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1.xml" ContentType="application/vnd.ms-office.chart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78" r:id="rId5"/>
    <p:sldId id="273" r:id="rId6"/>
    <p:sldId id="274" r:id="rId7"/>
    <p:sldId id="259" r:id="rId8"/>
    <p:sldId id="261" r:id="rId9"/>
    <p:sldId id="266" r:id="rId10"/>
    <p:sldId id="268" r:id="rId11"/>
    <p:sldId id="265" r:id="rId12"/>
    <p:sldId id="264" r:id="rId13"/>
    <p:sldId id="271" r:id="rId14"/>
    <p:sldId id="270" r:id="rId15"/>
    <p:sldId id="275" r:id="rId16"/>
    <p:sldId id="276" r:id="rId17"/>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5889" autoAdjust="0"/>
  </p:normalViewPr>
  <p:slideViewPr>
    <p:cSldViewPr>
      <p:cViewPr>
        <p:scale>
          <a:sx n="55" d="100"/>
          <a:sy n="55" d="100"/>
        </p:scale>
        <p:origin x="-1464" y="-5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860" y="-78"/>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Caitlin\AppData\Local\Microsoft\Windows\Temporary%20Internet%20Files\Content.IE5\FQM1PYDR\Net%20quantity%20by%20policing%20condition.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oleObject" Target="file:///C:\Users\Caitlin\Documents\Copy%20of%20Sniffer%20Dogs%20Prev%20Drug%20use.xlsx" TargetMode="Externa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Caitlin\AppData\Local\Microsoft\Windows\Temporary%20Internet%20Files\Content.IE5\FQM1PYDR\Net%20quantity%20by%20policing%20condi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'[Net quantity by policing condition.xlsx]Last festival'!$A$2</c:f>
              <c:strCache>
                <c:ptCount val="1"/>
                <c:pt idx="0">
                  <c:v>Any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'[Net quantity by policing condition.xlsx]Last festival'!$B$1</c:f>
              <c:strCache>
                <c:ptCount val="1"/>
                <c:pt idx="0">
                  <c:v>Last festival</c:v>
                </c:pt>
              </c:strCache>
            </c:strRef>
          </c:cat>
          <c:val>
            <c:numRef>
              <c:f>'[Net quantity by policing condition.xlsx]Last festival'!$B$2</c:f>
              <c:numCache>
                <c:formatCode>General</c:formatCode>
                <c:ptCount val="1"/>
                <c:pt idx="0">
                  <c:v>65.3</c:v>
                </c:pt>
              </c:numCache>
            </c:numRef>
          </c:val>
        </c:ser>
        <c:ser>
          <c:idx val="1"/>
          <c:order val="1"/>
          <c:tx>
            <c:strRef>
              <c:f>'[Net quantity by policing condition.xlsx]Last festival'!$A$3</c:f>
              <c:strCache>
                <c:ptCount val="1"/>
                <c:pt idx="0">
                  <c:v>Ecstasy</c:v>
                </c:pt>
              </c:strCache>
            </c:strRef>
          </c:tx>
          <c:spPr>
            <a:solidFill>
              <a:srgbClr val="FF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'[Net quantity by policing condition.xlsx]Last festival'!$B$1</c:f>
              <c:strCache>
                <c:ptCount val="1"/>
                <c:pt idx="0">
                  <c:v>Last festival</c:v>
                </c:pt>
              </c:strCache>
            </c:strRef>
          </c:cat>
          <c:val>
            <c:numRef>
              <c:f>'[Net quantity by policing condition.xlsx]Last festival'!$B$3</c:f>
              <c:numCache>
                <c:formatCode>General</c:formatCode>
                <c:ptCount val="1"/>
                <c:pt idx="0">
                  <c:v>55.2</c:v>
                </c:pt>
              </c:numCache>
            </c:numRef>
          </c:val>
        </c:ser>
        <c:ser>
          <c:idx val="2"/>
          <c:order val="2"/>
          <c:tx>
            <c:strRef>
              <c:f>'[Net quantity by policing condition.xlsx]Last festival'!$A$4</c:f>
              <c:strCache>
                <c:ptCount val="1"/>
                <c:pt idx="0">
                  <c:v>Cannabis</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'[Net quantity by policing condition.xlsx]Last festival'!$B$1</c:f>
              <c:strCache>
                <c:ptCount val="1"/>
                <c:pt idx="0">
                  <c:v>Last festival</c:v>
                </c:pt>
              </c:strCache>
            </c:strRef>
          </c:cat>
          <c:val>
            <c:numRef>
              <c:f>'[Net quantity by policing condition.xlsx]Last festival'!$B$4</c:f>
              <c:numCache>
                <c:formatCode>General</c:formatCode>
                <c:ptCount val="1"/>
                <c:pt idx="0">
                  <c:v>23.2</c:v>
                </c:pt>
              </c:numCache>
            </c:numRef>
          </c:val>
        </c:ser>
        <c:ser>
          <c:idx val="3"/>
          <c:order val="3"/>
          <c:tx>
            <c:strRef>
              <c:f>'[Net quantity by policing condition.xlsx]Last festival'!$A$5</c:f>
              <c:strCache>
                <c:ptCount val="1"/>
                <c:pt idx="0">
                  <c:v>Cocaine</c:v>
                </c:pt>
              </c:strCache>
            </c:strRef>
          </c:tx>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'[Net quantity by policing condition.xlsx]Last festival'!$B$1</c:f>
              <c:strCache>
                <c:ptCount val="1"/>
                <c:pt idx="0">
                  <c:v>Last festival</c:v>
                </c:pt>
              </c:strCache>
            </c:strRef>
          </c:cat>
          <c:val>
            <c:numRef>
              <c:f>'[Net quantity by policing condition.xlsx]Last festival'!$B$5</c:f>
              <c:numCache>
                <c:formatCode>General</c:formatCode>
                <c:ptCount val="1"/>
                <c:pt idx="0">
                  <c:v>11.3</c:v>
                </c:pt>
              </c:numCache>
            </c:numRef>
          </c:val>
        </c:ser>
        <c:ser>
          <c:idx val="4"/>
          <c:order val="4"/>
          <c:tx>
            <c:strRef>
              <c:f>'[Net quantity by policing condition.xlsx]Last festival'!$A$6</c:f>
              <c:strCache>
                <c:ptCount val="1"/>
                <c:pt idx="0">
                  <c:v>Meth</c:v>
                </c:pt>
              </c:strCache>
            </c:strRef>
          </c:tx>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dPt>
          <c:cat>
            <c:strRef>
              <c:f>'[Net quantity by policing condition.xlsx]Last festival'!$B$1</c:f>
              <c:strCache>
                <c:ptCount val="1"/>
                <c:pt idx="0">
                  <c:v>Last festival</c:v>
                </c:pt>
              </c:strCache>
            </c:strRef>
          </c:cat>
          <c:val>
            <c:numRef>
              <c:f>'[Net quantity by policing condition.xlsx]Last festival'!$B$6</c:f>
              <c:numCache>
                <c:formatCode>General</c:formatCode>
                <c:ptCount val="1"/>
                <c:pt idx="0">
                  <c:v>13.8</c:v>
                </c:pt>
              </c:numCache>
            </c:numRef>
          </c:val>
        </c:ser>
        <c:ser>
          <c:idx val="5"/>
          <c:order val="5"/>
          <c:tx>
            <c:strRef>
              <c:f>'[Net quantity by policing condition.xlsx]Last festival'!$A$7</c:f>
              <c:strCache>
                <c:ptCount val="1"/>
                <c:pt idx="0">
                  <c:v>Other illicit</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'[Net quantity by policing condition.xlsx]Last festival'!$B$1</c:f>
              <c:strCache>
                <c:ptCount val="1"/>
                <c:pt idx="0">
                  <c:v>Last festival</c:v>
                </c:pt>
              </c:strCache>
            </c:strRef>
          </c:cat>
          <c:val>
            <c:numRef>
              <c:f>'[Net quantity by policing condition.xlsx]Last festival'!$B$7</c:f>
              <c:numCache>
                <c:formatCode>General</c:formatCode>
                <c:ptCount val="1"/>
                <c:pt idx="0">
                  <c:v>13.5</c:v>
                </c:pt>
              </c:numCache>
            </c:numRef>
          </c:val>
        </c:ser>
        <c:ser>
          <c:idx val="6"/>
          <c:order val="6"/>
          <c:tx>
            <c:strRef>
              <c:f>'[Net quantity by policing condition.xlsx]Last festival'!$A$8</c:f>
              <c:strCache>
                <c:ptCount val="1"/>
                <c:pt idx="0">
                  <c:v>NPS</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'[Net quantity by policing condition.xlsx]Last festival'!$B$1</c:f>
              <c:strCache>
                <c:ptCount val="1"/>
                <c:pt idx="0">
                  <c:v>Last festival</c:v>
                </c:pt>
              </c:strCache>
            </c:strRef>
          </c:cat>
          <c:val>
            <c:numRef>
              <c:f>'[Net quantity by policing condition.xlsx]Last festival'!$B$8</c:f>
              <c:numCache>
                <c:formatCode>General</c:formatCode>
                <c:ptCount val="1"/>
                <c:pt idx="0">
                  <c:v>2.9</c:v>
                </c:pt>
              </c:numCache>
            </c:numRef>
          </c:val>
        </c:ser>
        <c:dLbls>
          <c:showLegendKey val="0"/>
          <c:showVal val="0"/>
          <c:showCatName val="0"/>
          <c:showSerName val="0"/>
          <c:showPercent val="0"/>
          <c:showBubbleSize val="0"/>
        </c:dLbls>
        <c:gapWidth val="100"/>
        <c:overlap val="-24"/>
        <c:axId val="132718592"/>
        <c:axId val="132720128"/>
      </c:barChart>
      <c:catAx>
        <c:axId val="132718592"/>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2720128"/>
        <c:crosses val="autoZero"/>
        <c:auto val="1"/>
        <c:lblAlgn val="ctr"/>
        <c:lblOffset val="100"/>
        <c:noMultiLvlLbl val="0"/>
      </c:catAx>
      <c:valAx>
        <c:axId val="13272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2718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06228794571411"/>
          <c:y val="5.0925925925925923E-2"/>
          <c:w val="0.69132651101539133"/>
          <c:h val="0.72159922717993585"/>
        </c:manualLayout>
      </c:layout>
      <c:barChart>
        <c:barDir val="bar"/>
        <c:grouping val="percentStacked"/>
        <c:varyColors val="0"/>
        <c:ser>
          <c:idx val="0"/>
          <c:order val="0"/>
          <c:tx>
            <c:strRef>
              <c:f>'Risk of Detection'!$B$1</c:f>
              <c:strCache>
                <c:ptCount val="1"/>
                <c:pt idx="0">
                  <c:v>Very likely</c:v>
                </c:pt>
              </c:strCache>
            </c:strRef>
          </c:tx>
          <c:spPr>
            <a:solidFill>
              <a:srgbClr val="FF0000"/>
            </a:solidFill>
            <a:ln>
              <a:noFill/>
            </a:ln>
            <a:effectLst>
              <a:outerShdw blurRad="40000" dist="23000" dir="5400000" rotWithShape="0">
                <a:srgbClr val="000000">
                  <a:alpha val="35000"/>
                </a:srgbClr>
              </a:outerShdw>
            </a:effectLst>
          </c:spPr>
          <c:invertIfNegative val="0"/>
          <c:cat>
            <c:strRef>
              <c:f>'Risk of Detection'!$A$2:$A$10</c:f>
              <c:strCache>
                <c:ptCount val="9"/>
                <c:pt idx="0">
                  <c:v>Use </c:v>
                </c:pt>
                <c:pt idx="1">
                  <c:v>Possess</c:v>
                </c:pt>
                <c:pt idx="2">
                  <c:v>Supply</c:v>
                </c:pt>
                <c:pt idx="3">
                  <c:v>Use </c:v>
                </c:pt>
                <c:pt idx="4">
                  <c:v>Possess</c:v>
                </c:pt>
                <c:pt idx="5">
                  <c:v>Supply</c:v>
                </c:pt>
                <c:pt idx="6">
                  <c:v>Use </c:v>
                </c:pt>
                <c:pt idx="7">
                  <c:v>Possess</c:v>
                </c:pt>
                <c:pt idx="8">
                  <c:v>Supply</c:v>
                </c:pt>
              </c:strCache>
            </c:strRef>
          </c:cat>
          <c:val>
            <c:numRef>
              <c:f>'Risk of Detection'!$B$2:$B$10</c:f>
              <c:numCache>
                <c:formatCode>General</c:formatCode>
                <c:ptCount val="9"/>
                <c:pt idx="0">
                  <c:v>1.2</c:v>
                </c:pt>
                <c:pt idx="1">
                  <c:v>0.4</c:v>
                </c:pt>
                <c:pt idx="2">
                  <c:v>1</c:v>
                </c:pt>
                <c:pt idx="3">
                  <c:v>1.8</c:v>
                </c:pt>
                <c:pt idx="4">
                  <c:v>2</c:v>
                </c:pt>
                <c:pt idx="5">
                  <c:v>5.0999999999999996</c:v>
                </c:pt>
                <c:pt idx="6">
                  <c:v>13.1</c:v>
                </c:pt>
                <c:pt idx="7">
                  <c:v>19.399999999999999</c:v>
                </c:pt>
                <c:pt idx="8">
                  <c:v>24.5</c:v>
                </c:pt>
              </c:numCache>
            </c:numRef>
          </c:val>
        </c:ser>
        <c:ser>
          <c:idx val="1"/>
          <c:order val="1"/>
          <c:tx>
            <c:strRef>
              <c:f>'Risk of Detection'!$C$1</c:f>
              <c:strCache>
                <c:ptCount val="1"/>
                <c:pt idx="0">
                  <c:v>Likely</c:v>
                </c:pt>
              </c:strCache>
            </c:strRef>
          </c:tx>
          <c:spPr>
            <a:solidFill>
              <a:srgbClr val="FFC000"/>
            </a:solidFill>
            <a:ln>
              <a:noFill/>
            </a:ln>
            <a:effectLst>
              <a:outerShdw blurRad="40000" dist="23000" dir="5400000" rotWithShape="0">
                <a:srgbClr val="000000">
                  <a:alpha val="35000"/>
                </a:srgbClr>
              </a:outerShdw>
            </a:effectLst>
          </c:spPr>
          <c:invertIfNegative val="0"/>
          <c:cat>
            <c:strRef>
              <c:f>'Risk of Detection'!$A$2:$A$10</c:f>
              <c:strCache>
                <c:ptCount val="9"/>
                <c:pt idx="0">
                  <c:v>Use </c:v>
                </c:pt>
                <c:pt idx="1">
                  <c:v>Possess</c:v>
                </c:pt>
                <c:pt idx="2">
                  <c:v>Supply</c:v>
                </c:pt>
                <c:pt idx="3">
                  <c:v>Use </c:v>
                </c:pt>
                <c:pt idx="4">
                  <c:v>Possess</c:v>
                </c:pt>
                <c:pt idx="5">
                  <c:v>Supply</c:v>
                </c:pt>
                <c:pt idx="6">
                  <c:v>Use </c:v>
                </c:pt>
                <c:pt idx="7">
                  <c:v>Possess</c:v>
                </c:pt>
                <c:pt idx="8">
                  <c:v>Supply</c:v>
                </c:pt>
              </c:strCache>
            </c:strRef>
          </c:cat>
          <c:val>
            <c:numRef>
              <c:f>'Risk of Detection'!$C$2:$C$10</c:f>
              <c:numCache>
                <c:formatCode>General</c:formatCode>
                <c:ptCount val="9"/>
                <c:pt idx="0">
                  <c:v>1.4</c:v>
                </c:pt>
                <c:pt idx="1">
                  <c:v>1.6</c:v>
                </c:pt>
                <c:pt idx="2">
                  <c:v>3.6</c:v>
                </c:pt>
                <c:pt idx="3">
                  <c:v>13</c:v>
                </c:pt>
                <c:pt idx="4">
                  <c:v>9.3000000000000007</c:v>
                </c:pt>
                <c:pt idx="5">
                  <c:v>20.6</c:v>
                </c:pt>
                <c:pt idx="6">
                  <c:v>18.399999999999999</c:v>
                </c:pt>
                <c:pt idx="7">
                  <c:v>28.4</c:v>
                </c:pt>
                <c:pt idx="8">
                  <c:v>26.6</c:v>
                </c:pt>
              </c:numCache>
            </c:numRef>
          </c:val>
        </c:ser>
        <c:ser>
          <c:idx val="2"/>
          <c:order val="2"/>
          <c:tx>
            <c:strRef>
              <c:f>'Risk of Detection'!$D$1</c:f>
              <c:strCache>
                <c:ptCount val="1"/>
                <c:pt idx="0">
                  <c:v>Neither likely nor unlikely</c:v>
                </c:pt>
              </c:strCache>
            </c:strRef>
          </c:tx>
          <c:spPr>
            <a:solidFill>
              <a:srgbClr val="FFFF00"/>
            </a:solidFill>
            <a:ln>
              <a:noFill/>
            </a:ln>
            <a:effectLst>
              <a:outerShdw blurRad="40000" dist="23000" dir="5400000" rotWithShape="0">
                <a:srgbClr val="000000">
                  <a:alpha val="35000"/>
                </a:srgbClr>
              </a:outerShdw>
            </a:effectLst>
          </c:spPr>
          <c:invertIfNegative val="0"/>
          <c:cat>
            <c:strRef>
              <c:f>'Risk of Detection'!$A$2:$A$10</c:f>
              <c:strCache>
                <c:ptCount val="9"/>
                <c:pt idx="0">
                  <c:v>Use </c:v>
                </c:pt>
                <c:pt idx="1">
                  <c:v>Possess</c:v>
                </c:pt>
                <c:pt idx="2">
                  <c:v>Supply</c:v>
                </c:pt>
                <c:pt idx="3">
                  <c:v>Use </c:v>
                </c:pt>
                <c:pt idx="4">
                  <c:v>Possess</c:v>
                </c:pt>
                <c:pt idx="5">
                  <c:v>Supply</c:v>
                </c:pt>
                <c:pt idx="6">
                  <c:v>Use </c:v>
                </c:pt>
                <c:pt idx="7">
                  <c:v>Possess</c:v>
                </c:pt>
                <c:pt idx="8">
                  <c:v>Supply</c:v>
                </c:pt>
              </c:strCache>
            </c:strRef>
          </c:cat>
          <c:val>
            <c:numRef>
              <c:f>'Risk of Detection'!$D$2:$D$10</c:f>
              <c:numCache>
                <c:formatCode>General</c:formatCode>
                <c:ptCount val="9"/>
                <c:pt idx="0">
                  <c:v>5.0999999999999996</c:v>
                </c:pt>
                <c:pt idx="1">
                  <c:v>6.5</c:v>
                </c:pt>
                <c:pt idx="2">
                  <c:v>9.5</c:v>
                </c:pt>
                <c:pt idx="3">
                  <c:v>16.899999999999999</c:v>
                </c:pt>
                <c:pt idx="4">
                  <c:v>21.3</c:v>
                </c:pt>
                <c:pt idx="5">
                  <c:v>21.6</c:v>
                </c:pt>
                <c:pt idx="6">
                  <c:v>20.399999999999999</c:v>
                </c:pt>
                <c:pt idx="7">
                  <c:v>25.2</c:v>
                </c:pt>
                <c:pt idx="8">
                  <c:v>18.3</c:v>
                </c:pt>
              </c:numCache>
            </c:numRef>
          </c:val>
        </c:ser>
        <c:ser>
          <c:idx val="3"/>
          <c:order val="3"/>
          <c:tx>
            <c:strRef>
              <c:f>'Risk of Detection'!$E$1</c:f>
              <c:strCache>
                <c:ptCount val="1"/>
                <c:pt idx="0">
                  <c:v>Unlikely</c:v>
                </c:pt>
              </c:strCache>
            </c:strRef>
          </c:tx>
          <c:spPr>
            <a:solidFill>
              <a:srgbClr val="00FFFF"/>
            </a:solidFill>
            <a:ln>
              <a:noFill/>
            </a:ln>
            <a:effectLst>
              <a:outerShdw blurRad="40000" dist="23000" dir="5400000" rotWithShape="0">
                <a:srgbClr val="000000">
                  <a:alpha val="35000"/>
                </a:srgbClr>
              </a:outerShdw>
            </a:effectLst>
          </c:spPr>
          <c:invertIfNegative val="0"/>
          <c:cat>
            <c:strRef>
              <c:f>'Risk of Detection'!$A$2:$A$10</c:f>
              <c:strCache>
                <c:ptCount val="9"/>
                <c:pt idx="0">
                  <c:v>Use </c:v>
                </c:pt>
                <c:pt idx="1">
                  <c:v>Possess</c:v>
                </c:pt>
                <c:pt idx="2">
                  <c:v>Supply</c:v>
                </c:pt>
                <c:pt idx="3">
                  <c:v>Use </c:v>
                </c:pt>
                <c:pt idx="4">
                  <c:v>Possess</c:v>
                </c:pt>
                <c:pt idx="5">
                  <c:v>Supply</c:v>
                </c:pt>
                <c:pt idx="6">
                  <c:v>Use </c:v>
                </c:pt>
                <c:pt idx="7">
                  <c:v>Possess</c:v>
                </c:pt>
                <c:pt idx="8">
                  <c:v>Supply</c:v>
                </c:pt>
              </c:strCache>
            </c:strRef>
          </c:cat>
          <c:val>
            <c:numRef>
              <c:f>'Risk of Detection'!$E$2:$E$10</c:f>
              <c:numCache>
                <c:formatCode>General</c:formatCode>
                <c:ptCount val="9"/>
                <c:pt idx="0">
                  <c:v>10.9</c:v>
                </c:pt>
                <c:pt idx="1">
                  <c:v>10.7</c:v>
                </c:pt>
                <c:pt idx="2">
                  <c:v>15.4</c:v>
                </c:pt>
                <c:pt idx="3">
                  <c:v>32.799999999999997</c:v>
                </c:pt>
                <c:pt idx="4">
                  <c:v>33.9</c:v>
                </c:pt>
                <c:pt idx="5">
                  <c:v>24.6</c:v>
                </c:pt>
                <c:pt idx="6">
                  <c:v>24.5</c:v>
                </c:pt>
                <c:pt idx="7">
                  <c:v>20.2</c:v>
                </c:pt>
                <c:pt idx="8">
                  <c:v>14.2</c:v>
                </c:pt>
              </c:numCache>
            </c:numRef>
          </c:val>
        </c:ser>
        <c:ser>
          <c:idx val="4"/>
          <c:order val="4"/>
          <c:tx>
            <c:strRef>
              <c:f>'Risk of Detection'!$F$1</c:f>
              <c:strCache>
                <c:ptCount val="1"/>
                <c:pt idx="0">
                  <c:v>Very unlikely</c:v>
                </c:pt>
              </c:strCache>
            </c:strRef>
          </c:tx>
          <c:spPr>
            <a:solidFill>
              <a:srgbClr val="0000FF"/>
            </a:solidFill>
            <a:ln>
              <a:noFill/>
            </a:ln>
            <a:effectLst>
              <a:outerShdw blurRad="40000" dist="23000" dir="5400000" rotWithShape="0">
                <a:srgbClr val="000000">
                  <a:alpha val="35000"/>
                </a:srgbClr>
              </a:outerShdw>
            </a:effectLst>
          </c:spPr>
          <c:invertIfNegative val="0"/>
          <c:cat>
            <c:strRef>
              <c:f>'Risk of Detection'!$A$2:$A$10</c:f>
              <c:strCache>
                <c:ptCount val="9"/>
                <c:pt idx="0">
                  <c:v>Use </c:v>
                </c:pt>
                <c:pt idx="1">
                  <c:v>Possess</c:v>
                </c:pt>
                <c:pt idx="2">
                  <c:v>Supply</c:v>
                </c:pt>
                <c:pt idx="3">
                  <c:v>Use </c:v>
                </c:pt>
                <c:pt idx="4">
                  <c:v>Possess</c:v>
                </c:pt>
                <c:pt idx="5">
                  <c:v>Supply</c:v>
                </c:pt>
                <c:pt idx="6">
                  <c:v>Use </c:v>
                </c:pt>
                <c:pt idx="7">
                  <c:v>Possess</c:v>
                </c:pt>
                <c:pt idx="8">
                  <c:v>Supply</c:v>
                </c:pt>
              </c:strCache>
            </c:strRef>
          </c:cat>
          <c:val>
            <c:numRef>
              <c:f>'Risk of Detection'!$F$2:$F$10</c:f>
              <c:numCache>
                <c:formatCode>General</c:formatCode>
                <c:ptCount val="9"/>
                <c:pt idx="0">
                  <c:v>81.400000000000006</c:v>
                </c:pt>
                <c:pt idx="1">
                  <c:v>80.8</c:v>
                </c:pt>
                <c:pt idx="2">
                  <c:v>70.599999999999994</c:v>
                </c:pt>
                <c:pt idx="3">
                  <c:v>35.6</c:v>
                </c:pt>
                <c:pt idx="4">
                  <c:v>33.5</c:v>
                </c:pt>
                <c:pt idx="5">
                  <c:v>28.1</c:v>
                </c:pt>
                <c:pt idx="6">
                  <c:v>23.5</c:v>
                </c:pt>
                <c:pt idx="7">
                  <c:v>6.8</c:v>
                </c:pt>
                <c:pt idx="8">
                  <c:v>16.399999999999999</c:v>
                </c:pt>
              </c:numCache>
            </c:numRef>
          </c:val>
        </c:ser>
        <c:dLbls>
          <c:showLegendKey val="0"/>
          <c:showVal val="0"/>
          <c:showCatName val="0"/>
          <c:showSerName val="0"/>
          <c:showPercent val="0"/>
          <c:showBubbleSize val="0"/>
        </c:dLbls>
        <c:gapWidth val="150"/>
        <c:overlap val="100"/>
        <c:axId val="132775296"/>
        <c:axId val="133440640"/>
      </c:barChart>
      <c:catAx>
        <c:axId val="132775296"/>
        <c:scaling>
          <c:orientation val="minMax"/>
        </c:scaling>
        <c:delete val="0"/>
        <c:axPos val="l"/>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33440640"/>
        <c:crosses val="autoZero"/>
        <c:auto val="1"/>
        <c:lblAlgn val="ctr"/>
        <c:lblOffset val="100"/>
        <c:noMultiLvlLbl val="0"/>
      </c:catAx>
      <c:valAx>
        <c:axId val="133440640"/>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32775296"/>
        <c:crosses val="autoZero"/>
        <c:crossBetween val="between"/>
      </c:valAx>
      <c:spPr>
        <a:noFill/>
        <a:ln>
          <a:noFill/>
        </a:ln>
        <a:effectLst/>
      </c:spPr>
    </c:plotArea>
    <c:legend>
      <c:legendPos val="b"/>
      <c:layout>
        <c:manualLayout>
          <c:xMode val="edge"/>
          <c:yMode val="edge"/>
          <c:x val="0.15602836103820356"/>
          <c:y val="0.93685930331449196"/>
          <c:w val="0.83917784582482746"/>
          <c:h val="6.314069668550799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9.7336239891254644E-2"/>
          <c:y val="3.0116365150903039E-2"/>
          <c:w val="0.78285869994174351"/>
          <c:h val="0.82145996894802265"/>
        </c:manualLayout>
      </c:layout>
      <c:barChart>
        <c:barDir val="col"/>
        <c:grouping val="percentStacked"/>
        <c:varyColors val="0"/>
        <c:ser>
          <c:idx val="1"/>
          <c:order val="0"/>
          <c:tx>
            <c:strRef>
              <c:f>'[Net quantity by policing condition.xlsx]Sheet1'!$A$3</c:f>
              <c:strCache>
                <c:ptCount val="1"/>
                <c:pt idx="0">
                  <c:v>Cannabis</c:v>
                </c:pt>
              </c:strCache>
            </c:strRef>
          </c:tx>
          <c:spPr>
            <a:solidFill>
              <a:srgbClr val="00B050"/>
            </a:solidFill>
          </c:spPr>
          <c:invertIfNegative val="0"/>
          <c:cat>
            <c:strRef>
              <c:f>'[Net quantity by policing condition.xlsx]Sheet1'!$B$1:$D$1</c:f>
              <c:strCache>
                <c:ptCount val="3"/>
                <c:pt idx="0">
                  <c:v>No police</c:v>
                </c:pt>
                <c:pt idx="1">
                  <c:v>Police without dogs</c:v>
                </c:pt>
                <c:pt idx="2">
                  <c:v>Police with dogs</c:v>
                </c:pt>
              </c:strCache>
            </c:strRef>
          </c:cat>
          <c:val>
            <c:numRef>
              <c:f>'[Net quantity by policing condition.xlsx]Sheet1'!$B$3:$D$3</c:f>
              <c:numCache>
                <c:formatCode>General</c:formatCode>
                <c:ptCount val="3"/>
                <c:pt idx="0">
                  <c:v>389.5</c:v>
                </c:pt>
                <c:pt idx="1">
                  <c:v>291.45999999999998</c:v>
                </c:pt>
                <c:pt idx="2">
                  <c:v>143.76</c:v>
                </c:pt>
              </c:numCache>
            </c:numRef>
          </c:val>
        </c:ser>
        <c:ser>
          <c:idx val="0"/>
          <c:order val="1"/>
          <c:tx>
            <c:strRef>
              <c:f>'[Net quantity by policing condition.xlsx]Sheet1'!$A$2</c:f>
              <c:strCache>
                <c:ptCount val="1"/>
                <c:pt idx="0">
                  <c:v>Ecstasy</c:v>
                </c:pt>
              </c:strCache>
            </c:strRef>
          </c:tx>
          <c:spPr>
            <a:solidFill>
              <a:srgbClr val="FF00FF"/>
            </a:solidFill>
          </c:spPr>
          <c:invertIfNegative val="0"/>
          <c:cat>
            <c:strRef>
              <c:f>'[Net quantity by policing condition.xlsx]Sheet1'!$B$1:$D$1</c:f>
              <c:strCache>
                <c:ptCount val="3"/>
                <c:pt idx="0">
                  <c:v>No police</c:v>
                </c:pt>
                <c:pt idx="1">
                  <c:v>Police without dogs</c:v>
                </c:pt>
                <c:pt idx="2">
                  <c:v>Police with dogs</c:v>
                </c:pt>
              </c:strCache>
            </c:strRef>
          </c:cat>
          <c:val>
            <c:numRef>
              <c:f>'[Net quantity by policing condition.xlsx]Sheet1'!$B$2:$D$2</c:f>
              <c:numCache>
                <c:formatCode>General</c:formatCode>
                <c:ptCount val="3"/>
                <c:pt idx="0">
                  <c:v>304.18</c:v>
                </c:pt>
                <c:pt idx="1">
                  <c:v>288.81</c:v>
                </c:pt>
                <c:pt idx="2">
                  <c:v>288.81</c:v>
                </c:pt>
              </c:numCache>
            </c:numRef>
          </c:val>
        </c:ser>
        <c:ser>
          <c:idx val="2"/>
          <c:order val="2"/>
          <c:tx>
            <c:strRef>
              <c:f>'[Net quantity by policing condition.xlsx]Sheet1'!$A$4</c:f>
              <c:strCache>
                <c:ptCount val="1"/>
                <c:pt idx="0">
                  <c:v>Cocaine</c:v>
                </c:pt>
              </c:strCache>
            </c:strRef>
          </c:tx>
          <c:spPr>
            <a:solidFill>
              <a:srgbClr val="00B0F0"/>
            </a:solidFill>
          </c:spPr>
          <c:invertIfNegative val="0"/>
          <c:cat>
            <c:strRef>
              <c:f>'[Net quantity by policing condition.xlsx]Sheet1'!$B$1:$D$1</c:f>
              <c:strCache>
                <c:ptCount val="3"/>
                <c:pt idx="0">
                  <c:v>No police</c:v>
                </c:pt>
                <c:pt idx="1">
                  <c:v>Police without dogs</c:v>
                </c:pt>
                <c:pt idx="2">
                  <c:v>Police with dogs</c:v>
                </c:pt>
              </c:strCache>
            </c:strRef>
          </c:cat>
          <c:val>
            <c:numRef>
              <c:f>'[Net quantity by policing condition.xlsx]Sheet1'!$B$4:$D$4</c:f>
              <c:numCache>
                <c:formatCode>General</c:formatCode>
                <c:ptCount val="3"/>
                <c:pt idx="0">
                  <c:v>86.35</c:v>
                </c:pt>
                <c:pt idx="1">
                  <c:v>106.2</c:v>
                </c:pt>
                <c:pt idx="2">
                  <c:v>67.8</c:v>
                </c:pt>
              </c:numCache>
            </c:numRef>
          </c:val>
        </c:ser>
        <c:ser>
          <c:idx val="3"/>
          <c:order val="3"/>
          <c:tx>
            <c:strRef>
              <c:f>'[Net quantity by policing condition.xlsx]Sheet1'!$A$5</c:f>
              <c:strCache>
                <c:ptCount val="1"/>
                <c:pt idx="0">
                  <c:v>Meth</c:v>
                </c:pt>
              </c:strCache>
            </c:strRef>
          </c:tx>
          <c:spPr>
            <a:solidFill>
              <a:srgbClr val="FFFF00"/>
            </a:solidFill>
          </c:spPr>
          <c:invertIfNegative val="0"/>
          <c:cat>
            <c:strRef>
              <c:f>'[Net quantity by policing condition.xlsx]Sheet1'!$B$1:$D$1</c:f>
              <c:strCache>
                <c:ptCount val="3"/>
                <c:pt idx="0">
                  <c:v>No police</c:v>
                </c:pt>
                <c:pt idx="1">
                  <c:v>Police without dogs</c:v>
                </c:pt>
                <c:pt idx="2">
                  <c:v>Police with dogs</c:v>
                </c:pt>
              </c:strCache>
            </c:strRef>
          </c:cat>
          <c:val>
            <c:numRef>
              <c:f>'[Net quantity by policing condition.xlsx]Sheet1'!$B$5:$D$5</c:f>
              <c:numCache>
                <c:formatCode>General</c:formatCode>
                <c:ptCount val="3"/>
                <c:pt idx="0">
                  <c:v>54.4</c:v>
                </c:pt>
                <c:pt idx="1">
                  <c:v>61.8</c:v>
                </c:pt>
                <c:pt idx="2">
                  <c:v>52</c:v>
                </c:pt>
              </c:numCache>
            </c:numRef>
          </c:val>
        </c:ser>
        <c:ser>
          <c:idx val="4"/>
          <c:order val="4"/>
          <c:tx>
            <c:strRef>
              <c:f>'[Net quantity by policing condition.xlsx]Sheet1'!$A$6</c:f>
              <c:strCache>
                <c:ptCount val="1"/>
                <c:pt idx="0">
                  <c:v>GHB</c:v>
                </c:pt>
              </c:strCache>
            </c:strRef>
          </c:tx>
          <c:spPr>
            <a:solidFill>
              <a:schemeClr val="tx1"/>
            </a:solidFill>
          </c:spPr>
          <c:invertIfNegative val="0"/>
          <c:cat>
            <c:strRef>
              <c:f>'[Net quantity by policing condition.xlsx]Sheet1'!$B$1:$D$1</c:f>
              <c:strCache>
                <c:ptCount val="3"/>
                <c:pt idx="0">
                  <c:v>No police</c:v>
                </c:pt>
                <c:pt idx="1">
                  <c:v>Police without dogs</c:v>
                </c:pt>
                <c:pt idx="2">
                  <c:v>Police with dogs</c:v>
                </c:pt>
              </c:strCache>
            </c:strRef>
          </c:cat>
          <c:val>
            <c:numRef>
              <c:f>'[Net quantity by policing condition.xlsx]Sheet1'!$B$6:$D$6</c:f>
              <c:numCache>
                <c:formatCode>General</c:formatCode>
                <c:ptCount val="3"/>
                <c:pt idx="0">
                  <c:v>75</c:v>
                </c:pt>
                <c:pt idx="1">
                  <c:v>75</c:v>
                </c:pt>
                <c:pt idx="2">
                  <c:v>68</c:v>
                </c:pt>
              </c:numCache>
            </c:numRef>
          </c:val>
        </c:ser>
        <c:dLbls>
          <c:showLegendKey val="0"/>
          <c:showVal val="0"/>
          <c:showCatName val="0"/>
          <c:showSerName val="0"/>
          <c:showPercent val="0"/>
          <c:showBubbleSize val="0"/>
        </c:dLbls>
        <c:gapWidth val="150"/>
        <c:overlap val="100"/>
        <c:axId val="133569536"/>
        <c:axId val="133579904"/>
      </c:barChart>
      <c:catAx>
        <c:axId val="133569536"/>
        <c:scaling>
          <c:orientation val="minMax"/>
        </c:scaling>
        <c:delete val="0"/>
        <c:axPos val="b"/>
        <c:title>
          <c:tx>
            <c:rich>
              <a:bodyPr/>
              <a:lstStyle/>
              <a:p>
                <a:pPr>
                  <a:defRPr sz="1400"/>
                </a:pPr>
                <a:r>
                  <a:rPr lang="en-AU" sz="1400"/>
                  <a:t>Police scenario</a:t>
                </a:r>
              </a:p>
            </c:rich>
          </c:tx>
          <c:layout>
            <c:manualLayout>
              <c:xMode val="edge"/>
              <c:yMode val="edge"/>
              <c:x val="0.4256231873163826"/>
              <c:y val="0.92197123574538753"/>
            </c:manualLayout>
          </c:layout>
          <c:overlay val="0"/>
        </c:title>
        <c:numFmt formatCode="General" sourceLinked="0"/>
        <c:majorTickMark val="out"/>
        <c:minorTickMark val="none"/>
        <c:tickLblPos val="nextTo"/>
        <c:txPr>
          <a:bodyPr/>
          <a:lstStyle/>
          <a:p>
            <a:pPr>
              <a:defRPr sz="1400"/>
            </a:pPr>
            <a:endParaRPr lang="en-US"/>
          </a:p>
        </c:txPr>
        <c:crossAx val="133579904"/>
        <c:crosses val="autoZero"/>
        <c:auto val="1"/>
        <c:lblAlgn val="ctr"/>
        <c:lblOffset val="100"/>
        <c:noMultiLvlLbl val="0"/>
      </c:catAx>
      <c:valAx>
        <c:axId val="133579904"/>
        <c:scaling>
          <c:orientation val="minMax"/>
        </c:scaling>
        <c:delete val="0"/>
        <c:axPos val="l"/>
        <c:majorGridlines/>
        <c:title>
          <c:tx>
            <c:rich>
              <a:bodyPr rot="-5400000" vert="horz"/>
              <a:lstStyle/>
              <a:p>
                <a:pPr>
                  <a:defRPr/>
                </a:pPr>
                <a:r>
                  <a:rPr lang="en-AU"/>
                  <a:t>Percentage of all drugs consumed</a:t>
                </a:r>
              </a:p>
            </c:rich>
          </c:tx>
          <c:layout>
            <c:manualLayout>
              <c:xMode val="edge"/>
              <c:yMode val="edge"/>
              <c:x val="1.1137629276054098E-2"/>
              <c:y val="0.20897760868731022"/>
            </c:manualLayout>
          </c:layout>
          <c:overlay val="0"/>
        </c:title>
        <c:numFmt formatCode="0%" sourceLinked="1"/>
        <c:majorTickMark val="out"/>
        <c:minorTickMark val="none"/>
        <c:tickLblPos val="nextTo"/>
        <c:crossAx val="133569536"/>
        <c:crosses val="autoZero"/>
        <c:crossBetween val="between"/>
      </c:valAx>
    </c:plotArea>
    <c:legend>
      <c:legendPos val="r"/>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0.03437</cdr:x>
      <cdr:y>0.05035</cdr:y>
    </cdr:from>
    <cdr:to>
      <cdr:x>0.15521</cdr:x>
      <cdr:y>0.29861</cdr:y>
    </cdr:to>
    <cdr:sp macro="" textlink="">
      <cdr:nvSpPr>
        <cdr:cNvPr id="2" name="TextBox 1"/>
        <cdr:cNvSpPr txBox="1"/>
      </cdr:nvSpPr>
      <cdr:spPr>
        <a:xfrm xmlns:a="http://schemas.openxmlformats.org/drawingml/2006/main" rot="5400000">
          <a:off x="92867" y="202408"/>
          <a:ext cx="681040" cy="55245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AU" sz="1400" b="1" dirty="0">
              <a:latin typeface="Arial" panose="020B0604020202020204" pitchFamily="34" charset="0"/>
              <a:cs typeface="Arial" panose="020B0604020202020204" pitchFamily="34" charset="0"/>
            </a:rPr>
            <a:t>Police </a:t>
          </a:r>
          <a:r>
            <a:rPr lang="en-AU" sz="1400" b="1" baseline="0" dirty="0">
              <a:latin typeface="Arial" panose="020B0604020202020204" pitchFamily="34" charset="0"/>
              <a:cs typeface="Arial" panose="020B0604020202020204" pitchFamily="34" charset="0"/>
            </a:rPr>
            <a:t> </a:t>
          </a:r>
          <a:r>
            <a:rPr lang="en-AU" sz="1400" b="1" dirty="0">
              <a:latin typeface="Arial" panose="020B0604020202020204" pitchFamily="34" charset="0"/>
              <a:cs typeface="Arial" panose="020B0604020202020204" pitchFamily="34" charset="0"/>
            </a:rPr>
            <a:t>with</a:t>
          </a:r>
        </a:p>
        <a:p xmlns:a="http://schemas.openxmlformats.org/drawingml/2006/main">
          <a:r>
            <a:rPr lang="en-AU" sz="1400" b="1" dirty="0">
              <a:latin typeface="Arial" panose="020B0604020202020204" pitchFamily="34" charset="0"/>
              <a:cs typeface="Arial" panose="020B0604020202020204" pitchFamily="34" charset="0"/>
            </a:rPr>
            <a:t>dogs</a:t>
          </a:r>
        </a:p>
      </cdr:txBody>
    </cdr:sp>
  </cdr:relSizeAnchor>
  <cdr:relSizeAnchor xmlns:cdr="http://schemas.openxmlformats.org/drawingml/2006/chartDrawing">
    <cdr:from>
      <cdr:x>0.03437</cdr:x>
      <cdr:y>0.28993</cdr:y>
    </cdr:from>
    <cdr:to>
      <cdr:x>0.15521</cdr:x>
      <cdr:y>0.51331</cdr:y>
    </cdr:to>
    <cdr:sp macro="" textlink="">
      <cdr:nvSpPr>
        <cdr:cNvPr id="3" name="TextBox 1"/>
        <cdr:cNvSpPr txBox="1"/>
      </cdr:nvSpPr>
      <cdr:spPr>
        <a:xfrm xmlns:a="http://schemas.openxmlformats.org/drawingml/2006/main" rot="5400000">
          <a:off x="126998" y="825502"/>
          <a:ext cx="612778" cy="55245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400" b="1">
              <a:latin typeface="Arial" panose="020B0604020202020204" pitchFamily="34" charset="0"/>
              <a:cs typeface="Arial" panose="020B0604020202020204" pitchFamily="34" charset="0"/>
            </a:rPr>
            <a:t>Police w/out</a:t>
          </a:r>
        </a:p>
        <a:p xmlns:a="http://schemas.openxmlformats.org/drawingml/2006/main">
          <a:r>
            <a:rPr lang="en-AU" sz="1400" b="1">
              <a:latin typeface="Arial" panose="020B0604020202020204" pitchFamily="34" charset="0"/>
              <a:cs typeface="Arial" panose="020B0604020202020204" pitchFamily="34" charset="0"/>
            </a:rPr>
            <a:t>dogs</a:t>
          </a:r>
        </a:p>
      </cdr:txBody>
    </cdr:sp>
  </cdr:relSizeAnchor>
  <cdr:relSizeAnchor xmlns:cdr="http://schemas.openxmlformats.org/drawingml/2006/chartDrawing">
    <cdr:from>
      <cdr:x>0.03437</cdr:x>
      <cdr:y>0.56424</cdr:y>
    </cdr:from>
    <cdr:to>
      <cdr:x>0.15521</cdr:x>
      <cdr:y>0.77026</cdr:y>
    </cdr:to>
    <cdr:sp macro="" textlink="">
      <cdr:nvSpPr>
        <cdr:cNvPr id="4" name="TextBox 1"/>
        <cdr:cNvSpPr txBox="1"/>
      </cdr:nvSpPr>
      <cdr:spPr>
        <a:xfrm xmlns:a="http://schemas.openxmlformats.org/drawingml/2006/main" rot="5400000">
          <a:off x="150812" y="1554166"/>
          <a:ext cx="565149" cy="55245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400" b="1" dirty="0">
              <a:latin typeface="Arial" panose="020B0604020202020204" pitchFamily="34" charset="0"/>
              <a:cs typeface="Arial" panose="020B0604020202020204" pitchFamily="34" charset="0"/>
            </a:rPr>
            <a:t>No Police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6FC1CC-967F-44A5-B9A2-3DB8437F456A}" type="datetimeFigureOut">
              <a:rPr lang="en-US"/>
              <a:pPr>
                <a:defRPr/>
              </a:pPr>
              <a:t>3/18/2015</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D23D58-D6CF-40C5-BCED-EBCD1C9F0AD0}" type="slidenum">
              <a:rPr lang="en-US"/>
              <a:pPr>
                <a:defRPr/>
              </a:pPr>
              <a:t>‹#›</a:t>
            </a:fld>
            <a:endParaRPr lang="en-US"/>
          </a:p>
        </p:txBody>
      </p:sp>
    </p:spTree>
    <p:extLst>
      <p:ext uri="{BB962C8B-B14F-4D97-AF65-F5344CB8AC3E}">
        <p14:creationId xmlns:p14="http://schemas.microsoft.com/office/powerpoint/2010/main" val="3684251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a:t>
            </a:fld>
            <a:endParaRPr lang="en-US"/>
          </a:p>
        </p:txBody>
      </p:sp>
    </p:spTree>
    <p:extLst>
      <p:ext uri="{BB962C8B-B14F-4D97-AF65-F5344CB8AC3E}">
        <p14:creationId xmlns:p14="http://schemas.microsoft.com/office/powerpoint/2010/main" val="1896897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10</a:t>
            </a:fld>
            <a:endParaRPr lang="en-US"/>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2802214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11</a:t>
            </a:fld>
            <a:endParaRPr lang="en-US"/>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277901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12</a:t>
            </a:fld>
            <a:endParaRPr lang="en-US"/>
          </a:p>
        </p:txBody>
      </p:sp>
    </p:spTree>
    <p:extLst>
      <p:ext uri="{BB962C8B-B14F-4D97-AF65-F5344CB8AC3E}">
        <p14:creationId xmlns:p14="http://schemas.microsoft.com/office/powerpoint/2010/main" val="345552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13</a:t>
            </a:fld>
            <a:endParaRPr lang="en-US"/>
          </a:p>
        </p:txBody>
      </p:sp>
      <p:sp>
        <p:nvSpPr>
          <p:cNvPr id="5" name="Notes Placeholder 4"/>
          <p:cNvSpPr>
            <a:spLocks noGrp="1"/>
          </p:cNvSpPr>
          <p:nvPr>
            <p:ph type="body" sz="quarter" idx="11"/>
          </p:nvPr>
        </p:nvSpPr>
        <p:spPr/>
        <p:txBody>
          <a:bodyPr/>
          <a:lstStyle/>
          <a:p>
            <a:endParaRPr lang="en-AU" dirty="0"/>
          </a:p>
        </p:txBody>
      </p:sp>
    </p:spTree>
    <p:extLst>
      <p:ext uri="{BB962C8B-B14F-4D97-AF65-F5344CB8AC3E}">
        <p14:creationId xmlns:p14="http://schemas.microsoft.com/office/powerpoint/2010/main" val="58374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14</a:t>
            </a:fld>
            <a:endParaRPr lang="en-US"/>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4022715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15</a:t>
            </a:fld>
            <a:endParaRPr lang="en-US"/>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1857259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16</a:t>
            </a:fld>
            <a:endParaRPr lang="en-US"/>
          </a:p>
        </p:txBody>
      </p:sp>
    </p:spTree>
    <p:extLst>
      <p:ext uri="{BB962C8B-B14F-4D97-AF65-F5344CB8AC3E}">
        <p14:creationId xmlns:p14="http://schemas.microsoft.com/office/powerpoint/2010/main" val="227064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a:t>
            </a:fld>
            <a:endParaRPr lang="en-US"/>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63389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3</a:t>
            </a:fld>
            <a:endParaRPr lang="en-US"/>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1762823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4</a:t>
            </a:fld>
            <a:endParaRPr lang="en-US"/>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4394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5</a:t>
            </a:fld>
            <a:endParaRPr lang="en-US"/>
          </a:p>
        </p:txBody>
      </p:sp>
    </p:spTree>
    <p:extLst>
      <p:ext uri="{BB962C8B-B14F-4D97-AF65-F5344CB8AC3E}">
        <p14:creationId xmlns:p14="http://schemas.microsoft.com/office/powerpoint/2010/main" val="277012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6</a:t>
            </a:fld>
            <a:endParaRPr lang="en-US"/>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43960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7</a:t>
            </a:fld>
            <a:endParaRPr lang="en-US"/>
          </a:p>
        </p:txBody>
      </p:sp>
    </p:spTree>
    <p:extLst>
      <p:ext uri="{BB962C8B-B14F-4D97-AF65-F5344CB8AC3E}">
        <p14:creationId xmlns:p14="http://schemas.microsoft.com/office/powerpoint/2010/main" val="3462948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8</a:t>
            </a:fld>
            <a:endParaRPr lang="en-US"/>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99854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9</a:t>
            </a:fld>
            <a:endParaRPr lang="en-US"/>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1419928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389" y="1484784"/>
            <a:ext cx="9138820" cy="2154861"/>
          </a:xfrm>
          <a:prstGeom prst="rect">
            <a:avLst/>
          </a:prstGeom>
          <a:noFill/>
        </p:spPr>
      </p:pic>
      <p:sp>
        <p:nvSpPr>
          <p:cNvPr id="5" name="Text Placeholder 4"/>
          <p:cNvSpPr>
            <a:spLocks noGrp="1"/>
          </p:cNvSpPr>
          <p:nvPr>
            <p:ph type="body" sz="quarter" idx="10" hasCustomPrompt="1"/>
          </p:nvPr>
        </p:nvSpPr>
        <p:spPr>
          <a:xfrm>
            <a:off x="2592000" y="1772469"/>
            <a:ext cx="5688012" cy="576411"/>
          </a:xfrm>
          <a:prstGeom prst="rect">
            <a:avLst/>
          </a:prstGeom>
        </p:spPr>
        <p:txBody>
          <a:bodyPr/>
          <a:lstStyle>
            <a:lvl1pPr>
              <a:buNone/>
              <a:defRPr baseline="0">
                <a:latin typeface="+mj-lt"/>
              </a:defRPr>
            </a:lvl1pPr>
          </a:lstStyle>
          <a:p>
            <a:pPr lvl="0"/>
            <a:r>
              <a:rPr lang="en-US" dirty="0" smtClean="0"/>
              <a:t>Drug Policy Modelling Program</a:t>
            </a:r>
          </a:p>
        </p:txBody>
      </p:sp>
      <p:sp>
        <p:nvSpPr>
          <p:cNvPr id="7" name="Text Placeholder 6"/>
          <p:cNvSpPr>
            <a:spLocks noGrp="1"/>
          </p:cNvSpPr>
          <p:nvPr>
            <p:ph type="body" sz="quarter" idx="11"/>
          </p:nvPr>
        </p:nvSpPr>
        <p:spPr>
          <a:xfrm>
            <a:off x="2592000" y="2322000"/>
            <a:ext cx="5689600" cy="431800"/>
          </a:xfrm>
          <a:prstGeom prst="rect">
            <a:avLst/>
          </a:prstGeom>
        </p:spPr>
        <p:txBody>
          <a:bodyPr/>
          <a:lstStyle>
            <a:lvl1pPr>
              <a:buNone/>
              <a:defRPr sz="2000">
                <a:latin typeface="+mj-lt"/>
              </a:defRPr>
            </a:lvl1pPr>
          </a:lstStyle>
          <a:p>
            <a:pPr lvl="0"/>
            <a:r>
              <a:rPr lang="en-US" smtClean="0"/>
              <a:t>Click to edit Master text styles</a:t>
            </a:r>
          </a:p>
        </p:txBody>
      </p:sp>
      <p:pic>
        <p:nvPicPr>
          <p:cNvPr id="8" name="Picture 2" descr="DPMP log_0"/>
          <p:cNvPicPr>
            <a:picLocks noChangeAspect="1" noChangeArrowheads="1"/>
          </p:cNvPicPr>
          <p:nvPr userDrawn="1"/>
        </p:nvPicPr>
        <p:blipFill>
          <a:blip r:embed="rId3" cstate="print">
            <a:grayscl/>
          </a:blip>
          <a:srcRect/>
          <a:stretch>
            <a:fillRect/>
          </a:stretch>
        </p:blipFill>
        <p:spPr bwMode="auto">
          <a:xfrm>
            <a:off x="7380312" y="32038"/>
            <a:ext cx="1700808" cy="516642"/>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buNone/>
              <a:defRPr sz="1400" baseline="0">
                <a:latin typeface="+mn-lt"/>
                <a:cs typeface="Microsoft Sans Serif" pitchFamily="34" charset="0"/>
              </a:defRPr>
            </a:lvl1pPr>
          </a:lstStyle>
          <a:p>
            <a:pPr lvl="0"/>
            <a:r>
              <a:rPr lang="en-US" smtClean="0"/>
              <a:t>Click to edit Master text styles</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00" y="6256943"/>
            <a:ext cx="9147600" cy="628441"/>
          </a:xfrm>
          <a:prstGeom prst="rect">
            <a:avLst/>
          </a:prstGeom>
          <a:noFill/>
        </p:spPr>
      </p:pic>
      <p:pic>
        <p:nvPicPr>
          <p:cNvPr id="5" name="Picture 2" descr="DPMP log_0"/>
          <p:cNvPicPr>
            <a:picLocks noChangeAspect="1" noChangeArrowheads="1"/>
          </p:cNvPicPr>
          <p:nvPr userDrawn="1"/>
        </p:nvPicPr>
        <p:blipFill>
          <a:blip r:embed="rId3" cstate="print">
            <a:grayscl/>
          </a:blip>
          <a:srcRect/>
          <a:stretch>
            <a:fillRect/>
          </a:stretch>
        </p:blipFill>
        <p:spPr bwMode="auto">
          <a:xfrm>
            <a:off x="7380312" y="32038"/>
            <a:ext cx="1700808" cy="516642"/>
          </a:xfrm>
          <a:prstGeom prst="rect">
            <a:avLst/>
          </a:prstGeom>
          <a:noFill/>
          <a:ln w="9525">
            <a:noFill/>
            <a:miter lim="800000"/>
            <a:headEnd/>
            <a:tailEnd/>
          </a:ln>
        </p:spPr>
      </p:pic>
      <p:pic>
        <p:nvPicPr>
          <p:cNvPr id="6" name="Picture 5" descr="C:\Documents and Settings\z3349205\Desktop\Kristen - Marketing Services\New stuff\MEDAUST_footer RGB.jpg"/>
          <p:cNvPicPr/>
          <p:nvPr userDrawn="1"/>
        </p:nvPicPr>
        <p:blipFill>
          <a:blip r:embed="rId4" cstate="print"/>
          <a:srcRect/>
          <a:stretch>
            <a:fillRect/>
          </a:stretch>
        </p:blipFill>
        <p:spPr bwMode="auto">
          <a:xfrm>
            <a:off x="0" y="6143738"/>
            <a:ext cx="9147600" cy="74164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Text Placeholder 4"/>
          <p:cNvSpPr>
            <a:spLocks noGrp="1"/>
          </p:cNvSpPr>
          <p:nvPr>
            <p:ph type="body" sz="quarter" idx="14"/>
          </p:nvPr>
        </p:nvSpPr>
        <p:spPr>
          <a:xfrm>
            <a:off x="2592000" y="3356645"/>
            <a:ext cx="5688012" cy="576411"/>
          </a:xfrm>
          <a:prstGeom prst="rect">
            <a:avLst/>
          </a:prstGeom>
        </p:spPr>
        <p:txBody>
          <a:bodyPr/>
          <a:lstStyle>
            <a:lvl1pPr>
              <a:buNone/>
              <a:defRPr baseline="0">
                <a:latin typeface="+mj-lt"/>
              </a:defRPr>
            </a:lvl1pPr>
          </a:lstStyle>
          <a:p>
            <a:pPr lvl="0"/>
            <a:r>
              <a:rPr lang="en-US" smtClean="0"/>
              <a:t>Click to edit Master text styles</a:t>
            </a:r>
          </a:p>
        </p:txBody>
      </p:sp>
      <p:sp>
        <p:nvSpPr>
          <p:cNvPr id="13" name="Text Placeholder 6"/>
          <p:cNvSpPr>
            <a:spLocks noGrp="1"/>
          </p:cNvSpPr>
          <p:nvPr>
            <p:ph type="body" sz="quarter" idx="15"/>
          </p:nvPr>
        </p:nvSpPr>
        <p:spPr>
          <a:xfrm>
            <a:off x="2592000" y="3906176"/>
            <a:ext cx="5689600" cy="431800"/>
          </a:xfrm>
          <a:prstGeom prst="rect">
            <a:avLst/>
          </a:prstGeom>
        </p:spPr>
        <p:txBody>
          <a:bodyPr/>
          <a:lstStyle>
            <a:lvl1pPr>
              <a:buNone/>
              <a:defRPr sz="2000">
                <a:latin typeface="+mj-lt"/>
              </a:defRPr>
            </a:lvl1pPr>
          </a:lstStyle>
          <a:p>
            <a:pPr lvl="0"/>
            <a:r>
              <a:rPr lang="en-US" smtClean="0"/>
              <a:t>Click to edit Master text styles</a:t>
            </a:r>
          </a:p>
        </p:txBody>
      </p:sp>
      <p:pic>
        <p:nvPicPr>
          <p:cNvPr id="5" name="Picture 2" descr="DPMP log_0"/>
          <p:cNvPicPr>
            <a:picLocks noChangeAspect="1" noChangeArrowheads="1"/>
          </p:cNvPicPr>
          <p:nvPr userDrawn="1"/>
        </p:nvPicPr>
        <p:blipFill>
          <a:blip r:embed="rId2" cstate="print">
            <a:grayscl/>
          </a:blip>
          <a:srcRect/>
          <a:stretch>
            <a:fillRect/>
          </a:stretch>
        </p:blipFill>
        <p:spPr bwMode="auto">
          <a:xfrm>
            <a:off x="7380312" y="32038"/>
            <a:ext cx="1700808" cy="516642"/>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n-lt"/>
                <a:cs typeface="Microsoft Sans Serif" pitchFamily="34" charset="0"/>
              </a:defRPr>
            </a:lvl1pPr>
            <a:lvl2pPr>
              <a:defRPr sz="1800">
                <a:latin typeface="+mn-lt"/>
                <a:cs typeface="Microsoft Sans Serif" pitchFamily="34" charset="0"/>
              </a:defRPr>
            </a:lvl2pPr>
            <a:lvl3pPr>
              <a:defRPr sz="1600">
                <a:latin typeface="+mn-lt"/>
                <a:cs typeface="Microsoft Sans Serif" pitchFamily="34" charset="0"/>
              </a:defRPr>
            </a:lvl3pPr>
            <a:lvl4pPr>
              <a:defRPr sz="1400">
                <a:latin typeface="+mn-lt"/>
                <a:cs typeface="Microsoft Sans Serif" pitchFamily="34" charset="0"/>
              </a:defRPr>
            </a:lvl4pPr>
            <a:lvl5pPr>
              <a:defRPr sz="1400">
                <a:latin typeface="+mn-lt"/>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n-lt"/>
                <a:cs typeface="Microsoft Sans Serif" pitchFamily="34" charset="0"/>
              </a:defRPr>
            </a:lvl1pPr>
            <a:lvl2pPr>
              <a:defRPr sz="1800">
                <a:latin typeface="+mn-lt"/>
                <a:cs typeface="Microsoft Sans Serif" pitchFamily="34" charset="0"/>
              </a:defRPr>
            </a:lvl2pPr>
            <a:lvl3pPr>
              <a:defRPr sz="1600">
                <a:latin typeface="+mn-lt"/>
                <a:cs typeface="Microsoft Sans Serif" pitchFamily="34" charset="0"/>
              </a:defRPr>
            </a:lvl3pPr>
            <a:lvl4pPr>
              <a:defRPr sz="1400">
                <a:latin typeface="+mn-lt"/>
                <a:cs typeface="Microsoft Sans Serif" pitchFamily="34" charset="0"/>
              </a:defRPr>
            </a:lvl4pPr>
            <a:lvl5pPr>
              <a:defRPr sz="1400">
                <a:latin typeface="+mn-lt"/>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pic>
        <p:nvPicPr>
          <p:cNvPr id="6" name="Picture 2" descr="X:\Brand Guidelines\2010 Branding - Never Stand Still\Templates\Faculty and Unit Bands\RGB - for screen - med quality, 600 ppi\MED footer.jpg"/>
          <p:cNvPicPr>
            <a:picLocks noChangeAspect="1" noChangeArrowheads="1"/>
          </p:cNvPicPr>
          <p:nvPr userDrawn="1"/>
        </p:nvPicPr>
        <p:blipFill>
          <a:blip r:embed="rId2" cstate="print"/>
          <a:srcRect/>
          <a:stretch>
            <a:fillRect/>
          </a:stretch>
        </p:blipFill>
        <p:spPr bwMode="auto">
          <a:xfrm>
            <a:off x="-3600" y="6119129"/>
            <a:ext cx="9147600" cy="738871"/>
          </a:xfrm>
          <a:prstGeom prst="rect">
            <a:avLst/>
          </a:prstGeom>
          <a:noFill/>
        </p:spPr>
      </p:pic>
      <p:pic>
        <p:nvPicPr>
          <p:cNvPr id="7" name="Picture 2" descr="DPMP log_0"/>
          <p:cNvPicPr>
            <a:picLocks noChangeAspect="1" noChangeArrowheads="1"/>
          </p:cNvPicPr>
          <p:nvPr userDrawn="1"/>
        </p:nvPicPr>
        <p:blipFill>
          <a:blip r:embed="rId3" cstate="print">
            <a:grayscl/>
          </a:blip>
          <a:srcRect/>
          <a:stretch>
            <a:fillRect/>
          </a:stretch>
        </p:blipFill>
        <p:spPr bwMode="auto">
          <a:xfrm>
            <a:off x="7380312" y="32038"/>
            <a:ext cx="1700808" cy="516642"/>
          </a:xfrm>
          <a:prstGeom prst="rect">
            <a:avLst/>
          </a:prstGeom>
          <a:noFill/>
          <a:ln w="9525">
            <a:noFill/>
            <a:miter lim="800000"/>
            <a:headEnd/>
            <a:tailEnd/>
          </a:ln>
        </p:spPr>
      </p:pic>
      <p:pic>
        <p:nvPicPr>
          <p:cNvPr id="8" name="Picture 7" descr="C:\Documents and Settings\z3349205\Desktop\Kristen - Marketing Services\New stuff\MEDAUST_footer RGB.jpg"/>
          <p:cNvPicPr/>
          <p:nvPr userDrawn="1"/>
        </p:nvPicPr>
        <p:blipFill>
          <a:blip r:embed="rId4" cstate="print"/>
          <a:srcRect/>
          <a:stretch>
            <a:fillRect/>
          </a:stretch>
        </p:blipFill>
        <p:spPr bwMode="auto">
          <a:xfrm>
            <a:off x="0" y="6116354"/>
            <a:ext cx="9147600" cy="741646"/>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n-lt"/>
                <a:cs typeface="Microsoft Sans Serif"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n-lt"/>
                <a:cs typeface="Microsoft Sans Serif" pitchFamily="34" charset="0"/>
              </a:defRPr>
            </a:lvl1pPr>
          </a:lstStyle>
          <a:p>
            <a:pPr lvl="0"/>
            <a:r>
              <a:rPr lang="en-US"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n-lt"/>
                <a:cs typeface="Microsoft Sans Serif"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n-lt"/>
                <a:cs typeface="Microsoft Sans Serif" pitchFamily="34" charset="0"/>
              </a:defRPr>
            </a:lvl1pPr>
          </a:lstStyle>
          <a:p>
            <a:pPr lvl="0"/>
            <a:r>
              <a:rPr lang="en-US"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pic>
        <p:nvPicPr>
          <p:cNvPr id="10" name="Picture 2" descr="X:\Brand Guidelines\2010 Branding - Never Stand Still\Templates\Faculty and Unit Bands\RGB - for screen - med quality, 600 ppi\MED footer.jpg"/>
          <p:cNvPicPr>
            <a:picLocks noChangeAspect="1" noChangeArrowheads="1"/>
          </p:cNvPicPr>
          <p:nvPr userDrawn="1"/>
        </p:nvPicPr>
        <p:blipFill>
          <a:blip r:embed="rId2" cstate="print"/>
          <a:srcRect/>
          <a:stretch>
            <a:fillRect/>
          </a:stretch>
        </p:blipFill>
        <p:spPr bwMode="auto">
          <a:xfrm>
            <a:off x="-3600" y="6119129"/>
            <a:ext cx="9147600" cy="738871"/>
          </a:xfrm>
          <a:prstGeom prst="rect">
            <a:avLst/>
          </a:prstGeom>
          <a:noFill/>
        </p:spPr>
      </p:pic>
      <p:pic>
        <p:nvPicPr>
          <p:cNvPr id="9" name="Picture 2" descr="DPMP log_0"/>
          <p:cNvPicPr>
            <a:picLocks noChangeAspect="1" noChangeArrowheads="1"/>
          </p:cNvPicPr>
          <p:nvPr userDrawn="1"/>
        </p:nvPicPr>
        <p:blipFill>
          <a:blip r:embed="rId3" cstate="print">
            <a:grayscl/>
          </a:blip>
          <a:srcRect/>
          <a:stretch>
            <a:fillRect/>
          </a:stretch>
        </p:blipFill>
        <p:spPr bwMode="auto">
          <a:xfrm>
            <a:off x="7380312" y="32038"/>
            <a:ext cx="1700808" cy="51664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Sommet" pitchFamily="50" charset="0"/>
              </a:defRPr>
            </a:lvl1pPr>
          </a:lstStyle>
          <a:p>
            <a:r>
              <a:rPr lang="en-US" smtClean="0"/>
              <a:t>Click to edit Master title style</a:t>
            </a:r>
            <a:endParaRPr lang="en-US" dirty="0"/>
          </a:p>
        </p:txBody>
      </p:sp>
      <p:pic>
        <p:nvPicPr>
          <p:cNvPr id="4" name="Picture 2" descr="X:\Brand Guidelines\2010 Branding - Never Stand Still\Templates\Faculty and Unit Bands\RGB - for screen - med quality, 600 ppi\MED footer.jpg"/>
          <p:cNvPicPr>
            <a:picLocks noChangeAspect="1" noChangeArrowheads="1"/>
          </p:cNvPicPr>
          <p:nvPr userDrawn="1"/>
        </p:nvPicPr>
        <p:blipFill>
          <a:blip r:embed="rId2" cstate="print"/>
          <a:srcRect/>
          <a:stretch>
            <a:fillRect/>
          </a:stretch>
        </p:blipFill>
        <p:spPr bwMode="auto">
          <a:xfrm>
            <a:off x="-3600" y="6119129"/>
            <a:ext cx="9147600" cy="738871"/>
          </a:xfrm>
          <a:prstGeom prst="rect">
            <a:avLst/>
          </a:prstGeom>
          <a:noFill/>
        </p:spPr>
      </p:pic>
      <p:pic>
        <p:nvPicPr>
          <p:cNvPr id="5" name="Picture 2" descr="DPMP log_0"/>
          <p:cNvPicPr>
            <a:picLocks noChangeAspect="1" noChangeArrowheads="1"/>
          </p:cNvPicPr>
          <p:nvPr userDrawn="1"/>
        </p:nvPicPr>
        <p:blipFill>
          <a:blip r:embed="rId3" cstate="print">
            <a:grayscl/>
          </a:blip>
          <a:srcRect/>
          <a:stretch>
            <a:fillRect/>
          </a:stretch>
        </p:blipFill>
        <p:spPr bwMode="auto">
          <a:xfrm>
            <a:off x="7380312" y="32038"/>
            <a:ext cx="1700808" cy="516642"/>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X:\Brand Guidelines\2010 Branding - Never Stand Still\Templates\Faculty and Unit Bands\RGB - for screen - med quality, 600 ppi\MED footer.jpg"/>
          <p:cNvPicPr>
            <a:picLocks noChangeAspect="1" noChangeArrowheads="1"/>
          </p:cNvPicPr>
          <p:nvPr userDrawn="1"/>
        </p:nvPicPr>
        <p:blipFill>
          <a:blip r:embed="rId2" cstate="print"/>
          <a:srcRect/>
          <a:stretch>
            <a:fillRect/>
          </a:stretch>
        </p:blipFill>
        <p:spPr bwMode="auto">
          <a:xfrm>
            <a:off x="-3600" y="6119129"/>
            <a:ext cx="9147600" cy="738871"/>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n-lt"/>
                <a:cs typeface="Microsoft Sans Serif" pitchFamily="34" charset="0"/>
              </a:defRPr>
            </a:lvl1pPr>
            <a:lvl2pPr>
              <a:defRPr sz="2000">
                <a:latin typeface="+mn-lt"/>
                <a:cs typeface="Microsoft Sans Serif" pitchFamily="34" charset="0"/>
              </a:defRPr>
            </a:lvl2pPr>
            <a:lvl3pPr>
              <a:defRPr sz="1800">
                <a:latin typeface="+mn-lt"/>
                <a:cs typeface="Microsoft Sans Serif" pitchFamily="34" charset="0"/>
              </a:defRPr>
            </a:lvl3pPr>
            <a:lvl4pPr>
              <a:defRPr sz="1600">
                <a:latin typeface="+mn-lt"/>
                <a:cs typeface="Microsoft Sans Serif" pitchFamily="34" charset="0"/>
              </a:defRPr>
            </a:lvl4pPr>
            <a:lvl5pPr>
              <a:defRPr sz="1600">
                <a:latin typeface="+mn-lt"/>
                <a:cs typeface="Microsoft Sans Serif"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n-lt"/>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2" descr="X:\Brand Guidelines\2010 Branding - Never Stand Still\Templates\Faculty and Unit Bands\RGB - for screen - med quality, 600 ppi\MED footer.jpg"/>
          <p:cNvPicPr>
            <a:picLocks noChangeAspect="1" noChangeArrowheads="1"/>
          </p:cNvPicPr>
          <p:nvPr userDrawn="1"/>
        </p:nvPicPr>
        <p:blipFill>
          <a:blip r:embed="rId2" cstate="print"/>
          <a:srcRect/>
          <a:stretch>
            <a:fillRect/>
          </a:stretch>
        </p:blipFill>
        <p:spPr bwMode="auto">
          <a:xfrm>
            <a:off x="-3600" y="6119129"/>
            <a:ext cx="9147600" cy="738871"/>
          </a:xfrm>
          <a:prstGeom prst="rect">
            <a:avLst/>
          </a:prstGeom>
          <a:noFill/>
        </p:spPr>
      </p:pic>
      <p:pic>
        <p:nvPicPr>
          <p:cNvPr id="7" name="Picture 2" descr="DPMP log_0"/>
          <p:cNvPicPr>
            <a:picLocks noChangeAspect="1" noChangeArrowheads="1"/>
          </p:cNvPicPr>
          <p:nvPr userDrawn="1"/>
        </p:nvPicPr>
        <p:blipFill>
          <a:blip r:embed="rId3" cstate="print">
            <a:grayscl/>
          </a:blip>
          <a:srcRect/>
          <a:stretch>
            <a:fillRect/>
          </a:stretch>
        </p:blipFill>
        <p:spPr bwMode="auto">
          <a:xfrm>
            <a:off x="7380312" y="32038"/>
            <a:ext cx="1700808" cy="51664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n-lt"/>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2" descr="X:\Brand Guidelines\2010 Branding - Never Stand Still\Templates\Faculty and Unit Bands\RGB - for screen - med quality, 600 ppi\MED footer.jpg"/>
          <p:cNvPicPr>
            <a:picLocks noChangeAspect="1" noChangeArrowheads="1"/>
          </p:cNvPicPr>
          <p:nvPr userDrawn="1"/>
        </p:nvPicPr>
        <p:blipFill>
          <a:blip r:embed="rId2" cstate="print"/>
          <a:srcRect/>
          <a:stretch>
            <a:fillRect/>
          </a:stretch>
        </p:blipFill>
        <p:spPr bwMode="auto">
          <a:xfrm>
            <a:off x="-3600" y="6119129"/>
            <a:ext cx="9147600" cy="73887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ommet" pitchFamily="50" charset="0"/>
        </a:defRPr>
      </a:lvl2pPr>
      <a:lvl3pPr algn="ctr" rtl="0" eaLnBrk="1" fontAlgn="base" hangingPunct="1">
        <a:spcBef>
          <a:spcPct val="0"/>
        </a:spcBef>
        <a:spcAft>
          <a:spcPct val="0"/>
        </a:spcAft>
        <a:defRPr sz="4400">
          <a:solidFill>
            <a:schemeClr val="tx1"/>
          </a:solidFill>
          <a:latin typeface="Sommet" pitchFamily="50" charset="0"/>
        </a:defRPr>
      </a:lvl3pPr>
      <a:lvl4pPr algn="ctr" rtl="0" eaLnBrk="1" fontAlgn="base" hangingPunct="1">
        <a:spcBef>
          <a:spcPct val="0"/>
        </a:spcBef>
        <a:spcAft>
          <a:spcPct val="0"/>
        </a:spcAft>
        <a:defRPr sz="4400">
          <a:solidFill>
            <a:schemeClr val="tx1"/>
          </a:solidFill>
          <a:latin typeface="Sommet" pitchFamily="50" charset="0"/>
        </a:defRPr>
      </a:lvl4pPr>
      <a:lvl5pPr algn="ctr" rtl="0" eaLnBrk="1" fontAlgn="base" hangingPunct="1">
        <a:spcBef>
          <a:spcPct val="0"/>
        </a:spcBef>
        <a:spcAft>
          <a:spcPct val="0"/>
        </a:spcAft>
        <a:defRPr sz="4400">
          <a:solidFill>
            <a:schemeClr val="tx1"/>
          </a:solidFill>
          <a:latin typeface="Sommet" pitchFamily="50"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aitlin.hughes@unsw.edu.au"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www.ndarc.med.unsw.edu.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07704" y="1905000"/>
            <a:ext cx="7128792" cy="838200"/>
          </a:xfrm>
        </p:spPr>
        <p:txBody>
          <a:bodyPr/>
          <a:lstStyle/>
          <a:p>
            <a:pPr algn="ctr"/>
            <a:r>
              <a:rPr lang="en-AU" sz="2400" b="1" dirty="0" smtClean="0"/>
              <a:t>The deterrent effects of drug detection dogs            on drug use in NSW, Australia</a:t>
            </a:r>
            <a:endParaRPr lang="en-AU" sz="2400" dirty="0" smtClean="0"/>
          </a:p>
          <a:p>
            <a:endParaRPr lang="en-US" dirty="0"/>
          </a:p>
        </p:txBody>
      </p:sp>
      <p:sp>
        <p:nvSpPr>
          <p:cNvPr id="5" name="Subtitle 2"/>
          <p:cNvSpPr txBox="1">
            <a:spLocks/>
          </p:cNvSpPr>
          <p:nvPr/>
        </p:nvSpPr>
        <p:spPr bwMode="auto">
          <a:xfrm>
            <a:off x="1828801" y="4005263"/>
            <a:ext cx="6337300" cy="1512887"/>
          </a:xfrm>
          <a:prstGeom prst="rect">
            <a:avLst/>
          </a:prstGeom>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None/>
              <a:defRPr sz="3200" kern="1200" baseline="0">
                <a:solidFill>
                  <a:schemeClr val="tx1"/>
                </a:solidFill>
                <a:latin typeface="+mj-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b="1" dirty="0" smtClean="0"/>
              <a:t>Caitlin Hughes,</a:t>
            </a:r>
            <a:r>
              <a:rPr lang="en-US" sz="2000" dirty="0" smtClean="0"/>
              <a:t>¹ </a:t>
            </a:r>
            <a:r>
              <a:rPr lang="en-US" sz="2000" b="1" dirty="0" smtClean="0"/>
              <a:t>Don Weatherburn</a:t>
            </a:r>
            <a:r>
              <a:rPr lang="en-US" sz="2000" dirty="0"/>
              <a:t>²</a:t>
            </a:r>
            <a:r>
              <a:rPr lang="en-US" sz="2000" b="1" dirty="0" smtClean="0"/>
              <a:t>, Robert </a:t>
            </a:r>
            <a:r>
              <a:rPr lang="en-US" sz="2000" b="1" dirty="0" err="1" smtClean="0"/>
              <a:t>MacCoun</a:t>
            </a:r>
            <a:r>
              <a:rPr lang="en-US" sz="2000" b="1" dirty="0" smtClean="0"/>
              <a:t> </a:t>
            </a:r>
            <a:r>
              <a:rPr lang="en-AU" sz="2000" b="1" baseline="30000" dirty="0"/>
              <a:t>3</a:t>
            </a:r>
            <a:endParaRPr lang="en-US" sz="2000" b="1" dirty="0" smtClean="0"/>
          </a:p>
          <a:p>
            <a:r>
              <a:rPr lang="en-US" sz="1800" dirty="0" smtClean="0"/>
              <a:t>¹  </a:t>
            </a:r>
            <a:r>
              <a:rPr lang="en-US" sz="1800" dirty="0"/>
              <a:t>National Drug and Alcohol Research Centre, UNSW Australia</a:t>
            </a:r>
          </a:p>
          <a:p>
            <a:r>
              <a:rPr lang="en-US" sz="1800" dirty="0"/>
              <a:t>² </a:t>
            </a:r>
            <a:r>
              <a:rPr lang="en-AU" sz="1800" dirty="0" smtClean="0"/>
              <a:t>NSW Bureau of Crime Statistics and Research</a:t>
            </a:r>
            <a:endParaRPr lang="en-US" sz="1800" dirty="0"/>
          </a:p>
          <a:p>
            <a:r>
              <a:rPr lang="en-AU" sz="1800" baseline="30000" dirty="0" smtClean="0"/>
              <a:t>3</a:t>
            </a:r>
            <a:r>
              <a:rPr lang="en-AU" sz="1800" i="1" baseline="30000" dirty="0" smtClean="0"/>
              <a:t> </a:t>
            </a:r>
            <a:r>
              <a:rPr lang="en-AU" sz="1800" dirty="0"/>
              <a:t>Berkeley School of Law, University of </a:t>
            </a:r>
            <a:r>
              <a:rPr lang="en-AU" sz="1800" dirty="0" smtClean="0"/>
              <a:t>California</a:t>
            </a:r>
          </a:p>
          <a:p>
            <a:endParaRPr lang="en-AU" sz="1800" b="1" dirty="0"/>
          </a:p>
          <a:p>
            <a:r>
              <a:rPr lang="en-AU" sz="2000" b="1" dirty="0" smtClean="0"/>
              <a:t>Applied </a:t>
            </a:r>
            <a:r>
              <a:rPr lang="en-AU" sz="2000" b="1" dirty="0"/>
              <a:t>Research in </a:t>
            </a:r>
            <a:r>
              <a:rPr lang="en-AU" sz="2000" b="1" dirty="0" smtClean="0"/>
              <a:t>Crime and </a:t>
            </a:r>
            <a:r>
              <a:rPr lang="en-AU" sz="2000" b="1" dirty="0"/>
              <a:t>Justice Conference </a:t>
            </a:r>
            <a:r>
              <a:rPr lang="en-AU" sz="2000" b="1" dirty="0" smtClean="0"/>
              <a:t>2015</a:t>
            </a:r>
          </a:p>
          <a:p>
            <a:endParaRPr lang="en-AU" sz="2000" b="1" dirty="0" smtClean="0"/>
          </a:p>
          <a:p>
            <a:pPr>
              <a:defRPr/>
            </a:pPr>
            <a:endParaRPr lang="en-AU" sz="2000" dirty="0" smtClean="0"/>
          </a:p>
          <a:p>
            <a:pPr>
              <a:defRPr/>
            </a:pPr>
            <a:endParaRPr lang="en-AU" sz="1800" dirty="0" smtClean="0">
              <a:solidFill>
                <a:srgbClr val="898989"/>
              </a:solidFill>
            </a:endParaRPr>
          </a:p>
          <a:p>
            <a:pPr>
              <a:defRPr/>
            </a:pPr>
            <a:endParaRPr lang="en-AU" sz="1800" dirty="0" smtClean="0">
              <a:solidFill>
                <a:srgbClr val="898989"/>
              </a:solidFill>
            </a:endParaRPr>
          </a:p>
          <a:p>
            <a:pPr>
              <a:defRPr/>
            </a:pPr>
            <a:endParaRPr lang="en-AU" sz="1800" dirty="0" smtClean="0">
              <a:solidFill>
                <a:srgbClr val="898989"/>
              </a:solidFill>
            </a:endParaRPr>
          </a:p>
          <a:p>
            <a:pPr>
              <a:defRPr/>
            </a:pPr>
            <a:endParaRPr lang="en-US" sz="1600" dirty="0" smtClean="0">
              <a:solidFill>
                <a:srgbClr val="898989"/>
              </a:solidFill>
            </a:endParaRPr>
          </a:p>
          <a:p>
            <a:pPr>
              <a:defRPr/>
            </a:pPr>
            <a:endParaRPr lang="en-US" sz="2400" dirty="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Perceptions of likelihood of police detection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0785318"/>
              </p:ext>
            </p:extLst>
          </p:nvPr>
        </p:nvGraphicFramePr>
        <p:xfrm>
          <a:off x="457200" y="1484313"/>
          <a:ext cx="8229600" cy="432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5166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stretch>
            <a:fillRect/>
          </a:stretch>
        </p:blipFill>
        <p:spPr>
          <a:xfrm>
            <a:off x="457200" y="1484784"/>
            <a:ext cx="4038600" cy="4320480"/>
          </a:xfrm>
          <a:prstGeom prst="rect">
            <a:avLst/>
          </a:prstGeom>
        </p:spPr>
      </p:pic>
      <p:pic>
        <p:nvPicPr>
          <p:cNvPr id="6" name="Content Placeholder 5"/>
          <p:cNvPicPr>
            <a:picLocks noGrp="1" noChangeAspect="1"/>
          </p:cNvPicPr>
          <p:nvPr>
            <p:ph sz="half" idx="2"/>
          </p:nvPr>
        </p:nvPicPr>
        <p:blipFill>
          <a:blip r:embed="rId4"/>
          <a:stretch>
            <a:fillRect/>
          </a:stretch>
        </p:blipFill>
        <p:spPr>
          <a:xfrm>
            <a:off x="4648200" y="1484784"/>
            <a:ext cx="4038600" cy="4320480"/>
          </a:xfrm>
          <a:prstGeom prst="rect">
            <a:avLst/>
          </a:prstGeom>
        </p:spPr>
      </p:pic>
      <p:sp>
        <p:nvSpPr>
          <p:cNvPr id="4" name="Title 3"/>
          <p:cNvSpPr>
            <a:spLocks noGrp="1"/>
          </p:cNvSpPr>
          <p:nvPr>
            <p:ph type="title"/>
          </p:nvPr>
        </p:nvSpPr>
        <p:spPr/>
        <p:txBody>
          <a:bodyPr/>
          <a:lstStyle/>
          <a:p>
            <a:r>
              <a:rPr lang="en-AU" dirty="0" smtClean="0"/>
              <a:t>Impact on prevalence and net quantity of use</a:t>
            </a:r>
            <a:endParaRPr lang="en-US" dirty="0"/>
          </a:p>
        </p:txBody>
      </p:sp>
    </p:spTree>
    <p:extLst>
      <p:ext uri="{BB962C8B-B14F-4D97-AF65-F5344CB8AC3E}">
        <p14:creationId xmlns:p14="http://schemas.microsoft.com/office/powerpoint/2010/main" val="2458480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Impact on type of drug use – total pop</a:t>
            </a:r>
            <a:endParaRPr lang="en-US" dirty="0"/>
          </a:p>
        </p:txBody>
      </p:sp>
      <p:pic>
        <p:nvPicPr>
          <p:cNvPr id="4" name="Content Placeholder 3"/>
          <p:cNvPicPr>
            <a:picLocks noGrp="1" noChangeAspect="1"/>
          </p:cNvPicPr>
          <p:nvPr>
            <p:ph idx="1"/>
          </p:nvPr>
        </p:nvPicPr>
        <p:blipFill>
          <a:blip r:embed="rId3"/>
          <a:stretch>
            <a:fillRect/>
          </a:stretch>
        </p:blipFill>
        <p:spPr>
          <a:xfrm>
            <a:off x="1295401" y="1322522"/>
            <a:ext cx="6627302" cy="4697277"/>
          </a:xfrm>
          <a:prstGeom prst="rect">
            <a:avLst/>
          </a:prstGeom>
        </p:spPr>
      </p:pic>
    </p:spTree>
    <p:extLst>
      <p:ext uri="{BB962C8B-B14F-4D97-AF65-F5344CB8AC3E}">
        <p14:creationId xmlns:p14="http://schemas.microsoft.com/office/powerpoint/2010/main" val="1394601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Impact on type of use – amongst users only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8842332"/>
              </p:ext>
            </p:extLst>
          </p:nvPr>
        </p:nvGraphicFramePr>
        <p:xfrm>
          <a:off x="457200" y="1484313"/>
          <a:ext cx="8229600" cy="432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9800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Discussion and conclusion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sz="2000" dirty="0" smtClean="0"/>
              <a:t>Many limitations: intended, not actual behaviour, non-representative sample, NSW context alone, impacts on drug use alone</a:t>
            </a:r>
          </a:p>
          <a:p>
            <a:pPr>
              <a:buFont typeface="Arial" panose="020B0604020202020204" pitchFamily="34" charset="0"/>
              <a:buChar char="•"/>
            </a:pPr>
            <a:r>
              <a:rPr lang="en-AU" sz="2000" dirty="0" smtClean="0"/>
              <a:t>Provides tentative evidence that police </a:t>
            </a:r>
            <a:r>
              <a:rPr lang="en-AU" sz="2000" dirty="0"/>
              <a:t>presence with drug detection dogs </a:t>
            </a:r>
            <a:r>
              <a:rPr lang="en-AU" sz="2000" dirty="0" smtClean="0"/>
              <a:t>may elicit </a:t>
            </a:r>
            <a:r>
              <a:rPr lang="en-AU" sz="2000" dirty="0"/>
              <a:t>some deterrent </a:t>
            </a:r>
            <a:r>
              <a:rPr lang="en-AU" sz="2000" dirty="0" smtClean="0"/>
              <a:t>effects</a:t>
            </a:r>
          </a:p>
          <a:p>
            <a:pPr>
              <a:buFont typeface="Arial" panose="020B0604020202020204" pitchFamily="34" charset="0"/>
              <a:buChar char="•"/>
            </a:pPr>
            <a:r>
              <a:rPr lang="en-AU" sz="2000" dirty="0" smtClean="0"/>
              <a:t>However</a:t>
            </a:r>
            <a:r>
              <a:rPr lang="en-AU" sz="2000" dirty="0"/>
              <a:t>, the fact that so many people </a:t>
            </a:r>
            <a:r>
              <a:rPr lang="en-AU" sz="2000" dirty="0" smtClean="0"/>
              <a:t>report that they would continue </a:t>
            </a:r>
            <a:r>
              <a:rPr lang="en-AU" sz="2000" dirty="0"/>
              <a:t>to use regardless of the presence or absence of police with dogs suggests their effects are </a:t>
            </a:r>
            <a:r>
              <a:rPr lang="en-AU" sz="2000" dirty="0" smtClean="0"/>
              <a:t>less </a:t>
            </a:r>
            <a:r>
              <a:rPr lang="en-AU" sz="2000" dirty="0"/>
              <a:t>than </a:t>
            </a:r>
            <a:r>
              <a:rPr lang="en-AU" sz="2000" dirty="0" smtClean="0"/>
              <a:t>purported by police </a:t>
            </a:r>
            <a:endParaRPr lang="en-AU" sz="2000" dirty="0"/>
          </a:p>
          <a:p>
            <a:pPr>
              <a:buFont typeface="Arial" panose="020B0604020202020204" pitchFamily="34" charset="0"/>
              <a:buChar char="•"/>
            </a:pPr>
            <a:r>
              <a:rPr lang="en-AU" sz="2000" dirty="0" smtClean="0"/>
              <a:t>The </a:t>
            </a:r>
            <a:r>
              <a:rPr lang="en-AU" sz="2000" dirty="0"/>
              <a:t>range of impacts use engagement, drug type, venue of consumption and quantity </a:t>
            </a:r>
            <a:r>
              <a:rPr lang="en-AU" sz="2000" dirty="0" smtClean="0"/>
              <a:t>raises </a:t>
            </a:r>
            <a:r>
              <a:rPr lang="en-AU" sz="2000" dirty="0"/>
              <a:t>even further questions about the extent to which </a:t>
            </a:r>
            <a:r>
              <a:rPr lang="en-AU" sz="2000" dirty="0" smtClean="0"/>
              <a:t>dogs </a:t>
            </a:r>
            <a:r>
              <a:rPr lang="en-AU" sz="2000" dirty="0"/>
              <a:t>are ‘consistent’ with harm minimisation </a:t>
            </a:r>
            <a:r>
              <a:rPr lang="en-AU" sz="2000" dirty="0" smtClean="0"/>
              <a:t>principles</a:t>
            </a:r>
          </a:p>
        </p:txBody>
      </p:sp>
    </p:spTree>
    <p:extLst>
      <p:ext uri="{BB962C8B-B14F-4D97-AF65-F5344CB8AC3E}">
        <p14:creationId xmlns:p14="http://schemas.microsoft.com/office/powerpoint/2010/main" val="2659839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Discussion and conclusion </a:t>
            </a:r>
            <a:endParaRPr lang="en-US" dirty="0"/>
          </a:p>
        </p:txBody>
      </p:sp>
      <p:sp>
        <p:nvSpPr>
          <p:cNvPr id="6" name="Content Placeholder 5"/>
          <p:cNvSpPr>
            <a:spLocks noGrp="1"/>
          </p:cNvSpPr>
          <p:nvPr>
            <p:ph idx="1"/>
          </p:nvPr>
        </p:nvSpPr>
        <p:spPr>
          <a:xfrm>
            <a:off x="457200" y="1295400"/>
            <a:ext cx="8229600" cy="4320480"/>
          </a:xfrm>
        </p:spPr>
        <p:txBody>
          <a:bodyPr/>
          <a:lstStyle/>
          <a:p>
            <a:pPr marL="342900" lvl="1" indent="-342900">
              <a:buFont typeface="Wingdings" panose="05000000000000000000" pitchFamily="2" charset="2"/>
              <a:buChar char="§"/>
            </a:pPr>
            <a:r>
              <a:rPr lang="en-AU" sz="2000" dirty="0"/>
              <a:t>That said, the findings also suggest net impacts may vary </a:t>
            </a:r>
            <a:r>
              <a:rPr lang="en-AU" sz="2000" i="1" dirty="0"/>
              <a:t>across</a:t>
            </a:r>
            <a:r>
              <a:rPr lang="en-AU" sz="2000" dirty="0"/>
              <a:t> policing approaches</a:t>
            </a:r>
            <a:endParaRPr lang="en-US" sz="2000" dirty="0"/>
          </a:p>
          <a:p>
            <a:pPr marL="342900" lvl="1" indent="-342900">
              <a:buFont typeface="Wingdings" panose="05000000000000000000" pitchFamily="2" charset="2"/>
              <a:buChar char="§"/>
            </a:pPr>
            <a:r>
              <a:rPr lang="en-AU" sz="2000" dirty="0" smtClean="0"/>
              <a:t>This suggests that there may be the capacity to push for strategies that produce the least net harm </a:t>
            </a:r>
          </a:p>
          <a:p>
            <a:pPr marL="342900" lvl="1" indent="-342900">
              <a:buFont typeface="Wingdings" panose="05000000000000000000" pitchFamily="2" charset="2"/>
              <a:buChar char="§"/>
            </a:pPr>
            <a:r>
              <a:rPr lang="en-AU" sz="2000" dirty="0" smtClean="0"/>
              <a:t>Next steps: extending the current study to assess </a:t>
            </a:r>
            <a:r>
              <a:rPr lang="en-AU" sz="2000" dirty="0"/>
              <a:t>deterrent effects </a:t>
            </a:r>
            <a:r>
              <a:rPr lang="en-AU" sz="2000" dirty="0" smtClean="0"/>
              <a:t>of multiple policing strategies taking into account impacts on use, possession, purchasing and trafficking and different target settings</a:t>
            </a:r>
            <a:endParaRPr lang="en-AU" sz="2000" dirty="0"/>
          </a:p>
          <a:p>
            <a:pPr marL="342900" lvl="1" indent="-342900">
              <a:buFont typeface="Wingdings" panose="05000000000000000000" pitchFamily="2" charset="2"/>
              <a:buChar char="§"/>
            </a:pPr>
            <a:r>
              <a:rPr lang="en-AU" sz="2000" dirty="0" smtClean="0"/>
              <a:t>In so doing, we hope to increase the capacity for more informed responses to drug-related offending; both by police and governments</a:t>
            </a:r>
            <a:endParaRPr lang="en-AU" sz="2000" dirty="0"/>
          </a:p>
          <a:p>
            <a:pPr marL="0" indent="0"/>
            <a:endParaRPr lang="en-AU" sz="2000" dirty="0" smtClean="0"/>
          </a:p>
          <a:p>
            <a:pPr marL="0" indent="0"/>
            <a:endParaRPr lang="en-AU" sz="2000" dirty="0" smtClean="0"/>
          </a:p>
          <a:p>
            <a:pPr>
              <a:buFont typeface="Arial" panose="020B0604020202020204" pitchFamily="34" charset="0"/>
              <a:buChar char="•"/>
            </a:pPr>
            <a:endParaRPr lang="en-AU" sz="2000" dirty="0"/>
          </a:p>
        </p:txBody>
      </p:sp>
    </p:spTree>
    <p:extLst>
      <p:ext uri="{BB962C8B-B14F-4D97-AF65-F5344CB8AC3E}">
        <p14:creationId xmlns:p14="http://schemas.microsoft.com/office/powerpoint/2010/main" val="1433084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76400"/>
            <a:ext cx="8229600" cy="4128864"/>
          </a:xfrm>
        </p:spPr>
        <p:txBody>
          <a:bodyPr/>
          <a:lstStyle/>
          <a:p>
            <a:pPr marL="0" indent="0" algn="ctr">
              <a:buNone/>
            </a:pPr>
            <a:endParaRPr lang="en-AU" sz="2000" dirty="0" smtClean="0"/>
          </a:p>
          <a:p>
            <a:pPr marL="0" indent="0" algn="ctr">
              <a:buNone/>
            </a:pPr>
            <a:endParaRPr lang="en-AU" dirty="0"/>
          </a:p>
          <a:p>
            <a:pPr marL="0" indent="0" algn="ctr">
              <a:buNone/>
            </a:pPr>
            <a:r>
              <a:rPr lang="en-AU" sz="2000" b="1" dirty="0" smtClean="0"/>
              <a:t>Dr Caitlin Hughes</a:t>
            </a:r>
          </a:p>
          <a:p>
            <a:pPr marL="0" indent="0" algn="ctr">
              <a:buNone/>
            </a:pPr>
            <a:r>
              <a:rPr lang="en-AU" sz="2000" dirty="0" smtClean="0"/>
              <a:t>E: </a:t>
            </a:r>
            <a:r>
              <a:rPr lang="en-AU" sz="2000" dirty="0" smtClean="0">
                <a:hlinkClick r:id="rId3"/>
              </a:rPr>
              <a:t>caitlin.hughes@unsw.edu.au</a:t>
            </a:r>
            <a:r>
              <a:rPr lang="en-AU" sz="2000" dirty="0" smtClean="0"/>
              <a:t> </a:t>
            </a:r>
          </a:p>
          <a:p>
            <a:pPr marL="0" indent="0" algn="ctr">
              <a:buNone/>
            </a:pPr>
            <a:r>
              <a:rPr lang="en-AU" sz="2000" dirty="0" smtClean="0"/>
              <a:t>P: 02 9385 0132</a:t>
            </a:r>
          </a:p>
          <a:p>
            <a:pPr marL="0" indent="0" algn="ctr">
              <a:buNone/>
            </a:pPr>
            <a:r>
              <a:rPr lang="en-AU" dirty="0" smtClean="0"/>
              <a:t>W: </a:t>
            </a:r>
            <a:r>
              <a:rPr lang="en-AU" dirty="0" smtClean="0">
                <a:hlinkClick r:id="rId4"/>
              </a:rPr>
              <a:t>www.ndarc.med.unsw.edu.au</a:t>
            </a:r>
            <a:r>
              <a:rPr lang="en-AU" dirty="0" smtClean="0"/>
              <a:t> </a:t>
            </a:r>
            <a:endParaRPr lang="en-AU" sz="2000" dirty="0" smtClean="0"/>
          </a:p>
          <a:p>
            <a:endParaRPr lang="en-AU" sz="2000" dirty="0" smtClean="0"/>
          </a:p>
          <a:p>
            <a:endParaRPr lang="en-AU" dirty="0" smtClean="0"/>
          </a:p>
          <a:p>
            <a:endParaRPr lang="en-AU" dirty="0"/>
          </a:p>
        </p:txBody>
      </p:sp>
      <p:sp>
        <p:nvSpPr>
          <p:cNvPr id="2" name="Title 1"/>
          <p:cNvSpPr>
            <a:spLocks noGrp="1"/>
          </p:cNvSpPr>
          <p:nvPr>
            <p:ph type="title"/>
          </p:nvPr>
        </p:nvSpPr>
        <p:spPr/>
        <p:txBody>
          <a:bodyPr/>
          <a:lstStyle/>
          <a:p>
            <a:r>
              <a:rPr lang="en-AU" sz="3600" dirty="0" smtClean="0"/>
              <a:t>Thank you!</a:t>
            </a:r>
            <a:endParaRPr lang="en-AU" sz="3600" dirty="0"/>
          </a:p>
        </p:txBody>
      </p:sp>
    </p:spTree>
    <p:extLst>
      <p:ext uri="{BB962C8B-B14F-4D97-AF65-F5344CB8AC3E}">
        <p14:creationId xmlns:p14="http://schemas.microsoft.com/office/powerpoint/2010/main" val="2790130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sz="2000" dirty="0"/>
              <a:t>Deterrence has long been a cornerstone to drug law enforcement (DLE) efforts, under the assumption that police can deter, discourage or prevent drug </a:t>
            </a:r>
            <a:r>
              <a:rPr lang="en-AU" sz="2000" dirty="0" smtClean="0"/>
              <a:t>use</a:t>
            </a:r>
          </a:p>
          <a:p>
            <a:pPr>
              <a:buFont typeface="Arial" panose="020B0604020202020204" pitchFamily="34" charset="0"/>
              <a:buChar char="•"/>
            </a:pPr>
            <a:r>
              <a:rPr lang="en-AU" sz="2000" dirty="0" smtClean="0"/>
              <a:t>Yet</a:t>
            </a:r>
            <a:r>
              <a:rPr lang="en-AU" sz="2000" dirty="0"/>
              <a:t>, </a:t>
            </a:r>
            <a:r>
              <a:rPr lang="en-AU" sz="2000" dirty="0" smtClean="0"/>
              <a:t>there has remained little research into this area </a:t>
            </a:r>
          </a:p>
          <a:p>
            <a:pPr marL="457200" lvl="1" indent="0">
              <a:buNone/>
            </a:pPr>
            <a:r>
              <a:rPr lang="en-AU" sz="2000" dirty="0" smtClean="0"/>
              <a:t>	For example, in </a:t>
            </a:r>
            <a:r>
              <a:rPr lang="en-AU" sz="2000" dirty="0"/>
              <a:t>2000 </a:t>
            </a:r>
            <a:r>
              <a:rPr lang="en-AU" sz="2000" dirty="0" err="1"/>
              <a:t>Weatherburn</a:t>
            </a:r>
            <a:r>
              <a:rPr lang="en-AU" sz="2000" dirty="0"/>
              <a:t> et al</a:t>
            </a:r>
            <a:r>
              <a:rPr lang="en-AU" sz="2000" dirty="0" smtClean="0"/>
              <a:t>. </a:t>
            </a:r>
            <a:r>
              <a:rPr lang="en-AU" sz="2000" dirty="0"/>
              <a:t>noted that “although </a:t>
            </a:r>
            <a:r>
              <a:rPr lang="en-AU" sz="2000" dirty="0" smtClean="0"/>
              <a:t>	current </a:t>
            </a:r>
            <a:r>
              <a:rPr lang="en-AU" sz="2000" dirty="0"/>
              <a:t>drug policy relies heavily on deterrence, little research </a:t>
            </a:r>
            <a:r>
              <a:rPr lang="en-AU" sz="2000" dirty="0" smtClean="0"/>
              <a:t>	has </a:t>
            </a:r>
            <a:r>
              <a:rPr lang="en-AU" sz="2000" dirty="0"/>
              <a:t>been conducted to examine its efficacy</a:t>
            </a:r>
            <a:r>
              <a:rPr lang="en-AU" sz="2000" dirty="0" smtClean="0"/>
              <a:t>” </a:t>
            </a:r>
          </a:p>
          <a:p>
            <a:pPr>
              <a:buFont typeface="Arial" panose="020B0604020202020204" pitchFamily="34" charset="0"/>
              <a:buChar char="•"/>
            </a:pPr>
            <a:r>
              <a:rPr lang="en-AU" sz="2000" dirty="0" smtClean="0"/>
              <a:t>Lack of evidence is increasingly problematic as: </a:t>
            </a:r>
          </a:p>
          <a:p>
            <a:pPr lvl="1">
              <a:buFont typeface="Arial" panose="020B0604020202020204" pitchFamily="34" charset="0"/>
              <a:buChar char="•"/>
            </a:pPr>
            <a:r>
              <a:rPr lang="en-AU" sz="2000" dirty="0" smtClean="0"/>
              <a:t>Drug law enforcement subsumes lion’s share of resources</a:t>
            </a:r>
          </a:p>
          <a:p>
            <a:pPr lvl="1">
              <a:buFont typeface="Arial" panose="020B0604020202020204" pitchFamily="34" charset="0"/>
              <a:buChar char="•"/>
            </a:pPr>
            <a:r>
              <a:rPr lang="en-AU" sz="2000" dirty="0" smtClean="0"/>
              <a:t>And police </a:t>
            </a:r>
            <a:r>
              <a:rPr lang="en-AU" sz="2000" dirty="0"/>
              <a:t>continue to roll out new and often controversial ‘deterrent’ strategies in the absence of evidence of their intended or unintended </a:t>
            </a:r>
            <a:r>
              <a:rPr lang="en-AU" sz="2000" dirty="0" smtClean="0"/>
              <a:t>effects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114800" cy="1162050"/>
          </a:xfrm>
        </p:spPr>
        <p:txBody>
          <a:bodyPr/>
          <a:lstStyle/>
          <a:p>
            <a:r>
              <a:rPr lang="en-AU" sz="3000" b="1" dirty="0" smtClean="0"/>
              <a:t>Drug detection dogs</a:t>
            </a:r>
            <a:endParaRPr lang="en-AU" sz="3000"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2338" y="1029463"/>
            <a:ext cx="3175264" cy="2381448"/>
          </a:xfrm>
        </p:spPr>
      </p:pic>
      <p:sp>
        <p:nvSpPr>
          <p:cNvPr id="4" name="Text Placeholder 3"/>
          <p:cNvSpPr>
            <a:spLocks noGrp="1"/>
          </p:cNvSpPr>
          <p:nvPr>
            <p:ph type="body" sz="half" idx="2"/>
          </p:nvPr>
        </p:nvSpPr>
        <p:spPr>
          <a:xfrm>
            <a:off x="457200" y="1435101"/>
            <a:ext cx="4114800" cy="4370164"/>
          </a:xfrm>
        </p:spPr>
        <p:txBody>
          <a:bodyPr/>
          <a:lstStyle/>
          <a:p>
            <a:pPr marL="285750" indent="-285750">
              <a:buFont typeface="Arial" panose="020B0604020202020204" pitchFamily="34" charset="0"/>
              <a:buChar char="•"/>
            </a:pPr>
            <a:r>
              <a:rPr lang="en-AU" sz="2000" dirty="0" smtClean="0"/>
              <a:t>A high </a:t>
            </a:r>
            <a:r>
              <a:rPr lang="en-AU" sz="2000" dirty="0"/>
              <a:t>visibility policing </a:t>
            </a:r>
            <a:r>
              <a:rPr lang="en-AU" sz="2000" dirty="0" smtClean="0"/>
              <a:t>strategy</a:t>
            </a:r>
          </a:p>
          <a:p>
            <a:pPr marL="285750" indent="-285750">
              <a:buFont typeface="Arial" panose="020B0604020202020204" pitchFamily="34" charset="0"/>
              <a:buChar char="•"/>
            </a:pPr>
            <a:r>
              <a:rPr lang="en-AU" sz="2000" dirty="0" smtClean="0"/>
              <a:t>Expanded </a:t>
            </a:r>
            <a:r>
              <a:rPr lang="en-AU" sz="2000" dirty="0"/>
              <a:t>across many parts of the world, including the </a:t>
            </a:r>
            <a:r>
              <a:rPr lang="en-AU" sz="2000" dirty="0" smtClean="0"/>
              <a:t>UK, </a:t>
            </a:r>
            <a:r>
              <a:rPr lang="en-AU" sz="2000" dirty="0"/>
              <a:t>Europe, </a:t>
            </a:r>
            <a:r>
              <a:rPr lang="en-AU" sz="2000" dirty="0" smtClean="0"/>
              <a:t>USA </a:t>
            </a:r>
            <a:r>
              <a:rPr lang="en-AU" sz="2000" dirty="0"/>
              <a:t>and </a:t>
            </a:r>
            <a:r>
              <a:rPr lang="en-AU" sz="2000" dirty="0" smtClean="0"/>
              <a:t>Australia</a:t>
            </a:r>
          </a:p>
          <a:p>
            <a:pPr marL="285750" indent="-285750">
              <a:buFont typeface="Arial" panose="020B0604020202020204" pitchFamily="34" charset="0"/>
              <a:buChar char="•"/>
            </a:pPr>
            <a:r>
              <a:rPr lang="en-AU" sz="2000" dirty="0" smtClean="0"/>
              <a:t>Used in multiple settings including licensed premises, music festivals, public transport – often without warrant</a:t>
            </a:r>
          </a:p>
          <a:p>
            <a:pPr marL="285750" indent="-285750">
              <a:buFont typeface="Arial" panose="020B0604020202020204" pitchFamily="34" charset="0"/>
              <a:buChar char="•"/>
            </a:pPr>
            <a:r>
              <a:rPr lang="en-AU" sz="2000" dirty="0" smtClean="0"/>
              <a:t>Remains considerable controversy about their use-particularly claims that can deter drug offending</a:t>
            </a:r>
          </a:p>
          <a:p>
            <a:endParaRPr lang="en-AU" sz="1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880" y="3573016"/>
            <a:ext cx="4351925" cy="2449713"/>
          </a:xfrm>
          <a:prstGeom prst="rect">
            <a:avLst/>
          </a:prstGeom>
        </p:spPr>
      </p:pic>
    </p:spTree>
    <p:extLst>
      <p:ext uri="{BB962C8B-B14F-4D97-AF65-F5344CB8AC3E}">
        <p14:creationId xmlns:p14="http://schemas.microsoft.com/office/powerpoint/2010/main" val="2164017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0" indent="0">
              <a:buNone/>
            </a:pPr>
            <a:r>
              <a:rPr lang="en-AU" sz="2400" b="1" dirty="0" smtClean="0"/>
              <a:t>Drug </a:t>
            </a:r>
            <a:r>
              <a:rPr lang="en-AU" sz="2400" b="1" dirty="0"/>
              <a:t>searches: thousands falsely identified by sniffer </a:t>
            </a:r>
            <a:r>
              <a:rPr lang="en-AU" sz="2400" b="1" dirty="0" smtClean="0"/>
              <a:t>dogs – SMH – Nov 2014</a:t>
            </a:r>
            <a:endParaRPr lang="en-AU" sz="2400" b="1" u="sng" dirty="0" smtClean="0"/>
          </a:p>
          <a:p>
            <a:pPr marL="0" indent="0">
              <a:buNone/>
            </a:pPr>
            <a:endParaRPr lang="en-AU" sz="2400" dirty="0" smtClean="0"/>
          </a:p>
          <a:p>
            <a:pPr marL="0" indent="0">
              <a:buNone/>
            </a:pPr>
            <a:r>
              <a:rPr lang="en-AU" sz="2400" dirty="0" smtClean="0"/>
              <a:t>64</a:t>
            </a:r>
            <a:r>
              <a:rPr lang="en-AU" sz="2400" dirty="0"/>
              <a:t>% of searches found no drugs in 2013.</a:t>
            </a:r>
          </a:p>
          <a:p>
            <a:r>
              <a:rPr lang="en-AU" sz="2400" dirty="0"/>
              <a:t>Nearly 17,800 people searched.</a:t>
            </a:r>
          </a:p>
          <a:p>
            <a:r>
              <a:rPr lang="en-AU" sz="2400" dirty="0"/>
              <a:t>2.44% of searches led to successful prosecutions.</a:t>
            </a:r>
          </a:p>
          <a:p>
            <a:endParaRPr lang="en-AU" dirty="0"/>
          </a:p>
        </p:txBody>
      </p:sp>
      <p:sp>
        <p:nvSpPr>
          <p:cNvPr id="4" name="Title 3"/>
          <p:cNvSpPr>
            <a:spLocks noGrp="1"/>
          </p:cNvSpPr>
          <p:nvPr>
            <p:ph type="title"/>
          </p:nvPr>
        </p:nvSpPr>
        <p:spPr/>
        <p:txBody>
          <a:bodyPr/>
          <a:lstStyle/>
          <a:p>
            <a:r>
              <a:rPr lang="en-AU" b="1" dirty="0" smtClean="0"/>
              <a:t>Ongoing media scrutiny</a:t>
            </a:r>
            <a:r>
              <a:rPr lang="en-AU" b="1" dirty="0"/>
              <a:t/>
            </a:r>
            <a:br>
              <a:rPr lang="en-AU" b="1" dirty="0"/>
            </a:br>
            <a:endParaRPr lang="en-AU" dirty="0"/>
          </a:p>
        </p:txBody>
      </p:sp>
      <p:pic>
        <p:nvPicPr>
          <p:cNvPr id="7" name="Content Placeholder 3" descr="Ecstasy - no deterrent message - 2.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64977" y="1524000"/>
            <a:ext cx="4250423" cy="2971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72" y="3048000"/>
            <a:ext cx="4312251" cy="2895601"/>
          </a:xfrm>
          <a:prstGeom prst="rect">
            <a:avLst/>
          </a:prstGeom>
        </p:spPr>
      </p:pic>
    </p:spTree>
    <p:extLst>
      <p:ext uri="{BB962C8B-B14F-4D97-AF65-F5344CB8AC3E}">
        <p14:creationId xmlns:p14="http://schemas.microsoft.com/office/powerpoint/2010/main" val="1461797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Drug detection dogs – the evidence/claims?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AU" sz="2000" dirty="0" smtClean="0"/>
              <a:t>Controlled </a:t>
            </a:r>
            <a:r>
              <a:rPr lang="en-AU" sz="2000" dirty="0"/>
              <a:t>studies have showed dogs can </a:t>
            </a:r>
            <a:r>
              <a:rPr lang="en-AU" sz="2000" dirty="0" smtClean="0"/>
              <a:t>accurately detect drugs</a:t>
            </a:r>
            <a:r>
              <a:rPr lang="en-AU" sz="2000" dirty="0"/>
              <a:t>, but more so </a:t>
            </a:r>
            <a:r>
              <a:rPr lang="en-AU" sz="2000" dirty="0" smtClean="0"/>
              <a:t>cannabis/hashish. And less accurate </a:t>
            </a:r>
            <a:r>
              <a:rPr lang="en-AU" sz="2000" dirty="0"/>
              <a:t>in outdoor settings</a:t>
            </a:r>
          </a:p>
          <a:p>
            <a:pPr marL="285750" indent="-285750">
              <a:buFont typeface="Arial" panose="020B0604020202020204" pitchFamily="34" charset="0"/>
              <a:buChar char="•"/>
            </a:pPr>
            <a:r>
              <a:rPr lang="en-AU" sz="2000" dirty="0" smtClean="0"/>
              <a:t>Reviews of </a:t>
            </a:r>
            <a:r>
              <a:rPr lang="en-AU" sz="2000" dirty="0"/>
              <a:t>drug detection dogs </a:t>
            </a:r>
            <a:r>
              <a:rPr lang="en-AU" sz="2000" dirty="0" smtClean="0"/>
              <a:t>suggest little deterrent effect </a:t>
            </a:r>
          </a:p>
          <a:p>
            <a:pPr marL="685800" lvl="1">
              <a:buFont typeface="Arial" panose="020B0604020202020204" pitchFamily="34" charset="0"/>
              <a:buChar char="•"/>
            </a:pPr>
            <a:r>
              <a:rPr lang="en-AU" sz="1800" dirty="0" smtClean="0"/>
              <a:t>The </a:t>
            </a:r>
            <a:r>
              <a:rPr lang="en-AU" sz="1800" dirty="0"/>
              <a:t>NSW Ombudsman </a:t>
            </a:r>
            <a:r>
              <a:rPr lang="en-AU" sz="1800" dirty="0" smtClean="0"/>
              <a:t>(2006) found that </a:t>
            </a:r>
            <a:r>
              <a:rPr lang="en-AU" sz="1800" dirty="0"/>
              <a:t>“[t]here is little or no evidence to support claims that drug detection dog operations deter drug use, reduce drug-related crime, or increase perceptions of public safety</a:t>
            </a:r>
            <a:r>
              <a:rPr lang="en-AU" sz="1800" dirty="0" smtClean="0"/>
              <a:t>” </a:t>
            </a:r>
          </a:p>
          <a:p>
            <a:pPr marL="685800" lvl="1">
              <a:buFont typeface="Arial" panose="020B0604020202020204" pitchFamily="34" charset="0"/>
              <a:buChar char="•"/>
            </a:pPr>
            <a:r>
              <a:rPr lang="en-AU" sz="1800" dirty="0" smtClean="0"/>
              <a:t>Also showed </a:t>
            </a:r>
            <a:r>
              <a:rPr lang="en-AU" sz="1800" dirty="0"/>
              <a:t>a high false positive rate (74</a:t>
            </a:r>
            <a:r>
              <a:rPr lang="en-AU" sz="1800" dirty="0" smtClean="0"/>
              <a:t>%) and raised concerns that they increase harmful user behaviour </a:t>
            </a:r>
            <a:endParaRPr lang="en-AU" sz="2000" dirty="0" smtClean="0"/>
          </a:p>
          <a:p>
            <a:pPr marL="285750" indent="-285750">
              <a:buFont typeface="Arial" panose="020B0604020202020204" pitchFamily="34" charset="0"/>
              <a:buChar char="•"/>
            </a:pPr>
            <a:r>
              <a:rPr lang="en-AU" sz="2000" dirty="0" smtClean="0"/>
              <a:t>But police continue to argue they do deter: </a:t>
            </a:r>
          </a:p>
          <a:p>
            <a:pPr marL="685800" lvl="1">
              <a:buFont typeface="Arial" panose="020B0604020202020204" pitchFamily="34" charset="0"/>
              <a:buChar char="•"/>
            </a:pPr>
            <a:r>
              <a:rPr lang="en-AU" sz="1800" dirty="0" smtClean="0"/>
              <a:t>“</a:t>
            </a:r>
            <a:r>
              <a:rPr lang="en-US" sz="1800" dirty="0" smtClean="0"/>
              <a:t>Sniffer </a:t>
            </a:r>
            <a:r>
              <a:rPr lang="en-US" sz="1800" dirty="0"/>
              <a:t>dogs are close to 100% accurate</a:t>
            </a:r>
            <a:r>
              <a:rPr lang="en-US" sz="1800" dirty="0" smtClean="0"/>
              <a:t>”</a:t>
            </a:r>
            <a:endParaRPr lang="en-US" sz="1800" dirty="0"/>
          </a:p>
          <a:p>
            <a:pPr marL="685800" lvl="1">
              <a:buFont typeface="Arial" panose="020B0604020202020204" pitchFamily="34" charset="0"/>
              <a:buChar char="•"/>
            </a:pPr>
            <a:r>
              <a:rPr lang="en-US" sz="1800" dirty="0" smtClean="0"/>
              <a:t>“The </a:t>
            </a:r>
            <a:r>
              <a:rPr lang="en-US" sz="1800" dirty="0"/>
              <a:t>dogs have a </a:t>
            </a:r>
            <a:r>
              <a:rPr lang="en-US" sz="1800" b="1" dirty="0"/>
              <a:t>strong deterrence factor</a:t>
            </a:r>
            <a:r>
              <a:rPr lang="en-US" sz="1800" dirty="0"/>
              <a:t>: they not only lead to the seizure of drugs from dealers and users, but people also dump their drugs when they see the dogs. Thus these drugs are not consumed and the risk </a:t>
            </a:r>
            <a:r>
              <a:rPr lang="en-US" sz="1800" dirty="0" smtClean="0"/>
              <a:t>avoided” (NSW Police, 2011).</a:t>
            </a:r>
            <a:endParaRPr lang="en-US" sz="1800" dirty="0"/>
          </a:p>
        </p:txBody>
      </p:sp>
    </p:spTree>
    <p:extLst>
      <p:ext uri="{BB962C8B-B14F-4D97-AF65-F5344CB8AC3E}">
        <p14:creationId xmlns:p14="http://schemas.microsoft.com/office/powerpoint/2010/main" val="2272695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Methodological stumbling block</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sz="2000" dirty="0" smtClean="0"/>
              <a:t>To refute or support such claims need to: </a:t>
            </a:r>
          </a:p>
          <a:p>
            <a:pPr marL="0" indent="0"/>
            <a:r>
              <a:rPr lang="en-AU" sz="2000" dirty="0" smtClean="0"/>
              <a:t>	1) measure crime that has ’not occurred’ - that by 	definition will not show up in police data</a:t>
            </a:r>
          </a:p>
          <a:p>
            <a:pPr marL="0" indent="0"/>
            <a:r>
              <a:rPr lang="en-AU" sz="2000" dirty="0" smtClean="0"/>
              <a:t>	2) </a:t>
            </a:r>
            <a:r>
              <a:rPr lang="en-AU" sz="2000" dirty="0"/>
              <a:t>provide a valid counter-factual – how many more (or less) 	people would have offended in the absence of police presence</a:t>
            </a:r>
            <a:endParaRPr lang="en-AU" sz="2000" dirty="0" smtClean="0"/>
          </a:p>
          <a:p>
            <a:pPr marL="0" indent="0"/>
            <a:r>
              <a:rPr lang="en-AU" sz="2000" dirty="0" smtClean="0"/>
              <a:t>	3) know whether any change in behaviour is attributable 	to the 	police – and to disentangle effects in the real world </a:t>
            </a:r>
          </a:p>
          <a:p>
            <a:pPr>
              <a:buFont typeface="Arial" panose="020B0604020202020204" pitchFamily="34" charset="0"/>
              <a:buChar char="•"/>
            </a:pPr>
            <a:r>
              <a:rPr lang="en-AU" sz="2000" dirty="0" smtClean="0"/>
              <a:t>In </a:t>
            </a:r>
            <a:r>
              <a:rPr lang="en-AU" sz="2000" dirty="0"/>
              <a:t>this study we therefore seek to pilot a new approach to assessing deterrent effects using experimental deterrence </a:t>
            </a:r>
            <a:r>
              <a:rPr lang="en-AU" sz="2000" dirty="0" smtClean="0"/>
              <a:t>vignettes </a:t>
            </a:r>
          </a:p>
          <a:p>
            <a:pPr>
              <a:buFont typeface="Arial" panose="020B0604020202020204" pitchFamily="34" charset="0"/>
              <a:buChar char="•"/>
            </a:pPr>
            <a:r>
              <a:rPr lang="en-AU" sz="2000" dirty="0" smtClean="0"/>
              <a:t>A </a:t>
            </a:r>
            <a:r>
              <a:rPr lang="en-AU" sz="2000" dirty="0"/>
              <a:t>proven research method used in psychology, behavioural economics, public policy and criminology to provide insight into decision making processes and intended behaviours </a:t>
            </a:r>
            <a:r>
              <a:rPr lang="en-AU" sz="2000" dirty="0" smtClean="0"/>
              <a:t>(</a:t>
            </a:r>
            <a:r>
              <a:rPr lang="en-AU" sz="2000" dirty="0" err="1" smtClean="0"/>
              <a:t>Aviram</a:t>
            </a:r>
            <a:r>
              <a:rPr lang="en-AU" sz="2000" dirty="0" smtClean="0"/>
              <a:t>, 2012; </a:t>
            </a:r>
            <a:r>
              <a:rPr lang="en-AU" sz="2000" dirty="0" err="1" smtClean="0"/>
              <a:t>Nagin</a:t>
            </a:r>
            <a:r>
              <a:rPr lang="en-AU" sz="2000" dirty="0" smtClean="0"/>
              <a:t>, 2013; </a:t>
            </a:r>
            <a:r>
              <a:rPr lang="en-AU" sz="2000" dirty="0" err="1" smtClean="0"/>
              <a:t>Wallander</a:t>
            </a:r>
            <a:r>
              <a:rPr lang="en-AU" sz="2000" dirty="0" smtClean="0"/>
              <a:t>, 2009) </a:t>
            </a:r>
          </a:p>
          <a:p>
            <a:endParaRPr lang="en-AU" dirty="0" smtClean="0"/>
          </a:p>
          <a:p>
            <a:endParaRPr lang="en-AU" dirty="0"/>
          </a:p>
          <a:p>
            <a:endParaRPr lang="en-US" dirty="0"/>
          </a:p>
        </p:txBody>
      </p:sp>
    </p:spTree>
    <p:extLst>
      <p:ext uri="{BB962C8B-B14F-4D97-AF65-F5344CB8AC3E}">
        <p14:creationId xmlns:p14="http://schemas.microsoft.com/office/powerpoint/2010/main" val="1048519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Objectives</a:t>
            </a:r>
            <a:endParaRPr lang="en-US" dirty="0"/>
          </a:p>
        </p:txBody>
      </p:sp>
      <p:sp>
        <p:nvSpPr>
          <p:cNvPr id="3" name="Content Placeholder 2"/>
          <p:cNvSpPr>
            <a:spLocks noGrp="1"/>
          </p:cNvSpPr>
          <p:nvPr>
            <p:ph idx="1"/>
          </p:nvPr>
        </p:nvSpPr>
        <p:spPr/>
        <p:txBody>
          <a:bodyPr/>
          <a:lstStyle/>
          <a:p>
            <a:pPr lvl="0">
              <a:buFont typeface="+mj-lt"/>
              <a:buAutoNum type="arabicPeriod"/>
            </a:pPr>
            <a:r>
              <a:rPr lang="en-AU" sz="2000" dirty="0"/>
              <a:t>To assess the extent to which using police with drug detection dogs at outdoor music festival in </a:t>
            </a:r>
            <a:r>
              <a:rPr lang="en-AU" sz="2000" dirty="0" smtClean="0"/>
              <a:t>NSW reduces the</a:t>
            </a:r>
            <a:r>
              <a:rPr lang="en-AU" sz="2000" dirty="0"/>
              <a:t>:</a:t>
            </a:r>
            <a:endParaRPr lang="en-US" sz="2000" dirty="0"/>
          </a:p>
          <a:p>
            <a:pPr lvl="1">
              <a:buFont typeface="Arial" panose="020B0604020202020204" pitchFamily="34" charset="0"/>
              <a:buChar char="•"/>
            </a:pPr>
            <a:r>
              <a:rPr lang="en-AU" sz="2000" dirty="0"/>
              <a:t>overall prevalence of illicit drug use</a:t>
            </a:r>
            <a:endParaRPr lang="en-US" sz="2000" dirty="0"/>
          </a:p>
          <a:p>
            <a:pPr lvl="1">
              <a:buFont typeface="Arial" panose="020B0604020202020204" pitchFamily="34" charset="0"/>
              <a:buChar char="•"/>
            </a:pPr>
            <a:r>
              <a:rPr lang="en-AU" sz="2000" dirty="0"/>
              <a:t>overall quantity of drug consumed</a:t>
            </a:r>
            <a:endParaRPr lang="en-US" sz="2000" dirty="0"/>
          </a:p>
          <a:p>
            <a:pPr lvl="1">
              <a:buFont typeface="Arial" panose="020B0604020202020204" pitchFamily="34" charset="0"/>
              <a:buChar char="•"/>
            </a:pPr>
            <a:r>
              <a:rPr lang="en-AU" sz="2000" dirty="0"/>
              <a:t>h</a:t>
            </a:r>
            <a:r>
              <a:rPr lang="en-AU" sz="2000" dirty="0" smtClean="0"/>
              <a:t>armfulness of the drug </a:t>
            </a:r>
            <a:r>
              <a:rPr lang="en-AU" sz="2000" dirty="0"/>
              <a:t>use, as defined in terms of the type of drug(s) consumed and venue of consumption (inside versus outside the festival venue)</a:t>
            </a:r>
            <a:endParaRPr lang="en-US" sz="2000" dirty="0"/>
          </a:p>
          <a:p>
            <a:pPr>
              <a:buFont typeface="+mj-lt"/>
              <a:buAutoNum type="arabicPeriod"/>
            </a:pPr>
            <a:r>
              <a:rPr lang="en-AU" sz="2000" dirty="0"/>
              <a:t>To identify the sub-populations that are most and least likely to change their drug use </a:t>
            </a:r>
            <a:r>
              <a:rPr lang="en-AU" sz="2000" dirty="0" err="1"/>
              <a:t>behavior</a:t>
            </a:r>
            <a:r>
              <a:rPr lang="en-AU" sz="2000" dirty="0"/>
              <a:t> in response to different policing modalities</a:t>
            </a:r>
            <a:r>
              <a:rPr lang="en-AU" dirty="0"/>
              <a:t> </a:t>
            </a:r>
            <a:endParaRPr lang="en-US" dirty="0"/>
          </a:p>
        </p:txBody>
      </p:sp>
    </p:spTree>
    <p:extLst>
      <p:ext uri="{BB962C8B-B14F-4D97-AF65-F5344CB8AC3E}">
        <p14:creationId xmlns:p14="http://schemas.microsoft.com/office/powerpoint/2010/main" val="2635297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Methodology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sz="2000" dirty="0" smtClean="0"/>
              <a:t>A purpose built online survey was developed involving three different </a:t>
            </a:r>
            <a:r>
              <a:rPr lang="en-AU" sz="2000" dirty="0"/>
              <a:t>hypothetical policing scenarios </a:t>
            </a:r>
            <a:r>
              <a:rPr lang="en-AU" sz="2000" dirty="0" smtClean="0"/>
              <a:t>that could be encountered by patrons at </a:t>
            </a:r>
            <a:r>
              <a:rPr lang="en-AU" sz="2000" dirty="0"/>
              <a:t>an outdoor music festival:</a:t>
            </a:r>
            <a:endParaRPr lang="en-US" sz="2000" dirty="0"/>
          </a:p>
          <a:p>
            <a:pPr lvl="1">
              <a:buFont typeface="Arial" panose="020B0604020202020204" pitchFamily="34" charset="0"/>
              <a:buChar char="•"/>
            </a:pPr>
            <a:r>
              <a:rPr lang="en-AU" sz="2000" dirty="0"/>
              <a:t>No police presence</a:t>
            </a:r>
            <a:endParaRPr lang="en-US" sz="2000" dirty="0"/>
          </a:p>
          <a:p>
            <a:pPr lvl="1">
              <a:buFont typeface="Arial" panose="020B0604020202020204" pitchFamily="34" charset="0"/>
              <a:buChar char="•"/>
            </a:pPr>
            <a:r>
              <a:rPr lang="en-AU" sz="2000" dirty="0"/>
              <a:t>Police presence in the absence of drug detection dogs</a:t>
            </a:r>
            <a:endParaRPr lang="en-US" sz="2000" dirty="0"/>
          </a:p>
          <a:p>
            <a:pPr lvl="1">
              <a:buFont typeface="Arial" panose="020B0604020202020204" pitchFamily="34" charset="0"/>
              <a:buChar char="•"/>
            </a:pPr>
            <a:r>
              <a:rPr lang="en-AU" sz="2000" dirty="0"/>
              <a:t>Police presence in the presence of drug detection </a:t>
            </a:r>
            <a:r>
              <a:rPr lang="en-AU" sz="2000" dirty="0" smtClean="0"/>
              <a:t>dogs</a:t>
            </a:r>
          </a:p>
          <a:p>
            <a:pPr>
              <a:buFont typeface="Arial" panose="020B0604020202020204" pitchFamily="34" charset="0"/>
              <a:buChar char="•"/>
            </a:pPr>
            <a:r>
              <a:rPr lang="en-AU" sz="2000" dirty="0" smtClean="0"/>
              <a:t>Using a repeated measures design each set of scenarios was administered to </a:t>
            </a:r>
            <a:r>
              <a:rPr lang="en-AU" sz="2000" dirty="0"/>
              <a:t>513 </a:t>
            </a:r>
            <a:r>
              <a:rPr lang="en-AU" sz="2000" dirty="0" smtClean="0"/>
              <a:t>people aged 18+ who attend </a:t>
            </a:r>
            <a:r>
              <a:rPr lang="en-AU" sz="2000" dirty="0"/>
              <a:t>outdoor music festivals </a:t>
            </a:r>
            <a:r>
              <a:rPr lang="en-AU" sz="2000" dirty="0" smtClean="0"/>
              <a:t>and reside in NSW </a:t>
            </a:r>
          </a:p>
          <a:p>
            <a:pPr>
              <a:buFont typeface="Arial" panose="020B0604020202020204" pitchFamily="34" charset="0"/>
              <a:buChar char="•"/>
            </a:pPr>
            <a:r>
              <a:rPr lang="en-AU" sz="2000" dirty="0" smtClean="0"/>
              <a:t>Under </a:t>
            </a:r>
            <a:r>
              <a:rPr lang="en-AU" sz="2000" dirty="0"/>
              <a:t>each scenario potential patrons were given the option to use five illicit drugs (cannabis, ecstasy, meth/amphetamine, cocaine and GHB) and asked whether they would engage in illicit drug use and if so the type of drug(s), quantity and location of </a:t>
            </a:r>
            <a:r>
              <a:rPr lang="en-AU" sz="2000" dirty="0" smtClean="0"/>
              <a:t>use (inside or outside festival venue)</a:t>
            </a:r>
            <a:endParaRPr lang="en-US" sz="2000" dirty="0"/>
          </a:p>
          <a:p>
            <a:endParaRPr lang="en-US" dirty="0"/>
          </a:p>
        </p:txBody>
      </p:sp>
    </p:spTree>
    <p:extLst>
      <p:ext uri="{BB962C8B-B14F-4D97-AF65-F5344CB8AC3E}">
        <p14:creationId xmlns:p14="http://schemas.microsoft.com/office/powerpoint/2010/main" val="135494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marL="0" indent="0">
              <a:buNone/>
            </a:pPr>
            <a:r>
              <a:rPr lang="en-AU" dirty="0" smtClean="0"/>
              <a:t>Demographics</a:t>
            </a:r>
          </a:p>
          <a:p>
            <a:r>
              <a:rPr lang="en-AU" dirty="0" smtClean="0"/>
              <a:t>Mean age 23.85 (SD=7.6)</a:t>
            </a:r>
          </a:p>
          <a:p>
            <a:r>
              <a:rPr lang="en-AU" dirty="0" smtClean="0"/>
              <a:t>67.1% male</a:t>
            </a:r>
          </a:p>
          <a:p>
            <a:r>
              <a:rPr lang="en-AU" dirty="0" smtClean="0"/>
              <a:t>82.7% completed year 12 or equivalent, and 55.0% had additional qualifications</a:t>
            </a:r>
          </a:p>
          <a:p>
            <a:r>
              <a:rPr lang="en-AU" dirty="0" smtClean="0"/>
              <a:t>42.3% attended only 1-2 festivals in last 12 months</a:t>
            </a:r>
          </a:p>
          <a:p>
            <a:pPr marL="0" indent="0">
              <a:buNone/>
            </a:pPr>
            <a:r>
              <a:rPr lang="en-AU" dirty="0" smtClean="0"/>
              <a:t>Illicit drug use</a:t>
            </a:r>
          </a:p>
          <a:p>
            <a:r>
              <a:rPr lang="en-AU" dirty="0" smtClean="0"/>
              <a:t>84.6% any lifetime use</a:t>
            </a:r>
          </a:p>
          <a:p>
            <a:r>
              <a:rPr lang="en-AU" dirty="0" smtClean="0"/>
              <a:t>78.0% any recent use</a:t>
            </a:r>
          </a:p>
          <a:p>
            <a:r>
              <a:rPr lang="en-AU" dirty="0" smtClean="0"/>
              <a:t>65.3% any use at last festival</a:t>
            </a:r>
          </a:p>
          <a:p>
            <a:endParaRPr lang="en-AU" dirty="0" smtClean="0"/>
          </a:p>
          <a:p>
            <a:endParaRPr lang="en-AU" dirty="0" smtClean="0"/>
          </a:p>
          <a:p>
            <a:endParaRPr lang="en-US" dirty="0"/>
          </a:p>
        </p:txBody>
      </p:sp>
      <p:sp>
        <p:nvSpPr>
          <p:cNvPr id="2" name="Title 1"/>
          <p:cNvSpPr>
            <a:spLocks noGrp="1"/>
          </p:cNvSpPr>
          <p:nvPr>
            <p:ph type="title"/>
          </p:nvPr>
        </p:nvSpPr>
        <p:spPr/>
        <p:txBody>
          <a:bodyPr/>
          <a:lstStyle/>
          <a:p>
            <a:r>
              <a:rPr lang="en-AU" dirty="0" smtClean="0"/>
              <a:t>Sample (n=513)</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629370548"/>
              </p:ext>
            </p:extLst>
          </p:nvPr>
        </p:nvGraphicFramePr>
        <p:xfrm>
          <a:off x="4648200" y="1484313"/>
          <a:ext cx="4038600" cy="432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408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 NDARC DPMP">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SW">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564D6C1B-55C1-47C1-BEBF-4B7366C86C5C}"/>
</file>

<file path=customXml/itemProps2.xml><?xml version="1.0" encoding="utf-8"?>
<ds:datastoreItem xmlns:ds="http://schemas.openxmlformats.org/officeDocument/2006/customXml" ds:itemID="{7D6E9AF5-0914-413A-AF1B-FD7E053ED765}"/>
</file>

<file path=customXml/itemProps3.xml><?xml version="1.0" encoding="utf-8"?>
<ds:datastoreItem xmlns:ds="http://schemas.openxmlformats.org/officeDocument/2006/customXml" ds:itemID="{BE60B874-06F0-4D2D-8A1E-FB07D34D9CB2}"/>
</file>

<file path=docProps/app.xml><?xml version="1.0" encoding="utf-8"?>
<Properties xmlns="http://schemas.openxmlformats.org/officeDocument/2006/extended-properties" xmlns:vt="http://schemas.openxmlformats.org/officeDocument/2006/docPropsVTypes">
  <Template>ISSDP 2014 - Deterrent effects of drug detection dogs - Hughes et al</Template>
  <TotalTime>665</TotalTime>
  <Words>913</Words>
  <Application>Microsoft Office PowerPoint</Application>
  <PresentationFormat>On-screen Show (4:3)</PresentationFormat>
  <Paragraphs>116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Powerpoint Template - NDARC DPMP</vt:lpstr>
      <vt:lpstr>PowerPoint Presentation</vt:lpstr>
      <vt:lpstr>Background</vt:lpstr>
      <vt:lpstr>Drug detection dogs</vt:lpstr>
      <vt:lpstr>Ongoing media scrutiny </vt:lpstr>
      <vt:lpstr>Drug detection dogs – the evidence/claims?</vt:lpstr>
      <vt:lpstr>Methodological stumbling block</vt:lpstr>
      <vt:lpstr>Objectives</vt:lpstr>
      <vt:lpstr>Methodology</vt:lpstr>
      <vt:lpstr>Sample (n=513)</vt:lpstr>
      <vt:lpstr>Perceptions of likelihood of police detection</vt:lpstr>
      <vt:lpstr>Impact on prevalence and net quantity of use</vt:lpstr>
      <vt:lpstr>Impact on type of drug use – total pop</vt:lpstr>
      <vt:lpstr>Impact on type of use – amongst users only</vt:lpstr>
      <vt:lpstr>Discussion and conclusion</vt:lpstr>
      <vt:lpstr>Discussion and conclusion </vt:lpstr>
      <vt:lpstr>Thank you!</vt:lpstr>
    </vt:vector>
  </TitlesOfParts>
  <Company>University of New South Wales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deterrent effects of drug detection dogs on drug use in NSW, Australia</dc:title>
  <dc:creator>Caitlin Hughes</dc:creator>
  <cp:lastModifiedBy>Florence Sin</cp:lastModifiedBy>
  <cp:revision>67</cp:revision>
  <cp:lastPrinted>2015-02-17T09:10:53Z</cp:lastPrinted>
  <dcterms:created xsi:type="dcterms:W3CDTF">2014-05-12T22:21:45Z</dcterms:created>
  <dcterms:modified xsi:type="dcterms:W3CDTF">2015-03-17T23:57:49Z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4" name="DC_x002e_Type_x002e_DocType_x0020__x0028_JSMS">
    <vt:lpwstr/>
  </property>
  <property fmtid="{D5CDD505-2E9C-101B-9397-08002B2CF9AE}" pid="5" name="Content_x0020_tags">
    <vt:lpwstr/>
  </property>
  <property fmtid="{D5CDD505-2E9C-101B-9397-08002B2CF9AE}" pid="7" name="Content tags">
    <vt:lpwstr>105;#Conference proceedings / Presentations|c21264d4-9564-4e41-9805-0fcb8759ef5a</vt:lpwstr>
  </property>
  <property fmtid="{D5CDD505-2E9C-101B-9397-08002B2CF9AE}" pid="10" name="DC.Type.DocType (JSMS">
    <vt:lpwstr>126;#Presentation|96b9c332-40fe-4061-87fb-bc6c76567afe</vt:lpwstr>
  </property>
  <property fmtid="{D5CDD505-2E9C-101B-9397-08002B2CF9AE}" pid="14" name="bc56bdda6a6a44c48d8cfdd96ad4c1470">
    <vt:lpwstr>Presentation|96b9c332-40fe-4061-87fb-bc6c76567afe</vt:lpwstr>
  </property>
</Properties>
</file>