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66" r:id="rId1"/>
  </p:sldMasterIdLst>
  <p:notesMasterIdLst>
    <p:notesMasterId r:id="rId23"/>
  </p:notesMasterIdLst>
  <p:handoutMasterIdLst>
    <p:handoutMasterId r:id="rId24"/>
  </p:handoutMasterIdLst>
  <p:sldIdLst>
    <p:sldId id="497" r:id="rId2"/>
    <p:sldId id="441" r:id="rId3"/>
    <p:sldId id="442" r:id="rId4"/>
    <p:sldId id="451" r:id="rId5"/>
    <p:sldId id="482" r:id="rId6"/>
    <p:sldId id="454" r:id="rId7"/>
    <p:sldId id="480" r:id="rId8"/>
    <p:sldId id="453" r:id="rId9"/>
    <p:sldId id="487" r:id="rId10"/>
    <p:sldId id="512" r:id="rId11"/>
    <p:sldId id="514" r:id="rId12"/>
    <p:sldId id="493" r:id="rId13"/>
    <p:sldId id="475" r:id="rId14"/>
    <p:sldId id="465" r:id="rId15"/>
    <p:sldId id="470" r:id="rId16"/>
    <p:sldId id="505" r:id="rId17"/>
    <p:sldId id="508" r:id="rId18"/>
    <p:sldId id="459" r:id="rId19"/>
    <p:sldId id="469" r:id="rId20"/>
    <p:sldId id="461" r:id="rId21"/>
    <p:sldId id="516" r:id="rId22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rgbClr val="FFE107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FFE107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FFE107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FFE107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FFE107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rgbClr val="FFE107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rgbClr val="FFE107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rgbClr val="FFE107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rgbClr val="FFE107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BFF"/>
    <a:srgbClr val="3A3AAE"/>
    <a:srgbClr val="3737A5"/>
    <a:srgbClr val="0033CC"/>
    <a:srgbClr val="0000CC"/>
    <a:srgbClr val="002DB7"/>
    <a:srgbClr val="002EB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7" autoAdjust="0"/>
    <p:restoredTop sz="94725" autoAdjust="0"/>
  </p:normalViewPr>
  <p:slideViewPr>
    <p:cSldViewPr snapToGrid="0">
      <p:cViewPr>
        <p:scale>
          <a:sx n="89" d="100"/>
          <a:sy n="89" d="100"/>
        </p:scale>
        <p:origin x="-258" y="-618"/>
      </p:cViewPr>
      <p:guideLst>
        <p:guide orient="horz" pos="4176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86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5D1286-D2CC-45B6-AE13-0E7243A8BA9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979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220A64-7CF7-4D56-A039-F8EC1BA36A4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335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69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108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127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992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01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861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141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196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923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160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552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866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FFE107"/>
                </a:solidFill>
                <a:latin typeface="Times" charset="0"/>
              </a:defRPr>
            </a:lvl1pPr>
            <a:lvl2pPr marL="742950" indent="-285750">
              <a:defRPr sz="2200">
                <a:solidFill>
                  <a:srgbClr val="FFE107"/>
                </a:solidFill>
                <a:latin typeface="Times" charset="0"/>
              </a:defRPr>
            </a:lvl2pPr>
            <a:lvl3pPr marL="1143000" indent="-228600">
              <a:defRPr sz="2200">
                <a:solidFill>
                  <a:srgbClr val="FFE107"/>
                </a:solidFill>
                <a:latin typeface="Times" charset="0"/>
              </a:defRPr>
            </a:lvl3pPr>
            <a:lvl4pPr marL="1600200" indent="-228600">
              <a:defRPr sz="2200">
                <a:solidFill>
                  <a:srgbClr val="FFE107"/>
                </a:solidFill>
                <a:latin typeface="Times" charset="0"/>
              </a:defRPr>
            </a:lvl4pPr>
            <a:lvl5pPr marL="2057400" indent="-228600">
              <a:defRPr sz="2200">
                <a:solidFill>
                  <a:srgbClr val="FFE107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9pPr>
          </a:lstStyle>
          <a:p>
            <a:fld id="{0E8DF1C1-3E41-4E3D-9E17-77273481F490}" type="slidenum">
              <a:rPr lang="en-AU" altLang="en-US" sz="1200" smtClean="0">
                <a:solidFill>
                  <a:schemeClr val="tx1"/>
                </a:solidFill>
              </a:rPr>
              <a:pPr/>
              <a:t>21</a:t>
            </a:fld>
            <a:endParaRPr lang="en-AU" altLang="en-US" sz="120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r"/>
            <a:r>
              <a:rPr lang="en-AU" altLang="en-US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67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87438" y="871538"/>
            <a:ext cx="4624387" cy="3468687"/>
          </a:xfrm>
          <a:solidFill>
            <a:srgbClr val="FFFFFF"/>
          </a:solidFill>
          <a:ln w="12700" cap="flat"/>
        </p:spPr>
      </p:sp>
      <p:sp>
        <p:nvSpPr>
          <p:cNvPr id="28680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FFE107"/>
                </a:solidFill>
                <a:latin typeface="Times" charset="0"/>
              </a:defRPr>
            </a:lvl1pPr>
            <a:lvl2pPr marL="742950" indent="-285750">
              <a:defRPr sz="2200">
                <a:solidFill>
                  <a:srgbClr val="FFE107"/>
                </a:solidFill>
                <a:latin typeface="Times" charset="0"/>
              </a:defRPr>
            </a:lvl2pPr>
            <a:lvl3pPr marL="1143000" indent="-228600">
              <a:defRPr sz="2200">
                <a:solidFill>
                  <a:srgbClr val="FFE107"/>
                </a:solidFill>
                <a:latin typeface="Times" charset="0"/>
              </a:defRPr>
            </a:lvl3pPr>
            <a:lvl4pPr marL="1600200" indent="-228600">
              <a:defRPr sz="2200">
                <a:solidFill>
                  <a:srgbClr val="FFE107"/>
                </a:solidFill>
                <a:latin typeface="Times" charset="0"/>
              </a:defRPr>
            </a:lvl4pPr>
            <a:lvl5pPr marL="2057400" indent="-228600">
              <a:defRPr sz="2200">
                <a:solidFill>
                  <a:srgbClr val="FFE107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9pPr>
          </a:lstStyle>
          <a:p>
            <a:fld id="{F6197F12-AFF0-48EA-9051-158D57E57812}" type="slidenum">
              <a:rPr lang="en-US" altLang="en-US" sz="1200" smtClean="0">
                <a:solidFill>
                  <a:schemeClr val="tx1"/>
                </a:solidFill>
              </a:rPr>
              <a:pPr/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37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200">
                <a:solidFill>
                  <a:srgbClr val="FFE107"/>
                </a:solidFill>
                <a:latin typeface="Times" charset="0"/>
              </a:defRPr>
            </a:lvl1pPr>
            <a:lvl2pPr marL="742950" indent="-285750">
              <a:defRPr sz="2200">
                <a:solidFill>
                  <a:srgbClr val="FFE107"/>
                </a:solidFill>
                <a:latin typeface="Times" charset="0"/>
              </a:defRPr>
            </a:lvl2pPr>
            <a:lvl3pPr marL="1143000" indent="-228600">
              <a:defRPr sz="2200">
                <a:solidFill>
                  <a:srgbClr val="FFE107"/>
                </a:solidFill>
                <a:latin typeface="Times" charset="0"/>
              </a:defRPr>
            </a:lvl3pPr>
            <a:lvl4pPr marL="1600200" indent="-228600">
              <a:defRPr sz="2200">
                <a:solidFill>
                  <a:srgbClr val="FFE107"/>
                </a:solidFill>
                <a:latin typeface="Times" charset="0"/>
              </a:defRPr>
            </a:lvl4pPr>
            <a:lvl5pPr marL="2057400" indent="-228600">
              <a:defRPr sz="2200">
                <a:solidFill>
                  <a:srgbClr val="FFE107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9pPr>
          </a:lstStyle>
          <a:p>
            <a:pPr algn="r"/>
            <a:fld id="{B81FB3CD-B7D6-4269-B41D-88A6DF6E8AF1}" type="slidenum">
              <a:rPr lang="en-US" altLang="zh-TW" sz="1200">
                <a:solidFill>
                  <a:schemeClr val="tx1"/>
                </a:solidFill>
                <a:latin typeface="Arial" charset="0"/>
              </a:rPr>
              <a:pPr algn="r"/>
              <a:t>5</a:t>
            </a:fld>
            <a:endParaRPr lang="en-US" altLang="zh-TW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6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150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0A64-7CF7-4D56-A039-F8EC1BA36A43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921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FFE107"/>
                </a:solidFill>
                <a:latin typeface="Times" charset="0"/>
              </a:defRPr>
            </a:lvl1pPr>
            <a:lvl2pPr marL="742950" indent="-285750">
              <a:defRPr sz="2200">
                <a:solidFill>
                  <a:srgbClr val="FFE107"/>
                </a:solidFill>
                <a:latin typeface="Times" charset="0"/>
              </a:defRPr>
            </a:lvl2pPr>
            <a:lvl3pPr marL="1143000" indent="-228600">
              <a:defRPr sz="2200">
                <a:solidFill>
                  <a:srgbClr val="FFE107"/>
                </a:solidFill>
                <a:latin typeface="Times" charset="0"/>
              </a:defRPr>
            </a:lvl3pPr>
            <a:lvl4pPr marL="1600200" indent="-228600">
              <a:defRPr sz="2200">
                <a:solidFill>
                  <a:srgbClr val="FFE107"/>
                </a:solidFill>
                <a:latin typeface="Times" charset="0"/>
              </a:defRPr>
            </a:lvl4pPr>
            <a:lvl5pPr marL="2057400" indent="-228600">
              <a:defRPr sz="2200">
                <a:solidFill>
                  <a:srgbClr val="FFE107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9pPr>
          </a:lstStyle>
          <a:p>
            <a:fld id="{572F263B-890F-4E3E-9699-AB24461250F3}" type="slidenum">
              <a:rPr lang="en-AU" altLang="en-US" sz="1200" smtClean="0">
                <a:solidFill>
                  <a:schemeClr val="tx1"/>
                </a:solidFill>
              </a:rPr>
              <a:pPr/>
              <a:t>9</a:t>
            </a:fld>
            <a:endParaRPr lang="en-AU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411C-19A9-48CE-9EA1-4E9EAF2203B8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F8DD-7FEB-41D0-B257-2DB75EE7A49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2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A8C8-543A-4DD9-AD3D-720E27CBECAE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90D1-32B4-4997-B1C4-72E6524923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971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BB9B-A5BB-4AE3-A35F-2C5524A6FF8A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8367-FFE0-4A45-A326-BBB8868A544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6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D900-FCB5-4385-8141-1F3F69B5F6CE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66E3-DD72-46D7-9CAB-CDBDBA247CC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10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AA93-6059-4D8E-8318-EF10035C5930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DC84-1D06-4D85-9276-2AD1DE6C7D6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81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4EA3-5F38-423D-AAED-E5031AEBA6AF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D9A6-A7BC-44B3-86CF-D4712A2568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58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739E-3688-4067-8C66-9A68682C16D2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6E92-2B16-4F6D-98DC-6A35B72418D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94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85C5-C3DF-4A51-BE23-00018C31F3F1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E8A7-0459-4000-9FD7-66D259468D3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560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91F8-B381-4D1A-8384-81CCA3E17873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1D77-7640-47C0-A9AE-EF50BF4079F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61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2016-D185-423B-8E70-32916F9486A7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4D70-3945-4C66-9CDB-4F4ED33C6C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685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F874-20FC-4800-BB96-1B032C5807BF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2C9A-2B2F-49F4-A75A-1521A48E6A0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38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1DBED8-61A1-4223-9CDE-DE298261ED47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BFD5EC-6F63-4942-8FAE-B6A374CCB2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52400" y="228600"/>
            <a:ext cx="76200" cy="6367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200">
                <a:solidFill>
                  <a:srgbClr val="FFE107"/>
                </a:solidFill>
                <a:latin typeface="Times" charset="0"/>
              </a:defRPr>
            </a:lvl1pPr>
            <a:lvl2pPr marL="742950" indent="-285750">
              <a:defRPr sz="2200">
                <a:solidFill>
                  <a:srgbClr val="FFE107"/>
                </a:solidFill>
                <a:latin typeface="Times" charset="0"/>
              </a:defRPr>
            </a:lvl2pPr>
            <a:lvl3pPr marL="1143000" indent="-228600">
              <a:defRPr sz="2200">
                <a:solidFill>
                  <a:srgbClr val="FFE107"/>
                </a:solidFill>
                <a:latin typeface="Times" charset="0"/>
              </a:defRPr>
            </a:lvl3pPr>
            <a:lvl4pPr marL="1600200" indent="-228600">
              <a:defRPr sz="2200">
                <a:solidFill>
                  <a:srgbClr val="FFE107"/>
                </a:solidFill>
                <a:latin typeface="Times" charset="0"/>
              </a:defRPr>
            </a:lvl4pPr>
            <a:lvl5pPr marL="2057400" indent="-228600">
              <a:defRPr sz="2200">
                <a:solidFill>
                  <a:srgbClr val="FFE107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915400" y="228600"/>
            <a:ext cx="76200" cy="6367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200">
                <a:solidFill>
                  <a:srgbClr val="FFE107"/>
                </a:solidFill>
                <a:latin typeface="Times" charset="0"/>
              </a:defRPr>
            </a:lvl1pPr>
            <a:lvl2pPr marL="742950" indent="-285750">
              <a:defRPr sz="2200">
                <a:solidFill>
                  <a:srgbClr val="FFE107"/>
                </a:solidFill>
                <a:latin typeface="Times" charset="0"/>
              </a:defRPr>
            </a:lvl2pPr>
            <a:lvl3pPr marL="1143000" indent="-228600">
              <a:defRPr sz="2200">
                <a:solidFill>
                  <a:srgbClr val="FFE107"/>
                </a:solidFill>
                <a:latin typeface="Times" charset="0"/>
              </a:defRPr>
            </a:lvl3pPr>
            <a:lvl4pPr marL="1600200" indent="-228600">
              <a:defRPr sz="2200">
                <a:solidFill>
                  <a:srgbClr val="FFE107"/>
                </a:solidFill>
                <a:latin typeface="Times" charset="0"/>
              </a:defRPr>
            </a:lvl4pPr>
            <a:lvl5pPr marL="2057400" indent="-228600">
              <a:defRPr sz="2200">
                <a:solidFill>
                  <a:srgbClr val="FFE107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 rot="5400000">
            <a:off x="4533900" y="-4152900"/>
            <a:ext cx="76200" cy="8839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200">
                <a:solidFill>
                  <a:srgbClr val="FFE107"/>
                </a:solidFill>
                <a:latin typeface="Times" charset="0"/>
              </a:defRPr>
            </a:lvl1pPr>
            <a:lvl2pPr marL="742950" indent="-285750">
              <a:defRPr sz="2200">
                <a:solidFill>
                  <a:srgbClr val="FFE107"/>
                </a:solidFill>
                <a:latin typeface="Times" charset="0"/>
              </a:defRPr>
            </a:lvl2pPr>
            <a:lvl3pPr marL="1143000" indent="-228600">
              <a:defRPr sz="2200">
                <a:solidFill>
                  <a:srgbClr val="FFE107"/>
                </a:solidFill>
                <a:latin typeface="Times" charset="0"/>
              </a:defRPr>
            </a:lvl3pPr>
            <a:lvl4pPr marL="1600200" indent="-228600">
              <a:defRPr sz="2200">
                <a:solidFill>
                  <a:srgbClr val="FFE107"/>
                </a:solidFill>
                <a:latin typeface="Times" charset="0"/>
              </a:defRPr>
            </a:lvl4pPr>
            <a:lvl5pPr marL="2057400" indent="-228600">
              <a:defRPr sz="2200">
                <a:solidFill>
                  <a:srgbClr val="FFE107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 rot="5400000">
            <a:off x="8541544" y="6163469"/>
            <a:ext cx="74612" cy="812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200">
                <a:solidFill>
                  <a:srgbClr val="FFE107"/>
                </a:solidFill>
                <a:latin typeface="Times" charset="0"/>
              </a:defRPr>
            </a:lvl1pPr>
            <a:lvl2pPr marL="742950" indent="-285750">
              <a:defRPr sz="2200">
                <a:solidFill>
                  <a:srgbClr val="FFE107"/>
                </a:solidFill>
                <a:latin typeface="Times" charset="0"/>
              </a:defRPr>
            </a:lvl2pPr>
            <a:lvl3pPr marL="1143000" indent="-228600">
              <a:defRPr sz="2200">
                <a:solidFill>
                  <a:srgbClr val="FFE107"/>
                </a:solidFill>
                <a:latin typeface="Times" charset="0"/>
              </a:defRPr>
            </a:lvl3pPr>
            <a:lvl4pPr marL="1600200" indent="-228600">
              <a:defRPr sz="2200">
                <a:solidFill>
                  <a:srgbClr val="FFE107"/>
                </a:solidFill>
                <a:latin typeface="Times" charset="0"/>
              </a:defRPr>
            </a:lvl4pPr>
            <a:lvl5pPr marL="2057400" indent="-228600">
              <a:defRPr sz="2200">
                <a:solidFill>
                  <a:srgbClr val="FFE107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 rot="5400000">
            <a:off x="2888456" y="3801269"/>
            <a:ext cx="74613" cy="55403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200">
                <a:solidFill>
                  <a:srgbClr val="FFE107"/>
                </a:solidFill>
                <a:latin typeface="Times" charset="0"/>
              </a:defRPr>
            </a:lvl1pPr>
            <a:lvl2pPr marL="742950" indent="-285750">
              <a:defRPr sz="2200">
                <a:solidFill>
                  <a:srgbClr val="FFE107"/>
                </a:solidFill>
                <a:latin typeface="Times" charset="0"/>
              </a:defRPr>
            </a:lvl2pPr>
            <a:lvl3pPr marL="1143000" indent="-228600">
              <a:defRPr sz="2200">
                <a:solidFill>
                  <a:srgbClr val="FFE107"/>
                </a:solidFill>
                <a:latin typeface="Times" charset="0"/>
              </a:defRPr>
            </a:lvl3pPr>
            <a:lvl4pPr marL="1600200" indent="-228600">
              <a:defRPr sz="2200">
                <a:solidFill>
                  <a:srgbClr val="FFE107"/>
                </a:solidFill>
                <a:latin typeface="Times" charset="0"/>
              </a:defRPr>
            </a:lvl4pPr>
            <a:lvl5pPr marL="2057400" indent="-228600">
              <a:defRPr sz="2200">
                <a:solidFill>
                  <a:srgbClr val="FFE107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5651500" y="6419850"/>
            <a:ext cx="2552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FFE107"/>
                </a:solidFill>
                <a:latin typeface="Times" charset="0"/>
              </a:defRPr>
            </a:lvl1pPr>
            <a:lvl2pPr marL="742950" indent="-285750">
              <a:defRPr sz="2200">
                <a:solidFill>
                  <a:srgbClr val="FFE107"/>
                </a:solidFill>
                <a:latin typeface="Times" charset="0"/>
              </a:defRPr>
            </a:lvl2pPr>
            <a:lvl3pPr marL="1143000" indent="-228600">
              <a:defRPr sz="2200">
                <a:solidFill>
                  <a:srgbClr val="FFE107"/>
                </a:solidFill>
                <a:latin typeface="Times" charset="0"/>
              </a:defRPr>
            </a:lvl3pPr>
            <a:lvl4pPr marL="1600200" indent="-228600">
              <a:defRPr sz="2200">
                <a:solidFill>
                  <a:srgbClr val="FFE107"/>
                </a:solidFill>
                <a:latin typeface="Times" charset="0"/>
              </a:defRPr>
            </a:lvl4pPr>
            <a:lvl5pPr marL="2057400" indent="-228600">
              <a:defRPr sz="2200">
                <a:solidFill>
                  <a:srgbClr val="FFE107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FFE107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chemeClr val="accent2"/>
                </a:solidFill>
                <a:latin typeface="Arial" charset="0"/>
              </a:rPr>
              <a:t>office of public policy and ethics</a:t>
            </a:r>
            <a:endParaRPr lang="en-US" altLang="en-US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546225" y="3676650"/>
            <a:ext cx="51117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en-US" sz="2400">
                <a:solidFill>
                  <a:schemeClr val="hlink"/>
                </a:solidFill>
                <a:latin typeface="Arial Rounded MT Bold" pitchFamily="34" charset="0"/>
              </a:rPr>
              <a:t>Wayne Hall </a:t>
            </a:r>
          </a:p>
          <a:p>
            <a:pPr algn="ctr"/>
            <a:endParaRPr lang="en-AU" altLang="en-US" sz="1800">
              <a:solidFill>
                <a:schemeClr val="hlink"/>
              </a:solidFill>
              <a:latin typeface="Arial Rounded MT Bold" pitchFamily="34" charset="0"/>
            </a:endParaRPr>
          </a:p>
          <a:p>
            <a:pPr algn="ctr"/>
            <a:r>
              <a:rPr lang="en-AU" altLang="en-US" sz="1600">
                <a:solidFill>
                  <a:schemeClr val="hlink"/>
                </a:solidFill>
                <a:latin typeface="Arial Rounded MT Bold" pitchFamily="34" charset="0"/>
              </a:rPr>
              <a:t>Centre for Youth Substance Abuse Research</a:t>
            </a:r>
          </a:p>
          <a:p>
            <a:pPr algn="ctr"/>
            <a:r>
              <a:rPr lang="en-AU" altLang="en-US" sz="1600">
                <a:solidFill>
                  <a:schemeClr val="hlink"/>
                </a:solidFill>
                <a:latin typeface="Arial Rounded MT Bold" pitchFamily="34" charset="0"/>
              </a:rPr>
              <a:t>University of Queensland Centre </a:t>
            </a:r>
          </a:p>
          <a:p>
            <a:pPr algn="ctr"/>
            <a:r>
              <a:rPr lang="en-AU" altLang="en-US" sz="1600">
                <a:solidFill>
                  <a:schemeClr val="hlink"/>
                </a:solidFill>
                <a:latin typeface="Arial Rounded MT Bold" pitchFamily="34" charset="0"/>
              </a:rPr>
              <a:t>and</a:t>
            </a:r>
          </a:p>
          <a:p>
            <a:pPr algn="ctr"/>
            <a:r>
              <a:rPr lang="en-AU" altLang="en-US" sz="1600">
                <a:solidFill>
                  <a:schemeClr val="hlink"/>
                </a:solidFill>
                <a:latin typeface="Arial Rounded MT Bold" pitchFamily="34" charset="0"/>
              </a:rPr>
              <a:t>National Addiction Centre</a:t>
            </a:r>
          </a:p>
          <a:p>
            <a:pPr algn="ctr"/>
            <a:r>
              <a:rPr lang="en-AU" altLang="en-US" sz="1600">
                <a:solidFill>
                  <a:schemeClr val="hlink"/>
                </a:solidFill>
                <a:latin typeface="Arial Rounded MT Bold" pitchFamily="34" charset="0"/>
              </a:rPr>
              <a:t>Kings College London</a:t>
            </a:r>
          </a:p>
          <a:p>
            <a:pPr algn="ctr"/>
            <a:endParaRPr lang="en-US" altLang="en-US" sz="24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927100" y="1393825"/>
            <a:ext cx="67024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en-US" sz="4400">
                <a:solidFill>
                  <a:srgbClr val="FF0000"/>
                </a:solidFill>
                <a:latin typeface="Arial" charset="0"/>
              </a:rPr>
              <a:t>Testing the Waters: </a:t>
            </a:r>
          </a:p>
          <a:p>
            <a:pPr algn="ctr"/>
            <a:r>
              <a:rPr lang="en-AU" altLang="en-US" sz="3600">
                <a:solidFill>
                  <a:srgbClr val="FF0000"/>
                </a:solidFill>
                <a:latin typeface="Arial" charset="0"/>
              </a:rPr>
              <a:t>What can waste water tell us about illicit drug use? </a:t>
            </a:r>
            <a:endParaRPr lang="en-AU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4999038"/>
            <a:ext cx="8034338" cy="1401762"/>
          </a:xfrm>
        </p:spPr>
        <p:txBody>
          <a:bodyPr/>
          <a:lstStyle/>
          <a:p>
            <a:r>
              <a:rPr lang="en-AU" altLang="en-US" sz="2400" smtClean="0"/>
              <a:t>Greatest consumption on Fridays and Saturdays</a:t>
            </a:r>
          </a:p>
          <a:p>
            <a:r>
              <a:rPr lang="en-AU" altLang="en-US" sz="2400" smtClean="0"/>
              <a:t>Decline in cocaine use between 2009 and 2010</a:t>
            </a:r>
          </a:p>
          <a:p>
            <a:r>
              <a:rPr lang="en-AU" altLang="en-US" sz="2400" smtClean="0"/>
              <a:t>Increase in methamphetamine use 2009 to 2010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66713"/>
            <a:ext cx="8574088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fld id="{431BDBCB-29B6-40AA-9E50-48F7DC5CC913}" type="slidenum">
              <a:rPr lang="en-AU" altLang="en-US" sz="1800" smtClean="0">
                <a:solidFill>
                  <a:srgbClr val="FFFFFF"/>
                </a:solidFill>
                <a:latin typeface="Times" charset="0"/>
              </a:rPr>
              <a:pPr algn="l"/>
              <a:t>10</a:t>
            </a:fld>
            <a:endParaRPr lang="en-AU" altLang="en-US" sz="1800" smtClean="0">
              <a:solidFill>
                <a:srgbClr val="FFFFFF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44488"/>
            <a:ext cx="594677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5"/>
          <a:stretch>
            <a:fillRect/>
          </a:stretch>
        </p:blipFill>
        <p:spPr bwMode="auto">
          <a:xfrm>
            <a:off x="4551363" y="3252788"/>
            <a:ext cx="250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650875" y="3797300"/>
            <a:ext cx="76200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286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286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48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2795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554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0113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4685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9257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3829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AU" altLang="en-US" sz="2200"/>
              <a:t>Three geographic locations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AU" altLang="en-US" sz="2000"/>
              <a:t>Inland semi-rural area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AU" altLang="en-US" sz="2000"/>
              <a:t>Coastal urban area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AU" altLang="en-US" sz="2000"/>
              <a:t>Island holiday area</a:t>
            </a:r>
          </a:p>
          <a:p>
            <a:pPr marL="342900"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AU" altLang="en-US" sz="2200"/>
              <a:t>Two time periods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AU" altLang="en-US" sz="2000"/>
              <a:t>Christmas/New Year Holidays (23/12-3/3) 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AU" altLang="en-US" sz="2000"/>
              <a:t>Control period (26/2-3/3)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endParaRPr lang="en-AU" altLang="en-US" sz="200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endParaRPr lang="en-AU" altLang="en-US" sz="2000"/>
          </a:p>
          <a:p>
            <a:pPr marL="342900"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AU" altLang="en-US" sz="2400"/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fld id="{2A77B82D-226F-4FD7-AD58-653FF4905938}" type="slidenum">
              <a:rPr lang="en-AU" altLang="en-US" sz="1800" smtClean="0">
                <a:solidFill>
                  <a:srgbClr val="FFFFFF"/>
                </a:solidFill>
                <a:latin typeface="Times" charset="0"/>
              </a:rPr>
              <a:pPr algn="l"/>
              <a:t>11</a:t>
            </a:fld>
            <a:endParaRPr lang="en-AU" altLang="en-US" sz="1800" smtClean="0">
              <a:solidFill>
                <a:srgbClr val="FFFFFF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2413"/>
            <a:ext cx="8569325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611188" y="2997200"/>
            <a:ext cx="663575" cy="1314450"/>
            <a:chOff x="113" y="2432"/>
            <a:chExt cx="418" cy="828"/>
          </a:xfrm>
        </p:grpSpPr>
        <p:sp>
          <p:nvSpPr>
            <p:cNvPr id="13359" name="AutoShape 10"/>
            <p:cNvSpPr>
              <a:spLocks noChangeArrowheads="1"/>
            </p:cNvSpPr>
            <p:nvPr/>
          </p:nvSpPr>
          <p:spPr bwMode="auto">
            <a:xfrm>
              <a:off x="114" y="2432"/>
              <a:ext cx="417" cy="49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3360" name="Line 11"/>
            <p:cNvSpPr>
              <a:spLocks noChangeShapeType="1"/>
            </p:cNvSpPr>
            <p:nvPr/>
          </p:nvSpPr>
          <p:spPr bwMode="auto">
            <a:xfrm>
              <a:off x="113" y="2478"/>
              <a:ext cx="0" cy="7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3361" name="Text Box 12"/>
            <p:cNvSpPr txBox="1">
              <a:spLocks noChangeArrowheads="1"/>
            </p:cNvSpPr>
            <p:nvPr/>
          </p:nvSpPr>
          <p:spPr bwMode="auto">
            <a:xfrm>
              <a:off x="164" y="2484"/>
              <a:ext cx="3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HK" b="1">
                  <a:solidFill>
                    <a:schemeClr val="bg1"/>
                  </a:solidFill>
                  <a:latin typeface="Times" charset="0"/>
                </a:rPr>
                <a:t>B</a:t>
              </a:r>
              <a:endParaRPr lang="en-US" altLang="zh-TW" b="1">
                <a:solidFill>
                  <a:schemeClr val="bg1"/>
                </a:solidFill>
                <a:latin typeface="Times" charset="0"/>
              </a:endParaRPr>
            </a:p>
          </p:txBody>
        </p:sp>
      </p:grpSp>
      <p:sp>
        <p:nvSpPr>
          <p:cNvPr id="13316" name="Rectangle 36"/>
          <p:cNvSpPr>
            <a:spLocks noChangeArrowheads="1"/>
          </p:cNvSpPr>
          <p:nvPr/>
        </p:nvSpPr>
        <p:spPr bwMode="auto">
          <a:xfrm>
            <a:off x="7380288" y="6315075"/>
            <a:ext cx="969962" cy="4302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AU" altLang="zh-HK" b="1">
                <a:solidFill>
                  <a:srgbClr val="7030A0"/>
                </a:solidFill>
              </a:rPr>
              <a:t>Urban</a:t>
            </a:r>
            <a:endParaRPr lang="zh-TW" altLang="en-US" b="1">
              <a:solidFill>
                <a:srgbClr val="7030A0"/>
              </a:solidFill>
            </a:endParaRPr>
          </a:p>
        </p:txBody>
      </p:sp>
      <p:sp>
        <p:nvSpPr>
          <p:cNvPr id="13317" name="Rectangle 37"/>
          <p:cNvSpPr>
            <a:spLocks noChangeArrowheads="1"/>
          </p:cNvSpPr>
          <p:nvPr/>
        </p:nvSpPr>
        <p:spPr bwMode="auto">
          <a:xfrm>
            <a:off x="53975" y="4289425"/>
            <a:ext cx="1501775" cy="4302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solidFill>
                  <a:srgbClr val="7030A0"/>
                </a:solidFill>
              </a:rPr>
              <a:t>Semi-rural</a:t>
            </a:r>
            <a:endParaRPr lang="en-US" altLang="zh-TW" b="1">
              <a:solidFill>
                <a:srgbClr val="7030A0"/>
              </a:solidFill>
            </a:endParaRPr>
          </a:p>
        </p:txBody>
      </p:sp>
      <p:sp>
        <p:nvSpPr>
          <p:cNvPr id="13318" name="Rectangle 38"/>
          <p:cNvSpPr>
            <a:spLocks noChangeArrowheads="1"/>
          </p:cNvSpPr>
          <p:nvPr/>
        </p:nvSpPr>
        <p:spPr bwMode="auto">
          <a:xfrm>
            <a:off x="3452813" y="841375"/>
            <a:ext cx="1368425" cy="6683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zh-HK" b="1">
                <a:solidFill>
                  <a:srgbClr val="7030A0"/>
                </a:solidFill>
              </a:rPr>
              <a:t>Musical events</a:t>
            </a:r>
            <a:endParaRPr lang="en-US" altLang="zh-TW" b="1">
              <a:solidFill>
                <a:srgbClr val="7030A0"/>
              </a:solidFill>
            </a:endParaRPr>
          </a:p>
        </p:txBody>
      </p:sp>
      <p:sp>
        <p:nvSpPr>
          <p:cNvPr id="13319" name="Rectangle 39"/>
          <p:cNvSpPr>
            <a:spLocks noChangeArrowheads="1"/>
          </p:cNvSpPr>
          <p:nvPr/>
        </p:nvSpPr>
        <p:spPr bwMode="auto">
          <a:xfrm>
            <a:off x="6613525" y="2757488"/>
            <a:ext cx="1558925" cy="7620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zh-HK" b="1">
                <a:solidFill>
                  <a:srgbClr val="7030A0"/>
                </a:solidFill>
              </a:rPr>
              <a:t>Vacation destination</a:t>
            </a:r>
            <a:endParaRPr lang="en-US" altLang="zh-TW" b="1">
              <a:solidFill>
                <a:srgbClr val="7030A0"/>
              </a:solidFill>
            </a:endParaRPr>
          </a:p>
        </p:txBody>
      </p: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8172450" y="2205038"/>
            <a:ext cx="663575" cy="1314450"/>
            <a:chOff x="113" y="2432"/>
            <a:chExt cx="418" cy="828"/>
          </a:xfrm>
        </p:grpSpPr>
        <p:sp>
          <p:nvSpPr>
            <p:cNvPr id="13356" name="AutoShape 10"/>
            <p:cNvSpPr>
              <a:spLocks noChangeArrowheads="1"/>
            </p:cNvSpPr>
            <p:nvPr/>
          </p:nvSpPr>
          <p:spPr bwMode="auto">
            <a:xfrm>
              <a:off x="114" y="2432"/>
              <a:ext cx="417" cy="49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3357" name="Line 11"/>
            <p:cNvSpPr>
              <a:spLocks noChangeShapeType="1"/>
            </p:cNvSpPr>
            <p:nvPr/>
          </p:nvSpPr>
          <p:spPr bwMode="auto">
            <a:xfrm>
              <a:off x="113" y="2478"/>
              <a:ext cx="0" cy="7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3358" name="Text Box 12"/>
            <p:cNvSpPr txBox="1">
              <a:spLocks noChangeArrowheads="1"/>
            </p:cNvSpPr>
            <p:nvPr/>
          </p:nvSpPr>
          <p:spPr bwMode="auto">
            <a:xfrm>
              <a:off x="164" y="2484"/>
              <a:ext cx="3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HK" b="1">
                  <a:solidFill>
                    <a:schemeClr val="bg1"/>
                  </a:solidFill>
                  <a:latin typeface="Times" charset="0"/>
                </a:rPr>
                <a:t>C</a:t>
              </a:r>
              <a:endParaRPr lang="en-US" altLang="zh-TW" b="1">
                <a:solidFill>
                  <a:schemeClr val="bg1"/>
                </a:solidFill>
                <a:latin typeface="Times" charset="0"/>
              </a:endParaRPr>
            </a:p>
          </p:txBody>
        </p:sp>
      </p:grpSp>
      <p:grpSp>
        <p:nvGrpSpPr>
          <p:cNvPr id="13321" name="Group 16"/>
          <p:cNvGrpSpPr>
            <a:grpSpLocks/>
          </p:cNvGrpSpPr>
          <p:nvPr/>
        </p:nvGrpSpPr>
        <p:grpSpPr bwMode="auto">
          <a:xfrm>
            <a:off x="7413625" y="5207000"/>
            <a:ext cx="663575" cy="1314450"/>
            <a:chOff x="113" y="2432"/>
            <a:chExt cx="418" cy="828"/>
          </a:xfrm>
        </p:grpSpPr>
        <p:sp>
          <p:nvSpPr>
            <p:cNvPr id="13353" name="AutoShape 10"/>
            <p:cNvSpPr>
              <a:spLocks noChangeArrowheads="1"/>
            </p:cNvSpPr>
            <p:nvPr/>
          </p:nvSpPr>
          <p:spPr bwMode="auto">
            <a:xfrm>
              <a:off x="114" y="2432"/>
              <a:ext cx="417" cy="49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3354" name="Line 11"/>
            <p:cNvSpPr>
              <a:spLocks noChangeShapeType="1"/>
            </p:cNvSpPr>
            <p:nvPr/>
          </p:nvSpPr>
          <p:spPr bwMode="auto">
            <a:xfrm>
              <a:off x="113" y="2478"/>
              <a:ext cx="0" cy="7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3355" name="Text Box 12"/>
            <p:cNvSpPr txBox="1">
              <a:spLocks noChangeArrowheads="1"/>
            </p:cNvSpPr>
            <p:nvPr/>
          </p:nvSpPr>
          <p:spPr bwMode="auto">
            <a:xfrm>
              <a:off x="164" y="2484"/>
              <a:ext cx="3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HK" b="1">
                  <a:solidFill>
                    <a:schemeClr val="bg1"/>
                  </a:solidFill>
                  <a:latin typeface="Times" charset="0"/>
                </a:rPr>
                <a:t>A</a:t>
              </a:r>
              <a:endParaRPr lang="en-US" altLang="zh-TW" b="1">
                <a:solidFill>
                  <a:schemeClr val="bg1"/>
                </a:solidFill>
                <a:latin typeface="Times" charset="0"/>
              </a:endParaRPr>
            </a:p>
          </p:txBody>
        </p:sp>
      </p:grpSp>
      <p:grpSp>
        <p:nvGrpSpPr>
          <p:cNvPr id="13322" name="Group 20"/>
          <p:cNvGrpSpPr>
            <a:grpSpLocks/>
          </p:cNvGrpSpPr>
          <p:nvPr/>
        </p:nvGrpSpPr>
        <p:grpSpPr bwMode="auto">
          <a:xfrm>
            <a:off x="4800600" y="53975"/>
            <a:ext cx="663575" cy="1314450"/>
            <a:chOff x="113" y="2432"/>
            <a:chExt cx="418" cy="828"/>
          </a:xfrm>
        </p:grpSpPr>
        <p:sp>
          <p:nvSpPr>
            <p:cNvPr id="13350" name="AutoShape 10"/>
            <p:cNvSpPr>
              <a:spLocks noChangeArrowheads="1"/>
            </p:cNvSpPr>
            <p:nvPr/>
          </p:nvSpPr>
          <p:spPr bwMode="auto">
            <a:xfrm>
              <a:off x="114" y="2432"/>
              <a:ext cx="417" cy="49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3351" name="Line 11"/>
            <p:cNvSpPr>
              <a:spLocks noChangeShapeType="1"/>
            </p:cNvSpPr>
            <p:nvPr/>
          </p:nvSpPr>
          <p:spPr bwMode="auto">
            <a:xfrm>
              <a:off x="113" y="2478"/>
              <a:ext cx="0" cy="7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3352" name="Text Box 12"/>
            <p:cNvSpPr txBox="1">
              <a:spLocks noChangeArrowheads="1"/>
            </p:cNvSpPr>
            <p:nvPr/>
          </p:nvSpPr>
          <p:spPr bwMode="auto">
            <a:xfrm>
              <a:off x="164" y="2484"/>
              <a:ext cx="3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HK" b="1">
                  <a:solidFill>
                    <a:schemeClr val="bg1"/>
                  </a:solidFill>
                  <a:latin typeface="Times" charset="0"/>
                </a:rPr>
                <a:t>D</a:t>
              </a:r>
              <a:endParaRPr lang="en-US" altLang="zh-TW" b="1">
                <a:solidFill>
                  <a:schemeClr val="bg1"/>
                </a:solidFill>
                <a:latin typeface="Times" charset="0"/>
              </a:endParaRPr>
            </a:p>
          </p:txBody>
        </p:sp>
      </p:grpSp>
      <p:sp>
        <p:nvSpPr>
          <p:cNvPr id="13323" name="Text Box 17"/>
          <p:cNvSpPr txBox="1">
            <a:spLocks noChangeArrowheads="1"/>
          </p:cNvSpPr>
          <p:nvPr/>
        </p:nvSpPr>
        <p:spPr bwMode="auto">
          <a:xfrm>
            <a:off x="6054725" y="139700"/>
            <a:ext cx="2952750" cy="3365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HK" sz="1600" b="1">
                <a:solidFill>
                  <a:schemeClr val="bg1"/>
                </a:solidFill>
                <a:latin typeface="Times" charset="0"/>
              </a:rPr>
              <a:t>23rd Dec 2010 – 4th Jan 2011</a:t>
            </a:r>
            <a:endParaRPr lang="en-US" altLang="zh-TW" sz="1600" b="1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3324" name="Text Box 17"/>
          <p:cNvSpPr txBox="1">
            <a:spLocks noChangeArrowheads="1"/>
          </p:cNvSpPr>
          <p:nvPr/>
        </p:nvSpPr>
        <p:spPr bwMode="auto">
          <a:xfrm>
            <a:off x="280988" y="87313"/>
            <a:ext cx="2952750" cy="9540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HK" sz="2800" b="1">
                <a:solidFill>
                  <a:schemeClr val="bg1"/>
                </a:solidFill>
                <a:latin typeface="Times" charset="0"/>
              </a:rPr>
              <a:t>Spatial variation / musical event</a:t>
            </a:r>
            <a:endParaRPr lang="en-US" altLang="zh-TW" sz="2800" b="1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3325" name="TextBox 62"/>
          <p:cNvSpPr txBox="1">
            <a:spLocks noChangeArrowheads="1"/>
          </p:cNvSpPr>
          <p:nvPr/>
        </p:nvSpPr>
        <p:spPr bwMode="auto">
          <a:xfrm>
            <a:off x="49213" y="6518275"/>
            <a:ext cx="224948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1200" b="1">
                <a:latin typeface="Times" charset="0"/>
              </a:rPr>
              <a:t>Lai et al. preparing manuscript</a:t>
            </a:r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1403350" y="1628775"/>
            <a:ext cx="6156325" cy="4103688"/>
            <a:chOff x="1403350" y="1628775"/>
            <a:chExt cx="6156325" cy="4103688"/>
          </a:xfrm>
        </p:grpSpPr>
        <p:sp>
          <p:nvSpPr>
            <p:cNvPr id="13343" name="Rectangle 39"/>
            <p:cNvSpPr>
              <a:spLocks noChangeArrowheads="1"/>
            </p:cNvSpPr>
            <p:nvPr/>
          </p:nvSpPr>
          <p:spPr bwMode="auto">
            <a:xfrm>
              <a:off x="1403350" y="1639407"/>
              <a:ext cx="6065140" cy="3933526"/>
            </a:xfrm>
            <a:prstGeom prst="rect">
              <a:avLst/>
            </a:prstGeom>
            <a:solidFill>
              <a:srgbClr val="CECEEF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altLang="en-US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344" name="Text Box 27"/>
            <p:cNvSpPr txBox="1">
              <a:spLocks noChangeArrowheads="1"/>
            </p:cNvSpPr>
            <p:nvPr/>
          </p:nvSpPr>
          <p:spPr bwMode="auto">
            <a:xfrm>
              <a:off x="2837168" y="1711410"/>
              <a:ext cx="1174501" cy="398045"/>
            </a:xfrm>
            <a:prstGeom prst="rect">
              <a:avLst/>
            </a:prstGeom>
            <a:solidFill>
              <a:srgbClr val="CEC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HK" sz="2000" b="1">
                  <a:solidFill>
                    <a:schemeClr val="bg1"/>
                  </a:solidFill>
                  <a:latin typeface="Times" charset="0"/>
                </a:rPr>
                <a:t>Cocaine</a:t>
              </a:r>
              <a:endParaRPr lang="en-US" altLang="zh-TW" sz="2000" b="1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345" name="Text Box 28"/>
            <p:cNvSpPr txBox="1">
              <a:spLocks noChangeArrowheads="1"/>
            </p:cNvSpPr>
            <p:nvPr/>
          </p:nvSpPr>
          <p:spPr bwMode="auto">
            <a:xfrm>
              <a:off x="5364371" y="1679513"/>
              <a:ext cx="1761032" cy="586398"/>
            </a:xfrm>
            <a:prstGeom prst="rect">
              <a:avLst/>
            </a:prstGeom>
            <a:solidFill>
              <a:srgbClr val="CEC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ts val="1900"/>
                </a:lnSpc>
              </a:pPr>
              <a:r>
                <a:rPr lang="en-US" altLang="zh-HK" sz="2000" b="1">
                  <a:solidFill>
                    <a:schemeClr val="bg1"/>
                  </a:solidFill>
                  <a:latin typeface="Times" charset="0"/>
                </a:rPr>
                <a:t>Meth-</a:t>
              </a:r>
            </a:p>
            <a:p>
              <a:pPr algn="ctr">
                <a:lnSpc>
                  <a:spcPts val="1900"/>
                </a:lnSpc>
              </a:pPr>
              <a:r>
                <a:rPr lang="en-US" altLang="zh-HK" sz="2000" b="1">
                  <a:solidFill>
                    <a:schemeClr val="bg1"/>
                  </a:solidFill>
                  <a:latin typeface="Times" charset="0"/>
                </a:rPr>
                <a:t>amphetamine</a:t>
              </a:r>
              <a:endParaRPr lang="en-US" altLang="zh-TW" sz="2000" b="1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346" name="Text Box 29"/>
            <p:cNvSpPr txBox="1">
              <a:spLocks noChangeArrowheads="1"/>
            </p:cNvSpPr>
            <p:nvPr/>
          </p:nvSpPr>
          <p:spPr bwMode="auto">
            <a:xfrm>
              <a:off x="2839490" y="3754663"/>
              <a:ext cx="1174501" cy="396623"/>
            </a:xfrm>
            <a:prstGeom prst="rect">
              <a:avLst/>
            </a:prstGeom>
            <a:solidFill>
              <a:srgbClr val="CEC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HK" sz="2000" b="1">
                  <a:solidFill>
                    <a:schemeClr val="bg1"/>
                  </a:solidFill>
                  <a:latin typeface="Times" charset="0"/>
                </a:rPr>
                <a:t>MDMA</a:t>
              </a:r>
              <a:endParaRPr lang="en-US" altLang="zh-TW" sz="2000" b="1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347" name="Text Box 30"/>
            <p:cNvSpPr txBox="1">
              <a:spLocks noChangeArrowheads="1"/>
            </p:cNvSpPr>
            <p:nvPr/>
          </p:nvSpPr>
          <p:spPr bwMode="auto">
            <a:xfrm>
              <a:off x="5534948" y="3754663"/>
              <a:ext cx="1173063" cy="396623"/>
            </a:xfrm>
            <a:prstGeom prst="rect">
              <a:avLst/>
            </a:prstGeom>
            <a:solidFill>
              <a:srgbClr val="CEC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HK" sz="2000" b="1">
                  <a:solidFill>
                    <a:schemeClr val="bg1"/>
                  </a:solidFill>
                  <a:latin typeface="Times" charset="0"/>
                </a:rPr>
                <a:t>THC</a:t>
              </a:r>
              <a:endParaRPr lang="en-US" altLang="zh-TW" sz="2000" b="1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348" name="Text Box 31"/>
            <p:cNvSpPr txBox="1">
              <a:spLocks noChangeArrowheads="1"/>
            </p:cNvSpPr>
            <p:nvPr/>
          </p:nvSpPr>
          <p:spPr bwMode="auto">
            <a:xfrm rot="-5400000">
              <a:off x="-204794" y="3250426"/>
              <a:ext cx="3923575" cy="701538"/>
            </a:xfrm>
            <a:prstGeom prst="rect">
              <a:avLst/>
            </a:prstGeom>
            <a:solidFill>
              <a:srgbClr val="CEC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HK" sz="2000" b="1">
                  <a:solidFill>
                    <a:schemeClr val="bg1"/>
                  </a:solidFill>
                  <a:latin typeface="Times" charset="0"/>
                </a:rPr>
                <a:t>Estimated consumption (mg/day/1000 people)</a:t>
              </a:r>
              <a:endParaRPr lang="en-US" altLang="zh-TW" sz="2000" b="1">
                <a:solidFill>
                  <a:schemeClr val="bg1"/>
                </a:solidFill>
                <a:latin typeface="Times" charset="0"/>
              </a:endParaRPr>
            </a:p>
          </p:txBody>
        </p:sp>
        <p:pic>
          <p:nvPicPr>
            <p:cNvPr id="13349" name="Picture 68" descr="DrugUseON-locations.em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710" y="1628775"/>
              <a:ext cx="5571965" cy="410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5381625" y="4016375"/>
            <a:ext cx="1679575" cy="1531938"/>
            <a:chOff x="5380250" y="3574135"/>
            <a:chExt cx="1680767" cy="1531323"/>
          </a:xfrm>
        </p:grpSpPr>
        <p:sp>
          <p:nvSpPr>
            <p:cNvPr id="13339" name="TextBox 32"/>
            <p:cNvSpPr txBox="1">
              <a:spLocks noChangeArrowheads="1"/>
            </p:cNvSpPr>
            <p:nvPr/>
          </p:nvSpPr>
          <p:spPr bwMode="auto">
            <a:xfrm>
              <a:off x="5380250" y="4061286"/>
              <a:ext cx="184762" cy="430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2200" b="1">
                <a:solidFill>
                  <a:srgbClr val="990000"/>
                </a:solidFill>
                <a:latin typeface="Times" charset="0"/>
              </a:endParaRPr>
            </a:p>
          </p:txBody>
        </p:sp>
        <p:sp>
          <p:nvSpPr>
            <p:cNvPr id="13340" name="TextBox 48"/>
            <p:cNvSpPr txBox="1">
              <a:spLocks noChangeArrowheads="1"/>
            </p:cNvSpPr>
            <p:nvPr/>
          </p:nvSpPr>
          <p:spPr bwMode="auto">
            <a:xfrm>
              <a:off x="6149971" y="4150097"/>
              <a:ext cx="184762" cy="430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2200" b="1">
                <a:solidFill>
                  <a:srgbClr val="990000"/>
                </a:solidFill>
                <a:latin typeface="Times" charset="0"/>
              </a:endParaRPr>
            </a:p>
          </p:txBody>
        </p:sp>
        <p:sp>
          <p:nvSpPr>
            <p:cNvPr id="13341" name="TextBox 57"/>
            <p:cNvSpPr txBox="1">
              <a:spLocks noChangeArrowheads="1"/>
            </p:cNvSpPr>
            <p:nvPr/>
          </p:nvSpPr>
          <p:spPr bwMode="auto">
            <a:xfrm>
              <a:off x="6876255" y="3574135"/>
              <a:ext cx="184762" cy="430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2200" b="1">
                <a:solidFill>
                  <a:srgbClr val="990000"/>
                </a:solidFill>
                <a:latin typeface="Times" charset="0"/>
              </a:endParaRPr>
            </a:p>
          </p:txBody>
        </p:sp>
        <p:sp>
          <p:nvSpPr>
            <p:cNvPr id="13342" name="Flowchart: Connector 66"/>
            <p:cNvSpPr>
              <a:spLocks noChangeArrowheads="1"/>
            </p:cNvSpPr>
            <p:nvPr/>
          </p:nvSpPr>
          <p:spPr bwMode="auto">
            <a:xfrm>
              <a:off x="6753506" y="4961428"/>
              <a:ext cx="144093" cy="144030"/>
            </a:xfrm>
            <a:prstGeom prst="flowChartConnector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4186238" y="2308225"/>
            <a:ext cx="2792412" cy="3241675"/>
            <a:chOff x="4185444" y="1866090"/>
            <a:chExt cx="2793654" cy="3240360"/>
          </a:xfrm>
        </p:grpSpPr>
        <p:sp>
          <p:nvSpPr>
            <p:cNvPr id="13333" name="TextBox 58"/>
            <p:cNvSpPr txBox="1">
              <a:spLocks noChangeArrowheads="1"/>
            </p:cNvSpPr>
            <p:nvPr/>
          </p:nvSpPr>
          <p:spPr bwMode="auto">
            <a:xfrm>
              <a:off x="4268111" y="3462072"/>
              <a:ext cx="184796" cy="43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2200" b="1">
                <a:solidFill>
                  <a:srgbClr val="990000"/>
                </a:solidFill>
                <a:latin typeface="Times" charset="0"/>
              </a:endParaRPr>
            </a:p>
          </p:txBody>
        </p:sp>
        <p:sp>
          <p:nvSpPr>
            <p:cNvPr id="13334" name="TextBox 59"/>
            <p:cNvSpPr txBox="1">
              <a:spLocks noChangeArrowheads="1"/>
            </p:cNvSpPr>
            <p:nvPr/>
          </p:nvSpPr>
          <p:spPr bwMode="auto">
            <a:xfrm>
              <a:off x="6794302" y="1866090"/>
              <a:ext cx="184796" cy="43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2200" b="1">
                <a:solidFill>
                  <a:srgbClr val="990000"/>
                </a:solidFill>
                <a:latin typeface="Times" charset="0"/>
              </a:endParaRPr>
            </a:p>
          </p:txBody>
        </p:sp>
        <p:sp>
          <p:nvSpPr>
            <p:cNvPr id="13335" name="TextBox 60"/>
            <p:cNvSpPr txBox="1">
              <a:spLocks noChangeArrowheads="1"/>
            </p:cNvSpPr>
            <p:nvPr/>
          </p:nvSpPr>
          <p:spPr bwMode="auto">
            <a:xfrm>
              <a:off x="4185444" y="2452787"/>
              <a:ext cx="184796" cy="43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2200" b="1">
                <a:solidFill>
                  <a:srgbClr val="990000"/>
                </a:solidFill>
                <a:latin typeface="Times" charset="0"/>
              </a:endParaRPr>
            </a:p>
          </p:txBody>
        </p:sp>
        <p:sp>
          <p:nvSpPr>
            <p:cNvPr id="13336" name="Flowchart: Connector 63"/>
            <p:cNvSpPr>
              <a:spLocks noChangeArrowheads="1"/>
            </p:cNvSpPr>
            <p:nvPr/>
          </p:nvSpPr>
          <p:spPr bwMode="auto">
            <a:xfrm>
              <a:off x="4214149" y="3100114"/>
              <a:ext cx="144069" cy="144012"/>
            </a:xfrm>
            <a:prstGeom prst="flowChartConnector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37" name="Flowchart: Connector 64"/>
            <p:cNvSpPr>
              <a:spLocks noChangeArrowheads="1"/>
            </p:cNvSpPr>
            <p:nvPr/>
          </p:nvSpPr>
          <p:spPr bwMode="auto">
            <a:xfrm>
              <a:off x="6756607" y="3109946"/>
              <a:ext cx="144069" cy="144012"/>
            </a:xfrm>
            <a:prstGeom prst="flowChartConnector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38" name="Flowchart: Connector 65"/>
            <p:cNvSpPr>
              <a:spLocks noChangeArrowheads="1"/>
            </p:cNvSpPr>
            <p:nvPr/>
          </p:nvSpPr>
          <p:spPr bwMode="auto">
            <a:xfrm>
              <a:off x="4212550" y="4962438"/>
              <a:ext cx="144069" cy="144012"/>
            </a:xfrm>
            <a:prstGeom prst="flowChartConnector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2806700" y="2884488"/>
            <a:ext cx="2754313" cy="2079625"/>
            <a:chOff x="2722893" y="2692400"/>
            <a:chExt cx="2753312" cy="2080171"/>
          </a:xfrm>
        </p:grpSpPr>
        <p:sp>
          <p:nvSpPr>
            <p:cNvPr id="13330" name="TextBox 33"/>
            <p:cNvSpPr txBox="1">
              <a:spLocks noChangeArrowheads="1"/>
            </p:cNvSpPr>
            <p:nvPr/>
          </p:nvSpPr>
          <p:spPr bwMode="auto">
            <a:xfrm>
              <a:off x="5291491" y="2692400"/>
              <a:ext cx="18471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2200" b="1">
                <a:solidFill>
                  <a:srgbClr val="990000"/>
                </a:solidFill>
                <a:latin typeface="Times" charset="0"/>
              </a:endParaRPr>
            </a:p>
          </p:txBody>
        </p:sp>
        <p:sp>
          <p:nvSpPr>
            <p:cNvPr id="13331" name="TextBox 41"/>
            <p:cNvSpPr txBox="1">
              <a:spLocks noChangeArrowheads="1"/>
            </p:cNvSpPr>
            <p:nvPr/>
          </p:nvSpPr>
          <p:spPr bwMode="auto">
            <a:xfrm>
              <a:off x="2722893" y="2693281"/>
              <a:ext cx="18471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2200" b="1">
                <a:solidFill>
                  <a:srgbClr val="990000"/>
                </a:solidFill>
                <a:latin typeface="Times" charset="0"/>
              </a:endParaRPr>
            </a:p>
          </p:txBody>
        </p:sp>
        <p:sp>
          <p:nvSpPr>
            <p:cNvPr id="13332" name="TextBox 42"/>
            <p:cNvSpPr txBox="1">
              <a:spLocks noChangeArrowheads="1"/>
            </p:cNvSpPr>
            <p:nvPr/>
          </p:nvSpPr>
          <p:spPr bwMode="auto">
            <a:xfrm>
              <a:off x="2732722" y="4341684"/>
              <a:ext cx="18471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2200" b="1">
                <a:solidFill>
                  <a:srgbClr val="990000"/>
                </a:solidFill>
                <a:latin typeface="Time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smtClean="0">
                <a:solidFill>
                  <a:srgbClr val="FF0000"/>
                </a:solidFill>
              </a:rPr>
              <a:t>Ethical Issues in Population Surveillance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12813" y="1857375"/>
            <a:ext cx="7772400" cy="4572000"/>
          </a:xfrm>
        </p:spPr>
        <p:txBody>
          <a:bodyPr/>
          <a:lstStyle/>
          <a:p>
            <a:pPr eaLnBrk="1" hangingPunct="1"/>
            <a:r>
              <a:rPr lang="en-AU" altLang="en-US" sz="2400" smtClean="0"/>
              <a:t>Promising evidence for potential benefit in catchment areas of 100,000+</a:t>
            </a:r>
          </a:p>
          <a:p>
            <a:pPr eaLnBrk="1" hangingPunct="1"/>
            <a:r>
              <a:rPr lang="en-AU" altLang="en-US" sz="2400" smtClean="0"/>
              <a:t>Consent  is not an issue:</a:t>
            </a:r>
          </a:p>
          <a:p>
            <a:pPr lvl="2" eaLnBrk="1" hangingPunct="1"/>
            <a:r>
              <a:rPr lang="en-AU" altLang="en-US" smtClean="0"/>
              <a:t>Ethics committees do not require it</a:t>
            </a:r>
          </a:p>
          <a:p>
            <a:pPr lvl="2" eaLnBrk="1" hangingPunct="1"/>
            <a:r>
              <a:rPr lang="en-AU" altLang="en-US" smtClean="0"/>
              <a:t>Impossible to obtain it</a:t>
            </a:r>
          </a:p>
          <a:p>
            <a:pPr eaLnBrk="1" hangingPunct="1"/>
            <a:r>
              <a:rPr lang="en-AU" altLang="en-US" sz="2400" smtClean="0"/>
              <a:t>Neither is privacy: </a:t>
            </a:r>
          </a:p>
          <a:p>
            <a:pPr lvl="2" eaLnBrk="1" hangingPunct="1"/>
            <a:r>
              <a:rPr lang="en-AU" altLang="en-US" smtClean="0"/>
              <a:t>Individuals are not identified</a:t>
            </a:r>
          </a:p>
          <a:p>
            <a:pPr lvl="2" eaLnBrk="1" hangingPunct="1"/>
            <a:r>
              <a:rPr lang="en-AU" altLang="en-US" smtClean="0"/>
              <a:t>No direct risk to individuals  from study results</a:t>
            </a:r>
          </a:p>
          <a:p>
            <a:pPr eaLnBrk="1" hangingPunct="1"/>
            <a:r>
              <a:rPr lang="en-AU" altLang="en-US" sz="2400" smtClean="0"/>
              <a:t>Ethics review committees have waived review</a:t>
            </a:r>
          </a:p>
          <a:p>
            <a:pPr lvl="2" eaLnBrk="1" hangingPunct="1"/>
            <a:r>
              <a:rPr lang="en-AU" altLang="en-US" smtClean="0"/>
              <a:t>But some critics uneasy</a:t>
            </a:r>
          </a:p>
          <a:p>
            <a:pPr lvl="2" eaLnBrk="1" hangingPunct="1"/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smtClean="0">
                <a:solidFill>
                  <a:srgbClr val="FF0000"/>
                </a:solidFill>
              </a:rPr>
              <a:t>Ethical Issues in Population Surveillance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27088" y="1412875"/>
            <a:ext cx="7772400" cy="457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800" dirty="0" smtClean="0"/>
              <a:t>Possible adverse consequences of findings?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Stigmatisation of residents of sampled areas?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Economic consequences for businesses?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800" dirty="0" smtClean="0"/>
              <a:t>Arguably no more harmful than existing data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surveys , police arrests or tabloid stories?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better data on use may moderate claims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800" dirty="0" smtClean="0"/>
              <a:t>Strategies for mitigation: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Anonymity in reporting study sites?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Sampling only in areas with elevated drug use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Researchers being clear about study limitations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600" smtClean="0">
                <a:solidFill>
                  <a:srgbClr val="FF0000"/>
                </a:solidFill>
              </a:rPr>
              <a:t>Special Settings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36625" y="1281113"/>
            <a:ext cx="7772400" cy="4572000"/>
          </a:xfrm>
        </p:spPr>
        <p:txBody>
          <a:bodyPr/>
          <a:lstStyle/>
          <a:p>
            <a:pPr eaLnBrk="1" hangingPunct="1"/>
            <a:r>
              <a:rPr lang="en-AU" altLang="en-US" sz="2800" smtClean="0"/>
              <a:t>Clubs, pubs, schools  and workplaces etc</a:t>
            </a:r>
          </a:p>
          <a:p>
            <a:pPr lvl="2" eaLnBrk="1" hangingPunct="1"/>
            <a:r>
              <a:rPr lang="en-AU" altLang="en-US" sz="2000" smtClean="0"/>
              <a:t>Individuals not identified but fewer of them</a:t>
            </a:r>
          </a:p>
          <a:p>
            <a:pPr eaLnBrk="1" hangingPunct="1"/>
            <a:r>
              <a:rPr lang="en-AU" altLang="en-US" sz="2800" smtClean="0"/>
              <a:t>Possible advantages?</a:t>
            </a:r>
          </a:p>
          <a:p>
            <a:pPr lvl="2" eaLnBrk="1" hangingPunct="1"/>
            <a:r>
              <a:rPr lang="en-AU" altLang="en-US" smtClean="0"/>
              <a:t>Less intrusive than other options</a:t>
            </a:r>
          </a:p>
          <a:p>
            <a:pPr lvl="3" eaLnBrk="1" hangingPunct="1"/>
            <a:r>
              <a:rPr lang="en-AU" altLang="en-US" smtClean="0"/>
              <a:t>Urinalyses, cell searches, drug dogs? </a:t>
            </a:r>
          </a:p>
          <a:p>
            <a:pPr eaLnBrk="1" hangingPunct="1"/>
            <a:r>
              <a:rPr lang="en-AU" altLang="en-US" sz="2800" smtClean="0"/>
              <a:t>Possible disadvantages</a:t>
            </a:r>
          </a:p>
          <a:p>
            <a:pPr lvl="2" eaLnBrk="1" hangingPunct="1"/>
            <a:r>
              <a:rPr lang="en-AU" altLang="en-US" sz="2000" smtClean="0"/>
              <a:t>More variability in estimates</a:t>
            </a:r>
          </a:p>
          <a:p>
            <a:pPr lvl="2" eaLnBrk="1" hangingPunct="1"/>
            <a:r>
              <a:rPr lang="en-AU" altLang="en-US" sz="2000" smtClean="0"/>
              <a:t>Need many more fine-grained observations</a:t>
            </a:r>
          </a:p>
          <a:p>
            <a:pPr eaLnBrk="1" hangingPunct="1"/>
            <a:r>
              <a:rPr lang="en-AU" altLang="en-US" sz="2800" smtClean="0"/>
              <a:t>Possible adverse consequences of findings</a:t>
            </a:r>
          </a:p>
          <a:p>
            <a:pPr lvl="2" eaLnBrk="1" hangingPunct="1"/>
            <a:r>
              <a:rPr lang="en-AU" altLang="en-US" sz="2000" smtClean="0"/>
              <a:t>Sampling likely to be resisted e.g. owners, unions</a:t>
            </a:r>
          </a:p>
          <a:p>
            <a:pPr lvl="2" eaLnBrk="1" hangingPunct="1"/>
            <a:r>
              <a:rPr lang="en-AU" altLang="en-US" sz="2000" smtClean="0"/>
              <a:t>Stigmatisation of patrons, residents of locales?</a:t>
            </a:r>
          </a:p>
          <a:p>
            <a:pPr lvl="1"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lvl="2" eaLnBrk="1" hangingPunct="1"/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17513" y="4445000"/>
            <a:ext cx="7620000" cy="1725613"/>
          </a:xfrm>
        </p:spPr>
        <p:txBody>
          <a:bodyPr/>
          <a:lstStyle/>
          <a:p>
            <a:r>
              <a:rPr lang="en-AU" altLang="en-US" sz="2400" smtClean="0"/>
              <a:t>6 day annual music festival</a:t>
            </a:r>
          </a:p>
          <a:p>
            <a:r>
              <a:rPr lang="en-AU" altLang="en-US" sz="2400" smtClean="0"/>
              <a:t>2010 and 2011 festivals analysed</a:t>
            </a:r>
          </a:p>
          <a:p>
            <a:r>
              <a:rPr lang="en-AU" altLang="en-US" sz="2400" smtClean="0"/>
              <a:t>Cannabis, cocaine, methamphetamine, MDMA, Benzylpiperazine, mephedrone and methylone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84175"/>
            <a:ext cx="721836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fld id="{7E505C26-5ECF-47D8-92B6-149E83CEC9BE}" type="slidenum">
              <a:rPr lang="en-AU" altLang="en-US" sz="1800" smtClean="0">
                <a:solidFill>
                  <a:srgbClr val="FFFFFF"/>
                </a:solidFill>
                <a:latin typeface="Times" charset="0"/>
              </a:rPr>
              <a:pPr algn="l"/>
              <a:t>16</a:t>
            </a:fld>
            <a:endParaRPr lang="en-AU" altLang="en-US" sz="1800" smtClean="0">
              <a:solidFill>
                <a:srgbClr val="FFFFFF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339725"/>
            <a:ext cx="8510588" cy="494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31800" y="5340350"/>
            <a:ext cx="7624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altLang="en-US" sz="2200"/>
              <a:t>Fewer positive samples for emerging illicits in 2011 than 2010</a:t>
            </a:r>
            <a:r>
              <a:rPr lang="en-AU" altLang="en-US" sz="2200">
                <a:solidFill>
                  <a:srgbClr val="FFE107"/>
                </a:solidFill>
                <a:latin typeface="Times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5263" y="2622550"/>
            <a:ext cx="4770437" cy="6207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735263" y="4551363"/>
            <a:ext cx="4770437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fld id="{8E12A51D-1A8B-4651-8307-CA4ED78B2117}" type="slidenum">
              <a:rPr lang="en-AU" altLang="en-US" sz="1800" smtClean="0">
                <a:solidFill>
                  <a:srgbClr val="FFFFFF"/>
                </a:solidFill>
                <a:latin typeface="Times" charset="0"/>
              </a:rPr>
              <a:pPr algn="l"/>
              <a:t>17</a:t>
            </a:fld>
            <a:endParaRPr lang="en-AU" altLang="en-US" sz="1800" smtClean="0">
              <a:solidFill>
                <a:srgbClr val="FFFFFF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914400"/>
          </a:xfrm>
        </p:spPr>
        <p:txBody>
          <a:bodyPr/>
          <a:lstStyle/>
          <a:p>
            <a:pPr eaLnBrk="1" hangingPunct="1"/>
            <a:r>
              <a:rPr lang="en-AU" altLang="en-US" sz="3600" smtClean="0">
                <a:solidFill>
                  <a:srgbClr val="FF0000"/>
                </a:solidFill>
              </a:rPr>
              <a:t>WWA in Drug law Enforcement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77863" y="1852613"/>
            <a:ext cx="7772400" cy="4572000"/>
          </a:xfrm>
        </p:spPr>
        <p:txBody>
          <a:bodyPr/>
          <a:lstStyle/>
          <a:p>
            <a:pPr eaLnBrk="1" hangingPunct="1"/>
            <a:r>
              <a:rPr lang="en-AU" altLang="en-US" sz="2800" smtClean="0"/>
              <a:t>Individual surveillance  an unrealistic  concern: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altLang="en-US" sz="2400" smtClean="0"/>
              <a:t>Technical limitations of WWA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altLang="en-US" sz="2400" smtClean="0"/>
              <a:t>Proving that X is the drug user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altLang="en-US" sz="2400" smtClean="0"/>
              <a:t>WWA is resource and expertise intensive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altLang="en-US" sz="2400" smtClean="0"/>
              <a:t>Overkill to use WWA to detect illicit drug use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altLang="en-US" sz="2400" smtClean="0"/>
              <a:t>Drugs in possession much better evidence</a:t>
            </a:r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914400"/>
          </a:xfrm>
        </p:spPr>
        <p:txBody>
          <a:bodyPr/>
          <a:lstStyle/>
          <a:p>
            <a:pPr eaLnBrk="1" hangingPunct="1"/>
            <a:r>
              <a:rPr lang="en-AU" altLang="en-US" sz="3600" smtClean="0">
                <a:solidFill>
                  <a:srgbClr val="FF0000"/>
                </a:solidFill>
              </a:rPr>
              <a:t>Better uses of WWA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58800" y="1444625"/>
            <a:ext cx="7772400" cy="4572000"/>
          </a:xfrm>
        </p:spPr>
        <p:txBody>
          <a:bodyPr/>
          <a:lstStyle/>
          <a:p>
            <a:pPr eaLnBrk="1" hangingPunct="1"/>
            <a:r>
              <a:rPr lang="en-AU" altLang="en-US" sz="2400" smtClean="0"/>
              <a:t>To  estimate the size of illicit drug markets</a:t>
            </a:r>
          </a:p>
          <a:p>
            <a:pPr lvl="2" eaLnBrk="1" hangingPunct="1"/>
            <a:r>
              <a:rPr lang="en-AU" altLang="en-US" sz="2000" smtClean="0"/>
              <a:t>which drugs are most often used?</a:t>
            </a:r>
          </a:p>
          <a:p>
            <a:pPr lvl="2" eaLnBrk="1" hangingPunct="1"/>
            <a:r>
              <a:rPr lang="en-AU" altLang="en-US" sz="2000" smtClean="0"/>
              <a:t>time trends in their use</a:t>
            </a:r>
          </a:p>
          <a:p>
            <a:pPr eaLnBrk="1" hangingPunct="1"/>
            <a:r>
              <a:rPr lang="en-AU" altLang="en-US" sz="2400" smtClean="0"/>
              <a:t>To identify new psychoactive substances &amp; set LE priorities</a:t>
            </a:r>
          </a:p>
          <a:p>
            <a:pPr lvl="2" eaLnBrk="1" hangingPunct="1"/>
            <a:r>
              <a:rPr lang="en-AU" altLang="en-US" sz="2000" smtClean="0"/>
              <a:t>Which new drugs are being most widely used?</a:t>
            </a:r>
          </a:p>
          <a:p>
            <a:pPr lvl="2" eaLnBrk="1" hangingPunct="1"/>
            <a:r>
              <a:rPr lang="en-AU" altLang="en-US" sz="2000" smtClean="0"/>
              <a:t>Is their use increasing? </a:t>
            </a:r>
          </a:p>
          <a:p>
            <a:pPr eaLnBrk="1" hangingPunct="1"/>
            <a:r>
              <a:rPr lang="en-GB" altLang="en-US" sz="2400" smtClean="0"/>
              <a:t>Monitor alcohol consumption:</a:t>
            </a:r>
          </a:p>
          <a:p>
            <a:pPr lvl="2" eaLnBrk="1" hangingPunct="1"/>
            <a:r>
              <a:rPr lang="en-GB" altLang="en-US" sz="2000" smtClean="0"/>
              <a:t>As an alternative to </a:t>
            </a:r>
          </a:p>
          <a:p>
            <a:pPr lvl="3" eaLnBrk="1" hangingPunct="1"/>
            <a:r>
              <a:rPr lang="en-GB" altLang="en-US" smtClean="0"/>
              <a:t>self-reported alcohol use and sales data</a:t>
            </a:r>
          </a:p>
          <a:p>
            <a:pPr lvl="2" eaLnBrk="1" hangingPunct="1"/>
            <a:r>
              <a:rPr lang="en-GB" altLang="en-US" sz="2000" smtClean="0"/>
              <a:t>Catchments covering entertainment precincts</a:t>
            </a:r>
          </a:p>
          <a:p>
            <a:pPr lvl="2" eaLnBrk="1" hangingPunct="1"/>
            <a:r>
              <a:rPr lang="en-GB" altLang="en-US" sz="2000" smtClean="0"/>
              <a:t>Time series with injuries, assaults and arrests</a:t>
            </a:r>
          </a:p>
          <a:p>
            <a:pPr lvl="2" eaLnBrk="1" hangingPunct="1"/>
            <a:endParaRPr lang="en-AU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600" smtClean="0">
                <a:solidFill>
                  <a:srgbClr val="FF0000"/>
                </a:solidFill>
              </a:rPr>
              <a:t>Why Monitor Illicit Drug Use?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800" smtClean="0"/>
              <a:t>Illegality of drug use makes it difficult to</a:t>
            </a:r>
          </a:p>
          <a:p>
            <a:pPr lvl="2" eaLnBrk="1" hangingPunct="1"/>
            <a:r>
              <a:rPr lang="en-AU" altLang="en-US" smtClean="0"/>
              <a:t>Monitor drug use in the population</a:t>
            </a:r>
          </a:p>
          <a:p>
            <a:pPr lvl="2" eaLnBrk="1" hangingPunct="1"/>
            <a:r>
              <a:rPr lang="en-AU" altLang="en-US" smtClean="0"/>
              <a:t>Effects of drug use on users  and others</a:t>
            </a:r>
          </a:p>
          <a:p>
            <a:pPr lvl="1" eaLnBrk="1" hangingPunct="1"/>
            <a:endParaRPr lang="en-AU" altLang="en-US" smtClean="0"/>
          </a:p>
          <a:p>
            <a:pPr eaLnBrk="1" hangingPunct="1"/>
            <a:r>
              <a:rPr lang="en-AU" altLang="en-US" sz="2800" smtClean="0"/>
              <a:t>Essential to evaluate the effectiveness of:</a:t>
            </a:r>
          </a:p>
          <a:p>
            <a:pPr lvl="2" eaLnBrk="1" hangingPunct="1"/>
            <a:r>
              <a:rPr lang="en-AU" altLang="en-US" smtClean="0"/>
              <a:t>preventive interventions  e.g. media campaigns </a:t>
            </a:r>
          </a:p>
          <a:p>
            <a:pPr lvl="2" eaLnBrk="1" hangingPunct="1"/>
            <a:r>
              <a:rPr lang="en-AU" altLang="en-US" smtClean="0"/>
              <a:t>law enforcement efforts to reduce supply</a:t>
            </a:r>
          </a:p>
          <a:p>
            <a:pPr lvl="2" eaLnBrk="1" hangingPunct="1"/>
            <a:r>
              <a:rPr lang="en-AU" altLang="en-US" smtClean="0"/>
              <a:t>Increasing access to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AU" altLang="en-US" sz="360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819150" y="1254125"/>
            <a:ext cx="7772400" cy="4572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WWA is a promising method for monitoring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population illicit drug use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Emerging new psychoactive substances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Alcohol use in population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Possibly drug use in prisons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Technical issues to be solved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Likely a very useful addition to survey methods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A potentially important public health innovation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Ethical issues: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Privacy and consent not major issues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May be much less intrusive than some current methods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Use in some settings requires more debate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prisons, schools, workplaces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644525" y="1905000"/>
            <a:ext cx="7772400" cy="3648075"/>
          </a:xfrm>
        </p:spPr>
        <p:txBody>
          <a:bodyPr lIns="90487" tIns="44450" rIns="90487" bIns="44450"/>
          <a:lstStyle/>
          <a:p>
            <a:pPr eaLnBrk="1" hangingPunct="1"/>
            <a:r>
              <a:rPr lang="en-AU" altLang="en-US" sz="2400" smtClean="0"/>
              <a:t>Environmental toxicology: Foon Yin Lai, Phong Thai, and Jochen Mueller </a:t>
            </a:r>
          </a:p>
          <a:p>
            <a:pPr eaLnBrk="1" hangingPunct="1"/>
            <a:r>
              <a:rPr lang="en-AU" altLang="en-US" sz="2400" smtClean="0"/>
              <a:t>Sewage engineering: Christoph Ort </a:t>
            </a:r>
          </a:p>
          <a:p>
            <a:pPr eaLnBrk="1" hangingPunct="1"/>
            <a:r>
              <a:rPr lang="en-AU" altLang="en-US" sz="2400" smtClean="0"/>
              <a:t>Environmental public health: Coral Gartner</a:t>
            </a:r>
          </a:p>
          <a:p>
            <a:pPr eaLnBrk="1" hangingPunct="1"/>
            <a:r>
              <a:rPr lang="en-AU" altLang="en-US" sz="2400" smtClean="0"/>
              <a:t>Law:  Jeremy Prichard</a:t>
            </a:r>
            <a:r>
              <a:rPr lang="en-AU" altLang="en-US" sz="2400" b="1" baseline="30000" smtClean="0"/>
              <a:t> </a:t>
            </a:r>
          </a:p>
          <a:p>
            <a:pPr eaLnBrk="1" hangingPunct="1"/>
            <a:r>
              <a:rPr lang="en-AU" altLang="en-US" sz="2400" smtClean="0"/>
              <a:t>Forensic and legal toxicology: Paul Kirkbride</a:t>
            </a:r>
          </a:p>
          <a:p>
            <a:pPr eaLnBrk="1" hangingPunct="1"/>
            <a:r>
              <a:rPr lang="en-AU" altLang="en-US" sz="2400" smtClean="0"/>
              <a:t>Epidemiology: Raimondo Bruno and Wayne Hall </a:t>
            </a:r>
          </a:p>
          <a:p>
            <a:pPr eaLnBrk="1" hangingPunct="1"/>
            <a:endParaRPr lang="en-AU" altLang="en-US" smtClean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914400" y="609600"/>
            <a:ext cx="7527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en-US" sz="4000">
                <a:solidFill>
                  <a:srgbClr val="FF0000"/>
                </a:solidFill>
                <a:latin typeface="Arial" charset="0"/>
              </a:rPr>
              <a:t>Acknowledgments</a:t>
            </a:r>
            <a:endParaRPr lang="en-US" altLang="en-US" sz="40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FF0000"/>
                </a:solidFill>
              </a:rPr>
              <a:t>Existing Monitoring Methods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52475" y="1317625"/>
            <a:ext cx="7772400" cy="4572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Household and school surveys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rends in lifetime and past year use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</a:t>
            </a:r>
            <a:r>
              <a:rPr lang="en-US" dirty="0" smtClean="0"/>
              <a:t>eclining response rate: now under 50%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Sampling and response biases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Requires large N: a year to report; expensive; 3 yearly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Annual surveys of sentinel populations: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Illicit Drug Reporting System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Ecstasy Related Reporting System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Good data on patterns of heavy users 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Uncertain who </a:t>
            </a:r>
            <a:r>
              <a:rPr lang="en-US" dirty="0"/>
              <a:t>they represent 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Depend </a:t>
            </a:r>
            <a:r>
              <a:rPr lang="en-US" dirty="0"/>
              <a:t>upon self-report of what drugs </a:t>
            </a:r>
            <a:r>
              <a:rPr lang="en-US" dirty="0" smtClean="0"/>
              <a:t>used</a:t>
            </a:r>
            <a:endParaRPr lang="en-US" dirty="0"/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Drug Use Monitoring of prisoners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regular users so much higher rates of recent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 smtClean="0">
                <a:solidFill>
                  <a:srgbClr val="FF0000"/>
                </a:solidFill>
              </a:rPr>
              <a:t>Wastewater (WWA) Analysis of Illicit Drugs</a:t>
            </a:r>
            <a:r>
              <a:rPr lang="en-AU" sz="4000" dirty="0" smtClean="0">
                <a:solidFill>
                  <a:srgbClr val="FF0000"/>
                </a:solidFill>
              </a:rPr>
              <a:t/>
            </a:r>
            <a:br>
              <a:rPr lang="en-AU" sz="4000" dirty="0" smtClean="0">
                <a:solidFill>
                  <a:srgbClr val="FF0000"/>
                </a:solidFill>
              </a:rPr>
            </a:br>
            <a:r>
              <a:rPr lang="en-AU" sz="2700" dirty="0" smtClean="0">
                <a:solidFill>
                  <a:srgbClr val="FF0000"/>
                </a:solidFill>
              </a:rPr>
              <a:t>(</a:t>
            </a:r>
            <a:r>
              <a:rPr lang="en-AU" sz="2700" dirty="0" err="1" smtClean="0">
                <a:solidFill>
                  <a:srgbClr val="FF0000"/>
                </a:solidFill>
              </a:rPr>
              <a:t>Daughton</a:t>
            </a:r>
            <a:r>
              <a:rPr lang="en-AU" sz="2700" dirty="0" smtClean="0">
                <a:solidFill>
                  <a:srgbClr val="FF0000"/>
                </a:solidFill>
              </a:rPr>
              <a:t>, 2001)</a:t>
            </a:r>
            <a:endParaRPr lang="en-AU" sz="2700" dirty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71550" y="1484313"/>
            <a:ext cx="7772400" cy="4572000"/>
          </a:xfrm>
        </p:spPr>
        <p:txBody>
          <a:bodyPr/>
          <a:lstStyle/>
          <a:p>
            <a:pPr eaLnBrk="1" hangingPunct="1"/>
            <a:r>
              <a:rPr lang="en-AU" altLang="en-US" sz="2400" smtClean="0"/>
              <a:t>Illicit drugs can be detected using LC-MS in ng/L</a:t>
            </a:r>
          </a:p>
          <a:p>
            <a:pPr eaLnBrk="1" hangingPunct="1"/>
            <a:r>
              <a:rPr lang="en-AU" altLang="en-US" sz="2400" smtClean="0"/>
              <a:t>Levels can be used to back-calculate </a:t>
            </a:r>
          </a:p>
          <a:p>
            <a:pPr lvl="2" eaLnBrk="1" hangingPunct="1"/>
            <a:r>
              <a:rPr lang="en-AU" altLang="en-US" sz="2000" smtClean="0"/>
              <a:t>Total quantity of drug consumed in WW catchment</a:t>
            </a:r>
          </a:p>
          <a:p>
            <a:pPr lvl="2" eaLnBrk="1" hangingPunct="1"/>
            <a:r>
              <a:rPr lang="en-AU" altLang="en-US" sz="2000" smtClean="0"/>
              <a:t>Potentially rates of illicit drug use in catchment population</a:t>
            </a:r>
          </a:p>
          <a:p>
            <a:pPr eaLnBrk="1" hangingPunct="1"/>
            <a:r>
              <a:rPr lang="en-AU" altLang="en-US" sz="2400" smtClean="0"/>
              <a:t>Provides estimates of drug use:</a:t>
            </a:r>
          </a:p>
          <a:p>
            <a:pPr lvl="2" eaLnBrk="1" hangingPunct="1"/>
            <a:r>
              <a:rPr lang="en-AU" altLang="en-US" sz="2000" smtClean="0"/>
              <a:t>that do not depend on self-report </a:t>
            </a:r>
          </a:p>
          <a:p>
            <a:pPr lvl="2" eaLnBrk="1" hangingPunct="1"/>
            <a:r>
              <a:rPr lang="en-AU" altLang="en-US" sz="2000" smtClean="0"/>
              <a:t>cover drug use in the population of WW catchment</a:t>
            </a:r>
          </a:p>
          <a:p>
            <a:pPr lvl="2" eaLnBrk="1" hangingPunct="1"/>
            <a:r>
              <a:rPr lang="en-AU" altLang="en-US" sz="2000" smtClean="0"/>
              <a:t>in principle, near real time  and continuous</a:t>
            </a:r>
          </a:p>
          <a:p>
            <a:pPr lvl="2" eaLnBrk="1" hangingPunct="1"/>
            <a:r>
              <a:rPr lang="en-AU" altLang="en-US" sz="2000" smtClean="0"/>
              <a:t>probably cheaper than population surveys</a:t>
            </a:r>
          </a:p>
          <a:p>
            <a:pPr lvl="2" eaLnBrk="1" hangingPunct="1"/>
            <a:r>
              <a:rPr lang="en-AU" altLang="en-US" sz="2000" smtClean="0"/>
              <a:t>provide a useful adjunct to survey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Arrow Connector 19"/>
          <p:cNvCxnSpPr>
            <a:cxnSpLocks noChangeShapeType="1"/>
          </p:cNvCxnSpPr>
          <p:nvPr/>
        </p:nvCxnSpPr>
        <p:spPr bwMode="auto">
          <a:xfrm>
            <a:off x="4225925" y="3576638"/>
            <a:ext cx="0" cy="1800225"/>
          </a:xfrm>
          <a:prstGeom prst="straightConnector1">
            <a:avLst/>
          </a:prstGeom>
          <a:noFill/>
          <a:ln w="22225" algn="ctr">
            <a:solidFill>
              <a:srgbClr val="3333FF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850900" y="2897188"/>
            <a:ext cx="1143000" cy="792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dirty="0">
                <a:solidFill>
                  <a:schemeClr val="tx1"/>
                </a:solidFill>
                <a:cs typeface="Times New Roman" pitchFamily="18" charset="0"/>
              </a:rPr>
              <a:t>Excretion as parent drugs and/or metabolites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59163" y="5426075"/>
            <a:ext cx="1295400" cy="595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>
                <a:solidFill>
                  <a:schemeClr val="tx1"/>
                </a:solidFill>
                <a:cs typeface="Times New Roman" pitchFamily="18" charset="0"/>
              </a:rPr>
              <a:t>Sample extraction and analysis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90725" y="3384550"/>
            <a:ext cx="1143000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dirty="0">
                <a:solidFill>
                  <a:schemeClr val="tx1"/>
                </a:solidFill>
                <a:cs typeface="Times New Roman" pitchFamily="18" charset="0"/>
              </a:rPr>
              <a:t>Toilet flushing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38538" y="4341813"/>
            <a:ext cx="1143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dirty="0">
                <a:solidFill>
                  <a:schemeClr val="tx1"/>
                </a:solidFill>
                <a:cs typeface="Times New Roman" pitchFamily="18" charset="0"/>
              </a:rPr>
              <a:t>Sampling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673600" y="2897188"/>
            <a:ext cx="1143000" cy="792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>
                <a:solidFill>
                  <a:schemeClr val="tx1"/>
                </a:solidFill>
                <a:cs typeface="Times New Roman" pitchFamily="18" charset="0"/>
              </a:rPr>
              <a:t>Sewage treatment plant (STP)</a:t>
            </a:r>
          </a:p>
        </p:txBody>
      </p:sp>
      <p:cxnSp>
        <p:nvCxnSpPr>
          <p:cNvPr id="6152" name="Straight Arrow Connector 12"/>
          <p:cNvCxnSpPr>
            <a:cxnSpLocks noChangeShapeType="1"/>
          </p:cNvCxnSpPr>
          <p:nvPr/>
        </p:nvCxnSpPr>
        <p:spPr bwMode="auto">
          <a:xfrm>
            <a:off x="1296988" y="1743075"/>
            <a:ext cx="0" cy="111601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3449638" y="3195638"/>
            <a:ext cx="1223962" cy="3238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>
                <a:solidFill>
                  <a:schemeClr val="tx1"/>
                </a:solidFill>
                <a:cs typeface="Times New Roman" pitchFamily="18" charset="0"/>
              </a:rPr>
              <a:t>Inlet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074863" y="3421063"/>
            <a:ext cx="125888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Straight Arrow Connector 15"/>
          <p:cNvCxnSpPr>
            <a:cxnSpLocks noChangeShapeType="1"/>
          </p:cNvCxnSpPr>
          <p:nvPr/>
        </p:nvCxnSpPr>
        <p:spPr bwMode="auto">
          <a:xfrm>
            <a:off x="3949700" y="3617913"/>
            <a:ext cx="0" cy="684212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Straight Arrow Connector 16"/>
          <p:cNvCxnSpPr>
            <a:cxnSpLocks noChangeShapeType="1"/>
          </p:cNvCxnSpPr>
          <p:nvPr/>
        </p:nvCxnSpPr>
        <p:spPr bwMode="auto">
          <a:xfrm>
            <a:off x="3949700" y="4703763"/>
            <a:ext cx="0" cy="684212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Straight Arrow Connector 20"/>
          <p:cNvCxnSpPr>
            <a:cxnSpLocks noChangeShapeType="1"/>
          </p:cNvCxnSpPr>
          <p:nvPr/>
        </p:nvCxnSpPr>
        <p:spPr bwMode="auto">
          <a:xfrm flipH="1">
            <a:off x="2092325" y="3278188"/>
            <a:ext cx="1223963" cy="0"/>
          </a:xfrm>
          <a:prstGeom prst="straightConnector1">
            <a:avLst/>
          </a:prstGeom>
          <a:noFill/>
          <a:ln w="22225" algn="ctr">
            <a:solidFill>
              <a:srgbClr val="3333FF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Straight Arrow Connector 21"/>
          <p:cNvCxnSpPr>
            <a:cxnSpLocks noChangeShapeType="1"/>
          </p:cNvCxnSpPr>
          <p:nvPr/>
        </p:nvCxnSpPr>
        <p:spPr bwMode="auto">
          <a:xfrm>
            <a:off x="1547813" y="1736725"/>
            <a:ext cx="0" cy="1116013"/>
          </a:xfrm>
          <a:prstGeom prst="straightConnector1">
            <a:avLst/>
          </a:prstGeom>
          <a:noFill/>
          <a:ln w="22225" algn="ctr">
            <a:solidFill>
              <a:srgbClr val="3333FF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Oval 27"/>
          <p:cNvSpPr>
            <a:spLocks noChangeArrowheads="1"/>
          </p:cNvSpPr>
          <p:nvPr/>
        </p:nvSpPr>
        <p:spPr bwMode="auto">
          <a:xfrm>
            <a:off x="107950" y="404813"/>
            <a:ext cx="2663825" cy="1223962"/>
          </a:xfrm>
          <a:prstGeom prst="ellipse">
            <a:avLst/>
          </a:prstGeom>
          <a:noFill/>
          <a:ln w="22225" algn="ctr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altLang="en-US" sz="1200" i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06450" y="1403350"/>
            <a:ext cx="115252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>
                <a:solidFill>
                  <a:srgbClr val="FF0000"/>
                </a:solidFill>
                <a:cs typeface="Times New Roman" pitchFamily="18" charset="0"/>
              </a:rPr>
              <a:t>Drug intake</a:t>
            </a:r>
          </a:p>
        </p:txBody>
      </p:sp>
      <p:sp>
        <p:nvSpPr>
          <p:cNvPr id="6161" name="Rectangle 2"/>
          <p:cNvSpPr>
            <a:spLocks/>
          </p:cNvSpPr>
          <p:nvPr/>
        </p:nvSpPr>
        <p:spPr bwMode="auto">
          <a:xfrm>
            <a:off x="3741738" y="282575"/>
            <a:ext cx="52466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altLang="zh-HK" sz="3200" b="1">
                <a:solidFill>
                  <a:srgbClr val="FF0000"/>
                </a:solidFill>
                <a:ea typeface="SimSun" pitchFamily="2" charset="-122"/>
              </a:rPr>
              <a:t>Estimating illicit drug consumption via WWA</a:t>
            </a:r>
          </a:p>
          <a:p>
            <a:pPr algn="ctr">
              <a:lnSpc>
                <a:spcPct val="70000"/>
              </a:lnSpc>
            </a:pPr>
            <a:endParaRPr lang="en-US" altLang="zh-TW" sz="3600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371975" y="4868863"/>
            <a:ext cx="1335088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C</a:t>
            </a:r>
            <a:r>
              <a:rPr lang="en-AU" altLang="en-US" sz="1200" b="1" baseline="-25000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DR</a:t>
            </a:r>
            <a:r>
              <a:rPr lang="en-AU" altLang="zh-HK" sz="1200" b="1" baseline="-25000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en-AU" altLang="zh-HK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(ng/L – </a:t>
            </a:r>
            <a:r>
              <a:rPr lang="el-GR" altLang="en-US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μ</a:t>
            </a:r>
            <a:r>
              <a:rPr lang="en-AU" altLang="zh-HK" sz="1200" b="1">
                <a:solidFill>
                  <a:schemeClr val="bg1"/>
                </a:solidFill>
                <a:latin typeface="Times" charset="0"/>
              </a:rPr>
              <a:t>g/L)</a:t>
            </a:r>
            <a:endParaRPr lang="en-AU" altLang="en-US" sz="1200" b="1">
              <a:solidFill>
                <a:schemeClr val="bg1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6163" name="TextBox 32"/>
          <p:cNvSpPr txBox="1">
            <a:spLocks noChangeArrowheads="1"/>
          </p:cNvSpPr>
          <p:nvPr/>
        </p:nvSpPr>
        <p:spPr bwMode="auto">
          <a:xfrm>
            <a:off x="3416300" y="2867025"/>
            <a:ext cx="619125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F (</a:t>
            </a:r>
            <a:r>
              <a:rPr lang="en-AU" altLang="zh-HK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L/s</a:t>
            </a:r>
            <a:r>
              <a:rPr lang="en-AU" altLang="en-US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)</a:t>
            </a:r>
            <a:endParaRPr lang="en-AU" altLang="en-US" sz="1200" b="1" baseline="-25000">
              <a:solidFill>
                <a:schemeClr val="bg1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6164" name="TextBox 33"/>
          <p:cNvSpPr txBox="1">
            <a:spLocks noChangeArrowheads="1"/>
          </p:cNvSpPr>
          <p:nvPr/>
        </p:nvSpPr>
        <p:spPr bwMode="auto">
          <a:xfrm>
            <a:off x="1600200" y="2041525"/>
            <a:ext cx="1584325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zh-HK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Correction factor </a:t>
            </a:r>
            <a:r>
              <a:rPr lang="en-AU" altLang="en-US" sz="1200" b="1">
                <a:solidFill>
                  <a:schemeClr val="bg1"/>
                </a:solidFill>
                <a:latin typeface="Times" charset="0"/>
                <a:ea typeface="新細明體" pitchFamily="18" charset="-120"/>
                <a:cs typeface="Times New Roman" pitchFamily="18" charset="0"/>
              </a:rPr>
              <a:t>(excreted</a:t>
            </a:r>
            <a:r>
              <a:rPr lang="en-AU" altLang="zh-HK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/</a:t>
            </a:r>
            <a:r>
              <a:rPr lang="en-AU" altLang="en-US" sz="1200" b="1">
                <a:solidFill>
                  <a:schemeClr val="bg1"/>
                </a:solidFill>
                <a:latin typeface="Times" charset="0"/>
                <a:ea typeface="新細明體" pitchFamily="18" charset="-120"/>
                <a:cs typeface="Times New Roman" pitchFamily="18" charset="0"/>
              </a:rPr>
              <a:t>consumed)</a:t>
            </a:r>
          </a:p>
        </p:txBody>
      </p:sp>
      <p:sp>
        <p:nvSpPr>
          <p:cNvPr id="6165" name="TextBox 34"/>
          <p:cNvSpPr txBox="1">
            <a:spLocks noChangeArrowheads="1"/>
          </p:cNvSpPr>
          <p:nvPr/>
        </p:nvSpPr>
        <p:spPr bwMode="auto">
          <a:xfrm>
            <a:off x="598488" y="652463"/>
            <a:ext cx="1587500" cy="46196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Population (N )who </a:t>
            </a:r>
            <a:br>
              <a:rPr lang="en-AU" altLang="en-US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</a:br>
            <a:r>
              <a:rPr lang="en-AU" altLang="en-US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contribute to sample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722313" y="1095375"/>
            <a:ext cx="1335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AU" altLang="zh-HK" sz="1200">
                <a:solidFill>
                  <a:schemeClr val="tx1"/>
                </a:solidFill>
              </a:rPr>
              <a:t>A given c</a:t>
            </a:r>
            <a:r>
              <a:rPr lang="en-AU" altLang="en-US" sz="1200">
                <a:solidFill>
                  <a:schemeClr val="tx1"/>
                </a:solidFill>
              </a:rPr>
              <a:t>atchment</a:t>
            </a:r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171450" y="6453188"/>
            <a:ext cx="839788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zh-HK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Measured</a:t>
            </a:r>
            <a:endParaRPr lang="en-AU" altLang="en-US" sz="1200" b="1">
              <a:solidFill>
                <a:schemeClr val="bg1"/>
              </a:solidFill>
              <a:latin typeface="Times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168" name="TextBox 33"/>
          <p:cNvSpPr txBox="1">
            <a:spLocks noChangeArrowheads="1"/>
          </p:cNvSpPr>
          <p:nvPr/>
        </p:nvSpPr>
        <p:spPr bwMode="auto">
          <a:xfrm>
            <a:off x="1087438" y="6453188"/>
            <a:ext cx="792162" cy="2746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zh-HK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Assumed</a:t>
            </a:r>
            <a:endParaRPr lang="en-AU" altLang="en-US" sz="1200" b="1">
              <a:solidFill>
                <a:schemeClr val="bg1"/>
              </a:solidFill>
              <a:latin typeface="Times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169" name="Text Box 37"/>
          <p:cNvSpPr txBox="1">
            <a:spLocks noChangeArrowheads="1"/>
          </p:cNvSpPr>
          <p:nvPr/>
        </p:nvSpPr>
        <p:spPr bwMode="auto">
          <a:xfrm>
            <a:off x="3978275" y="1455738"/>
            <a:ext cx="2867025" cy="325437"/>
          </a:xfrm>
          <a:prstGeom prst="rect">
            <a:avLst/>
          </a:prstGeom>
          <a:noFill/>
          <a:ln w="25400">
            <a:solidFill>
              <a:srgbClr val="FAFB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zh-HK" sz="1600" b="1">
                <a:solidFill>
                  <a:srgbClr val="FF0000"/>
                </a:solidFill>
                <a:latin typeface="Times" charset="0"/>
              </a:rPr>
              <a:t>Est. </a:t>
            </a:r>
            <a:r>
              <a:rPr lang="en-US" altLang="zh-TW" sz="1600" b="1">
                <a:solidFill>
                  <a:srgbClr val="FF0000"/>
                </a:solidFill>
                <a:latin typeface="Times" charset="0"/>
              </a:rPr>
              <a:t>mg/day/1000 people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7307263" y="1401763"/>
            <a:ext cx="442912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C</a:t>
            </a:r>
            <a:r>
              <a:rPr lang="en-AU" altLang="en-US" sz="1200" b="1" baseline="-25000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DR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7686675" y="1382713"/>
            <a:ext cx="360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>
                <a:latin typeface="Times" charset="0"/>
              </a:rPr>
              <a:t>X</a:t>
            </a:r>
          </a:p>
        </p:txBody>
      </p:sp>
      <p:sp>
        <p:nvSpPr>
          <p:cNvPr id="6172" name="TextBox 32"/>
          <p:cNvSpPr txBox="1">
            <a:spLocks noChangeArrowheads="1"/>
          </p:cNvSpPr>
          <p:nvPr/>
        </p:nvSpPr>
        <p:spPr bwMode="auto">
          <a:xfrm>
            <a:off x="7951788" y="1401763"/>
            <a:ext cx="279400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F</a:t>
            </a:r>
            <a:endParaRPr lang="en-AU" altLang="en-US" sz="1200" b="1" baseline="-25000">
              <a:solidFill>
                <a:schemeClr val="bg1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7254875" y="1733550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74" name="TextBox 34"/>
          <p:cNvSpPr txBox="1">
            <a:spLocks noChangeArrowheads="1"/>
          </p:cNvSpPr>
          <p:nvPr/>
        </p:nvSpPr>
        <p:spPr bwMode="auto">
          <a:xfrm>
            <a:off x="7689850" y="1785938"/>
            <a:ext cx="277813" cy="2762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P</a:t>
            </a:r>
          </a:p>
        </p:txBody>
      </p:sp>
      <p:sp>
        <p:nvSpPr>
          <p:cNvPr id="6175" name="Text Box 34"/>
          <p:cNvSpPr txBox="1">
            <a:spLocks noChangeArrowheads="1"/>
          </p:cNvSpPr>
          <p:nvPr/>
        </p:nvSpPr>
        <p:spPr bwMode="auto">
          <a:xfrm>
            <a:off x="8310563" y="1565275"/>
            <a:ext cx="360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>
                <a:latin typeface="Times" charset="0"/>
              </a:rPr>
              <a:t>X</a:t>
            </a:r>
          </a:p>
        </p:txBody>
      </p:sp>
      <p:sp>
        <p:nvSpPr>
          <p:cNvPr id="6176" name="Text Box 38"/>
          <p:cNvSpPr txBox="1">
            <a:spLocks noChangeArrowheads="1"/>
          </p:cNvSpPr>
          <p:nvPr/>
        </p:nvSpPr>
        <p:spPr bwMode="auto">
          <a:xfrm>
            <a:off x="6985000" y="1565275"/>
            <a:ext cx="503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>
                <a:latin typeface="Times" charset="0"/>
              </a:rPr>
              <a:t>=</a:t>
            </a:r>
          </a:p>
        </p:txBody>
      </p:sp>
      <p:sp>
        <p:nvSpPr>
          <p:cNvPr id="6177" name="TextBox 33"/>
          <p:cNvSpPr txBox="1">
            <a:spLocks noChangeArrowheads="1"/>
          </p:cNvSpPr>
          <p:nvPr/>
        </p:nvSpPr>
        <p:spPr bwMode="auto">
          <a:xfrm>
            <a:off x="8570913" y="1579563"/>
            <a:ext cx="393700" cy="2746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zh-HK" sz="1200" b="1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CF</a:t>
            </a:r>
            <a:endParaRPr lang="en-AU" altLang="en-US" sz="1200" b="1">
              <a:solidFill>
                <a:schemeClr val="bg1"/>
              </a:solidFill>
              <a:latin typeface="Times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Rectangle 1"/>
          <p:cNvSpPr/>
          <p:nvPr/>
        </p:nvSpPr>
        <p:spPr bwMode="auto">
          <a:xfrm>
            <a:off x="1974850" y="6473825"/>
            <a:ext cx="977900" cy="249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altLang="zh-HK" sz="1200" b="1" dirty="0">
                <a:solidFill>
                  <a:srgbClr val="FF0000"/>
                </a:solidFill>
                <a:cs typeface="Times New Roman" pitchFamily="18" charset="0"/>
              </a:rPr>
              <a:t>Estimated</a:t>
            </a:r>
            <a:endParaRPr lang="en-AU" sz="1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179" name="Rectangle 3"/>
          <p:cNvSpPr>
            <a:spLocks/>
          </p:cNvSpPr>
          <p:nvPr/>
        </p:nvSpPr>
        <p:spPr bwMode="auto">
          <a:xfrm>
            <a:off x="6516688" y="2349500"/>
            <a:ext cx="25193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lnSpc>
                <a:spcPct val="80000"/>
              </a:lnSpc>
              <a:spcBef>
                <a:spcPct val="5000"/>
              </a:spcBef>
              <a:buFontTx/>
              <a:buChar char="•"/>
            </a:pPr>
            <a:endParaRPr lang="en-US" altLang="zh-HK" sz="2000" b="1">
              <a:solidFill>
                <a:srgbClr val="990000"/>
              </a:solidFill>
            </a:endParaRPr>
          </a:p>
        </p:txBody>
      </p:sp>
      <p:sp>
        <p:nvSpPr>
          <p:cNvPr id="6180" name="TextBox 399"/>
          <p:cNvSpPr txBox="1">
            <a:spLocks noChangeArrowheads="1"/>
          </p:cNvSpPr>
          <p:nvPr/>
        </p:nvSpPr>
        <p:spPr bwMode="auto">
          <a:xfrm>
            <a:off x="6926263" y="6596063"/>
            <a:ext cx="2227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1000" b="1">
                <a:solidFill>
                  <a:schemeClr val="bg1"/>
                </a:solidFill>
                <a:latin typeface="Times" charset="0"/>
              </a:rPr>
              <a:t>Prepared by F.Y. Lai (ENTOX, UQ)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>
                <a:solidFill>
                  <a:srgbClr val="FF0000"/>
                </a:solidFill>
              </a:rPr>
              <a:t>Technical Challenges 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800" smtClean="0"/>
              <a:t>Waste water sampling</a:t>
            </a:r>
          </a:p>
          <a:p>
            <a:pPr lvl="2" eaLnBrk="1" hangingPunct="1"/>
            <a:r>
              <a:rPr lang="en-AU" altLang="en-US" smtClean="0"/>
              <a:t>Need good estimate of daily excretion</a:t>
            </a:r>
          </a:p>
          <a:p>
            <a:pPr lvl="2" eaLnBrk="1" hangingPunct="1"/>
            <a:r>
              <a:rPr lang="en-AU" altLang="en-US" smtClean="0"/>
              <a:t>Must specify sampling frequency and volume</a:t>
            </a:r>
          </a:p>
          <a:p>
            <a:pPr lvl="2" eaLnBrk="1" hangingPunct="1"/>
            <a:r>
              <a:rPr lang="en-AU" altLang="en-US" smtClean="0"/>
              <a:t>Depends on nature of waste water system</a:t>
            </a:r>
          </a:p>
          <a:p>
            <a:pPr eaLnBrk="1" hangingPunct="1"/>
            <a:r>
              <a:rPr lang="en-AU" altLang="en-US" sz="2800" smtClean="0"/>
              <a:t>Deciding which chemicals to measure</a:t>
            </a:r>
          </a:p>
          <a:p>
            <a:pPr lvl="2" eaLnBrk="1" hangingPunct="1"/>
            <a:r>
              <a:rPr lang="en-AU" altLang="en-US" smtClean="0"/>
              <a:t>residues  i.e. unmetabolised drug?</a:t>
            </a:r>
          </a:p>
          <a:p>
            <a:pPr lvl="2" eaLnBrk="1" hangingPunct="1"/>
            <a:r>
              <a:rPr lang="en-AU" altLang="en-US" smtClean="0"/>
              <a:t>metabolites,  preferably unique?</a:t>
            </a:r>
          </a:p>
          <a:p>
            <a:pPr lvl="2" eaLnBrk="1" hangingPunct="1"/>
            <a:r>
              <a:rPr lang="en-AU" altLang="en-US" smtClean="0"/>
              <a:t>Ideally do both : to triangulate estimates</a:t>
            </a:r>
          </a:p>
          <a:p>
            <a:pPr lvl="1" eaLnBrk="1" hangingPunct="1"/>
            <a:endParaRPr lang="en-AU" altLang="en-US" smtClean="0"/>
          </a:p>
          <a:p>
            <a:pPr eaLnBrk="1" hangingPunct="1">
              <a:buFont typeface="Wingdings" pitchFamily="2" charset="2"/>
              <a:buNone/>
            </a:pPr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>
                <a:solidFill>
                  <a:srgbClr val="FF0000"/>
                </a:solidFill>
              </a:rPr>
              <a:t>Technical Challenges 2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800" smtClean="0"/>
              <a:t>Analytical issues</a:t>
            </a:r>
          </a:p>
          <a:p>
            <a:pPr lvl="2" eaLnBrk="1" hangingPunct="1"/>
            <a:r>
              <a:rPr lang="en-AU" altLang="en-US" smtClean="0"/>
              <a:t>Average rates of excretion of drug (CF)</a:t>
            </a:r>
          </a:p>
          <a:p>
            <a:pPr lvl="2" eaLnBrk="1" hangingPunct="1"/>
            <a:r>
              <a:rPr lang="en-AU" altLang="en-US" smtClean="0"/>
              <a:t>Rate of degradation  of drugs in WW systems</a:t>
            </a:r>
          </a:p>
          <a:p>
            <a:pPr eaLnBrk="1" hangingPunct="1"/>
            <a:r>
              <a:rPr lang="en-AU" altLang="en-US" sz="2800" smtClean="0"/>
              <a:t>Back-calculation of per capita consumption</a:t>
            </a:r>
          </a:p>
          <a:p>
            <a:pPr lvl="2" eaLnBrk="1" hangingPunct="1"/>
            <a:r>
              <a:rPr lang="en-AU" altLang="en-US" smtClean="0"/>
              <a:t>Composition of the catchment population </a:t>
            </a:r>
          </a:p>
          <a:p>
            <a:pPr lvl="3" eaLnBrk="1" hangingPunct="1">
              <a:buFont typeface="Arial" charset="0"/>
              <a:buChar char="•"/>
            </a:pPr>
            <a:r>
              <a:rPr lang="en-AU" altLang="en-US" smtClean="0"/>
              <a:t>N, age, sex:  using biomarkers?</a:t>
            </a:r>
          </a:p>
          <a:p>
            <a:pPr lvl="3" eaLnBrk="1" hangingPunct="1">
              <a:buFont typeface="Arial" charset="0"/>
              <a:buChar char="•"/>
            </a:pPr>
            <a:r>
              <a:rPr lang="en-AU" altLang="en-US" smtClean="0"/>
              <a:t>How many light vs regular drug users?</a:t>
            </a:r>
          </a:p>
          <a:p>
            <a:pPr lvl="2" eaLnBrk="1" hangingPunct="1"/>
            <a:r>
              <a:rPr lang="en-AU" altLang="en-US" smtClean="0"/>
              <a:t>What is the average dose used?</a:t>
            </a:r>
          </a:p>
          <a:p>
            <a:pPr lvl="2" eaLnBrk="1" hangingPunct="1"/>
            <a:r>
              <a:rPr lang="en-AU" altLang="en-US" smtClean="0"/>
              <a:t>Has drug purity changed?</a:t>
            </a:r>
          </a:p>
          <a:p>
            <a:pPr eaLnBrk="1" hangingPunct="1">
              <a:buFont typeface="Wingdings" pitchFamily="2" charset="2"/>
              <a:buNone/>
            </a:pPr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>
                <a:solidFill>
                  <a:srgbClr val="FF0000"/>
                </a:solidFill>
              </a:rPr>
              <a:t>Potential Benefits for Monitoring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27088" y="1412875"/>
            <a:ext cx="7772400" cy="4572000"/>
          </a:xfrm>
        </p:spPr>
        <p:txBody>
          <a:bodyPr/>
          <a:lstStyle/>
          <a:p>
            <a:pPr eaLnBrk="1" hangingPunct="1"/>
            <a:r>
              <a:rPr lang="en-AU" altLang="en-US" sz="2800" smtClean="0"/>
              <a:t>Useful  in monitoring illicit drug use</a:t>
            </a:r>
          </a:p>
          <a:p>
            <a:pPr eaLnBrk="1" hangingPunct="1"/>
            <a:r>
              <a:rPr lang="en-AU" altLang="en-US" sz="2800" smtClean="0"/>
              <a:t>Useful in evaluating </a:t>
            </a:r>
          </a:p>
          <a:p>
            <a:pPr lvl="2" eaLnBrk="1" hangingPunct="1"/>
            <a:r>
              <a:rPr lang="en-AU" altLang="en-US" smtClean="0"/>
              <a:t>Supply control</a:t>
            </a:r>
          </a:p>
          <a:p>
            <a:pPr lvl="2" eaLnBrk="1" hangingPunct="1"/>
            <a:r>
              <a:rPr lang="en-AU" altLang="en-US" smtClean="0"/>
              <a:t>Prevention </a:t>
            </a:r>
          </a:p>
          <a:p>
            <a:pPr lvl="2" eaLnBrk="1" hangingPunct="1"/>
            <a:r>
              <a:rPr lang="en-AU" altLang="en-US" smtClean="0"/>
              <a:t>Demand reduction </a:t>
            </a:r>
          </a:p>
          <a:p>
            <a:pPr lvl="2" eaLnBrk="1" hangingPunct="1"/>
            <a:r>
              <a:rPr lang="en-AU" altLang="en-US" smtClean="0"/>
              <a:t>Harm reduction </a:t>
            </a:r>
          </a:p>
          <a:p>
            <a:pPr eaLnBrk="1" hangingPunct="1"/>
            <a:r>
              <a:rPr lang="en-AU" altLang="en-US" smtClean="0"/>
              <a:t>Information of value to illicit drug users </a:t>
            </a:r>
          </a:p>
          <a:p>
            <a:pPr lvl="2" eaLnBrk="1" hangingPunct="1"/>
            <a:r>
              <a:rPr lang="en-AU" altLang="en-US" smtClean="0"/>
              <a:t>What drugs are they using?</a:t>
            </a:r>
          </a:p>
          <a:p>
            <a:pPr lvl="2" eaLnBrk="1" hangingPunct="1"/>
            <a:r>
              <a:rPr lang="en-AU" altLang="en-US" smtClean="0"/>
              <a:t>What are their possible risks?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rgbClr val="FF0000"/>
                </a:solidFill>
              </a:rPr>
              <a:t>Support for Utility</a:t>
            </a:r>
            <a:br>
              <a:rPr lang="en-AU" dirty="0" smtClean="0">
                <a:solidFill>
                  <a:srgbClr val="FF0000"/>
                </a:solidFill>
              </a:rPr>
            </a:b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12875"/>
            <a:ext cx="7772400" cy="4572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3000" dirty="0" smtClean="0"/>
              <a:t>Rank ordering of metabolites in WW: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Cannabis &gt; MDMA&gt; cocaine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3000" dirty="0" smtClean="0"/>
              <a:t>Temporal variations in levels: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Over weekends </a:t>
            </a:r>
            <a:r>
              <a:rPr lang="en-AU" dirty="0" err="1" smtClean="0"/>
              <a:t>vs</a:t>
            </a:r>
            <a:r>
              <a:rPr lang="en-AU" dirty="0" smtClean="0"/>
              <a:t> other days of week :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/>
              <a:t>cannabis &amp; heroin stable; &gt; cocaine &amp; MDMA weekends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Reduction between 2007 and 2009  in Milan (GFC)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3000" dirty="0" smtClean="0"/>
              <a:t>Geographic variations within countries: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Usually higher levels in large cities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3000" dirty="0" smtClean="0"/>
              <a:t>Rank order concordance with survey prevalence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Sometimes higher in WW estimates</a:t>
            </a:r>
            <a:endParaRPr lang="en-AU" dirty="0"/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7645400" y="2519363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altLang="en-US" sz="1200">
                <a:solidFill>
                  <a:srgbClr val="FFE107"/>
                </a:solidFill>
                <a:latin typeface="Times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StartDate xmlns="http://schemas.microsoft.com/sharepoint/v3" xsi:nil="true"/>
    <PublishingExpiration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509EF7-56B6-4DC7-A5FE-F380B9C90285}"/>
</file>

<file path=customXml/itemProps2.xml><?xml version="1.0" encoding="utf-8"?>
<ds:datastoreItem xmlns:ds="http://schemas.openxmlformats.org/officeDocument/2006/customXml" ds:itemID="{AF094274-A7A6-4CAA-B086-931EB215244A}"/>
</file>

<file path=customXml/itemProps3.xml><?xml version="1.0" encoding="utf-8"?>
<ds:datastoreItem xmlns:ds="http://schemas.openxmlformats.org/officeDocument/2006/customXml" ds:itemID="{6A93D696-41E3-48AE-BDC3-AE7FF99F02D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5253</TotalTime>
  <Words>1118</Words>
  <Application>Microsoft Office PowerPoint</Application>
  <PresentationFormat>On-screen Show (4:3)</PresentationFormat>
  <Paragraphs>241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Times</vt:lpstr>
      <vt:lpstr>Arial</vt:lpstr>
      <vt:lpstr>Calibri</vt:lpstr>
      <vt:lpstr>Arial Rounded MT Bold</vt:lpstr>
      <vt:lpstr>Times New Roman</vt:lpstr>
      <vt:lpstr>SimSun</vt:lpstr>
      <vt:lpstr>新細明體</vt:lpstr>
      <vt:lpstr>Wingdings</vt:lpstr>
      <vt:lpstr>Office Theme</vt:lpstr>
      <vt:lpstr>PowerPoint Presentation</vt:lpstr>
      <vt:lpstr>Why Monitor Illicit Drug Use?</vt:lpstr>
      <vt:lpstr>Existing Monitoring Methods</vt:lpstr>
      <vt:lpstr>Wastewater (WWA) Analysis of Illicit Drugs (Daughton, 2001)</vt:lpstr>
      <vt:lpstr>PowerPoint Presentation</vt:lpstr>
      <vt:lpstr>Technical Challenges 1</vt:lpstr>
      <vt:lpstr>Technical Challenges 2</vt:lpstr>
      <vt:lpstr>Potential Benefits for Monitoring</vt:lpstr>
      <vt:lpstr>Support for Utility </vt:lpstr>
      <vt:lpstr>PowerPoint Presentation</vt:lpstr>
      <vt:lpstr>PowerPoint Presentation</vt:lpstr>
      <vt:lpstr>PowerPoint Presentation</vt:lpstr>
      <vt:lpstr>Ethical Issues in Population Surveillance</vt:lpstr>
      <vt:lpstr>Ethical Issues in Population Surveillance</vt:lpstr>
      <vt:lpstr>Special Settings</vt:lpstr>
      <vt:lpstr>PowerPoint Presentation</vt:lpstr>
      <vt:lpstr>PowerPoint Presentation</vt:lpstr>
      <vt:lpstr>WWA in Drug law Enforcement</vt:lpstr>
      <vt:lpstr>Better uses of WWA</vt:lpstr>
      <vt:lpstr>Conclusions</vt:lpstr>
      <vt:lpstr>PowerPoint Presentation</vt:lpstr>
    </vt:vector>
  </TitlesOfParts>
  <Company>ddd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wastewater to monitor illicit drug use in the population</dc:title>
  <dc:creator>IMB</dc:creator>
  <cp:lastModifiedBy>Florence Sin</cp:lastModifiedBy>
  <cp:revision>555</cp:revision>
  <cp:lastPrinted>2002-03-19T08:11:08Z</cp:lastPrinted>
  <dcterms:created xsi:type="dcterms:W3CDTF">2002-02-27T01:11:38Z</dcterms:created>
  <dcterms:modified xsi:type="dcterms:W3CDTF">2015-03-18T00:09:37Z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4" name="DC_x002e_Type_x002e_DocType_x0020__x0028_JSMS">
    <vt:lpwstr/>
  </property>
  <property fmtid="{D5CDD505-2E9C-101B-9397-08002B2CF9AE}" pid="5" name="Content_x0020_tags">
    <vt:lpwstr/>
  </property>
  <property fmtid="{D5CDD505-2E9C-101B-9397-08002B2CF9AE}" pid="7" name="Content tags">
    <vt:lpwstr>105;#Conference proceedings / Presentations|c21264d4-9564-4e41-9805-0fcb8759ef5a</vt:lpwstr>
  </property>
  <property fmtid="{D5CDD505-2E9C-101B-9397-08002B2CF9AE}" pid="10" name="DC.Type.DocType (JSMS">
    <vt:lpwstr>126;#Presentation|96b9c332-40fe-4061-87fb-bc6c76567afe</vt:lpwstr>
  </property>
  <property fmtid="{D5CDD505-2E9C-101B-9397-08002B2CF9AE}" pid="14" name="bc56bdda6a6a44c48d8cfdd96ad4c1470">
    <vt:lpwstr>Presentation|96b9c332-40fe-4061-87fb-bc6c76567afe</vt:lpwstr>
  </property>
</Properties>
</file>