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34.xml" ContentType="application/vnd.openxmlformats-officedocument.presentationml.slide+xml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6" r:id="rId3"/>
    <p:sldId id="261" r:id="rId4"/>
    <p:sldId id="324" r:id="rId5"/>
    <p:sldId id="274" r:id="rId6"/>
    <p:sldId id="258" r:id="rId7"/>
    <p:sldId id="259" r:id="rId8"/>
    <p:sldId id="260" r:id="rId9"/>
    <p:sldId id="269" r:id="rId10"/>
    <p:sldId id="275" r:id="rId11"/>
    <p:sldId id="276" r:id="rId12"/>
    <p:sldId id="270" r:id="rId13"/>
    <p:sldId id="298" r:id="rId14"/>
    <p:sldId id="297" r:id="rId15"/>
    <p:sldId id="288" r:id="rId16"/>
    <p:sldId id="287" r:id="rId17"/>
    <p:sldId id="289" r:id="rId18"/>
    <p:sldId id="313" r:id="rId19"/>
    <p:sldId id="314" r:id="rId20"/>
    <p:sldId id="300" r:id="rId21"/>
    <p:sldId id="312" r:id="rId22"/>
    <p:sldId id="304" r:id="rId23"/>
    <p:sldId id="285" r:id="rId24"/>
    <p:sldId id="305" r:id="rId25"/>
    <p:sldId id="268" r:id="rId26"/>
    <p:sldId id="302" r:id="rId27"/>
    <p:sldId id="295" r:id="rId28"/>
    <p:sldId id="299" r:id="rId29"/>
    <p:sldId id="271" r:id="rId30"/>
    <p:sldId id="283" r:id="rId31"/>
    <p:sldId id="272" r:id="rId32"/>
    <p:sldId id="279" r:id="rId33"/>
    <p:sldId id="315" r:id="rId34"/>
    <p:sldId id="319" r:id="rId35"/>
    <p:sldId id="316" r:id="rId36"/>
    <p:sldId id="307" r:id="rId37"/>
    <p:sldId id="308" r:id="rId38"/>
    <p:sldId id="309" r:id="rId39"/>
    <p:sldId id="311" r:id="rId40"/>
    <p:sldId id="306" r:id="rId41"/>
    <p:sldId id="282" r:id="rId42"/>
    <p:sldId id="310" r:id="rId43"/>
    <p:sldId id="323" r:id="rId44"/>
    <p:sldId id="278" r:id="rId4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718" autoAdjust="0"/>
  </p:normalViewPr>
  <p:slideViewPr>
    <p:cSldViewPr>
      <p:cViewPr>
        <p:scale>
          <a:sx n="67" d="100"/>
          <a:sy n="67" d="100"/>
        </p:scale>
        <p:origin x="-113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ustomXml" Target="../customXml/item3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customXml" Target="../customXml/item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/>
              <a:t>Number of youth offenders (10-19</a:t>
            </a:r>
            <a:r>
              <a:rPr lang="en-AU" baseline="0"/>
              <a:t> years)</a:t>
            </a:r>
            <a:endParaRPr lang="en-AU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 National'!$C$1</c:f>
              <c:strCache>
                <c:ptCount val="1"/>
                <c:pt idx="0">
                  <c:v>Male</c:v>
                </c:pt>
              </c:strCache>
            </c:strRef>
          </c:tx>
          <c:marker>
            <c:symbol val="none"/>
          </c:marker>
          <c:cat>
            <c:strRef>
              <c:f>'No National'!$A$65:$A$70</c:f>
              <c:strCache>
                <c:ptCount val="6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</c:strCache>
            </c:strRef>
          </c:cat>
          <c:val>
            <c:numRef>
              <c:f>'No National'!$C$65:$C$70</c:f>
              <c:numCache>
                <c:formatCode>General</c:formatCode>
                <c:ptCount val="6"/>
                <c:pt idx="0">
                  <c:v>72834</c:v>
                </c:pt>
                <c:pt idx="1">
                  <c:v>75636</c:v>
                </c:pt>
                <c:pt idx="2">
                  <c:v>80837</c:v>
                </c:pt>
                <c:pt idx="3">
                  <c:v>77528</c:v>
                </c:pt>
                <c:pt idx="4">
                  <c:v>62987</c:v>
                </c:pt>
                <c:pt idx="5">
                  <c:v>69474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 National'!$D$1</c:f>
              <c:strCache>
                <c:ptCount val="1"/>
                <c:pt idx="0">
                  <c:v>Female</c:v>
                </c:pt>
              </c:strCache>
            </c:strRef>
          </c:tx>
          <c:marker>
            <c:symbol val="none"/>
          </c:marker>
          <c:cat>
            <c:strRef>
              <c:f>'No National'!$A$65:$A$70</c:f>
              <c:strCache>
                <c:ptCount val="6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</c:strCache>
            </c:strRef>
          </c:cat>
          <c:val>
            <c:numRef>
              <c:f>'No National'!$D$65:$D$70</c:f>
              <c:numCache>
                <c:formatCode>General</c:formatCode>
                <c:ptCount val="6"/>
                <c:pt idx="0">
                  <c:v>24771</c:v>
                </c:pt>
                <c:pt idx="1">
                  <c:v>26593</c:v>
                </c:pt>
                <c:pt idx="2">
                  <c:v>28998</c:v>
                </c:pt>
                <c:pt idx="3">
                  <c:v>27137</c:v>
                </c:pt>
                <c:pt idx="4">
                  <c:v>20333</c:v>
                </c:pt>
                <c:pt idx="5">
                  <c:v>22403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'No National'!$E$1</c:f>
              <c:strCache>
                <c:ptCount val="1"/>
                <c:pt idx="0">
                  <c:v>All persons</c:v>
                </c:pt>
              </c:strCache>
            </c:strRef>
          </c:tx>
          <c:marker>
            <c:symbol val="none"/>
          </c:marker>
          <c:cat>
            <c:strRef>
              <c:f>'No National'!$A$65:$A$70</c:f>
              <c:strCache>
                <c:ptCount val="6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</c:strCache>
            </c:strRef>
          </c:cat>
          <c:val>
            <c:numRef>
              <c:f>'No National'!$E$65:$E$70</c:f>
              <c:numCache>
                <c:formatCode>General</c:formatCode>
                <c:ptCount val="6"/>
                <c:pt idx="0">
                  <c:v>97960</c:v>
                </c:pt>
                <c:pt idx="1">
                  <c:v>102449</c:v>
                </c:pt>
                <c:pt idx="2">
                  <c:v>109978</c:v>
                </c:pt>
                <c:pt idx="3">
                  <c:v>104832</c:v>
                </c:pt>
                <c:pt idx="4">
                  <c:v>83469</c:v>
                </c:pt>
                <c:pt idx="5">
                  <c:v>91986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080768"/>
        <c:axId val="46082304"/>
      </c:lineChart>
      <c:catAx>
        <c:axId val="46080768"/>
        <c:scaling>
          <c:orientation val="minMax"/>
        </c:scaling>
        <c:delete val="0"/>
        <c:axPos val="b"/>
        <c:majorTickMark val="out"/>
        <c:minorTickMark val="none"/>
        <c:tickLblPos val="nextTo"/>
        <c:crossAx val="46082304"/>
        <c:crosses val="autoZero"/>
        <c:auto val="1"/>
        <c:lblAlgn val="ctr"/>
        <c:lblOffset val="100"/>
        <c:noMultiLvlLbl val="0"/>
      </c:catAx>
      <c:valAx>
        <c:axId val="46082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 sz="1600" b="1" dirty="0"/>
                  <a:t>Number</a:t>
                </a:r>
                <a:r>
                  <a:rPr lang="en-AU" sz="1600" b="1" baseline="0" dirty="0"/>
                  <a:t> of offenders </a:t>
                </a:r>
                <a:endParaRPr lang="en-AU" sz="1600" b="1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6080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>
                <a:solidFill>
                  <a:sysClr val="windowText" lastClr="000000"/>
                </a:solidFill>
              </a:rPr>
              <a:t>Childrens</a:t>
            </a:r>
            <a:r>
              <a:rPr lang="en-AU" b="1" baseline="0">
                <a:solidFill>
                  <a:sysClr val="windowText" lastClr="000000"/>
                </a:solidFill>
              </a:rPr>
              <a:t> Courts (Australia) - Matters Adjudicated 2006-07 to 2011-12</a:t>
            </a:r>
            <a:endParaRPr lang="en-AU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23297275810449"/>
          <c:y val="8.3324886623932504E-2"/>
          <c:w val="0.57271694421655939"/>
          <c:h val="0.86455882792575878"/>
        </c:manualLayout>
      </c:layout>
      <c:lineChart>
        <c:grouping val="standard"/>
        <c:varyColors val="0"/>
        <c:ser>
          <c:idx val="0"/>
          <c:order val="0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Acts intended to cause injury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Sheet2!$B$4:$G$4</c:f>
              <c:numCache>
                <c:formatCode>General</c:formatCode>
                <c:ptCount val="6"/>
                <c:pt idx="0">
                  <c:v>4623</c:v>
                </c:pt>
                <c:pt idx="1">
                  <c:v>4992</c:v>
                </c:pt>
                <c:pt idx="2">
                  <c:v>6287</c:v>
                </c:pt>
                <c:pt idx="3">
                  <c:v>6453</c:v>
                </c:pt>
                <c:pt idx="4">
                  <c:v>5990</c:v>
                </c:pt>
                <c:pt idx="5">
                  <c:v>5888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Theft and related offences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Sheet2!$B$5:$G$5</c:f>
              <c:numCache>
                <c:formatCode>General</c:formatCode>
                <c:ptCount val="6"/>
                <c:pt idx="0">
                  <c:v>4536</c:v>
                </c:pt>
                <c:pt idx="1">
                  <c:v>4472</c:v>
                </c:pt>
                <c:pt idx="2">
                  <c:v>6900</c:v>
                </c:pt>
                <c:pt idx="3">
                  <c:v>6586</c:v>
                </c:pt>
                <c:pt idx="4">
                  <c:v>6163</c:v>
                </c:pt>
                <c:pt idx="5">
                  <c:v>5614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Sheet2!$A$6</c:f>
              <c:strCache>
                <c:ptCount val="1"/>
                <c:pt idx="0">
                  <c:v>Unlawful entry with intent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Sheet2!$B$6:$G$6</c:f>
              <c:numCache>
                <c:formatCode>General</c:formatCode>
                <c:ptCount val="6"/>
                <c:pt idx="0">
                  <c:v>3985</c:v>
                </c:pt>
                <c:pt idx="1">
                  <c:v>3973</c:v>
                </c:pt>
                <c:pt idx="2">
                  <c:v>4190</c:v>
                </c:pt>
                <c:pt idx="3">
                  <c:v>4277</c:v>
                </c:pt>
                <c:pt idx="4">
                  <c:v>3742</c:v>
                </c:pt>
                <c:pt idx="5">
                  <c:v>3917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Sheet2!$A$7</c:f>
              <c:strCache>
                <c:ptCount val="1"/>
                <c:pt idx="0">
                  <c:v>Property damage and environmental pollution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Sheet2!$B$7:$G$7</c:f>
              <c:numCache>
                <c:formatCode>General</c:formatCode>
                <c:ptCount val="6"/>
                <c:pt idx="0">
                  <c:v>2168</c:v>
                </c:pt>
                <c:pt idx="1">
                  <c:v>2074</c:v>
                </c:pt>
                <c:pt idx="2">
                  <c:v>2415</c:v>
                </c:pt>
                <c:pt idx="3">
                  <c:v>2584</c:v>
                </c:pt>
                <c:pt idx="4">
                  <c:v>2385</c:v>
                </c:pt>
                <c:pt idx="5">
                  <c:v>2336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Sheet2!$A$8</c:f>
              <c:strCache>
                <c:ptCount val="1"/>
                <c:pt idx="0">
                  <c:v>Traffic and vehicle regulatory offences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Sheet2!$B$8:$G$8</c:f>
              <c:numCache>
                <c:formatCode>General</c:formatCode>
                <c:ptCount val="6"/>
                <c:pt idx="0">
                  <c:v>3201</c:v>
                </c:pt>
                <c:pt idx="1">
                  <c:v>3562</c:v>
                </c:pt>
                <c:pt idx="2">
                  <c:v>4401</c:v>
                </c:pt>
                <c:pt idx="3">
                  <c:v>3527</c:v>
                </c:pt>
                <c:pt idx="4">
                  <c:v>2718</c:v>
                </c:pt>
                <c:pt idx="5">
                  <c:v>2291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Sheet2!$A$9</c:f>
              <c:strCache>
                <c:ptCount val="1"/>
                <c:pt idx="0">
                  <c:v>Public order offences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Sheet2!$B$9:$G$9</c:f>
              <c:numCache>
                <c:formatCode>General</c:formatCode>
                <c:ptCount val="6"/>
                <c:pt idx="0">
                  <c:v>3004</c:v>
                </c:pt>
                <c:pt idx="1">
                  <c:v>2969</c:v>
                </c:pt>
                <c:pt idx="2">
                  <c:v>3395</c:v>
                </c:pt>
                <c:pt idx="3">
                  <c:v>3428</c:v>
                </c:pt>
                <c:pt idx="4">
                  <c:v>2767</c:v>
                </c:pt>
                <c:pt idx="5">
                  <c:v>2241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Sheet2!$A$10</c:f>
              <c:strCache>
                <c:ptCount val="1"/>
                <c:pt idx="0">
                  <c:v>Dangerous or negligent acts endangering persons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Sheet2!$B$10:$G$10</c:f>
              <c:numCache>
                <c:formatCode>General</c:formatCode>
                <c:ptCount val="6"/>
                <c:pt idx="0">
                  <c:v>1749</c:v>
                </c:pt>
                <c:pt idx="1">
                  <c:v>1915</c:v>
                </c:pt>
                <c:pt idx="2">
                  <c:v>1867</c:v>
                </c:pt>
                <c:pt idx="3">
                  <c:v>1719</c:v>
                </c:pt>
                <c:pt idx="4">
                  <c:v>1437</c:v>
                </c:pt>
                <c:pt idx="5">
                  <c:v>1341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Sheet2!$A$11</c:f>
              <c:strCache>
                <c:ptCount val="1"/>
                <c:pt idx="0">
                  <c:v>Robbery, extortion and related offences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Sheet2!$B$11:$G$11</c:f>
              <c:numCache>
                <c:formatCode>General</c:formatCode>
                <c:ptCount val="6"/>
                <c:pt idx="0">
                  <c:v>1113</c:v>
                </c:pt>
                <c:pt idx="1">
                  <c:v>1370</c:v>
                </c:pt>
                <c:pt idx="2">
                  <c:v>1183</c:v>
                </c:pt>
                <c:pt idx="3">
                  <c:v>1267</c:v>
                </c:pt>
                <c:pt idx="4">
                  <c:v>1188</c:v>
                </c:pt>
                <c:pt idx="5">
                  <c:v>1124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Sheet2!$A$12</c:f>
              <c:strCache>
                <c:ptCount val="1"/>
                <c:pt idx="0">
                  <c:v>Offences against justice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Sheet2!$B$12:$G$12</c:f>
              <c:numCache>
                <c:formatCode>General</c:formatCode>
                <c:ptCount val="6"/>
                <c:pt idx="0">
                  <c:v>951</c:v>
                </c:pt>
                <c:pt idx="1">
                  <c:v>897</c:v>
                </c:pt>
                <c:pt idx="2">
                  <c:v>965</c:v>
                </c:pt>
                <c:pt idx="3">
                  <c:v>970</c:v>
                </c:pt>
                <c:pt idx="4">
                  <c:v>754</c:v>
                </c:pt>
                <c:pt idx="5">
                  <c:v>851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Sheet2!$A$13</c:f>
              <c:strCache>
                <c:ptCount val="1"/>
                <c:pt idx="0">
                  <c:v>Illicit drug offences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Sheet2!$B$13:$G$13</c:f>
              <c:numCache>
                <c:formatCode>General</c:formatCode>
                <c:ptCount val="6"/>
                <c:pt idx="0">
                  <c:v>680</c:v>
                </c:pt>
                <c:pt idx="1">
                  <c:v>641</c:v>
                </c:pt>
                <c:pt idx="2">
                  <c:v>755</c:v>
                </c:pt>
                <c:pt idx="3">
                  <c:v>821</c:v>
                </c:pt>
                <c:pt idx="4">
                  <c:v>785</c:v>
                </c:pt>
                <c:pt idx="5">
                  <c:v>767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4"/>
          <c:order val="13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5"/>
          <c:order val="14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6"/>
          <c:order val="15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Sheet2!$B$3:$G$3</c:f>
              <c:strCache>
                <c:ptCount val="6"/>
                <c:pt idx="0">
                  <c:v>2006–07</c:v>
                </c:pt>
                <c:pt idx="1">
                  <c:v>2007–08</c:v>
                </c:pt>
                <c:pt idx="2">
                  <c:v>2008–09</c:v>
                </c:pt>
                <c:pt idx="3">
                  <c:v>2009–10</c:v>
                </c:pt>
                <c:pt idx="4">
                  <c:v>2010–11</c:v>
                </c:pt>
                <c:pt idx="5">
                  <c:v>2011–12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650560"/>
        <c:axId val="95652096"/>
      </c:lineChart>
      <c:catAx>
        <c:axId val="9565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52096"/>
        <c:crosses val="autoZero"/>
        <c:auto val="1"/>
        <c:lblAlgn val="ctr"/>
        <c:lblOffset val="100"/>
        <c:noMultiLvlLbl val="0"/>
      </c:catAx>
      <c:valAx>
        <c:axId val="9565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 b="1" dirty="0">
                    <a:solidFill>
                      <a:sysClr val="windowText" lastClr="000000"/>
                    </a:solidFill>
                  </a:rPr>
                  <a:t>Number of matters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5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ayout>
        <c:manualLayout>
          <c:xMode val="edge"/>
          <c:yMode val="edge"/>
          <c:x val="0.67468220607762375"/>
          <c:y val="8.370132343863991E-2"/>
          <c:w val="0.31140472102641303"/>
          <c:h val="0.89051246448286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46F43-2679-4F67-9E39-8AEEA187744D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A2818-B9C8-42E8-95D2-0B29EF0A41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629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008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37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5880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520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5127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F05E0-729C-4470-9BF7-CF494C9A5704}" type="slidenum">
              <a:rPr lang="en-AU" altLang="en-US">
                <a:solidFill>
                  <a:prstClr val="black"/>
                </a:solidFill>
              </a:rPr>
              <a:pPr/>
              <a:t>14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8622B-5C90-4D24-8959-2391D0123811}" type="slidenum">
              <a:rPr lang="en-AU" altLang="en-US">
                <a:solidFill>
                  <a:prstClr val="black"/>
                </a:solidFill>
              </a:rPr>
              <a:pPr/>
              <a:t>15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147E5-F71F-41F9-9212-8C7BB54942E1}" type="slidenum">
              <a:rPr lang="en-AU" altLang="en-US">
                <a:solidFill>
                  <a:prstClr val="black"/>
                </a:solidFill>
              </a:rPr>
              <a:pPr/>
              <a:t>16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710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97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45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362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341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836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338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065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076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E10C6-2ED0-460F-B2C1-5345A526F0DB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5523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008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713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201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94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57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793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091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652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180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971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B90F2-68D5-4C32-87F8-035F546D8D06}" type="slidenum">
              <a:rPr lang="en-AU" altLang="en-US"/>
              <a:pPr/>
              <a:t>35</a:t>
            </a:fld>
            <a:endParaRPr lang="en-AU" altLang="en-US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10E76-CB0B-4642-8479-4F982F8D15E2}" type="slidenum">
              <a:rPr lang="en-AU" altLang="en-US"/>
              <a:pPr/>
              <a:t>36</a:t>
            </a:fld>
            <a:endParaRPr lang="en-AU" alt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02EE9-3FD1-4F6D-8699-D1ABDC571DD2}" type="slidenum">
              <a:rPr lang="en-AU" altLang="en-US"/>
              <a:pPr/>
              <a:t>37</a:t>
            </a:fld>
            <a:endParaRPr lang="en-AU" alt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19A6E-23D0-4613-993A-1ED3F82A8AA1}" type="slidenum">
              <a:rPr lang="en-AU" altLang="en-US"/>
              <a:pPr/>
              <a:t>38</a:t>
            </a:fld>
            <a:endParaRPr lang="en-AU" alt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056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0263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777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E10C6-2ED0-460F-B2C1-5345A526F0DB}" type="slidenum">
              <a:rPr lang="en-AU" smtClean="0"/>
              <a:pPr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2219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>
                <a:solidFill>
                  <a:prstClr val="black"/>
                </a:solidFill>
              </a:rPr>
              <a:pPr/>
              <a:t>42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131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64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5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336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46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07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818-B9C8-42E8-95D2-0B29EF0A41C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00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83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93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20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0F1D1F-3DBA-4E73-93FF-D92A7749C0F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2187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50D5B7-746A-4DB6-BA7E-DF7D3ABB8AE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7941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ppt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373938" cy="8207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08213"/>
            <a:ext cx="7924800" cy="4224337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838200" y="2133600"/>
            <a:ext cx="7848600" cy="0"/>
          </a:xfrm>
          <a:prstGeom prst="line">
            <a:avLst/>
          </a:prstGeom>
          <a:noFill/>
          <a:ln w="3175">
            <a:solidFill>
              <a:srgbClr val="C0242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86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1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1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3550"/>
            <a:ext cx="38862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33550"/>
            <a:ext cx="38862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02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4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6164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19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43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8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10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125538"/>
            <a:ext cx="20002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25538"/>
            <a:ext cx="5848350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71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0F1D1F-3DBA-4E73-93FF-D92A7749C0F7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00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50D5B7-746A-4DB6-BA7E-DF7D3ABB8AE3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7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8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463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24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633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40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1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49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B567-95DD-41D1-A8FE-F2DA0C2BF0F0}" type="datetimeFigureOut">
              <a:rPr lang="en-AU" smtClean="0"/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F420-1EA3-4F9C-BB15-780FD408F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57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pt-head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125538"/>
            <a:ext cx="737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33550"/>
            <a:ext cx="79248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481763"/>
            <a:ext cx="79216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en-A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9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Are our young people out of control…and do we even know?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728792" cy="148972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Paul </a:t>
            </a:r>
            <a:r>
              <a:rPr lang="en-AU" sz="2400" dirty="0" err="1" smtClean="0"/>
              <a:t>Mazerolle</a:t>
            </a:r>
            <a:r>
              <a:rPr lang="en-AU" sz="2400" dirty="0" smtClean="0"/>
              <a:t>, Samara </a:t>
            </a:r>
            <a:r>
              <a:rPr lang="en-AU" sz="2400" dirty="0" err="1" smtClean="0"/>
              <a:t>McPhredran</a:t>
            </a:r>
            <a:r>
              <a:rPr lang="en-AU" sz="2400" dirty="0" smtClean="0"/>
              <a:t>, Christine Bond</a:t>
            </a:r>
          </a:p>
          <a:p>
            <a:r>
              <a:rPr lang="en-AU" sz="2400" dirty="0" smtClean="0"/>
              <a:t>Griffith University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4400" dirty="0" smtClean="0"/>
          </a:p>
          <a:p>
            <a:pPr marL="0" indent="0" algn="ctr">
              <a:buNone/>
            </a:pPr>
            <a:r>
              <a:rPr lang="en-AU" sz="4400" dirty="0" smtClean="0"/>
              <a:t>Official (administrative) statistics</a:t>
            </a:r>
            <a:endParaRPr lang="en-AU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Historic trends -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Throughout the 1980s and 1990s, official statistics were used in a range of Australian studies and suggested increasing violent delinquent behaviour in particular.</a:t>
            </a:r>
          </a:p>
          <a:p>
            <a:r>
              <a:rPr lang="en-AU" dirty="0" smtClean="0"/>
              <a:t>E.g., in Victoria, in 1986-1987, 4.9% of all juvenile arrests were for violence.  This rose to 8.9% in 1995-1996.  In Queensland, at the same time periods, violent offending accounted for 4.7% and 9.3% of juvenile arrests (Mukherjee, 1997).</a:t>
            </a:r>
          </a:p>
          <a:p>
            <a:r>
              <a:rPr lang="en-AU" dirty="0" smtClean="0"/>
              <a:t>Similar observations across jurisdictions for the early to mid 2000s, using Australian Bureau of Statistics data.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Historic trends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Juvenile offenders from 1996–97 to 2006–07, by sex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per 100,000 juveniles of that sex per year)</a:t>
            </a:r>
            <a:endParaRPr lang="en-AU" sz="2400" dirty="0"/>
          </a:p>
        </p:txBody>
      </p:sp>
      <p:pic>
        <p:nvPicPr>
          <p:cNvPr id="9220" name="Picture 4" descr="Figure 50 Juvenile offenders from 1996–97 to 2006–07, by sex (per 100,000 juveniles of that sex per yea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09458"/>
            <a:ext cx="6120680" cy="36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381328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From: Australian Institute of Criminology (2009),  Australian Crime: Facts and Figures 2008.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2614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Historic trends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Juvenile offenders in 1996–97 and 2006–07, by offence type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per 100,000 juveniles per year)</a:t>
            </a:r>
            <a:endParaRPr lang="en-AU" sz="2400" dirty="0"/>
          </a:p>
        </p:txBody>
      </p:sp>
      <p:pic>
        <p:nvPicPr>
          <p:cNvPr id="8196" name="Picture 4" descr="Figure 51 Juvenile offenders in 1996–97 and 2006–07, by offence type (per 100,000 juveniles per yea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57150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6381328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From: Australian Institute of Criminology (2009),  Australian Crime: Facts and Figures 2008.</a:t>
            </a:r>
            <a:endParaRPr lang="en-AU" sz="1600" dirty="0"/>
          </a:p>
        </p:txBody>
      </p:sp>
      <p:sp>
        <p:nvSpPr>
          <p:cNvPr id="5" name="Oval 4"/>
          <p:cNvSpPr/>
          <p:nvPr/>
        </p:nvSpPr>
        <p:spPr>
          <a:xfrm>
            <a:off x="2267744" y="4365104"/>
            <a:ext cx="108012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4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57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017792"/>
              </p:ext>
            </p:extLst>
          </p:nvPr>
        </p:nvGraphicFramePr>
        <p:xfrm>
          <a:off x="179512" y="2410619"/>
          <a:ext cx="4176712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" name="Chart" r:id="rId4" imgW="5895975" imgH="3695700" progId="Excel.Chart.8">
                  <p:embed/>
                </p:oleObj>
              </mc:Choice>
              <mc:Fallback>
                <p:oleObj name="Chart" r:id="rId4" imgW="5895975" imgH="36957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410619"/>
                        <a:ext cx="4176712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029431"/>
              </p:ext>
            </p:extLst>
          </p:nvPr>
        </p:nvGraphicFramePr>
        <p:xfrm>
          <a:off x="4509001" y="2420938"/>
          <a:ext cx="4427537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" name="Chart" r:id="rId6" imgW="5895975" imgH="3695700" progId="Excel.Chart.8">
                  <p:embed/>
                </p:oleObj>
              </mc:Choice>
              <mc:Fallback>
                <p:oleObj name="Chart" r:id="rId6" imgW="5895975" imgH="36957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001" y="2420938"/>
                        <a:ext cx="4427537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5764" name="Text Box 4"/>
          <p:cNvSpPr txBox="1">
            <a:spLocks noChangeArrowheads="1"/>
          </p:cNvSpPr>
          <p:nvPr/>
        </p:nvSpPr>
        <p:spPr bwMode="auto">
          <a:xfrm>
            <a:off x="1835149" y="2150269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dirty="0">
                <a:solidFill>
                  <a:srgbClr val="000000"/>
                </a:solidFill>
              </a:rPr>
              <a:t>Males</a:t>
            </a:r>
          </a:p>
        </p:txBody>
      </p:sp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6554860" y="2150269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dirty="0">
                <a:solidFill>
                  <a:srgbClr val="000000"/>
                </a:solidFill>
              </a:rPr>
              <a:t>Females</a:t>
            </a:r>
          </a:p>
        </p:txBody>
      </p:sp>
      <p:sp>
        <p:nvSpPr>
          <p:cNvPr id="885768" name="Rectangle 8"/>
          <p:cNvSpPr>
            <a:spLocks noChangeArrowheads="1"/>
          </p:cNvSpPr>
          <p:nvPr/>
        </p:nvSpPr>
        <p:spPr bwMode="auto">
          <a:xfrm>
            <a:off x="3779838" y="5949950"/>
            <a:ext cx="288925" cy="215900"/>
          </a:xfrm>
          <a:prstGeom prst="rect">
            <a:avLst/>
          </a:prstGeom>
          <a:solidFill>
            <a:srgbClr val="92D05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AU">
              <a:ln>
                <a:solidFill>
                  <a:srgbClr val="92D05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85769" name="Text Box 9"/>
          <p:cNvSpPr txBox="1">
            <a:spLocks noChangeArrowheads="1"/>
          </p:cNvSpPr>
          <p:nvPr/>
        </p:nvSpPr>
        <p:spPr bwMode="auto">
          <a:xfrm>
            <a:off x="4067175" y="5949950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1400" b="1">
                <a:solidFill>
                  <a:srgbClr val="000000"/>
                </a:solidFill>
              </a:rPr>
              <a:t>15-19 year olds</a:t>
            </a:r>
          </a:p>
        </p:txBody>
      </p:sp>
      <p:sp>
        <p:nvSpPr>
          <p:cNvPr id="885770" name="Rectangle 10"/>
          <p:cNvSpPr>
            <a:spLocks noChangeArrowheads="1"/>
          </p:cNvSpPr>
          <p:nvPr/>
        </p:nvSpPr>
        <p:spPr bwMode="auto">
          <a:xfrm>
            <a:off x="3779838" y="6308725"/>
            <a:ext cx="288925" cy="215900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885771" name="Text Box 11"/>
          <p:cNvSpPr txBox="1">
            <a:spLocks noChangeArrowheads="1"/>
          </p:cNvSpPr>
          <p:nvPr/>
        </p:nvSpPr>
        <p:spPr bwMode="auto">
          <a:xfrm>
            <a:off x="4067175" y="6308725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1400" b="1">
                <a:solidFill>
                  <a:srgbClr val="000000"/>
                </a:solidFill>
              </a:rPr>
              <a:t>10-14 year olds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46269" y="1267516"/>
            <a:ext cx="8621911" cy="50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18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477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636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795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800" dirty="0" smtClean="0">
                <a:latin typeface="Calibri"/>
                <a:ea typeface="Arial Unicode MS" pitchFamily="34" charset="-128"/>
                <a:cs typeface="Arial Unicode MS" pitchFamily="34" charset="-128"/>
              </a:rPr>
              <a:t>Violent </a:t>
            </a:r>
            <a:r>
              <a:rPr lang="en-GB" altLang="en-US" sz="2800" dirty="0">
                <a:latin typeface="Calibri"/>
                <a:ea typeface="Arial Unicode MS" pitchFamily="34" charset="-128"/>
                <a:cs typeface="Arial Unicode MS" pitchFamily="34" charset="-128"/>
              </a:rPr>
              <a:t>offences </a:t>
            </a:r>
            <a:r>
              <a:rPr lang="en-GB" altLang="en-US" sz="2800" dirty="0" smtClean="0">
                <a:latin typeface="Calibri"/>
                <a:ea typeface="Arial Unicode MS" pitchFamily="34" charset="-128"/>
                <a:cs typeface="Arial Unicode MS" pitchFamily="34" charset="-128"/>
              </a:rPr>
              <a:t>as a proportion of total offences (NSW)</a:t>
            </a:r>
            <a:endParaRPr lang="en-GB" altLang="en-US" sz="2800" dirty="0"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Historic trends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09348" y="1284149"/>
            <a:ext cx="8621911" cy="50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18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477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636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795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800" dirty="0" smtClean="0">
                <a:latin typeface="Calibri"/>
                <a:ea typeface="Arial Unicode MS" pitchFamily="34" charset="-128"/>
                <a:cs typeface="Arial Unicode MS" pitchFamily="34" charset="-128"/>
              </a:rPr>
              <a:t>Violent offences as a proportion of total offences (VIC)</a:t>
            </a:r>
            <a:endParaRPr lang="en-GB" altLang="en-US" sz="2800" dirty="0"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837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77213"/>
              </p:ext>
            </p:extLst>
          </p:nvPr>
        </p:nvGraphicFramePr>
        <p:xfrm>
          <a:off x="179512" y="2493963"/>
          <a:ext cx="4176712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Chart" r:id="rId4" imgW="5895975" imgH="3695700" progId="Excel.Chart.8">
                  <p:embed/>
                </p:oleObj>
              </mc:Choice>
              <mc:Fallback>
                <p:oleObj name="Chart" r:id="rId4" imgW="5895975" imgH="36957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493963"/>
                        <a:ext cx="4176712" cy="345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82296"/>
              </p:ext>
            </p:extLst>
          </p:nvPr>
        </p:nvGraphicFramePr>
        <p:xfrm>
          <a:off x="4644008" y="2420938"/>
          <a:ext cx="4098925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" name="Chart" r:id="rId6" imgW="5895975" imgH="3695700" progId="Excel.Chart.8">
                  <p:embed/>
                </p:oleObj>
              </mc:Choice>
              <mc:Fallback>
                <p:oleObj name="Chart" r:id="rId6" imgW="5895975" imgH="36957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420938"/>
                        <a:ext cx="4098925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16" name="Text Box 4"/>
          <p:cNvSpPr txBox="1">
            <a:spLocks noChangeArrowheads="1"/>
          </p:cNvSpPr>
          <p:nvPr/>
        </p:nvSpPr>
        <p:spPr bwMode="auto">
          <a:xfrm>
            <a:off x="1835149" y="2123445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dirty="0">
                <a:solidFill>
                  <a:srgbClr val="000000"/>
                </a:solidFill>
              </a:rPr>
              <a:t>Males</a:t>
            </a:r>
          </a:p>
        </p:txBody>
      </p:sp>
      <p:sp>
        <p:nvSpPr>
          <p:cNvPr id="883717" name="Text Box 5"/>
          <p:cNvSpPr txBox="1">
            <a:spLocks noChangeArrowheads="1"/>
          </p:cNvSpPr>
          <p:nvPr/>
        </p:nvSpPr>
        <p:spPr bwMode="auto">
          <a:xfrm>
            <a:off x="6444208" y="2114349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dirty="0">
                <a:solidFill>
                  <a:srgbClr val="000000"/>
                </a:solidFill>
              </a:rPr>
              <a:t>Females</a:t>
            </a:r>
          </a:p>
        </p:txBody>
      </p:sp>
      <p:sp>
        <p:nvSpPr>
          <p:cNvPr id="883720" name="Rectangle 8"/>
          <p:cNvSpPr>
            <a:spLocks noChangeArrowheads="1"/>
          </p:cNvSpPr>
          <p:nvPr/>
        </p:nvSpPr>
        <p:spPr bwMode="auto">
          <a:xfrm>
            <a:off x="3779838" y="5949950"/>
            <a:ext cx="288925" cy="215900"/>
          </a:xfrm>
          <a:prstGeom prst="rect">
            <a:avLst/>
          </a:prstGeom>
          <a:solidFill>
            <a:srgbClr val="92D05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883721" name="Text Box 9"/>
          <p:cNvSpPr txBox="1">
            <a:spLocks noChangeArrowheads="1"/>
          </p:cNvSpPr>
          <p:nvPr/>
        </p:nvSpPr>
        <p:spPr bwMode="auto">
          <a:xfrm>
            <a:off x="4067175" y="5949950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1400" b="1">
                <a:solidFill>
                  <a:srgbClr val="000000"/>
                </a:solidFill>
              </a:rPr>
              <a:t>15-19 year olds</a:t>
            </a:r>
          </a:p>
        </p:txBody>
      </p:sp>
      <p:sp>
        <p:nvSpPr>
          <p:cNvPr id="883722" name="Rectangle 10"/>
          <p:cNvSpPr>
            <a:spLocks noChangeArrowheads="1"/>
          </p:cNvSpPr>
          <p:nvPr/>
        </p:nvSpPr>
        <p:spPr bwMode="auto">
          <a:xfrm>
            <a:off x="3779838" y="6308725"/>
            <a:ext cx="288925" cy="215900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883723" name="Text Box 11"/>
          <p:cNvSpPr txBox="1">
            <a:spLocks noChangeArrowheads="1"/>
          </p:cNvSpPr>
          <p:nvPr/>
        </p:nvSpPr>
        <p:spPr bwMode="auto">
          <a:xfrm>
            <a:off x="4067175" y="6308725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1400" b="1" dirty="0">
                <a:solidFill>
                  <a:srgbClr val="000000"/>
                </a:solidFill>
              </a:rPr>
              <a:t>10-14 year olds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Historic trends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62426"/>
              </p:ext>
            </p:extLst>
          </p:nvPr>
        </p:nvGraphicFramePr>
        <p:xfrm>
          <a:off x="251520" y="2492896"/>
          <a:ext cx="4284663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" name="Chart" r:id="rId4" imgW="5895975" imgH="3695700" progId="Excel.Chart.8">
                  <p:embed/>
                </p:oleObj>
              </mc:Choice>
              <mc:Fallback>
                <p:oleObj name="Chart" r:id="rId4" imgW="5895975" imgH="36957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492896"/>
                        <a:ext cx="4284663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1331913" y="620713"/>
            <a:ext cx="698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718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32693"/>
              </p:ext>
            </p:extLst>
          </p:nvPr>
        </p:nvGraphicFramePr>
        <p:xfrm>
          <a:off x="4509001" y="2513341"/>
          <a:ext cx="4427537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" name="Chart" r:id="rId6" imgW="5895975" imgH="3695700" progId="Excel.Chart.8">
                  <p:embed/>
                </p:oleObj>
              </mc:Choice>
              <mc:Fallback>
                <p:oleObj name="Chart" r:id="rId6" imgW="5895975" imgH="36957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001" y="2513341"/>
                        <a:ext cx="4427537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1812702" y="2155724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>
                <a:solidFill>
                  <a:srgbClr val="000000"/>
                </a:solidFill>
              </a:rPr>
              <a:t>Males</a:t>
            </a:r>
          </a:p>
        </p:txBody>
      </p:sp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6521599" y="2129960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dirty="0">
                <a:solidFill>
                  <a:srgbClr val="000000"/>
                </a:solidFill>
              </a:rPr>
              <a:t>Females</a:t>
            </a:r>
          </a:p>
        </p:txBody>
      </p:sp>
      <p:sp>
        <p:nvSpPr>
          <p:cNvPr id="718857" name="Rectangle 9"/>
          <p:cNvSpPr>
            <a:spLocks noChangeArrowheads="1"/>
          </p:cNvSpPr>
          <p:nvPr/>
        </p:nvSpPr>
        <p:spPr bwMode="auto">
          <a:xfrm>
            <a:off x="3779838" y="5949950"/>
            <a:ext cx="288925" cy="215900"/>
          </a:xfrm>
          <a:prstGeom prst="rect">
            <a:avLst/>
          </a:prstGeom>
          <a:solidFill>
            <a:srgbClr val="92D05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18858" name="Text Box 10"/>
          <p:cNvSpPr txBox="1">
            <a:spLocks noChangeArrowheads="1"/>
          </p:cNvSpPr>
          <p:nvPr/>
        </p:nvSpPr>
        <p:spPr bwMode="auto">
          <a:xfrm>
            <a:off x="4067175" y="5949950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1400" b="1">
                <a:solidFill>
                  <a:srgbClr val="000000"/>
                </a:solidFill>
              </a:rPr>
              <a:t>15-19 year olds</a:t>
            </a:r>
          </a:p>
        </p:txBody>
      </p:sp>
      <p:sp>
        <p:nvSpPr>
          <p:cNvPr id="718859" name="Rectangle 11"/>
          <p:cNvSpPr>
            <a:spLocks noChangeArrowheads="1"/>
          </p:cNvSpPr>
          <p:nvPr/>
        </p:nvSpPr>
        <p:spPr bwMode="auto">
          <a:xfrm>
            <a:off x="3779838" y="6308725"/>
            <a:ext cx="288925" cy="215900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4067175" y="6308725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1400" b="1">
                <a:solidFill>
                  <a:srgbClr val="000000"/>
                </a:solidFill>
              </a:rPr>
              <a:t>10-14 year olds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41225" y="1268760"/>
            <a:ext cx="8621911" cy="50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18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477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636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795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800" dirty="0" smtClean="0">
                <a:latin typeface="Calibri"/>
                <a:ea typeface="Arial Unicode MS" pitchFamily="34" charset="-128"/>
                <a:cs typeface="Arial Unicode MS" pitchFamily="34" charset="-128"/>
              </a:rPr>
              <a:t>Violent </a:t>
            </a:r>
            <a:r>
              <a:rPr lang="en-GB" altLang="en-US" sz="2800" dirty="0">
                <a:latin typeface="Calibri"/>
                <a:ea typeface="Arial Unicode MS" pitchFamily="34" charset="-128"/>
                <a:cs typeface="Arial Unicode MS" pitchFamily="34" charset="-128"/>
              </a:rPr>
              <a:t>offences </a:t>
            </a:r>
            <a:r>
              <a:rPr lang="en-GB" altLang="en-US" sz="2800" dirty="0" smtClean="0">
                <a:latin typeface="Calibri"/>
                <a:ea typeface="Arial Unicode MS" pitchFamily="34" charset="-128"/>
                <a:cs typeface="Arial Unicode MS" pitchFamily="34" charset="-128"/>
              </a:rPr>
              <a:t>as a proportion of total offences (QLD)</a:t>
            </a:r>
            <a:endParaRPr lang="en-GB" altLang="en-US" sz="2800" dirty="0"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Historic trends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dirty="0" smtClean="0"/>
              <a:t>Historic trends -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Small decline in overall offender rate among juvenile males from the mid 1990s-mid-2000s</a:t>
            </a:r>
          </a:p>
          <a:p>
            <a:r>
              <a:rPr lang="en-AU" dirty="0" smtClean="0"/>
              <a:t>Some modest signs of an increase in female juvenile offender rate.</a:t>
            </a:r>
          </a:p>
          <a:p>
            <a:r>
              <a:rPr lang="en-AU" dirty="0" smtClean="0"/>
              <a:t>Evidence for an increase in the proportion of offences involving violence.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8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6600" dirty="0" smtClean="0"/>
          </a:p>
          <a:p>
            <a:pPr marL="0" indent="0" algn="ctr">
              <a:buNone/>
            </a:pPr>
            <a:r>
              <a:rPr lang="en-AU" sz="5400" dirty="0" smtClean="0"/>
              <a:t>The current situation</a:t>
            </a:r>
            <a:endParaRPr lang="en-AU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hangingPunct="0">
              <a:lnSpc>
                <a:spcPct val="95000"/>
              </a:lnSpc>
            </a:pPr>
            <a:r>
              <a:rPr lang="en-GB" altLang="en-US" dirty="0">
                <a:ea typeface="Arial Unicode MS" pitchFamily="34" charset="-128"/>
                <a:cs typeface="Arial Unicode MS" pitchFamily="34" charset="-128"/>
              </a:rPr>
              <a:t>Number of offenders, </a:t>
            </a:r>
            <a:r>
              <a:rPr lang="en-GB" altLang="en-US" dirty="0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altLang="en-US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GB" altLang="en-US" dirty="0" smtClean="0">
                <a:ea typeface="Arial Unicode MS" pitchFamily="34" charset="-128"/>
                <a:cs typeface="Arial Unicode MS" pitchFamily="34" charset="-128"/>
              </a:rPr>
              <a:t>all offence types</a:t>
            </a:r>
            <a:endParaRPr lang="en-GB" altLang="en-US" dirty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90319"/>
              </p:ext>
            </p:extLst>
          </p:nvPr>
        </p:nvGraphicFramePr>
        <p:xfrm>
          <a:off x="597584" y="1700808"/>
          <a:ext cx="807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3968" y="623130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Year</a:t>
            </a:r>
            <a:endParaRPr lang="en-A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52369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Source: ABS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920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Juvenile offending – long recognised as a significant social, health, and justice concern.</a:t>
            </a:r>
          </a:p>
          <a:p>
            <a:r>
              <a:rPr lang="en-AU" dirty="0" smtClean="0"/>
              <a:t>1990s onwards – expansion of evidence base.</a:t>
            </a:r>
          </a:p>
          <a:p>
            <a:r>
              <a:rPr lang="en-AU" dirty="0"/>
              <a:t>Knowledge about modifiable influences on juvenile offending now spans biological, demographic, cultural, situational/environmental, and socioeconomic spheres.</a:t>
            </a:r>
          </a:p>
          <a:p>
            <a:r>
              <a:rPr lang="en-AU" dirty="0" smtClean="0"/>
              <a:t>Particular focus has been given to better understanding the wide range of risk </a:t>
            </a:r>
            <a:r>
              <a:rPr lang="en-AU" dirty="0"/>
              <a:t>and protective factors associated with the onset, characteristics, and persistence of juvenile </a:t>
            </a:r>
            <a:r>
              <a:rPr lang="en-AU" dirty="0" smtClean="0"/>
              <a:t>offending.</a:t>
            </a:r>
          </a:p>
          <a:p>
            <a:r>
              <a:rPr lang="en-AU" dirty="0" smtClean="0"/>
              <a:t>Knowledge about pathways to and from offending, and ‘trajectories’ of offending, has grown substantially.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dirty="0" smtClean="0"/>
              <a:t>Offender rate, all offence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623130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Year</a:t>
            </a:r>
            <a:endParaRPr lang="en-A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52369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Source: ABS</a:t>
            </a:r>
            <a:endParaRPr lang="en-AU" sz="1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03" y="1708731"/>
            <a:ext cx="7404825" cy="423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02349"/>
            <a:ext cx="7056784" cy="52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>
                <a:ea typeface="Arial Unicode MS" pitchFamily="34" charset="-128"/>
                <a:cs typeface="Arial Unicode MS" pitchFamily="34" charset="-128"/>
              </a:rPr>
              <a:t>Offender rate, by single </a:t>
            </a:r>
            <a:r>
              <a:rPr lang="en-GB" altLang="en-US" dirty="0" smtClean="0">
                <a:ea typeface="Arial Unicode MS" pitchFamily="34" charset="-128"/>
                <a:cs typeface="Arial Unicode MS" pitchFamily="34" charset="-128"/>
              </a:rPr>
              <a:t>year</a:t>
            </a:r>
            <a:br>
              <a:rPr lang="en-GB" altLang="en-US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GB" altLang="en-US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>
                <a:ea typeface="Arial Unicode MS" pitchFamily="34" charset="-128"/>
                <a:cs typeface="Arial Unicode MS" pitchFamily="34" charset="-128"/>
              </a:rPr>
              <a:t>of age</a:t>
            </a:r>
            <a:br>
              <a:rPr lang="en-GB" altLang="en-US" dirty="0">
                <a:ea typeface="Arial Unicode MS" pitchFamily="34" charset="-128"/>
                <a:cs typeface="Arial Unicode MS" pitchFamily="34" charset="-128"/>
              </a:rPr>
            </a:b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085094" y="3068960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4370892" y="2132856"/>
            <a:ext cx="221733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251520" y="652369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Source: ABS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8079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Violent offender rates, 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broad age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623130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Year</a:t>
            </a:r>
            <a:endParaRPr lang="en-A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52369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Source: ABS</a:t>
            </a:r>
            <a:endParaRPr lang="en-AU" sz="1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3" y="1628799"/>
            <a:ext cx="8619065" cy="457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Violent offender rate, </a:t>
            </a:r>
            <a:br>
              <a:rPr lang="en-US" dirty="0"/>
            </a:br>
            <a:r>
              <a:rPr lang="en-US" dirty="0"/>
              <a:t>by single year of  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52369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Source: ABS</a:t>
            </a:r>
            <a:endParaRPr lang="en-AU" sz="1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24736" cy="50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2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Childrens</a:t>
            </a:r>
            <a:r>
              <a:rPr lang="en-AU" dirty="0" smtClean="0"/>
              <a:t> Courts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205989"/>
              </p:ext>
            </p:extLst>
          </p:nvPr>
        </p:nvGraphicFramePr>
        <p:xfrm>
          <a:off x="467544" y="1268760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3968" y="623130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Year</a:t>
            </a:r>
            <a:endParaRPr lang="en-A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52369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Source: ABS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921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7555729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AU" sz="3200" dirty="0" smtClean="0"/>
              <a:t>QLD court and police statistics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2060848"/>
            <a:ext cx="159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Source: </a:t>
            </a:r>
            <a:r>
              <a:rPr lang="en-AU" dirty="0" err="1" smtClean="0"/>
              <a:t>Childrens</a:t>
            </a:r>
            <a:r>
              <a:rPr lang="en-AU" dirty="0" smtClean="0"/>
              <a:t> Court of Queensland</a:t>
            </a:r>
            <a:endParaRPr lang="en-AU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1661"/>
            <a:ext cx="5749580" cy="251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1" y="4427059"/>
            <a:ext cx="5739283" cy="242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47681" y="3766939"/>
            <a:ext cx="159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Note: Ages include 10 to 17 years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dirty="0" smtClean="0"/>
              <a:t>Changes in policing practice?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91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 smtClean="0"/>
              <a:t>Offence type classification: </a:t>
            </a:r>
            <a:br>
              <a:rPr lang="en-AU" dirty="0" smtClean="0"/>
            </a:br>
            <a:r>
              <a:rPr lang="en-AU" dirty="0" smtClean="0"/>
              <a:t>a hidden story emerging in the details?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602464"/>
              </p:ext>
            </p:extLst>
          </p:nvPr>
        </p:nvGraphicFramePr>
        <p:xfrm>
          <a:off x="1259632" y="2276872"/>
          <a:ext cx="6466745" cy="4011930"/>
        </p:xfrm>
        <a:graphic>
          <a:graphicData uri="http://schemas.openxmlformats.org/drawingml/2006/table">
            <a:tbl>
              <a:tblPr/>
              <a:tblGrid>
                <a:gridCol w="4178814"/>
                <a:gridCol w="2287931"/>
              </a:tblGrid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Offence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Trend &amp; average annual percentage change over last 60 months from Jan 2009 to Dec 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Murder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calculable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DV related assault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4.2</a:t>
                      </a:r>
                      <a:r>
                        <a:rPr lang="en-A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DV related assault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Sexual assault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Indecent assault, act of indecency and other sexual offences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Robbery without a weapon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Robbery with a firearm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Robbery with a weapon not a firearm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Break and enter dwelling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Break and enter non-dwelling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Motor vehicle theft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Steal from motor vehicle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Steal from retail store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Steal from dwelling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Steal from person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Fraud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Malicious damage to property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0383" y="1686409"/>
            <a:ext cx="8621911" cy="55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18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477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636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79500" indent="-215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Offending among 10-17 year olds, NSW, 2009-2013</a:t>
            </a:r>
            <a:endParaRPr lang="en-GB" altLang="en-US" sz="32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519446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Source: New South Wales Bureau of Crime Statistics and Research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2867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Official statistics -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AU" sz="12800" dirty="0" smtClean="0"/>
              <a:t>Available statistics (piecemeal though they are!), whichever way they are examined, </a:t>
            </a:r>
            <a:r>
              <a:rPr lang="en-AU" sz="12800" dirty="0"/>
              <a:t>do not tend to support perceptions about steadily increasing youth crime…nor about a dramatically increasing proportion of youth </a:t>
            </a:r>
            <a:r>
              <a:rPr lang="en-AU" sz="12800" dirty="0" smtClean="0"/>
              <a:t>offending </a:t>
            </a:r>
            <a:r>
              <a:rPr lang="en-AU" sz="12800" dirty="0"/>
              <a:t>involving </a:t>
            </a:r>
            <a:r>
              <a:rPr lang="en-AU" sz="12800" dirty="0" smtClean="0"/>
              <a:t>violence.</a:t>
            </a:r>
            <a:endParaRPr lang="en-AU" sz="12800" dirty="0"/>
          </a:p>
          <a:p>
            <a:r>
              <a:rPr lang="en-AU" sz="12800" dirty="0"/>
              <a:t>If anything, the national </a:t>
            </a:r>
            <a:r>
              <a:rPr lang="en-AU" sz="12800" dirty="0" smtClean="0"/>
              <a:t>violent offender rate </a:t>
            </a:r>
            <a:r>
              <a:rPr lang="en-AU" sz="12800" dirty="0"/>
              <a:t>appears to have declined </a:t>
            </a:r>
            <a:r>
              <a:rPr lang="en-AU" sz="12800" dirty="0" smtClean="0"/>
              <a:t>slightly in recent years. </a:t>
            </a:r>
          </a:p>
          <a:p>
            <a:r>
              <a:rPr lang="en-AU" sz="12800" dirty="0" smtClean="0"/>
              <a:t>There may be important changes occurring in specific sub-types of offending, such as DV-related assault</a:t>
            </a:r>
            <a:r>
              <a:rPr lang="en-AU" sz="11200" dirty="0" smtClean="0"/>
              <a:t>.</a:t>
            </a:r>
            <a:endParaRPr lang="en-AU" sz="11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99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Official statistics -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Changes in (dis)aggregation practices over time make it difficult to draw firm conclusions based on publicly available statistics.</a:t>
            </a:r>
          </a:p>
          <a:p>
            <a:r>
              <a:rPr lang="en-AU" dirty="0" smtClean="0"/>
              <a:t>Shift towards the use of broad ‘youth’ age bracket categorisations (10-19 years), rather than providing data by individual year of age makes it difficult (in some cases, impossible) for ‘juvenile’ offenders to be specifically extracted from data.  </a:t>
            </a:r>
          </a:p>
          <a:p>
            <a:r>
              <a:rPr lang="en-AU" dirty="0" smtClean="0"/>
              <a:t>‘Juvenile’ statistics now include 18+ year olds, however what is happening among those ages may differ from what is happening among 10-17 year olds.</a:t>
            </a:r>
          </a:p>
          <a:p>
            <a:r>
              <a:rPr lang="en-AU" dirty="0" smtClean="0"/>
              <a:t>Disaggregated data for males versus females are no longer provided annually at the national (or jurisdictional</a:t>
            </a:r>
            <a:r>
              <a:rPr lang="en-AU" dirty="0"/>
              <a:t>)</a:t>
            </a:r>
            <a:r>
              <a:rPr lang="en-AU" dirty="0" smtClean="0"/>
              <a:t> level, for specific offence types.</a:t>
            </a:r>
          </a:p>
        </p:txBody>
      </p:sp>
    </p:spTree>
    <p:extLst>
      <p:ext uri="{BB962C8B-B14F-4D97-AF65-F5344CB8AC3E}">
        <p14:creationId xmlns:p14="http://schemas.microsoft.com/office/powerpoint/2010/main" val="1038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Official statistics -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en-AU" sz="2400" dirty="0" smtClean="0"/>
              <a:t>Unable to say whether there is a constant relationship between the number and rate of juvenile offenders in the general population, and the number and rate of juveniles proceeded against for offending – the role of policy changes and shifting policing practices?</a:t>
            </a:r>
          </a:p>
          <a:p>
            <a:r>
              <a:rPr lang="en-AU" sz="2400" dirty="0" smtClean="0"/>
              <a:t>What about repeat offenders – relative to earlier years, are a (smaller?) number of youths offending more frequently?</a:t>
            </a:r>
          </a:p>
          <a:p>
            <a:r>
              <a:rPr lang="en-AU" sz="2400" dirty="0" smtClean="0"/>
              <a:t>Unclear whether there is increasing/more frequent juvenile participation in behaviours at the more ‘serious’ end of the offending spectrum….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854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Public/media perceptions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Concern about juvenile offending – especially when it involves violence – and the consequences for individuals, families, and communities.</a:t>
            </a:r>
          </a:p>
          <a:p>
            <a:r>
              <a:rPr lang="en-AU" dirty="0" smtClean="0"/>
              <a:t>Concern about the nature of the problem – its scale and scope – and appropriate responses.</a:t>
            </a:r>
          </a:p>
          <a:p>
            <a:r>
              <a:rPr lang="en-AU" dirty="0" smtClean="0"/>
              <a:t>High-profile incidents (e.g., ‘one punch kills’) gain intense attention and drive calls for ‘change’.</a:t>
            </a:r>
          </a:p>
          <a:p>
            <a:r>
              <a:rPr lang="en-AU" dirty="0" smtClean="0"/>
              <a:t>Emotive, sensationalised media coverage creates an impression of crisis.</a:t>
            </a:r>
          </a:p>
          <a:p>
            <a:r>
              <a:rPr lang="en-AU" dirty="0" smtClean="0"/>
              <a:t>Perceptions of increased juvenile offending, with violence a key focus.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AU" sz="44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4400" dirty="0" smtClean="0"/>
              <a:t>Self-report (survey) data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0326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caveats…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An </a:t>
            </a:r>
            <a:r>
              <a:rPr lang="en-AU" dirty="0"/>
              <a:t>illustrative </a:t>
            </a:r>
            <a:r>
              <a:rPr lang="en-AU" dirty="0" smtClean="0"/>
              <a:t>overview - not intended to be an exhaustive summary of all data/studies.</a:t>
            </a:r>
          </a:p>
          <a:p>
            <a:r>
              <a:rPr lang="en-AU" dirty="0" smtClean="0"/>
              <a:t>Does not take into account general datasets that may also provide future information on issues relating to juvenile offending.</a:t>
            </a:r>
          </a:p>
          <a:p>
            <a:r>
              <a:rPr lang="en-AU" dirty="0" smtClean="0"/>
              <a:t>E.g., Longitudinal Study of Australian Children – initial cohort of children studied are now entering their teens, study contains some questions on drugs, alcohol, bullying/victimisation, frequency of hitting others, weapon carriage.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Scope of behaviours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Most studies focus on a relatively narrow range of behaviours (especially underage drinking, and cannabis use).</a:t>
            </a:r>
          </a:p>
          <a:p>
            <a:r>
              <a:rPr lang="en-AU" dirty="0" smtClean="0"/>
              <a:t>Important information, and can act as a ‘flag’ for the presence of other types of offending.</a:t>
            </a:r>
          </a:p>
          <a:p>
            <a:r>
              <a:rPr lang="en-AU" dirty="0" smtClean="0"/>
              <a:t>But - need to know about a wider range of behaviours to get the full picture of youth offending.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 smtClean="0"/>
              <a:t>Age-crime relationship – </a:t>
            </a:r>
            <a:br>
              <a:rPr lang="en-AU" dirty="0" smtClean="0"/>
            </a:br>
            <a:r>
              <a:rPr lang="en-AU" dirty="0" smtClean="0"/>
              <a:t>revisited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Some self-report studies adopt a longitudinal approach (e.g., following a cohort of students from year 8, to year 9, to year 10 – Houghton &amp; Carroll, 2002).</a:t>
            </a:r>
          </a:p>
          <a:p>
            <a:r>
              <a:rPr lang="en-AU" dirty="0" smtClean="0"/>
              <a:t>Such studies provide useful insights into types of behaviour juveniles engage in, and confirm that participation levels increase as the teen years progress.</a:t>
            </a:r>
          </a:p>
          <a:p>
            <a:r>
              <a:rPr lang="en-AU" dirty="0" smtClean="0"/>
              <a:t>However, this does not tell us whether participation by certain age groups (or youth in general) is increasing.</a:t>
            </a:r>
          </a:p>
          <a:p>
            <a:r>
              <a:rPr lang="en-AU" dirty="0" smtClean="0"/>
              <a:t>The key question is not “does a young person participate in offending more at the age of 15 than at the age of 13?” (the age-crime relationship).</a:t>
            </a:r>
          </a:p>
          <a:p>
            <a:r>
              <a:rPr lang="en-AU" dirty="0" smtClean="0"/>
              <a:t>We want to know: “does a 15 year old in 2015 participate more in offending behaviour than a 15 year old in 2005?” (the ‘are our young people out of control?’ question).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05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dirty="0" smtClean="0"/>
              <a:t>Self-reported participation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Hemphill et al (2012) – students: ‘non-violent’ antisocial behaviour (e.g., theft); 18.7% for males and 20.3% for females in year 9.</a:t>
            </a:r>
          </a:p>
          <a:p>
            <a:r>
              <a:rPr lang="en-AU" dirty="0"/>
              <a:t>Hemphill et al (2010) – </a:t>
            </a:r>
            <a:r>
              <a:rPr lang="en-AU" dirty="0" smtClean="0"/>
              <a:t>students: 10.8</a:t>
            </a:r>
            <a:r>
              <a:rPr lang="en-AU" dirty="0"/>
              <a:t>% of males and 3.2% of females aged ~10-15 years had engaged in more than one occasion of ‘violent behaviour’ in the past 12 months.</a:t>
            </a:r>
          </a:p>
          <a:p>
            <a:r>
              <a:rPr lang="en-AU" dirty="0" smtClean="0"/>
              <a:t>Houghton &amp; Carroll (2002) – students: ‘public disorder’ offences </a:t>
            </a:r>
            <a:r>
              <a:rPr lang="en-AU" dirty="0"/>
              <a:t>(e.g., not paying public transport </a:t>
            </a:r>
            <a:r>
              <a:rPr lang="en-AU" dirty="0" smtClean="0"/>
              <a:t>fare or venue entrance fee) the most common among year 8,9, and 10 students, about 20-30% reported violence.</a:t>
            </a:r>
          </a:p>
          <a:p>
            <a:r>
              <a:rPr lang="en-AU" dirty="0" smtClean="0"/>
              <a:t>Fagan &amp; Western (2003) – students and ‘at-risk’ youths: two-thirds of 12-17 year olds had engaged in at least one form of offending behaviour in the previous 12 months, most commonly ‘theft’ (44%)…which included not paying entrance fees.  Offending participation among the student sample was lower and less frequent than in the ‘at-risk’ sample.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36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424936" cy="962050"/>
          </a:xfrm>
        </p:spPr>
        <p:txBody>
          <a:bodyPr>
            <a:noAutofit/>
          </a:bodyPr>
          <a:lstStyle/>
          <a:p>
            <a:pPr algn="l"/>
            <a:r>
              <a:rPr lang="en-US" altLang="en-US" sz="4000" dirty="0">
                <a:latin typeface="+mn-lt"/>
              </a:rPr>
              <a:t>QLD: Sibling Study (1995</a:t>
            </a:r>
            <a:r>
              <a:rPr lang="en-US" altLang="en-US" sz="4000" dirty="0" smtClean="0">
                <a:latin typeface="+mn-lt"/>
              </a:rPr>
              <a:t>), </a:t>
            </a:r>
            <a:br>
              <a:rPr lang="en-US" altLang="en-US" sz="4000" dirty="0" smtClean="0">
                <a:latin typeface="+mn-lt"/>
              </a:rPr>
            </a:br>
            <a:r>
              <a:rPr lang="en-US" altLang="en-US" sz="4000" dirty="0" smtClean="0">
                <a:latin typeface="+mn-lt"/>
              </a:rPr>
              <a:t>ARC </a:t>
            </a:r>
            <a:r>
              <a:rPr lang="en-US" altLang="en-US" sz="4000" dirty="0">
                <a:latin typeface="+mn-lt"/>
              </a:rPr>
              <a:t>Police-Young People Study (2006)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132856"/>
            <a:ext cx="3886200" cy="432047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4 cohorts 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/>
              <a:t>School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Vulnerable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Offender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Indigenous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School cohort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16 state high schools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Respondents aged between 12 and 18 years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Self-report questionnaire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Mix-sex sibling pairs (12-18 years) &lt; than 3 years apart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Analysis restricted to school cohort (n=679)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741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132856"/>
            <a:ext cx="3886200" cy="4258419"/>
          </a:xfrm>
        </p:spPr>
        <p:txBody>
          <a:bodyPr/>
          <a:lstStyle/>
          <a:p>
            <a:r>
              <a:rPr lang="en-US" altLang="en-US" dirty="0"/>
              <a:t>School-based sample</a:t>
            </a:r>
          </a:p>
          <a:p>
            <a:pPr lvl="1"/>
            <a:r>
              <a:rPr lang="en-US" altLang="en-US" dirty="0"/>
              <a:t>5 state high schools</a:t>
            </a:r>
          </a:p>
          <a:p>
            <a:pPr lvl="1"/>
            <a:r>
              <a:rPr lang="en-US" altLang="en-US" dirty="0"/>
              <a:t>Students enrolled in Year 9</a:t>
            </a:r>
          </a:p>
          <a:p>
            <a:pPr lvl="1"/>
            <a:r>
              <a:rPr lang="en-US" altLang="en-US" dirty="0"/>
              <a:t>Self-report questionnaire</a:t>
            </a:r>
          </a:p>
          <a:p>
            <a:endParaRPr lang="en-US" altLang="en-US" sz="3600" dirty="0"/>
          </a:p>
          <a:p>
            <a:r>
              <a:rPr lang="en-US" altLang="en-US" dirty="0"/>
              <a:t>n=540</a:t>
            </a:r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8671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6765"/>
            <a:ext cx="7772400" cy="94251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200" dirty="0"/>
              <a:t> </a:t>
            </a:r>
            <a:r>
              <a:rPr lang="en-US" altLang="en-US" dirty="0"/>
              <a:t>Data from year 9 youth in SEQ (1995, 2006)</a:t>
            </a:r>
            <a:endParaRPr lang="en-AU" altLang="en-US" dirty="0"/>
          </a:p>
        </p:txBody>
      </p:sp>
      <p:graphicFrame>
        <p:nvGraphicFramePr>
          <p:cNvPr id="44134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492500" y="1484313"/>
          <a:ext cx="5327650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5" name="Worksheet" r:id="rId5" imgW="9991649" imgH="7239000" progId="Excel.Sheet.8">
                  <p:embed/>
                </p:oleObj>
              </mc:Choice>
              <mc:Fallback>
                <p:oleObj name="Worksheet" r:id="rId5" imgW="9991649" imgH="7239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484313"/>
                        <a:ext cx="5327650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buFontTx/>
              <a:buNone/>
            </a:pPr>
            <a:endParaRPr lang="en-US" altLang="en-US" sz="1600" i="1" dirty="0"/>
          </a:p>
          <a:p>
            <a:pPr>
              <a:buFontTx/>
              <a:buNone/>
            </a:pPr>
            <a:r>
              <a:rPr lang="en-US" altLang="en-US" sz="1600" i="1" dirty="0"/>
              <a:t>Self reported violence: </a:t>
            </a:r>
          </a:p>
          <a:p>
            <a:pPr>
              <a:buFontTx/>
              <a:buNone/>
            </a:pPr>
            <a:r>
              <a:rPr lang="en-US" altLang="en-US" sz="1600" i="1" dirty="0"/>
              <a:t>Have you </a:t>
            </a:r>
            <a:r>
              <a:rPr lang="en-US" altLang="en-US" sz="1600" i="1" u="sng" dirty="0"/>
              <a:t>ever</a:t>
            </a:r>
            <a:r>
              <a:rPr lang="en-US" altLang="en-US" sz="1600" i="1" dirty="0"/>
              <a:t> </a:t>
            </a:r>
            <a:r>
              <a:rPr lang="en-US" altLang="en-US" sz="1600" i="1" dirty="0" smtClean="0"/>
              <a:t>….</a:t>
            </a:r>
            <a:endParaRPr lang="en-US" altLang="en-US" sz="1600" i="1" dirty="0"/>
          </a:p>
          <a:p>
            <a:pPr>
              <a:buFontTx/>
              <a:buNone/>
            </a:pPr>
            <a:endParaRPr lang="en-US" altLang="en-US" sz="1600" dirty="0"/>
          </a:p>
          <a:p>
            <a:pPr>
              <a:buFontTx/>
              <a:buNone/>
            </a:pPr>
            <a:r>
              <a:rPr lang="en-US" altLang="en-US" sz="1600" dirty="0"/>
              <a:t>Been in a fight</a:t>
            </a:r>
          </a:p>
          <a:p>
            <a:pPr>
              <a:buFontTx/>
              <a:buNone/>
            </a:pPr>
            <a:r>
              <a:rPr lang="en-US" altLang="en-US" sz="1600" dirty="0"/>
              <a:t>Beaten someone up	</a:t>
            </a:r>
          </a:p>
          <a:p>
            <a:pPr>
              <a:buFontTx/>
              <a:buNone/>
            </a:pPr>
            <a:r>
              <a:rPr lang="en-US" altLang="en-US" sz="1600" dirty="0"/>
              <a:t>Used a weapon</a:t>
            </a:r>
          </a:p>
          <a:p>
            <a:pPr>
              <a:buFontTx/>
              <a:buNone/>
            </a:pPr>
            <a:r>
              <a:rPr lang="en-US" altLang="en-US" sz="1600" dirty="0"/>
              <a:t>Used force or threat of force</a:t>
            </a:r>
          </a:p>
          <a:p>
            <a:endParaRPr lang="en-AU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000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760970" name="Rectangle 138"/>
          <p:cNvSpPr>
            <a:spLocks noGrp="1" noChangeArrowheads="1"/>
          </p:cNvSpPr>
          <p:nvPr>
            <p:ph type="title"/>
          </p:nvPr>
        </p:nvSpPr>
        <p:spPr>
          <a:xfrm>
            <a:off x="395536" y="546765"/>
            <a:ext cx="8229600" cy="1008112"/>
          </a:xfrm>
        </p:spPr>
        <p:txBody>
          <a:bodyPr>
            <a:noAutofit/>
          </a:bodyPr>
          <a:lstStyle/>
          <a:p>
            <a:pPr algn="l"/>
            <a:r>
              <a:rPr lang="en-AU" altLang="en-US" sz="4000" dirty="0"/>
              <a:t>Violent </a:t>
            </a:r>
            <a:r>
              <a:rPr lang="en-AU" altLang="en-US" sz="4000" dirty="0" smtClean="0"/>
              <a:t>behaviour </a:t>
            </a:r>
            <a:r>
              <a:rPr lang="en-AU" altLang="en-US" sz="4000" dirty="0"/>
              <a:t>(%) in </a:t>
            </a:r>
            <a:r>
              <a:rPr lang="en-AU" altLang="en-US" sz="4000" dirty="0" smtClean="0"/>
              <a:t/>
            </a:r>
            <a:br>
              <a:rPr lang="en-AU" altLang="en-US" sz="4000" dirty="0" smtClean="0"/>
            </a:br>
            <a:r>
              <a:rPr lang="en-AU" altLang="en-US" sz="4000" dirty="0" smtClean="0"/>
              <a:t>previous </a:t>
            </a:r>
            <a:r>
              <a:rPr lang="en-AU" altLang="en-US" sz="4000" dirty="0"/>
              <a:t>3 months </a:t>
            </a:r>
            <a:r>
              <a:rPr lang="en-AU" altLang="en-US" sz="4000" dirty="0" smtClean="0"/>
              <a:t/>
            </a:r>
            <a:br>
              <a:rPr lang="en-AU" altLang="en-US" sz="4000" dirty="0" smtClean="0"/>
            </a:br>
            <a:r>
              <a:rPr lang="en-AU" altLang="en-US" sz="4000" dirty="0" smtClean="0"/>
              <a:t>(Year 9 students</a:t>
            </a:r>
            <a:r>
              <a:rPr lang="en-AU" altLang="en-US" sz="4000" dirty="0"/>
              <a:t>, 2006)</a:t>
            </a:r>
          </a:p>
        </p:txBody>
      </p:sp>
      <p:graphicFrame>
        <p:nvGraphicFramePr>
          <p:cNvPr id="760972" name="Group 1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719492"/>
              </p:ext>
            </p:extLst>
          </p:nvPr>
        </p:nvGraphicFramePr>
        <p:xfrm>
          <a:off x="457200" y="2229693"/>
          <a:ext cx="8229600" cy="3702479"/>
        </p:xfrm>
        <a:graphic>
          <a:graphicData uri="http://schemas.openxmlformats.org/drawingml/2006/table">
            <a:tbl>
              <a:tblPr/>
              <a:tblGrid>
                <a:gridCol w="5541963"/>
                <a:gridCol w="1344612"/>
                <a:gridCol w="1343025"/>
              </a:tblGrid>
              <a:tr h="74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Wave 1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Wave 2 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Deliberately hurt or beat up somebody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21.74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29.91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1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Used anything as a weapon in a fight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9.57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17.24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Threatened someone or forced someone to give you things</a:t>
                      </a:r>
                      <a:endParaRPr kumimoji="0" lang="en-AU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13.04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19.66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1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Hit a teacher or supervisor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4.27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(n)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en-A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kumimoji="0" lang="en-AU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070992"/>
          </a:xfrm>
        </p:spPr>
        <p:txBody>
          <a:bodyPr>
            <a:noAutofit/>
          </a:bodyPr>
          <a:lstStyle/>
          <a:p>
            <a:pPr algn="l"/>
            <a:r>
              <a:rPr lang="en-US" altLang="en-US" sz="4000" dirty="0"/>
              <a:t>Self reported frequency of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attacking </a:t>
            </a:r>
            <a:r>
              <a:rPr lang="en-US" altLang="en-US" sz="4000" dirty="0"/>
              <a:t>another student </a:t>
            </a:r>
            <a:r>
              <a:rPr lang="en-US" altLang="en-US" sz="4000" dirty="0" smtClean="0"/>
              <a:t>in</a:t>
            </a:r>
            <a:br>
              <a:rPr lang="en-US" altLang="en-US" sz="4000" dirty="0" smtClean="0"/>
            </a:br>
            <a:r>
              <a:rPr lang="en-US" altLang="en-US" sz="4000" dirty="0" smtClean="0"/>
              <a:t>last </a:t>
            </a:r>
            <a:r>
              <a:rPr lang="en-US" altLang="en-US" sz="4000" dirty="0"/>
              <a:t>12 </a:t>
            </a:r>
            <a:r>
              <a:rPr lang="en-US" altLang="en-US" sz="4000" dirty="0" smtClean="0"/>
              <a:t>months</a:t>
            </a:r>
            <a:endParaRPr lang="en-US" altLang="en-US" sz="4000" dirty="0"/>
          </a:p>
        </p:txBody>
      </p:sp>
      <p:graphicFrame>
        <p:nvGraphicFramePr>
          <p:cNvPr id="7475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003183"/>
              </p:ext>
            </p:extLst>
          </p:nvPr>
        </p:nvGraphicFramePr>
        <p:xfrm>
          <a:off x="395536" y="2276872"/>
          <a:ext cx="8077200" cy="3653110"/>
        </p:xfrm>
        <a:graphic>
          <a:graphicData uri="http://schemas.openxmlformats.org/drawingml/2006/table">
            <a:tbl>
              <a:tblPr/>
              <a:tblGrid>
                <a:gridCol w="3657600"/>
                <a:gridCol w="2362200"/>
                <a:gridCol w="2057400"/>
              </a:tblGrid>
              <a:tr h="1171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in past 12 months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(year 8&amp;9)</a:t>
                      </a:r>
                      <a:endParaRPr kumimoji="0" lang="en-AU" alt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068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3-4 times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5+ times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63093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Grunseit</a:t>
            </a:r>
            <a:r>
              <a:rPr lang="en-US" dirty="0"/>
              <a:t>, </a:t>
            </a:r>
            <a:r>
              <a:rPr lang="en-US" dirty="0" err="1"/>
              <a:t>Weatherburn</a:t>
            </a:r>
            <a:r>
              <a:rPr lang="en-US" dirty="0"/>
              <a:t> and Donnelly, 2005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44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AU" sz="4000" dirty="0" smtClean="0"/>
              <a:t>Self-reported participation in </a:t>
            </a:r>
            <a:br>
              <a:rPr lang="en-AU" sz="4000" dirty="0" smtClean="0"/>
            </a:br>
            <a:r>
              <a:rPr lang="en-AU" sz="4000" dirty="0" smtClean="0"/>
              <a:t>violence - trends 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Autofit/>
          </a:bodyPr>
          <a:lstStyle/>
          <a:p>
            <a:r>
              <a:rPr lang="en-US" sz="2500" dirty="0"/>
              <a:t>Hemphill et al (</a:t>
            </a:r>
            <a:r>
              <a:rPr lang="en-US" sz="2500" dirty="0" smtClean="0"/>
              <a:t>2013): Occurrence of ‘carrying </a:t>
            </a:r>
            <a:r>
              <a:rPr lang="en-US" sz="2500" dirty="0"/>
              <a:t>a weapon’ and ‘attacking someone with intent to harm’ among Victorian high school students in 1999 (n=7998), </a:t>
            </a:r>
            <a:r>
              <a:rPr lang="en-US" sz="2500" b="1" dirty="0"/>
              <a:t>and</a:t>
            </a:r>
            <a:r>
              <a:rPr lang="en-US" sz="2500" dirty="0"/>
              <a:t> </a:t>
            </a:r>
            <a:r>
              <a:rPr lang="en-US" sz="2500" dirty="0" smtClean="0"/>
              <a:t>in </a:t>
            </a:r>
            <a:r>
              <a:rPr lang="en-US" sz="2500" dirty="0"/>
              <a:t>2009 (n=9364).  </a:t>
            </a:r>
            <a:endParaRPr lang="en-US" sz="2500" dirty="0" smtClean="0"/>
          </a:p>
          <a:p>
            <a:r>
              <a:rPr lang="en-US" sz="2500" dirty="0" smtClean="0"/>
              <a:t>There </a:t>
            </a:r>
            <a:r>
              <a:rPr lang="en-US" sz="2500" dirty="0"/>
              <a:t>were no significant differences over time in prevalence on either of the </a:t>
            </a:r>
            <a:r>
              <a:rPr lang="en-US" sz="2500" dirty="0" err="1"/>
              <a:t>behavioural</a:t>
            </a:r>
            <a:r>
              <a:rPr lang="en-US" sz="2500" dirty="0"/>
              <a:t> </a:t>
            </a:r>
            <a:r>
              <a:rPr lang="en-US" sz="2500" dirty="0" smtClean="0"/>
              <a:t>measures.</a:t>
            </a:r>
          </a:p>
          <a:p>
            <a:r>
              <a:rPr lang="en-US" sz="2500" dirty="0" smtClean="0"/>
              <a:t>Around </a:t>
            </a:r>
            <a:r>
              <a:rPr lang="en-US" sz="2500" dirty="0"/>
              <a:t>15% of respondents reporting weapon </a:t>
            </a:r>
            <a:r>
              <a:rPr lang="en-US" sz="2500" dirty="0" smtClean="0"/>
              <a:t>carriage </a:t>
            </a:r>
            <a:r>
              <a:rPr lang="en-US" sz="2500" dirty="0"/>
              <a:t>at both </a:t>
            </a:r>
            <a:r>
              <a:rPr lang="en-US" sz="2500" dirty="0" smtClean="0"/>
              <a:t>times, </a:t>
            </a:r>
            <a:r>
              <a:rPr lang="en-US" sz="2500" dirty="0"/>
              <a:t>and around 7% of respondents </a:t>
            </a:r>
            <a:r>
              <a:rPr lang="en-US" sz="2500" dirty="0" smtClean="0"/>
              <a:t>reported </a:t>
            </a:r>
            <a:r>
              <a:rPr lang="en-US" sz="2500" dirty="0"/>
              <a:t>having attacked someone with intent to </a:t>
            </a:r>
            <a:r>
              <a:rPr lang="en-US" sz="2500" dirty="0" smtClean="0"/>
              <a:t>harm at both times.</a:t>
            </a:r>
          </a:p>
          <a:p>
            <a:r>
              <a:rPr lang="en-US" sz="2500" dirty="0" smtClean="0"/>
              <a:t>Does not necessarily mean violence participation is stable </a:t>
            </a:r>
            <a:r>
              <a:rPr lang="en-US" sz="2500" smtClean="0"/>
              <a:t>over time.</a:t>
            </a: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7276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835696" y="2420888"/>
            <a:ext cx="5400600" cy="3096344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AU" sz="15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816424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6" y="1556792"/>
            <a:ext cx="79867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17232"/>
            <a:ext cx="79867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9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Self-report data -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Very limited available information, whether in the form of wide-scale datasets, or location-focussed studies.</a:t>
            </a:r>
          </a:p>
          <a:p>
            <a:r>
              <a:rPr lang="en-AU" dirty="0" smtClean="0"/>
              <a:t>It is inviting to think that participation in/frequency of juvenile offending has been relatively stable over time…but the data are not robust enough to support any real conclusions.</a:t>
            </a:r>
          </a:p>
          <a:p>
            <a:r>
              <a:rPr lang="en-AU" dirty="0" smtClean="0"/>
              <a:t>Variations in methods, questions, and reporting – along with common use of school-based samples which do not capture all young people - place significant caveats around our existing state of knowledge.</a:t>
            </a:r>
          </a:p>
          <a:p>
            <a:r>
              <a:rPr lang="en-AU" dirty="0" smtClean="0"/>
              <a:t>Intensity of participation remains largely unquantified, as does onset age.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72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4000" dirty="0" smtClean="0"/>
              <a:t>Gaps in knowledge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 smtClean="0"/>
              <a:t>Patchy and inconsistent data, lack of fine geographic detail.</a:t>
            </a:r>
          </a:p>
          <a:p>
            <a:r>
              <a:rPr lang="en-AU" sz="2400" dirty="0" smtClean="0"/>
              <a:t>Heavy reliance on official statistics (e.g., crimes recorded by police, cases processed by juvenile justice system) – likely to understate magnitude of actual participation in offending behaviour, not uniformly reported</a:t>
            </a:r>
            <a:r>
              <a:rPr lang="en-AU" sz="2400" dirty="0"/>
              <a:t>, not always disaggregated by </a:t>
            </a:r>
            <a:r>
              <a:rPr lang="en-AU" sz="2400" dirty="0" smtClean="0"/>
              <a:t>age/sex/offence.</a:t>
            </a:r>
          </a:p>
          <a:p>
            <a:r>
              <a:rPr lang="en-AU" sz="2400" dirty="0" smtClean="0"/>
              <a:t>Lack of detailed information about specific offence types and details such as frequency of participation, severity of offending, and age of onset.</a:t>
            </a:r>
          </a:p>
          <a:p>
            <a:r>
              <a:rPr lang="en-AU" sz="2400" dirty="0" smtClean="0"/>
              <a:t>Lack of longitudinal self-report data – difficult to pick up changes over time in behaviours that may not be detected by authorities.</a:t>
            </a:r>
          </a:p>
          <a:p>
            <a:r>
              <a:rPr lang="en-AU" sz="2400" dirty="0" smtClean="0"/>
              <a:t>Lack of general population sample self-report data – school based samples, by their very nature, typically omit youth at highest risk.</a:t>
            </a:r>
          </a:p>
          <a:p>
            <a:r>
              <a:rPr lang="en-AU" sz="2400" dirty="0" smtClean="0"/>
              <a:t>Lack of detailed information disaggregated by sex – males and females may be displaying very different patterns of behaviour.</a:t>
            </a:r>
          </a:p>
          <a:p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Broader context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01406"/>
            <a:ext cx="3672408" cy="521868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House of Representatives Standing Committee on Family, Community, Housing and Youth (2010) - Inquiry into the Impact of Violence on Young Australians, recommendation no. 1: measure the prevalence, nature and severity of youth violence and monitor trends over time.</a:t>
            </a:r>
          </a:p>
          <a:p>
            <a:r>
              <a:rPr lang="en-US" dirty="0"/>
              <a:t>This recommendation has not been implemented.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The data do not support claims of escalating youth violence.</a:t>
            </a:r>
          </a:p>
          <a:p>
            <a:r>
              <a:rPr lang="en-AU" dirty="0" smtClean="0"/>
              <a:t>However, limits in current knowledge may hide specific changes in behaviour among certain groups of young people, or in specific ‘sub-types’ of violent offending behaviour.</a:t>
            </a:r>
          </a:p>
          <a:p>
            <a:r>
              <a:rPr lang="en-AU" dirty="0" smtClean="0"/>
              <a:t>Our young people do not seem to be any more ‘out of control’ in recent years than they were several years ago…but we really do not know.</a:t>
            </a:r>
          </a:p>
          <a:p>
            <a:r>
              <a:rPr lang="en-AU" dirty="0" smtClean="0"/>
              <a:t>The Australian community needs an annual or bi-annual community based survey of youth.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Political/policy context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Steady flow of political discourse around juvenile offending and youth violence in particular.</a:t>
            </a:r>
          </a:p>
          <a:p>
            <a:r>
              <a:rPr lang="en-AU" dirty="0" smtClean="0"/>
              <a:t>“System has gone soft”…“Tough new laws”… “</a:t>
            </a:r>
            <a:r>
              <a:rPr lang="en-AU" dirty="0" err="1" smtClean="0"/>
              <a:t>Commonsense</a:t>
            </a:r>
            <a:r>
              <a:rPr lang="en-AU" dirty="0" smtClean="0"/>
              <a:t> approach”.</a:t>
            </a:r>
          </a:p>
          <a:p>
            <a:r>
              <a:rPr lang="en-AU" dirty="0" smtClean="0"/>
              <a:t>Range of policy interventions, typically underpinned by legislation.</a:t>
            </a:r>
          </a:p>
          <a:p>
            <a:r>
              <a:rPr lang="en-AU" dirty="0" smtClean="0"/>
              <a:t>Legislative changes introduced concerning the range of sentencing options that can be applied to young offenders (e.g., QLD – “boot camps”)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486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Reality, or moral panic?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r>
              <a:rPr lang="en-AU" sz="2400" dirty="0" smtClean="0"/>
              <a:t>Despite providing impetus for legislative/policy change, it is unclear whether perceptions of an upwards trend in Australian juvenile offending (offending by persons aged 10-17 years inclusive) are supported by objective data.</a:t>
            </a:r>
          </a:p>
          <a:p>
            <a:r>
              <a:rPr lang="en-AU" sz="2400" dirty="0" smtClean="0"/>
              <a:t>Many studies into specific aspects of offending and specific samples, but a relative absence of epidemiological research. </a:t>
            </a:r>
          </a:p>
          <a:p>
            <a:r>
              <a:rPr lang="en-AU" sz="2400" dirty="0" smtClean="0"/>
              <a:t>Without epidemiological information, responses to juvenile offending may not be proportional to the magnitude of actual problems, and/or may be inappropriately designed and targeted.</a:t>
            </a:r>
          </a:p>
          <a:p>
            <a:r>
              <a:rPr lang="en-AU" sz="2400" dirty="0" smtClean="0"/>
              <a:t>Raises the possibility of resource misdirection and policy failure.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Unanswered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2400" dirty="0" smtClean="0">
                <a:solidFill>
                  <a:prstClr val="black"/>
                </a:solidFill>
              </a:rPr>
              <a:t>Is juvenile offending or delinquency increasing?</a:t>
            </a:r>
          </a:p>
          <a:p>
            <a:pPr lvl="0"/>
            <a:r>
              <a:rPr lang="en-AU" sz="2400" dirty="0" smtClean="0">
                <a:solidFill>
                  <a:prstClr val="black"/>
                </a:solidFill>
              </a:rPr>
              <a:t>Is violent offending, in particular, on the rise?</a:t>
            </a:r>
          </a:p>
          <a:p>
            <a:pPr lvl="0"/>
            <a:r>
              <a:rPr lang="en-AU" sz="2400" dirty="0" smtClean="0">
                <a:solidFill>
                  <a:prstClr val="black"/>
                </a:solidFill>
              </a:rPr>
              <a:t>Have overall offending rates changed? If </a:t>
            </a:r>
            <a:r>
              <a:rPr lang="en-AU" sz="2400" dirty="0">
                <a:solidFill>
                  <a:prstClr val="black"/>
                </a:solidFill>
              </a:rPr>
              <a:t>there are observed changes over time in juvenile offending, are these ‘real’ changes, or are they attributable to changing </a:t>
            </a:r>
            <a:r>
              <a:rPr lang="en-AU" sz="2400" dirty="0" smtClean="0">
                <a:solidFill>
                  <a:prstClr val="black"/>
                </a:solidFill>
              </a:rPr>
              <a:t>crime </a:t>
            </a:r>
            <a:r>
              <a:rPr lang="en-AU" sz="2400" dirty="0">
                <a:solidFill>
                  <a:prstClr val="black"/>
                </a:solidFill>
              </a:rPr>
              <a:t>data recording practices, and/or police responses</a:t>
            </a:r>
            <a:r>
              <a:rPr lang="en-AU" sz="2400" dirty="0" smtClean="0">
                <a:solidFill>
                  <a:prstClr val="black"/>
                </a:solidFill>
              </a:rPr>
              <a:t>?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endParaRPr lang="en-AU" sz="2400" dirty="0" smtClean="0">
              <a:solidFill>
                <a:prstClr val="black"/>
              </a:solidFill>
            </a:endParaRPr>
          </a:p>
          <a:p>
            <a:pPr lvl="0"/>
            <a:r>
              <a:rPr lang="en-AU" sz="2400" dirty="0" smtClean="0">
                <a:solidFill>
                  <a:prstClr val="black"/>
                </a:solidFill>
              </a:rPr>
              <a:t>Do </a:t>
            </a:r>
            <a:r>
              <a:rPr lang="en-AU" sz="2400" dirty="0">
                <a:solidFill>
                  <a:prstClr val="black"/>
                </a:solidFill>
              </a:rPr>
              <a:t>overall </a:t>
            </a:r>
            <a:r>
              <a:rPr lang="en-AU" sz="2400" dirty="0" smtClean="0">
                <a:solidFill>
                  <a:prstClr val="black"/>
                </a:solidFill>
              </a:rPr>
              <a:t>trends disguise </a:t>
            </a:r>
            <a:r>
              <a:rPr lang="en-AU" sz="2400" dirty="0">
                <a:solidFill>
                  <a:prstClr val="black"/>
                </a:solidFill>
              </a:rPr>
              <a:t>changes in particular </a:t>
            </a:r>
            <a:r>
              <a:rPr lang="en-AU" sz="2400" dirty="0" smtClean="0">
                <a:solidFill>
                  <a:prstClr val="black"/>
                </a:solidFill>
              </a:rPr>
              <a:t>‘sub-types</a:t>
            </a:r>
            <a:r>
              <a:rPr lang="en-AU" sz="2400" dirty="0">
                <a:solidFill>
                  <a:prstClr val="black"/>
                </a:solidFill>
              </a:rPr>
              <a:t>’ of </a:t>
            </a:r>
            <a:r>
              <a:rPr lang="en-AU" sz="2400" dirty="0" smtClean="0">
                <a:solidFill>
                  <a:prstClr val="black"/>
                </a:solidFill>
              </a:rPr>
              <a:t>offending within a specific offence type? </a:t>
            </a:r>
            <a:endParaRPr lang="en-AU" sz="2400" dirty="0">
              <a:solidFill>
                <a:prstClr val="black"/>
              </a:solidFill>
            </a:endParaRPr>
          </a:p>
          <a:p>
            <a:pPr lvl="0"/>
            <a:r>
              <a:rPr lang="en-AU" sz="2400" dirty="0" smtClean="0">
                <a:solidFill>
                  <a:prstClr val="black"/>
                </a:solidFill>
              </a:rPr>
              <a:t>Can </a:t>
            </a:r>
            <a:r>
              <a:rPr lang="en-AU" sz="2400" dirty="0">
                <a:solidFill>
                  <a:prstClr val="black"/>
                </a:solidFill>
              </a:rPr>
              <a:t>we say anything meaningful about the prevalence of </a:t>
            </a:r>
            <a:r>
              <a:rPr lang="en-AU" sz="2400" dirty="0" smtClean="0">
                <a:solidFill>
                  <a:prstClr val="black"/>
                </a:solidFill>
              </a:rPr>
              <a:t>offending, at the general population level?</a:t>
            </a:r>
            <a:endParaRPr lang="en-AU" sz="2200" dirty="0">
              <a:solidFill>
                <a:prstClr val="black"/>
              </a:solidFill>
            </a:endParaRP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The present study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Using multiple data sources, the present study seeks to assess, from an epidemiological perspective, whether there is convincing evidence for changing (upwards) trends in Australian juvenile/youth offending.</a:t>
            </a:r>
          </a:p>
          <a:p>
            <a:r>
              <a:rPr lang="en-AU" dirty="0" smtClean="0"/>
              <a:t>Particular emphasis is given to violent offending, as this form of offending typically attracts significant concern and drives policy change.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20322" cy="109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Initial cautions about data…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Official (administrative) statistics – Police records (whether released by police, or provided for use by other agencies e.g., ABS), </a:t>
            </a:r>
            <a:r>
              <a:rPr lang="en-AU" dirty="0" err="1" smtClean="0"/>
              <a:t>Childrens</a:t>
            </a:r>
            <a:r>
              <a:rPr lang="en-AU" dirty="0" smtClean="0"/>
              <a:t> Courts… </a:t>
            </a:r>
          </a:p>
          <a:p>
            <a:r>
              <a:rPr lang="en-AU" dirty="0" smtClean="0"/>
              <a:t>Data availability, detail, and frequency of collation/release varies greatly over time, both within and across jurisdictions, as well as at the national level.</a:t>
            </a:r>
          </a:p>
          <a:p>
            <a:r>
              <a:rPr lang="en-AU" dirty="0" smtClean="0"/>
              <a:t>Unit of measurement/counting rules for some datasets make comparability difficult – ‘offences’ or ‘offenders’?</a:t>
            </a:r>
            <a:endParaRPr lang="en-AU" dirty="0"/>
          </a:p>
          <a:p>
            <a:r>
              <a:rPr lang="en-AU" dirty="0" smtClean="0"/>
              <a:t>Self-report datasets on offending prevalence/frequency – very few available!  Typically small-scale</a:t>
            </a:r>
            <a:r>
              <a:rPr lang="en-AU" dirty="0"/>
              <a:t> </a:t>
            </a:r>
            <a:r>
              <a:rPr lang="en-AU" dirty="0" smtClean="0"/>
              <a:t>and ‘one-off’.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6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aste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AU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AU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027E7F9-D4B7-4ADC-98F7-2A826CD97DA4}"/>
</file>

<file path=customXml/itemProps2.xml><?xml version="1.0" encoding="utf-8"?>
<ds:datastoreItem xmlns:ds="http://schemas.openxmlformats.org/officeDocument/2006/customXml" ds:itemID="{5458428B-410B-4167-8CB8-31D037583FC0}"/>
</file>

<file path=customXml/itemProps3.xml><?xml version="1.0" encoding="utf-8"?>
<ds:datastoreItem xmlns:ds="http://schemas.openxmlformats.org/officeDocument/2006/customXml" ds:itemID="{573E5389-7B4C-42BB-8222-B480617AFEDE}"/>
</file>

<file path=docProps/app.xml><?xml version="1.0" encoding="utf-8"?>
<Properties xmlns="http://schemas.openxmlformats.org/officeDocument/2006/extended-properties" xmlns:vt="http://schemas.openxmlformats.org/officeDocument/2006/docPropsVTypes">
  <TotalTime>16204</TotalTime>
  <Words>2614</Words>
  <Application>Microsoft Office PowerPoint</Application>
  <PresentationFormat>On-screen Show (4:3)</PresentationFormat>
  <Paragraphs>314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Office Theme</vt:lpstr>
      <vt:lpstr>Theme1</vt:lpstr>
      <vt:lpstr>Chart</vt:lpstr>
      <vt:lpstr>Worksheet</vt:lpstr>
      <vt:lpstr>Are our young people out of control…and do we even know?</vt:lpstr>
      <vt:lpstr>Background</vt:lpstr>
      <vt:lpstr>Public/media perceptions</vt:lpstr>
      <vt:lpstr>PowerPoint Presentation</vt:lpstr>
      <vt:lpstr>Political/policy context</vt:lpstr>
      <vt:lpstr>Reality, or moral panic?</vt:lpstr>
      <vt:lpstr>Unanswered questions</vt:lpstr>
      <vt:lpstr>The present study</vt:lpstr>
      <vt:lpstr>Initial cautions about data…</vt:lpstr>
      <vt:lpstr>PowerPoint Presentation</vt:lpstr>
      <vt:lpstr>Historic trends - overview</vt:lpstr>
      <vt:lpstr>Historic trends</vt:lpstr>
      <vt:lpstr>Historic trends</vt:lpstr>
      <vt:lpstr>Historic trends</vt:lpstr>
      <vt:lpstr>Historic trends</vt:lpstr>
      <vt:lpstr>Historic trends</vt:lpstr>
      <vt:lpstr>Historic trends - summary</vt:lpstr>
      <vt:lpstr>PowerPoint Presentation</vt:lpstr>
      <vt:lpstr>Number of offenders,  all offence types</vt:lpstr>
      <vt:lpstr>Offender rate, all offence types</vt:lpstr>
      <vt:lpstr>Offender rate, by single year  of age </vt:lpstr>
      <vt:lpstr>Violent offender rates,  by broad age group</vt:lpstr>
      <vt:lpstr>Violent offender rate,  by single year of  age</vt:lpstr>
      <vt:lpstr>Childrens Courts data</vt:lpstr>
      <vt:lpstr>QLD court and police statistics</vt:lpstr>
      <vt:lpstr>Offence type classification:  a hidden story emerging in the details?</vt:lpstr>
      <vt:lpstr>Official statistics - summary</vt:lpstr>
      <vt:lpstr>Official statistics - summary</vt:lpstr>
      <vt:lpstr>Official statistics - summary</vt:lpstr>
      <vt:lpstr>PowerPoint Presentation</vt:lpstr>
      <vt:lpstr>More caveats…</vt:lpstr>
      <vt:lpstr>Scope of behaviours</vt:lpstr>
      <vt:lpstr>Age-crime relationship –  revisited</vt:lpstr>
      <vt:lpstr>Self-reported participation</vt:lpstr>
      <vt:lpstr>QLD: Sibling Study (1995),  ARC Police-Young People Study (2006)</vt:lpstr>
      <vt:lpstr> Data from year 9 youth in SEQ (1995, 2006)</vt:lpstr>
      <vt:lpstr>Violent behaviour (%) in  previous 3 months  (Year 9 students, 2006)</vt:lpstr>
      <vt:lpstr>Self reported frequency of  attacking another student in last 12 months</vt:lpstr>
      <vt:lpstr>Self-reported participation in  violence - trends </vt:lpstr>
      <vt:lpstr>Self-report data - summary</vt:lpstr>
      <vt:lpstr>Gaps in knowledge</vt:lpstr>
      <vt:lpstr>Broader context</vt:lpstr>
      <vt:lpstr>Summary</vt:lpstr>
    </vt:vector>
  </TitlesOfParts>
  <Company>Griffith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our young people out of control…and do we even know?</dc:title>
  <dc:creator>soeadmin</dc:creator>
  <cp:lastModifiedBy>Florence Sin</cp:lastModifiedBy>
  <cp:revision>229</cp:revision>
  <cp:lastPrinted>2015-02-10T03:05:52Z</cp:lastPrinted>
  <dcterms:created xsi:type="dcterms:W3CDTF">2015-01-14T00:30:44Z</dcterms:created>
  <dcterms:modified xsi:type="dcterms:W3CDTF">2015-03-18T01:00:23Z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4" name="DC_x002e_Type_x002e_DocType_x0020__x0028_JSMS">
    <vt:lpwstr/>
  </property>
  <property fmtid="{D5CDD505-2E9C-101B-9397-08002B2CF9AE}" pid="5" name="Content_x0020_tags">
    <vt:lpwstr/>
  </property>
  <property fmtid="{D5CDD505-2E9C-101B-9397-08002B2CF9AE}" pid="7" name="Content tags">
    <vt:lpwstr>105;#Conference proceedings / Presentations|c21264d4-9564-4e41-9805-0fcb8759ef5a</vt:lpwstr>
  </property>
  <property fmtid="{D5CDD505-2E9C-101B-9397-08002B2CF9AE}" pid="10" name="DC.Type.DocType (JSMS">
    <vt:lpwstr>126;#Presentation|96b9c332-40fe-4061-87fb-bc6c76567afe</vt:lpwstr>
  </property>
  <property fmtid="{D5CDD505-2E9C-101B-9397-08002B2CF9AE}" pid="14" name="bc56bdda6a6a44c48d8cfdd96ad4c1470">
    <vt:lpwstr>Presentation|96b9c332-40fe-4061-87fb-bc6c76567afe</vt:lpwstr>
  </property>
</Properties>
</file>