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3" r:id="rId2"/>
    <p:sldId id="331" r:id="rId3"/>
    <p:sldId id="332" r:id="rId4"/>
    <p:sldId id="333" r:id="rId5"/>
    <p:sldId id="334" r:id="rId6"/>
    <p:sldId id="343" r:id="rId7"/>
    <p:sldId id="335" r:id="rId8"/>
    <p:sldId id="336" r:id="rId9"/>
    <p:sldId id="337" r:id="rId10"/>
    <p:sldId id="338" r:id="rId11"/>
    <p:sldId id="341" r:id="rId12"/>
    <p:sldId id="344" r:id="rId13"/>
    <p:sldId id="339" r:id="rId14"/>
    <p:sldId id="340" r:id="rId15"/>
    <p:sldId id="345" r:id="rId16"/>
    <p:sldId id="342" r:id="rId17"/>
  </p:sldIdLst>
  <p:sldSz cx="9144000" cy="6858000" type="screen4x3"/>
  <p:notesSz cx="6883400" cy="9906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0">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initials="P" lastIdx="19" clrIdx="0"/>
  <p:cmAuthor id="1" name="Joanna Holcombe" initials="JH" lastIdx="19" clrIdx="1"/>
  <p:cmAuthor id="2" name="Carla Treloar" initials="CT" lastIdx="7" clrIdx="2"/>
  <p:cmAuthor id="3" name="Martin Holt" initials="MH" lastIdx="1" clrIdx="3">
    <p:extLst/>
  </p:cmAuthor>
  <p:cmAuthor id="4" name="Martin Holt" initials="MH [2]" lastIdx="1" clrIdx="4">
    <p:extLst/>
  </p:cmAuthor>
  <p:cmAuthor id="5" name="Lise Lafferty" initials="LL"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74" autoAdjust="0"/>
    <p:restoredTop sz="94531" autoAdjust="0"/>
  </p:normalViewPr>
  <p:slideViewPr>
    <p:cSldViewPr snapToObjects="1">
      <p:cViewPr>
        <p:scale>
          <a:sx n="117" d="100"/>
          <a:sy n="117" d="100"/>
        </p:scale>
        <p:origin x="-1464" y="150"/>
      </p:cViewPr>
      <p:guideLst>
        <p:guide orient="horz" pos="2160"/>
        <p:guide pos="2880"/>
      </p:guideLst>
    </p:cSldViewPr>
  </p:slideViewPr>
  <p:outlineViewPr>
    <p:cViewPr>
      <p:scale>
        <a:sx n="33" d="100"/>
        <a:sy n="33" d="100"/>
      </p:scale>
      <p:origin x="0" y="335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3" d="100"/>
          <a:sy n="83" d="100"/>
        </p:scale>
        <p:origin x="-1680" y="-78"/>
      </p:cViewPr>
      <p:guideLst>
        <p:guide orient="horz" pos="3120"/>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95300"/>
          </a:xfrm>
          <a:prstGeom prst="rect">
            <a:avLst/>
          </a:prstGeom>
        </p:spPr>
        <p:txBody>
          <a:bodyPr vert="horz" lIns="95939" tIns="47969" rIns="95939" bIns="47969" rtlCol="0"/>
          <a:lstStyle>
            <a:lvl1pPr algn="l">
              <a:defRPr sz="1300"/>
            </a:lvl1pPr>
          </a:lstStyle>
          <a:p>
            <a:endParaRPr lang="en-AU"/>
          </a:p>
        </p:txBody>
      </p:sp>
      <p:sp>
        <p:nvSpPr>
          <p:cNvPr id="3" name="Date Placeholder 2"/>
          <p:cNvSpPr>
            <a:spLocks noGrp="1"/>
          </p:cNvSpPr>
          <p:nvPr>
            <p:ph type="dt" sz="quarter" idx="1"/>
          </p:nvPr>
        </p:nvSpPr>
        <p:spPr>
          <a:xfrm>
            <a:off x="3899000" y="0"/>
            <a:ext cx="2982807" cy="495300"/>
          </a:xfrm>
          <a:prstGeom prst="rect">
            <a:avLst/>
          </a:prstGeom>
        </p:spPr>
        <p:txBody>
          <a:bodyPr vert="horz" lIns="95939" tIns="47969" rIns="95939" bIns="47969" rtlCol="0"/>
          <a:lstStyle>
            <a:lvl1pPr algn="r">
              <a:defRPr sz="1300"/>
            </a:lvl1pPr>
          </a:lstStyle>
          <a:p>
            <a:fld id="{FD531195-8C5C-4916-82D5-7DCE8C556042}" type="datetimeFigureOut">
              <a:rPr lang="en-AU" smtClean="0"/>
              <a:t>13/02/2017</a:t>
            </a:fld>
            <a:endParaRPr lang="en-AU"/>
          </a:p>
        </p:txBody>
      </p:sp>
      <p:sp>
        <p:nvSpPr>
          <p:cNvPr id="4" name="Footer Placeholder 3"/>
          <p:cNvSpPr>
            <a:spLocks noGrp="1"/>
          </p:cNvSpPr>
          <p:nvPr>
            <p:ph type="ftr" sz="quarter" idx="2"/>
          </p:nvPr>
        </p:nvSpPr>
        <p:spPr>
          <a:xfrm>
            <a:off x="0" y="9408981"/>
            <a:ext cx="2982807" cy="495300"/>
          </a:xfrm>
          <a:prstGeom prst="rect">
            <a:avLst/>
          </a:prstGeom>
        </p:spPr>
        <p:txBody>
          <a:bodyPr vert="horz" lIns="95939" tIns="47969" rIns="95939" bIns="47969" rtlCol="0" anchor="b"/>
          <a:lstStyle>
            <a:lvl1pPr algn="l">
              <a:defRPr sz="1300"/>
            </a:lvl1pPr>
          </a:lstStyle>
          <a:p>
            <a:endParaRPr lang="en-AU"/>
          </a:p>
        </p:txBody>
      </p:sp>
      <p:sp>
        <p:nvSpPr>
          <p:cNvPr id="5" name="Slide Number Placeholder 4"/>
          <p:cNvSpPr>
            <a:spLocks noGrp="1"/>
          </p:cNvSpPr>
          <p:nvPr>
            <p:ph type="sldNum" sz="quarter" idx="3"/>
          </p:nvPr>
        </p:nvSpPr>
        <p:spPr>
          <a:xfrm>
            <a:off x="3899000" y="9408981"/>
            <a:ext cx="2982807" cy="495300"/>
          </a:xfrm>
          <a:prstGeom prst="rect">
            <a:avLst/>
          </a:prstGeom>
        </p:spPr>
        <p:txBody>
          <a:bodyPr vert="horz" lIns="95939" tIns="47969" rIns="95939" bIns="47969" rtlCol="0" anchor="b"/>
          <a:lstStyle>
            <a:lvl1pPr algn="r">
              <a:defRPr sz="1300"/>
            </a:lvl1pPr>
          </a:lstStyle>
          <a:p>
            <a:fld id="{EACB184E-4DA6-49FF-B37D-163C9766B10D}" type="slidenum">
              <a:rPr lang="en-AU" smtClean="0"/>
              <a:t>‹#›</a:t>
            </a:fld>
            <a:endParaRPr lang="en-AU"/>
          </a:p>
        </p:txBody>
      </p:sp>
    </p:spTree>
    <p:extLst>
      <p:ext uri="{BB962C8B-B14F-4D97-AF65-F5344CB8AC3E}">
        <p14:creationId xmlns:p14="http://schemas.microsoft.com/office/powerpoint/2010/main" val="3170973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95300"/>
          </a:xfrm>
          <a:prstGeom prst="rect">
            <a:avLst/>
          </a:prstGeom>
        </p:spPr>
        <p:txBody>
          <a:bodyPr vert="horz" lIns="95939" tIns="47969" rIns="95939" bIns="47969"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899000" y="0"/>
            <a:ext cx="2982807" cy="495300"/>
          </a:xfrm>
          <a:prstGeom prst="rect">
            <a:avLst/>
          </a:prstGeom>
        </p:spPr>
        <p:txBody>
          <a:bodyPr vert="horz" lIns="95939" tIns="47969" rIns="95939" bIns="47969" rtlCol="0"/>
          <a:lstStyle>
            <a:lvl1pPr algn="r" fontAlgn="auto">
              <a:spcBef>
                <a:spcPts val="0"/>
              </a:spcBef>
              <a:spcAft>
                <a:spcPts val="0"/>
              </a:spcAft>
              <a:defRPr sz="1300">
                <a:latin typeface="+mn-lt"/>
              </a:defRPr>
            </a:lvl1pPr>
          </a:lstStyle>
          <a:p>
            <a:pPr>
              <a:defRPr/>
            </a:pPr>
            <a:fld id="{3C6FC1CC-967F-44A5-B9A2-3DB8437F456A}" type="datetimeFigureOut">
              <a:rPr lang="en-US"/>
              <a:pPr>
                <a:defRPr/>
              </a:pPr>
              <a:t>2/13/2017</a:t>
            </a:fld>
            <a:endParaRPr lang="en-US"/>
          </a:p>
        </p:txBody>
      </p:sp>
      <p:sp>
        <p:nvSpPr>
          <p:cNvPr id="4" name="Slide Image Placeholder 3"/>
          <p:cNvSpPr>
            <a:spLocks noGrp="1" noRot="1" noChangeAspect="1"/>
          </p:cNvSpPr>
          <p:nvPr>
            <p:ph type="sldImg" idx="2"/>
          </p:nvPr>
        </p:nvSpPr>
        <p:spPr>
          <a:xfrm>
            <a:off x="965200" y="742950"/>
            <a:ext cx="4953000" cy="3714750"/>
          </a:xfrm>
          <a:prstGeom prst="rect">
            <a:avLst/>
          </a:prstGeom>
          <a:noFill/>
          <a:ln w="12700">
            <a:solidFill>
              <a:prstClr val="black"/>
            </a:solidFill>
          </a:ln>
        </p:spPr>
        <p:txBody>
          <a:bodyPr vert="horz" lIns="95939" tIns="47969" rIns="95939" bIns="47969" rtlCol="0" anchor="ctr"/>
          <a:lstStyle/>
          <a:p>
            <a:pPr lvl="0"/>
            <a:endParaRPr lang="en-US" noProof="0"/>
          </a:p>
        </p:txBody>
      </p:sp>
      <p:sp>
        <p:nvSpPr>
          <p:cNvPr id="5" name="Notes Placeholder 4"/>
          <p:cNvSpPr>
            <a:spLocks noGrp="1"/>
          </p:cNvSpPr>
          <p:nvPr>
            <p:ph type="body" sz="quarter" idx="3"/>
          </p:nvPr>
        </p:nvSpPr>
        <p:spPr>
          <a:xfrm>
            <a:off x="688340" y="4705350"/>
            <a:ext cx="5506720" cy="4457700"/>
          </a:xfrm>
          <a:prstGeom prst="rect">
            <a:avLst/>
          </a:prstGeom>
        </p:spPr>
        <p:txBody>
          <a:bodyPr vert="horz" lIns="95939" tIns="47969" rIns="95939" bIns="4796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08981"/>
            <a:ext cx="2982807" cy="495300"/>
          </a:xfrm>
          <a:prstGeom prst="rect">
            <a:avLst/>
          </a:prstGeom>
        </p:spPr>
        <p:txBody>
          <a:bodyPr vert="horz" lIns="95939" tIns="47969" rIns="95939" bIns="47969"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899000" y="9408981"/>
            <a:ext cx="2982807" cy="495300"/>
          </a:xfrm>
          <a:prstGeom prst="rect">
            <a:avLst/>
          </a:prstGeom>
        </p:spPr>
        <p:txBody>
          <a:bodyPr vert="horz" lIns="95939" tIns="47969" rIns="95939" bIns="47969" rtlCol="0" anchor="b"/>
          <a:lstStyle>
            <a:lvl1pPr algn="r" fontAlgn="auto">
              <a:spcBef>
                <a:spcPts val="0"/>
              </a:spcBef>
              <a:spcAft>
                <a:spcPts val="0"/>
              </a:spcAft>
              <a:defRPr sz="1300">
                <a:latin typeface="+mn-lt"/>
              </a:defRPr>
            </a:lvl1pPr>
          </a:lstStyle>
          <a:p>
            <a:pPr>
              <a:defRPr/>
            </a:pPr>
            <a:fld id="{CED23D58-D6CF-40C5-BCED-EBCD1C9F0AD0}" type="slidenum">
              <a:rPr lang="en-US"/>
              <a:pPr>
                <a:defRPr/>
              </a:pPr>
              <a:t>‹#›</a:t>
            </a:fld>
            <a:endParaRPr lang="en-US"/>
          </a:p>
        </p:txBody>
      </p:sp>
    </p:spTree>
    <p:extLst>
      <p:ext uri="{BB962C8B-B14F-4D97-AF65-F5344CB8AC3E}">
        <p14:creationId xmlns:p14="http://schemas.microsoft.com/office/powerpoint/2010/main" val="3333541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4"/>
          <p:cNvSpPr>
            <a:spLocks noGrp="1"/>
          </p:cNvSpPr>
          <p:nvPr>
            <p:ph type="body" sz="quarter" idx="10"/>
          </p:nvPr>
        </p:nvSpPr>
        <p:spPr>
          <a:xfrm>
            <a:off x="2592000" y="1717200"/>
            <a:ext cx="5688012" cy="576411"/>
          </a:xfrm>
          <a:prstGeom prst="rect">
            <a:avLst/>
          </a:prstGeom>
        </p:spPr>
        <p:txBody>
          <a:bodyPr/>
          <a:lstStyle>
            <a:lvl1pPr>
              <a:buNone/>
              <a:defRPr baseline="0">
                <a:latin typeface="+mj-lt"/>
              </a:defRPr>
            </a:lvl1pPr>
          </a:lstStyle>
          <a:p>
            <a:pPr lvl="0"/>
            <a:r>
              <a:rPr lang="en-US" smtClean="0"/>
              <a:t>Click to edit Master text styles</a:t>
            </a:r>
          </a:p>
        </p:txBody>
      </p:sp>
      <p:sp>
        <p:nvSpPr>
          <p:cNvPr id="11" name="Text Placeholder 6"/>
          <p:cNvSpPr>
            <a:spLocks noGrp="1"/>
          </p:cNvSpPr>
          <p:nvPr>
            <p:ph type="body" sz="quarter" idx="11"/>
          </p:nvPr>
        </p:nvSpPr>
        <p:spPr>
          <a:xfrm>
            <a:off x="2592000" y="2257200"/>
            <a:ext cx="5689600" cy="431800"/>
          </a:xfrm>
          <a:prstGeom prst="rect">
            <a:avLst/>
          </a:prstGeom>
        </p:spPr>
        <p:txBody>
          <a:bodyPr/>
          <a:lstStyle>
            <a:lvl1pPr>
              <a:buNone/>
              <a:defRPr sz="2000">
                <a:latin typeface="+mj-lt"/>
              </a:defRPr>
            </a:lvl1pPr>
          </a:lstStyle>
          <a:p>
            <a:pPr lvl="0"/>
            <a:r>
              <a:rPr lang="en-US" smtClean="0"/>
              <a:t>Click to edit Master text styles</a:t>
            </a:r>
          </a:p>
        </p:txBody>
      </p:sp>
      <p:pic>
        <p:nvPicPr>
          <p:cNvPr id="1026" name="Picture 2" descr="I:\FAS\DU\Marketing and Communications\Marketing Staff\Logos&amp;Templates\FASS to A&amp;SS\Rebrand_Banners_Schools&amp;Centres\FASS_Social Research in Healt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925" y="1124744"/>
            <a:ext cx="9168925"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Font typeface="Arial" pitchFamily="34" charset="0"/>
              <a:buChar char="•"/>
              <a:defRPr sz="1400" baseline="0">
                <a:latin typeface="Arial" pitchFamily="34" charset="0"/>
                <a:cs typeface="Arial" pitchFamily="34" charset="0"/>
              </a:defRPr>
            </a:lvl1pPr>
            <a:lvl2pPr>
              <a:defRPr sz="1400">
                <a:latin typeface="Arial" pitchFamily="34" charset="0"/>
                <a:cs typeface="Arial" pitchFamily="34" charset="0"/>
              </a:defRPr>
            </a:lvl2pPr>
            <a:lvl3pPr>
              <a:buFont typeface="Courier New" pitchFamily="49" charset="0"/>
              <a:buChar char="o"/>
              <a:defRPr sz="1400">
                <a:latin typeface="Arial" pitchFamily="34" charset="0"/>
                <a:cs typeface="Arial" pitchFamily="34" charset="0"/>
              </a:defRPr>
            </a:lvl3pPr>
            <a:lvl4pPr>
              <a:buFont typeface="Wingdings" pitchFamily="2" charset="2"/>
              <a:buChar cha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pic>
        <p:nvPicPr>
          <p:cNvPr id="6" name="Picture 5"/>
          <p:cNvPicPr/>
          <p:nvPr userDrawn="1"/>
        </p:nvPicPr>
        <p:blipFill>
          <a:blip r:embed="rId2">
            <a:extLst>
              <a:ext uri="{28A0092B-C50C-407E-A947-70E740481C1C}">
                <a14:useLocalDpi xmlns:a14="http://schemas.microsoft.com/office/drawing/2010/main" val="0"/>
              </a:ext>
            </a:extLst>
          </a:blip>
          <a:stretch>
            <a:fillRect/>
          </a:stretch>
        </p:blipFill>
        <p:spPr bwMode="auto">
          <a:xfrm>
            <a:off x="0" y="6116892"/>
            <a:ext cx="9147600" cy="740569"/>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Arial" pitchFamily="34" charset="0"/>
                <a:cs typeface="Arial"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n-lt"/>
                <a:cs typeface="Arial" pitchFamily="34" charset="0"/>
              </a:defRPr>
            </a:lvl1pPr>
            <a:lvl2pPr>
              <a:defRPr sz="1400">
                <a:latin typeface="+mn-lt"/>
              </a:defRPr>
            </a:lvl2pPr>
            <a:lvl3pPr>
              <a:buFont typeface="Courier New" pitchFamily="49" charset="0"/>
              <a:buChar char="o"/>
              <a:defRPr sz="1400">
                <a:latin typeface="+mn-lt"/>
              </a:defRPr>
            </a:lvl3pPr>
            <a:lvl4pPr>
              <a:buFont typeface="Wingdings" pitchFamily="2" charset="2"/>
              <a:buChar cha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Arial" pitchFamily="34" charset="0"/>
                <a:cs typeface="Arial"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n-lt"/>
                <a:cs typeface="Arial" pitchFamily="34" charset="0"/>
              </a:defRPr>
            </a:lvl1pPr>
            <a:lvl2pPr>
              <a:defRPr sz="1400">
                <a:latin typeface="+mn-lt"/>
              </a:defRPr>
            </a:lvl2pPr>
            <a:lvl3pPr>
              <a:buFont typeface="Courier New" pitchFamily="49" charset="0"/>
              <a:buChar char="o"/>
              <a:defRPr sz="1400">
                <a:latin typeface="+mn-lt"/>
              </a:defRPr>
            </a:lvl3pPr>
            <a:lvl4pPr>
              <a:buFont typeface="Wingdings" pitchFamily="2" charset="2"/>
              <a:buChar cha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bwMode="auto">
          <a:xfrm>
            <a:off x="0" y="6116892"/>
            <a:ext cx="9147600" cy="740569"/>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5325"/>
            <a:ext cx="4038600" cy="4309939"/>
          </a:xfrm>
          <a:prstGeom prst="rect">
            <a:avLst/>
          </a:prstGeo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buFont typeface="Courier New" pitchFamily="49" charset="0"/>
              <a:buChar char="o"/>
              <a:defRPr sz="1400">
                <a:latin typeface="Arial" pitchFamily="34" charset="0"/>
                <a:cs typeface="Arial" pitchFamily="34" charset="0"/>
              </a:defRPr>
            </a:lvl3pPr>
            <a:lvl4pPr>
              <a:buFont typeface="Wingdings" pitchFamily="2" charset="2"/>
              <a:buChar char="§"/>
              <a:defRPr sz="14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buFont typeface="Courier New" pitchFamily="49" charset="0"/>
              <a:buChar char="o"/>
              <a:defRPr sz="1400">
                <a:latin typeface="Arial" pitchFamily="34" charset="0"/>
                <a:cs typeface="Arial" pitchFamily="34" charset="0"/>
              </a:defRPr>
            </a:lvl3pPr>
            <a:lvl4pPr>
              <a:buFont typeface="Wingdings" pitchFamily="2" charset="2"/>
              <a:buChar char="§"/>
              <a:defRPr sz="14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pic>
        <p:nvPicPr>
          <p:cNvPr id="6" name="Picture 5"/>
          <p:cNvPicPr/>
          <p:nvPr userDrawn="1"/>
        </p:nvPicPr>
        <p:blipFill>
          <a:blip r:embed="rId2">
            <a:extLst>
              <a:ext uri="{28A0092B-C50C-407E-A947-70E740481C1C}">
                <a14:useLocalDpi xmlns:a14="http://schemas.microsoft.com/office/drawing/2010/main" val="0"/>
              </a:ext>
            </a:extLst>
          </a:blip>
          <a:stretch>
            <a:fillRect/>
          </a:stretch>
        </p:blipFill>
        <p:spPr bwMode="auto">
          <a:xfrm>
            <a:off x="0" y="6116892"/>
            <a:ext cx="9147600" cy="740569"/>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5"/>
          <p:cNvPicPr/>
          <p:nvPr userDrawn="1"/>
        </p:nvPicPr>
        <p:blipFill>
          <a:blip r:embed="rId2">
            <a:extLst>
              <a:ext uri="{28A0092B-C50C-407E-A947-70E740481C1C}">
                <a14:useLocalDpi xmlns:a14="http://schemas.microsoft.com/office/drawing/2010/main" val="0"/>
              </a:ext>
            </a:extLst>
          </a:blip>
          <a:stretch>
            <a:fillRect/>
          </a:stretch>
        </p:blipFill>
        <p:spPr bwMode="auto">
          <a:xfrm>
            <a:off x="0" y="6116892"/>
            <a:ext cx="9147600" cy="74056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74000" y="260350"/>
            <a:ext cx="8921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4" r:id="rId3"/>
    <p:sldLayoutId id="2147483763" r:id="rId4"/>
    <p:sldLayoutId id="2147483768" r:id="rId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ommet" pitchFamily="50" charset="0"/>
        </a:defRPr>
      </a:lvl2pPr>
      <a:lvl3pPr algn="ctr" rtl="0" eaLnBrk="1" fontAlgn="base" hangingPunct="1">
        <a:spcBef>
          <a:spcPct val="0"/>
        </a:spcBef>
        <a:spcAft>
          <a:spcPct val="0"/>
        </a:spcAft>
        <a:defRPr sz="4400">
          <a:solidFill>
            <a:schemeClr val="tx1"/>
          </a:solidFill>
          <a:latin typeface="Sommet" pitchFamily="50" charset="0"/>
        </a:defRPr>
      </a:lvl3pPr>
      <a:lvl4pPr algn="ctr" rtl="0" eaLnBrk="1" fontAlgn="base" hangingPunct="1">
        <a:spcBef>
          <a:spcPct val="0"/>
        </a:spcBef>
        <a:spcAft>
          <a:spcPct val="0"/>
        </a:spcAft>
        <a:defRPr sz="4400">
          <a:solidFill>
            <a:schemeClr val="tx1"/>
          </a:solidFill>
          <a:latin typeface="Sommet" pitchFamily="50" charset="0"/>
        </a:defRPr>
      </a:lvl4pPr>
      <a:lvl5pPr algn="ctr" rtl="0" eaLnBrk="1" fontAlgn="base" hangingPunct="1">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AU"/>
          </a:p>
        </p:txBody>
      </p:sp>
      <p:sp>
        <p:nvSpPr>
          <p:cNvPr id="3" name="Text Placeholder 2"/>
          <p:cNvSpPr>
            <a:spLocks noGrp="1"/>
          </p:cNvSpPr>
          <p:nvPr>
            <p:ph type="body" sz="quarter" idx="11"/>
          </p:nvPr>
        </p:nvSpPr>
        <p:spPr/>
        <p:txBody>
          <a:bodyPr/>
          <a:lstStyle/>
          <a:p>
            <a:endParaRPr lang="en-A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z3519274\Downloads\CSRH-cover-image-tesselated-rainb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9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Preliminary findings</a:t>
            </a:r>
            <a:endParaRPr lang="en-AU" dirty="0">
              <a:latin typeface="+mn-lt"/>
            </a:endParaRPr>
          </a:p>
        </p:txBody>
      </p:sp>
      <p:sp>
        <p:nvSpPr>
          <p:cNvPr id="3" name="Content Placeholder 2"/>
          <p:cNvSpPr>
            <a:spLocks noGrp="1"/>
          </p:cNvSpPr>
          <p:nvPr>
            <p:ph idx="1"/>
          </p:nvPr>
        </p:nvSpPr>
        <p:spPr>
          <a:xfrm>
            <a:off x="457200" y="1275808"/>
            <a:ext cx="8229600" cy="4320480"/>
          </a:xfrm>
        </p:spPr>
        <p:txBody>
          <a:bodyPr/>
          <a:lstStyle/>
          <a:p>
            <a:r>
              <a:rPr lang="en-US" sz="2400" dirty="0" smtClean="0"/>
              <a:t>Probation and parole – support vs pressure</a:t>
            </a:r>
          </a:p>
          <a:p>
            <a:pPr marL="0" indent="0">
              <a:buNone/>
            </a:pPr>
            <a:endParaRPr lang="en-US" sz="1100" dirty="0"/>
          </a:p>
          <a:p>
            <a:pPr marL="0" indent="0">
              <a:buNone/>
            </a:pPr>
            <a:r>
              <a:rPr lang="en-US" sz="2000" b="1" dirty="0"/>
              <a:t>W</a:t>
            </a:r>
            <a:r>
              <a:rPr lang="en-US" sz="2000" b="1" dirty="0" smtClean="0"/>
              <a:t>hat </a:t>
            </a:r>
            <a:r>
              <a:rPr lang="en-US" sz="2000" b="1" dirty="0"/>
              <a:t>sort of support or help do you get from probation and  </a:t>
            </a:r>
            <a:r>
              <a:rPr lang="en-US" sz="2000" b="1" dirty="0" smtClean="0"/>
              <a:t>parole?</a:t>
            </a:r>
            <a:endParaRPr lang="en-AU" sz="2000" dirty="0"/>
          </a:p>
          <a:p>
            <a:pPr marL="0" indent="0">
              <a:buNone/>
            </a:pPr>
            <a:r>
              <a:rPr lang="en-US" sz="1800" dirty="0" smtClean="0"/>
              <a:t>Yeah</a:t>
            </a:r>
            <a:r>
              <a:rPr lang="en-US" sz="1800" dirty="0"/>
              <a:t>, they call it support. I call it pressure. At first I didn’t think there was any support at all, but now that I’ve gotten to know my officer, it’s okay, she’s working with me now, she knows about my health, getting the cure for </a:t>
            </a:r>
            <a:r>
              <a:rPr lang="en-US" sz="1800" dirty="0" smtClean="0"/>
              <a:t>hepatitis.</a:t>
            </a:r>
            <a:r>
              <a:rPr lang="en-AU" sz="1800" dirty="0"/>
              <a:t> </a:t>
            </a:r>
            <a:r>
              <a:rPr lang="en-AU" sz="1800" dirty="0" smtClean="0"/>
              <a:t>… </a:t>
            </a:r>
            <a:r>
              <a:rPr lang="en-US" sz="1800" dirty="0" smtClean="0"/>
              <a:t>Like </a:t>
            </a:r>
            <a:r>
              <a:rPr lang="en-US" sz="1800" dirty="0"/>
              <a:t>if I wasn’t me, I’d be in prison, I would’ve been back in prison ages ago, because the way my parole, </a:t>
            </a:r>
            <a:r>
              <a:rPr lang="en-US" sz="1800" u="sng" dirty="0"/>
              <a:t>no one can handle this while working</a:t>
            </a:r>
            <a:r>
              <a:rPr lang="en-US" sz="1800" dirty="0"/>
              <a:t>. I’ve been lucky </a:t>
            </a:r>
            <a:r>
              <a:rPr lang="en-US" sz="1800" dirty="0" smtClean="0"/>
              <a:t>too with </a:t>
            </a:r>
            <a:r>
              <a:rPr lang="en-US" sz="1800" dirty="0"/>
              <a:t>family, with family friends, they know the situation, they’ll let me leave but in the end it didn’t work out. They say it’s all fine, but when you get a phone call, “</a:t>
            </a:r>
            <a:r>
              <a:rPr lang="en-US" sz="1800" u="sng" dirty="0"/>
              <a:t>you have to go do a urine now</a:t>
            </a:r>
            <a:r>
              <a:rPr lang="en-US" sz="1800" dirty="0"/>
              <a:t>” and you’re the only one in the shop and you have to close the shop and they’re not making money and they can’t pay the wages, they just say “oh look I can’t do this</a:t>
            </a:r>
            <a:r>
              <a:rPr lang="en-US" sz="1800" dirty="0" smtClean="0"/>
              <a:t>”. (#12, 35 years, last sentence 3 years 3 months, living with partner)</a:t>
            </a:r>
            <a:endParaRPr lang="en-AU" sz="1800" dirty="0"/>
          </a:p>
        </p:txBody>
      </p:sp>
    </p:spTree>
    <p:extLst>
      <p:ext uri="{BB962C8B-B14F-4D97-AF65-F5344CB8AC3E}">
        <p14:creationId xmlns:p14="http://schemas.microsoft.com/office/powerpoint/2010/main" val="312125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mn-lt"/>
              </a:rPr>
              <a:t>Preliminary findings</a:t>
            </a:r>
          </a:p>
        </p:txBody>
      </p:sp>
      <p:sp>
        <p:nvSpPr>
          <p:cNvPr id="3" name="Content Placeholder 2"/>
          <p:cNvSpPr>
            <a:spLocks noGrp="1"/>
          </p:cNvSpPr>
          <p:nvPr>
            <p:ph idx="1"/>
          </p:nvPr>
        </p:nvSpPr>
        <p:spPr/>
        <p:txBody>
          <a:bodyPr/>
          <a:lstStyle/>
          <a:p>
            <a:r>
              <a:rPr lang="en-AU" sz="2400" dirty="0" smtClean="0"/>
              <a:t>The intersection of accommodation and drug use</a:t>
            </a:r>
          </a:p>
          <a:p>
            <a:pPr marL="0" indent="0">
              <a:buNone/>
            </a:pPr>
            <a:endParaRPr lang="en-AU" dirty="0" smtClean="0"/>
          </a:p>
          <a:p>
            <a:pPr marL="0" indent="0">
              <a:buNone/>
            </a:pPr>
            <a:r>
              <a:rPr lang="en-US" sz="2000" dirty="0"/>
              <a:t>I sort of knew I would find somewhere to stay, </a:t>
            </a:r>
            <a:r>
              <a:rPr lang="en-US" sz="2000" u="sng" dirty="0"/>
              <a:t>but the risk of using was increased by who I stayed with</a:t>
            </a:r>
            <a:r>
              <a:rPr lang="en-US" sz="2000" dirty="0"/>
              <a:t> and there wasn’t pretty much anyone left you know from years ago that came back to me and then went away and then wanted to come back again, so </a:t>
            </a:r>
            <a:r>
              <a:rPr lang="en-US" sz="2000" u="sng" dirty="0"/>
              <a:t>I didn’t have too many places to </a:t>
            </a:r>
            <a:r>
              <a:rPr lang="en-US" sz="2000" u="sng" dirty="0" smtClean="0"/>
              <a:t>go</a:t>
            </a:r>
            <a:r>
              <a:rPr lang="en-US" sz="2000" dirty="0" smtClean="0"/>
              <a:t> (#9, 47 years, last sentence 9 months, couch surfing)</a:t>
            </a:r>
            <a:endParaRPr lang="en-US" sz="2000" dirty="0"/>
          </a:p>
          <a:p>
            <a:pPr marL="0" indent="0">
              <a:buNone/>
            </a:pPr>
            <a:endParaRPr lang="en-US" sz="2000" dirty="0" smtClean="0"/>
          </a:p>
          <a:p>
            <a:pPr marL="0" indent="0">
              <a:buNone/>
            </a:pPr>
            <a:r>
              <a:rPr lang="en-AU" sz="2000" u="sng" dirty="0" smtClean="0"/>
              <a:t>If </a:t>
            </a:r>
            <a:r>
              <a:rPr lang="en-AU" sz="2000" u="sng" dirty="0"/>
              <a:t>I stuff up</a:t>
            </a:r>
            <a:r>
              <a:rPr lang="en-AU" sz="2000" dirty="0"/>
              <a:t>, there’s a chance that she can just turn around and say, “pack your stuff and go home”, so that’s why I’m not doing drugs or I’m not going down that path. </a:t>
            </a:r>
            <a:r>
              <a:rPr lang="en-AU" sz="2000" dirty="0" smtClean="0"/>
              <a:t>(#15, 32 years, last sentence 6 months, living with ex-partner and their children)</a:t>
            </a:r>
            <a:endParaRPr lang="en-AU" sz="2000" dirty="0"/>
          </a:p>
          <a:p>
            <a:pPr marL="0" indent="0">
              <a:buNone/>
            </a:pPr>
            <a:endParaRPr lang="en-AU" sz="2400" dirty="0"/>
          </a:p>
        </p:txBody>
      </p:sp>
    </p:spTree>
    <p:extLst>
      <p:ext uri="{BB962C8B-B14F-4D97-AF65-F5344CB8AC3E}">
        <p14:creationId xmlns:p14="http://schemas.microsoft.com/office/powerpoint/2010/main" val="144308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mn-lt"/>
              </a:rPr>
              <a:t>Preliminary findings</a:t>
            </a:r>
          </a:p>
        </p:txBody>
      </p:sp>
      <p:sp>
        <p:nvSpPr>
          <p:cNvPr id="3" name="Content Placeholder 2"/>
          <p:cNvSpPr>
            <a:spLocks noGrp="1"/>
          </p:cNvSpPr>
          <p:nvPr>
            <p:ph idx="1"/>
          </p:nvPr>
        </p:nvSpPr>
        <p:spPr/>
        <p:txBody>
          <a:bodyPr/>
          <a:lstStyle/>
          <a:p>
            <a:r>
              <a:rPr lang="en-AU" sz="2400" dirty="0"/>
              <a:t>The intersection of accommodation and drug use</a:t>
            </a:r>
          </a:p>
          <a:p>
            <a:endParaRPr lang="en-AU" sz="700" dirty="0" smtClean="0"/>
          </a:p>
          <a:p>
            <a:pPr marL="0" indent="0">
              <a:buNone/>
            </a:pPr>
            <a:r>
              <a:rPr lang="en-US" sz="1800" dirty="0"/>
              <a:t>That’s the </a:t>
            </a:r>
            <a:r>
              <a:rPr lang="en-US" sz="1800" u="sng" dirty="0"/>
              <a:t>reason I stayed out so long</a:t>
            </a:r>
            <a:r>
              <a:rPr lang="en-US" sz="1800" dirty="0"/>
              <a:t>, is I got housing through [a release support program] in jail. That was the last time. It wasn’t this time. They found me a house and I lived there for 5 years and </a:t>
            </a:r>
            <a:r>
              <a:rPr lang="en-US" sz="1800" u="sng" dirty="0"/>
              <a:t>because my housing was good, my life was good</a:t>
            </a:r>
            <a:r>
              <a:rPr lang="en-US" sz="1800" dirty="0"/>
              <a:t> you know. Everything else fell into place. Then I [was physically attacked and my house was robbed] and things started to go a </a:t>
            </a:r>
            <a:r>
              <a:rPr lang="en-US" sz="1800"/>
              <a:t>bit </a:t>
            </a:r>
            <a:r>
              <a:rPr lang="en-US" sz="1800" smtClean="0"/>
              <a:t>pear-shaped </a:t>
            </a:r>
            <a:r>
              <a:rPr lang="en-US" sz="1800" dirty="0"/>
              <a:t>after that, </a:t>
            </a:r>
            <a:r>
              <a:rPr lang="en-US" sz="1800" u="sng" dirty="0"/>
              <a:t>I started using again and ended up in jail</a:t>
            </a:r>
            <a:r>
              <a:rPr lang="en-US" sz="1800" dirty="0" smtClean="0"/>
              <a:t>. (#10, 38 years, last sentence 11 months, living with a parent and girlfriend) </a:t>
            </a:r>
          </a:p>
          <a:p>
            <a:pPr marL="0" indent="0">
              <a:buNone/>
            </a:pPr>
            <a:endParaRPr lang="en-US" dirty="0" smtClean="0"/>
          </a:p>
          <a:p>
            <a:pPr marL="0" indent="0">
              <a:buNone/>
            </a:pPr>
            <a:r>
              <a:rPr lang="en-US" sz="1800" dirty="0" smtClean="0"/>
              <a:t>I </a:t>
            </a:r>
            <a:r>
              <a:rPr lang="en-US" sz="1800" dirty="0"/>
              <a:t>went to [a supported accommodation service] from release, I was there for roughly about 8 weeks. I had an incident </a:t>
            </a:r>
            <a:r>
              <a:rPr lang="en-US" sz="1800" dirty="0" smtClean="0"/>
              <a:t>there … </a:t>
            </a:r>
            <a:r>
              <a:rPr lang="en-US" sz="1800" dirty="0"/>
              <a:t>I ended up being </a:t>
            </a:r>
            <a:r>
              <a:rPr lang="en-US" sz="1800" u="sng" dirty="0"/>
              <a:t>on the streets</a:t>
            </a:r>
            <a:r>
              <a:rPr lang="en-US" sz="1800" dirty="0"/>
              <a:t> for 6 </a:t>
            </a:r>
            <a:r>
              <a:rPr lang="en-US" sz="1800" dirty="0" smtClean="0"/>
              <a:t>days … </a:t>
            </a:r>
            <a:r>
              <a:rPr lang="en-US" sz="1800" dirty="0"/>
              <a:t>in that 6-7 days I did use, my drug of choice is ice so you know, being so angry and </a:t>
            </a:r>
            <a:r>
              <a:rPr lang="en-US" sz="1800" dirty="0" smtClean="0"/>
              <a:t>frustrated … </a:t>
            </a:r>
            <a:r>
              <a:rPr lang="en-US" sz="1800" dirty="0"/>
              <a:t>I did the 7 days, I </a:t>
            </a:r>
            <a:r>
              <a:rPr lang="en-US" sz="1800" u="sng" dirty="0"/>
              <a:t>did the binge thing</a:t>
            </a:r>
            <a:r>
              <a:rPr lang="en-US" sz="1800" dirty="0"/>
              <a:t>, I did the </a:t>
            </a:r>
            <a:r>
              <a:rPr lang="en-US" sz="1800" u="sng" dirty="0"/>
              <a:t>drugs every day for 7 </a:t>
            </a:r>
            <a:r>
              <a:rPr lang="en-US" sz="1800" u="sng" dirty="0" smtClean="0"/>
              <a:t>days </a:t>
            </a:r>
            <a:r>
              <a:rPr lang="en-US" sz="1800" dirty="0" smtClean="0"/>
              <a:t>(#13, 48 years, last sentence 4.5 years, living at supported accommodation) </a:t>
            </a:r>
            <a:endParaRPr lang="en-AU" sz="1800" dirty="0"/>
          </a:p>
        </p:txBody>
      </p:sp>
    </p:spTree>
    <p:extLst>
      <p:ext uri="{BB962C8B-B14F-4D97-AF65-F5344CB8AC3E}">
        <p14:creationId xmlns:p14="http://schemas.microsoft.com/office/powerpoint/2010/main" val="387822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Preliminary findings</a:t>
            </a:r>
            <a:endParaRPr lang="en-AU" dirty="0">
              <a:latin typeface="+mn-lt"/>
            </a:endParaRPr>
          </a:p>
        </p:txBody>
      </p:sp>
      <p:sp>
        <p:nvSpPr>
          <p:cNvPr id="3" name="Content Placeholder 2"/>
          <p:cNvSpPr>
            <a:spLocks noGrp="1"/>
          </p:cNvSpPr>
          <p:nvPr>
            <p:ph idx="1"/>
          </p:nvPr>
        </p:nvSpPr>
        <p:spPr/>
        <p:txBody>
          <a:bodyPr/>
          <a:lstStyle/>
          <a:p>
            <a:r>
              <a:rPr lang="en-US" sz="2400" dirty="0" smtClean="0"/>
              <a:t>Agency in making things happen, help but not help</a:t>
            </a:r>
          </a:p>
          <a:p>
            <a:endParaRPr lang="en-US" dirty="0"/>
          </a:p>
          <a:p>
            <a:pPr marL="0" indent="0">
              <a:buNone/>
            </a:pPr>
            <a:r>
              <a:rPr lang="en-US" sz="2000" dirty="0" smtClean="0"/>
              <a:t>once </a:t>
            </a:r>
            <a:r>
              <a:rPr lang="en-US" sz="2000" dirty="0"/>
              <a:t>I got out and I was at my parents for the 4 days, I rang the jail back and asked them how do I go about getting accommodation now I’ve just been released from jail, they told me to go to [a particular block of housing flats] and it’s full of jail birds. Everyone who’s on parole just goes there. I just thought, “</a:t>
            </a:r>
            <a:r>
              <a:rPr lang="en-US" sz="2000" u="sng" dirty="0"/>
              <a:t>no, not happening</a:t>
            </a:r>
            <a:r>
              <a:rPr lang="en-US" sz="2000" dirty="0"/>
              <a:t>”, so </a:t>
            </a:r>
            <a:r>
              <a:rPr lang="en-US" sz="2000" u="sng" dirty="0"/>
              <a:t>I ended up on the streets</a:t>
            </a:r>
            <a:r>
              <a:rPr lang="en-US" sz="2000" dirty="0"/>
              <a:t>. </a:t>
            </a:r>
            <a:r>
              <a:rPr lang="en-US" sz="2000" dirty="0" smtClean="0"/>
              <a:t>(#6, 43 years, last sentence 2 years, homeless)</a:t>
            </a:r>
            <a:endParaRPr lang="en-AU" sz="2000" dirty="0"/>
          </a:p>
        </p:txBody>
      </p:sp>
    </p:spTree>
    <p:extLst>
      <p:ext uri="{BB962C8B-B14F-4D97-AF65-F5344CB8AC3E}">
        <p14:creationId xmlns:p14="http://schemas.microsoft.com/office/powerpoint/2010/main" val="2389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Other themes to explore</a:t>
            </a:r>
            <a:endParaRPr lang="en-AU" dirty="0">
              <a:latin typeface="+mn-lt"/>
            </a:endParaRPr>
          </a:p>
        </p:txBody>
      </p:sp>
      <p:sp>
        <p:nvSpPr>
          <p:cNvPr id="3" name="Content Placeholder 2"/>
          <p:cNvSpPr>
            <a:spLocks noGrp="1"/>
          </p:cNvSpPr>
          <p:nvPr>
            <p:ph idx="1"/>
          </p:nvPr>
        </p:nvSpPr>
        <p:spPr>
          <a:xfrm>
            <a:off x="457200" y="1293607"/>
            <a:ext cx="8229600" cy="4320480"/>
          </a:xfrm>
        </p:spPr>
        <p:txBody>
          <a:bodyPr/>
          <a:lstStyle/>
          <a:p>
            <a:r>
              <a:rPr lang="en-AU" sz="2000" dirty="0" smtClean="0"/>
              <a:t>Masculinities, relationships</a:t>
            </a:r>
          </a:p>
          <a:p>
            <a:pPr lvl="1"/>
            <a:r>
              <a:rPr lang="en-AU" sz="2000" dirty="0" smtClean="0"/>
              <a:t>“Providers”, relationships with ex/partners and children (housing)</a:t>
            </a:r>
          </a:p>
          <a:p>
            <a:endParaRPr lang="en-AU" sz="2000" dirty="0"/>
          </a:p>
          <a:p>
            <a:r>
              <a:rPr lang="en-AU" sz="2000" dirty="0" smtClean="0"/>
              <a:t>Cumulative disadvantage</a:t>
            </a:r>
          </a:p>
          <a:p>
            <a:pPr lvl="1"/>
            <a:r>
              <a:rPr lang="en-AU" sz="2000" dirty="0" smtClean="0"/>
              <a:t>Poverty, deprivation, exclusion, life course and stratification</a:t>
            </a:r>
          </a:p>
          <a:p>
            <a:pPr lvl="1"/>
            <a:r>
              <a:rPr lang="en-AU" sz="2000" dirty="0" smtClean="0"/>
              <a:t>Co-occur: produce deep social disadvantage</a:t>
            </a:r>
          </a:p>
          <a:p>
            <a:pPr lvl="1"/>
            <a:r>
              <a:rPr lang="en-AU" sz="2000" dirty="0" smtClean="0"/>
              <a:t>Multiple</a:t>
            </a:r>
            <a:r>
              <a:rPr lang="en-AU" sz="2000" dirty="0"/>
              <a:t>, interlocking social </a:t>
            </a:r>
            <a:r>
              <a:rPr lang="en-AU" sz="2000" dirty="0" smtClean="0"/>
              <a:t>identities</a:t>
            </a:r>
          </a:p>
          <a:p>
            <a:pPr lvl="2"/>
            <a:r>
              <a:rPr lang="en-AU" sz="2000" dirty="0" smtClean="0"/>
              <a:t>individual reflect macro-level </a:t>
            </a:r>
            <a:r>
              <a:rPr lang="en-AU" sz="2000" dirty="0"/>
              <a:t>structural inequality </a:t>
            </a:r>
            <a:endParaRPr lang="en-AU" sz="2000" dirty="0" smtClean="0"/>
          </a:p>
          <a:p>
            <a:pPr lvl="1"/>
            <a:r>
              <a:rPr lang="en-AU" sz="2000" dirty="0" smtClean="0"/>
              <a:t>Complex support needs – left to CJ system to manage (or not)</a:t>
            </a:r>
          </a:p>
          <a:p>
            <a:pPr lvl="1"/>
            <a:r>
              <a:rPr lang="en-AU" sz="2000" dirty="0" smtClean="0"/>
              <a:t>Create a structural pathway to re-imprisonment</a:t>
            </a:r>
          </a:p>
          <a:p>
            <a:pPr lvl="1"/>
            <a:endParaRPr lang="en-AU" sz="2000" dirty="0"/>
          </a:p>
        </p:txBody>
      </p:sp>
    </p:spTree>
    <p:extLst>
      <p:ext uri="{BB962C8B-B14F-4D97-AF65-F5344CB8AC3E}">
        <p14:creationId xmlns:p14="http://schemas.microsoft.com/office/powerpoint/2010/main" val="388946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Other themes to explore</a:t>
            </a:r>
            <a:endParaRPr lang="en-AU" dirty="0">
              <a:latin typeface="+mn-lt"/>
            </a:endParaRPr>
          </a:p>
        </p:txBody>
      </p:sp>
      <p:sp>
        <p:nvSpPr>
          <p:cNvPr id="3" name="Content Placeholder 2"/>
          <p:cNvSpPr>
            <a:spLocks noGrp="1"/>
          </p:cNvSpPr>
          <p:nvPr>
            <p:ph idx="1"/>
          </p:nvPr>
        </p:nvSpPr>
        <p:spPr>
          <a:xfrm>
            <a:off x="457200" y="1293607"/>
            <a:ext cx="8229600" cy="4320480"/>
          </a:xfrm>
        </p:spPr>
        <p:txBody>
          <a:bodyPr/>
          <a:lstStyle/>
          <a:p>
            <a:r>
              <a:rPr lang="en-AU" sz="2000" dirty="0" smtClean="0"/>
              <a:t>Systemic failures of support</a:t>
            </a:r>
          </a:p>
          <a:p>
            <a:pPr lvl="1"/>
            <a:r>
              <a:rPr lang="en-AU" sz="2000" dirty="0" smtClean="0"/>
              <a:t>Boundaries between services</a:t>
            </a:r>
          </a:p>
          <a:p>
            <a:pPr lvl="1"/>
            <a:r>
              <a:rPr lang="en-AU" sz="2000" dirty="0" smtClean="0"/>
              <a:t>“No one’s problem”, no coordination of multiple care needs</a:t>
            </a:r>
          </a:p>
          <a:p>
            <a:pPr lvl="1"/>
            <a:r>
              <a:rPr lang="en-AU" sz="2000" dirty="0" smtClean="0"/>
              <a:t>Individualises the problem, obscures structural </a:t>
            </a:r>
          </a:p>
          <a:p>
            <a:endParaRPr lang="en-AU" sz="2000" dirty="0"/>
          </a:p>
          <a:p>
            <a:r>
              <a:rPr lang="en-AU" sz="2000" dirty="0" smtClean="0"/>
              <a:t>Transitions and drug use</a:t>
            </a:r>
          </a:p>
          <a:p>
            <a:pPr lvl="1"/>
            <a:r>
              <a:rPr lang="en-AU" sz="2000" dirty="0" smtClean="0"/>
              <a:t>Violence, unplanned housing moves, social dislocations</a:t>
            </a:r>
          </a:p>
          <a:p>
            <a:pPr lvl="1"/>
            <a:r>
              <a:rPr lang="en-AU" sz="2000" dirty="0" smtClean="0"/>
              <a:t>Drug use in prison b/c inadequate in-prison AOD programs</a:t>
            </a:r>
          </a:p>
          <a:p>
            <a:pPr lvl="1"/>
            <a:r>
              <a:rPr lang="en-AU" sz="2000" dirty="0" smtClean="0"/>
              <a:t>Visibility (homelessness) </a:t>
            </a:r>
            <a:r>
              <a:rPr lang="en-AU" sz="2000" dirty="0" err="1" smtClean="0"/>
              <a:t>assoc</a:t>
            </a:r>
            <a:r>
              <a:rPr lang="en-AU" sz="2000" dirty="0" smtClean="0"/>
              <a:t> with increased policing</a:t>
            </a:r>
          </a:p>
          <a:p>
            <a:pPr lvl="1"/>
            <a:endParaRPr lang="en-AU" sz="2000" dirty="0" smtClean="0"/>
          </a:p>
          <a:p>
            <a:r>
              <a:rPr lang="en-AU" sz="2000" dirty="0" smtClean="0"/>
              <a:t>Next steps</a:t>
            </a:r>
          </a:p>
          <a:p>
            <a:pPr lvl="1"/>
            <a:r>
              <a:rPr lang="en-AU" sz="2000" dirty="0" smtClean="0"/>
              <a:t>Beginning 3 year NHMRC grant to complete sample</a:t>
            </a:r>
            <a:endParaRPr lang="en-AU" sz="2000" dirty="0"/>
          </a:p>
        </p:txBody>
      </p:sp>
    </p:spTree>
    <p:extLst>
      <p:ext uri="{BB962C8B-B14F-4D97-AF65-F5344CB8AC3E}">
        <p14:creationId xmlns:p14="http://schemas.microsoft.com/office/powerpoint/2010/main" val="372998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Acknowledgements</a:t>
            </a:r>
            <a:endParaRPr lang="en-AU" dirty="0">
              <a:latin typeface="+mn-lt"/>
            </a:endParaRPr>
          </a:p>
        </p:txBody>
      </p:sp>
      <p:sp>
        <p:nvSpPr>
          <p:cNvPr id="3" name="Content Placeholder 2"/>
          <p:cNvSpPr>
            <a:spLocks noGrp="1"/>
          </p:cNvSpPr>
          <p:nvPr>
            <p:ph idx="1"/>
          </p:nvPr>
        </p:nvSpPr>
        <p:spPr/>
        <p:txBody>
          <a:bodyPr/>
          <a:lstStyle/>
          <a:p>
            <a:pPr marL="0" indent="0">
              <a:buNone/>
            </a:pPr>
            <a:r>
              <a:rPr lang="en-AU" sz="2000" dirty="0" smtClean="0"/>
              <a:t>Funding</a:t>
            </a:r>
          </a:p>
          <a:p>
            <a:r>
              <a:rPr lang="en-AU" sz="2000" dirty="0" smtClean="0"/>
              <a:t>UNSW Gold Star Award</a:t>
            </a:r>
          </a:p>
          <a:p>
            <a:endParaRPr lang="en-AU" sz="2000" dirty="0"/>
          </a:p>
          <a:p>
            <a:pPr marL="0" indent="0">
              <a:buNone/>
            </a:pPr>
            <a:r>
              <a:rPr lang="en-AU" sz="2000" dirty="0" smtClean="0"/>
              <a:t>Colleagues:</a:t>
            </a:r>
          </a:p>
          <a:p>
            <a:r>
              <a:rPr lang="en-AU" sz="2000" dirty="0" smtClean="0"/>
              <a:t>Paul </a:t>
            </a:r>
            <a:r>
              <a:rPr lang="en-AU" sz="2000" dirty="0" err="1" smtClean="0"/>
              <a:t>Dietze</a:t>
            </a:r>
            <a:r>
              <a:rPr lang="en-AU" sz="2000" dirty="0" smtClean="0"/>
              <a:t>, Mark </a:t>
            </a:r>
            <a:r>
              <a:rPr lang="en-AU" sz="2000" dirty="0" err="1" smtClean="0"/>
              <a:t>Stoove</a:t>
            </a:r>
            <a:r>
              <a:rPr lang="en-AU" sz="2000" dirty="0" smtClean="0"/>
              <a:t>, Eileen Baldry, Peter Higgs, Annie Madden, </a:t>
            </a:r>
            <a:r>
              <a:rPr lang="en-AU" sz="2000" dirty="0" err="1" smtClean="0"/>
              <a:t>Lise</a:t>
            </a:r>
            <a:r>
              <a:rPr lang="en-AU" sz="2000" dirty="0" smtClean="0"/>
              <a:t> Lafferty</a:t>
            </a:r>
            <a:endParaRPr lang="en-AU" sz="2000" dirty="0"/>
          </a:p>
          <a:p>
            <a:endParaRPr lang="en-AU" sz="2000" dirty="0" smtClean="0"/>
          </a:p>
          <a:p>
            <a:pPr marL="0" indent="0">
              <a:buNone/>
            </a:pPr>
            <a:r>
              <a:rPr lang="en-AU" sz="2000" dirty="0" smtClean="0"/>
              <a:t>PATH Cohort Study</a:t>
            </a:r>
          </a:p>
          <a:p>
            <a:r>
              <a:rPr lang="en-AU" sz="2000" dirty="0" smtClean="0"/>
              <a:t>Field work team at Burnet Institute</a:t>
            </a:r>
          </a:p>
          <a:p>
            <a:endParaRPr lang="en-AU" sz="2000" dirty="0"/>
          </a:p>
          <a:p>
            <a:pPr marL="0" indent="0">
              <a:buNone/>
            </a:pPr>
            <a:r>
              <a:rPr lang="en-AU" sz="2000" dirty="0" smtClean="0"/>
              <a:t>Participants</a:t>
            </a:r>
          </a:p>
          <a:p>
            <a:endParaRPr lang="en-AU" sz="2000" dirty="0"/>
          </a:p>
        </p:txBody>
      </p:sp>
    </p:spTree>
    <p:extLst>
      <p:ext uri="{BB962C8B-B14F-4D97-AF65-F5344CB8AC3E}">
        <p14:creationId xmlns:p14="http://schemas.microsoft.com/office/powerpoint/2010/main" val="152893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8446" y="1428994"/>
            <a:ext cx="5688012" cy="576411"/>
          </a:xfrm>
        </p:spPr>
        <p:txBody>
          <a:bodyPr/>
          <a:lstStyle/>
          <a:p>
            <a:r>
              <a:rPr lang="en-AU" sz="2800" dirty="0">
                <a:latin typeface="+mn-lt"/>
              </a:rPr>
              <a:t>Housing, agency and luck in a qualitative study of men in the post-prison release period</a:t>
            </a:r>
          </a:p>
          <a:p>
            <a:endParaRPr lang="en-AU" dirty="0"/>
          </a:p>
        </p:txBody>
      </p:sp>
      <p:sp>
        <p:nvSpPr>
          <p:cNvPr id="4" name="TextBox 3"/>
          <p:cNvSpPr txBox="1"/>
          <p:nvPr/>
        </p:nvSpPr>
        <p:spPr>
          <a:xfrm>
            <a:off x="1187624" y="3933056"/>
            <a:ext cx="7272808" cy="2314480"/>
          </a:xfrm>
          <a:prstGeom prst="rect">
            <a:avLst/>
          </a:prstGeom>
        </p:spPr>
        <p:txBody>
          <a:bodyPr wrap="square" rtlCol="0">
            <a:spAutoFit/>
          </a:bodyPr>
          <a:lstStyle/>
          <a:p>
            <a:pPr marL="342900" indent="-342900" fontAlgn="auto">
              <a:spcBef>
                <a:spcPct val="20000"/>
              </a:spcBef>
              <a:spcAft>
                <a:spcPts val="0"/>
              </a:spcAft>
            </a:pPr>
            <a:r>
              <a:rPr lang="en-AU" sz="2000" dirty="0"/>
              <a:t>Carla </a:t>
            </a:r>
            <a:r>
              <a:rPr lang="en-AU" sz="2000" dirty="0" smtClean="0"/>
              <a:t>Treloar</a:t>
            </a:r>
            <a:r>
              <a:rPr lang="en-AU" sz="2000" baseline="30000" dirty="0" smtClean="0"/>
              <a:t>1</a:t>
            </a:r>
            <a:r>
              <a:rPr lang="en-AU" sz="2000" dirty="0" smtClean="0"/>
              <a:t>, </a:t>
            </a:r>
            <a:r>
              <a:rPr lang="en-AU" sz="2000" dirty="0"/>
              <a:t>Annie </a:t>
            </a:r>
            <a:r>
              <a:rPr lang="en-AU" sz="2000" dirty="0" smtClean="0"/>
              <a:t>Madden</a:t>
            </a:r>
            <a:r>
              <a:rPr lang="en-AU" sz="2000" baseline="30000" dirty="0" smtClean="0"/>
              <a:t>1</a:t>
            </a:r>
            <a:r>
              <a:rPr lang="en-AU" sz="2000" dirty="0" smtClean="0"/>
              <a:t>, </a:t>
            </a:r>
            <a:r>
              <a:rPr lang="en-AU" sz="2000" dirty="0"/>
              <a:t>Eileen </a:t>
            </a:r>
            <a:r>
              <a:rPr lang="en-AU" sz="2000" dirty="0" smtClean="0"/>
              <a:t>Baldry</a:t>
            </a:r>
            <a:r>
              <a:rPr lang="en-AU" sz="2000" baseline="30000" dirty="0" smtClean="0"/>
              <a:t>2</a:t>
            </a:r>
            <a:r>
              <a:rPr lang="en-AU" sz="2000" dirty="0" smtClean="0"/>
              <a:t>, </a:t>
            </a:r>
            <a:r>
              <a:rPr lang="en-AU" sz="2000" dirty="0"/>
              <a:t>Peter </a:t>
            </a:r>
            <a:r>
              <a:rPr lang="en-AU" sz="2000" dirty="0" smtClean="0"/>
              <a:t>Higgs</a:t>
            </a:r>
            <a:r>
              <a:rPr lang="en-AU" sz="2000" baseline="30000" dirty="0" smtClean="0"/>
              <a:t>3</a:t>
            </a:r>
            <a:r>
              <a:rPr lang="en-AU" sz="2000" dirty="0" smtClean="0"/>
              <a:t>, </a:t>
            </a:r>
            <a:r>
              <a:rPr lang="en-AU" sz="2000" dirty="0"/>
              <a:t>Paul </a:t>
            </a:r>
            <a:r>
              <a:rPr lang="en-AU" sz="2000" dirty="0" smtClean="0"/>
              <a:t>Dietze</a:t>
            </a:r>
            <a:r>
              <a:rPr lang="en-AU" sz="2000" baseline="30000" dirty="0" smtClean="0"/>
              <a:t>4</a:t>
            </a:r>
            <a:r>
              <a:rPr lang="en-AU" sz="2000" dirty="0" smtClean="0"/>
              <a:t>, </a:t>
            </a:r>
            <a:r>
              <a:rPr lang="en-AU" sz="2000" dirty="0"/>
              <a:t>Mark </a:t>
            </a:r>
            <a:r>
              <a:rPr lang="en-AU" sz="2000" dirty="0" smtClean="0"/>
              <a:t>Stoove</a:t>
            </a:r>
            <a:r>
              <a:rPr lang="en-AU" sz="2000" baseline="30000" dirty="0" smtClean="0"/>
              <a:t>4</a:t>
            </a:r>
            <a:endParaRPr lang="en-AU" sz="2000" baseline="30000" dirty="0"/>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AU" sz="1150" b="1" i="0" u="none" strike="noStrike" kern="1200" cap="none" spc="0" normalizeH="0" baseline="0" noProof="0" dirty="0" smtClean="0">
              <a:ln>
                <a:noFill/>
              </a:ln>
              <a:solidFill>
                <a:schemeClr val="tx1"/>
              </a:solidFill>
              <a:effectLst/>
              <a:uLnTx/>
              <a:uFillTx/>
              <a:latin typeface="Sommet bold"/>
              <a:ea typeface="+mn-ea"/>
              <a:cs typeface="+mn-cs"/>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lang="en-AU" sz="1150" b="1" dirty="0">
              <a:latin typeface="Sommet bold"/>
            </a:endParaRPr>
          </a:p>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600" i="0" u="none" strike="noStrike" kern="1200" cap="none" spc="0" normalizeH="0" baseline="30000" noProof="0" dirty="0" smtClean="0">
                <a:ln>
                  <a:noFill/>
                </a:ln>
                <a:solidFill>
                  <a:schemeClr val="tx1"/>
                </a:solidFill>
                <a:effectLst/>
                <a:uLnTx/>
                <a:uFillTx/>
                <a:latin typeface="+mn-lt"/>
              </a:rPr>
              <a:t>1</a:t>
            </a:r>
            <a:r>
              <a:rPr kumimoji="0" lang="en-AU" sz="1600" i="0" u="none" strike="noStrike" kern="1200" cap="none" spc="0" normalizeH="0" baseline="0" noProof="0" dirty="0" smtClean="0">
                <a:ln>
                  <a:noFill/>
                </a:ln>
                <a:solidFill>
                  <a:schemeClr val="tx1"/>
                </a:solidFill>
                <a:effectLst/>
                <a:uLnTx/>
                <a:uFillTx/>
                <a:latin typeface="+mn-lt"/>
              </a:rPr>
              <a:t>CSRH, UNSW</a:t>
            </a:r>
          </a:p>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lang="en-AU" sz="1600" baseline="30000" dirty="0" smtClean="0">
                <a:latin typeface="+mn-lt"/>
              </a:rPr>
              <a:t>2</a:t>
            </a:r>
            <a:r>
              <a:rPr lang="en-AU" sz="1600" dirty="0" smtClean="0">
                <a:latin typeface="+mn-lt"/>
              </a:rPr>
              <a:t>SOSS, UNSW</a:t>
            </a:r>
          </a:p>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lang="en-AU" sz="1600" baseline="30000" dirty="0" smtClean="0">
                <a:latin typeface="+mn-lt"/>
              </a:rPr>
              <a:t>3</a:t>
            </a:r>
            <a:r>
              <a:rPr lang="en-AU" sz="1600" dirty="0" smtClean="0">
                <a:latin typeface="+mn-lt"/>
              </a:rPr>
              <a:t>La Trobe University</a:t>
            </a:r>
          </a:p>
          <a:p>
            <a:pPr marL="342900" indent="-342900" algn="r" fontAlgn="auto">
              <a:spcBef>
                <a:spcPct val="20000"/>
              </a:spcBef>
              <a:spcAft>
                <a:spcPts val="0"/>
              </a:spcAft>
            </a:pPr>
            <a:r>
              <a:rPr lang="en-AU" sz="1600" baseline="30000" dirty="0" smtClean="0">
                <a:latin typeface="+mn-lt"/>
              </a:rPr>
              <a:t>4</a:t>
            </a:r>
            <a:r>
              <a:rPr lang="en-AU" sz="1600" dirty="0" smtClean="0">
                <a:latin typeface="+mn-lt"/>
              </a:rPr>
              <a:t>Burnet Institute</a:t>
            </a:r>
            <a:endParaRPr lang="en-AU" sz="1600" dirty="0">
              <a:latin typeface="+mn-lt"/>
            </a:endParaRPr>
          </a:p>
        </p:txBody>
      </p:sp>
    </p:spTree>
    <p:extLst>
      <p:ext uri="{BB962C8B-B14F-4D97-AF65-F5344CB8AC3E}">
        <p14:creationId xmlns:p14="http://schemas.microsoft.com/office/powerpoint/2010/main" val="318017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Transitions post-release</a:t>
            </a:r>
            <a:endParaRPr lang="en-AU" dirty="0">
              <a:latin typeface="+mn-lt"/>
            </a:endParaRPr>
          </a:p>
        </p:txBody>
      </p:sp>
      <p:sp>
        <p:nvSpPr>
          <p:cNvPr id="3" name="Content Placeholder 2"/>
          <p:cNvSpPr>
            <a:spLocks noGrp="1"/>
          </p:cNvSpPr>
          <p:nvPr>
            <p:ph idx="1"/>
          </p:nvPr>
        </p:nvSpPr>
        <p:spPr/>
        <p:txBody>
          <a:bodyPr/>
          <a:lstStyle/>
          <a:p>
            <a:r>
              <a:rPr lang="en-AU" dirty="0" smtClean="0"/>
              <a:t>Complex intersection</a:t>
            </a:r>
          </a:p>
          <a:p>
            <a:pPr lvl="1"/>
            <a:r>
              <a:rPr lang="en-AU" dirty="0" smtClean="0"/>
              <a:t>Health</a:t>
            </a:r>
          </a:p>
          <a:p>
            <a:pPr lvl="1"/>
            <a:r>
              <a:rPr lang="en-AU" dirty="0" smtClean="0"/>
              <a:t>Social </a:t>
            </a:r>
          </a:p>
          <a:p>
            <a:pPr lvl="1"/>
            <a:r>
              <a:rPr lang="en-AU" dirty="0" smtClean="0"/>
              <a:t>Criminogenic factors</a:t>
            </a:r>
          </a:p>
          <a:p>
            <a:pPr lvl="1"/>
            <a:endParaRPr lang="en-AU" dirty="0" smtClean="0"/>
          </a:p>
          <a:p>
            <a:r>
              <a:rPr lang="en-AU" dirty="0" smtClean="0"/>
              <a:t>Drug use</a:t>
            </a:r>
          </a:p>
          <a:p>
            <a:pPr lvl="1"/>
            <a:r>
              <a:rPr lang="en-AU" dirty="0" smtClean="0"/>
              <a:t>High rates of drug use history among prisoners</a:t>
            </a:r>
          </a:p>
          <a:p>
            <a:pPr lvl="1"/>
            <a:r>
              <a:rPr lang="en-AU" dirty="0" smtClean="0"/>
              <a:t>High rates of recidivism</a:t>
            </a:r>
          </a:p>
          <a:p>
            <a:endParaRPr lang="en-AU" dirty="0" smtClean="0"/>
          </a:p>
          <a:p>
            <a:r>
              <a:rPr lang="en-AU" dirty="0" smtClean="0"/>
              <a:t>Issues beyond drug use</a:t>
            </a:r>
          </a:p>
          <a:p>
            <a:pPr lvl="1"/>
            <a:r>
              <a:rPr lang="en-AU" dirty="0" smtClean="0"/>
              <a:t>Physical and mental health</a:t>
            </a:r>
          </a:p>
          <a:p>
            <a:pPr lvl="1"/>
            <a:r>
              <a:rPr lang="en-AU" dirty="0" smtClean="0"/>
              <a:t>Housing – associations with return to prison</a:t>
            </a:r>
          </a:p>
          <a:p>
            <a:pPr lvl="1"/>
            <a:r>
              <a:rPr lang="en-AU" dirty="0" smtClean="0"/>
              <a:t>Other indicators of disadvantage – unemployment, debt</a:t>
            </a:r>
          </a:p>
          <a:p>
            <a:pPr lvl="1"/>
            <a:endParaRPr lang="en-AU" dirty="0"/>
          </a:p>
          <a:p>
            <a:r>
              <a:rPr lang="en-AU" dirty="0" smtClean="0"/>
              <a:t>Need a sophisticated approach</a:t>
            </a:r>
          </a:p>
          <a:p>
            <a:pPr lvl="1"/>
            <a:r>
              <a:rPr lang="en-AU" dirty="0" smtClean="0"/>
              <a:t>Unpack trajectories</a:t>
            </a:r>
          </a:p>
          <a:p>
            <a:pPr lvl="1"/>
            <a:r>
              <a:rPr lang="en-AU" dirty="0" smtClean="0"/>
              <a:t>Inform responses</a:t>
            </a:r>
            <a:endParaRPr lang="en-AU" dirty="0"/>
          </a:p>
        </p:txBody>
      </p:sp>
    </p:spTree>
    <p:extLst>
      <p:ext uri="{BB962C8B-B14F-4D97-AF65-F5344CB8AC3E}">
        <p14:creationId xmlns:p14="http://schemas.microsoft.com/office/powerpoint/2010/main" val="265954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Methods design</a:t>
            </a:r>
            <a:endParaRPr lang="en-AU" dirty="0">
              <a:latin typeface="+mn-lt"/>
            </a:endParaRPr>
          </a:p>
        </p:txBody>
      </p:sp>
      <p:sp>
        <p:nvSpPr>
          <p:cNvPr id="3" name="Content Placeholder 2"/>
          <p:cNvSpPr>
            <a:spLocks noGrp="1"/>
          </p:cNvSpPr>
          <p:nvPr>
            <p:ph idx="1"/>
          </p:nvPr>
        </p:nvSpPr>
        <p:spPr/>
        <p:txBody>
          <a:bodyPr/>
          <a:lstStyle/>
          <a:p>
            <a:r>
              <a:rPr lang="en-AU" sz="1800" dirty="0" smtClean="0"/>
              <a:t>Large NHMRC-funded project</a:t>
            </a:r>
          </a:p>
          <a:p>
            <a:endParaRPr lang="en-AU" sz="1800" dirty="0"/>
          </a:p>
          <a:p>
            <a:r>
              <a:rPr lang="en-AU" sz="1800" dirty="0" smtClean="0"/>
              <a:t>Innovative design, positive deviance approach</a:t>
            </a:r>
          </a:p>
          <a:p>
            <a:endParaRPr lang="en-AU" sz="1800" dirty="0"/>
          </a:p>
          <a:p>
            <a:r>
              <a:rPr lang="en-AU" sz="1800" dirty="0" smtClean="0"/>
              <a:t>Individual, social relationships, structural conditions</a:t>
            </a:r>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r>
              <a:rPr lang="en-AU" sz="1800" dirty="0" smtClean="0"/>
              <a:t>Qual data will also inform data linkages questions</a:t>
            </a:r>
          </a:p>
          <a:p>
            <a:endParaRPr lang="en-AU" dirty="0" smtClean="0"/>
          </a:p>
          <a:p>
            <a:endParaRPr lang="en-AU" dirty="0"/>
          </a:p>
          <a:p>
            <a:endParaRPr lang="en-AU" dirty="0" smtClean="0"/>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56118500"/>
              </p:ext>
            </p:extLst>
          </p:nvPr>
        </p:nvGraphicFramePr>
        <p:xfrm>
          <a:off x="1231387" y="3284984"/>
          <a:ext cx="7139135" cy="2103120"/>
        </p:xfrm>
        <a:graphic>
          <a:graphicData uri="http://schemas.openxmlformats.org/drawingml/2006/table">
            <a:tbl>
              <a:tblPr firstRow="1" firstCol="1" bandRow="1">
                <a:tableStyleId>{5C22544A-7EE6-4342-B048-85BDC9FD1C3A}</a:tableStyleId>
              </a:tblPr>
              <a:tblGrid>
                <a:gridCol w="1427827"/>
                <a:gridCol w="1427827"/>
                <a:gridCol w="1427827"/>
                <a:gridCol w="1427827"/>
                <a:gridCol w="1427827"/>
              </a:tblGrid>
              <a:tr h="176189">
                <a:tc>
                  <a:txBody>
                    <a:bodyPr/>
                    <a:lstStyle/>
                    <a:p>
                      <a:pPr>
                        <a:lnSpc>
                          <a:spcPct val="115000"/>
                        </a:lnSpc>
                        <a:spcAft>
                          <a:spcPts val="0"/>
                        </a:spcAft>
                      </a:pPr>
                      <a:r>
                        <a:rPr lang="en-AU" sz="1200" dirty="0">
                          <a:effectLst/>
                        </a:rPr>
                        <a:t> </a:t>
                      </a:r>
                      <a:endParaRPr lang="en-AU" sz="1200" dirty="0">
                        <a:effectLst/>
                        <a:latin typeface="Times New Roman"/>
                        <a:ea typeface="Times New Roman"/>
                      </a:endParaRPr>
                    </a:p>
                  </a:txBody>
                  <a:tcPr marL="68580" marR="68580" marT="0" marB="0"/>
                </a:tc>
                <a:tc gridSpan="3">
                  <a:txBody>
                    <a:bodyPr/>
                    <a:lstStyle/>
                    <a:p>
                      <a:pPr algn="ctr">
                        <a:lnSpc>
                          <a:spcPct val="115000"/>
                        </a:lnSpc>
                        <a:spcAft>
                          <a:spcPts val="0"/>
                        </a:spcAft>
                      </a:pPr>
                      <a:r>
                        <a:rPr lang="en-AU" sz="1200">
                          <a:effectLst/>
                        </a:rPr>
                        <a:t>Post-release housing status</a:t>
                      </a:r>
                      <a:endParaRPr lang="en-AU" sz="1200">
                        <a:effectLst/>
                        <a:latin typeface="Times New Roman"/>
                        <a:ea typeface="Times New Roman"/>
                      </a:endParaRPr>
                    </a:p>
                  </a:txBody>
                  <a:tcPr marL="68580" marR="68580" marT="0" marB="0"/>
                </a:tc>
                <a:tc hMerge="1">
                  <a:txBody>
                    <a:bodyPr/>
                    <a:lstStyle/>
                    <a:p>
                      <a:endParaRPr lang="en-AU"/>
                    </a:p>
                  </a:txBody>
                  <a:tcPr/>
                </a:tc>
                <a:tc hMerge="1">
                  <a:txBody>
                    <a:bodyPr/>
                    <a:lstStyle/>
                    <a:p>
                      <a:endParaRPr lang="en-AU"/>
                    </a:p>
                  </a:txBody>
                  <a:tcPr/>
                </a:tc>
                <a:tc>
                  <a:txBody>
                    <a:bodyPr/>
                    <a:lstStyle/>
                    <a:p>
                      <a:pPr>
                        <a:lnSpc>
                          <a:spcPct val="115000"/>
                        </a:lnSpc>
                        <a:spcAft>
                          <a:spcPts val="0"/>
                        </a:spcAft>
                      </a:pPr>
                      <a:r>
                        <a:rPr lang="en-AU" sz="1200">
                          <a:effectLst/>
                        </a:rPr>
                        <a:t> </a:t>
                      </a:r>
                      <a:endParaRPr lang="en-AU" sz="1200">
                        <a:effectLst/>
                        <a:latin typeface="Times New Roman"/>
                        <a:ea typeface="Times New Roman"/>
                      </a:endParaRPr>
                    </a:p>
                  </a:txBody>
                  <a:tcPr marL="68580" marR="68580" marT="0" marB="0"/>
                </a:tc>
              </a:tr>
              <a:tr h="367953">
                <a:tc>
                  <a:txBody>
                    <a:bodyPr/>
                    <a:lstStyle/>
                    <a:p>
                      <a:pPr>
                        <a:lnSpc>
                          <a:spcPct val="115000"/>
                        </a:lnSpc>
                        <a:spcAft>
                          <a:spcPts val="0"/>
                        </a:spcAft>
                      </a:pPr>
                      <a:r>
                        <a:rPr lang="en-AU" sz="1200" dirty="0">
                          <a:effectLst/>
                        </a:rPr>
                        <a:t>Post-release drug use</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Stable</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Vulnerable</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Transient</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 </a:t>
                      </a:r>
                      <a:endParaRPr lang="en-AU" sz="1200">
                        <a:effectLst/>
                        <a:latin typeface="Times New Roman"/>
                        <a:ea typeface="Times New Roman"/>
                      </a:endParaRPr>
                    </a:p>
                  </a:txBody>
                  <a:tcPr marL="68580" marR="68580" marT="0" marB="0"/>
                </a:tc>
              </a:tr>
              <a:tr h="367953">
                <a:tc>
                  <a:txBody>
                    <a:bodyPr/>
                    <a:lstStyle/>
                    <a:p>
                      <a:pPr>
                        <a:lnSpc>
                          <a:spcPct val="115000"/>
                        </a:lnSpc>
                        <a:spcAft>
                          <a:spcPts val="0"/>
                        </a:spcAft>
                      </a:pPr>
                      <a:r>
                        <a:rPr lang="en-AU" sz="1200" dirty="0">
                          <a:effectLst/>
                        </a:rPr>
                        <a:t>No use of illicit drugs</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10</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10</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10</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30</a:t>
                      </a:r>
                      <a:endParaRPr lang="en-AU" sz="1200">
                        <a:effectLst/>
                        <a:latin typeface="Times New Roman"/>
                        <a:ea typeface="Times New Roman"/>
                      </a:endParaRPr>
                    </a:p>
                  </a:txBody>
                  <a:tcPr marL="68580" marR="68580" marT="0" marB="0"/>
                </a:tc>
              </a:tr>
              <a:tr h="367953">
                <a:tc>
                  <a:txBody>
                    <a:bodyPr/>
                    <a:lstStyle/>
                    <a:p>
                      <a:pPr>
                        <a:lnSpc>
                          <a:spcPct val="115000"/>
                        </a:lnSpc>
                        <a:spcAft>
                          <a:spcPts val="0"/>
                        </a:spcAft>
                      </a:pPr>
                      <a:r>
                        <a:rPr lang="en-AU" sz="1200" dirty="0">
                          <a:effectLst/>
                        </a:rPr>
                        <a:t>Illicit drug use, no injecting</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10</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10</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10</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30</a:t>
                      </a:r>
                      <a:endParaRPr lang="en-AU" sz="1200">
                        <a:effectLst/>
                        <a:latin typeface="Times New Roman"/>
                        <a:ea typeface="Times New Roman"/>
                      </a:endParaRPr>
                    </a:p>
                  </a:txBody>
                  <a:tcPr marL="68580" marR="68580" marT="0" marB="0"/>
                </a:tc>
              </a:tr>
              <a:tr h="176189">
                <a:tc>
                  <a:txBody>
                    <a:bodyPr/>
                    <a:lstStyle/>
                    <a:p>
                      <a:pPr>
                        <a:lnSpc>
                          <a:spcPct val="115000"/>
                        </a:lnSpc>
                        <a:spcAft>
                          <a:spcPts val="0"/>
                        </a:spcAft>
                      </a:pPr>
                      <a:r>
                        <a:rPr lang="en-AU" sz="1200">
                          <a:effectLst/>
                        </a:rPr>
                        <a:t>Injecting drug use</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10</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10</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10</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30</a:t>
                      </a:r>
                      <a:endParaRPr lang="en-AU" sz="1200">
                        <a:effectLst/>
                        <a:latin typeface="Times New Roman"/>
                        <a:ea typeface="Times New Roman"/>
                      </a:endParaRPr>
                    </a:p>
                  </a:txBody>
                  <a:tcPr marL="68580" marR="68580" marT="0" marB="0"/>
                </a:tc>
              </a:tr>
              <a:tr h="176189">
                <a:tc>
                  <a:txBody>
                    <a:bodyPr/>
                    <a:lstStyle/>
                    <a:p>
                      <a:pPr>
                        <a:lnSpc>
                          <a:spcPct val="115000"/>
                        </a:lnSpc>
                        <a:spcAft>
                          <a:spcPts val="0"/>
                        </a:spcAft>
                      </a:pPr>
                      <a:r>
                        <a:rPr lang="en-AU" sz="1200">
                          <a:effectLst/>
                        </a:rPr>
                        <a:t> </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30</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30</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30</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90</a:t>
                      </a:r>
                      <a:endParaRPr lang="en-A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17599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This project</a:t>
            </a:r>
            <a:endParaRPr lang="en-AU" dirty="0">
              <a:latin typeface="+mn-lt"/>
            </a:endParaRPr>
          </a:p>
        </p:txBody>
      </p:sp>
      <p:sp>
        <p:nvSpPr>
          <p:cNvPr id="3" name="Content Placeholder 2"/>
          <p:cNvSpPr>
            <a:spLocks noGrp="1"/>
          </p:cNvSpPr>
          <p:nvPr>
            <p:ph idx="1"/>
          </p:nvPr>
        </p:nvSpPr>
        <p:spPr/>
        <p:txBody>
          <a:bodyPr/>
          <a:lstStyle/>
          <a:p>
            <a:r>
              <a:rPr lang="en-AU" sz="2400" dirty="0" smtClean="0"/>
              <a:t>A qualitative pilot study, n=15</a:t>
            </a:r>
          </a:p>
          <a:p>
            <a:endParaRPr lang="en-AU" sz="2400" dirty="0"/>
          </a:p>
          <a:p>
            <a:r>
              <a:rPr lang="en-AU" sz="2400" dirty="0" smtClean="0"/>
              <a:t>Piggy-back from PATH cohort</a:t>
            </a:r>
          </a:p>
          <a:p>
            <a:pPr lvl="1"/>
            <a:r>
              <a:rPr lang="en-AU" sz="2400" dirty="0" smtClean="0"/>
              <a:t>Men released from Victorian prisons</a:t>
            </a:r>
            <a:endParaRPr lang="en-AU" sz="2400" dirty="0"/>
          </a:p>
          <a:p>
            <a:pPr lvl="1"/>
            <a:r>
              <a:rPr lang="en-AU" sz="2400" dirty="0" smtClean="0"/>
              <a:t>All with histories of injecting drug use</a:t>
            </a:r>
          </a:p>
          <a:p>
            <a:endParaRPr lang="en-AU" sz="2400" dirty="0"/>
          </a:p>
          <a:p>
            <a:r>
              <a:rPr lang="en-AU" sz="2400" dirty="0" smtClean="0"/>
              <a:t>Recruited 2 weeks – 22 months post-release</a:t>
            </a:r>
          </a:p>
          <a:p>
            <a:endParaRPr lang="en-AU" sz="2400" dirty="0"/>
          </a:p>
          <a:p>
            <a:r>
              <a:rPr lang="en-AU" sz="2400" dirty="0" smtClean="0"/>
              <a:t>Recruited from Melbourne metro</a:t>
            </a:r>
            <a:endParaRPr lang="en-AU" sz="2400" dirty="0"/>
          </a:p>
        </p:txBody>
      </p:sp>
    </p:spTree>
    <p:extLst>
      <p:ext uri="{BB962C8B-B14F-4D97-AF65-F5344CB8AC3E}">
        <p14:creationId xmlns:p14="http://schemas.microsoft.com/office/powerpoint/2010/main" val="120111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This project</a:t>
            </a:r>
            <a:endParaRPr lang="en-AU" dirty="0">
              <a:latin typeface="+mn-lt"/>
            </a:endParaRPr>
          </a:p>
        </p:txBody>
      </p:sp>
      <p:sp>
        <p:nvSpPr>
          <p:cNvPr id="3" name="Content Placeholder 2"/>
          <p:cNvSpPr>
            <a:spLocks noGrp="1"/>
          </p:cNvSpPr>
          <p:nvPr>
            <p:ph idx="1"/>
          </p:nvPr>
        </p:nvSpPr>
        <p:spPr/>
        <p:txBody>
          <a:bodyPr/>
          <a:lstStyle/>
          <a:p>
            <a:r>
              <a:rPr lang="en-AU" sz="2000" dirty="0" smtClean="0"/>
              <a:t>Sample achieved</a:t>
            </a:r>
            <a:endParaRPr lang="en-AU" sz="2000" dirty="0"/>
          </a:p>
        </p:txBody>
      </p:sp>
      <p:graphicFrame>
        <p:nvGraphicFramePr>
          <p:cNvPr id="4" name="Table 3"/>
          <p:cNvGraphicFramePr>
            <a:graphicFrameLocks noGrp="1"/>
          </p:cNvGraphicFramePr>
          <p:nvPr>
            <p:extLst>
              <p:ext uri="{D42A27DB-BD31-4B8C-83A1-F6EECF244321}">
                <p14:modId xmlns:p14="http://schemas.microsoft.com/office/powerpoint/2010/main" val="1772668164"/>
              </p:ext>
            </p:extLst>
          </p:nvPr>
        </p:nvGraphicFramePr>
        <p:xfrm>
          <a:off x="971600" y="2276872"/>
          <a:ext cx="7139135" cy="2103120"/>
        </p:xfrm>
        <a:graphic>
          <a:graphicData uri="http://schemas.openxmlformats.org/drawingml/2006/table">
            <a:tbl>
              <a:tblPr firstRow="1" firstCol="1" bandRow="1">
                <a:tableStyleId>{5C22544A-7EE6-4342-B048-85BDC9FD1C3A}</a:tableStyleId>
              </a:tblPr>
              <a:tblGrid>
                <a:gridCol w="1427827"/>
                <a:gridCol w="1427827"/>
                <a:gridCol w="1427827"/>
                <a:gridCol w="1427827"/>
                <a:gridCol w="1427827"/>
              </a:tblGrid>
              <a:tr h="176189">
                <a:tc>
                  <a:txBody>
                    <a:bodyPr/>
                    <a:lstStyle/>
                    <a:p>
                      <a:pPr>
                        <a:lnSpc>
                          <a:spcPct val="115000"/>
                        </a:lnSpc>
                        <a:spcAft>
                          <a:spcPts val="0"/>
                        </a:spcAft>
                      </a:pPr>
                      <a:r>
                        <a:rPr lang="en-AU" sz="1200" dirty="0">
                          <a:effectLst/>
                        </a:rPr>
                        <a:t> </a:t>
                      </a:r>
                      <a:endParaRPr lang="en-AU" sz="1200" dirty="0">
                        <a:effectLst/>
                        <a:latin typeface="Times New Roman"/>
                        <a:ea typeface="Times New Roman"/>
                      </a:endParaRPr>
                    </a:p>
                  </a:txBody>
                  <a:tcPr marL="68580" marR="68580" marT="0" marB="0"/>
                </a:tc>
                <a:tc gridSpan="3">
                  <a:txBody>
                    <a:bodyPr/>
                    <a:lstStyle/>
                    <a:p>
                      <a:pPr algn="ctr">
                        <a:lnSpc>
                          <a:spcPct val="115000"/>
                        </a:lnSpc>
                        <a:spcAft>
                          <a:spcPts val="0"/>
                        </a:spcAft>
                      </a:pPr>
                      <a:r>
                        <a:rPr lang="en-AU" sz="1200" dirty="0">
                          <a:effectLst/>
                        </a:rPr>
                        <a:t>Post-release housing status</a:t>
                      </a:r>
                      <a:endParaRPr lang="en-AU" sz="1200" dirty="0">
                        <a:effectLst/>
                        <a:latin typeface="Times New Roman"/>
                        <a:ea typeface="Times New Roman"/>
                      </a:endParaRPr>
                    </a:p>
                  </a:txBody>
                  <a:tcPr marL="68580" marR="68580" marT="0" marB="0"/>
                </a:tc>
                <a:tc hMerge="1">
                  <a:txBody>
                    <a:bodyPr/>
                    <a:lstStyle/>
                    <a:p>
                      <a:endParaRPr lang="en-AU"/>
                    </a:p>
                  </a:txBody>
                  <a:tcPr/>
                </a:tc>
                <a:tc hMerge="1">
                  <a:txBody>
                    <a:bodyPr/>
                    <a:lstStyle/>
                    <a:p>
                      <a:endParaRPr lang="en-AU"/>
                    </a:p>
                  </a:txBody>
                  <a:tcPr/>
                </a:tc>
                <a:tc>
                  <a:txBody>
                    <a:bodyPr/>
                    <a:lstStyle/>
                    <a:p>
                      <a:pPr>
                        <a:lnSpc>
                          <a:spcPct val="115000"/>
                        </a:lnSpc>
                        <a:spcAft>
                          <a:spcPts val="0"/>
                        </a:spcAft>
                      </a:pPr>
                      <a:r>
                        <a:rPr lang="en-AU" sz="1200">
                          <a:effectLst/>
                        </a:rPr>
                        <a:t> </a:t>
                      </a:r>
                      <a:endParaRPr lang="en-AU" sz="1200">
                        <a:effectLst/>
                        <a:latin typeface="Times New Roman"/>
                        <a:ea typeface="Times New Roman"/>
                      </a:endParaRPr>
                    </a:p>
                  </a:txBody>
                  <a:tcPr marL="68580" marR="68580" marT="0" marB="0"/>
                </a:tc>
              </a:tr>
              <a:tr h="367953">
                <a:tc>
                  <a:txBody>
                    <a:bodyPr/>
                    <a:lstStyle/>
                    <a:p>
                      <a:pPr>
                        <a:lnSpc>
                          <a:spcPct val="115000"/>
                        </a:lnSpc>
                        <a:spcAft>
                          <a:spcPts val="0"/>
                        </a:spcAft>
                      </a:pPr>
                      <a:r>
                        <a:rPr lang="en-AU" sz="1200" dirty="0">
                          <a:effectLst/>
                        </a:rPr>
                        <a:t>Post-release drug use</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Stable</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Vulnerable</a:t>
                      </a:r>
                      <a:endParaRPr lang="en-AU" sz="1200" dirty="0">
                        <a:effectLst/>
                        <a:latin typeface="Times New Roman"/>
                        <a:ea typeface="Times New Roman"/>
                      </a:endParaRPr>
                    </a:p>
                  </a:txBody>
                  <a:tcPr marL="68580" marR="68580" marT="0" marB="0"/>
                </a:tc>
                <a:tc>
                  <a:txBody>
                    <a:bodyPr/>
                    <a:lstStyle/>
                    <a:p>
                      <a:pPr>
                        <a:lnSpc>
                          <a:spcPct val="115000"/>
                        </a:lnSpc>
                        <a:spcAft>
                          <a:spcPts val="0"/>
                        </a:spcAft>
                      </a:pPr>
                      <a:r>
                        <a:rPr lang="en-AU" sz="1200">
                          <a:effectLst/>
                        </a:rPr>
                        <a:t>Transient</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dirty="0">
                          <a:effectLst/>
                        </a:rPr>
                        <a:t> </a:t>
                      </a:r>
                      <a:endParaRPr lang="en-AU" sz="1200" dirty="0">
                        <a:effectLst/>
                        <a:latin typeface="Times New Roman"/>
                        <a:ea typeface="Times New Roman"/>
                      </a:endParaRPr>
                    </a:p>
                  </a:txBody>
                  <a:tcPr marL="68580" marR="68580" marT="0" marB="0"/>
                </a:tc>
              </a:tr>
              <a:tr h="367953">
                <a:tc>
                  <a:txBody>
                    <a:bodyPr/>
                    <a:lstStyle/>
                    <a:p>
                      <a:pPr>
                        <a:lnSpc>
                          <a:spcPct val="115000"/>
                        </a:lnSpc>
                        <a:spcAft>
                          <a:spcPts val="0"/>
                        </a:spcAft>
                      </a:pPr>
                      <a:r>
                        <a:rPr lang="en-AU" sz="1200">
                          <a:effectLst/>
                        </a:rPr>
                        <a:t>No use of illicit drugs</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1</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1</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0</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2</a:t>
                      </a:r>
                      <a:endParaRPr lang="en-AU" sz="1200" dirty="0">
                        <a:effectLst/>
                        <a:latin typeface="+mn-lt"/>
                        <a:ea typeface="Times New Roman"/>
                      </a:endParaRPr>
                    </a:p>
                  </a:txBody>
                  <a:tcPr marL="68580" marR="68580" marT="0" marB="0"/>
                </a:tc>
              </a:tr>
              <a:tr h="367953">
                <a:tc>
                  <a:txBody>
                    <a:bodyPr/>
                    <a:lstStyle/>
                    <a:p>
                      <a:pPr>
                        <a:lnSpc>
                          <a:spcPct val="115000"/>
                        </a:lnSpc>
                        <a:spcAft>
                          <a:spcPts val="0"/>
                        </a:spcAft>
                      </a:pPr>
                      <a:r>
                        <a:rPr lang="en-AU" sz="1200">
                          <a:effectLst/>
                        </a:rPr>
                        <a:t>Illicit drug use, no injecting</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0</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0</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0</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0</a:t>
                      </a:r>
                      <a:endParaRPr lang="en-AU" sz="1200" dirty="0">
                        <a:effectLst/>
                        <a:latin typeface="+mn-lt"/>
                        <a:ea typeface="Times New Roman"/>
                      </a:endParaRPr>
                    </a:p>
                  </a:txBody>
                  <a:tcPr marL="68580" marR="68580" marT="0" marB="0"/>
                </a:tc>
              </a:tr>
              <a:tr h="176189">
                <a:tc>
                  <a:txBody>
                    <a:bodyPr/>
                    <a:lstStyle/>
                    <a:p>
                      <a:pPr>
                        <a:lnSpc>
                          <a:spcPct val="115000"/>
                        </a:lnSpc>
                        <a:spcAft>
                          <a:spcPts val="0"/>
                        </a:spcAft>
                      </a:pPr>
                      <a:r>
                        <a:rPr lang="en-AU" sz="1200">
                          <a:effectLst/>
                        </a:rPr>
                        <a:t>Injecting drug use</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4</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5</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4</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13</a:t>
                      </a:r>
                      <a:endParaRPr lang="en-AU" sz="1200" dirty="0">
                        <a:effectLst/>
                        <a:latin typeface="+mn-lt"/>
                        <a:ea typeface="Times New Roman"/>
                      </a:endParaRPr>
                    </a:p>
                  </a:txBody>
                  <a:tcPr marL="68580" marR="68580" marT="0" marB="0"/>
                </a:tc>
              </a:tr>
              <a:tr h="176189">
                <a:tc>
                  <a:txBody>
                    <a:bodyPr/>
                    <a:lstStyle/>
                    <a:p>
                      <a:pPr>
                        <a:lnSpc>
                          <a:spcPct val="115000"/>
                        </a:lnSpc>
                        <a:spcAft>
                          <a:spcPts val="0"/>
                        </a:spcAft>
                      </a:pPr>
                      <a:r>
                        <a:rPr lang="en-AU" sz="1200">
                          <a:effectLst/>
                        </a:rPr>
                        <a:t> </a:t>
                      </a:r>
                      <a:endParaRPr lang="en-AU" sz="1200">
                        <a:effectLst/>
                        <a:latin typeface="Times New Roman"/>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5</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6</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4</a:t>
                      </a:r>
                      <a:endParaRPr lang="en-AU" sz="1200" dirty="0">
                        <a:effectLst/>
                        <a:latin typeface="+mn-lt"/>
                        <a:ea typeface="Times New Roman"/>
                      </a:endParaRPr>
                    </a:p>
                  </a:txBody>
                  <a:tcPr marL="68580" marR="68580" marT="0" marB="0"/>
                </a:tc>
                <a:tc>
                  <a:txBody>
                    <a:bodyPr/>
                    <a:lstStyle/>
                    <a:p>
                      <a:pPr>
                        <a:lnSpc>
                          <a:spcPct val="115000"/>
                        </a:lnSpc>
                        <a:spcAft>
                          <a:spcPts val="0"/>
                        </a:spcAft>
                      </a:pPr>
                      <a:r>
                        <a:rPr lang="en-AU" sz="1200" dirty="0" smtClean="0">
                          <a:effectLst/>
                          <a:latin typeface="+mn-lt"/>
                          <a:ea typeface="Times New Roman"/>
                        </a:rPr>
                        <a:t>15</a:t>
                      </a:r>
                      <a:endParaRPr lang="en-AU" sz="1200" dirty="0">
                        <a:effectLst/>
                        <a:latin typeface="+mn-lt"/>
                        <a:ea typeface="Times New Roman"/>
                      </a:endParaRPr>
                    </a:p>
                  </a:txBody>
                  <a:tcPr marL="68580" marR="68580" marT="0" marB="0"/>
                </a:tc>
              </a:tr>
            </a:tbl>
          </a:graphicData>
        </a:graphic>
      </p:graphicFrame>
    </p:spTree>
    <p:extLst>
      <p:ext uri="{BB962C8B-B14F-4D97-AF65-F5344CB8AC3E}">
        <p14:creationId xmlns:p14="http://schemas.microsoft.com/office/powerpoint/2010/main" val="209488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Preliminary findings</a:t>
            </a:r>
            <a:endParaRPr lang="en-AU" dirty="0">
              <a:latin typeface="+mn-lt"/>
            </a:endParaRPr>
          </a:p>
        </p:txBody>
      </p:sp>
      <p:sp>
        <p:nvSpPr>
          <p:cNvPr id="3" name="Content Placeholder 2"/>
          <p:cNvSpPr>
            <a:spLocks noGrp="1"/>
          </p:cNvSpPr>
          <p:nvPr>
            <p:ph idx="1"/>
          </p:nvPr>
        </p:nvSpPr>
        <p:spPr>
          <a:xfrm>
            <a:off x="457200" y="1268760"/>
            <a:ext cx="8229600" cy="4320480"/>
          </a:xfrm>
        </p:spPr>
        <p:txBody>
          <a:bodyPr/>
          <a:lstStyle/>
          <a:p>
            <a:r>
              <a:rPr lang="en-US" sz="2400" dirty="0" smtClean="0"/>
              <a:t>Release from prison can be overwhelming, an assault on all the senses, how to cope? </a:t>
            </a:r>
          </a:p>
          <a:p>
            <a:endParaRPr lang="en-US" dirty="0"/>
          </a:p>
          <a:p>
            <a:pPr marL="0" indent="0">
              <a:buNone/>
            </a:pPr>
            <a:r>
              <a:rPr lang="en-US" sz="1800" dirty="0" smtClean="0"/>
              <a:t>Like </a:t>
            </a:r>
            <a:r>
              <a:rPr lang="en-US" sz="1800" dirty="0"/>
              <a:t>before I was out of prison, I spent the most of the last end of the sentence in the slot. So I got out from being </a:t>
            </a:r>
            <a:r>
              <a:rPr lang="en-US" sz="1800" u="sng" dirty="0"/>
              <a:t>locked down for 23 hours a day</a:t>
            </a:r>
            <a:r>
              <a:rPr lang="en-US" sz="1800" dirty="0"/>
              <a:t>, to everything just … like my mum was driving at 60 km’s down the road leaving the prison and I was like holding onto the roof of the car and </a:t>
            </a:r>
            <a:r>
              <a:rPr lang="en-US" sz="1800" dirty="0" smtClean="0"/>
              <a:t>…</a:t>
            </a:r>
            <a:r>
              <a:rPr lang="en-AU" sz="1800" dirty="0"/>
              <a:t> </a:t>
            </a:r>
            <a:r>
              <a:rPr lang="en-US" sz="1800" dirty="0" smtClean="0"/>
              <a:t>Stop </a:t>
            </a:r>
            <a:r>
              <a:rPr lang="en-US" sz="1800" dirty="0"/>
              <a:t>flying and that, “I’m doing the speed limit, it’s only 60km’s” </a:t>
            </a:r>
            <a:r>
              <a:rPr lang="en-US" sz="1800" dirty="0" smtClean="0"/>
              <a:t>… </a:t>
            </a:r>
            <a:r>
              <a:rPr lang="en-US" sz="1800" u="sng" dirty="0" smtClean="0"/>
              <a:t>I </a:t>
            </a:r>
            <a:r>
              <a:rPr lang="en-US" sz="1800" u="sng" dirty="0"/>
              <a:t>was freaking out. It’s hard to just get thrown out into the real world</a:t>
            </a:r>
            <a:r>
              <a:rPr lang="en-US" sz="1800" dirty="0"/>
              <a:t>. Even just walking through the city at the time, you know the commotion, I was freaking out. It was too much. Massive </a:t>
            </a:r>
            <a:r>
              <a:rPr lang="en-US" sz="1800" dirty="0" smtClean="0"/>
              <a:t>headache. And </a:t>
            </a:r>
            <a:r>
              <a:rPr lang="en-US" sz="1800" dirty="0"/>
              <a:t>clean air there and then all of a sudden, all this pollution</a:t>
            </a:r>
            <a:r>
              <a:rPr lang="en-US" sz="1800" dirty="0" smtClean="0"/>
              <a:t>. … </a:t>
            </a:r>
            <a:r>
              <a:rPr lang="en-US" sz="1800" u="sng" dirty="0" smtClean="0"/>
              <a:t>It’s </a:t>
            </a:r>
            <a:r>
              <a:rPr lang="en-US" sz="1800" u="sng" dirty="0"/>
              <a:t>probably why everyone ends back in</a:t>
            </a:r>
            <a:r>
              <a:rPr lang="en-US" sz="1800" dirty="0" smtClean="0"/>
              <a:t>. … </a:t>
            </a:r>
            <a:r>
              <a:rPr lang="en-AU" sz="1800" dirty="0" smtClean="0"/>
              <a:t> </a:t>
            </a:r>
            <a:r>
              <a:rPr lang="en-US" sz="1800" dirty="0" smtClean="0"/>
              <a:t>They </a:t>
            </a:r>
            <a:r>
              <a:rPr lang="en-US" sz="1800" dirty="0"/>
              <a:t>end up getting straight </a:t>
            </a:r>
            <a:r>
              <a:rPr lang="en-US" sz="1800" u="sng" dirty="0"/>
              <a:t>back into the drugs just to be able to adapt </a:t>
            </a:r>
            <a:r>
              <a:rPr lang="en-US" sz="1800" dirty="0"/>
              <a:t>and then all of a sudden, before you know it they were doing the same shit they were before they went in. </a:t>
            </a:r>
            <a:r>
              <a:rPr lang="en-US" sz="1800" dirty="0" smtClean="0"/>
              <a:t>(#1, 35 years, last sentence 5 years, unstable housing)</a:t>
            </a:r>
            <a:endParaRPr lang="en-AU" sz="1800" dirty="0"/>
          </a:p>
        </p:txBody>
      </p:sp>
    </p:spTree>
    <p:extLst>
      <p:ext uri="{BB962C8B-B14F-4D97-AF65-F5344CB8AC3E}">
        <p14:creationId xmlns:p14="http://schemas.microsoft.com/office/powerpoint/2010/main" val="397938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Preliminary findings</a:t>
            </a:r>
            <a:endParaRPr lang="en-AU" dirty="0">
              <a:latin typeface="+mn-lt"/>
            </a:endParaRPr>
          </a:p>
        </p:txBody>
      </p:sp>
      <p:sp>
        <p:nvSpPr>
          <p:cNvPr id="3" name="Content Placeholder 2"/>
          <p:cNvSpPr>
            <a:spLocks noGrp="1"/>
          </p:cNvSpPr>
          <p:nvPr>
            <p:ph idx="1"/>
          </p:nvPr>
        </p:nvSpPr>
        <p:spPr/>
        <p:txBody>
          <a:bodyPr/>
          <a:lstStyle/>
          <a:p>
            <a:r>
              <a:rPr lang="en-US" sz="2400" dirty="0" smtClean="0"/>
              <a:t>Pre-release planning – absent, unhelpful</a:t>
            </a:r>
          </a:p>
          <a:p>
            <a:endParaRPr lang="en-US" dirty="0" smtClean="0"/>
          </a:p>
          <a:p>
            <a:pPr marL="0" indent="0">
              <a:buNone/>
            </a:pPr>
            <a:r>
              <a:rPr lang="en-US" sz="2000" b="1" dirty="0" smtClean="0"/>
              <a:t>And </a:t>
            </a:r>
            <a:r>
              <a:rPr lang="en-US" sz="2000" b="1" dirty="0"/>
              <a:t>when you were coming up for release from prison, did you find the prison services were helpful for planning your release or did you do that mostly yourself?</a:t>
            </a:r>
            <a:endParaRPr lang="en-AU" sz="2000" dirty="0"/>
          </a:p>
          <a:p>
            <a:pPr marL="0" indent="0">
              <a:buNone/>
            </a:pPr>
            <a:r>
              <a:rPr lang="en-US" sz="2000" dirty="0" smtClean="0"/>
              <a:t>They </a:t>
            </a:r>
            <a:r>
              <a:rPr lang="en-US" sz="2000" dirty="0"/>
              <a:t>were shit. I got fuck all help. I got </a:t>
            </a:r>
            <a:r>
              <a:rPr lang="en-US" sz="2000" dirty="0" smtClean="0"/>
              <a:t>[public transport pass] and my </a:t>
            </a:r>
            <a:r>
              <a:rPr lang="en-US" sz="2000" dirty="0"/>
              <a:t>Medicare </a:t>
            </a:r>
            <a:r>
              <a:rPr lang="en-US" sz="2000" dirty="0" smtClean="0"/>
              <a:t>card.</a:t>
            </a:r>
            <a:endParaRPr lang="en-AU" sz="2000" dirty="0"/>
          </a:p>
          <a:p>
            <a:pPr marL="0" indent="0">
              <a:buNone/>
            </a:pPr>
            <a:r>
              <a:rPr lang="en-US" sz="2000" dirty="0"/>
              <a:t> </a:t>
            </a:r>
            <a:endParaRPr lang="en-US" sz="2000" dirty="0" smtClean="0"/>
          </a:p>
          <a:p>
            <a:pPr marL="0" indent="0">
              <a:buNone/>
            </a:pPr>
            <a:r>
              <a:rPr lang="en-US" sz="2000" b="1" dirty="0" smtClean="0"/>
              <a:t>So did </a:t>
            </a:r>
            <a:r>
              <a:rPr lang="en-US" sz="2000" b="1" dirty="0"/>
              <a:t>you ask for help and not get it?</a:t>
            </a:r>
            <a:endParaRPr lang="en-AU" sz="2000" dirty="0"/>
          </a:p>
          <a:p>
            <a:pPr marL="0" indent="0">
              <a:buNone/>
            </a:pPr>
            <a:r>
              <a:rPr lang="en-US" sz="2000" dirty="0" smtClean="0"/>
              <a:t>Yeah</a:t>
            </a:r>
            <a:r>
              <a:rPr lang="en-US" sz="2000" dirty="0"/>
              <a:t>, they said “it’s being processed”, “it’s being processed</a:t>
            </a:r>
            <a:r>
              <a:rPr lang="en-US" sz="2000" dirty="0" smtClean="0"/>
              <a:t>”, </a:t>
            </a:r>
            <a:r>
              <a:rPr lang="en-US" sz="2000" u="sng" dirty="0" smtClean="0"/>
              <a:t>but </a:t>
            </a:r>
            <a:r>
              <a:rPr lang="en-US" sz="2000" u="sng" dirty="0"/>
              <a:t>it never happened</a:t>
            </a:r>
            <a:r>
              <a:rPr lang="en-US" sz="2000" dirty="0" smtClean="0"/>
              <a:t>. (#10, 38 years, last sentence 11 months, living with partner)</a:t>
            </a:r>
            <a:endParaRPr lang="en-AU" sz="2000" dirty="0"/>
          </a:p>
        </p:txBody>
      </p:sp>
    </p:spTree>
    <p:extLst>
      <p:ext uri="{BB962C8B-B14F-4D97-AF65-F5344CB8AC3E}">
        <p14:creationId xmlns:p14="http://schemas.microsoft.com/office/powerpoint/2010/main" val="106808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Preliminary findings</a:t>
            </a:r>
            <a:endParaRPr lang="en-AU" dirty="0">
              <a:latin typeface="+mn-lt"/>
            </a:endParaRPr>
          </a:p>
        </p:txBody>
      </p:sp>
      <p:sp>
        <p:nvSpPr>
          <p:cNvPr id="3" name="Content Placeholder 2"/>
          <p:cNvSpPr>
            <a:spLocks noGrp="1"/>
          </p:cNvSpPr>
          <p:nvPr>
            <p:ph idx="1"/>
          </p:nvPr>
        </p:nvSpPr>
        <p:spPr/>
        <p:txBody>
          <a:bodyPr/>
          <a:lstStyle/>
          <a:p>
            <a:r>
              <a:rPr lang="en-US" sz="2400" dirty="0" smtClean="0"/>
              <a:t>Post-release services – absent, managed by “luck”</a:t>
            </a:r>
          </a:p>
          <a:p>
            <a:endParaRPr lang="en-US" dirty="0"/>
          </a:p>
          <a:p>
            <a:pPr marL="0" indent="0">
              <a:buNone/>
            </a:pPr>
            <a:r>
              <a:rPr lang="en-US" sz="2000" dirty="0"/>
              <a:t>Yeah, but I had to organize the mental health worker myself. I’m lucky I’ve got a really good proactive parole officer, </a:t>
            </a:r>
            <a:r>
              <a:rPr lang="en-US" sz="2000" u="sng" dirty="0"/>
              <a:t>but she could turn around and say, “I don’t care”. </a:t>
            </a:r>
            <a:r>
              <a:rPr lang="en-US" sz="2000" dirty="0"/>
              <a:t>Instead, she’s the one who got me the housing worker. I can sit down and talk to her about anything and we nut it out. She knows about my doctor. They even have care meetings, where it’s my parole officer, my mental health worker, my housing worker, my doctor, they all get together once a month and we are all on the right page here and yeah</a:t>
            </a:r>
            <a:r>
              <a:rPr lang="en-US" sz="2000" dirty="0" smtClean="0"/>
              <a:t>. (#3, 52 years, last sentence 12.5 years, sleeping on ex-partner’s couch)</a:t>
            </a:r>
            <a:endParaRPr lang="en-AU" sz="2000" dirty="0"/>
          </a:p>
          <a:p>
            <a:endParaRPr lang="en-AU" sz="2000" dirty="0"/>
          </a:p>
        </p:txBody>
      </p:sp>
    </p:spTree>
    <p:extLst>
      <p:ext uri="{BB962C8B-B14F-4D97-AF65-F5344CB8AC3E}">
        <p14:creationId xmlns:p14="http://schemas.microsoft.com/office/powerpoint/2010/main" val="1123241676"/>
      </p:ext>
    </p:extLst>
  </p:cSld>
  <p:clrMapOvr>
    <a:masterClrMapping/>
  </p:clrMapOvr>
</p:sld>
</file>

<file path=ppt/theme/theme1.xml><?xml version="1.0" encoding="utf-8"?>
<a:theme xmlns:a="http://schemas.openxmlformats.org/drawingml/2006/main" name="CSRH ppt sommet templat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SW">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Report55c057c3-5c13-4ca6-8dab-3fe1e0497fe2</bc56bdda6a6a44c48d8cfdd96ad4c147>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98020E-A349-4BA4-88F2-432760AD475E}"/>
</file>

<file path=customXml/itemProps2.xml><?xml version="1.0" encoding="utf-8"?>
<ds:datastoreItem xmlns:ds="http://schemas.openxmlformats.org/officeDocument/2006/customXml" ds:itemID="{C232B9C9-A37D-4699-A27A-580527C8D3BE}"/>
</file>

<file path=customXml/itemProps3.xml><?xml version="1.0" encoding="utf-8"?>
<ds:datastoreItem xmlns:ds="http://schemas.openxmlformats.org/officeDocument/2006/customXml" ds:itemID="{7038E749-6C4F-40E3-AADE-94C9D02C95FF}"/>
</file>

<file path=docProps/app.xml><?xml version="1.0" encoding="utf-8"?>
<Properties xmlns="http://schemas.openxmlformats.org/officeDocument/2006/extended-properties" xmlns:vt="http://schemas.openxmlformats.org/officeDocument/2006/docPropsVTypes">
  <Template>CSRH ppt sommet template</Template>
  <TotalTime>3293</TotalTime>
  <Words>1537</Words>
  <Application>Microsoft Office PowerPoint</Application>
  <PresentationFormat>On-screen Show (4:3)</PresentationFormat>
  <Paragraphs>185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CSRH ppt sommet template</vt:lpstr>
      <vt:lpstr>PowerPoint Presentation</vt:lpstr>
      <vt:lpstr>PowerPoint Presentation</vt:lpstr>
      <vt:lpstr>Transitions post-release</vt:lpstr>
      <vt:lpstr>Methods design</vt:lpstr>
      <vt:lpstr>This project</vt:lpstr>
      <vt:lpstr>This project</vt:lpstr>
      <vt:lpstr>Preliminary findings</vt:lpstr>
      <vt:lpstr>Preliminary findings</vt:lpstr>
      <vt:lpstr>Preliminary findings</vt:lpstr>
      <vt:lpstr>Preliminary findings</vt:lpstr>
      <vt:lpstr>Preliminary findings</vt:lpstr>
      <vt:lpstr>Preliminary findings</vt:lpstr>
      <vt:lpstr>Preliminary findings</vt:lpstr>
      <vt:lpstr>Other themes to explore</vt:lpstr>
      <vt:lpstr>Other themes to explore</vt:lpstr>
      <vt:lpstr>Acknowledgements</vt:lpstr>
    </vt:vector>
  </TitlesOfParts>
  <Company>University of New South Wales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agency and luck in a qualitative study of men in the post-prison release period</dc:title>
  <dc:creator>Joanna Holcombe</dc:creator>
  <cp:lastModifiedBy>Carla Treloar</cp:lastModifiedBy>
  <cp:revision>203</cp:revision>
  <cp:lastPrinted>2016-08-19T00:37:22Z</cp:lastPrinted>
  <dcterms:created xsi:type="dcterms:W3CDTF">2016-06-15T03:22:23Z</dcterms:created>
  <dcterms:modified xsi:type="dcterms:W3CDTF">2017-02-13T04:34:24Z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Content tags">
    <vt:lpwstr>105;#Conference proceedings / Presentations|c21264d4-9564-4e41-9805-0fcb8759ef5a</vt:lpwstr>
  </property>
  <property fmtid="{D5CDD505-2E9C-101B-9397-08002B2CF9AE}" pid="4" name="DC.Type.DocType (JSMS">
    <vt:lpwstr>126;#Presentation|96b9c332-40fe-4061-87fb-bc6c76567afe</vt:lpwstr>
  </property>
  <property fmtid="{D5CDD505-2E9C-101B-9397-08002B2CF9AE}" pid="5" name="bc56bdda6a6a44c48d8cfdd96ad4c1470">
    <vt:lpwstr>Presentation|96b9c332-40fe-4061-87fb-bc6c76567afe</vt:lpwstr>
  </property>
</Properties>
</file>