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708" r:id="rId4"/>
  </p:sldMasterIdLst>
  <p:notesMasterIdLst>
    <p:notesMasterId r:id="rId34"/>
  </p:notesMasterIdLst>
  <p:handoutMasterIdLst>
    <p:handoutMasterId r:id="rId35"/>
  </p:handoutMasterIdLst>
  <p:sldIdLst>
    <p:sldId id="331" r:id="rId5"/>
    <p:sldId id="300" r:id="rId6"/>
    <p:sldId id="374" r:id="rId7"/>
    <p:sldId id="361" r:id="rId8"/>
    <p:sldId id="362" r:id="rId9"/>
    <p:sldId id="365" r:id="rId10"/>
    <p:sldId id="366" r:id="rId11"/>
    <p:sldId id="368" r:id="rId12"/>
    <p:sldId id="370" r:id="rId13"/>
    <p:sldId id="373" r:id="rId14"/>
    <p:sldId id="371" r:id="rId15"/>
    <p:sldId id="369" r:id="rId16"/>
    <p:sldId id="385" r:id="rId17"/>
    <p:sldId id="397" r:id="rId18"/>
    <p:sldId id="387" r:id="rId19"/>
    <p:sldId id="388" r:id="rId20"/>
    <p:sldId id="398" r:id="rId21"/>
    <p:sldId id="400" r:id="rId22"/>
    <p:sldId id="376" r:id="rId23"/>
    <p:sldId id="378" r:id="rId24"/>
    <p:sldId id="380" r:id="rId25"/>
    <p:sldId id="377" r:id="rId26"/>
    <p:sldId id="396" r:id="rId27"/>
    <p:sldId id="383" r:id="rId28"/>
    <p:sldId id="402" r:id="rId29"/>
    <p:sldId id="403" r:id="rId30"/>
    <p:sldId id="404" r:id="rId31"/>
    <p:sldId id="405" r:id="rId32"/>
    <p:sldId id="392" r:id="rId33"/>
  </p:sldIdLst>
  <p:sldSz cx="9144000" cy="6858000" type="screen4x3"/>
  <p:notesSz cx="6669088" cy="9926638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FF99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2" autoAdjust="0"/>
    <p:restoredTop sz="93482" autoAdjust="0"/>
  </p:normalViewPr>
  <p:slideViewPr>
    <p:cSldViewPr>
      <p:cViewPr>
        <p:scale>
          <a:sx n="40" d="100"/>
          <a:sy n="40" d="100"/>
        </p:scale>
        <p:origin x="1661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EA77FA-60C0-4CA6-9004-25987191B194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894319-A631-4F93-887E-2FF541398B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75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4C0BD-54E1-4B33-B01B-FD78E9DD39CC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EC35E-7DFF-4C71-A66F-6A7BCD6BAB9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0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23792-99DE-4526-8358-5C20B064F5C4}" type="slidenum">
              <a:rPr lang="en-A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7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30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Communities That Care Ltd.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FF90B1-21FB-40B7-864B-844A8B6D56C0}" type="datetime1">
              <a:rPr lang="en-AU" sz="1200">
                <a:solidFill>
                  <a:prstClr val="black"/>
                </a:solidFill>
              </a:rPr>
              <a:pPr/>
              <a:t>16/02/2017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2001 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A7E9C3-FD86-4062-9E2E-849016374381}" type="slidenum">
              <a:rPr lang="en-AU" sz="1200">
                <a:solidFill>
                  <a:prstClr val="black"/>
                </a:solidFill>
              </a:rPr>
              <a:pPr/>
              <a:t>12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smtClean="0"/>
              <a:t>Notes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5721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761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31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90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Communities That Care Ltd.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FF90B1-21FB-40B7-864B-844A8B6D56C0}" type="datetime1">
              <a:rPr lang="en-AU" sz="1200">
                <a:solidFill>
                  <a:prstClr val="black"/>
                </a:solidFill>
              </a:rPr>
              <a:pPr/>
              <a:t>16/02/2017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2001 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A7E9C3-FD86-4062-9E2E-849016374381}" type="slidenum">
              <a:rPr lang="en-AU" sz="1200">
                <a:solidFill>
                  <a:prstClr val="black"/>
                </a:solidFill>
              </a:rPr>
              <a:pPr/>
              <a:t>19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smtClean="0"/>
              <a:t>Notes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577087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Communities That Care Ltd.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FF90B1-21FB-40B7-864B-844A8B6D56C0}" type="datetime1">
              <a:rPr lang="en-AU" sz="1200">
                <a:solidFill>
                  <a:prstClr val="black"/>
                </a:solidFill>
              </a:rPr>
              <a:pPr/>
              <a:t>16/02/2017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2001 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A7E9C3-FD86-4062-9E2E-849016374381}" type="slidenum">
              <a:rPr lang="en-AU" sz="1200">
                <a:solidFill>
                  <a:prstClr val="black"/>
                </a:solidFill>
              </a:rPr>
              <a:pPr/>
              <a:t>20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smtClean="0"/>
              <a:t>Notes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75291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Communities That Care Ltd.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FF90B1-21FB-40B7-864B-844A8B6D56C0}" type="datetime1">
              <a:rPr lang="en-AU" sz="1200">
                <a:solidFill>
                  <a:prstClr val="black"/>
                </a:solidFill>
              </a:rPr>
              <a:pPr/>
              <a:t>16/02/2017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2001 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A7E9C3-FD86-4062-9E2E-849016374381}" type="slidenum">
              <a:rPr lang="en-AU" sz="1200">
                <a:solidFill>
                  <a:prstClr val="black"/>
                </a:solidFill>
              </a:rPr>
              <a:pPr/>
              <a:t>21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smtClean="0"/>
              <a:t>Notes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24772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915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45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23792-99DE-4526-8358-5C20B064F5C4}" type="slidenum">
              <a:rPr lang="en-A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5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68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93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23792-99DE-4526-8358-5C20B064F5C4}" type="slidenum">
              <a:rPr lang="en-A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23792-99DE-4526-8358-5C20B064F5C4}" type="slidenum">
              <a:rPr lang="en-A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Communities That Care Ltd.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FF90B1-21FB-40B7-864B-844A8B6D56C0}" type="datetime1">
              <a:rPr lang="en-AU" sz="1200">
                <a:solidFill>
                  <a:prstClr val="black"/>
                </a:solidFill>
              </a:rPr>
              <a:pPr/>
              <a:t>16/02/2017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AU" sz="1200">
                <a:solidFill>
                  <a:prstClr val="black"/>
                </a:solidFill>
              </a:rPr>
              <a:t>2001 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A7E9C3-FD86-4062-9E2E-849016374381}" type="slidenum">
              <a:rPr lang="en-AU" sz="1200">
                <a:solidFill>
                  <a:prstClr val="black"/>
                </a:solidFill>
              </a:rPr>
              <a:pPr/>
              <a:t>6</a:t>
            </a:fld>
            <a:endParaRPr lang="en-AU" sz="1200">
              <a:solidFill>
                <a:prstClr val="black"/>
              </a:solidFill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0" tIns="45350" rIns="90700" bIns="453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smtClean="0"/>
              <a:t>Notes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38319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11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29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533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FEE64-6272-469A-9A1F-4BBE5226529E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47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DF18-E516-49F2-BE00-59AC5031A78D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5099-88BE-40E7-AB91-A877AC3A1E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C6AB-8584-470C-AE1B-E06E336276F1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EF8E-0936-4183-BFE8-EB643714978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D159-0EB9-40C8-80A3-11C83F158513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70C25-93CA-4A89-AEBB-E8A1C65E1B2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9512" y="539552"/>
            <a:ext cx="8064896" cy="4617640"/>
          </a:xfrm>
        </p:spPr>
        <p:txBody>
          <a:bodyPr>
            <a:noAutofit/>
          </a:bodyPr>
          <a:lstStyle>
            <a:lvl1pPr marL="0" indent="0">
              <a:buNone/>
              <a:defRPr sz="96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9512" y="5349216"/>
            <a:ext cx="4536504" cy="105611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468313" y="539750"/>
            <a:ext cx="4175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b="1" cap="all" dirty="0">
                <a:solidFill>
                  <a:srgbClr val="FFFFFF"/>
                </a:solidFill>
                <a:latin typeface="Worldly Black" pitchFamily="2" charset="0"/>
                <a:cs typeface="+mn-cs"/>
              </a:rPr>
              <a:t>contents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363756"/>
            <a:ext cx="6984776" cy="3561523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468313" y="539750"/>
            <a:ext cx="4175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b="1" cap="all" dirty="0">
                <a:solidFill>
                  <a:srgbClr val="FFFFFF"/>
                </a:solidFill>
                <a:latin typeface="Worldly Black" pitchFamily="2" charset="0"/>
                <a:cs typeface="+mn-cs"/>
              </a:rPr>
              <a:t>contents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363754"/>
            <a:ext cx="4104456" cy="2697427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88024" y="2363754"/>
            <a:ext cx="3960440" cy="2697427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9512" y="539553"/>
            <a:ext cx="8784976" cy="2400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515" y="3323864"/>
            <a:ext cx="8785101" cy="240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7544" y="404664"/>
            <a:ext cx="820891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114" y="1844824"/>
            <a:ext cx="82083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780928"/>
            <a:ext cx="38164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860032" y="2756925"/>
            <a:ext cx="38164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22183006.jpg"/>
          <p:cNvPicPr>
            <a:picLocks noChangeAspect="1"/>
          </p:cNvPicPr>
          <p:nvPr userDrawn="1"/>
        </p:nvPicPr>
        <p:blipFill>
          <a:blip r:embed="rId2"/>
          <a:srcRect l="15619" t="13364" r="15619"/>
          <a:stretch>
            <a:fillRect/>
          </a:stretch>
        </p:blipFill>
        <p:spPr bwMode="auto">
          <a:xfrm>
            <a:off x="5116513" y="1892300"/>
            <a:ext cx="2689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7544" y="403200"/>
            <a:ext cx="8208912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114" y="1844824"/>
            <a:ext cx="388786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780928"/>
            <a:ext cx="3888432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7544" y="403200"/>
            <a:ext cx="8208912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114" y="1844824"/>
            <a:ext cx="388786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780928"/>
            <a:ext cx="3888432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03EC-C5A1-44AF-8E88-6851858B2734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0B44-8D72-4C42-9E4F-34E6416175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2479-A023-4E16-AC98-2CD730EA44A2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2E4A-508A-4472-802A-971F9DB8BD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03EF-0BF6-4425-B346-FE5E3CD5F154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5D51-F9DB-4E75-B72B-EDAF663101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D6D5-7406-49AC-92E0-58EB4333DD4C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E289-95FB-4F4B-BBB8-31C3441E00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6993-EAF6-4765-887E-F4F0E32E1448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996F-CCC4-46B3-950F-CD4B1C8501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0244-B801-4D4F-A5E9-D04BAF3B1183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AD65-986D-4DBA-BF5A-6F28D5B11B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8CFD-2AD6-4062-ABCD-55C2142DB124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B611-624D-41D5-9E46-BEAEC31159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F44F-488D-4276-84EF-41401DAAEAE9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3C4A-0384-42DC-A3F1-8BD91A5EFB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1673-ACA5-4F8F-A231-8E58091BAFBE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CAF4-3E9B-4CC0-B984-3C4C644F08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D6A1-1C9B-4656-BD01-339EDABFCD03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14989-F616-46E5-9E7B-41580841F8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E827-2681-4AF4-A2B6-66D9EF6C7DD8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BF85-7F01-438F-8BA8-5E74FC328B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DD52-FFDE-41D8-9B9F-89EF446D8396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CBE8-9CB3-454A-A977-E2E006FFF9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67A2-DBEF-416F-90A9-BFC4403F7BA2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7EB9-120F-45F3-BA9A-ACB0305865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9512" y="539552"/>
            <a:ext cx="8064896" cy="4617640"/>
          </a:xfrm>
        </p:spPr>
        <p:txBody>
          <a:bodyPr>
            <a:noAutofit/>
          </a:bodyPr>
          <a:lstStyle>
            <a:lvl1pPr marL="0" indent="0">
              <a:buNone/>
              <a:defRPr sz="96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9512" y="5349216"/>
            <a:ext cx="4536504" cy="105611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468313" y="539750"/>
            <a:ext cx="4175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b="1" cap="all" dirty="0">
                <a:solidFill>
                  <a:srgbClr val="FFFFFF"/>
                </a:solidFill>
                <a:latin typeface="Worldly Black" pitchFamily="2" charset="0"/>
                <a:cs typeface="Arial" pitchFamily="34" charset="0"/>
              </a:rPr>
              <a:t>contents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363756"/>
            <a:ext cx="6984776" cy="3561523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468313" y="539750"/>
            <a:ext cx="4175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b="1" cap="all" dirty="0">
                <a:solidFill>
                  <a:srgbClr val="FFFFFF"/>
                </a:solidFill>
                <a:latin typeface="Worldly Black" pitchFamily="2" charset="0"/>
                <a:cs typeface="Arial" pitchFamily="34" charset="0"/>
              </a:rPr>
              <a:t>contents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363754"/>
            <a:ext cx="4104456" cy="2697427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88024" y="2363754"/>
            <a:ext cx="3960440" cy="2697427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9512" y="539553"/>
            <a:ext cx="8784976" cy="2400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515" y="3323864"/>
            <a:ext cx="8785101" cy="240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7544" y="404664"/>
            <a:ext cx="820891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114" y="1844824"/>
            <a:ext cx="82083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780928"/>
            <a:ext cx="38164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860032" y="2756925"/>
            <a:ext cx="38164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22183006.jpg"/>
          <p:cNvPicPr>
            <a:picLocks noChangeAspect="1"/>
          </p:cNvPicPr>
          <p:nvPr userDrawn="1"/>
        </p:nvPicPr>
        <p:blipFill>
          <a:blip r:embed="rId2"/>
          <a:srcRect l="15619" t="13364" r="15619"/>
          <a:stretch>
            <a:fillRect/>
          </a:stretch>
        </p:blipFill>
        <p:spPr bwMode="auto">
          <a:xfrm>
            <a:off x="5116513" y="1892300"/>
            <a:ext cx="2689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7544" y="403200"/>
            <a:ext cx="8208912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114" y="1844824"/>
            <a:ext cx="388786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780928"/>
            <a:ext cx="3888432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7544" y="403200"/>
            <a:ext cx="8208912" cy="1224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Worldly Black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8114" y="1844824"/>
            <a:ext cx="388786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67544" y="2780928"/>
            <a:ext cx="3888432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7406-79A0-4E99-8388-ABB8FA74DFD8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9581-9476-4157-8386-D0CA95146E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B0FB-6A7D-4902-9727-FA37A928E6D1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703A-8E66-46B0-9555-47BCB02BBE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830E-EA6A-4984-887D-1A5A46D681C4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A2F2-9153-4E09-B27D-117DA35503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B9C0-D045-49B5-B49E-26057BED3F63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5767-947C-4630-93BF-082E0EC8A1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D3FF-A6E1-482E-AC6E-57FF6048AAFC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72-ADF3-49A4-8C95-50B56D03E6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404-BB4C-4179-AC96-9C014CEA89C7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3805-440B-49AD-93A4-086DF42953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33237-C440-4E07-B70C-9F4AF578F173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D06C9-3FB7-43E0-9DC6-06F55A6864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Orange Pag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" name="TextBox 9"/>
          <p:cNvSpPr txBox="1"/>
          <p:nvPr/>
        </p:nvSpPr>
        <p:spPr>
          <a:xfrm>
            <a:off x="179388" y="6570663"/>
            <a:ext cx="18716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00" dirty="0">
                <a:solidFill>
                  <a:prstClr val="white"/>
                </a:solidFill>
                <a:latin typeface="Worldly Light" pitchFamily="2" charset="0"/>
                <a:cs typeface="+mn-cs"/>
              </a:rPr>
              <a:t>CRICOS Provider Code: 00113B</a:t>
            </a:r>
          </a:p>
        </p:txBody>
      </p:sp>
      <p:pic>
        <p:nvPicPr>
          <p:cNvPr id="13318" name="Picture 11" descr="Deakin_Worldly_Logo_Cropped[rgb]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0175" y="5081588"/>
            <a:ext cx="139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83" r:id="rId2"/>
    <p:sldLayoutId id="2147483784" r:id="rId3"/>
    <p:sldLayoutId id="2147483755" r:id="rId4"/>
    <p:sldLayoutId id="2147483754" r:id="rId5"/>
    <p:sldLayoutId id="2147483785" r:id="rId6"/>
    <p:sldLayoutId id="214748375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bg1"/>
          </a:solidFill>
          <a:latin typeface="Worldly Black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WordyLight"/>
        <a:buChar char="•"/>
        <a:defRPr sz="32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1pPr>
      <a:lvl2pPr marL="358775" indent="-179388" algn="l" rtl="0" eaLnBrk="0" fontAlgn="base" hangingPunct="0">
        <a:lnSpc>
          <a:spcPts val="3363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2pPr>
      <a:lvl3pPr marL="539750" indent="-179388" algn="l" rtl="0" eaLnBrk="0" fontAlgn="base" hangingPunct="0">
        <a:lnSpc>
          <a:spcPts val="2875"/>
        </a:lnSpc>
        <a:spcBef>
          <a:spcPct val="20000"/>
        </a:spcBef>
        <a:spcAft>
          <a:spcPct val="0"/>
        </a:spcAft>
        <a:buFont typeface="WordyLight"/>
        <a:buChar char="•"/>
        <a:defRPr sz="24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3pPr>
      <a:lvl4pPr marL="719138" indent="-179388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4pPr>
      <a:lvl5pPr marL="898525" indent="-179388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WordyLight"/>
        <a:buChar char="•"/>
        <a:defRPr sz="20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4957A-1F22-412D-9B38-6BD1A71C1600}" type="datetimeFigureOut">
              <a:rPr lang="en-US"/>
              <a:pPr>
                <a:defRPr/>
              </a:pPr>
              <a:t>2/16/2017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99EFB-9432-4CB3-823B-5F48565C050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Orange Pag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24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" name="TextBox 9"/>
          <p:cNvSpPr txBox="1"/>
          <p:nvPr/>
        </p:nvSpPr>
        <p:spPr>
          <a:xfrm>
            <a:off x="179388" y="6570663"/>
            <a:ext cx="18716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800" dirty="0">
                <a:solidFill>
                  <a:prstClr val="white"/>
                </a:solidFill>
                <a:latin typeface="Worldly Light" pitchFamily="2" charset="0"/>
                <a:cs typeface="Arial" pitchFamily="34" charset="0"/>
              </a:rPr>
              <a:t>CRICOS Provider Code: 00113B</a:t>
            </a:r>
          </a:p>
        </p:txBody>
      </p:sp>
      <p:pic>
        <p:nvPicPr>
          <p:cNvPr id="62470" name="Picture 11" descr="Deakin_Worldly_Logo_Cropped[rgb]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50175" y="5081588"/>
            <a:ext cx="139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12" r:id="rId2"/>
    <p:sldLayoutId id="2147483813" r:id="rId3"/>
    <p:sldLayoutId id="2147483770" r:id="rId4"/>
    <p:sldLayoutId id="2147483769" r:id="rId5"/>
    <p:sldLayoutId id="2147483814" r:id="rId6"/>
    <p:sldLayoutId id="214748376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cap="all">
          <a:solidFill>
            <a:schemeClr val="bg1"/>
          </a:solidFill>
          <a:latin typeface="Worldly Black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Worldly Black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WordyLight"/>
        <a:buChar char="•"/>
        <a:defRPr sz="32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1pPr>
      <a:lvl2pPr marL="358775" indent="-179388" algn="l" rtl="0" eaLnBrk="0" fontAlgn="base" hangingPunct="0">
        <a:lnSpc>
          <a:spcPts val="3363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2pPr>
      <a:lvl3pPr marL="539750" indent="-179388" algn="l" rtl="0" eaLnBrk="0" fontAlgn="base" hangingPunct="0">
        <a:lnSpc>
          <a:spcPts val="2875"/>
        </a:lnSpc>
        <a:spcBef>
          <a:spcPct val="20000"/>
        </a:spcBef>
        <a:spcAft>
          <a:spcPct val="0"/>
        </a:spcAft>
        <a:buFont typeface="WordyLight"/>
        <a:buChar char="•"/>
        <a:defRPr sz="24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3pPr>
      <a:lvl4pPr marL="719138" indent="-179388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4pPr>
      <a:lvl5pPr marL="898525" indent="-179388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WordyLight"/>
        <a:buChar char="•"/>
        <a:defRPr sz="2000" kern="1200">
          <a:solidFill>
            <a:schemeClr val="bg1"/>
          </a:solidFill>
          <a:latin typeface="Worldly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81" t="18480" r="8808" b="13480"/>
          <a:stretch/>
        </p:blipFill>
        <p:spPr>
          <a:xfrm>
            <a:off x="-180528" y="2191525"/>
            <a:ext cx="10585176" cy="46345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260648"/>
            <a:ext cx="8712968" cy="18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AU" sz="3600" b="1" dirty="0">
                <a:latin typeface="Calibri" pitchFamily="34" charset="0"/>
              </a:rPr>
              <a:t>Identifying policy options to prevent family violence </a:t>
            </a:r>
            <a:r>
              <a:rPr lang="en-AU" sz="3600" b="1" dirty="0" smtClean="0">
                <a:latin typeface="Calibri" pitchFamily="34" charset="0"/>
              </a:rPr>
              <a:t>and incarceration </a:t>
            </a:r>
            <a:r>
              <a:rPr lang="en-AU" sz="3600" b="1" dirty="0">
                <a:latin typeface="Calibri" pitchFamily="34" charset="0"/>
              </a:rPr>
              <a:t>using longitudinal cohort and </a:t>
            </a:r>
            <a:r>
              <a:rPr lang="en-AU" sz="3600" b="1" dirty="0" smtClean="0">
                <a:latin typeface="Calibri" pitchFamily="34" charset="0"/>
              </a:rPr>
              <a:t>return-on investment data</a:t>
            </a:r>
            <a:endParaRPr lang="en-AU" sz="36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0" y="125760"/>
            <a:ext cx="8964488" cy="1143000"/>
          </a:xfrm>
        </p:spPr>
        <p:txBody>
          <a:bodyPr/>
          <a:lstStyle/>
          <a:p>
            <a:pPr algn="l" eaLnBrk="1" hangingPunct="1"/>
            <a:r>
              <a:rPr lang="en-AU" sz="32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FINDINGS</a:t>
            </a:r>
            <a:br>
              <a:rPr lang="en-AU" sz="3200" dirty="0" smtClean="0">
                <a:solidFill>
                  <a:srgbClr val="FF9933"/>
                </a:solidFill>
                <a:latin typeface="Arial" charset="0"/>
                <a:cs typeface="Arial" charset="0"/>
              </a:rPr>
            </a:br>
            <a:r>
              <a:rPr lang="en-AU" sz="32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RETURN in 2015 if $150 M previously invested</a:t>
            </a:r>
          </a:p>
        </p:txBody>
      </p:sp>
      <p:sp>
        <p:nvSpPr>
          <p:cNvPr id="101378" name="Rectangle 7"/>
          <p:cNvSpPr txBox="1">
            <a:spLocks/>
          </p:cNvSpPr>
          <p:nvPr/>
        </p:nvSpPr>
        <p:spPr bwMode="auto">
          <a:xfrm>
            <a:off x="251520" y="1805905"/>
            <a:ext cx="8640960" cy="414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4% </a:t>
            </a:r>
            <a:r>
              <a:rPr lang="en-AU" sz="3200" dirty="0" smtClean="0"/>
              <a:t>reduction in incarceration and detention 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3% </a:t>
            </a:r>
            <a:r>
              <a:rPr lang="en-AU" sz="3200" dirty="0" smtClean="0"/>
              <a:t>reduction in intimate </a:t>
            </a:r>
            <a:r>
              <a:rPr lang="en-AU" sz="3200" dirty="0"/>
              <a:t>partner violence involving physical </a:t>
            </a:r>
            <a:r>
              <a:rPr lang="en-AU" sz="3200" dirty="0" smtClean="0"/>
              <a:t>force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reductions would continue into future years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the </a:t>
            </a:r>
            <a:r>
              <a:rPr lang="en-AU" sz="3200" dirty="0"/>
              <a:t>net return from the $150 million </a:t>
            </a:r>
            <a:r>
              <a:rPr lang="en-AU" sz="3200" dirty="0" smtClean="0"/>
              <a:t>investment would be conservatively </a:t>
            </a:r>
            <a:r>
              <a:rPr lang="en-AU" sz="3200" dirty="0"/>
              <a:t>estimated at $148 million</a:t>
            </a: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9933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1115616" y="2430016"/>
            <a:ext cx="6768752" cy="1143000"/>
          </a:xfrm>
        </p:spPr>
        <p:txBody>
          <a:bodyPr/>
          <a:lstStyle/>
          <a:p>
            <a:pPr eaLnBrk="1" hangingPunct="1"/>
            <a:r>
              <a:rPr lang="en-AU" sz="72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2618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15616"/>
            <a:ext cx="8424936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dirty="0"/>
              <a:t>a </a:t>
            </a:r>
            <a:r>
              <a:rPr lang="en-AU" sz="3600" dirty="0" smtClean="0"/>
              <a:t>13 </a:t>
            </a:r>
            <a:r>
              <a:rPr lang="en-AU" sz="3600" dirty="0"/>
              <a:t>year longitudinal study (N = 2,885 </a:t>
            </a:r>
            <a:r>
              <a:rPr lang="en-AU" sz="3600" dirty="0" smtClean="0"/>
              <a:t>Victoria, Australia</a:t>
            </a:r>
            <a:r>
              <a:rPr lang="en-AU" sz="3600" dirty="0"/>
              <a:t>: International Youth Development Study) </a:t>
            </a:r>
            <a:endParaRPr lang="en-AU" sz="3600" dirty="0" smtClean="0"/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87</a:t>
            </a:r>
            <a:r>
              <a:rPr lang="en-AU" sz="3600" i="1" dirty="0"/>
              <a:t>% retention in 2015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risk factor effects on </a:t>
            </a:r>
            <a:r>
              <a:rPr lang="en-AU" sz="3600" i="1" dirty="0"/>
              <a:t>incarceration and intimate partner violence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dirty="0"/>
              <a:t>prevention return on investment estimates from the Washington State Institute of Public Policy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67544" y="44624"/>
            <a:ext cx="7848872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combined data from</a:t>
            </a:r>
          </a:p>
        </p:txBody>
      </p:sp>
    </p:spTree>
    <p:extLst>
      <p:ext uri="{BB962C8B-B14F-4D97-AF65-F5344CB8AC3E}">
        <p14:creationId xmlns:p14="http://schemas.microsoft.com/office/powerpoint/2010/main" val="33346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4168" y="185244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17472" y="178805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67" r="2971" b="17621"/>
          <a:stretch/>
        </p:blipFill>
        <p:spPr>
          <a:xfrm>
            <a:off x="68560" y="980728"/>
            <a:ext cx="88959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4168" y="185244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17472" y="178805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67" r="2971" b="17621"/>
          <a:stretch/>
        </p:blipFill>
        <p:spPr>
          <a:xfrm>
            <a:off x="0" y="620688"/>
            <a:ext cx="14767240" cy="59766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9992" y="2004080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4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59" t="2263" r="10310" b="13040"/>
          <a:stretch/>
        </p:blipFill>
        <p:spPr>
          <a:xfrm>
            <a:off x="-540568" y="116632"/>
            <a:ext cx="9986099" cy="56886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915816" y="5930734"/>
            <a:ext cx="5904656" cy="81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AU" sz="3600" b="1" dirty="0" smtClean="0">
                <a:latin typeface="Calibri" pitchFamily="34" charset="0"/>
              </a:rPr>
              <a:t>Stephanie Lee and colleagues</a:t>
            </a:r>
            <a:endParaRPr lang="en-AU" sz="36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66" t="22280" r="11728" b="13040"/>
          <a:stretch/>
        </p:blipFill>
        <p:spPr>
          <a:xfrm>
            <a:off x="-29096" y="1124744"/>
            <a:ext cx="93703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66" t="23961" r="12201" b="7160"/>
          <a:stretch/>
        </p:blipFill>
        <p:spPr>
          <a:xfrm>
            <a:off x="0" y="1052736"/>
            <a:ext cx="9329427" cy="46085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11960" y="429309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5940152" y="429309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4168" y="185244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17472" y="178805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67" r="61916" b="17621"/>
          <a:stretch/>
        </p:blipFill>
        <p:spPr>
          <a:xfrm>
            <a:off x="0" y="620688"/>
            <a:ext cx="5796136" cy="597666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482511" y="620688"/>
            <a:ext cx="418082" cy="5760640"/>
          </a:xfrm>
          <a:custGeom>
            <a:avLst/>
            <a:gdLst>
              <a:gd name="connsiteX0" fmla="*/ 60980 w 334654"/>
              <a:gd name="connsiteY0" fmla="*/ 0 h 4983480"/>
              <a:gd name="connsiteX1" fmla="*/ 76220 w 334654"/>
              <a:gd name="connsiteY1" fmla="*/ 91440 h 4983480"/>
              <a:gd name="connsiteX2" fmla="*/ 106700 w 334654"/>
              <a:gd name="connsiteY2" fmla="*/ 198120 h 4983480"/>
              <a:gd name="connsiteX3" fmla="*/ 152420 w 334654"/>
              <a:gd name="connsiteY3" fmla="*/ 396240 h 4983480"/>
              <a:gd name="connsiteX4" fmla="*/ 182900 w 334654"/>
              <a:gd name="connsiteY4" fmla="*/ 746760 h 4983480"/>
              <a:gd name="connsiteX5" fmla="*/ 213380 w 334654"/>
              <a:gd name="connsiteY5" fmla="*/ 838200 h 4983480"/>
              <a:gd name="connsiteX6" fmla="*/ 289580 w 334654"/>
              <a:gd name="connsiteY6" fmla="*/ 1021080 h 4983480"/>
              <a:gd name="connsiteX7" fmla="*/ 304820 w 334654"/>
              <a:gd name="connsiteY7" fmla="*/ 1066800 h 4983480"/>
              <a:gd name="connsiteX8" fmla="*/ 259100 w 334654"/>
              <a:gd name="connsiteY8" fmla="*/ 1264920 h 4983480"/>
              <a:gd name="connsiteX9" fmla="*/ 213380 w 334654"/>
              <a:gd name="connsiteY9" fmla="*/ 1295400 h 4983480"/>
              <a:gd name="connsiteX10" fmla="*/ 182900 w 334654"/>
              <a:gd name="connsiteY10" fmla="*/ 1341120 h 4983480"/>
              <a:gd name="connsiteX11" fmla="*/ 228620 w 334654"/>
              <a:gd name="connsiteY11" fmla="*/ 1493520 h 4983480"/>
              <a:gd name="connsiteX12" fmla="*/ 274340 w 334654"/>
              <a:gd name="connsiteY12" fmla="*/ 1524000 h 4983480"/>
              <a:gd name="connsiteX13" fmla="*/ 320060 w 334654"/>
              <a:gd name="connsiteY13" fmla="*/ 1569720 h 4983480"/>
              <a:gd name="connsiteX14" fmla="*/ 289580 w 334654"/>
              <a:gd name="connsiteY14" fmla="*/ 1783080 h 4983480"/>
              <a:gd name="connsiteX15" fmla="*/ 243860 w 334654"/>
              <a:gd name="connsiteY15" fmla="*/ 1874520 h 4983480"/>
              <a:gd name="connsiteX16" fmla="*/ 198140 w 334654"/>
              <a:gd name="connsiteY16" fmla="*/ 2011680 h 4983480"/>
              <a:gd name="connsiteX17" fmla="*/ 213380 w 334654"/>
              <a:gd name="connsiteY17" fmla="*/ 2057400 h 4983480"/>
              <a:gd name="connsiteX18" fmla="*/ 259100 w 334654"/>
              <a:gd name="connsiteY18" fmla="*/ 2148840 h 4983480"/>
              <a:gd name="connsiteX19" fmla="*/ 243860 w 334654"/>
              <a:gd name="connsiteY19" fmla="*/ 2590800 h 4983480"/>
              <a:gd name="connsiteX20" fmla="*/ 198140 w 334654"/>
              <a:gd name="connsiteY20" fmla="*/ 2697480 h 4983480"/>
              <a:gd name="connsiteX21" fmla="*/ 167660 w 334654"/>
              <a:gd name="connsiteY21" fmla="*/ 2788920 h 4983480"/>
              <a:gd name="connsiteX22" fmla="*/ 137180 w 334654"/>
              <a:gd name="connsiteY22" fmla="*/ 2895600 h 4983480"/>
              <a:gd name="connsiteX23" fmla="*/ 213380 w 334654"/>
              <a:gd name="connsiteY23" fmla="*/ 3124200 h 4983480"/>
              <a:gd name="connsiteX24" fmla="*/ 274340 w 334654"/>
              <a:gd name="connsiteY24" fmla="*/ 3139440 h 4983480"/>
              <a:gd name="connsiteX25" fmla="*/ 304820 w 334654"/>
              <a:gd name="connsiteY25" fmla="*/ 3352800 h 4983480"/>
              <a:gd name="connsiteX26" fmla="*/ 243860 w 334654"/>
              <a:gd name="connsiteY26" fmla="*/ 3474720 h 4983480"/>
              <a:gd name="connsiteX27" fmla="*/ 259100 w 334654"/>
              <a:gd name="connsiteY27" fmla="*/ 3581400 h 4983480"/>
              <a:gd name="connsiteX28" fmla="*/ 243860 w 334654"/>
              <a:gd name="connsiteY28" fmla="*/ 3779520 h 4983480"/>
              <a:gd name="connsiteX29" fmla="*/ 213380 w 334654"/>
              <a:gd name="connsiteY29" fmla="*/ 3870960 h 4983480"/>
              <a:gd name="connsiteX30" fmla="*/ 167660 w 334654"/>
              <a:gd name="connsiteY30" fmla="*/ 3992880 h 4983480"/>
              <a:gd name="connsiteX31" fmla="*/ 152420 w 334654"/>
              <a:gd name="connsiteY31" fmla="*/ 4145280 h 4983480"/>
              <a:gd name="connsiteX32" fmla="*/ 137180 w 334654"/>
              <a:gd name="connsiteY32" fmla="*/ 4343400 h 4983480"/>
              <a:gd name="connsiteX33" fmla="*/ 228620 w 334654"/>
              <a:gd name="connsiteY33" fmla="*/ 4373880 h 4983480"/>
              <a:gd name="connsiteX34" fmla="*/ 259100 w 334654"/>
              <a:gd name="connsiteY34" fmla="*/ 4419600 h 4983480"/>
              <a:gd name="connsiteX35" fmla="*/ 106700 w 334654"/>
              <a:gd name="connsiteY35" fmla="*/ 4572000 h 4983480"/>
              <a:gd name="connsiteX36" fmla="*/ 60980 w 334654"/>
              <a:gd name="connsiteY36" fmla="*/ 4617720 h 4983480"/>
              <a:gd name="connsiteX37" fmla="*/ 15260 w 334654"/>
              <a:gd name="connsiteY37" fmla="*/ 4663440 h 4983480"/>
              <a:gd name="connsiteX38" fmla="*/ 30500 w 334654"/>
              <a:gd name="connsiteY38" fmla="*/ 4785360 h 4983480"/>
              <a:gd name="connsiteX39" fmla="*/ 76220 w 334654"/>
              <a:gd name="connsiteY39" fmla="*/ 4800600 h 4983480"/>
              <a:gd name="connsiteX40" fmla="*/ 15260 w 334654"/>
              <a:gd name="connsiteY40" fmla="*/ 4907280 h 4983480"/>
              <a:gd name="connsiteX41" fmla="*/ 20 w 334654"/>
              <a:gd name="connsiteY41" fmla="*/ 4983480 h 49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4654" h="4983480">
                <a:moveTo>
                  <a:pt x="60980" y="0"/>
                </a:moveTo>
                <a:cubicBezTo>
                  <a:pt x="66060" y="30480"/>
                  <a:pt x="69272" y="61331"/>
                  <a:pt x="76220" y="91440"/>
                </a:cubicBezTo>
                <a:cubicBezTo>
                  <a:pt x="84536" y="127476"/>
                  <a:pt x="97171" y="162386"/>
                  <a:pt x="106700" y="198120"/>
                </a:cubicBezTo>
                <a:cubicBezTo>
                  <a:pt x="136110" y="308407"/>
                  <a:pt x="133511" y="301695"/>
                  <a:pt x="152420" y="396240"/>
                </a:cubicBezTo>
                <a:cubicBezTo>
                  <a:pt x="156785" y="470444"/>
                  <a:pt x="157971" y="647042"/>
                  <a:pt x="182900" y="746760"/>
                </a:cubicBezTo>
                <a:cubicBezTo>
                  <a:pt x="190692" y="777929"/>
                  <a:pt x="205588" y="807031"/>
                  <a:pt x="213380" y="838200"/>
                </a:cubicBezTo>
                <a:cubicBezTo>
                  <a:pt x="250020" y="984762"/>
                  <a:pt x="218726" y="926607"/>
                  <a:pt x="289580" y="1021080"/>
                </a:cubicBezTo>
                <a:cubicBezTo>
                  <a:pt x="294660" y="1036320"/>
                  <a:pt x="304820" y="1050736"/>
                  <a:pt x="304820" y="1066800"/>
                </a:cubicBezTo>
                <a:cubicBezTo>
                  <a:pt x="304820" y="1138416"/>
                  <a:pt x="311778" y="1212242"/>
                  <a:pt x="259100" y="1264920"/>
                </a:cubicBezTo>
                <a:cubicBezTo>
                  <a:pt x="246148" y="1277872"/>
                  <a:pt x="228620" y="1285240"/>
                  <a:pt x="213380" y="1295400"/>
                </a:cubicBezTo>
                <a:cubicBezTo>
                  <a:pt x="203220" y="1310640"/>
                  <a:pt x="181495" y="1322858"/>
                  <a:pt x="182900" y="1341120"/>
                </a:cubicBezTo>
                <a:cubicBezTo>
                  <a:pt x="186968" y="1394001"/>
                  <a:pt x="204901" y="1446082"/>
                  <a:pt x="228620" y="1493520"/>
                </a:cubicBezTo>
                <a:cubicBezTo>
                  <a:pt x="236811" y="1509903"/>
                  <a:pt x="260269" y="1512274"/>
                  <a:pt x="274340" y="1524000"/>
                </a:cubicBezTo>
                <a:cubicBezTo>
                  <a:pt x="290897" y="1537798"/>
                  <a:pt x="304820" y="1554480"/>
                  <a:pt x="320060" y="1569720"/>
                </a:cubicBezTo>
                <a:cubicBezTo>
                  <a:pt x="317372" y="1596596"/>
                  <a:pt x="311197" y="1732639"/>
                  <a:pt x="289580" y="1783080"/>
                </a:cubicBezTo>
                <a:cubicBezTo>
                  <a:pt x="244882" y="1887376"/>
                  <a:pt x="269547" y="1771772"/>
                  <a:pt x="243860" y="1874520"/>
                </a:cubicBezTo>
                <a:cubicBezTo>
                  <a:pt x="214317" y="1992693"/>
                  <a:pt x="248841" y="1910278"/>
                  <a:pt x="198140" y="2011680"/>
                </a:cubicBezTo>
                <a:cubicBezTo>
                  <a:pt x="203220" y="2026920"/>
                  <a:pt x="206196" y="2043032"/>
                  <a:pt x="213380" y="2057400"/>
                </a:cubicBezTo>
                <a:cubicBezTo>
                  <a:pt x="272466" y="2175573"/>
                  <a:pt x="220794" y="2033922"/>
                  <a:pt x="259100" y="2148840"/>
                </a:cubicBezTo>
                <a:cubicBezTo>
                  <a:pt x="254020" y="2296160"/>
                  <a:pt x="253055" y="2443680"/>
                  <a:pt x="243860" y="2590800"/>
                </a:cubicBezTo>
                <a:cubicBezTo>
                  <a:pt x="242043" y="2619871"/>
                  <a:pt x="206661" y="2676177"/>
                  <a:pt x="198140" y="2697480"/>
                </a:cubicBezTo>
                <a:cubicBezTo>
                  <a:pt x="186208" y="2727311"/>
                  <a:pt x="177820" y="2758440"/>
                  <a:pt x="167660" y="2788920"/>
                </a:cubicBezTo>
                <a:cubicBezTo>
                  <a:pt x="145796" y="2854511"/>
                  <a:pt x="156316" y="2819055"/>
                  <a:pt x="137180" y="2895600"/>
                </a:cubicBezTo>
                <a:cubicBezTo>
                  <a:pt x="166320" y="3099580"/>
                  <a:pt x="100312" y="3091895"/>
                  <a:pt x="213380" y="3124200"/>
                </a:cubicBezTo>
                <a:cubicBezTo>
                  <a:pt x="233519" y="3129954"/>
                  <a:pt x="254020" y="3134360"/>
                  <a:pt x="274340" y="3139440"/>
                </a:cubicBezTo>
                <a:cubicBezTo>
                  <a:pt x="349831" y="3214931"/>
                  <a:pt x="347798" y="3189483"/>
                  <a:pt x="304820" y="3352800"/>
                </a:cubicBezTo>
                <a:cubicBezTo>
                  <a:pt x="293257" y="3396741"/>
                  <a:pt x="243860" y="3474720"/>
                  <a:pt x="243860" y="3474720"/>
                </a:cubicBezTo>
                <a:cubicBezTo>
                  <a:pt x="248940" y="3510280"/>
                  <a:pt x="259100" y="3545479"/>
                  <a:pt x="259100" y="3581400"/>
                </a:cubicBezTo>
                <a:cubicBezTo>
                  <a:pt x="259100" y="3647635"/>
                  <a:pt x="254190" y="3714095"/>
                  <a:pt x="243860" y="3779520"/>
                </a:cubicBezTo>
                <a:cubicBezTo>
                  <a:pt x="238849" y="3811256"/>
                  <a:pt x="221172" y="3839791"/>
                  <a:pt x="213380" y="3870960"/>
                </a:cubicBezTo>
                <a:cubicBezTo>
                  <a:pt x="192630" y="3953960"/>
                  <a:pt x="207507" y="3913186"/>
                  <a:pt x="167660" y="3992880"/>
                </a:cubicBezTo>
                <a:cubicBezTo>
                  <a:pt x="162580" y="4043680"/>
                  <a:pt x="163117" y="4095360"/>
                  <a:pt x="152420" y="4145280"/>
                </a:cubicBezTo>
                <a:cubicBezTo>
                  <a:pt x="133630" y="4232967"/>
                  <a:pt x="54105" y="4212854"/>
                  <a:pt x="137180" y="4343400"/>
                </a:cubicBezTo>
                <a:cubicBezTo>
                  <a:pt x="154429" y="4370506"/>
                  <a:pt x="228620" y="4373880"/>
                  <a:pt x="228620" y="4373880"/>
                </a:cubicBezTo>
                <a:cubicBezTo>
                  <a:pt x="238780" y="4389120"/>
                  <a:pt x="267291" y="4403217"/>
                  <a:pt x="259100" y="4419600"/>
                </a:cubicBezTo>
                <a:lnTo>
                  <a:pt x="106700" y="4572000"/>
                </a:lnTo>
                <a:lnTo>
                  <a:pt x="60980" y="4617720"/>
                </a:lnTo>
                <a:lnTo>
                  <a:pt x="15260" y="4663440"/>
                </a:lnTo>
                <a:cubicBezTo>
                  <a:pt x="20340" y="4704080"/>
                  <a:pt x="13866" y="4747934"/>
                  <a:pt x="30500" y="4785360"/>
                </a:cubicBezTo>
                <a:cubicBezTo>
                  <a:pt x="37024" y="4800040"/>
                  <a:pt x="73070" y="4784848"/>
                  <a:pt x="76220" y="4800600"/>
                </a:cubicBezTo>
                <a:cubicBezTo>
                  <a:pt x="79195" y="4815474"/>
                  <a:pt x="24766" y="4893021"/>
                  <a:pt x="15260" y="4907280"/>
                </a:cubicBezTo>
                <a:cubicBezTo>
                  <a:pt x="-1212" y="4973168"/>
                  <a:pt x="20" y="4947295"/>
                  <a:pt x="20" y="49834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034" t="12567" r="2971" b="17621"/>
          <a:stretch/>
        </p:blipFill>
        <p:spPr>
          <a:xfrm>
            <a:off x="5940836" y="620688"/>
            <a:ext cx="5478208" cy="59766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84168" y="1988840"/>
            <a:ext cx="722824" cy="544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5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15616"/>
            <a:ext cx="8424936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dirty="0" smtClean="0"/>
              <a:t>In 2015 “What </a:t>
            </a:r>
            <a:r>
              <a:rPr lang="en-AU" sz="3600" dirty="0"/>
              <a:t>is the total amount of time you have been detained in a prison or a correctional facility in your lifetime</a:t>
            </a:r>
            <a:r>
              <a:rPr lang="en-AU" sz="3600" dirty="0" smtClean="0"/>
              <a:t>?”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.035 ever, .01 more than a day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dirty="0" smtClean="0"/>
              <a:t>In 2013 Conflict Tactics Scale assessed Intimate Partner Violence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.085 physical force, 0.03 physical injury</a:t>
            </a:r>
            <a:r>
              <a:rPr lang="en-AU" sz="3600" dirty="0" smtClean="0"/>
              <a:t> </a:t>
            </a:r>
            <a:endParaRPr lang="en-AU" sz="36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1070992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FF9933"/>
                </a:solidFill>
                <a:latin typeface="Arial" charset="0"/>
                <a:cs typeface="Arial" charset="0"/>
              </a:rPr>
              <a:t>International Youth Development Study</a:t>
            </a:r>
            <a:endParaRPr lang="en-AU" sz="4000" dirty="0" smtClean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1582688"/>
            <a:ext cx="8928992" cy="838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400" b="0" i="0" kern="1200">
                <a:solidFill>
                  <a:schemeClr val="tx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 Narrow" pitchFamily="-107" charset="0"/>
                <a:ea typeface="MS PGothic" pitchFamily="34" charset="-128"/>
                <a:cs typeface="Arial Narrow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 Narrow" pitchFamily="-107" charset="0"/>
                <a:ea typeface="MS PGothic" pitchFamily="34" charset="-128"/>
                <a:cs typeface="Arial Narrow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 Narrow" pitchFamily="-107" charset="0"/>
                <a:ea typeface="MS PGothic" pitchFamily="34" charset="-128"/>
                <a:cs typeface="Arial Narrow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 Narrow" pitchFamily="-107" charset="0"/>
                <a:ea typeface="MS PGothic" pitchFamily="34" charset="-128"/>
                <a:cs typeface="Arial Narrow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AU" sz="44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Identifying policy options to prevent family violence and incarceration using longitudinal cohort and return-on investment data</a:t>
            </a:r>
            <a:endParaRPr kumimoji="1" lang="en-AU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1403350" y="3936379"/>
            <a:ext cx="6429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Professor John W Toumbourou, PhD</a:t>
            </a:r>
          </a:p>
        </p:txBody>
      </p:sp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1665288" y="5039072"/>
            <a:ext cx="58213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Chair in Health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Psychology</a:t>
            </a:r>
          </a:p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Faculty of Health </a:t>
            </a:r>
          </a:p>
          <a:p>
            <a:pPr algn="ctr" eaLnBrk="0" hangingPunct="0"/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Deakin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University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Australia</a:t>
            </a: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676456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AU" sz="3600" dirty="0" smtClean="0"/>
              <a:t>Risk factors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Socioeconomic status </a:t>
            </a:r>
            <a:r>
              <a:rPr lang="en-AU" sz="3600" dirty="0" smtClean="0"/>
              <a:t>(baseline parent report of education and income)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dirty="0" smtClean="0"/>
              <a:t>Age 15 report on the Communities That Care Survey of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family environment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child behaviour problems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alcohol and drug use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school attendance, exclusion</a:t>
            </a:r>
            <a:endParaRPr lang="en-AU" sz="3600" i="1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-171400"/>
            <a:ext cx="9144000" cy="1070992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FF9933"/>
                </a:solidFill>
                <a:latin typeface="Arial" charset="0"/>
                <a:cs typeface="Arial" charset="0"/>
              </a:rPr>
              <a:t>International Youth Development Study</a:t>
            </a:r>
            <a:endParaRPr lang="en-AU" sz="4000" dirty="0" smtClean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09760"/>
            <a:ext cx="867645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dirty="0" smtClean="0"/>
              <a:t>Age 21 report on </a:t>
            </a:r>
          </a:p>
          <a:p>
            <a:pPr marL="971550" lvl="1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600" i="1" dirty="0" smtClean="0"/>
              <a:t>Alcohol problems using AUDIT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-153871"/>
            <a:ext cx="9144000" cy="1070992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FF9933"/>
                </a:solidFill>
                <a:latin typeface="Arial" charset="0"/>
                <a:cs typeface="Arial" charset="0"/>
              </a:rPr>
              <a:t>International Youth Development Study</a:t>
            </a:r>
            <a:endParaRPr lang="en-AU" sz="4000" dirty="0" smtClean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16616" y="2249488"/>
            <a:ext cx="4385872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40" t="13881" r="5113" b="20600"/>
          <a:stretch/>
        </p:blipFill>
        <p:spPr>
          <a:xfrm>
            <a:off x="33908" y="1196752"/>
            <a:ext cx="9110092" cy="37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453" t="18081" r="8421" b="23960"/>
          <a:stretch/>
        </p:blipFill>
        <p:spPr>
          <a:xfrm>
            <a:off x="-133566" y="692696"/>
            <a:ext cx="945809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Percentage </a:t>
            </a:r>
            <a:r>
              <a:rPr lang="en-AU" sz="2800" dirty="0"/>
              <a:t>reduction in incarceration rate in at risk group after treatment. This was calculated as (E* R*PC) *</a:t>
            </a:r>
            <a:r>
              <a:rPr lang="en-AU" sz="2800" dirty="0" smtClean="0"/>
              <a:t>100</a:t>
            </a:r>
          </a:p>
          <a:p>
            <a:r>
              <a:rPr lang="en-AU" sz="2800" dirty="0" smtClean="0"/>
              <a:t> </a:t>
            </a:r>
            <a:r>
              <a:rPr lang="en-AU" sz="2800" dirty="0"/>
              <a:t>where </a:t>
            </a:r>
            <a:endParaRPr lang="en-AU" sz="2800" dirty="0" smtClean="0"/>
          </a:p>
          <a:p>
            <a:r>
              <a:rPr lang="en-AU" sz="2800" dirty="0" smtClean="0"/>
              <a:t>E = Proportion covered by prevention strategy as </a:t>
            </a:r>
            <a:r>
              <a:rPr lang="en-AU" sz="2800" dirty="0"/>
              <a:t>in Table </a:t>
            </a:r>
            <a:endParaRPr lang="en-AU" sz="2800" dirty="0" smtClean="0"/>
          </a:p>
          <a:p>
            <a:r>
              <a:rPr lang="en-AU" sz="2800" dirty="0" smtClean="0"/>
              <a:t>R = the </a:t>
            </a:r>
            <a:r>
              <a:rPr lang="en-AU" sz="2800" dirty="0"/>
              <a:t>incarceration rate in the at risk </a:t>
            </a:r>
            <a:r>
              <a:rPr lang="en-AU" sz="2800" dirty="0" smtClean="0"/>
              <a:t>group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= </a:t>
            </a:r>
            <a:r>
              <a:rPr lang="en-AU" sz="2800" dirty="0"/>
              <a:t>(K/((OR*A)+(1-A)))*OR</a:t>
            </a:r>
            <a:r>
              <a:rPr lang="en-AU" sz="2800" dirty="0" smtClean="0"/>
              <a:t>)</a:t>
            </a:r>
          </a:p>
          <a:p>
            <a:r>
              <a:rPr lang="en-AU" sz="2800" dirty="0" smtClean="0"/>
              <a:t> where</a:t>
            </a:r>
          </a:p>
          <a:p>
            <a:r>
              <a:rPr lang="en-AU" sz="2800" dirty="0" smtClean="0"/>
              <a:t>K </a:t>
            </a:r>
            <a:r>
              <a:rPr lang="en-AU" sz="2800" dirty="0"/>
              <a:t>= the estimated population proportion incarcerated (</a:t>
            </a:r>
            <a:r>
              <a:rPr lang="en-AU" sz="2800" dirty="0" smtClean="0"/>
              <a:t>0.035 from IYDS)</a:t>
            </a:r>
          </a:p>
          <a:p>
            <a:r>
              <a:rPr lang="en-AU" sz="2800" dirty="0" smtClean="0"/>
              <a:t>OR </a:t>
            </a:r>
            <a:r>
              <a:rPr lang="en-AU" sz="2800" dirty="0"/>
              <a:t>= the Odds Ratio estimated for the relevant risk factor (from </a:t>
            </a:r>
            <a:r>
              <a:rPr lang="en-AU" sz="2800" dirty="0" smtClean="0"/>
              <a:t>IYDS Table), </a:t>
            </a:r>
          </a:p>
          <a:p>
            <a:r>
              <a:rPr lang="en-AU" sz="2800" dirty="0" smtClean="0"/>
              <a:t>A = the </a:t>
            </a:r>
            <a:r>
              <a:rPr lang="en-AU" sz="2800" dirty="0"/>
              <a:t>population proportion exposed to the risk factor (from </a:t>
            </a:r>
            <a:r>
              <a:rPr lang="en-AU" sz="2800" dirty="0" smtClean="0"/>
              <a:t>Table).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584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Percentage </a:t>
            </a:r>
            <a:r>
              <a:rPr lang="en-AU" sz="2800" dirty="0"/>
              <a:t>reduction in incarceration rate in at risk group after treatment. This was calculated as (E* R*PC) *</a:t>
            </a:r>
            <a:r>
              <a:rPr lang="en-AU" sz="2800" dirty="0" smtClean="0"/>
              <a:t>100</a:t>
            </a:r>
          </a:p>
          <a:p>
            <a:r>
              <a:rPr lang="en-AU" sz="2800" dirty="0" smtClean="0"/>
              <a:t> </a:t>
            </a:r>
            <a:r>
              <a:rPr lang="en-AU" sz="2800" dirty="0"/>
              <a:t>where </a:t>
            </a:r>
            <a:endParaRPr lang="en-AU" sz="2800" dirty="0" smtClean="0"/>
          </a:p>
          <a:p>
            <a:r>
              <a:rPr lang="en-AU" sz="2800" dirty="0" smtClean="0"/>
              <a:t>PC </a:t>
            </a:r>
            <a:r>
              <a:rPr lang="en-AU" sz="2800" dirty="0"/>
              <a:t>is calculated by transforming the Cox Effect Size to a percentage change (reported in </a:t>
            </a:r>
            <a:r>
              <a:rPr lang="en-AU" sz="2800" dirty="0" err="1"/>
              <a:t>Aos</a:t>
            </a:r>
            <a:r>
              <a:rPr lang="en-AU" sz="2800" dirty="0"/>
              <a:t> et al (2011, Technical Appendix 2, Page 10) using the formula </a:t>
            </a:r>
            <a:r>
              <a:rPr lang="en-AU" sz="2800" dirty="0" smtClean="0"/>
              <a:t>((</a:t>
            </a:r>
            <a:r>
              <a:rPr lang="en-AU" sz="2800" dirty="0"/>
              <a:t>EXP(C*1.65) * A) </a:t>
            </a:r>
            <a:r>
              <a:rPr lang="en-AU" sz="2800" dirty="0" smtClean="0"/>
              <a:t>/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              </a:t>
            </a:r>
            <a:r>
              <a:rPr lang="en-AU" sz="2800" dirty="0"/>
              <a:t>(1 - A + A * EXP(C*1.65)) / (A – 1</a:t>
            </a:r>
            <a:r>
              <a:rPr lang="en-AU" sz="2800" dirty="0" smtClean="0"/>
              <a:t>) </a:t>
            </a:r>
          </a:p>
          <a:p>
            <a:r>
              <a:rPr lang="en-AU" sz="2800" dirty="0" smtClean="0"/>
              <a:t>where </a:t>
            </a:r>
          </a:p>
          <a:p>
            <a:r>
              <a:rPr lang="en-AU" sz="2800" dirty="0" smtClean="0"/>
              <a:t>A = the </a:t>
            </a:r>
            <a:r>
              <a:rPr lang="en-AU" sz="2800" dirty="0"/>
              <a:t>population proportion exposed to the risk factor (from Table</a:t>
            </a:r>
            <a:r>
              <a:rPr lang="en-AU" sz="2800" dirty="0" smtClean="0"/>
              <a:t>)</a:t>
            </a:r>
          </a:p>
          <a:p>
            <a:r>
              <a:rPr lang="en-AU" sz="2800" dirty="0"/>
              <a:t>C = Prevention Risk Reduction </a:t>
            </a:r>
            <a:r>
              <a:rPr lang="en-AU" sz="2800" dirty="0" smtClean="0"/>
              <a:t>Estimate from WSIPP (as in Table)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7042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For </a:t>
            </a:r>
            <a:r>
              <a:rPr lang="en-AU" sz="2800" dirty="0"/>
              <a:t>example we calculated </a:t>
            </a:r>
            <a:r>
              <a:rPr lang="en-AU" sz="2800" dirty="0" smtClean="0"/>
              <a:t>the </a:t>
            </a:r>
            <a:r>
              <a:rPr lang="en-AU" sz="2800" dirty="0"/>
              <a:t>percentage reduction in the incarceration rate in the at risk group after treatment for those exposed to low SES = -0.01% </a:t>
            </a:r>
            <a:endParaRPr lang="en-AU" sz="2800" dirty="0" smtClean="0"/>
          </a:p>
          <a:p>
            <a:r>
              <a:rPr lang="en-AU" sz="2800" dirty="0"/>
              <a:t> </a:t>
            </a:r>
            <a:r>
              <a:rPr lang="en-AU" sz="2800" dirty="0" smtClean="0"/>
              <a:t>       = </a:t>
            </a:r>
            <a:r>
              <a:rPr lang="en-AU" sz="2800" dirty="0"/>
              <a:t>(E*R*PC)*100 </a:t>
            </a:r>
            <a:endParaRPr lang="en-AU" sz="2800" dirty="0" smtClean="0"/>
          </a:p>
          <a:p>
            <a:r>
              <a:rPr lang="en-AU" sz="2800" dirty="0"/>
              <a:t> </a:t>
            </a:r>
            <a:r>
              <a:rPr lang="en-AU" sz="2800" dirty="0" smtClean="0"/>
              <a:t>       = </a:t>
            </a:r>
            <a:r>
              <a:rPr lang="en-AU" sz="2800" dirty="0"/>
              <a:t>(0.02*0.0597* -0.077)*100, </a:t>
            </a:r>
            <a:endParaRPr lang="en-AU" sz="2800" dirty="0" smtClean="0"/>
          </a:p>
          <a:p>
            <a:r>
              <a:rPr lang="en-AU" sz="2800" dirty="0" smtClean="0"/>
              <a:t>where </a:t>
            </a:r>
          </a:p>
          <a:p>
            <a:r>
              <a:rPr lang="en-AU" sz="2800" dirty="0" smtClean="0"/>
              <a:t>E   </a:t>
            </a:r>
            <a:r>
              <a:rPr lang="en-AU" sz="2800" dirty="0"/>
              <a:t>= 0.02 (from </a:t>
            </a:r>
            <a:r>
              <a:rPr lang="en-AU" sz="2800" dirty="0" smtClean="0"/>
              <a:t>Table)  </a:t>
            </a:r>
          </a:p>
          <a:p>
            <a:r>
              <a:rPr lang="en-AU" sz="2800" dirty="0" smtClean="0"/>
              <a:t>R   = </a:t>
            </a:r>
            <a:r>
              <a:rPr lang="en-AU" sz="2800" dirty="0"/>
              <a:t>0.0597 =0.035/((1.85* 0.1)+(1-0.1)) * </a:t>
            </a:r>
            <a:r>
              <a:rPr lang="en-AU" sz="2800" dirty="0" smtClean="0"/>
              <a:t>1.85  </a:t>
            </a:r>
          </a:p>
          <a:p>
            <a:r>
              <a:rPr lang="en-AU" sz="2800" dirty="0" smtClean="0"/>
              <a:t>PC </a:t>
            </a:r>
            <a:r>
              <a:rPr lang="en-AU" sz="2800" dirty="0"/>
              <a:t>= -0.077 = (EXP(-0.054*1.65)*0.10</a:t>
            </a:r>
            <a:r>
              <a:rPr lang="en-AU" sz="2800" dirty="0" smtClean="0"/>
              <a:t>)/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        (</a:t>
            </a:r>
            <a:r>
              <a:rPr lang="en-AU" sz="2800" dirty="0"/>
              <a:t>1-0.10+0.10*EXP(-0.054*1.65))/(0.10-1). </a:t>
            </a: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7451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Number </a:t>
            </a:r>
            <a:r>
              <a:rPr lang="en-AU" sz="2800" dirty="0"/>
              <a:t>of incarcerations prevented in 2015. </a:t>
            </a:r>
            <a:endParaRPr lang="en-AU" sz="2800" dirty="0" smtClean="0"/>
          </a:p>
          <a:p>
            <a:r>
              <a:rPr lang="en-AU" sz="2800" dirty="0" smtClean="0"/>
              <a:t>Calculated </a:t>
            </a:r>
            <a:r>
              <a:rPr lang="en-AU" sz="2800" dirty="0"/>
              <a:t>using the formula H = A *G * P </a:t>
            </a:r>
            <a:endParaRPr lang="en-AU" sz="2800" dirty="0" smtClean="0"/>
          </a:p>
          <a:p>
            <a:r>
              <a:rPr lang="en-AU" sz="2800" dirty="0" smtClean="0"/>
              <a:t>where </a:t>
            </a:r>
          </a:p>
          <a:p>
            <a:endParaRPr lang="en-AU" sz="2800" dirty="0" smtClean="0"/>
          </a:p>
          <a:p>
            <a:r>
              <a:rPr lang="en-AU" sz="2800" dirty="0" smtClean="0"/>
              <a:t>A </a:t>
            </a:r>
            <a:r>
              <a:rPr lang="en-AU" sz="2800" dirty="0"/>
              <a:t>= the population proportion exposed to the risk factor (from Table). </a:t>
            </a:r>
            <a:endParaRPr lang="en-AU" sz="2800" dirty="0" smtClean="0"/>
          </a:p>
          <a:p>
            <a:r>
              <a:rPr lang="en-AU" sz="2800" dirty="0" smtClean="0"/>
              <a:t>G = </a:t>
            </a:r>
            <a:r>
              <a:rPr lang="en-AU" sz="2800" dirty="0"/>
              <a:t>Percentage reduction in incarceration rate in at risk group after </a:t>
            </a:r>
            <a:r>
              <a:rPr lang="en-AU" sz="2800" dirty="0" smtClean="0"/>
              <a:t>treatment (described above). </a:t>
            </a:r>
          </a:p>
          <a:p>
            <a:r>
              <a:rPr lang="en-AU" sz="2800" dirty="0" smtClean="0"/>
              <a:t>P </a:t>
            </a:r>
            <a:r>
              <a:rPr lang="en-AU" sz="2800" dirty="0"/>
              <a:t>is the population of Victoria aged 20 to 29 (N = 870,686). </a:t>
            </a:r>
            <a:endParaRPr lang="en-AU" sz="2800" dirty="0" smtClean="0"/>
          </a:p>
          <a:p>
            <a:endParaRPr lang="en-AU" sz="2800" dirty="0"/>
          </a:p>
          <a:p>
            <a:r>
              <a:rPr lang="en-AU" sz="2800" dirty="0" smtClean="0"/>
              <a:t>For the </a:t>
            </a:r>
            <a:r>
              <a:rPr lang="en-AU" sz="2800" dirty="0"/>
              <a:t>reduction in the number incarcerated </a:t>
            </a:r>
            <a:r>
              <a:rPr lang="en-AU" sz="2800" dirty="0" smtClean="0"/>
              <a:t>for </a:t>
            </a:r>
            <a:r>
              <a:rPr lang="en-AU" sz="2800" dirty="0"/>
              <a:t>those exposed to low SES </a:t>
            </a:r>
            <a:endParaRPr lang="en-AU" sz="2800" dirty="0" smtClean="0"/>
          </a:p>
          <a:p>
            <a:r>
              <a:rPr lang="en-AU" sz="2800" dirty="0" smtClean="0"/>
              <a:t>= </a:t>
            </a:r>
            <a:r>
              <a:rPr lang="en-AU" sz="2800" dirty="0"/>
              <a:t>8 = 0.10 x 870686 x -0.01.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226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84168" y="1852444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517472" y="1788056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67" r="61916" b="17621"/>
          <a:stretch/>
        </p:blipFill>
        <p:spPr>
          <a:xfrm>
            <a:off x="0" y="620688"/>
            <a:ext cx="5796136" cy="597666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482511" y="620688"/>
            <a:ext cx="418082" cy="5760640"/>
          </a:xfrm>
          <a:custGeom>
            <a:avLst/>
            <a:gdLst>
              <a:gd name="connsiteX0" fmla="*/ 60980 w 334654"/>
              <a:gd name="connsiteY0" fmla="*/ 0 h 4983480"/>
              <a:gd name="connsiteX1" fmla="*/ 76220 w 334654"/>
              <a:gd name="connsiteY1" fmla="*/ 91440 h 4983480"/>
              <a:gd name="connsiteX2" fmla="*/ 106700 w 334654"/>
              <a:gd name="connsiteY2" fmla="*/ 198120 h 4983480"/>
              <a:gd name="connsiteX3" fmla="*/ 152420 w 334654"/>
              <a:gd name="connsiteY3" fmla="*/ 396240 h 4983480"/>
              <a:gd name="connsiteX4" fmla="*/ 182900 w 334654"/>
              <a:gd name="connsiteY4" fmla="*/ 746760 h 4983480"/>
              <a:gd name="connsiteX5" fmla="*/ 213380 w 334654"/>
              <a:gd name="connsiteY5" fmla="*/ 838200 h 4983480"/>
              <a:gd name="connsiteX6" fmla="*/ 289580 w 334654"/>
              <a:gd name="connsiteY6" fmla="*/ 1021080 h 4983480"/>
              <a:gd name="connsiteX7" fmla="*/ 304820 w 334654"/>
              <a:gd name="connsiteY7" fmla="*/ 1066800 h 4983480"/>
              <a:gd name="connsiteX8" fmla="*/ 259100 w 334654"/>
              <a:gd name="connsiteY8" fmla="*/ 1264920 h 4983480"/>
              <a:gd name="connsiteX9" fmla="*/ 213380 w 334654"/>
              <a:gd name="connsiteY9" fmla="*/ 1295400 h 4983480"/>
              <a:gd name="connsiteX10" fmla="*/ 182900 w 334654"/>
              <a:gd name="connsiteY10" fmla="*/ 1341120 h 4983480"/>
              <a:gd name="connsiteX11" fmla="*/ 228620 w 334654"/>
              <a:gd name="connsiteY11" fmla="*/ 1493520 h 4983480"/>
              <a:gd name="connsiteX12" fmla="*/ 274340 w 334654"/>
              <a:gd name="connsiteY12" fmla="*/ 1524000 h 4983480"/>
              <a:gd name="connsiteX13" fmla="*/ 320060 w 334654"/>
              <a:gd name="connsiteY13" fmla="*/ 1569720 h 4983480"/>
              <a:gd name="connsiteX14" fmla="*/ 289580 w 334654"/>
              <a:gd name="connsiteY14" fmla="*/ 1783080 h 4983480"/>
              <a:gd name="connsiteX15" fmla="*/ 243860 w 334654"/>
              <a:gd name="connsiteY15" fmla="*/ 1874520 h 4983480"/>
              <a:gd name="connsiteX16" fmla="*/ 198140 w 334654"/>
              <a:gd name="connsiteY16" fmla="*/ 2011680 h 4983480"/>
              <a:gd name="connsiteX17" fmla="*/ 213380 w 334654"/>
              <a:gd name="connsiteY17" fmla="*/ 2057400 h 4983480"/>
              <a:gd name="connsiteX18" fmla="*/ 259100 w 334654"/>
              <a:gd name="connsiteY18" fmla="*/ 2148840 h 4983480"/>
              <a:gd name="connsiteX19" fmla="*/ 243860 w 334654"/>
              <a:gd name="connsiteY19" fmla="*/ 2590800 h 4983480"/>
              <a:gd name="connsiteX20" fmla="*/ 198140 w 334654"/>
              <a:gd name="connsiteY20" fmla="*/ 2697480 h 4983480"/>
              <a:gd name="connsiteX21" fmla="*/ 167660 w 334654"/>
              <a:gd name="connsiteY21" fmla="*/ 2788920 h 4983480"/>
              <a:gd name="connsiteX22" fmla="*/ 137180 w 334654"/>
              <a:gd name="connsiteY22" fmla="*/ 2895600 h 4983480"/>
              <a:gd name="connsiteX23" fmla="*/ 213380 w 334654"/>
              <a:gd name="connsiteY23" fmla="*/ 3124200 h 4983480"/>
              <a:gd name="connsiteX24" fmla="*/ 274340 w 334654"/>
              <a:gd name="connsiteY24" fmla="*/ 3139440 h 4983480"/>
              <a:gd name="connsiteX25" fmla="*/ 304820 w 334654"/>
              <a:gd name="connsiteY25" fmla="*/ 3352800 h 4983480"/>
              <a:gd name="connsiteX26" fmla="*/ 243860 w 334654"/>
              <a:gd name="connsiteY26" fmla="*/ 3474720 h 4983480"/>
              <a:gd name="connsiteX27" fmla="*/ 259100 w 334654"/>
              <a:gd name="connsiteY27" fmla="*/ 3581400 h 4983480"/>
              <a:gd name="connsiteX28" fmla="*/ 243860 w 334654"/>
              <a:gd name="connsiteY28" fmla="*/ 3779520 h 4983480"/>
              <a:gd name="connsiteX29" fmla="*/ 213380 w 334654"/>
              <a:gd name="connsiteY29" fmla="*/ 3870960 h 4983480"/>
              <a:gd name="connsiteX30" fmla="*/ 167660 w 334654"/>
              <a:gd name="connsiteY30" fmla="*/ 3992880 h 4983480"/>
              <a:gd name="connsiteX31" fmla="*/ 152420 w 334654"/>
              <a:gd name="connsiteY31" fmla="*/ 4145280 h 4983480"/>
              <a:gd name="connsiteX32" fmla="*/ 137180 w 334654"/>
              <a:gd name="connsiteY32" fmla="*/ 4343400 h 4983480"/>
              <a:gd name="connsiteX33" fmla="*/ 228620 w 334654"/>
              <a:gd name="connsiteY33" fmla="*/ 4373880 h 4983480"/>
              <a:gd name="connsiteX34" fmla="*/ 259100 w 334654"/>
              <a:gd name="connsiteY34" fmla="*/ 4419600 h 4983480"/>
              <a:gd name="connsiteX35" fmla="*/ 106700 w 334654"/>
              <a:gd name="connsiteY35" fmla="*/ 4572000 h 4983480"/>
              <a:gd name="connsiteX36" fmla="*/ 60980 w 334654"/>
              <a:gd name="connsiteY36" fmla="*/ 4617720 h 4983480"/>
              <a:gd name="connsiteX37" fmla="*/ 15260 w 334654"/>
              <a:gd name="connsiteY37" fmla="*/ 4663440 h 4983480"/>
              <a:gd name="connsiteX38" fmla="*/ 30500 w 334654"/>
              <a:gd name="connsiteY38" fmla="*/ 4785360 h 4983480"/>
              <a:gd name="connsiteX39" fmla="*/ 76220 w 334654"/>
              <a:gd name="connsiteY39" fmla="*/ 4800600 h 4983480"/>
              <a:gd name="connsiteX40" fmla="*/ 15260 w 334654"/>
              <a:gd name="connsiteY40" fmla="*/ 4907280 h 4983480"/>
              <a:gd name="connsiteX41" fmla="*/ 20 w 334654"/>
              <a:gd name="connsiteY41" fmla="*/ 4983480 h 49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4654" h="4983480">
                <a:moveTo>
                  <a:pt x="60980" y="0"/>
                </a:moveTo>
                <a:cubicBezTo>
                  <a:pt x="66060" y="30480"/>
                  <a:pt x="69272" y="61331"/>
                  <a:pt x="76220" y="91440"/>
                </a:cubicBezTo>
                <a:cubicBezTo>
                  <a:pt x="84536" y="127476"/>
                  <a:pt x="97171" y="162386"/>
                  <a:pt x="106700" y="198120"/>
                </a:cubicBezTo>
                <a:cubicBezTo>
                  <a:pt x="136110" y="308407"/>
                  <a:pt x="133511" y="301695"/>
                  <a:pt x="152420" y="396240"/>
                </a:cubicBezTo>
                <a:cubicBezTo>
                  <a:pt x="156785" y="470444"/>
                  <a:pt x="157971" y="647042"/>
                  <a:pt x="182900" y="746760"/>
                </a:cubicBezTo>
                <a:cubicBezTo>
                  <a:pt x="190692" y="777929"/>
                  <a:pt x="205588" y="807031"/>
                  <a:pt x="213380" y="838200"/>
                </a:cubicBezTo>
                <a:cubicBezTo>
                  <a:pt x="250020" y="984762"/>
                  <a:pt x="218726" y="926607"/>
                  <a:pt x="289580" y="1021080"/>
                </a:cubicBezTo>
                <a:cubicBezTo>
                  <a:pt x="294660" y="1036320"/>
                  <a:pt x="304820" y="1050736"/>
                  <a:pt x="304820" y="1066800"/>
                </a:cubicBezTo>
                <a:cubicBezTo>
                  <a:pt x="304820" y="1138416"/>
                  <a:pt x="311778" y="1212242"/>
                  <a:pt x="259100" y="1264920"/>
                </a:cubicBezTo>
                <a:cubicBezTo>
                  <a:pt x="246148" y="1277872"/>
                  <a:pt x="228620" y="1285240"/>
                  <a:pt x="213380" y="1295400"/>
                </a:cubicBezTo>
                <a:cubicBezTo>
                  <a:pt x="203220" y="1310640"/>
                  <a:pt x="181495" y="1322858"/>
                  <a:pt x="182900" y="1341120"/>
                </a:cubicBezTo>
                <a:cubicBezTo>
                  <a:pt x="186968" y="1394001"/>
                  <a:pt x="204901" y="1446082"/>
                  <a:pt x="228620" y="1493520"/>
                </a:cubicBezTo>
                <a:cubicBezTo>
                  <a:pt x="236811" y="1509903"/>
                  <a:pt x="260269" y="1512274"/>
                  <a:pt x="274340" y="1524000"/>
                </a:cubicBezTo>
                <a:cubicBezTo>
                  <a:pt x="290897" y="1537798"/>
                  <a:pt x="304820" y="1554480"/>
                  <a:pt x="320060" y="1569720"/>
                </a:cubicBezTo>
                <a:cubicBezTo>
                  <a:pt x="317372" y="1596596"/>
                  <a:pt x="311197" y="1732639"/>
                  <a:pt x="289580" y="1783080"/>
                </a:cubicBezTo>
                <a:cubicBezTo>
                  <a:pt x="244882" y="1887376"/>
                  <a:pt x="269547" y="1771772"/>
                  <a:pt x="243860" y="1874520"/>
                </a:cubicBezTo>
                <a:cubicBezTo>
                  <a:pt x="214317" y="1992693"/>
                  <a:pt x="248841" y="1910278"/>
                  <a:pt x="198140" y="2011680"/>
                </a:cubicBezTo>
                <a:cubicBezTo>
                  <a:pt x="203220" y="2026920"/>
                  <a:pt x="206196" y="2043032"/>
                  <a:pt x="213380" y="2057400"/>
                </a:cubicBezTo>
                <a:cubicBezTo>
                  <a:pt x="272466" y="2175573"/>
                  <a:pt x="220794" y="2033922"/>
                  <a:pt x="259100" y="2148840"/>
                </a:cubicBezTo>
                <a:cubicBezTo>
                  <a:pt x="254020" y="2296160"/>
                  <a:pt x="253055" y="2443680"/>
                  <a:pt x="243860" y="2590800"/>
                </a:cubicBezTo>
                <a:cubicBezTo>
                  <a:pt x="242043" y="2619871"/>
                  <a:pt x="206661" y="2676177"/>
                  <a:pt x="198140" y="2697480"/>
                </a:cubicBezTo>
                <a:cubicBezTo>
                  <a:pt x="186208" y="2727311"/>
                  <a:pt x="177820" y="2758440"/>
                  <a:pt x="167660" y="2788920"/>
                </a:cubicBezTo>
                <a:cubicBezTo>
                  <a:pt x="145796" y="2854511"/>
                  <a:pt x="156316" y="2819055"/>
                  <a:pt x="137180" y="2895600"/>
                </a:cubicBezTo>
                <a:cubicBezTo>
                  <a:pt x="166320" y="3099580"/>
                  <a:pt x="100312" y="3091895"/>
                  <a:pt x="213380" y="3124200"/>
                </a:cubicBezTo>
                <a:cubicBezTo>
                  <a:pt x="233519" y="3129954"/>
                  <a:pt x="254020" y="3134360"/>
                  <a:pt x="274340" y="3139440"/>
                </a:cubicBezTo>
                <a:cubicBezTo>
                  <a:pt x="349831" y="3214931"/>
                  <a:pt x="347798" y="3189483"/>
                  <a:pt x="304820" y="3352800"/>
                </a:cubicBezTo>
                <a:cubicBezTo>
                  <a:pt x="293257" y="3396741"/>
                  <a:pt x="243860" y="3474720"/>
                  <a:pt x="243860" y="3474720"/>
                </a:cubicBezTo>
                <a:cubicBezTo>
                  <a:pt x="248940" y="3510280"/>
                  <a:pt x="259100" y="3545479"/>
                  <a:pt x="259100" y="3581400"/>
                </a:cubicBezTo>
                <a:cubicBezTo>
                  <a:pt x="259100" y="3647635"/>
                  <a:pt x="254190" y="3714095"/>
                  <a:pt x="243860" y="3779520"/>
                </a:cubicBezTo>
                <a:cubicBezTo>
                  <a:pt x="238849" y="3811256"/>
                  <a:pt x="221172" y="3839791"/>
                  <a:pt x="213380" y="3870960"/>
                </a:cubicBezTo>
                <a:cubicBezTo>
                  <a:pt x="192630" y="3953960"/>
                  <a:pt x="207507" y="3913186"/>
                  <a:pt x="167660" y="3992880"/>
                </a:cubicBezTo>
                <a:cubicBezTo>
                  <a:pt x="162580" y="4043680"/>
                  <a:pt x="163117" y="4095360"/>
                  <a:pt x="152420" y="4145280"/>
                </a:cubicBezTo>
                <a:cubicBezTo>
                  <a:pt x="133630" y="4232967"/>
                  <a:pt x="54105" y="4212854"/>
                  <a:pt x="137180" y="4343400"/>
                </a:cubicBezTo>
                <a:cubicBezTo>
                  <a:pt x="154429" y="4370506"/>
                  <a:pt x="228620" y="4373880"/>
                  <a:pt x="228620" y="4373880"/>
                </a:cubicBezTo>
                <a:cubicBezTo>
                  <a:pt x="238780" y="4389120"/>
                  <a:pt x="267291" y="4403217"/>
                  <a:pt x="259100" y="4419600"/>
                </a:cubicBezTo>
                <a:lnTo>
                  <a:pt x="106700" y="4572000"/>
                </a:lnTo>
                <a:lnTo>
                  <a:pt x="60980" y="4617720"/>
                </a:lnTo>
                <a:lnTo>
                  <a:pt x="15260" y="4663440"/>
                </a:lnTo>
                <a:cubicBezTo>
                  <a:pt x="20340" y="4704080"/>
                  <a:pt x="13866" y="4747934"/>
                  <a:pt x="30500" y="4785360"/>
                </a:cubicBezTo>
                <a:cubicBezTo>
                  <a:pt x="37024" y="4800040"/>
                  <a:pt x="73070" y="4784848"/>
                  <a:pt x="76220" y="4800600"/>
                </a:cubicBezTo>
                <a:cubicBezTo>
                  <a:pt x="79195" y="4815474"/>
                  <a:pt x="24766" y="4893021"/>
                  <a:pt x="15260" y="4907280"/>
                </a:cubicBezTo>
                <a:cubicBezTo>
                  <a:pt x="-1212" y="4973168"/>
                  <a:pt x="20" y="4947295"/>
                  <a:pt x="20" y="49834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1374" t="12567" r="2971" b="17621"/>
          <a:stretch/>
        </p:blipFill>
        <p:spPr>
          <a:xfrm>
            <a:off x="5900593" y="620688"/>
            <a:ext cx="23825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0" y="125760"/>
            <a:ext cx="8964488" cy="1143000"/>
          </a:xfrm>
        </p:spPr>
        <p:txBody>
          <a:bodyPr/>
          <a:lstStyle/>
          <a:p>
            <a:pPr eaLnBrk="1" hangingPunct="1"/>
            <a:r>
              <a:rPr lang="en-AU" sz="32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RETURN in 2015 if $150 M previously invested</a:t>
            </a:r>
          </a:p>
        </p:txBody>
      </p:sp>
      <p:sp>
        <p:nvSpPr>
          <p:cNvPr id="101378" name="Rectangle 7"/>
          <p:cNvSpPr txBox="1">
            <a:spLocks/>
          </p:cNvSpPr>
          <p:nvPr/>
        </p:nvSpPr>
        <p:spPr bwMode="auto">
          <a:xfrm>
            <a:off x="395536" y="1124744"/>
            <a:ext cx="8424936" cy="414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4% </a:t>
            </a:r>
            <a:r>
              <a:rPr lang="en-AU" sz="3200" dirty="0" smtClean="0"/>
              <a:t>reduction in incarceration and </a:t>
            </a:r>
            <a:r>
              <a:rPr lang="en-AU" sz="3200" dirty="0"/>
              <a:t>detention (</a:t>
            </a:r>
            <a:r>
              <a:rPr lang="en-AU" sz="3200" dirty="0" smtClean="0"/>
              <a:t>1,330 </a:t>
            </a:r>
            <a:r>
              <a:rPr lang="en-AU" sz="3200" dirty="0" smtClean="0"/>
              <a:t>cases) 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3% </a:t>
            </a:r>
            <a:r>
              <a:rPr lang="en-AU" sz="3200" dirty="0" smtClean="0"/>
              <a:t>reduction in intimate </a:t>
            </a:r>
            <a:r>
              <a:rPr lang="en-AU" sz="3200" dirty="0"/>
              <a:t>partner violence involving physical force (</a:t>
            </a:r>
            <a:r>
              <a:rPr lang="en-AU" sz="3200" dirty="0" smtClean="0"/>
              <a:t>2,359 </a:t>
            </a:r>
            <a:r>
              <a:rPr lang="en-AU" sz="3200" dirty="0" smtClean="0"/>
              <a:t>cases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reductions would continue into future years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the </a:t>
            </a:r>
            <a:r>
              <a:rPr lang="en-AU" sz="3200" dirty="0"/>
              <a:t>net return from the $150 million </a:t>
            </a:r>
            <a:r>
              <a:rPr lang="en-AU" sz="3200" dirty="0" smtClean="0"/>
              <a:t>investment would be conservatively </a:t>
            </a:r>
            <a:r>
              <a:rPr lang="en-AU" sz="3200" dirty="0"/>
              <a:t>estimated at $148 </a:t>
            </a:r>
            <a:r>
              <a:rPr lang="en-AU" sz="3200" dirty="0" smtClean="0"/>
              <a:t>million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conservative estimates 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could be tailored to be more efficient  </a:t>
            </a:r>
          </a:p>
        </p:txBody>
      </p:sp>
    </p:spTree>
    <p:extLst>
      <p:ext uri="{BB962C8B-B14F-4D97-AF65-F5344CB8AC3E}">
        <p14:creationId xmlns:p14="http://schemas.microsoft.com/office/powerpoint/2010/main" val="36826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 txBox="1">
            <a:spLocks/>
          </p:cNvSpPr>
          <p:nvPr/>
        </p:nvSpPr>
        <p:spPr bwMode="auto">
          <a:xfrm>
            <a:off x="676597" y="1556792"/>
            <a:ext cx="8143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Jessica A Heerde, </a:t>
            </a:r>
            <a:endParaRPr lang="en-AU" sz="4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/>
            <a:r>
              <a:rPr lang="en-A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John </a:t>
            </a:r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 Toumbourou, </a:t>
            </a:r>
            <a:endParaRPr lang="en-AU" sz="4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/>
            <a:r>
              <a:rPr lang="en-A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Sheryl </a:t>
            </a:r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 Hemphill, </a:t>
            </a:r>
            <a:endParaRPr lang="en-AU" sz="4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/>
            <a:r>
              <a:rPr lang="en-A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 </a:t>
            </a:r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Le, </a:t>
            </a:r>
            <a:endParaRPr lang="en-AU" sz="4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/>
            <a:r>
              <a:rPr lang="en-A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Todd </a:t>
            </a:r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 </a:t>
            </a:r>
            <a:r>
              <a:rPr lang="en-AU" sz="4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Herrenkohl</a:t>
            </a:r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A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A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Richard </a:t>
            </a:r>
            <a:r>
              <a:rPr lang="en-AU" sz="4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 Catalano</a:t>
            </a:r>
            <a:endParaRPr lang="en-AU" sz="4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418" t="14720" r="17870" b="63440"/>
          <a:stretch/>
        </p:blipFill>
        <p:spPr>
          <a:xfrm>
            <a:off x="1475656" y="1412776"/>
            <a:ext cx="6840760" cy="2736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458112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AdvOT863180fb"/>
              </a:rPr>
              <a:t>Data </a:t>
            </a:r>
            <a:r>
              <a:rPr lang="en-AU" sz="2400" dirty="0">
                <a:latin typeface="AdvOT863180fb"/>
              </a:rPr>
              <a:t>collection </a:t>
            </a:r>
            <a:r>
              <a:rPr lang="en-AU" sz="2400" dirty="0" smtClean="0">
                <a:latin typeface="AdvOT863180fb"/>
              </a:rPr>
              <a:t>supported through grants </a:t>
            </a:r>
            <a:r>
              <a:rPr lang="en-AU" sz="2400" dirty="0">
                <a:latin typeface="AdvOT863180fb"/>
              </a:rPr>
              <a:t>from the National Institute on Drug Abuse (DA-012140-05</a:t>
            </a:r>
            <a:r>
              <a:rPr lang="en-AU" sz="2400" dirty="0" smtClean="0">
                <a:latin typeface="AdvOT863180fb"/>
              </a:rPr>
              <a:t>), the Australian Research Council and the National Health and Medical Research Council.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947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728" t="15560" r="55670" b="49160"/>
          <a:stretch/>
        </p:blipFill>
        <p:spPr>
          <a:xfrm>
            <a:off x="1979712" y="1268760"/>
            <a:ext cx="49685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060848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 smtClean="0">
                <a:solidFill>
                  <a:srgbClr val="000000"/>
                </a:solidFill>
              </a:rPr>
              <a:t>Victorian prisoners aged 20 – 29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 smtClean="0">
                <a:solidFill>
                  <a:srgbClr val="000000"/>
                </a:solidFill>
              </a:rPr>
              <a:t>1232  0.0018 in 2004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>
                <a:solidFill>
                  <a:srgbClr val="000000"/>
                </a:solidFill>
              </a:rPr>
              <a:t>1797	</a:t>
            </a:r>
            <a:r>
              <a:rPr lang="en-AU" sz="4400" dirty="0" smtClean="0">
                <a:solidFill>
                  <a:srgbClr val="000000"/>
                </a:solidFill>
              </a:rPr>
              <a:t>  0.0021 in 2014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400" dirty="0" smtClean="0">
                <a:solidFill>
                  <a:srgbClr val="000000"/>
                </a:solidFill>
              </a:rPr>
              <a:t>$750 Million for prisons </a:t>
            </a:r>
            <a:r>
              <a:rPr lang="en-AU" sz="4400" dirty="0" smtClean="0">
                <a:solidFill>
                  <a:srgbClr val="000000"/>
                </a:solidFill>
              </a:rPr>
              <a:t>2014</a:t>
            </a:r>
          </a:p>
          <a:p>
            <a:endParaRPr lang="en-AU" sz="440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4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67544" y="197768"/>
            <a:ext cx="7848872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Prison rates are rising in Victoria, Australia </a:t>
            </a:r>
          </a:p>
        </p:txBody>
      </p:sp>
    </p:spTree>
    <p:extLst>
      <p:ext uri="{BB962C8B-B14F-4D97-AF65-F5344CB8AC3E}">
        <p14:creationId xmlns:p14="http://schemas.microsoft.com/office/powerpoint/2010/main" val="16430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827584" y="2204864"/>
            <a:ext cx="7525344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can we prevent crime without increasing incarceration rates?</a:t>
            </a:r>
          </a:p>
        </p:txBody>
      </p:sp>
    </p:spTree>
    <p:extLst>
      <p:ext uri="{BB962C8B-B14F-4D97-AF65-F5344CB8AC3E}">
        <p14:creationId xmlns:p14="http://schemas.microsoft.com/office/powerpoint/2010/main" val="40172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1115616" y="2430016"/>
            <a:ext cx="6768752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what would be the effect of spending $150 M (20% of the prison budget) on prevention?</a:t>
            </a:r>
          </a:p>
        </p:txBody>
      </p:sp>
    </p:spTree>
    <p:extLst>
      <p:ext uri="{BB962C8B-B14F-4D97-AF65-F5344CB8AC3E}">
        <p14:creationId xmlns:p14="http://schemas.microsoft.com/office/powerpoint/2010/main" val="18634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107504" y="125760"/>
            <a:ext cx="8964488" cy="1143000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examined prevention effect of investing $150M in six strategies</a:t>
            </a:r>
          </a:p>
        </p:txBody>
      </p:sp>
      <p:sp>
        <p:nvSpPr>
          <p:cNvPr id="101378" name="Rectangle 7"/>
          <p:cNvSpPr txBox="1">
            <a:spLocks/>
          </p:cNvSpPr>
          <p:nvPr/>
        </p:nvSpPr>
        <p:spPr bwMode="auto">
          <a:xfrm>
            <a:off x="571500" y="1733897"/>
            <a:ext cx="8143875" cy="414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/>
              <a:t>Nurse Family </a:t>
            </a:r>
            <a:r>
              <a:rPr lang="en-AU" sz="3200" dirty="0" smtClean="0"/>
              <a:t>Partnerships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Triple </a:t>
            </a:r>
            <a:r>
              <a:rPr lang="en-AU" sz="3200" dirty="0"/>
              <a:t>P </a:t>
            </a:r>
            <a:r>
              <a:rPr lang="en-AU" sz="3200" dirty="0" smtClean="0"/>
              <a:t>Universal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Triple </a:t>
            </a:r>
            <a:r>
              <a:rPr lang="en-AU" sz="3200" dirty="0"/>
              <a:t>P Level 4 </a:t>
            </a:r>
            <a:r>
              <a:rPr lang="en-AU" sz="3200" dirty="0" smtClean="0"/>
              <a:t>groups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Secondary </a:t>
            </a:r>
            <a:r>
              <a:rPr lang="en-AU" sz="3200" dirty="0"/>
              <a:t>School Age Alcohol Supply </a:t>
            </a:r>
            <a:r>
              <a:rPr lang="en-AU" sz="3200" dirty="0" smtClean="0"/>
              <a:t>Reduction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Tutoring </a:t>
            </a:r>
            <a:r>
              <a:rPr lang="en-AU" sz="3200" dirty="0"/>
              <a:t>by </a:t>
            </a:r>
            <a:r>
              <a:rPr lang="en-AU" sz="3200" dirty="0" smtClean="0"/>
              <a:t>Peers</a:t>
            </a:r>
          </a:p>
          <a:p>
            <a:pPr marL="514350" indent="-514350" defTabSz="457200">
              <a:spcBef>
                <a:spcPct val="20000"/>
              </a:spcBef>
              <a:buFont typeface="Arial" charset="0"/>
              <a:buChar char="•"/>
            </a:pPr>
            <a:r>
              <a:rPr lang="en-AU" sz="3200" dirty="0" smtClean="0"/>
              <a:t>Screening </a:t>
            </a:r>
            <a:r>
              <a:rPr lang="en-AU" sz="3200" dirty="0"/>
              <a:t>and Brief Intervention for young adult alcohol problems </a:t>
            </a:r>
            <a:endParaRPr lang="en-AU" sz="3200" dirty="0" smtClean="0"/>
          </a:p>
        </p:txBody>
      </p:sp>
    </p:spTree>
    <p:extLst>
      <p:ext uri="{BB962C8B-B14F-4D97-AF65-F5344CB8AC3E}">
        <p14:creationId xmlns:p14="http://schemas.microsoft.com/office/powerpoint/2010/main" val="2263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6baa77e824354e9c3696a2d6f84baae5ee1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-worldly-16-9-orang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tion-worldly-16-9-orang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>Report55c057c3-5c13-4ca6-8dab-3fe1e0497fe2</bc56bdda6a6a44c48d8cfdd96ad4c147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24B4CB-225D-4826-8B1D-ABBF06395150}"/>
</file>

<file path=customXml/itemProps2.xml><?xml version="1.0" encoding="utf-8"?>
<ds:datastoreItem xmlns:ds="http://schemas.openxmlformats.org/officeDocument/2006/customXml" ds:itemID="{62464E23-612B-4F48-92DA-4F5F2DA867DD}"/>
</file>

<file path=customXml/itemProps3.xml><?xml version="1.0" encoding="utf-8"?>
<ds:datastoreItem xmlns:ds="http://schemas.openxmlformats.org/officeDocument/2006/customXml" ds:itemID="{B27BA7DB-3B4E-402B-83E9-50AB2C59034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4009</TotalTime>
  <Words>895</Words>
  <Application>Microsoft Office PowerPoint</Application>
  <PresentationFormat>On-screen Show (4:3)</PresentationFormat>
  <Paragraphs>137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MS PGothic</vt:lpstr>
      <vt:lpstr>AdvOT863180fb</vt:lpstr>
      <vt:lpstr>Arial</vt:lpstr>
      <vt:lpstr>Calibri</vt:lpstr>
      <vt:lpstr>Times</vt:lpstr>
      <vt:lpstr>Times New Roman</vt:lpstr>
      <vt:lpstr>WordyBlack</vt:lpstr>
      <vt:lpstr>WordyLight</vt:lpstr>
      <vt:lpstr>Worldly Black</vt:lpstr>
      <vt:lpstr>Worldly Light</vt:lpstr>
      <vt:lpstr>Office Theme</vt:lpstr>
      <vt:lpstr>presentation-worldly-16-9-orange</vt:lpstr>
      <vt:lpstr>1_Office Theme</vt:lpstr>
      <vt:lpstr>1_presentation-worldly-16-9-orange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Prison rates are rising in Victoria, Australia </vt:lpstr>
      <vt:lpstr>can we prevent crime without increasing incarceration rates?</vt:lpstr>
      <vt:lpstr>what would be the effect of spending $150 M (20% of the prison budget) on prevention?</vt:lpstr>
      <vt:lpstr>examined prevention effect of investing $150M in six strategies</vt:lpstr>
      <vt:lpstr>FINDINGS RETURN in 2015 if $150 M previously invested</vt:lpstr>
      <vt:lpstr>method</vt:lpstr>
      <vt:lpstr>combined data from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Youth Development Study</vt:lpstr>
      <vt:lpstr>International Youth Development Study</vt:lpstr>
      <vt:lpstr>International Youth Development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 in 2015 if $150 M previously invested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effectiveness of early intervention</dc:title>
  <dc:creator>Dr J W Toumbourou</dc:creator>
  <cp:lastModifiedBy>John Toumbourou</cp:lastModifiedBy>
  <cp:revision>173</cp:revision>
  <dcterms:created xsi:type="dcterms:W3CDTF">2011-10-30T21:08:39Z</dcterms:created>
  <dcterms:modified xsi:type="dcterms:W3CDTF">2017-02-15T21:28:05Z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