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97" r:id="rId22"/>
    <p:sldId id="298" r:id="rId23"/>
    <p:sldId id="300" r:id="rId24"/>
    <p:sldId id="299" r:id="rId25"/>
    <p:sldId id="280" r:id="rId26"/>
    <p:sldId id="281" r:id="rId27"/>
    <p:sldId id="282" r:id="rId28"/>
    <p:sldId id="283" r:id="rId29"/>
    <p:sldId id="284" r:id="rId30"/>
    <p:sldId id="287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43"/>
    <p:restoredTop sz="94653"/>
  </p:normalViewPr>
  <p:slideViewPr>
    <p:cSldViewPr snapToGrid="0" snapToObjects="1">
      <p:cViewPr>
        <p:scale>
          <a:sx n="76" d="100"/>
          <a:sy n="76" d="100"/>
        </p:scale>
        <p:origin x="144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24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Remember to explain what the variables are.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0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37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6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6673452" y="4054546"/>
            <a:ext cx="11037095" cy="348257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24" name="USYD_Logo_Black.pdf" descr="USYD_Logo_Black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195" y="345453"/>
            <a:ext cx="5535463" cy="2591275"/>
          </a:xfrm>
          <a:prstGeom prst="rect">
            <a:avLst/>
          </a:prstGeom>
          <a:ln w="3175">
            <a:miter lim="400000"/>
          </a:ln>
        </p:spPr>
      </p:pic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solidFill>
          <a:srgbClr val="FD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982320" y="852550"/>
            <a:ext cx="19028178" cy="1339454"/>
          </a:xfrm>
          <a:prstGeom prst="rect">
            <a:avLst/>
          </a:prstGeom>
        </p:spPr>
        <p:txBody>
          <a:bodyPr anchor="ctr"/>
          <a:lstStyle>
            <a:lvl1pPr>
              <a:defRPr sz="8600"/>
            </a:lvl1pPr>
          </a:lstStyle>
          <a:p>
            <a:r>
              <a:t>Title Text</a:t>
            </a:r>
          </a:p>
        </p:txBody>
      </p:sp>
      <p:pic>
        <p:nvPicPr>
          <p:cNvPr id="33" name="USYD_Logo_Black_Stacked.pdf" descr="USYD_Logo_Black_Stacked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3297" y="63"/>
            <a:ext cx="3121151" cy="3044555"/>
          </a:xfrm>
          <a:prstGeom prst="rect">
            <a:avLst/>
          </a:prstGeom>
          <a:ln w="3175">
            <a:miter lim="400000"/>
          </a:ln>
        </p:spPr>
      </p:pic>
      <p:sp>
        <p:nvSpPr>
          <p:cNvPr id="34" name="Line"/>
          <p:cNvSpPr/>
          <p:nvPr/>
        </p:nvSpPr>
        <p:spPr>
          <a:xfrm>
            <a:off x="982320" y="12609773"/>
            <a:ext cx="2246551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/>
            </a:pPr>
            <a:endParaRPr/>
          </a:p>
        </p:txBody>
      </p:sp>
      <p:sp>
        <p:nvSpPr>
          <p:cNvPr id="35" name="Roman Marchant | Centre for Translational Data Science"/>
          <p:cNvSpPr txBox="1"/>
          <p:nvPr/>
        </p:nvSpPr>
        <p:spPr>
          <a:xfrm>
            <a:off x="1172570" y="12849181"/>
            <a:ext cx="13290934" cy="4500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25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t>Roman Marchant | Centre for Translational Data Science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50289" y="12842830"/>
            <a:ext cx="472917" cy="488158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1" y="-1"/>
            <a:ext cx="3634922" cy="13716001"/>
          </a:xfrm>
          <a:prstGeom prst="rect">
            <a:avLst/>
          </a:prstGeom>
          <a:solidFill>
            <a:srgbClr val="ABB3BE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r="60180" b="173"/>
          <a:stretch>
            <a:fillRect/>
          </a:stretch>
        </p:blipFill>
        <p:spPr>
          <a:xfrm>
            <a:off x="3634920" y="0"/>
            <a:ext cx="24383843" cy="13716001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154905" y="3289300"/>
            <a:ext cx="11037096" cy="348257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1154904" y="7975292"/>
            <a:ext cx="11037096" cy="119211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" name="USYD_Logo_Black.pdf" descr="USYD_Logo_Black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9195" y="345453"/>
            <a:ext cx="5535463" cy="2591275"/>
          </a:xfrm>
          <a:prstGeom prst="rect">
            <a:avLst/>
          </a:prstGeom>
          <a:ln w="3175">
            <a:miter lim="400000"/>
          </a:ln>
        </p:spPr>
      </p:pic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0028" y="11472416"/>
            <a:ext cx="430550" cy="437357"/>
          </a:xfrm>
          <a:prstGeom prst="rect">
            <a:avLst/>
          </a:prstGeom>
          <a:ln w="3175">
            <a:miter lim="400000"/>
          </a:ln>
        </p:spPr>
        <p:txBody>
          <a:bodyPr wrap="none" lIns="53578" tIns="53578" rIns="53578" bIns="53578">
            <a:spAutoFit/>
          </a:bodyPr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titleStyle>
    <p:body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Tw Cen MT"/>
          <a:ea typeface="Tw Cen MT"/>
          <a:cs typeface="Tw Cen MT"/>
          <a:sym typeface="Tw Cen M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71.emf"/><Relationship Id="rId3" Type="http://schemas.openxmlformats.org/officeDocument/2006/relationships/image" Target="../media/image61.png"/><Relationship Id="rId7" Type="http://schemas.openxmlformats.org/officeDocument/2006/relationships/image" Target="../media/image65.emf"/><Relationship Id="rId12" Type="http://schemas.openxmlformats.org/officeDocument/2006/relationships/image" Target="../media/image70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5" Type="http://schemas.openxmlformats.org/officeDocument/2006/relationships/image" Target="../media/image63.emf"/><Relationship Id="rId10" Type="http://schemas.openxmlformats.org/officeDocument/2006/relationships/image" Target="../media/image68.emf"/><Relationship Id="rId4" Type="http://schemas.openxmlformats.org/officeDocument/2006/relationships/image" Target="../media/image62.png"/><Relationship Id="rId9" Type="http://schemas.openxmlformats.org/officeDocument/2006/relationships/image" Target="../media/image6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png"/><Relationship Id="rId7" Type="http://schemas.openxmlformats.org/officeDocument/2006/relationships/image" Target="../media/image74.emf"/><Relationship Id="rId12" Type="http://schemas.openxmlformats.org/officeDocument/2006/relationships/image" Target="../media/image79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emf"/><Relationship Id="rId11" Type="http://schemas.openxmlformats.org/officeDocument/2006/relationships/image" Target="../media/image78.emf"/><Relationship Id="rId5" Type="http://schemas.openxmlformats.org/officeDocument/2006/relationships/image" Target="../media/image66.emf"/><Relationship Id="rId10" Type="http://schemas.openxmlformats.org/officeDocument/2006/relationships/image" Target="../media/image77.emf"/><Relationship Id="rId4" Type="http://schemas.openxmlformats.org/officeDocument/2006/relationships/image" Target="../media/image67.emf"/><Relationship Id="rId9" Type="http://schemas.openxmlformats.org/officeDocument/2006/relationships/image" Target="../media/image7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81.emf"/><Relationship Id="rId3" Type="http://schemas.openxmlformats.org/officeDocument/2006/relationships/image" Target="../media/image60.png"/><Relationship Id="rId7" Type="http://schemas.openxmlformats.org/officeDocument/2006/relationships/image" Target="../media/image73.emf"/><Relationship Id="rId12" Type="http://schemas.openxmlformats.org/officeDocument/2006/relationships/image" Target="../media/image7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emf"/><Relationship Id="rId11" Type="http://schemas.openxmlformats.org/officeDocument/2006/relationships/image" Target="../media/image80.emf"/><Relationship Id="rId5" Type="http://schemas.openxmlformats.org/officeDocument/2006/relationships/image" Target="../media/image67.emf"/><Relationship Id="rId10" Type="http://schemas.openxmlformats.org/officeDocument/2006/relationships/image" Target="../media/image79.emf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82.emf"/><Relationship Id="rId3" Type="http://schemas.openxmlformats.org/officeDocument/2006/relationships/image" Target="../media/image60.png"/><Relationship Id="rId7" Type="http://schemas.openxmlformats.org/officeDocument/2006/relationships/image" Target="../media/image73.emf"/><Relationship Id="rId12" Type="http://schemas.openxmlformats.org/officeDocument/2006/relationships/image" Target="../media/image8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emf"/><Relationship Id="rId11" Type="http://schemas.openxmlformats.org/officeDocument/2006/relationships/image" Target="../media/image80.emf"/><Relationship Id="rId5" Type="http://schemas.openxmlformats.org/officeDocument/2006/relationships/image" Target="../media/image67.emf"/><Relationship Id="rId15" Type="http://schemas.openxmlformats.org/officeDocument/2006/relationships/image" Target="../media/image83.emf"/><Relationship Id="rId10" Type="http://schemas.openxmlformats.org/officeDocument/2006/relationships/image" Target="../media/image79.emf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Bayesian Optimisation for Police Patrolling"/>
          <p:cNvSpPr txBox="1">
            <a:spLocks noGrp="1"/>
          </p:cNvSpPr>
          <p:nvPr>
            <p:ph type="ctrTitle"/>
          </p:nvPr>
        </p:nvSpPr>
        <p:spPr>
          <a:xfrm>
            <a:off x="802597" y="3232401"/>
            <a:ext cx="11355294" cy="4025176"/>
          </a:xfrm>
          <a:prstGeom prst="rect">
            <a:avLst/>
          </a:prstGeom>
        </p:spPr>
        <p:txBody>
          <a:bodyPr/>
          <a:lstStyle>
            <a:lvl1pPr defTabSz="755808">
              <a:defRPr sz="9936"/>
            </a:lvl1pPr>
          </a:lstStyle>
          <a:p>
            <a:r>
              <a:rPr dirty="0"/>
              <a:t>Bayesian Optimisation for Police Patrolling</a:t>
            </a:r>
          </a:p>
        </p:txBody>
      </p:sp>
      <p:sp>
        <p:nvSpPr>
          <p:cNvPr id="46" name="Dr Roman Marchant…"/>
          <p:cNvSpPr txBox="1">
            <a:spLocks noGrp="1"/>
          </p:cNvSpPr>
          <p:nvPr>
            <p:ph type="subTitle" sz="quarter" idx="1"/>
          </p:nvPr>
        </p:nvSpPr>
        <p:spPr>
          <a:xfrm>
            <a:off x="1104818" y="8683038"/>
            <a:ext cx="10750852" cy="2735296"/>
          </a:xfrm>
          <a:prstGeom prst="rect">
            <a:avLst/>
          </a:prstGeom>
        </p:spPr>
        <p:txBody>
          <a:bodyPr/>
          <a:lstStyle/>
          <a:p>
            <a:pPr defTabSz="418980">
              <a:defRPr sz="5610"/>
            </a:pPr>
            <a:r>
              <a:t>Dr Roman Marchant</a:t>
            </a:r>
          </a:p>
          <a:p>
            <a:pPr defTabSz="418980">
              <a:defRPr sz="5610"/>
            </a:pPr>
            <a:r>
              <a:t>Centre for Translational Data Science</a:t>
            </a:r>
          </a:p>
          <a:p>
            <a:pPr defTabSz="418980">
              <a:defRPr sz="5610"/>
            </a:pPr>
            <a:r>
              <a:t>Sydney Institute of Criminology</a:t>
            </a:r>
          </a:p>
        </p:txBody>
      </p:sp>
      <p:sp>
        <p:nvSpPr>
          <p:cNvPr id="47" name="14 February 2019…"/>
          <p:cNvSpPr txBox="1"/>
          <p:nvPr/>
        </p:nvSpPr>
        <p:spPr>
          <a:xfrm>
            <a:off x="-270218" y="11925739"/>
            <a:ext cx="13500925" cy="11655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 lnSpcReduction="10000"/>
          </a:bodyPr>
          <a:lstStyle/>
          <a:p>
            <a:pPr>
              <a:defRPr sz="3600">
                <a:latin typeface="Tw Cen MT"/>
                <a:ea typeface="Tw Cen MT"/>
                <a:cs typeface="Tw Cen MT"/>
                <a:sym typeface="Tw Cen MT"/>
              </a:defRPr>
            </a:pPr>
            <a:r>
              <a:t>14 February 2019</a:t>
            </a:r>
          </a:p>
          <a:p>
            <a:pPr>
              <a:defRPr sz="3600">
                <a:latin typeface="Tw Cen MT"/>
                <a:ea typeface="Tw Cen MT"/>
                <a:cs typeface="Tw Cen MT"/>
                <a:sym typeface="Tw Cen MT"/>
              </a:defRPr>
            </a:pPr>
            <a:r>
              <a:t>Applied Research in Crime and Justice Conference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BE4A7B-5ADD-0F46-9AFB-CB032A522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130" y="3915533"/>
            <a:ext cx="9791700" cy="7315200"/>
          </a:xfrm>
          <a:prstGeom prst="rect">
            <a:avLst/>
          </a:prstGeom>
        </p:spPr>
      </p:pic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95" name="Sequence 4.mov" descr="Sequence 4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107809" y="3132640"/>
            <a:ext cx="9436899" cy="849321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Gaussian Process Re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Gaussian Process Regression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5075B039-F5DC-D240-9C56-A960A27EAA3C}"/>
              </a:ext>
            </a:extLst>
          </p:cNvPr>
          <p:cNvSpPr/>
          <p:nvPr/>
        </p:nvSpPr>
        <p:spPr>
          <a:xfrm flipV="1">
            <a:off x="9533947" y="4077611"/>
            <a:ext cx="1" cy="6140606"/>
          </a:xfrm>
          <a:prstGeom prst="line">
            <a:avLst/>
          </a:prstGeom>
          <a:ln w="635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28575" tIns="28575" rIns="28575" bIns="28575" anchor="ctr"/>
          <a:lstStyle/>
          <a:p>
            <a:pPr defTabSz="584200">
              <a:defRPr sz="2000"/>
            </a:pPr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F6CC5D45-70C5-334A-A7B4-F7193539AE96}"/>
              </a:ext>
            </a:extLst>
          </p:cNvPr>
          <p:cNvSpPr/>
          <p:nvPr/>
        </p:nvSpPr>
        <p:spPr>
          <a:xfrm>
            <a:off x="2701168" y="8486874"/>
            <a:ext cx="6808984" cy="1"/>
          </a:xfrm>
          <a:prstGeom prst="line">
            <a:avLst/>
          </a:prstGeom>
          <a:ln w="63500">
            <a:solidFill>
              <a:srgbClr val="EA3323"/>
            </a:solidFill>
            <a:miter lim="400000"/>
            <a:headEnd type="triangle"/>
          </a:ln>
        </p:spPr>
        <p:txBody>
          <a:bodyPr lIns="28575" tIns="28575" rIns="28575" bIns="28575" anchor="ctr"/>
          <a:lstStyle/>
          <a:p>
            <a:pPr defTabSz="584200">
              <a:defRPr sz="2000"/>
            </a:pPr>
            <a:endParaRPr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5A11DF9F-82B0-5C44-82BC-E765CD4F9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39292" y="8333367"/>
            <a:ext cx="308611" cy="415029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Line">
            <a:extLst>
              <a:ext uri="{FF2B5EF4-FFF2-40B4-BE49-F238E27FC236}">
                <a16:creationId xmlns:a16="http://schemas.microsoft.com/office/drawing/2014/main" id="{DE88A75E-F76B-3D42-A576-240CB1C6EFC3}"/>
              </a:ext>
            </a:extLst>
          </p:cNvPr>
          <p:cNvSpPr/>
          <p:nvPr/>
        </p:nvSpPr>
        <p:spPr>
          <a:xfrm>
            <a:off x="2701167" y="9508632"/>
            <a:ext cx="6827655" cy="1"/>
          </a:xfrm>
          <a:prstGeom prst="line">
            <a:avLst/>
          </a:prstGeom>
          <a:ln w="63500">
            <a:solidFill>
              <a:srgbClr val="EA3323"/>
            </a:solidFill>
            <a:custDash>
              <a:ds d="200000" sp="200000"/>
            </a:custDash>
            <a:miter lim="400000"/>
          </a:ln>
        </p:spPr>
        <p:txBody>
          <a:bodyPr lIns="28575" tIns="28575" rIns="28575" bIns="28575" anchor="ctr"/>
          <a:lstStyle/>
          <a:p>
            <a:pPr defTabSz="584200">
              <a:defRPr sz="20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1C201766-96B0-6B42-A53D-2DC27AC9EBD0}"/>
              </a:ext>
            </a:extLst>
          </p:cNvPr>
          <p:cNvSpPr/>
          <p:nvPr/>
        </p:nvSpPr>
        <p:spPr>
          <a:xfrm>
            <a:off x="2742130" y="7461108"/>
            <a:ext cx="6808984" cy="1"/>
          </a:xfrm>
          <a:prstGeom prst="line">
            <a:avLst/>
          </a:prstGeom>
          <a:ln w="63500">
            <a:solidFill>
              <a:srgbClr val="EA3323"/>
            </a:solidFill>
            <a:custDash>
              <a:ds d="200000" sp="200000"/>
            </a:custDash>
            <a:miter lim="400000"/>
          </a:ln>
        </p:spPr>
        <p:txBody>
          <a:bodyPr lIns="28575" tIns="28575" rIns="28575" bIns="28575" anchor="ctr"/>
          <a:lstStyle/>
          <a:p>
            <a:pPr defTabSz="584200">
              <a:defRPr sz="2000"/>
            </a:pPr>
            <a:endParaRPr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A44EF237-4F33-8C45-8BD6-80AD5BC0E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0840" y="7379245"/>
            <a:ext cx="1818227" cy="387774"/>
          </a:xfrm>
          <a:prstGeom prst="rect">
            <a:avLst/>
          </a:prstGeom>
          <a:ln w="3175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50E3946E-9C44-5B43-B5ED-2169B047D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6493" y="9314744"/>
            <a:ext cx="1818227" cy="38777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0246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video>
          </p:childTnLst>
        </p:cTn>
      </p:par>
    </p:tnLst>
    <p:bldLst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pace Time Gaussian Proces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Space Time Gaussian Processes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92782" y="2997806"/>
            <a:ext cx="11179969" cy="821532"/>
          </a:xfrm>
          <a:prstGeom prst="rect">
            <a:avLst/>
          </a:prstGeom>
          <a:ln w="3175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80353" y="4361023"/>
            <a:ext cx="5404827" cy="737023"/>
          </a:xfrm>
          <a:prstGeom prst="rect">
            <a:avLst/>
          </a:prstGeom>
          <a:ln w="3175">
            <a:miter lim="400000"/>
          </a:ln>
        </p:spPr>
      </p:pic>
      <p:pic>
        <p:nvPicPr>
          <p:cNvPr id="218" name="Locations.pdf" descr="Locations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0644" y="3693761"/>
            <a:ext cx="7358105" cy="3925637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25" name="Group"/>
          <p:cNvGrpSpPr/>
          <p:nvPr/>
        </p:nvGrpSpPr>
        <p:grpSpPr>
          <a:xfrm>
            <a:off x="1340644" y="5219419"/>
            <a:ext cx="12009900" cy="5882248"/>
            <a:chOff x="0" y="-580316"/>
            <a:chExt cx="12009899" cy="5882246"/>
          </a:xfrm>
        </p:grpSpPr>
        <p:sp>
          <p:nvSpPr>
            <p:cNvPr id="219" name="Line"/>
            <p:cNvSpPr/>
            <p:nvPr/>
          </p:nvSpPr>
          <p:spPr>
            <a:xfrm flipH="1" flipV="1">
              <a:off x="2409505" y="-580317"/>
              <a:ext cx="2780031" cy="2780032"/>
            </a:xfrm>
            <a:prstGeom prst="line">
              <a:avLst/>
            </a:prstGeom>
            <a:noFill/>
            <a:ln w="25400" cap="flat">
              <a:solidFill>
                <a:srgbClr val="FC3F3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0" name="Line"/>
            <p:cNvSpPr/>
            <p:nvPr/>
          </p:nvSpPr>
          <p:spPr>
            <a:xfrm flipH="1" flipV="1">
              <a:off x="486945" y="62866"/>
              <a:ext cx="1205784" cy="2143064"/>
            </a:xfrm>
            <a:prstGeom prst="line">
              <a:avLst/>
            </a:prstGeom>
            <a:noFill/>
            <a:ln w="25400" cap="flat">
              <a:solidFill>
                <a:srgbClr val="FC3F3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21" name="Longitude:36.5Latitude:-121.2.pdf" descr="Longitude:36.5Latitude:-121.2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228308"/>
              <a:ext cx="3773556" cy="307362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22" name="Longitude:40.3Latitude:-105.5.pdf" descr="Longitude:40.3Latitude:-105.5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202791" y="2228308"/>
              <a:ext cx="3773556" cy="307362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23" name="Longitude:27.8Latitude:-80.5.pdf" descr="Longitude:27.8Latitude:-80.5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236344" y="2227196"/>
              <a:ext cx="3773556" cy="307362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24" name="Line"/>
            <p:cNvSpPr/>
            <p:nvPr/>
          </p:nvSpPr>
          <p:spPr>
            <a:xfrm flipH="1" flipV="1">
              <a:off x="5523984" y="1417430"/>
              <a:ext cx="3918789" cy="821144"/>
            </a:xfrm>
            <a:prstGeom prst="line">
              <a:avLst/>
            </a:prstGeom>
            <a:noFill/>
            <a:ln w="25400" cap="flat">
              <a:solidFill>
                <a:srgbClr val="FC3F3A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2" name="GT">
            <a:hlinkClick r:id="" action="ppaction://media"/>
            <a:extLst>
              <a:ext uri="{FF2B5EF4-FFF2-40B4-BE49-F238E27FC236}">
                <a16:creationId xmlns:a16="http://schemas.microsoft.com/office/drawing/2014/main" id="{A4728800-F3FD-7547-A32A-6B0F03B56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95778" y="5407005"/>
            <a:ext cx="10121868" cy="56935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8" grpId="3" animBg="1" advAuto="0"/>
      <p:bldP spid="225" grpId="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pace Time Gaussian Processes for Cri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Space Time Gaussian Processes for Crime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29" name="Screen Shot 2019-02-12 at 10.51.06 pm.png" descr="Screen Shot 2019-02-12 at 10.51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53" y="2350407"/>
            <a:ext cx="12738849" cy="9015186"/>
          </a:xfrm>
          <a:prstGeom prst="rect">
            <a:avLst/>
          </a:prstGeom>
          <a:ln w="3175">
            <a:miter lim="400000"/>
          </a:ln>
        </p:spPr>
      </p:pic>
      <p:pic>
        <p:nvPicPr>
          <p:cNvPr id="230" name="Screen Shot 2019-02-12 at 10.52.36 pm.png" descr="Screen Shot 2019-02-12 at 10.52.3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80903" y="3081174"/>
            <a:ext cx="9320442" cy="811385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Background: Bayesian Optimisation"/>
          <p:cNvSpPr txBox="1">
            <a:spLocks noGrp="1"/>
          </p:cNvSpPr>
          <p:nvPr>
            <p:ph type="title"/>
          </p:nvPr>
        </p:nvSpPr>
        <p:spPr>
          <a:xfrm>
            <a:off x="982320" y="705742"/>
            <a:ext cx="19028178" cy="13394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latin typeface="+mj-lt"/>
              </a:rPr>
              <a:t>Background: Bayesian Optimisation</a:t>
            </a:r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36" name="Screen Shot 2013-09-25 at 2.58.32 PM.png" descr="Screen Shot 2013-09-25 at 2.58.3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5237" y="5986142"/>
            <a:ext cx="9699220" cy="4839891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39" name="Group"/>
          <p:cNvGrpSpPr/>
          <p:nvPr/>
        </p:nvGrpSpPr>
        <p:grpSpPr>
          <a:xfrm>
            <a:off x="14580651" y="9451877"/>
            <a:ext cx="6858001" cy="2916635"/>
            <a:chOff x="17859" y="0"/>
            <a:chExt cx="6858000" cy="2916634"/>
          </a:xfrm>
        </p:grpSpPr>
        <p:pic>
          <p:nvPicPr>
            <p:cNvPr id="237" name="Example.jpg" descr="Example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67774" r="259"/>
            <a:stretch>
              <a:fillRect/>
            </a:stretch>
          </p:blipFill>
          <p:spPr>
            <a:xfrm>
              <a:off x="17859" y="0"/>
              <a:ext cx="6858001" cy="225028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238" name="[Brochu, Cora, de Freitas 2010]"/>
            <p:cNvSpPr txBox="1"/>
            <p:nvPr/>
          </p:nvSpPr>
          <p:spPr>
            <a:xfrm>
              <a:off x="1464468" y="2405459"/>
              <a:ext cx="5411392" cy="5111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24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[Brochu, Cora, de Freitas 2010]</a:t>
              </a:r>
            </a:p>
          </p:txBody>
        </p:sp>
      </p:grpSp>
      <p:pic>
        <p:nvPicPr>
          <p:cNvPr id="240" name="Example.jpg" descr="Example.jpg"/>
          <p:cNvPicPr>
            <a:picLocks noChangeAspect="1"/>
          </p:cNvPicPr>
          <p:nvPr/>
        </p:nvPicPr>
        <p:blipFill>
          <a:blip r:embed="rId3">
            <a:extLst/>
          </a:blip>
          <a:srcRect l="259" t="24040" r="259" b="67774"/>
          <a:stretch>
            <a:fillRect/>
          </a:stretch>
        </p:blipFill>
        <p:spPr>
          <a:xfrm>
            <a:off x="14598511" y="6380064"/>
            <a:ext cx="6840141" cy="571501"/>
          </a:xfrm>
          <a:prstGeom prst="rect">
            <a:avLst/>
          </a:prstGeom>
          <a:ln w="3175">
            <a:miter lim="400000"/>
          </a:ln>
        </p:spPr>
      </p:pic>
      <p:pic>
        <p:nvPicPr>
          <p:cNvPr id="241" name="Example.jpg" descr="Example.jpg"/>
          <p:cNvPicPr>
            <a:picLocks noChangeAspect="1"/>
          </p:cNvPicPr>
          <p:nvPr/>
        </p:nvPicPr>
        <p:blipFill>
          <a:blip r:embed="rId3">
            <a:extLst/>
          </a:blip>
          <a:srcRect t="34015" r="1038" b="44757"/>
          <a:stretch>
            <a:fillRect/>
          </a:stretch>
        </p:blipFill>
        <p:spPr>
          <a:xfrm>
            <a:off x="14580651" y="7094439"/>
            <a:ext cx="6804423" cy="1482329"/>
          </a:xfrm>
          <a:prstGeom prst="rect">
            <a:avLst/>
          </a:prstGeom>
          <a:ln w="3175">
            <a:miter lim="400000"/>
          </a:ln>
        </p:spPr>
      </p:pic>
      <p:pic>
        <p:nvPicPr>
          <p:cNvPr id="242" name="Example.jpg" descr="Example.jpg"/>
          <p:cNvPicPr>
            <a:picLocks noChangeAspect="1"/>
          </p:cNvPicPr>
          <p:nvPr/>
        </p:nvPicPr>
        <p:blipFill>
          <a:blip r:embed="rId3">
            <a:extLst/>
          </a:blip>
          <a:srcRect t="55370" b="34398"/>
          <a:stretch>
            <a:fillRect/>
          </a:stretch>
        </p:blipFill>
        <p:spPr>
          <a:xfrm>
            <a:off x="14580651" y="8585697"/>
            <a:ext cx="6875861" cy="714376"/>
          </a:xfrm>
          <a:prstGeom prst="rect">
            <a:avLst/>
          </a:prstGeom>
          <a:ln w="3175">
            <a:miter lim="400000"/>
          </a:ln>
        </p:spPr>
      </p:pic>
      <p:pic>
        <p:nvPicPr>
          <p:cNvPr id="243" name="Example.jpg" descr="Example.jpg"/>
          <p:cNvPicPr>
            <a:picLocks noChangeAspect="1"/>
          </p:cNvPicPr>
          <p:nvPr/>
        </p:nvPicPr>
        <p:blipFill>
          <a:blip r:embed="rId3">
            <a:extLst/>
          </a:blip>
          <a:srcRect l="785" t="678" b="77582"/>
          <a:stretch>
            <a:fillRect/>
          </a:stretch>
        </p:blipFill>
        <p:spPr>
          <a:xfrm>
            <a:off x="14634230" y="4737002"/>
            <a:ext cx="6821845" cy="1518048"/>
          </a:xfrm>
          <a:prstGeom prst="rect">
            <a:avLst/>
          </a:prstGeom>
          <a:ln w="3175">
            <a:miter lim="400000"/>
          </a:ln>
        </p:spPr>
      </p:pic>
      <p:sp>
        <p:nvSpPr>
          <p:cNvPr id="244" name="Find the maximum of an unknown, noisy and costly to evaluate function."/>
          <p:cNvSpPr txBox="1"/>
          <p:nvPr/>
        </p:nvSpPr>
        <p:spPr>
          <a:xfrm>
            <a:off x="838576" y="2411924"/>
            <a:ext cx="16627079" cy="7366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dirty="0"/>
              <a:t>Find the maximum of an unknown, noisy and costly to evaluate function.</a:t>
            </a:r>
          </a:p>
        </p:txBody>
      </p:sp>
      <p:sp>
        <p:nvSpPr>
          <p:cNvPr id="245" name="Key idea: Choose next sampling location x by maximising an acquisition function h over the domain of the GP model of the function."/>
          <p:cNvSpPr txBox="1"/>
          <p:nvPr/>
        </p:nvSpPr>
        <p:spPr>
          <a:xfrm>
            <a:off x="689210" y="3287121"/>
            <a:ext cx="21962392" cy="1311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spcBef>
                <a:spcPts val="4500"/>
              </a:spcBef>
              <a:defRPr sz="3800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Key idea</a:t>
            </a:r>
            <a:r>
              <a:rPr dirty="0"/>
              <a:t>: Choose next sampling location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x</a:t>
            </a:r>
            <a:r>
              <a:rPr dirty="0"/>
              <a:t> by </a:t>
            </a:r>
            <a:r>
              <a:rPr dirty="0" err="1"/>
              <a:t>maximising</a:t>
            </a:r>
            <a:r>
              <a:rPr dirty="0"/>
              <a:t> an acquisition function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h</a:t>
            </a:r>
            <a:r>
              <a:rPr dirty="0"/>
              <a:t> over the domain of the GP model of the function.</a:t>
            </a:r>
          </a:p>
        </p:txBody>
      </p:sp>
      <p:sp>
        <p:nvSpPr>
          <p:cNvPr id="246" name="Line"/>
          <p:cNvSpPr/>
          <p:nvPr/>
        </p:nvSpPr>
        <p:spPr>
          <a:xfrm flipH="1">
            <a:off x="2453799" y="7746963"/>
            <a:ext cx="1149791" cy="562"/>
          </a:xfrm>
          <a:prstGeom prst="line">
            <a:avLst/>
          </a:prstGeom>
          <a:ln w="50800">
            <a:solidFill>
              <a:srgbClr val="B51A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47" name="Example.jpg" descr="Example.jpg"/>
          <p:cNvPicPr>
            <a:picLocks noChangeAspect="1"/>
          </p:cNvPicPr>
          <p:nvPr/>
        </p:nvPicPr>
        <p:blipFill>
          <a:blip r:embed="rId3">
            <a:extLst/>
          </a:blip>
          <a:srcRect l="519" t="21994" b="75447"/>
          <a:stretch>
            <a:fillRect/>
          </a:stretch>
        </p:blipFill>
        <p:spPr>
          <a:xfrm>
            <a:off x="14616370" y="6237189"/>
            <a:ext cx="6840142" cy="178595"/>
          </a:xfrm>
          <a:prstGeom prst="rect">
            <a:avLst/>
          </a:prstGeom>
          <a:ln w="3175">
            <a:miter lim="400000"/>
          </a:ln>
        </p:spPr>
      </p:pic>
      <p:sp>
        <p:nvSpPr>
          <p:cNvPr id="248" name="Line"/>
          <p:cNvSpPr/>
          <p:nvPr/>
        </p:nvSpPr>
        <p:spPr>
          <a:xfrm flipH="1">
            <a:off x="2453799" y="8687315"/>
            <a:ext cx="1149791" cy="563"/>
          </a:xfrm>
          <a:prstGeom prst="line">
            <a:avLst/>
          </a:prstGeom>
          <a:ln w="50800">
            <a:solidFill>
              <a:srgbClr val="B51A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9" name="Line"/>
          <p:cNvSpPr/>
          <p:nvPr/>
        </p:nvSpPr>
        <p:spPr>
          <a:xfrm flipH="1">
            <a:off x="2453799" y="8288100"/>
            <a:ext cx="1149791" cy="563"/>
          </a:xfrm>
          <a:prstGeom prst="line">
            <a:avLst/>
          </a:prstGeom>
          <a:ln w="50800">
            <a:solidFill>
              <a:srgbClr val="B51A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0" name="Line"/>
          <p:cNvSpPr/>
          <p:nvPr/>
        </p:nvSpPr>
        <p:spPr>
          <a:xfrm flipH="1">
            <a:off x="2453799" y="7746963"/>
            <a:ext cx="1149791" cy="562"/>
          </a:xfrm>
          <a:prstGeom prst="line">
            <a:avLst/>
          </a:prstGeom>
          <a:ln w="50800">
            <a:solidFill>
              <a:srgbClr val="B51A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1" name="Line"/>
          <p:cNvSpPr/>
          <p:nvPr/>
        </p:nvSpPr>
        <p:spPr>
          <a:xfrm flipH="1">
            <a:off x="2453799" y="8687315"/>
            <a:ext cx="1149791" cy="563"/>
          </a:xfrm>
          <a:prstGeom prst="line">
            <a:avLst/>
          </a:prstGeom>
          <a:ln w="50800">
            <a:solidFill>
              <a:srgbClr val="B51A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2" name="Line"/>
          <p:cNvSpPr/>
          <p:nvPr/>
        </p:nvSpPr>
        <p:spPr>
          <a:xfrm flipH="1">
            <a:off x="2453799" y="8288100"/>
            <a:ext cx="1149791" cy="563"/>
          </a:xfrm>
          <a:prstGeom prst="line">
            <a:avLst/>
          </a:prstGeom>
          <a:ln w="50800">
            <a:solidFill>
              <a:srgbClr val="B51A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55" name="Group"/>
          <p:cNvGrpSpPr/>
          <p:nvPr/>
        </p:nvGrpSpPr>
        <p:grpSpPr>
          <a:xfrm>
            <a:off x="1703705" y="4605811"/>
            <a:ext cx="3942107" cy="1505813"/>
            <a:chOff x="0" y="25201"/>
            <a:chExt cx="3942105" cy="1505811"/>
          </a:xfrm>
        </p:grpSpPr>
        <p:sp>
          <p:nvSpPr>
            <p:cNvPr id="253" name="Unknown Function"/>
            <p:cNvSpPr txBox="1"/>
            <p:nvPr/>
          </p:nvSpPr>
          <p:spPr>
            <a:xfrm>
              <a:off x="0" y="25201"/>
              <a:ext cx="3942106" cy="688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>
                <a:defRPr sz="3600">
                  <a:solidFill>
                    <a:srgbClr val="9796E6"/>
                  </a:solidFill>
                </a:defRPr>
              </a:lvl1pPr>
            </a:lstStyle>
            <a:p>
              <a:r>
                <a:t>Unknown Function</a:t>
              </a:r>
            </a:p>
          </p:txBody>
        </p:sp>
        <p:sp>
          <p:nvSpPr>
            <p:cNvPr id="254" name="Line"/>
            <p:cNvSpPr/>
            <p:nvPr/>
          </p:nvSpPr>
          <p:spPr>
            <a:xfrm flipH="1" flipV="1">
              <a:off x="2129916" y="793384"/>
              <a:ext cx="376536" cy="737630"/>
            </a:xfrm>
            <a:prstGeom prst="line">
              <a:avLst/>
            </a:prstGeom>
            <a:noFill/>
            <a:ln w="25400" cap="flat">
              <a:solidFill>
                <a:srgbClr val="A2A1E8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258" name="Group"/>
          <p:cNvGrpSpPr/>
          <p:nvPr/>
        </p:nvGrpSpPr>
        <p:grpSpPr>
          <a:xfrm>
            <a:off x="5023038" y="5176131"/>
            <a:ext cx="4733416" cy="1103576"/>
            <a:chOff x="0" y="-2767"/>
            <a:chExt cx="4733415" cy="1103574"/>
          </a:xfrm>
        </p:grpSpPr>
        <p:sp>
          <p:nvSpPr>
            <p:cNvPr id="256" name="Acquisition Function"/>
            <p:cNvSpPr txBox="1"/>
            <p:nvPr/>
          </p:nvSpPr>
          <p:spPr>
            <a:xfrm>
              <a:off x="435608" y="-2768"/>
              <a:ext cx="4297808" cy="6889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>
                <a:defRPr sz="3600">
                  <a:solidFill>
                    <a:srgbClr val="2E9A2D"/>
                  </a:solidFill>
                </a:defRPr>
              </a:lvl1pPr>
            </a:lstStyle>
            <a:p>
              <a:r>
                <a:t>Acquisition Function</a:t>
              </a:r>
            </a:p>
          </p:txBody>
        </p:sp>
        <p:sp>
          <p:nvSpPr>
            <p:cNvPr id="257" name="Line"/>
            <p:cNvSpPr/>
            <p:nvPr/>
          </p:nvSpPr>
          <p:spPr>
            <a:xfrm flipV="1">
              <a:off x="0" y="733201"/>
              <a:ext cx="864227" cy="367606"/>
            </a:xfrm>
            <a:prstGeom prst="line">
              <a:avLst/>
            </a:prstGeom>
            <a:noFill/>
            <a:ln w="25400" cap="flat">
              <a:solidFill>
                <a:srgbClr val="2E9A2D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642937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59" name="Rectangle"/>
          <p:cNvSpPr/>
          <p:nvPr/>
        </p:nvSpPr>
        <p:spPr>
          <a:xfrm>
            <a:off x="18639194" y="6147892"/>
            <a:ext cx="1915507" cy="250033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0" name="The acquisition function represents an expected reward for sampling at a certain location."/>
          <p:cNvSpPr txBox="1"/>
          <p:nvPr/>
        </p:nvSpPr>
        <p:spPr>
          <a:xfrm>
            <a:off x="1311949" y="11059090"/>
            <a:ext cx="12664412" cy="13112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dirty="0"/>
              <a:t>The acquisition function represents an expected reward for sampling at a certain location.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3" animBg="1" advAuto="0"/>
      <p:bldP spid="239" grpId="19" animBg="1" advAuto="0"/>
      <p:bldP spid="240" grpId="6" animBg="1" advAuto="0"/>
      <p:bldP spid="241" grpId="11" animBg="1" advAuto="0"/>
      <p:bldP spid="242" grpId="15" animBg="1" advAuto="0"/>
      <p:bldP spid="243" grpId="4" animBg="1" advAuto="0"/>
      <p:bldP spid="244" grpId="1" animBg="1" advAuto="0"/>
      <p:bldP spid="245" grpId="2" animBg="1" advAuto="0"/>
      <p:bldP spid="246" grpId="9" animBg="1" advAuto="0"/>
      <p:bldP spid="246" grpId="14" animBg="1" advAuto="0"/>
      <p:bldP spid="247" grpId="8" animBg="1" advAuto="0"/>
      <p:bldP spid="248" grpId="13" animBg="1" advAuto="0"/>
      <p:bldP spid="248" grpId="16" animBg="1" advAuto="0"/>
      <p:bldP spid="249" grpId="12" animBg="1" advAuto="0"/>
      <p:bldP spid="249" grpId="18" animBg="1" advAuto="0"/>
      <p:bldP spid="250" grpId="17" animBg="1" advAuto="0"/>
      <p:bldP spid="250" grpId="20" animBg="1" advAuto="0"/>
      <p:bldP spid="251" grpId="22" animBg="1" advAuto="0"/>
      <p:bldP spid="251" grpId="23" animBg="1" advAuto="0"/>
      <p:bldP spid="252" grpId="21" animBg="1" advAuto="0"/>
      <p:bldP spid="252" grpId="24" animBg="1" advAuto="0"/>
      <p:bldP spid="255" grpId="5" animBg="1" advAuto="0"/>
      <p:bldP spid="258" grpId="7" animBg="1" advAuto="0"/>
      <p:bldP spid="259" grpId="10" animBg="1" advAuto="0"/>
      <p:bldP spid="260" grpId="2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round Water Well Optimis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>
                <a:latin typeface="+mj-lt"/>
              </a:rPr>
              <a:t>Ground Water Well Optimisation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64" name="untitled.mp4" descr="untitl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803269" y="2808303"/>
            <a:ext cx="16317906" cy="9178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6999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6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C37FF9-85C6-F741-B062-06C3B5FFE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1497" y="2694311"/>
            <a:ext cx="9144000" cy="3987800"/>
          </a:xfrm>
          <a:prstGeom prst="rect">
            <a:avLst/>
          </a:prstGeom>
        </p:spPr>
      </p:pic>
      <p:sp>
        <p:nvSpPr>
          <p:cNvPr id="271" name="Sequential Bayesian Optimisation (SBO)"/>
          <p:cNvSpPr txBox="1">
            <a:spLocks noGrp="1"/>
          </p:cNvSpPr>
          <p:nvPr>
            <p:ph type="title"/>
          </p:nvPr>
        </p:nvSpPr>
        <p:spPr>
          <a:xfrm>
            <a:off x="982320" y="852550"/>
            <a:ext cx="19028178" cy="13394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Sequential Bayesian Optimisation (SBO)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2729717" y="3940253"/>
            <a:ext cx="6188942" cy="480942"/>
          </a:xfrm>
          <a:prstGeom prst="rect">
            <a:avLst/>
          </a:prstGeom>
          <a:ln w="3175">
            <a:miter lim="400000"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06794" y="4669774"/>
            <a:ext cx="5919976" cy="917826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01" name="Group"/>
          <p:cNvGrpSpPr/>
          <p:nvPr/>
        </p:nvGrpSpPr>
        <p:grpSpPr>
          <a:xfrm>
            <a:off x="12834874" y="2723390"/>
            <a:ext cx="7348801" cy="3890952"/>
            <a:chOff x="-1141386" y="-43431"/>
            <a:chExt cx="7348799" cy="3890951"/>
          </a:xfrm>
        </p:grpSpPr>
        <p:sp>
          <p:nvSpPr>
            <p:cNvPr id="297" name="Rectangle"/>
            <p:cNvSpPr/>
            <p:nvPr/>
          </p:nvSpPr>
          <p:spPr>
            <a:xfrm>
              <a:off x="100756" y="-43432"/>
              <a:ext cx="6106658" cy="3890952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8" name="Rectangle"/>
            <p:cNvSpPr/>
            <p:nvPr/>
          </p:nvSpPr>
          <p:spPr>
            <a:xfrm>
              <a:off x="-1141387" y="259987"/>
              <a:ext cx="2909466" cy="416383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9" name="Oval"/>
            <p:cNvSpPr/>
            <p:nvPr/>
          </p:nvSpPr>
          <p:spPr>
            <a:xfrm>
              <a:off x="-194359" y="1166286"/>
              <a:ext cx="1785938" cy="442299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0" name="Oval"/>
            <p:cNvSpPr/>
            <p:nvPr/>
          </p:nvSpPr>
          <p:spPr>
            <a:xfrm>
              <a:off x="-194359" y="2033645"/>
              <a:ext cx="1785938" cy="442300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02" name="Previous data"/>
          <p:cNvSpPr txBox="1"/>
          <p:nvPr/>
        </p:nvSpPr>
        <p:spPr>
          <a:xfrm>
            <a:off x="13331094" y="3049291"/>
            <a:ext cx="3097023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t>Previous data</a:t>
            </a:r>
          </a:p>
        </p:txBody>
      </p:sp>
      <p:sp>
        <p:nvSpPr>
          <p:cNvPr id="303" name="Candidate location"/>
          <p:cNvSpPr txBox="1"/>
          <p:nvPr/>
        </p:nvSpPr>
        <p:spPr>
          <a:xfrm>
            <a:off x="14203264" y="3958048"/>
            <a:ext cx="4232581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dirty="0"/>
              <a:t>Candidate location</a:t>
            </a:r>
          </a:p>
        </p:txBody>
      </p:sp>
      <p:sp>
        <p:nvSpPr>
          <p:cNvPr id="304" name="Output value"/>
          <p:cNvSpPr txBox="1"/>
          <p:nvPr/>
        </p:nvSpPr>
        <p:spPr>
          <a:xfrm>
            <a:off x="14212377" y="4860524"/>
            <a:ext cx="2918461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t>Output value</a:t>
            </a:r>
          </a:p>
        </p:txBody>
      </p:sp>
      <p:sp>
        <p:nvSpPr>
          <p:cNvPr id="305" name="Reward"/>
          <p:cNvSpPr txBox="1"/>
          <p:nvPr/>
        </p:nvSpPr>
        <p:spPr>
          <a:xfrm>
            <a:off x="14212377" y="5763002"/>
            <a:ext cx="1809446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t>Reward</a:t>
            </a:r>
          </a:p>
        </p:txBody>
      </p:sp>
      <p:sp>
        <p:nvSpPr>
          <p:cNvPr id="307" name="[Marchant and Ramos, UAI 2014]"/>
          <p:cNvSpPr txBox="1"/>
          <p:nvPr/>
        </p:nvSpPr>
        <p:spPr>
          <a:xfrm>
            <a:off x="14607167" y="350243"/>
            <a:ext cx="6168019" cy="574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2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[Marchant and Ramos, UAI 2014]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91F5B-05CC-274A-9EB3-932B85BA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6762" y="7300906"/>
            <a:ext cx="9144000" cy="398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64A51-AE42-EB46-A3CC-69CE76AA91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823" y="7781839"/>
            <a:ext cx="9144000" cy="42236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312" name="Unified framework for sequential decision making under uncertainty when the state is not directly observable."/>
          <p:cNvSpPr txBox="1"/>
          <p:nvPr/>
        </p:nvSpPr>
        <p:spPr>
          <a:xfrm>
            <a:off x="3256295" y="2478497"/>
            <a:ext cx="17374465" cy="13112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spcBef>
                <a:spcPts val="4500"/>
              </a:spcBef>
              <a:defRPr sz="3800"/>
            </a:pPr>
            <a:r>
              <a:t>Unified framework for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sequential decision making</a:t>
            </a:r>
            <a:r>
              <a:t> under uncertainty when the state is not directly observable.</a:t>
            </a:r>
          </a:p>
        </p:txBody>
      </p:sp>
      <p:sp>
        <p:nvSpPr>
          <p:cNvPr id="313" name="Fully represented by the tuple:"/>
          <p:cNvSpPr txBox="1"/>
          <p:nvPr/>
        </p:nvSpPr>
        <p:spPr>
          <a:xfrm>
            <a:off x="3256295" y="4260104"/>
            <a:ext cx="17374465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t>Fully represented by the tuple:</a:t>
            </a:r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69903" y="4324986"/>
            <a:ext cx="4100455" cy="597311"/>
          </a:xfrm>
          <a:prstGeom prst="rect">
            <a:avLst/>
          </a:prstGeom>
          <a:ln w="3175">
            <a:miter lim="400000"/>
          </a:ln>
        </p:spPr>
      </p:pic>
      <p:sp>
        <p:nvSpPr>
          <p:cNvPr id="315" name="S : State space."/>
          <p:cNvSpPr txBox="1"/>
          <p:nvPr/>
        </p:nvSpPr>
        <p:spPr>
          <a:xfrm>
            <a:off x="3883814" y="5746837"/>
            <a:ext cx="3589190" cy="7270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17859">
              <a:spcBef>
                <a:spcPts val="4500"/>
              </a:spcBef>
              <a:tabLst>
                <a:tab pos="812800" algn="l"/>
              </a:tabLst>
              <a:defRPr sz="3800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S </a:t>
            </a:r>
            <a:r>
              <a:t>: State space.</a:t>
            </a:r>
          </a:p>
        </p:txBody>
      </p:sp>
      <p:sp>
        <p:nvSpPr>
          <p:cNvPr id="316" name="A : Action space."/>
          <p:cNvSpPr txBox="1"/>
          <p:nvPr/>
        </p:nvSpPr>
        <p:spPr>
          <a:xfrm>
            <a:off x="3883814" y="6821101"/>
            <a:ext cx="3884225" cy="7270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spcBef>
                <a:spcPts val="4500"/>
              </a:spcBef>
              <a:defRPr sz="3800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t> : Action space.</a:t>
            </a:r>
          </a:p>
        </p:txBody>
      </p:sp>
      <p:sp>
        <p:nvSpPr>
          <p:cNvPr id="317" name="T : Transition function."/>
          <p:cNvSpPr txBox="1"/>
          <p:nvPr/>
        </p:nvSpPr>
        <p:spPr>
          <a:xfrm>
            <a:off x="3883814" y="7895365"/>
            <a:ext cx="4885944" cy="7270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spcBef>
                <a:spcPts val="4500"/>
              </a:spcBef>
              <a:defRPr sz="3800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t> : Transition function.</a:t>
            </a:r>
          </a:p>
        </p:txBody>
      </p:sp>
      <p:sp>
        <p:nvSpPr>
          <p:cNvPr id="318" name="R : Reward function."/>
          <p:cNvSpPr txBox="1"/>
          <p:nvPr/>
        </p:nvSpPr>
        <p:spPr>
          <a:xfrm>
            <a:off x="3883814" y="8969628"/>
            <a:ext cx="4545869" cy="7270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spcBef>
                <a:spcPts val="4500"/>
              </a:spcBef>
              <a:defRPr sz="3800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t> : Reward function.</a:t>
            </a:r>
          </a:p>
        </p:txBody>
      </p:sp>
      <p:sp>
        <p:nvSpPr>
          <p:cNvPr id="319" name="Z : Observation space."/>
          <p:cNvSpPr txBox="1"/>
          <p:nvPr/>
        </p:nvSpPr>
        <p:spPr>
          <a:xfrm>
            <a:off x="3883814" y="10043892"/>
            <a:ext cx="5090566" cy="7270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spcBef>
                <a:spcPts val="4500"/>
              </a:spcBef>
              <a:defRPr sz="3800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Z</a:t>
            </a:r>
            <a:r>
              <a:t> : Observation space.</a:t>
            </a:r>
          </a:p>
        </p:txBody>
      </p:sp>
      <p:sp>
        <p:nvSpPr>
          <p:cNvPr id="320" name="O : Observation function."/>
          <p:cNvSpPr txBox="1"/>
          <p:nvPr/>
        </p:nvSpPr>
        <p:spPr>
          <a:xfrm>
            <a:off x="3883814" y="11118156"/>
            <a:ext cx="5547102" cy="72708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spcBef>
                <a:spcPts val="4500"/>
              </a:spcBef>
              <a:defRPr sz="3800"/>
            </a:pP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O</a:t>
            </a:r>
            <a:r>
              <a:t> : Observation function.</a:t>
            </a:r>
          </a:p>
        </p:txBody>
      </p:sp>
      <p:sp>
        <p:nvSpPr>
          <p:cNvPr id="321" name="POMDPs places a probability distribution (or belief) over S , b(s)."/>
          <p:cNvSpPr txBox="1"/>
          <p:nvPr/>
        </p:nvSpPr>
        <p:spPr>
          <a:xfrm>
            <a:off x="10369903" y="5551234"/>
            <a:ext cx="10260856" cy="131128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spcBef>
                <a:spcPts val="5900"/>
              </a:spcBef>
              <a:defRPr sz="3800"/>
            </a:pPr>
            <a:r>
              <a:t>POMDPs places a probability distribution (or belief) over </a:t>
            </a:r>
            <a:r>
              <a:rPr b="1" i="1"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t> ,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b(s).</a:t>
            </a: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08380" y="10012883"/>
            <a:ext cx="6409757" cy="1356629"/>
          </a:xfrm>
          <a:prstGeom prst="rect">
            <a:avLst/>
          </a:prstGeom>
          <a:ln w="3175">
            <a:miter lim="400000"/>
          </a:ln>
        </p:spPr>
      </p:pic>
      <p:sp>
        <p:nvSpPr>
          <p:cNvPr id="323" name="Full solution: find the policy    , that maps belief space to actions, that results in maximising the expected reward."/>
          <p:cNvSpPr txBox="1"/>
          <p:nvPr/>
        </p:nvSpPr>
        <p:spPr>
          <a:xfrm>
            <a:off x="10369903" y="7556747"/>
            <a:ext cx="10260856" cy="18954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5900"/>
              </a:spcBef>
              <a:defRPr sz="3800"/>
            </a:lvl1pPr>
          </a:lstStyle>
          <a:p>
            <a:r>
              <a:t>Full solution: find the policy    , that maps belief space to actions, that results in maximising the expected reward.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32312" y="7783988"/>
            <a:ext cx="357188" cy="285751"/>
          </a:xfrm>
          <a:prstGeom prst="rect">
            <a:avLst/>
          </a:prstGeom>
          <a:ln w="3175">
            <a:miter lim="400000"/>
          </a:ln>
        </p:spPr>
      </p:pic>
      <p:sp>
        <p:nvSpPr>
          <p:cNvPr id="325" name="Background: POMDPs"/>
          <p:cNvSpPr txBox="1"/>
          <p:nvPr/>
        </p:nvSpPr>
        <p:spPr>
          <a:xfrm>
            <a:off x="958249" y="808433"/>
            <a:ext cx="19028178" cy="133945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normAutofit fontScale="92500"/>
          </a:bodyPr>
          <a:lstStyle>
            <a:lvl1pPr>
              <a:defRPr sz="86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rPr lang="en-AU" dirty="0"/>
              <a:t>Partially Observable Markov Decision Process</a:t>
            </a:r>
            <a:endParaRPr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B44AE9-CC82-394B-956D-47AA28B88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033" y="6496836"/>
            <a:ext cx="8229600" cy="5613400"/>
          </a:xfrm>
          <a:prstGeom prst="rect">
            <a:avLst/>
          </a:prstGeom>
        </p:spPr>
      </p:pic>
      <p:sp>
        <p:nvSpPr>
          <p:cNvPr id="327" name="MCTS and UCT for SBO"/>
          <p:cNvSpPr txBox="1">
            <a:spLocks noGrp="1"/>
          </p:cNvSpPr>
          <p:nvPr>
            <p:ph type="title"/>
          </p:nvPr>
        </p:nvSpPr>
        <p:spPr>
          <a:xfrm>
            <a:off x="993650" y="631072"/>
            <a:ext cx="19028178" cy="13394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AU" dirty="0"/>
              <a:t>Monte Carlo Tree Search</a:t>
            </a:r>
            <a:endParaRPr dirty="0"/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31" name="Monte-Carlo Tree Search (MCTS) is an online solving for large POMDPs."/>
          <p:cNvSpPr txBox="1"/>
          <p:nvPr/>
        </p:nvSpPr>
        <p:spPr>
          <a:xfrm>
            <a:off x="561015" y="2677297"/>
            <a:ext cx="17374464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lang="en-AU" dirty="0"/>
              <a:t>A</a:t>
            </a:r>
            <a:r>
              <a:rPr dirty="0"/>
              <a:t>n online solving for large POMDPs.</a:t>
            </a:r>
          </a:p>
        </p:txBody>
      </p:sp>
      <p:sp>
        <p:nvSpPr>
          <p:cNvPr id="332" name="Efficient approximation using samples from full tree."/>
          <p:cNvSpPr txBox="1"/>
          <p:nvPr/>
        </p:nvSpPr>
        <p:spPr>
          <a:xfrm>
            <a:off x="561015" y="3915620"/>
            <a:ext cx="17374464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dirty="0"/>
              <a:t>Efficient approximation using samples from full tree.</a:t>
            </a:r>
          </a:p>
        </p:txBody>
      </p:sp>
      <p:sp>
        <p:nvSpPr>
          <p:cNvPr id="334" name="UCT (Upper Confidence Bound for Trees) for POMDPs searches over the promising parts of the tree."/>
          <p:cNvSpPr txBox="1"/>
          <p:nvPr/>
        </p:nvSpPr>
        <p:spPr>
          <a:xfrm>
            <a:off x="561015" y="5153943"/>
            <a:ext cx="17374465" cy="7290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lang="en-AU" dirty="0"/>
              <a:t>Only search </a:t>
            </a:r>
            <a:r>
              <a:rPr dirty="0"/>
              <a:t>over </a:t>
            </a:r>
            <a:r>
              <a:rPr lang="en-AU" dirty="0"/>
              <a:t>'</a:t>
            </a:r>
            <a:r>
              <a:rPr dirty="0"/>
              <a:t>promising</a:t>
            </a:r>
            <a:r>
              <a:rPr lang="en-AU" dirty="0"/>
              <a:t>'</a:t>
            </a:r>
            <a:r>
              <a:rPr dirty="0"/>
              <a:t> parts of the tree.</a:t>
            </a:r>
          </a:p>
        </p:txBody>
      </p:sp>
      <p:grpSp>
        <p:nvGrpSpPr>
          <p:cNvPr id="339" name="Group"/>
          <p:cNvGrpSpPr/>
          <p:nvPr/>
        </p:nvGrpSpPr>
        <p:grpSpPr>
          <a:xfrm>
            <a:off x="3759131" y="9327599"/>
            <a:ext cx="3568823" cy="2561537"/>
            <a:chOff x="0" y="0"/>
            <a:chExt cx="3568821" cy="2561536"/>
          </a:xfrm>
        </p:grpSpPr>
        <p:sp>
          <p:nvSpPr>
            <p:cNvPr id="335" name="Oval"/>
            <p:cNvSpPr/>
            <p:nvPr/>
          </p:nvSpPr>
          <p:spPr>
            <a:xfrm>
              <a:off x="0" y="1427618"/>
              <a:ext cx="2749583" cy="1133919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38" name="Group"/>
            <p:cNvGrpSpPr/>
            <p:nvPr/>
          </p:nvGrpSpPr>
          <p:grpSpPr>
            <a:xfrm>
              <a:off x="251463" y="0"/>
              <a:ext cx="3317359" cy="1785938"/>
              <a:chOff x="0" y="0"/>
              <a:chExt cx="3317358" cy="1785937"/>
            </a:xfrm>
          </p:grpSpPr>
          <p:sp>
            <p:nvSpPr>
              <p:cNvPr id="336" name="Oval"/>
              <p:cNvSpPr/>
              <p:nvPr/>
            </p:nvSpPr>
            <p:spPr>
              <a:xfrm>
                <a:off x="0" y="0"/>
                <a:ext cx="2749583" cy="1785938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7" name="Oval"/>
              <p:cNvSpPr/>
              <p:nvPr/>
            </p:nvSpPr>
            <p:spPr>
              <a:xfrm>
                <a:off x="2217525" y="444358"/>
                <a:ext cx="1099834" cy="714376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343" name="Group"/>
          <p:cNvGrpSpPr/>
          <p:nvPr/>
        </p:nvGrpSpPr>
        <p:grpSpPr>
          <a:xfrm>
            <a:off x="6230631" y="9862249"/>
            <a:ext cx="3636004" cy="2696766"/>
            <a:chOff x="0" y="0"/>
            <a:chExt cx="3636003" cy="2696765"/>
          </a:xfrm>
        </p:grpSpPr>
        <p:sp>
          <p:nvSpPr>
            <p:cNvPr id="340" name="Oval"/>
            <p:cNvSpPr/>
            <p:nvPr/>
          </p:nvSpPr>
          <p:spPr>
            <a:xfrm>
              <a:off x="0" y="910828"/>
              <a:ext cx="2749583" cy="1785938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1" name="Oval"/>
            <p:cNvSpPr/>
            <p:nvPr/>
          </p:nvSpPr>
          <p:spPr>
            <a:xfrm>
              <a:off x="886421" y="0"/>
              <a:ext cx="2749583" cy="1785938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2" name="Oval"/>
            <p:cNvSpPr/>
            <p:nvPr/>
          </p:nvSpPr>
          <p:spPr>
            <a:xfrm>
              <a:off x="1213057" y="1131"/>
              <a:ext cx="323469" cy="714376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47" name="Group"/>
          <p:cNvGrpSpPr/>
          <p:nvPr/>
        </p:nvGrpSpPr>
        <p:grpSpPr>
          <a:xfrm>
            <a:off x="1311346" y="7395754"/>
            <a:ext cx="3633672" cy="2457475"/>
            <a:chOff x="0" y="0"/>
            <a:chExt cx="3633670" cy="2457473"/>
          </a:xfrm>
        </p:grpSpPr>
        <p:sp>
          <p:nvSpPr>
            <p:cNvPr id="344" name="Oval"/>
            <p:cNvSpPr/>
            <p:nvPr/>
          </p:nvSpPr>
          <p:spPr>
            <a:xfrm>
              <a:off x="0" y="1341441"/>
              <a:ext cx="2749583" cy="1116033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5" name="Oval"/>
            <p:cNvSpPr/>
            <p:nvPr/>
          </p:nvSpPr>
          <p:spPr>
            <a:xfrm>
              <a:off x="635810" y="0"/>
              <a:ext cx="2749584" cy="1785938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6" name="Oval"/>
            <p:cNvSpPr/>
            <p:nvPr/>
          </p:nvSpPr>
          <p:spPr>
            <a:xfrm>
              <a:off x="2533837" y="340322"/>
              <a:ext cx="1099834" cy="714376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1" name="Group"/>
          <p:cNvGrpSpPr/>
          <p:nvPr/>
        </p:nvGrpSpPr>
        <p:grpSpPr>
          <a:xfrm>
            <a:off x="5428412" y="7412532"/>
            <a:ext cx="3576969" cy="2475707"/>
            <a:chOff x="0" y="0"/>
            <a:chExt cx="3576968" cy="2475706"/>
          </a:xfrm>
        </p:grpSpPr>
        <p:sp>
          <p:nvSpPr>
            <p:cNvPr id="348" name="Oval"/>
            <p:cNvSpPr/>
            <p:nvPr/>
          </p:nvSpPr>
          <p:spPr>
            <a:xfrm>
              <a:off x="827385" y="1359301"/>
              <a:ext cx="2749584" cy="1116406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9" name="Oval"/>
            <p:cNvSpPr/>
            <p:nvPr/>
          </p:nvSpPr>
          <p:spPr>
            <a:xfrm>
              <a:off x="283887" y="0"/>
              <a:ext cx="2749584" cy="1785938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0" name="Oval"/>
            <p:cNvSpPr/>
            <p:nvPr/>
          </p:nvSpPr>
          <p:spPr>
            <a:xfrm>
              <a:off x="0" y="336544"/>
              <a:ext cx="1099833" cy="714376"/>
            </a:xfrm>
            <a:prstGeom prst="ellipse">
              <a:avLst/>
            </a:prstGeom>
            <a:solidFill>
              <a:srgbClr val="FFFFFF"/>
            </a:solidFill>
            <a:ln w="3175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6" name="Group"/>
          <p:cNvGrpSpPr/>
          <p:nvPr/>
        </p:nvGrpSpPr>
        <p:grpSpPr>
          <a:xfrm>
            <a:off x="10913180" y="7673584"/>
            <a:ext cx="7923060" cy="2835106"/>
            <a:chOff x="-561826" y="11509"/>
            <a:chExt cx="7923058" cy="2835104"/>
          </a:xfrm>
        </p:grpSpPr>
        <p:sp>
          <p:nvSpPr>
            <p:cNvPr id="352" name="Initial belief and side state."/>
            <p:cNvSpPr txBox="1"/>
            <p:nvPr/>
          </p:nvSpPr>
          <p:spPr>
            <a:xfrm>
              <a:off x="-561827" y="11509"/>
              <a:ext cx="6773065" cy="7270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spcBef>
                  <a:spcPts val="4500"/>
                </a:spcBef>
                <a:defRPr sz="3800"/>
              </a:lvl1pPr>
            </a:lstStyle>
            <a:p>
              <a:r>
                <a:t>Initial belief and side state.</a:t>
              </a:r>
            </a:p>
          </p:txBody>
        </p:sp>
        <p:sp>
          <p:nvSpPr>
            <p:cNvPr id="353" name="Tree Policy"/>
            <p:cNvSpPr txBox="1"/>
            <p:nvPr/>
          </p:nvSpPr>
          <p:spPr>
            <a:xfrm>
              <a:off x="0" y="690477"/>
              <a:ext cx="7361233" cy="7270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spcBef>
                  <a:spcPts val="4500"/>
                </a:spcBef>
                <a:defRPr sz="3800"/>
              </a:lvl1pPr>
            </a:lstStyle>
            <a:p>
              <a:r>
                <a:t>Tree Policy</a:t>
              </a:r>
            </a:p>
          </p:txBody>
        </p:sp>
        <p:sp>
          <p:nvSpPr>
            <p:cNvPr id="354" name="Default Policy"/>
            <p:cNvSpPr txBox="1"/>
            <p:nvPr/>
          </p:nvSpPr>
          <p:spPr>
            <a:xfrm>
              <a:off x="0" y="1369445"/>
              <a:ext cx="3105709" cy="7270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>
                <a:spcBef>
                  <a:spcPts val="4500"/>
                </a:spcBef>
                <a:defRPr sz="3800"/>
              </a:lvl1pPr>
            </a:lstStyle>
            <a:p>
              <a:r>
                <a:t>Default Policy</a:t>
              </a:r>
            </a:p>
          </p:txBody>
        </p:sp>
        <p:sp>
          <p:nvSpPr>
            <p:cNvPr id="355" name="BackUp Reward"/>
            <p:cNvSpPr txBox="1"/>
            <p:nvPr/>
          </p:nvSpPr>
          <p:spPr>
            <a:xfrm>
              <a:off x="0" y="2119539"/>
              <a:ext cx="3686760" cy="727076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>
                <a:spcBef>
                  <a:spcPts val="4500"/>
                </a:spcBef>
                <a:defRPr sz="3800"/>
              </a:lvl1pPr>
            </a:lstStyle>
            <a:p>
              <a:r>
                <a:t>BackUp Reward</a:t>
              </a:r>
            </a:p>
          </p:txBody>
        </p:sp>
      </p:grpSp>
      <p:sp>
        <p:nvSpPr>
          <p:cNvPr id="357" name="Line"/>
          <p:cNvSpPr/>
          <p:nvPr/>
        </p:nvSpPr>
        <p:spPr>
          <a:xfrm>
            <a:off x="10105463" y="8088997"/>
            <a:ext cx="804553" cy="1"/>
          </a:xfrm>
          <a:prstGeom prst="line">
            <a:avLst/>
          </a:prstGeom>
          <a:ln w="41275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58" name="Line"/>
          <p:cNvSpPr/>
          <p:nvPr/>
        </p:nvSpPr>
        <p:spPr>
          <a:xfrm>
            <a:off x="10507739" y="8753974"/>
            <a:ext cx="804553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59" name="(Expand)"/>
          <p:cNvSpPr txBox="1"/>
          <p:nvPr/>
        </p:nvSpPr>
        <p:spPr>
          <a:xfrm>
            <a:off x="14190680" y="8352552"/>
            <a:ext cx="2139545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t>(Expand)</a:t>
            </a:r>
          </a:p>
        </p:txBody>
      </p:sp>
      <p:sp>
        <p:nvSpPr>
          <p:cNvPr id="360" name="Line"/>
          <p:cNvSpPr/>
          <p:nvPr/>
        </p:nvSpPr>
        <p:spPr>
          <a:xfrm>
            <a:off x="10518077" y="9395057"/>
            <a:ext cx="804552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61" name="Line"/>
          <p:cNvSpPr/>
          <p:nvPr/>
        </p:nvSpPr>
        <p:spPr>
          <a:xfrm>
            <a:off x="2311315" y="9872011"/>
            <a:ext cx="748674" cy="1469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600" extrusionOk="0">
                <a:moveTo>
                  <a:pt x="5313" y="0"/>
                </a:moveTo>
                <a:cubicBezTo>
                  <a:pt x="5397" y="382"/>
                  <a:pt x="5706" y="741"/>
                  <a:pt x="6199" y="1030"/>
                </a:cubicBezTo>
                <a:cubicBezTo>
                  <a:pt x="9754" y="3116"/>
                  <a:pt x="16614" y="365"/>
                  <a:pt x="20327" y="2265"/>
                </a:cubicBezTo>
                <a:cubicBezTo>
                  <a:pt x="20953" y="2585"/>
                  <a:pt x="21343" y="3006"/>
                  <a:pt x="21432" y="3457"/>
                </a:cubicBezTo>
                <a:cubicBezTo>
                  <a:pt x="21452" y="4181"/>
                  <a:pt x="20812" y="4868"/>
                  <a:pt x="19702" y="5315"/>
                </a:cubicBezTo>
                <a:cubicBezTo>
                  <a:pt x="14390" y="7450"/>
                  <a:pt x="7626" y="3168"/>
                  <a:pt x="2125" y="4792"/>
                </a:cubicBezTo>
                <a:cubicBezTo>
                  <a:pt x="1159" y="5077"/>
                  <a:pt x="417" y="5527"/>
                  <a:pt x="29" y="6063"/>
                </a:cubicBezTo>
                <a:cubicBezTo>
                  <a:pt x="-148" y="6820"/>
                  <a:pt x="498" y="7565"/>
                  <a:pt x="1711" y="8004"/>
                </a:cubicBezTo>
                <a:cubicBezTo>
                  <a:pt x="5640" y="9426"/>
                  <a:pt x="10402" y="6973"/>
                  <a:pt x="14662" y="7687"/>
                </a:cubicBezTo>
                <a:cubicBezTo>
                  <a:pt x="16218" y="7948"/>
                  <a:pt x="17414" y="8592"/>
                  <a:pt x="17846" y="9402"/>
                </a:cubicBezTo>
                <a:cubicBezTo>
                  <a:pt x="17817" y="10162"/>
                  <a:pt x="16793" y="10817"/>
                  <a:pt x="15354" y="10995"/>
                </a:cubicBezTo>
                <a:cubicBezTo>
                  <a:pt x="13315" y="11247"/>
                  <a:pt x="11403" y="10439"/>
                  <a:pt x="9338" y="10501"/>
                </a:cubicBezTo>
                <a:cubicBezTo>
                  <a:pt x="7782" y="10548"/>
                  <a:pt x="6430" y="11067"/>
                  <a:pt x="5903" y="11820"/>
                </a:cubicBezTo>
                <a:cubicBezTo>
                  <a:pt x="5876" y="12296"/>
                  <a:pt x="6233" y="12735"/>
                  <a:pt x="6906" y="13063"/>
                </a:cubicBezTo>
                <a:cubicBezTo>
                  <a:pt x="8087" y="13637"/>
                  <a:pt x="9860" y="12992"/>
                  <a:pt x="11579" y="12725"/>
                </a:cubicBezTo>
                <a:cubicBezTo>
                  <a:pt x="13537" y="12422"/>
                  <a:pt x="15715" y="12830"/>
                  <a:pt x="15355" y="13866"/>
                </a:cubicBezTo>
                <a:cubicBezTo>
                  <a:pt x="15438" y="14470"/>
                  <a:pt x="14561" y="14995"/>
                  <a:pt x="13387" y="15046"/>
                </a:cubicBezTo>
                <a:cubicBezTo>
                  <a:pt x="12258" y="15095"/>
                  <a:pt x="11250" y="14666"/>
                  <a:pt x="10154" y="14743"/>
                </a:cubicBezTo>
                <a:cubicBezTo>
                  <a:pt x="9486" y="14790"/>
                  <a:pt x="8916" y="15013"/>
                  <a:pt x="8651" y="15331"/>
                </a:cubicBezTo>
                <a:cubicBezTo>
                  <a:pt x="8026" y="15656"/>
                  <a:pt x="8085" y="16187"/>
                  <a:pt x="8778" y="16473"/>
                </a:cubicBezTo>
                <a:cubicBezTo>
                  <a:pt x="9242" y="16665"/>
                  <a:pt x="9878" y="16678"/>
                  <a:pt x="10421" y="16799"/>
                </a:cubicBezTo>
                <a:cubicBezTo>
                  <a:pt x="11454" y="17029"/>
                  <a:pt x="12043" y="17594"/>
                  <a:pt x="11843" y="18163"/>
                </a:cubicBezTo>
                <a:lnTo>
                  <a:pt x="11302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62" name="Line"/>
          <p:cNvSpPr/>
          <p:nvPr/>
        </p:nvSpPr>
        <p:spPr>
          <a:xfrm>
            <a:off x="10507907" y="10127001"/>
            <a:ext cx="804552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grpSp>
        <p:nvGrpSpPr>
          <p:cNvPr id="365" name="Group"/>
          <p:cNvGrpSpPr/>
          <p:nvPr/>
        </p:nvGrpSpPr>
        <p:grpSpPr>
          <a:xfrm>
            <a:off x="3097654" y="7953389"/>
            <a:ext cx="1608007" cy="3279630"/>
            <a:chOff x="1805028" y="862193"/>
            <a:chExt cx="1608006" cy="3279629"/>
          </a:xfrm>
        </p:grpSpPr>
        <p:sp>
          <p:nvSpPr>
            <p:cNvPr id="363" name="Line"/>
            <p:cNvSpPr/>
            <p:nvPr/>
          </p:nvSpPr>
          <p:spPr>
            <a:xfrm flipV="1">
              <a:off x="1805028" y="2840265"/>
              <a:ext cx="219268" cy="1301558"/>
            </a:xfrm>
            <a:prstGeom prst="line">
              <a:avLst/>
            </a:prstGeom>
            <a:noFill/>
            <a:ln w="38100" cap="flat">
              <a:solidFill>
                <a:srgbClr val="008F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64" name="Line"/>
            <p:cNvSpPr/>
            <p:nvPr/>
          </p:nvSpPr>
          <p:spPr>
            <a:xfrm flipV="1">
              <a:off x="2236097" y="862193"/>
              <a:ext cx="1176938" cy="899156"/>
            </a:xfrm>
            <a:prstGeom prst="line">
              <a:avLst/>
            </a:prstGeom>
            <a:noFill/>
            <a:ln w="38100" cap="flat">
              <a:solidFill>
                <a:srgbClr val="008F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366" name="Line"/>
          <p:cNvSpPr/>
          <p:nvPr/>
        </p:nvSpPr>
        <p:spPr>
          <a:xfrm>
            <a:off x="10518077" y="8757546"/>
            <a:ext cx="804552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67" name="(Expand)"/>
          <p:cNvSpPr txBox="1"/>
          <p:nvPr/>
        </p:nvSpPr>
        <p:spPr>
          <a:xfrm>
            <a:off x="14190848" y="8352552"/>
            <a:ext cx="2139544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t>(Expand)</a:t>
            </a:r>
          </a:p>
        </p:txBody>
      </p:sp>
      <p:sp>
        <p:nvSpPr>
          <p:cNvPr id="368" name="Line"/>
          <p:cNvSpPr/>
          <p:nvPr/>
        </p:nvSpPr>
        <p:spPr>
          <a:xfrm>
            <a:off x="7336568" y="9864254"/>
            <a:ext cx="748674" cy="1469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600" extrusionOk="0">
                <a:moveTo>
                  <a:pt x="5313" y="0"/>
                </a:moveTo>
                <a:cubicBezTo>
                  <a:pt x="5397" y="382"/>
                  <a:pt x="5706" y="741"/>
                  <a:pt x="6199" y="1030"/>
                </a:cubicBezTo>
                <a:cubicBezTo>
                  <a:pt x="9754" y="3116"/>
                  <a:pt x="16614" y="365"/>
                  <a:pt x="20327" y="2265"/>
                </a:cubicBezTo>
                <a:cubicBezTo>
                  <a:pt x="20953" y="2585"/>
                  <a:pt x="21343" y="3006"/>
                  <a:pt x="21432" y="3457"/>
                </a:cubicBezTo>
                <a:cubicBezTo>
                  <a:pt x="21452" y="4181"/>
                  <a:pt x="20812" y="4868"/>
                  <a:pt x="19702" y="5315"/>
                </a:cubicBezTo>
                <a:cubicBezTo>
                  <a:pt x="14390" y="7450"/>
                  <a:pt x="7626" y="3168"/>
                  <a:pt x="2125" y="4792"/>
                </a:cubicBezTo>
                <a:cubicBezTo>
                  <a:pt x="1159" y="5077"/>
                  <a:pt x="417" y="5527"/>
                  <a:pt x="29" y="6063"/>
                </a:cubicBezTo>
                <a:cubicBezTo>
                  <a:pt x="-148" y="6820"/>
                  <a:pt x="498" y="7565"/>
                  <a:pt x="1711" y="8004"/>
                </a:cubicBezTo>
                <a:cubicBezTo>
                  <a:pt x="5640" y="9426"/>
                  <a:pt x="10402" y="6973"/>
                  <a:pt x="14662" y="7687"/>
                </a:cubicBezTo>
                <a:cubicBezTo>
                  <a:pt x="16218" y="7948"/>
                  <a:pt x="17414" y="8592"/>
                  <a:pt x="17846" y="9402"/>
                </a:cubicBezTo>
                <a:cubicBezTo>
                  <a:pt x="17817" y="10162"/>
                  <a:pt x="16793" y="10817"/>
                  <a:pt x="15354" y="10995"/>
                </a:cubicBezTo>
                <a:cubicBezTo>
                  <a:pt x="13315" y="11247"/>
                  <a:pt x="11403" y="10439"/>
                  <a:pt x="9338" y="10501"/>
                </a:cubicBezTo>
                <a:cubicBezTo>
                  <a:pt x="7782" y="10548"/>
                  <a:pt x="6430" y="11067"/>
                  <a:pt x="5903" y="11820"/>
                </a:cubicBezTo>
                <a:cubicBezTo>
                  <a:pt x="5876" y="12296"/>
                  <a:pt x="6233" y="12735"/>
                  <a:pt x="6906" y="13063"/>
                </a:cubicBezTo>
                <a:cubicBezTo>
                  <a:pt x="8087" y="13637"/>
                  <a:pt x="9860" y="12992"/>
                  <a:pt x="11579" y="12725"/>
                </a:cubicBezTo>
                <a:cubicBezTo>
                  <a:pt x="13537" y="12422"/>
                  <a:pt x="15715" y="12830"/>
                  <a:pt x="15355" y="13866"/>
                </a:cubicBezTo>
                <a:cubicBezTo>
                  <a:pt x="15438" y="14470"/>
                  <a:pt x="14561" y="14995"/>
                  <a:pt x="13387" y="15046"/>
                </a:cubicBezTo>
                <a:cubicBezTo>
                  <a:pt x="12258" y="15095"/>
                  <a:pt x="11250" y="14666"/>
                  <a:pt x="10154" y="14743"/>
                </a:cubicBezTo>
                <a:cubicBezTo>
                  <a:pt x="9486" y="14790"/>
                  <a:pt x="8916" y="15013"/>
                  <a:pt x="8651" y="15331"/>
                </a:cubicBezTo>
                <a:cubicBezTo>
                  <a:pt x="8026" y="15656"/>
                  <a:pt x="8085" y="16187"/>
                  <a:pt x="8778" y="16473"/>
                </a:cubicBezTo>
                <a:cubicBezTo>
                  <a:pt x="9242" y="16665"/>
                  <a:pt x="9878" y="16678"/>
                  <a:pt x="10421" y="16799"/>
                </a:cubicBezTo>
                <a:cubicBezTo>
                  <a:pt x="11454" y="17029"/>
                  <a:pt x="12043" y="17594"/>
                  <a:pt x="11843" y="18163"/>
                </a:cubicBezTo>
                <a:lnTo>
                  <a:pt x="11302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69" name="Line"/>
          <p:cNvSpPr/>
          <p:nvPr/>
        </p:nvSpPr>
        <p:spPr>
          <a:xfrm>
            <a:off x="10518077" y="9411813"/>
            <a:ext cx="804552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70" name="Line"/>
          <p:cNvSpPr/>
          <p:nvPr/>
        </p:nvSpPr>
        <p:spPr>
          <a:xfrm>
            <a:off x="10518077" y="10127001"/>
            <a:ext cx="804552" cy="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grpSp>
        <p:nvGrpSpPr>
          <p:cNvPr id="373" name="Group"/>
          <p:cNvGrpSpPr/>
          <p:nvPr/>
        </p:nvGrpSpPr>
        <p:grpSpPr>
          <a:xfrm>
            <a:off x="5677663" y="8046743"/>
            <a:ext cx="2642451" cy="2963180"/>
            <a:chOff x="-3615053" y="1775334"/>
            <a:chExt cx="2642450" cy="2963178"/>
          </a:xfrm>
        </p:grpSpPr>
        <p:sp>
          <p:nvSpPr>
            <p:cNvPr id="371" name="Line"/>
            <p:cNvSpPr/>
            <p:nvPr/>
          </p:nvSpPr>
          <p:spPr>
            <a:xfrm flipV="1">
              <a:off x="-1220802" y="3654883"/>
              <a:ext cx="248199" cy="1083631"/>
            </a:xfrm>
            <a:prstGeom prst="line">
              <a:avLst/>
            </a:prstGeom>
            <a:noFill/>
            <a:ln w="41275" cap="flat">
              <a:solidFill>
                <a:srgbClr val="008F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72" name="Line"/>
            <p:cNvSpPr/>
            <p:nvPr/>
          </p:nvSpPr>
          <p:spPr>
            <a:xfrm flipH="1" flipV="1">
              <a:off x="-3615054" y="1775334"/>
              <a:ext cx="1060665" cy="773461"/>
            </a:xfrm>
            <a:prstGeom prst="line">
              <a:avLst/>
            </a:prstGeom>
            <a:noFill/>
            <a:ln w="41275" cap="flat">
              <a:solidFill>
                <a:srgbClr val="008F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374" name="Line"/>
          <p:cNvSpPr/>
          <p:nvPr/>
        </p:nvSpPr>
        <p:spPr>
          <a:xfrm>
            <a:off x="10518077" y="8753974"/>
            <a:ext cx="804552" cy="1"/>
          </a:xfrm>
          <a:prstGeom prst="line">
            <a:avLst/>
          </a:prstGeom>
          <a:ln w="41275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75" name="(Best Child UCT)"/>
          <p:cNvSpPr txBox="1"/>
          <p:nvPr/>
        </p:nvSpPr>
        <p:spPr>
          <a:xfrm>
            <a:off x="14190680" y="8350252"/>
            <a:ext cx="3802102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>
                <a:solidFill>
                  <a:schemeClr val="accent1"/>
                </a:solidFill>
              </a:defRPr>
            </a:lvl1pPr>
          </a:lstStyle>
          <a:p>
            <a:r>
              <a:t>(Best Child UCT)</a:t>
            </a:r>
          </a:p>
        </p:txBody>
      </p:sp>
      <p:sp>
        <p:nvSpPr>
          <p:cNvPr id="376" name="(Expand)"/>
          <p:cNvSpPr txBox="1"/>
          <p:nvPr/>
        </p:nvSpPr>
        <p:spPr>
          <a:xfrm>
            <a:off x="14190680" y="8350252"/>
            <a:ext cx="2139545" cy="7270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t>(Expand)</a:t>
            </a:r>
          </a:p>
        </p:txBody>
      </p:sp>
      <p:sp>
        <p:nvSpPr>
          <p:cNvPr id="377" name="Line"/>
          <p:cNvSpPr/>
          <p:nvPr/>
        </p:nvSpPr>
        <p:spPr>
          <a:xfrm>
            <a:off x="6036208" y="7881186"/>
            <a:ext cx="1155523" cy="869475"/>
          </a:xfrm>
          <a:prstGeom prst="line">
            <a:avLst/>
          </a:prstGeom>
          <a:ln w="41275">
            <a:solidFill>
              <a:schemeClr val="accent1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78" name="Line"/>
          <p:cNvSpPr/>
          <p:nvPr/>
        </p:nvSpPr>
        <p:spPr>
          <a:xfrm>
            <a:off x="10507739" y="9395057"/>
            <a:ext cx="804553" cy="1"/>
          </a:xfrm>
          <a:prstGeom prst="line">
            <a:avLst/>
          </a:prstGeom>
          <a:ln w="41275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79" name="Line"/>
          <p:cNvSpPr/>
          <p:nvPr/>
        </p:nvSpPr>
        <p:spPr>
          <a:xfrm>
            <a:off x="4777009" y="11861914"/>
            <a:ext cx="748674" cy="146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600" extrusionOk="0">
                <a:moveTo>
                  <a:pt x="5313" y="0"/>
                </a:moveTo>
                <a:cubicBezTo>
                  <a:pt x="5397" y="382"/>
                  <a:pt x="5706" y="741"/>
                  <a:pt x="6199" y="1030"/>
                </a:cubicBezTo>
                <a:cubicBezTo>
                  <a:pt x="9754" y="3116"/>
                  <a:pt x="16614" y="365"/>
                  <a:pt x="20327" y="2265"/>
                </a:cubicBezTo>
                <a:cubicBezTo>
                  <a:pt x="20953" y="2585"/>
                  <a:pt x="21343" y="3006"/>
                  <a:pt x="21432" y="3457"/>
                </a:cubicBezTo>
                <a:cubicBezTo>
                  <a:pt x="21452" y="4181"/>
                  <a:pt x="20812" y="4868"/>
                  <a:pt x="19702" y="5315"/>
                </a:cubicBezTo>
                <a:cubicBezTo>
                  <a:pt x="14390" y="7450"/>
                  <a:pt x="7626" y="3168"/>
                  <a:pt x="2125" y="4792"/>
                </a:cubicBezTo>
                <a:cubicBezTo>
                  <a:pt x="1159" y="5077"/>
                  <a:pt x="417" y="5527"/>
                  <a:pt x="29" y="6063"/>
                </a:cubicBezTo>
                <a:cubicBezTo>
                  <a:pt x="-148" y="6820"/>
                  <a:pt x="498" y="7565"/>
                  <a:pt x="1711" y="8004"/>
                </a:cubicBezTo>
                <a:cubicBezTo>
                  <a:pt x="5640" y="9426"/>
                  <a:pt x="10402" y="6973"/>
                  <a:pt x="14662" y="7687"/>
                </a:cubicBezTo>
                <a:cubicBezTo>
                  <a:pt x="16218" y="7948"/>
                  <a:pt x="17414" y="8592"/>
                  <a:pt x="17846" y="9402"/>
                </a:cubicBezTo>
                <a:cubicBezTo>
                  <a:pt x="17817" y="10162"/>
                  <a:pt x="16793" y="10817"/>
                  <a:pt x="15354" y="10995"/>
                </a:cubicBezTo>
                <a:cubicBezTo>
                  <a:pt x="13315" y="11247"/>
                  <a:pt x="11403" y="10439"/>
                  <a:pt x="9338" y="10501"/>
                </a:cubicBezTo>
                <a:cubicBezTo>
                  <a:pt x="7782" y="10548"/>
                  <a:pt x="6430" y="11067"/>
                  <a:pt x="5903" y="11820"/>
                </a:cubicBezTo>
                <a:cubicBezTo>
                  <a:pt x="5876" y="12296"/>
                  <a:pt x="6233" y="12735"/>
                  <a:pt x="6906" y="13063"/>
                </a:cubicBezTo>
                <a:cubicBezTo>
                  <a:pt x="8087" y="13637"/>
                  <a:pt x="9860" y="12992"/>
                  <a:pt x="11579" y="12725"/>
                </a:cubicBezTo>
                <a:cubicBezTo>
                  <a:pt x="13537" y="12422"/>
                  <a:pt x="15715" y="12830"/>
                  <a:pt x="15355" y="13866"/>
                </a:cubicBezTo>
                <a:cubicBezTo>
                  <a:pt x="15438" y="14470"/>
                  <a:pt x="14561" y="14995"/>
                  <a:pt x="13387" y="15046"/>
                </a:cubicBezTo>
                <a:cubicBezTo>
                  <a:pt x="12258" y="15095"/>
                  <a:pt x="11250" y="14666"/>
                  <a:pt x="10154" y="14743"/>
                </a:cubicBezTo>
                <a:cubicBezTo>
                  <a:pt x="9486" y="14790"/>
                  <a:pt x="8916" y="15013"/>
                  <a:pt x="8651" y="15331"/>
                </a:cubicBezTo>
                <a:cubicBezTo>
                  <a:pt x="8026" y="15656"/>
                  <a:pt x="8085" y="16187"/>
                  <a:pt x="8778" y="16473"/>
                </a:cubicBezTo>
                <a:cubicBezTo>
                  <a:pt x="9242" y="16665"/>
                  <a:pt x="9878" y="16678"/>
                  <a:pt x="10421" y="16799"/>
                </a:cubicBezTo>
                <a:cubicBezTo>
                  <a:pt x="11454" y="17029"/>
                  <a:pt x="12043" y="17594"/>
                  <a:pt x="11843" y="18163"/>
                </a:cubicBezTo>
                <a:lnTo>
                  <a:pt x="11302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380" name="Line"/>
          <p:cNvSpPr/>
          <p:nvPr/>
        </p:nvSpPr>
        <p:spPr>
          <a:xfrm>
            <a:off x="10507739" y="10127001"/>
            <a:ext cx="804553" cy="1"/>
          </a:xfrm>
          <a:prstGeom prst="line">
            <a:avLst/>
          </a:prstGeom>
          <a:ln w="41275">
            <a:solidFill>
              <a:schemeClr val="accent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grpSp>
        <p:nvGrpSpPr>
          <p:cNvPr id="385" name="Group"/>
          <p:cNvGrpSpPr/>
          <p:nvPr/>
        </p:nvGrpSpPr>
        <p:grpSpPr>
          <a:xfrm>
            <a:off x="4391237" y="8023631"/>
            <a:ext cx="2365704" cy="5162176"/>
            <a:chOff x="419823" y="46297"/>
            <a:chExt cx="2365702" cy="5162174"/>
          </a:xfrm>
        </p:grpSpPr>
        <p:grpSp>
          <p:nvGrpSpPr>
            <p:cNvPr id="383" name="Group"/>
            <p:cNvGrpSpPr/>
            <p:nvPr/>
          </p:nvGrpSpPr>
          <p:grpSpPr>
            <a:xfrm>
              <a:off x="419823" y="1739348"/>
              <a:ext cx="2338361" cy="3469124"/>
              <a:chOff x="-680398" y="1597218"/>
              <a:chExt cx="2338360" cy="3469123"/>
            </a:xfrm>
          </p:grpSpPr>
          <p:sp>
            <p:nvSpPr>
              <p:cNvPr id="381" name="Line"/>
              <p:cNvSpPr/>
              <p:nvPr/>
            </p:nvSpPr>
            <p:spPr>
              <a:xfrm flipH="1" flipV="1">
                <a:off x="-680399" y="3851819"/>
                <a:ext cx="248756" cy="1214524"/>
              </a:xfrm>
              <a:prstGeom prst="line">
                <a:avLst/>
              </a:prstGeom>
              <a:noFill/>
              <a:ln w="41275" cap="flat">
                <a:solidFill>
                  <a:srgbClr val="008F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382" name="Line"/>
              <p:cNvSpPr/>
              <p:nvPr/>
            </p:nvSpPr>
            <p:spPr>
              <a:xfrm flipV="1">
                <a:off x="863295" y="1597218"/>
                <a:ext cx="794667" cy="794668"/>
              </a:xfrm>
              <a:prstGeom prst="line">
                <a:avLst/>
              </a:prstGeom>
              <a:noFill/>
              <a:ln w="41275" cap="flat">
                <a:solidFill>
                  <a:srgbClr val="008F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384" name="Line"/>
            <p:cNvSpPr/>
            <p:nvPr/>
          </p:nvSpPr>
          <p:spPr>
            <a:xfrm flipH="1" flipV="1">
              <a:off x="1669671" y="46297"/>
              <a:ext cx="1115855" cy="842044"/>
            </a:xfrm>
            <a:prstGeom prst="line">
              <a:avLst/>
            </a:prstGeom>
            <a:noFill/>
            <a:ln w="41275" cap="flat">
              <a:solidFill>
                <a:srgbClr val="008F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569E6A8-B5C2-B643-9703-17AE73ADAEB8}"/>
              </a:ext>
            </a:extLst>
          </p:cNvPr>
          <p:cNvSpPr txBox="1"/>
          <p:nvPr/>
        </p:nvSpPr>
        <p:spPr>
          <a:xfrm>
            <a:off x="27987467" y="-5564244"/>
            <a:ext cx="108267" cy="816089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2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2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3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3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3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3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3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3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3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3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3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3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4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4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4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4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4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4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4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4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4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37" animBg="1" advAuto="0"/>
      <p:bldP spid="343" grpId="48" animBg="1" advAuto="0"/>
      <p:bldP spid="347" grpId="4" animBg="1" advAuto="0"/>
      <p:bldP spid="351" grpId="20" animBg="1" advAuto="0"/>
      <p:bldP spid="356" grpId="1" animBg="1" advAuto="0"/>
      <p:bldP spid="357" grpId="3" animBg="1" advAuto="0"/>
      <p:bldP spid="357" grpId="6" animBg="1" advAuto="0"/>
      <p:bldP spid="358" grpId="5" animBg="1" advAuto="0"/>
      <p:bldP spid="358" grpId="8" animBg="1" advAuto="0"/>
      <p:bldP spid="359" grpId="7" animBg="1" advAuto="0"/>
      <p:bldP spid="359" grpId="9" animBg="1" advAuto="0"/>
      <p:bldP spid="360" grpId="10" animBg="1" advAuto="0"/>
      <p:bldP spid="360" grpId="13" animBg="1" advAuto="0"/>
      <p:bldP spid="361" grpId="11" animBg="1" advAuto="0"/>
      <p:bldP spid="361" grpId="16" animBg="1" advAuto="0"/>
      <p:bldP spid="362" grpId="12" animBg="1" advAuto="0"/>
      <p:bldP spid="362" grpId="17" animBg="1" advAuto="0"/>
      <p:bldP spid="365" grpId="14" animBg="1" advAuto="0"/>
      <p:bldP spid="365" grpId="15" animBg="1" advAuto="0"/>
      <p:bldP spid="366" grpId="18" animBg="1" advAuto="0"/>
      <p:bldP spid="366" grpId="21" animBg="1" advAuto="0"/>
      <p:bldP spid="367" grpId="19" animBg="1" advAuto="0"/>
      <p:bldP spid="367" grpId="22" animBg="1" advAuto="0"/>
      <p:bldP spid="368" grpId="23" animBg="1" advAuto="0"/>
      <p:bldP spid="368" grpId="30" animBg="1" advAuto="0"/>
      <p:bldP spid="369" grpId="24" animBg="1" advAuto="0"/>
      <p:bldP spid="369" grpId="25" animBg="1" advAuto="0"/>
      <p:bldP spid="370" grpId="26" animBg="1" advAuto="0"/>
      <p:bldP spid="370" grpId="28" animBg="1" advAuto="0"/>
      <p:bldP spid="373" grpId="27" animBg="1" advAuto="0"/>
      <p:bldP spid="373" grpId="29" animBg="1" advAuto="0"/>
      <p:bldP spid="374" grpId="31" animBg="1" advAuto="0"/>
      <p:bldP spid="374" grpId="38" animBg="1" advAuto="0"/>
      <p:bldP spid="375" grpId="32" animBg="1" advAuto="0"/>
      <p:bldP spid="375" grpId="34" animBg="1" advAuto="0"/>
      <p:bldP spid="376" grpId="36" animBg="1" advAuto="0"/>
      <p:bldP spid="376" grpId="39" animBg="1" advAuto="0"/>
      <p:bldP spid="377" grpId="33" animBg="1" advAuto="0"/>
      <p:bldP spid="377" grpId="35" animBg="1" advAuto="0"/>
      <p:bldP spid="378" grpId="40" animBg="1" advAuto="0"/>
      <p:bldP spid="378" grpId="42" animBg="1" advAuto="0"/>
      <p:bldP spid="379" grpId="41" animBg="1" advAuto="0"/>
      <p:bldP spid="379" grpId="45" animBg="1" advAuto="0"/>
      <p:bldP spid="380" grpId="43" animBg="1" advAuto="0"/>
      <p:bldP spid="380" grpId="46" animBg="1" advAuto="0"/>
      <p:bldP spid="385" grpId="44" animBg="1" advAuto="0"/>
      <p:bldP spid="385" grpId="47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Bayesian Optimisation for Police Patrolling"/>
          <p:cNvSpPr txBox="1">
            <a:spLocks noGrp="1"/>
          </p:cNvSpPr>
          <p:nvPr>
            <p:ph type="title"/>
          </p:nvPr>
        </p:nvSpPr>
        <p:spPr>
          <a:xfrm>
            <a:off x="6673452" y="3215472"/>
            <a:ext cx="11037095" cy="348257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39378">
              <a:defRPr sz="9720"/>
            </a:lvl1pPr>
          </a:lstStyle>
          <a:p>
            <a:r>
              <a:rPr dirty="0"/>
              <a:t>Bayesian Optimisation for Police Patrolling</a:t>
            </a:r>
          </a:p>
        </p:txBody>
      </p:sp>
      <p:sp>
        <p:nvSpPr>
          <p:cNvPr id="388" name="Decision Making under Uncertainty"/>
          <p:cNvSpPr txBox="1"/>
          <p:nvPr/>
        </p:nvSpPr>
        <p:spPr>
          <a:xfrm>
            <a:off x="1720551" y="8396582"/>
            <a:ext cx="20942898" cy="19627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normAutofit/>
          </a:bodyPr>
          <a:lstStyle>
            <a:lvl1pPr>
              <a:defRPr sz="73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rPr dirty="0"/>
              <a:t>Decision Making under Uncertainty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Screen Shot 2019-02-12 at 7.06.34 pm.png" descr="Screen Shot 2019-02-12 at 7.06.34 pm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3547"/>
          <a:stretch/>
        </p:blipFill>
        <p:spPr>
          <a:xfrm>
            <a:off x="-450059" y="-89484"/>
            <a:ext cx="25304315" cy="13941015"/>
          </a:xfrm>
          <a:prstGeom prst="rect">
            <a:avLst/>
          </a:prstGeom>
          <a:ln w="3175">
            <a:miter lim="400000"/>
          </a:ln>
        </p:spPr>
      </p:pic>
      <p:sp>
        <p:nvSpPr>
          <p:cNvPr id="3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pSp>
        <p:nvGrpSpPr>
          <p:cNvPr id="423" name="Group"/>
          <p:cNvGrpSpPr/>
          <p:nvPr/>
        </p:nvGrpSpPr>
        <p:grpSpPr>
          <a:xfrm>
            <a:off x="13461240" y="1295542"/>
            <a:ext cx="7029444" cy="11430001"/>
            <a:chOff x="0" y="0"/>
            <a:chExt cx="7029442" cy="11430000"/>
          </a:xfrm>
        </p:grpSpPr>
        <p:sp>
          <p:nvSpPr>
            <p:cNvPr id="392" name="Line"/>
            <p:cNvSpPr/>
            <p:nvPr/>
          </p:nvSpPr>
          <p:spPr>
            <a:xfrm flipV="1">
              <a:off x="5749621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393" name="Line"/>
            <p:cNvSpPr/>
            <p:nvPr/>
          </p:nvSpPr>
          <p:spPr>
            <a:xfrm flipV="1">
              <a:off x="5111119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394" name="Line"/>
            <p:cNvSpPr/>
            <p:nvPr/>
          </p:nvSpPr>
          <p:spPr>
            <a:xfrm flipV="1">
              <a:off x="4472618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395" name="Line"/>
            <p:cNvSpPr/>
            <p:nvPr/>
          </p:nvSpPr>
          <p:spPr>
            <a:xfrm flipV="1">
              <a:off x="3834117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396" name="Line"/>
            <p:cNvSpPr/>
            <p:nvPr/>
          </p:nvSpPr>
          <p:spPr>
            <a:xfrm flipV="1">
              <a:off x="3195616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397" name="Line"/>
            <p:cNvSpPr/>
            <p:nvPr/>
          </p:nvSpPr>
          <p:spPr>
            <a:xfrm flipV="1">
              <a:off x="2557115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398" name="Line"/>
            <p:cNvSpPr/>
            <p:nvPr/>
          </p:nvSpPr>
          <p:spPr>
            <a:xfrm flipV="1">
              <a:off x="1918614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399" name="Line"/>
            <p:cNvSpPr/>
            <p:nvPr/>
          </p:nvSpPr>
          <p:spPr>
            <a:xfrm flipV="1">
              <a:off x="1280113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0" name="Line"/>
            <p:cNvSpPr/>
            <p:nvPr/>
          </p:nvSpPr>
          <p:spPr>
            <a:xfrm flipV="1">
              <a:off x="641611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1" name="Line"/>
            <p:cNvSpPr/>
            <p:nvPr/>
          </p:nvSpPr>
          <p:spPr>
            <a:xfrm flipV="1">
              <a:off x="3111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2" name="Line"/>
            <p:cNvSpPr/>
            <p:nvPr/>
          </p:nvSpPr>
          <p:spPr>
            <a:xfrm flipV="1">
              <a:off x="6388121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3" name="Line"/>
            <p:cNvSpPr/>
            <p:nvPr/>
          </p:nvSpPr>
          <p:spPr>
            <a:xfrm flipV="1">
              <a:off x="7026622" y="-1"/>
              <a:ext cx="1" cy="11430002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4" name="Line"/>
            <p:cNvSpPr/>
            <p:nvPr/>
          </p:nvSpPr>
          <p:spPr>
            <a:xfrm flipH="1" flipV="1">
              <a:off x="0" y="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5" name="Line"/>
            <p:cNvSpPr/>
            <p:nvPr/>
          </p:nvSpPr>
          <p:spPr>
            <a:xfrm flipH="1" flipV="1">
              <a:off x="0" y="635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6" name="Line"/>
            <p:cNvSpPr/>
            <p:nvPr/>
          </p:nvSpPr>
          <p:spPr>
            <a:xfrm flipH="1" flipV="1">
              <a:off x="0" y="1270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7" name="Line"/>
            <p:cNvSpPr/>
            <p:nvPr/>
          </p:nvSpPr>
          <p:spPr>
            <a:xfrm flipH="1" flipV="1">
              <a:off x="0" y="1905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8" name="Line"/>
            <p:cNvSpPr/>
            <p:nvPr/>
          </p:nvSpPr>
          <p:spPr>
            <a:xfrm flipH="1" flipV="1">
              <a:off x="0" y="2540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09" name="Line"/>
            <p:cNvSpPr/>
            <p:nvPr/>
          </p:nvSpPr>
          <p:spPr>
            <a:xfrm flipH="1" flipV="1">
              <a:off x="0" y="3175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0" name="Line"/>
            <p:cNvSpPr/>
            <p:nvPr/>
          </p:nvSpPr>
          <p:spPr>
            <a:xfrm flipH="1" flipV="1">
              <a:off x="0" y="3810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1" name="Line"/>
            <p:cNvSpPr/>
            <p:nvPr/>
          </p:nvSpPr>
          <p:spPr>
            <a:xfrm flipH="1" flipV="1">
              <a:off x="0" y="4445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2" name="Line"/>
            <p:cNvSpPr/>
            <p:nvPr/>
          </p:nvSpPr>
          <p:spPr>
            <a:xfrm flipH="1" flipV="1">
              <a:off x="0" y="5080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3" name="Line"/>
            <p:cNvSpPr/>
            <p:nvPr/>
          </p:nvSpPr>
          <p:spPr>
            <a:xfrm flipH="1" flipV="1">
              <a:off x="0" y="5715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4" name="Line"/>
            <p:cNvSpPr/>
            <p:nvPr/>
          </p:nvSpPr>
          <p:spPr>
            <a:xfrm flipH="1" flipV="1">
              <a:off x="0" y="6350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5" name="Line"/>
            <p:cNvSpPr/>
            <p:nvPr/>
          </p:nvSpPr>
          <p:spPr>
            <a:xfrm flipH="1" flipV="1">
              <a:off x="0" y="6985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6" name="Line"/>
            <p:cNvSpPr/>
            <p:nvPr/>
          </p:nvSpPr>
          <p:spPr>
            <a:xfrm flipH="1" flipV="1">
              <a:off x="0" y="7620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7" name="Line"/>
            <p:cNvSpPr/>
            <p:nvPr/>
          </p:nvSpPr>
          <p:spPr>
            <a:xfrm flipH="1" flipV="1">
              <a:off x="0" y="8255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8" name="Line"/>
            <p:cNvSpPr/>
            <p:nvPr/>
          </p:nvSpPr>
          <p:spPr>
            <a:xfrm flipH="1" flipV="1">
              <a:off x="0" y="8890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19" name="Line"/>
            <p:cNvSpPr/>
            <p:nvPr/>
          </p:nvSpPr>
          <p:spPr>
            <a:xfrm flipH="1" flipV="1">
              <a:off x="0" y="9525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20" name="Line"/>
            <p:cNvSpPr/>
            <p:nvPr/>
          </p:nvSpPr>
          <p:spPr>
            <a:xfrm flipH="1" flipV="1">
              <a:off x="0" y="10160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21" name="Line"/>
            <p:cNvSpPr/>
            <p:nvPr/>
          </p:nvSpPr>
          <p:spPr>
            <a:xfrm flipH="1" flipV="1">
              <a:off x="0" y="10795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422" name="Line"/>
            <p:cNvSpPr/>
            <p:nvPr/>
          </p:nvSpPr>
          <p:spPr>
            <a:xfrm flipH="1" flipV="1">
              <a:off x="0" y="11430000"/>
              <a:ext cx="7029443" cy="1"/>
            </a:xfrm>
            <a:prstGeom prst="line">
              <a:avLst/>
            </a:prstGeom>
            <a:noFill/>
            <a:ln w="25400" cap="flat">
              <a:solidFill>
                <a:srgbClr val="000000">
                  <a:alpha val="84000"/>
                </a:srgbClr>
              </a:solidFill>
              <a:prstDash val="sysDot"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/>
              </a:pPr>
              <a:endParaRPr/>
            </a:p>
          </p:txBody>
        </p:sp>
      </p:grpSp>
      <p:grpSp>
        <p:nvGrpSpPr>
          <p:cNvPr id="448" name="Group"/>
          <p:cNvGrpSpPr/>
          <p:nvPr/>
        </p:nvGrpSpPr>
        <p:grpSpPr>
          <a:xfrm>
            <a:off x="14941971" y="3984223"/>
            <a:ext cx="4031634" cy="5387565"/>
            <a:chOff x="0" y="0"/>
            <a:chExt cx="4031632" cy="5387564"/>
          </a:xfrm>
        </p:grpSpPr>
        <p:sp>
          <p:nvSpPr>
            <p:cNvPr id="424" name="Circle"/>
            <p:cNvSpPr/>
            <p:nvPr/>
          </p:nvSpPr>
          <p:spPr>
            <a:xfrm>
              <a:off x="0" y="1294096"/>
              <a:ext cx="170278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5" name="Circle"/>
            <p:cNvSpPr/>
            <p:nvPr/>
          </p:nvSpPr>
          <p:spPr>
            <a:xfrm>
              <a:off x="3861355" y="699685"/>
              <a:ext cx="170278" cy="170278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6" name="Circle"/>
            <p:cNvSpPr/>
            <p:nvPr/>
          </p:nvSpPr>
          <p:spPr>
            <a:xfrm>
              <a:off x="3567859" y="2107993"/>
              <a:ext cx="170279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7" name="Circle"/>
            <p:cNvSpPr/>
            <p:nvPr/>
          </p:nvSpPr>
          <p:spPr>
            <a:xfrm>
              <a:off x="1160352" y="2608643"/>
              <a:ext cx="170279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8" name="Circle"/>
            <p:cNvSpPr/>
            <p:nvPr/>
          </p:nvSpPr>
          <p:spPr>
            <a:xfrm>
              <a:off x="3423437" y="1791634"/>
              <a:ext cx="170279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9" name="Circle"/>
            <p:cNvSpPr/>
            <p:nvPr/>
          </p:nvSpPr>
          <p:spPr>
            <a:xfrm>
              <a:off x="3567859" y="1475275"/>
              <a:ext cx="170279" cy="170278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0" name="Circle"/>
            <p:cNvSpPr/>
            <p:nvPr/>
          </p:nvSpPr>
          <p:spPr>
            <a:xfrm>
              <a:off x="3567859" y="1923681"/>
              <a:ext cx="170279" cy="170278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1" name="Circle"/>
            <p:cNvSpPr/>
            <p:nvPr/>
          </p:nvSpPr>
          <p:spPr>
            <a:xfrm>
              <a:off x="2888250" y="2608643"/>
              <a:ext cx="170278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2" name="Circle"/>
            <p:cNvSpPr/>
            <p:nvPr/>
          </p:nvSpPr>
          <p:spPr>
            <a:xfrm>
              <a:off x="1031817" y="261372"/>
              <a:ext cx="170279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3" name="Circle"/>
            <p:cNvSpPr/>
            <p:nvPr/>
          </p:nvSpPr>
          <p:spPr>
            <a:xfrm>
              <a:off x="1598269" y="0"/>
              <a:ext cx="170279" cy="170278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4" name="Circle"/>
            <p:cNvSpPr/>
            <p:nvPr/>
          </p:nvSpPr>
          <p:spPr>
            <a:xfrm>
              <a:off x="1304774" y="699685"/>
              <a:ext cx="170279" cy="170278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5" name="Circle"/>
            <p:cNvSpPr/>
            <p:nvPr/>
          </p:nvSpPr>
          <p:spPr>
            <a:xfrm>
              <a:off x="1598269" y="209852"/>
              <a:ext cx="170279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6" name="Circle"/>
            <p:cNvSpPr/>
            <p:nvPr/>
          </p:nvSpPr>
          <p:spPr>
            <a:xfrm>
              <a:off x="1160352" y="383325"/>
              <a:ext cx="170279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7" name="Circle"/>
            <p:cNvSpPr/>
            <p:nvPr/>
          </p:nvSpPr>
          <p:spPr>
            <a:xfrm>
              <a:off x="1304774" y="66966"/>
              <a:ext cx="170279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8" name="Circle"/>
            <p:cNvSpPr/>
            <p:nvPr/>
          </p:nvSpPr>
          <p:spPr>
            <a:xfrm>
              <a:off x="1304774" y="515372"/>
              <a:ext cx="170279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9" name="Circle"/>
            <p:cNvSpPr/>
            <p:nvPr/>
          </p:nvSpPr>
          <p:spPr>
            <a:xfrm>
              <a:off x="1598269" y="261372"/>
              <a:ext cx="170279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0" name="Circle"/>
            <p:cNvSpPr/>
            <p:nvPr/>
          </p:nvSpPr>
          <p:spPr>
            <a:xfrm>
              <a:off x="0" y="2608643"/>
              <a:ext cx="170278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1" name="Circle"/>
            <p:cNvSpPr/>
            <p:nvPr/>
          </p:nvSpPr>
          <p:spPr>
            <a:xfrm>
              <a:off x="3243988" y="4646167"/>
              <a:ext cx="170278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2" name="Circle"/>
            <p:cNvSpPr/>
            <p:nvPr/>
          </p:nvSpPr>
          <p:spPr>
            <a:xfrm>
              <a:off x="153950" y="2513058"/>
              <a:ext cx="170278" cy="170278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3" name="Circle"/>
            <p:cNvSpPr/>
            <p:nvPr/>
          </p:nvSpPr>
          <p:spPr>
            <a:xfrm>
              <a:off x="153950" y="5217286"/>
              <a:ext cx="170278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4" name="Circle"/>
            <p:cNvSpPr/>
            <p:nvPr/>
          </p:nvSpPr>
          <p:spPr>
            <a:xfrm>
              <a:off x="0" y="3732019"/>
              <a:ext cx="170278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5" name="Circle"/>
            <p:cNvSpPr/>
            <p:nvPr/>
          </p:nvSpPr>
          <p:spPr>
            <a:xfrm>
              <a:off x="3243988" y="4047325"/>
              <a:ext cx="170278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6" name="Circle"/>
            <p:cNvSpPr/>
            <p:nvPr/>
          </p:nvSpPr>
          <p:spPr>
            <a:xfrm>
              <a:off x="153950" y="2788637"/>
              <a:ext cx="170278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7" name="Circle"/>
            <p:cNvSpPr/>
            <p:nvPr/>
          </p:nvSpPr>
          <p:spPr>
            <a:xfrm>
              <a:off x="2544035" y="4047325"/>
              <a:ext cx="170278" cy="170279"/>
            </a:xfrm>
            <a:prstGeom prst="ellipse">
              <a:avLst/>
            </a:pr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49" name="Rectangle"/>
          <p:cNvSpPr/>
          <p:nvPr/>
        </p:nvSpPr>
        <p:spPr>
          <a:xfrm>
            <a:off x="16044375" y="4461001"/>
            <a:ext cx="651406" cy="639136"/>
          </a:xfrm>
          <a:prstGeom prst="rect">
            <a:avLst/>
          </a:prstGeom>
          <a:solidFill>
            <a:schemeClr val="accent5">
              <a:alpha val="29633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0" name="Rectangle"/>
          <p:cNvSpPr/>
          <p:nvPr/>
        </p:nvSpPr>
        <p:spPr>
          <a:xfrm>
            <a:off x="-450058" y="-89484"/>
            <a:ext cx="13066024" cy="13978751"/>
          </a:xfrm>
          <a:prstGeom prst="rect">
            <a:avLst/>
          </a:prstGeom>
          <a:solidFill>
            <a:srgbClr val="FDFFFF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6" name="Connection Line"/>
          <p:cNvSpPr/>
          <p:nvPr/>
        </p:nvSpPr>
        <p:spPr>
          <a:xfrm>
            <a:off x="4631871" y="286484"/>
            <a:ext cx="11664717" cy="4454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03" extrusionOk="0">
                <a:moveTo>
                  <a:pt x="0" y="2847"/>
                </a:moveTo>
                <a:cubicBezTo>
                  <a:pt x="6466" y="-3797"/>
                  <a:pt x="13666" y="1188"/>
                  <a:pt x="21600" y="17803"/>
                </a:cubicBezTo>
              </a:path>
            </a:pathLst>
          </a:custGeom>
          <a:ln w="38100">
            <a:solidFill>
              <a:srgbClr val="B8371E"/>
            </a:solidFill>
            <a:miter lim="400000"/>
            <a:head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453" name="Counts of crime"/>
          <p:cNvSpPr txBox="1"/>
          <p:nvPr/>
        </p:nvSpPr>
        <p:spPr>
          <a:xfrm>
            <a:off x="488357" y="540413"/>
            <a:ext cx="3526048" cy="691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t>Counts of crime</a:t>
            </a:r>
          </a:p>
        </p:txBody>
      </p:sp>
      <p:sp>
        <p:nvSpPr>
          <p:cNvPr id="454" name="Intensity function"/>
          <p:cNvSpPr txBox="1"/>
          <p:nvPr/>
        </p:nvSpPr>
        <p:spPr>
          <a:xfrm>
            <a:off x="7151999" y="2232612"/>
            <a:ext cx="3768313" cy="6913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dirty="0"/>
              <a:t>Intensity function</a:t>
            </a:r>
          </a:p>
        </p:txBody>
      </p:sp>
      <p:grpSp>
        <p:nvGrpSpPr>
          <p:cNvPr id="457" name="Group"/>
          <p:cNvGrpSpPr/>
          <p:nvPr/>
        </p:nvGrpSpPr>
        <p:grpSpPr>
          <a:xfrm>
            <a:off x="910672" y="4196355"/>
            <a:ext cx="6522716" cy="5708213"/>
            <a:chOff x="0" y="-490040"/>
            <a:chExt cx="6522715" cy="5708212"/>
          </a:xfrm>
        </p:grpSpPr>
        <p:pic>
          <p:nvPicPr>
            <p:cNvPr id="455" name="2560px-Poisson_pmf.svg.png" descr="2560px-Poisson_pmf.sv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522716" cy="521817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456" name="Poisson Distribution"/>
            <p:cNvSpPr txBox="1"/>
            <p:nvPr/>
          </p:nvSpPr>
          <p:spPr>
            <a:xfrm>
              <a:off x="1462708" y="-490041"/>
              <a:ext cx="4383628" cy="69135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 algn="l">
                <a:spcBef>
                  <a:spcPts val="4500"/>
                </a:spcBef>
                <a:defRPr sz="3800"/>
              </a:lvl1pPr>
            </a:lstStyle>
            <a:p>
              <a:r>
                <a:t>Poisson Distribution</a:t>
              </a:r>
            </a:p>
          </p:txBody>
        </p:sp>
      </p:grpSp>
      <p:sp>
        <p:nvSpPr>
          <p:cNvPr id="458" name="(Always Positive)"/>
          <p:cNvSpPr txBox="1"/>
          <p:nvPr/>
        </p:nvSpPr>
        <p:spPr>
          <a:xfrm>
            <a:off x="7124379" y="2942230"/>
            <a:ext cx="3766383" cy="6913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dirty="0"/>
              <a:t>(Always Positive)</a:t>
            </a:r>
          </a:p>
        </p:txBody>
      </p:sp>
      <p:sp>
        <p:nvSpPr>
          <p:cNvPr id="459" name="Rectangle"/>
          <p:cNvSpPr/>
          <p:nvPr/>
        </p:nvSpPr>
        <p:spPr>
          <a:xfrm>
            <a:off x="532216" y="3931785"/>
            <a:ext cx="7282122" cy="5971623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1" name="Log-intensity"/>
          <p:cNvSpPr txBox="1"/>
          <p:nvPr/>
        </p:nvSpPr>
        <p:spPr>
          <a:xfrm>
            <a:off x="731025" y="3028106"/>
            <a:ext cx="2882259" cy="6913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dirty="0"/>
              <a:t>Log-intensity</a:t>
            </a:r>
          </a:p>
        </p:txBody>
      </p:sp>
      <p:sp>
        <p:nvSpPr>
          <p:cNvPr id="476" name="Variational Inference"/>
          <p:cNvSpPr txBox="1"/>
          <p:nvPr/>
        </p:nvSpPr>
        <p:spPr>
          <a:xfrm>
            <a:off x="614628" y="9648409"/>
            <a:ext cx="4840760" cy="6913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Variational Inference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404DA0-EB78-CC48-8555-D905FA3D3059}"/>
              </a:ext>
            </a:extLst>
          </p:cNvPr>
          <p:cNvGrpSpPr/>
          <p:nvPr/>
        </p:nvGrpSpPr>
        <p:grpSpPr>
          <a:xfrm>
            <a:off x="10151494" y="1273018"/>
            <a:ext cx="10352101" cy="11433658"/>
            <a:chOff x="10184798" y="1268171"/>
            <a:chExt cx="10352101" cy="11433658"/>
          </a:xfrm>
        </p:grpSpPr>
        <p:sp>
          <p:nvSpPr>
            <p:cNvPr id="468" name="Rectangle"/>
            <p:cNvSpPr/>
            <p:nvPr/>
          </p:nvSpPr>
          <p:spPr>
            <a:xfrm>
              <a:off x="13502908" y="1268171"/>
              <a:ext cx="7033991" cy="11433658"/>
            </a:xfrm>
            <a:prstGeom prst="rect">
              <a:avLst/>
            </a:prstGeom>
            <a:solidFill>
              <a:schemeClr val="accent5">
                <a:alpha val="29633"/>
              </a:schemeClr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494" name="Group"/>
            <p:cNvGrpSpPr/>
            <p:nvPr/>
          </p:nvGrpSpPr>
          <p:grpSpPr>
            <a:xfrm>
              <a:off x="10184798" y="4728585"/>
              <a:ext cx="8727725" cy="4877760"/>
              <a:chOff x="-284" y="0"/>
              <a:chExt cx="8727724" cy="4877758"/>
            </a:xfrm>
          </p:grpSpPr>
          <p:sp>
            <p:nvSpPr>
              <p:cNvPr id="477" name="Arrow"/>
              <p:cNvSpPr/>
              <p:nvPr/>
            </p:nvSpPr>
            <p:spPr>
              <a:xfrm rot="10801474">
                <a:off x="-284" y="3963051"/>
                <a:ext cx="924832" cy="621686"/>
              </a:xfrm>
              <a:prstGeom prst="rightArrow">
                <a:avLst>
                  <a:gd name="adj1" fmla="val 51909"/>
                  <a:gd name="adj2" fmla="val 81120"/>
                </a:avLst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3175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7" name="Connection Line"/>
              <p:cNvSpPr/>
              <p:nvPr/>
            </p:nvSpPr>
            <p:spPr>
              <a:xfrm>
                <a:off x="974369" y="565225"/>
                <a:ext cx="3880679" cy="3579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69" extrusionOk="0">
                    <a:moveTo>
                      <a:pt x="0" y="20568"/>
                    </a:moveTo>
                    <a:cubicBezTo>
                      <a:pt x="5341" y="21600"/>
                      <a:pt x="12541" y="14744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08" name="Connection Line"/>
              <p:cNvSpPr/>
              <p:nvPr/>
            </p:nvSpPr>
            <p:spPr>
              <a:xfrm>
                <a:off x="924972" y="86138"/>
                <a:ext cx="4703311" cy="4073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919" y="20444"/>
                      <a:pt x="12119" y="13244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09" name="Connection Line"/>
              <p:cNvSpPr/>
              <p:nvPr/>
            </p:nvSpPr>
            <p:spPr>
              <a:xfrm>
                <a:off x="924956" y="606266"/>
                <a:ext cx="4673019" cy="35909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816" y="20803"/>
                      <a:pt x="12016" y="13603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0" name="Connection Line"/>
              <p:cNvSpPr/>
              <p:nvPr/>
            </p:nvSpPr>
            <p:spPr>
              <a:xfrm>
                <a:off x="924959" y="67599"/>
                <a:ext cx="6639995" cy="4122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190" y="20892"/>
                      <a:pt x="11390" y="13692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1" name="Connection Line"/>
              <p:cNvSpPr/>
              <p:nvPr/>
            </p:nvSpPr>
            <p:spPr>
              <a:xfrm>
                <a:off x="924964" y="0"/>
                <a:ext cx="5962303" cy="4177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404" y="20706"/>
                      <a:pt x="11604" y="13506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2" name="Connection Line"/>
              <p:cNvSpPr/>
              <p:nvPr/>
            </p:nvSpPr>
            <p:spPr>
              <a:xfrm>
                <a:off x="642661" y="4340064"/>
                <a:ext cx="6790738" cy="5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90" extrusionOk="0">
                    <a:moveTo>
                      <a:pt x="0" y="0"/>
                    </a:moveTo>
                    <a:cubicBezTo>
                      <a:pt x="2850" y="20107"/>
                      <a:pt x="10050" y="21600"/>
                      <a:pt x="21600" y="4479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3" name="Connection Line"/>
              <p:cNvSpPr/>
              <p:nvPr/>
            </p:nvSpPr>
            <p:spPr>
              <a:xfrm>
                <a:off x="924946" y="675774"/>
                <a:ext cx="5902633" cy="3544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4306" y="21193"/>
                      <a:pt x="11506" y="13993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4" name="Connection Line"/>
              <p:cNvSpPr/>
              <p:nvPr/>
            </p:nvSpPr>
            <p:spPr>
              <a:xfrm>
                <a:off x="924911" y="1865856"/>
                <a:ext cx="4638539" cy="24387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42" extrusionOk="0">
                    <a:moveTo>
                      <a:pt x="0" y="21008"/>
                    </a:moveTo>
                    <a:cubicBezTo>
                      <a:pt x="4487" y="21600"/>
                      <a:pt x="11687" y="1459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5" name="Connection Line"/>
              <p:cNvSpPr/>
              <p:nvPr/>
            </p:nvSpPr>
            <p:spPr>
              <a:xfrm>
                <a:off x="924928" y="1236319"/>
                <a:ext cx="6618432" cy="3026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284" extrusionOk="0">
                    <a:moveTo>
                      <a:pt x="0" y="21273"/>
                    </a:moveTo>
                    <a:cubicBezTo>
                      <a:pt x="4011" y="21600"/>
                      <a:pt x="11211" y="14509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6" name="Connection Line"/>
              <p:cNvSpPr/>
              <p:nvPr/>
            </p:nvSpPr>
            <p:spPr>
              <a:xfrm>
                <a:off x="924955" y="52559"/>
                <a:ext cx="7802485" cy="4147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924" y="21093"/>
                      <a:pt x="11124" y="13893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7" name="Connection Line"/>
              <p:cNvSpPr/>
              <p:nvPr/>
            </p:nvSpPr>
            <p:spPr>
              <a:xfrm>
                <a:off x="924953" y="2470317"/>
                <a:ext cx="7277751" cy="1737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32" extrusionOk="0">
                    <a:moveTo>
                      <a:pt x="0" y="20765"/>
                    </a:moveTo>
                    <a:cubicBezTo>
                      <a:pt x="6692" y="21600"/>
                      <a:pt x="13892" y="14678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8" name="Connection Line"/>
              <p:cNvSpPr/>
              <p:nvPr/>
            </p:nvSpPr>
            <p:spPr>
              <a:xfrm>
                <a:off x="924928" y="1208117"/>
                <a:ext cx="7239609" cy="30559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89" extrusionOk="0">
                    <a:moveTo>
                      <a:pt x="0" y="21171"/>
                    </a:moveTo>
                    <a:cubicBezTo>
                      <a:pt x="3882" y="21600"/>
                      <a:pt x="11082" y="14543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19" name="Connection Line"/>
              <p:cNvSpPr/>
              <p:nvPr/>
            </p:nvSpPr>
            <p:spPr>
              <a:xfrm>
                <a:off x="924909" y="3764324"/>
                <a:ext cx="4048936" cy="599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975" extrusionOk="0">
                    <a:moveTo>
                      <a:pt x="0" y="15494"/>
                    </a:moveTo>
                    <a:cubicBezTo>
                      <a:pt x="6261" y="21600"/>
                      <a:pt x="13461" y="16435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0" name="Connection Line"/>
              <p:cNvSpPr/>
              <p:nvPr/>
            </p:nvSpPr>
            <p:spPr>
              <a:xfrm>
                <a:off x="740244" y="3307454"/>
                <a:ext cx="6763161" cy="1226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814" extrusionOk="0">
                    <a:moveTo>
                      <a:pt x="0" y="14993"/>
                    </a:moveTo>
                    <a:cubicBezTo>
                      <a:pt x="3330" y="21600"/>
                      <a:pt x="10530" y="16602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1" name="Connection Line"/>
              <p:cNvSpPr/>
              <p:nvPr/>
            </p:nvSpPr>
            <p:spPr>
              <a:xfrm>
                <a:off x="693829" y="3983961"/>
                <a:ext cx="7372639" cy="71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547" extrusionOk="0">
                    <a:moveTo>
                      <a:pt x="0" y="8199"/>
                    </a:moveTo>
                    <a:cubicBezTo>
                      <a:pt x="3039" y="21600"/>
                      <a:pt x="10239" y="1886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22" name="Connection Line"/>
              <p:cNvSpPr/>
              <p:nvPr/>
            </p:nvSpPr>
            <p:spPr>
              <a:xfrm>
                <a:off x="924902" y="2120791"/>
                <a:ext cx="6564754" cy="2226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23" extrusionOk="0">
                    <a:moveTo>
                      <a:pt x="0" y="19988"/>
                    </a:moveTo>
                    <a:cubicBezTo>
                      <a:pt x="3867" y="21600"/>
                      <a:pt x="11067" y="1493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B8371E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C470FDE-C44B-404E-A3D2-AF7BC364E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754" y="1366503"/>
            <a:ext cx="6692900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D84226-4BD3-DB41-B2F3-224637609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665" y="4065215"/>
            <a:ext cx="9499600" cy="609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C8F364-C9B2-8F49-BDD0-0B3BA4B2D6A5}"/>
              </a:ext>
            </a:extLst>
          </p:cNvPr>
          <p:cNvGrpSpPr/>
          <p:nvPr/>
        </p:nvGrpSpPr>
        <p:grpSpPr>
          <a:xfrm>
            <a:off x="1236285" y="7149646"/>
            <a:ext cx="9252150" cy="1797849"/>
            <a:chOff x="1236285" y="7149646"/>
            <a:chExt cx="9252150" cy="1797849"/>
          </a:xfrm>
        </p:grpSpPr>
        <p:grpSp>
          <p:nvGrpSpPr>
            <p:cNvPr id="475" name="Group"/>
            <p:cNvGrpSpPr/>
            <p:nvPr/>
          </p:nvGrpSpPr>
          <p:grpSpPr>
            <a:xfrm>
              <a:off x="7224718" y="7149646"/>
              <a:ext cx="3263717" cy="1716343"/>
              <a:chOff x="5741673" y="0"/>
              <a:chExt cx="3263716" cy="1716342"/>
            </a:xfrm>
          </p:grpSpPr>
          <p:sp>
            <p:nvSpPr>
              <p:cNvPr id="473" name="Line"/>
              <p:cNvSpPr/>
              <p:nvPr/>
            </p:nvSpPr>
            <p:spPr>
              <a:xfrm flipV="1">
                <a:off x="5794179" y="0"/>
                <a:ext cx="3211210" cy="111713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>
                  <a:defRPr sz="3000"/>
                </a:pPr>
                <a:endParaRPr/>
              </a:p>
            </p:txBody>
          </p:sp>
          <p:sp>
            <p:nvSpPr>
              <p:cNvPr id="474" name="Line"/>
              <p:cNvSpPr/>
              <p:nvPr/>
            </p:nvSpPr>
            <p:spPr>
              <a:xfrm>
                <a:off x="5741673" y="1484660"/>
                <a:ext cx="645230" cy="23168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>
                  <a:defRPr sz="3000"/>
                </a:pPr>
                <a:endParaRPr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B8999B-E039-8E4B-84B7-519D0FF04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6285" y="7575895"/>
              <a:ext cx="5207000" cy="13716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4D7AE-A623-2F40-8C1E-0DAD26DCE081}"/>
              </a:ext>
            </a:extLst>
          </p:cNvPr>
          <p:cNvGrpSpPr/>
          <p:nvPr/>
        </p:nvGrpSpPr>
        <p:grpSpPr>
          <a:xfrm>
            <a:off x="199480" y="11031196"/>
            <a:ext cx="5186988" cy="691357"/>
            <a:chOff x="199480" y="11031196"/>
            <a:chExt cx="5186988" cy="691357"/>
          </a:xfrm>
        </p:grpSpPr>
        <p:sp>
          <p:nvSpPr>
            <p:cNvPr id="504" name="Expected Value"/>
            <p:cNvSpPr txBox="1"/>
            <p:nvPr/>
          </p:nvSpPr>
          <p:spPr>
            <a:xfrm>
              <a:off x="199480" y="11031196"/>
              <a:ext cx="3499505" cy="69135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3578" tIns="53578" rIns="53578" bIns="53578" anchor="ctr">
              <a:spAutoFit/>
            </a:bodyPr>
            <a:lstStyle>
              <a:lvl1pPr algn="l">
                <a:spcBef>
                  <a:spcPts val="4500"/>
                </a:spcBef>
                <a:defRPr sz="3800"/>
              </a:lvl1pPr>
            </a:lstStyle>
            <a:p>
              <a:r>
                <a:rPr dirty="0"/>
                <a:t>Expected Value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571D93-5E98-4944-99DA-879864CF6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8768" y="11050790"/>
              <a:ext cx="647700" cy="6477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362694-C064-8942-AE5E-E5184A7EC735}"/>
              </a:ext>
            </a:extLst>
          </p:cNvPr>
          <p:cNvGrpSpPr/>
          <p:nvPr/>
        </p:nvGrpSpPr>
        <p:grpSpPr>
          <a:xfrm>
            <a:off x="233772" y="12233483"/>
            <a:ext cx="5122631" cy="692978"/>
            <a:chOff x="233772" y="12233483"/>
            <a:chExt cx="5122631" cy="692978"/>
          </a:xfrm>
        </p:grpSpPr>
        <p:sp>
          <p:nvSpPr>
            <p:cNvPr id="505" name="Deviation"/>
            <p:cNvSpPr txBox="1"/>
            <p:nvPr/>
          </p:nvSpPr>
          <p:spPr>
            <a:xfrm>
              <a:off x="233772" y="12233483"/>
              <a:ext cx="4279216" cy="69297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3578" tIns="53578" rIns="53578" bIns="53578" anchor="ctr">
              <a:spAutoFit/>
            </a:bodyPr>
            <a:lstStyle>
              <a:lvl1pPr algn="l">
                <a:spcBef>
                  <a:spcPts val="4500"/>
                </a:spcBef>
                <a:defRPr sz="3800"/>
              </a:lvl1pPr>
            </a:lstStyle>
            <a:p>
              <a:r>
                <a:rPr lang="en-AU" dirty="0"/>
                <a:t>Standard </a:t>
              </a:r>
              <a:r>
                <a:rPr dirty="0"/>
                <a:t>Deviation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EAC396-DA8A-EB44-84E4-717C819C9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08703" y="12272208"/>
              <a:ext cx="647700" cy="5207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DF3EFD-7128-414C-9984-E2327C775FC1}"/>
              </a:ext>
            </a:extLst>
          </p:cNvPr>
          <p:cNvGrpSpPr/>
          <p:nvPr/>
        </p:nvGrpSpPr>
        <p:grpSpPr>
          <a:xfrm>
            <a:off x="5873751" y="8913277"/>
            <a:ext cx="12704638" cy="3815780"/>
            <a:chOff x="5873751" y="8913277"/>
            <a:chExt cx="12704638" cy="3815780"/>
          </a:xfrm>
        </p:grpSpPr>
        <p:sp>
          <p:nvSpPr>
            <p:cNvPr id="495" name="Square"/>
            <p:cNvSpPr/>
            <p:nvPr/>
          </p:nvSpPr>
          <p:spPr>
            <a:xfrm>
              <a:off x="17922377" y="8913277"/>
              <a:ext cx="656012" cy="656011"/>
            </a:xfrm>
            <a:prstGeom prst="rect">
              <a:avLst/>
            </a:prstGeom>
            <a:solidFill>
              <a:schemeClr val="accent1">
                <a:alpha val="73160"/>
              </a:schemeClr>
            </a:solidFill>
            <a:ln w="3175" cap="flat">
              <a:noFill/>
              <a:miter lim="400000"/>
            </a:ln>
            <a:effectLst/>
          </p:spPr>
          <p:txBody>
            <a:bodyPr wrap="square" lIns="53578" tIns="53578" rIns="53578" bIns="53578" numCol="1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3" name="Connection Line"/>
            <p:cNvSpPr/>
            <p:nvPr/>
          </p:nvSpPr>
          <p:spPr>
            <a:xfrm>
              <a:off x="9017563" y="9258452"/>
              <a:ext cx="9233663" cy="2665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8075" y="21136"/>
                    <a:pt x="15275" y="13936"/>
                    <a:pt x="21600" y="0"/>
                  </a:cubicBez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400000"/>
              <a:headEnd type="triangle" w="lg" len="lg"/>
              <a:tailEnd w="lg" len="lg"/>
            </a:ln>
            <a:effectLst/>
          </p:spPr>
          <p:txBody>
            <a:bodyPr/>
            <a:lstStyle/>
            <a:p>
              <a:endParaRPr dirty="0"/>
            </a:p>
          </p:txBody>
        </p:sp>
        <p:sp>
          <p:nvSpPr>
            <p:cNvPr id="500" name="Predicted intensity"/>
            <p:cNvSpPr txBox="1"/>
            <p:nvPr/>
          </p:nvSpPr>
          <p:spPr>
            <a:xfrm>
              <a:off x="5873751" y="10565162"/>
              <a:ext cx="4241261" cy="691358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3578" tIns="53578" rIns="53578" bIns="53578" anchor="ctr">
              <a:spAutoFit/>
            </a:bodyPr>
            <a:lstStyle>
              <a:lvl1pPr algn="l">
                <a:spcBef>
                  <a:spcPts val="4500"/>
                </a:spcBef>
                <a:defRPr sz="3800"/>
              </a:lvl1pPr>
            </a:lstStyle>
            <a:p>
              <a:r>
                <a:rPr dirty="0"/>
                <a:t>Predicted intensity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D437A8-CF5F-0941-86C2-D10A4AA87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74850" y="11564926"/>
              <a:ext cx="19812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59551E-15F5-F94E-922D-0488375E6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74617" y="12094057"/>
              <a:ext cx="1727200" cy="635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1853C1-63F3-434A-9AB5-32EC1F9A37FD}"/>
              </a:ext>
            </a:extLst>
          </p:cNvPr>
          <p:cNvGrpSpPr/>
          <p:nvPr/>
        </p:nvGrpSpPr>
        <p:grpSpPr>
          <a:xfrm>
            <a:off x="5386468" y="5014704"/>
            <a:ext cx="6673568" cy="2053001"/>
            <a:chOff x="5386468" y="5014704"/>
            <a:chExt cx="6673568" cy="2053001"/>
          </a:xfrm>
        </p:grpSpPr>
        <p:grpSp>
          <p:nvGrpSpPr>
            <p:cNvPr id="467" name="Group"/>
            <p:cNvGrpSpPr/>
            <p:nvPr/>
          </p:nvGrpSpPr>
          <p:grpSpPr>
            <a:xfrm>
              <a:off x="5386468" y="5014704"/>
              <a:ext cx="6673568" cy="2053001"/>
              <a:chOff x="-25606" y="-1"/>
              <a:chExt cx="6673566" cy="2052999"/>
            </a:xfrm>
          </p:grpSpPr>
          <p:sp>
            <p:nvSpPr>
              <p:cNvPr id="462" name="Covariance or Kernel Function"/>
              <p:cNvSpPr txBox="1"/>
              <p:nvPr/>
            </p:nvSpPr>
            <p:spPr>
              <a:xfrm>
                <a:off x="-25606" y="559541"/>
                <a:ext cx="6673566" cy="691357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3578" tIns="53578" rIns="53578" bIns="53578" numCol="1" anchor="ctr">
                <a:spAutoFit/>
              </a:bodyPr>
              <a:lstStyle>
                <a:lvl1pPr algn="l">
                  <a:spcBef>
                    <a:spcPts val="4500"/>
                  </a:spcBef>
                  <a:defRPr sz="3800"/>
                </a:lvl1pPr>
              </a:lstStyle>
              <a:p>
                <a:r>
                  <a:rPr dirty="0"/>
                  <a:t>Covariance or Kernel Function</a:t>
                </a:r>
              </a:p>
            </p:txBody>
          </p:sp>
          <p:sp>
            <p:nvSpPr>
              <p:cNvPr id="463" name="Line"/>
              <p:cNvSpPr/>
              <p:nvPr/>
            </p:nvSpPr>
            <p:spPr>
              <a:xfrm flipH="1" flipV="1">
                <a:off x="2178051" y="-1"/>
                <a:ext cx="303753" cy="60183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>
                  <a:defRPr sz="3000"/>
                </a:pPr>
                <a:endParaRPr/>
              </a:p>
            </p:txBody>
          </p:sp>
          <p:sp>
            <p:nvSpPr>
              <p:cNvPr id="464" name="Unknown parameters"/>
              <p:cNvSpPr txBox="1"/>
              <p:nvPr/>
            </p:nvSpPr>
            <p:spPr>
              <a:xfrm>
                <a:off x="369599" y="1361639"/>
                <a:ext cx="4866712" cy="691359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3578" tIns="53578" rIns="53578" bIns="53578" numCol="1" anchor="ctr">
                <a:spAutoFit/>
              </a:bodyPr>
              <a:lstStyle>
                <a:lvl1pPr algn="l">
                  <a:spcBef>
                    <a:spcPts val="4500"/>
                  </a:spcBef>
                  <a:defRPr sz="3800"/>
                </a:lvl1pPr>
              </a:lstStyle>
              <a:p>
                <a:r>
                  <a:rPr dirty="0"/>
                  <a:t>Unknown parameters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60A1CC-ED4B-2C44-B440-77A2F7BEF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78652" y="6469540"/>
              <a:ext cx="292100" cy="482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D60680-5F6B-7444-AF84-B9D0AF2DC2E6}"/>
              </a:ext>
            </a:extLst>
          </p:cNvPr>
          <p:cNvGrpSpPr/>
          <p:nvPr/>
        </p:nvGrpSpPr>
        <p:grpSpPr>
          <a:xfrm>
            <a:off x="8020140" y="8526901"/>
            <a:ext cx="1792722" cy="691359"/>
            <a:chOff x="8020140" y="8526901"/>
            <a:chExt cx="1792722" cy="691359"/>
          </a:xfrm>
        </p:grpSpPr>
        <p:sp>
          <p:nvSpPr>
            <p:cNvPr id="469" name="Data"/>
            <p:cNvSpPr txBox="1"/>
            <p:nvPr/>
          </p:nvSpPr>
          <p:spPr>
            <a:xfrm>
              <a:off x="8020140" y="8526901"/>
              <a:ext cx="1139109" cy="69135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3578" tIns="53578" rIns="53578" bIns="53578" numCol="1" anchor="ctr">
              <a:spAutoFit/>
            </a:bodyPr>
            <a:lstStyle>
              <a:lvl1pPr algn="l">
                <a:spcBef>
                  <a:spcPts val="4500"/>
                </a:spcBef>
                <a:defRPr sz="3800"/>
              </a:lvl1pPr>
            </a:lstStyle>
            <a:p>
              <a:r>
                <a:rPr dirty="0"/>
                <a:t>Data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063A15-2555-0E45-9A3D-A5F9DA9ED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79462" y="8590648"/>
              <a:ext cx="533400" cy="48260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1" animBg="1" advAuto="0"/>
      <p:bldP spid="448" grpId="2" animBg="1" advAuto="0"/>
      <p:bldP spid="449" grpId="3" animBg="1" advAuto="0"/>
      <p:bldP spid="450" grpId="4" animBg="1" advAuto="0"/>
      <p:bldP spid="506" grpId="5" animBg="1" advAuto="0"/>
      <p:bldP spid="453" grpId="7" animBg="1" advAuto="0"/>
      <p:bldP spid="454" grpId="8" animBg="1" advAuto="0"/>
      <p:bldP spid="457" grpId="9" animBg="1" advAuto="0"/>
      <p:bldP spid="458" grpId="11" animBg="1" advAuto="0"/>
      <p:bldP spid="459" grpId="10" animBg="1" advAuto="0"/>
      <p:bldP spid="461" grpId="13" animBg="1" advAuto="0"/>
      <p:bldP spid="4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Overview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38554" y="12842830"/>
            <a:ext cx="296387" cy="4881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51" name="Background"/>
          <p:cNvSpPr txBox="1"/>
          <p:nvPr/>
        </p:nvSpPr>
        <p:spPr>
          <a:xfrm>
            <a:off x="1496595" y="2669007"/>
            <a:ext cx="3379887" cy="780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Background</a:t>
            </a:r>
          </a:p>
        </p:txBody>
      </p:sp>
      <p:sp>
        <p:nvSpPr>
          <p:cNvPr id="52" name="Bayesian Optimisation for Police Patrolling"/>
          <p:cNvSpPr txBox="1"/>
          <p:nvPr/>
        </p:nvSpPr>
        <p:spPr>
          <a:xfrm>
            <a:off x="1512028" y="8436694"/>
            <a:ext cx="11577713" cy="780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Bayesian Optimisation for Police Patrolling</a:t>
            </a:r>
          </a:p>
        </p:txBody>
      </p:sp>
      <p:sp>
        <p:nvSpPr>
          <p:cNvPr id="53" name="Current Developments"/>
          <p:cNvSpPr txBox="1"/>
          <p:nvPr/>
        </p:nvSpPr>
        <p:spPr>
          <a:xfrm>
            <a:off x="1568040" y="10189787"/>
            <a:ext cx="6112769" cy="7802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Current Developments</a:t>
            </a:r>
          </a:p>
        </p:txBody>
      </p:sp>
      <p:sp>
        <p:nvSpPr>
          <p:cNvPr id="54" name="Why is uncertainty quantification important?"/>
          <p:cNvSpPr txBox="1"/>
          <p:nvPr/>
        </p:nvSpPr>
        <p:spPr>
          <a:xfrm>
            <a:off x="2313162" y="4798745"/>
            <a:ext cx="11009751" cy="780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t>Why is uncertainty quantification important?</a:t>
            </a:r>
          </a:p>
        </p:txBody>
      </p:sp>
      <p:sp>
        <p:nvSpPr>
          <p:cNvPr id="55" name="Bayesian Optimisation - Decision Making Under Uncertainty"/>
          <p:cNvSpPr txBox="1"/>
          <p:nvPr/>
        </p:nvSpPr>
        <p:spPr>
          <a:xfrm>
            <a:off x="2382620" y="6928483"/>
            <a:ext cx="15097374" cy="780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dirty="0"/>
              <a:t>Bayesian Optimisation - Decision Making Under Uncertainty</a:t>
            </a:r>
          </a:p>
        </p:txBody>
      </p:sp>
      <p:sp>
        <p:nvSpPr>
          <p:cNvPr id="56" name="Predictive Policing"/>
          <p:cNvSpPr txBox="1"/>
          <p:nvPr/>
        </p:nvSpPr>
        <p:spPr>
          <a:xfrm>
            <a:off x="2329988" y="3733876"/>
            <a:ext cx="4736104" cy="780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t>Predictive Policing</a:t>
            </a:r>
          </a:p>
        </p:txBody>
      </p:sp>
      <p:sp>
        <p:nvSpPr>
          <p:cNvPr id="57" name="Modelling Spatial Temporal Phenomena"/>
          <p:cNvSpPr txBox="1"/>
          <p:nvPr/>
        </p:nvSpPr>
        <p:spPr>
          <a:xfrm>
            <a:off x="2407766" y="5922610"/>
            <a:ext cx="10025705" cy="780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t>Modelling Spatial Temporal Phenomena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Screen Shot 2019-02-12 at 7.06.34 pm.png" descr="Screen Shot 2019-02-12 at 7.06.34 pm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5997"/>
          <a:stretch/>
        </p:blipFill>
        <p:spPr>
          <a:xfrm>
            <a:off x="0" y="-112507"/>
            <a:ext cx="24661570" cy="13941015"/>
          </a:xfrm>
          <a:prstGeom prst="rect">
            <a:avLst/>
          </a:prstGeom>
          <a:ln w="3175">
            <a:miter lim="400000"/>
          </a:ln>
        </p:spPr>
      </p:pic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527" name="Square"/>
          <p:cNvSpPr/>
          <p:nvPr/>
        </p:nvSpPr>
        <p:spPr>
          <a:xfrm>
            <a:off x="17019968" y="6690863"/>
            <a:ext cx="1612747" cy="1612747"/>
          </a:xfrm>
          <a:prstGeom prst="rect">
            <a:avLst/>
          </a:prstGeom>
          <a:ln w="63500">
            <a:solidFill>
              <a:srgbClr val="E1000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28" name="Screen Shot 2019-02-13 at 2.54.21 pm.png" descr="Screen Shot 2019-02-13 at 2.54.21 pm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24954"/>
          <a:stretch/>
        </p:blipFill>
        <p:spPr>
          <a:xfrm>
            <a:off x="11455400" y="-103945"/>
            <a:ext cx="13206170" cy="13884473"/>
          </a:xfrm>
          <a:prstGeom prst="rect">
            <a:avLst/>
          </a:prstGeom>
          <a:ln w="3175">
            <a:miter lim="400000"/>
          </a:ln>
        </p:spPr>
      </p:pic>
      <p:sp>
        <p:nvSpPr>
          <p:cNvPr id="529" name="Rectangle"/>
          <p:cNvSpPr/>
          <p:nvPr/>
        </p:nvSpPr>
        <p:spPr>
          <a:xfrm>
            <a:off x="0" y="-103945"/>
            <a:ext cx="11699754" cy="13978751"/>
          </a:xfrm>
          <a:prstGeom prst="rect">
            <a:avLst/>
          </a:prstGeom>
          <a:solidFill>
            <a:srgbClr val="FDFFFF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30" name="Square"/>
          <p:cNvSpPr/>
          <p:nvPr/>
        </p:nvSpPr>
        <p:spPr>
          <a:xfrm>
            <a:off x="19538330" y="4620052"/>
            <a:ext cx="1969700" cy="19697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99EC3B-A5E6-3B49-B9F4-83B5C3D1F95F}"/>
              </a:ext>
            </a:extLst>
          </p:cNvPr>
          <p:cNvGrpSpPr/>
          <p:nvPr/>
        </p:nvGrpSpPr>
        <p:grpSpPr>
          <a:xfrm>
            <a:off x="6020722" y="771554"/>
            <a:ext cx="1548334" cy="647700"/>
            <a:chOff x="6719968" y="1419254"/>
            <a:chExt cx="1548334" cy="647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DB3780-4CA4-8140-9B8A-170810B5B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602" y="1456458"/>
              <a:ext cx="647700" cy="520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EA49B2-C55C-5947-B45B-78F7992E8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9968" y="1419254"/>
              <a:ext cx="647700" cy="647700"/>
            </a:xfrm>
            <a:prstGeom prst="rect">
              <a:avLst/>
            </a:prstGeom>
          </p:spPr>
        </p:pic>
      </p:grpSp>
      <p:sp>
        <p:nvSpPr>
          <p:cNvPr id="14" name="Square">
            <a:extLst>
              <a:ext uri="{FF2B5EF4-FFF2-40B4-BE49-F238E27FC236}">
                <a16:creationId xmlns:a16="http://schemas.microsoft.com/office/drawing/2014/main" id="{A3B99D28-14DD-1941-913B-61391A5CEE04}"/>
              </a:ext>
            </a:extLst>
          </p:cNvPr>
          <p:cNvSpPr/>
          <p:nvPr/>
        </p:nvSpPr>
        <p:spPr>
          <a:xfrm>
            <a:off x="4813677" y="771554"/>
            <a:ext cx="595108" cy="595108"/>
          </a:xfrm>
          <a:prstGeom prst="rect">
            <a:avLst/>
          </a:prstGeom>
          <a:solidFill>
            <a:schemeClr val="accent1"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quare">
            <a:extLst>
              <a:ext uri="{FF2B5EF4-FFF2-40B4-BE49-F238E27FC236}">
                <a16:creationId xmlns:a16="http://schemas.microsoft.com/office/drawing/2014/main" id="{3B6E2C62-6CE4-3D4E-B659-84BDAD22AA36}"/>
              </a:ext>
            </a:extLst>
          </p:cNvPr>
          <p:cNvSpPr/>
          <p:nvPr/>
        </p:nvSpPr>
        <p:spPr>
          <a:xfrm>
            <a:off x="19538330" y="2660032"/>
            <a:ext cx="1969700" cy="1969700"/>
          </a:xfrm>
          <a:prstGeom prst="rect">
            <a:avLst/>
          </a:prstGeom>
          <a:solidFill>
            <a:schemeClr val="accent4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B8EA57-FB0E-CD45-9601-DACB7230E81A}"/>
              </a:ext>
            </a:extLst>
          </p:cNvPr>
          <p:cNvGrpSpPr/>
          <p:nvPr/>
        </p:nvGrpSpPr>
        <p:grpSpPr>
          <a:xfrm>
            <a:off x="20320000" y="3522133"/>
            <a:ext cx="482600" cy="2209800"/>
            <a:chOff x="20320000" y="3522133"/>
            <a:chExt cx="482600" cy="22098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A6C6614-4983-7D41-9F19-E5180AC2D963}"/>
                </a:ext>
              </a:extLst>
            </p:cNvPr>
            <p:cNvCxnSpPr/>
            <p:nvPr/>
          </p:nvCxnSpPr>
          <p:spPr>
            <a:xfrm flipV="1">
              <a:off x="20726400" y="5274733"/>
              <a:ext cx="76200" cy="457200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F37BAE-FD66-484D-981A-AA634750F1F0}"/>
                </a:ext>
              </a:extLst>
            </p:cNvPr>
            <p:cNvCxnSpPr>
              <a:cxnSpLocks/>
            </p:cNvCxnSpPr>
            <p:nvPr/>
          </p:nvCxnSpPr>
          <p:spPr>
            <a:xfrm>
              <a:off x="20320000" y="5173133"/>
              <a:ext cx="482600" cy="101600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21D332-D775-D741-A1B6-DBED326A7D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320000" y="3522133"/>
              <a:ext cx="296333" cy="1651000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44B1B-2C9B-164F-92CB-B371E1E0E134}"/>
              </a:ext>
            </a:extLst>
          </p:cNvPr>
          <p:cNvGrpSpPr/>
          <p:nvPr/>
        </p:nvGrpSpPr>
        <p:grpSpPr>
          <a:xfrm>
            <a:off x="915682" y="3225133"/>
            <a:ext cx="2354352" cy="648704"/>
            <a:chOff x="915682" y="3225133"/>
            <a:chExt cx="2354352" cy="648704"/>
          </a:xfrm>
        </p:grpSpPr>
        <p:sp>
          <p:nvSpPr>
            <p:cNvPr id="21" name="Square">
              <a:extLst>
                <a:ext uri="{FF2B5EF4-FFF2-40B4-BE49-F238E27FC236}">
                  <a16:creationId xmlns:a16="http://schemas.microsoft.com/office/drawing/2014/main" id="{19F2FE29-02E8-B149-AD8D-506778F222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682" y="3225133"/>
              <a:ext cx="594000" cy="594000"/>
            </a:xfrm>
            <a:prstGeom prst="rect">
              <a:avLst/>
            </a:prstGeom>
            <a:solidFill>
              <a:schemeClr val="accent4"/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01BD0E-AEF3-1745-9ECD-C017EBBEF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1424" y="3279838"/>
              <a:ext cx="593999" cy="5939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765816-96EB-0844-96D4-9D95648C2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4296" y="3302633"/>
              <a:ext cx="605738" cy="4845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894C98E-4B70-AE49-ABD8-6C035DFB0A2B}"/>
              </a:ext>
            </a:extLst>
          </p:cNvPr>
          <p:cNvSpPr txBox="1"/>
          <p:nvPr/>
        </p:nvSpPr>
        <p:spPr>
          <a:xfrm>
            <a:off x="-460604" y="0"/>
            <a:ext cx="5571835" cy="6622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Decision Tree View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7B0CE4-FD69-274F-8B71-A934D7C90CC4}"/>
              </a:ext>
            </a:extLst>
          </p:cNvPr>
          <p:cNvSpPr txBox="1"/>
          <p:nvPr/>
        </p:nvSpPr>
        <p:spPr>
          <a:xfrm>
            <a:off x="10046141" y="0"/>
            <a:ext cx="5571835" cy="6622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Map View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C898F7-62B7-EC4B-9AF1-ED2A496C576F}"/>
              </a:ext>
            </a:extLst>
          </p:cNvPr>
          <p:cNvCxnSpPr>
            <a:cxnSpLocks/>
          </p:cNvCxnSpPr>
          <p:nvPr/>
        </p:nvCxnSpPr>
        <p:spPr>
          <a:xfrm flipH="1">
            <a:off x="1369749" y="1496291"/>
            <a:ext cx="3218876" cy="158078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9" name="Picture 28" descr="A drawing of a cartoon character&#13;&#10;&#13;&#10;Description automatically generated">
            <a:extLst>
              <a:ext uri="{FF2B5EF4-FFF2-40B4-BE49-F238E27FC236}">
                <a16:creationId xmlns:a16="http://schemas.microsoft.com/office/drawing/2014/main" id="{C02D2DCB-9006-2348-A1D2-5921F7363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611" y="4926829"/>
            <a:ext cx="1318419" cy="1108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68870C-8081-1C46-8411-9447E1061F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5730" y="2660032"/>
            <a:ext cx="2169927" cy="55034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F9F26C6-EFA0-3E43-80D2-D158BE3B03CE}"/>
              </a:ext>
            </a:extLst>
          </p:cNvPr>
          <p:cNvGrpSpPr/>
          <p:nvPr/>
        </p:nvGrpSpPr>
        <p:grpSpPr>
          <a:xfrm>
            <a:off x="4572000" y="2039569"/>
            <a:ext cx="2391851" cy="1058943"/>
            <a:chOff x="4572000" y="2039569"/>
            <a:chExt cx="2391851" cy="105894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80258DA-2CC5-FA43-9FDB-943B9A40148E}"/>
                </a:ext>
              </a:extLst>
            </p:cNvPr>
            <p:cNvSpPr/>
            <p:nvPr/>
          </p:nvSpPr>
          <p:spPr>
            <a:xfrm>
              <a:off x="5366939" y="2039569"/>
              <a:ext cx="15969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Reward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3E0E064-CEA5-304D-B233-42DBE334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72000" y="2828592"/>
              <a:ext cx="841514" cy="26992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D1F269-993E-A14D-AEC7-9B57D4957AF5}"/>
              </a:ext>
            </a:extLst>
          </p:cNvPr>
          <p:cNvGrpSpPr/>
          <p:nvPr/>
        </p:nvGrpSpPr>
        <p:grpSpPr>
          <a:xfrm>
            <a:off x="4472198" y="3275215"/>
            <a:ext cx="2302233" cy="972090"/>
            <a:chOff x="4472198" y="3275215"/>
            <a:chExt cx="2302233" cy="97209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2DB2C18-C2C4-E748-A10E-6DE249638407}"/>
                </a:ext>
              </a:extLst>
            </p:cNvPr>
            <p:cNvSpPr/>
            <p:nvPr/>
          </p:nvSpPr>
          <p:spPr>
            <a:xfrm>
              <a:off x="4472198" y="3662530"/>
              <a:ext cx="230223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Exploitation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6C26465-88BC-604F-A8CA-1822D20A56D9}"/>
                </a:ext>
              </a:extLst>
            </p:cNvPr>
            <p:cNvCxnSpPr/>
            <p:nvPr/>
          </p:nvCxnSpPr>
          <p:spPr>
            <a:xfrm flipH="1">
              <a:off x="5669280" y="3275215"/>
              <a:ext cx="149629" cy="349134"/>
            </a:xfrm>
            <a:prstGeom prst="straightConnector1">
              <a:avLst/>
            </a:prstGeom>
            <a:noFill/>
            <a:ln w="476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FAABD2-7FA7-514B-8752-F69ECA927291}"/>
              </a:ext>
            </a:extLst>
          </p:cNvPr>
          <p:cNvGrpSpPr/>
          <p:nvPr/>
        </p:nvGrpSpPr>
        <p:grpSpPr>
          <a:xfrm>
            <a:off x="7049193" y="3241964"/>
            <a:ext cx="3929727" cy="974774"/>
            <a:chOff x="7049193" y="3241964"/>
            <a:chExt cx="3929727" cy="97477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D362F5A-DF3D-304F-BF82-2AEEB2988201}"/>
                </a:ext>
              </a:extLst>
            </p:cNvPr>
            <p:cNvSpPr/>
            <p:nvPr/>
          </p:nvSpPr>
          <p:spPr>
            <a:xfrm>
              <a:off x="7245206" y="3631963"/>
              <a:ext cx="37337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Tradeoff-parameter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BFE9826-2687-9E49-A091-30FDEAFC3391}"/>
                </a:ext>
              </a:extLst>
            </p:cNvPr>
            <p:cNvCxnSpPr>
              <a:cxnSpLocks/>
            </p:cNvCxnSpPr>
            <p:nvPr/>
          </p:nvCxnSpPr>
          <p:spPr>
            <a:xfrm>
              <a:off x="7049193" y="3241964"/>
              <a:ext cx="814647" cy="399011"/>
            </a:xfrm>
            <a:prstGeom prst="straightConnector1">
              <a:avLst/>
            </a:prstGeom>
            <a:noFill/>
            <a:ln w="476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6B5803-09C4-194B-8C86-BB184408BDD8}"/>
              </a:ext>
            </a:extLst>
          </p:cNvPr>
          <p:cNvGrpSpPr/>
          <p:nvPr/>
        </p:nvGrpSpPr>
        <p:grpSpPr>
          <a:xfrm>
            <a:off x="7863840" y="2660032"/>
            <a:ext cx="2692577" cy="584775"/>
            <a:chOff x="7863840" y="2660032"/>
            <a:chExt cx="2692577" cy="58477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57BE826-6AE5-0F4F-8258-C62EB636C381}"/>
                </a:ext>
              </a:extLst>
            </p:cNvPr>
            <p:cNvSpPr/>
            <p:nvPr/>
          </p:nvSpPr>
          <p:spPr>
            <a:xfrm>
              <a:off x="8323113" y="2660032"/>
              <a:ext cx="223330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Exploration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BEA702F-8834-D543-AF39-FF03A325B4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3840" y="2942706"/>
              <a:ext cx="415636" cy="16625"/>
            </a:xfrm>
            <a:prstGeom prst="straightConnector1">
              <a:avLst/>
            </a:prstGeom>
            <a:noFill/>
            <a:ln w="47625" cap="flat">
              <a:solidFill>
                <a:srgbClr val="000000"/>
              </a:solidFill>
              <a:prstDash val="solid"/>
              <a:miter lim="4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6CE8F3-5436-3F4F-B794-BA1E9518CD63}"/>
              </a:ext>
            </a:extLst>
          </p:cNvPr>
          <p:cNvGrpSpPr/>
          <p:nvPr/>
        </p:nvGrpSpPr>
        <p:grpSpPr>
          <a:xfrm>
            <a:off x="13054750" y="-103945"/>
            <a:ext cx="7976450" cy="3641826"/>
            <a:chOff x="13054750" y="-103945"/>
            <a:chExt cx="7976450" cy="364182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DAA3EC2-DC15-EB49-B0F3-C80D73A5CB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16334" y="1355651"/>
              <a:ext cx="398917" cy="2182230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C7826C-DDE4-E44B-9287-CC5567A0D2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42172" y="893135"/>
              <a:ext cx="2589028" cy="473527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9A91D0E-69CA-374F-9688-5CDFDD1D2F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56102" y="893135"/>
              <a:ext cx="186070" cy="1031358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7E9F404-B6C0-FA43-A3F4-C480920C33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58066" y="1610833"/>
              <a:ext cx="1798036" cy="322222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D7EC293-30FD-5547-8970-D4C66F1553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59200" y="1259958"/>
              <a:ext cx="53163" cy="375062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97848B4-4857-7049-9EDC-A5B34658BF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229086" y="1223237"/>
              <a:ext cx="278559" cy="54502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5ED8122-9CE6-6540-AB9F-2742DFD5F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10919" y="811454"/>
              <a:ext cx="139281" cy="423894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1AC7F9-6B8F-D641-9E7B-5ED149F23E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291314" y="662200"/>
              <a:ext cx="1043708" cy="156244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93C871A-E405-7647-9C4B-800BB1913A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20988" y="658706"/>
              <a:ext cx="270326" cy="1534432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B0A94DB-2481-8842-BCE4-B32B98F60081}"/>
                </a:ext>
              </a:extLst>
            </p:cNvPr>
            <p:cNvCxnSpPr>
              <a:cxnSpLocks/>
            </p:cNvCxnSpPr>
            <p:nvPr/>
          </p:nvCxnSpPr>
          <p:spPr>
            <a:xfrm>
              <a:off x="13054750" y="1933055"/>
              <a:ext cx="1951060" cy="260083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EB4567E-6CC9-8B4E-912D-396BEE67AE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54750" y="-103945"/>
              <a:ext cx="480447" cy="2028438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E4351A45-AE27-5944-9CC0-5DC419E59F66}"/>
              </a:ext>
            </a:extLst>
          </p:cNvPr>
          <p:cNvGrpSpPr/>
          <p:nvPr/>
        </p:nvGrpSpPr>
        <p:grpSpPr>
          <a:xfrm>
            <a:off x="800612" y="3919982"/>
            <a:ext cx="825551" cy="6584358"/>
            <a:chOff x="800612" y="3919982"/>
            <a:chExt cx="825551" cy="6584358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4539434-AF1D-D144-9C36-8818375F5CBA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845859" y="4317674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239B61C-C17B-804A-95BF-AE5C43A26749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30778" y="4880098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95922F1-5DDB-EA4A-88C6-CA2FB20964C1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830777" y="5442522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C474849-43FA-4845-8429-802F8D37FFB0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15696" y="6004946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0DE582C-8AF3-A649-8F20-4407364687E8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845858" y="6567371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4005D96-BFF1-8C4D-9308-C3E6B9D59F32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30777" y="7129795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BFC685A-2D4D-2144-B05B-6D2733CD82A8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830776" y="7692219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13C50E27-4B18-4346-BDEC-D477AEE68904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15695" y="8254643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809B8C6-AAED-E44D-88ED-A1D7E3236DDC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830775" y="8817067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94AF65FA-3B3E-864C-9FB1-5088A95BE889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15694" y="9379491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C13BD7D-5502-5B4E-B0B0-F2943D6DCC7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815693" y="9941915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FAFB7CAF-157C-9F4A-BE68-35AC640D2215}"/>
                </a:ext>
              </a:extLst>
            </p:cNvPr>
            <p:cNvCxnSpPr>
              <a:cxnSpLocks/>
            </p:cNvCxnSpPr>
            <p:nvPr/>
          </p:nvCxnSpPr>
          <p:spPr>
            <a:xfrm rot="-2700000" flipH="1">
              <a:off x="800612" y="10504339"/>
              <a:ext cx="795385" cy="1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20F3E347-E639-B54F-85DA-11638019BDC0}"/>
              </a:ext>
            </a:extLst>
          </p:cNvPr>
          <p:cNvGrpSpPr/>
          <p:nvPr/>
        </p:nvGrpSpPr>
        <p:grpSpPr>
          <a:xfrm>
            <a:off x="2039755" y="9660703"/>
            <a:ext cx="4701662" cy="607925"/>
            <a:chOff x="2117038" y="6660578"/>
            <a:chExt cx="4701662" cy="607925"/>
          </a:xfrm>
        </p:grpSpPr>
        <p:pic>
          <p:nvPicPr>
            <p:cNvPr id="535" name="Picture 534">
              <a:extLst>
                <a:ext uri="{FF2B5EF4-FFF2-40B4-BE49-F238E27FC236}">
                  <a16:creationId xmlns:a16="http://schemas.microsoft.com/office/drawing/2014/main" id="{C4CD591A-E338-154F-9C38-AC7BF0DBB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17038" y="6706081"/>
              <a:ext cx="583252" cy="562422"/>
            </a:xfrm>
            <a:prstGeom prst="rect">
              <a:avLst/>
            </a:prstGeom>
          </p:spPr>
        </p:pic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CC1249EF-C3B4-8945-8CB2-7BE2129EDEC3}"/>
                </a:ext>
              </a:extLst>
            </p:cNvPr>
            <p:cNvSpPr/>
            <p:nvPr/>
          </p:nvSpPr>
          <p:spPr>
            <a:xfrm>
              <a:off x="3286964" y="6660578"/>
              <a:ext cx="353173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Simulated Reward</a:t>
              </a: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73C7451-2594-FF49-8588-A538E4F38B48}"/>
              </a:ext>
            </a:extLst>
          </p:cNvPr>
          <p:cNvSpPr/>
          <p:nvPr/>
        </p:nvSpPr>
        <p:spPr>
          <a:xfrm>
            <a:off x="270566" y="10980530"/>
            <a:ext cx="5352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Maximum Simulation Length</a:t>
            </a:r>
          </a:p>
        </p:txBody>
      </p:sp>
      <p:grpSp>
        <p:nvGrpSpPr>
          <p:cNvPr id="549" name="Group 548">
            <a:extLst>
              <a:ext uri="{FF2B5EF4-FFF2-40B4-BE49-F238E27FC236}">
                <a16:creationId xmlns:a16="http://schemas.microsoft.com/office/drawing/2014/main" id="{3A1FD5B4-ECAA-5A4A-A16E-38869A350896}"/>
              </a:ext>
            </a:extLst>
          </p:cNvPr>
          <p:cNvGrpSpPr/>
          <p:nvPr/>
        </p:nvGrpSpPr>
        <p:grpSpPr>
          <a:xfrm>
            <a:off x="2352252" y="3350671"/>
            <a:ext cx="4317251" cy="5976834"/>
            <a:chOff x="2352252" y="3350671"/>
            <a:chExt cx="4317251" cy="5976834"/>
          </a:xfrm>
        </p:grpSpPr>
        <p:cxnSp>
          <p:nvCxnSpPr>
            <p:cNvPr id="548" name="Straight Arrow Connector 547">
              <a:extLst>
                <a:ext uri="{FF2B5EF4-FFF2-40B4-BE49-F238E27FC236}">
                  <a16:creationId xmlns:a16="http://schemas.microsoft.com/office/drawing/2014/main" id="{3A1EEBA5-D1EE-1A42-A3FA-70C05F459AB1}"/>
                </a:ext>
              </a:extLst>
            </p:cNvPr>
            <p:cNvCxnSpPr/>
            <p:nvPr/>
          </p:nvCxnSpPr>
          <p:spPr>
            <a:xfrm flipV="1">
              <a:off x="2352252" y="3350671"/>
              <a:ext cx="1947333" cy="5976834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800000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9BEA542-A1BC-BE48-83C0-5CB6AD3FF578}"/>
                </a:ext>
              </a:extLst>
            </p:cNvPr>
            <p:cNvSpPr/>
            <p:nvPr/>
          </p:nvSpPr>
          <p:spPr>
            <a:xfrm>
              <a:off x="3639507" y="6112230"/>
              <a:ext cx="3029996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Backpropagate</a:t>
              </a:r>
            </a:p>
            <a:p>
              <a:r>
                <a:rPr lang="en-US" sz="3200" dirty="0"/>
                <a:t>Reward</a:t>
              </a:r>
            </a:p>
          </p:txBody>
        </p:sp>
      </p:grpSp>
      <p:pic>
        <p:nvPicPr>
          <p:cNvPr id="550" name="Picture 549">
            <a:extLst>
              <a:ext uri="{FF2B5EF4-FFF2-40B4-BE49-F238E27FC236}">
                <a16:creationId xmlns:a16="http://schemas.microsoft.com/office/drawing/2014/main" id="{26CA6D18-AF41-CF41-B854-18EC3D0056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7906" y="3982202"/>
            <a:ext cx="354069" cy="3761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7" dur="500" fill="hold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083E-6 -2.77778E-6 L -0.01217 -0.1428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71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7 -0.14282 L -3.02083E-6 2.77778E-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1" animBg="1" advAuto="0"/>
      <p:bldP spid="527" grpId="3" animBg="1" advAuto="0"/>
      <p:bldP spid="528" grpId="2" animBg="1" advAuto="0"/>
      <p:bldP spid="529" grpId="0" animBg="1"/>
      <p:bldP spid="530" grpId="0" animBg="1"/>
      <p:bldP spid="14" grpId="0" animBg="1"/>
      <p:bldP spid="15" grpId="0" animBg="1"/>
      <p:bldP spid="8" grpId="0"/>
      <p:bldP spid="30" grpId="0"/>
      <p:bldP spid="124" grpId="0"/>
      <p:bldP spid="1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Screen Shot 2019-02-12 at 7.06.34 pm.png" descr="Screen Shot 2019-02-12 at 7.06.34 pm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5997"/>
          <a:stretch/>
        </p:blipFill>
        <p:spPr>
          <a:xfrm>
            <a:off x="0" y="-112507"/>
            <a:ext cx="24661570" cy="13941015"/>
          </a:xfrm>
          <a:prstGeom prst="rect">
            <a:avLst/>
          </a:prstGeom>
          <a:ln w="3175">
            <a:miter lim="400000"/>
          </a:ln>
        </p:spPr>
      </p:pic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27" name="Square"/>
          <p:cNvSpPr/>
          <p:nvPr/>
        </p:nvSpPr>
        <p:spPr>
          <a:xfrm>
            <a:off x="17019968" y="6690863"/>
            <a:ext cx="1612747" cy="1612747"/>
          </a:xfrm>
          <a:prstGeom prst="rect">
            <a:avLst/>
          </a:prstGeom>
          <a:ln w="63500">
            <a:solidFill>
              <a:srgbClr val="E1000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28" name="Screen Shot 2019-02-13 at 2.54.21 pm.png" descr="Screen Shot 2019-02-13 at 2.54.21 pm.png"/>
          <p:cNvPicPr>
            <a:picLocks noChangeAspect="1"/>
          </p:cNvPicPr>
          <p:nvPr/>
        </p:nvPicPr>
        <p:blipFill rotWithShape="1">
          <a:blip r:embed="rId4">
            <a:extLst/>
          </a:blip>
          <a:srcRect l="24954"/>
          <a:stretch/>
        </p:blipFill>
        <p:spPr>
          <a:xfrm>
            <a:off x="11455400" y="-103945"/>
            <a:ext cx="13206170" cy="13884473"/>
          </a:xfrm>
          <a:prstGeom prst="rect">
            <a:avLst/>
          </a:prstGeom>
          <a:ln w="3175">
            <a:miter lim="400000"/>
          </a:ln>
        </p:spPr>
      </p:pic>
      <p:sp>
        <p:nvSpPr>
          <p:cNvPr id="529" name="Rectangle"/>
          <p:cNvSpPr/>
          <p:nvPr/>
        </p:nvSpPr>
        <p:spPr>
          <a:xfrm>
            <a:off x="0" y="-112507"/>
            <a:ext cx="11699754" cy="13978751"/>
          </a:xfrm>
          <a:prstGeom prst="rect">
            <a:avLst/>
          </a:prstGeom>
          <a:solidFill>
            <a:srgbClr val="FDFFFF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30" name="Square"/>
          <p:cNvSpPr/>
          <p:nvPr/>
        </p:nvSpPr>
        <p:spPr>
          <a:xfrm>
            <a:off x="19538330" y="4620052"/>
            <a:ext cx="1969700" cy="19697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99EC3B-A5E6-3B49-B9F4-83B5C3D1F95F}"/>
              </a:ext>
            </a:extLst>
          </p:cNvPr>
          <p:cNvGrpSpPr/>
          <p:nvPr/>
        </p:nvGrpSpPr>
        <p:grpSpPr>
          <a:xfrm>
            <a:off x="6020722" y="771554"/>
            <a:ext cx="1548334" cy="647700"/>
            <a:chOff x="6719968" y="1419254"/>
            <a:chExt cx="1548334" cy="647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DB3780-4CA4-8140-9B8A-170810B5B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602" y="1456458"/>
              <a:ext cx="647700" cy="520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EA49B2-C55C-5947-B45B-78F7992E8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9968" y="1419254"/>
              <a:ext cx="647700" cy="647700"/>
            </a:xfrm>
            <a:prstGeom prst="rect">
              <a:avLst/>
            </a:prstGeom>
          </p:spPr>
        </p:pic>
      </p:grpSp>
      <p:sp>
        <p:nvSpPr>
          <p:cNvPr id="14" name="Square">
            <a:extLst>
              <a:ext uri="{FF2B5EF4-FFF2-40B4-BE49-F238E27FC236}">
                <a16:creationId xmlns:a16="http://schemas.microsoft.com/office/drawing/2014/main" id="{A3B99D28-14DD-1941-913B-61391A5CEE04}"/>
              </a:ext>
            </a:extLst>
          </p:cNvPr>
          <p:cNvSpPr/>
          <p:nvPr/>
        </p:nvSpPr>
        <p:spPr>
          <a:xfrm>
            <a:off x="4813677" y="771554"/>
            <a:ext cx="595108" cy="595108"/>
          </a:xfrm>
          <a:prstGeom prst="rect">
            <a:avLst/>
          </a:prstGeom>
          <a:solidFill>
            <a:schemeClr val="accent1"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quare">
            <a:extLst>
              <a:ext uri="{FF2B5EF4-FFF2-40B4-BE49-F238E27FC236}">
                <a16:creationId xmlns:a16="http://schemas.microsoft.com/office/drawing/2014/main" id="{3B6E2C62-6CE4-3D4E-B659-84BDAD22AA36}"/>
              </a:ext>
            </a:extLst>
          </p:cNvPr>
          <p:cNvSpPr/>
          <p:nvPr/>
        </p:nvSpPr>
        <p:spPr>
          <a:xfrm>
            <a:off x="19538330" y="2660032"/>
            <a:ext cx="1969700" cy="1969700"/>
          </a:xfrm>
          <a:prstGeom prst="rect">
            <a:avLst/>
          </a:prstGeom>
          <a:solidFill>
            <a:schemeClr val="accent4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44B1B-2C9B-164F-92CB-B371E1E0E134}"/>
              </a:ext>
            </a:extLst>
          </p:cNvPr>
          <p:cNvGrpSpPr/>
          <p:nvPr/>
        </p:nvGrpSpPr>
        <p:grpSpPr>
          <a:xfrm>
            <a:off x="915682" y="3225133"/>
            <a:ext cx="2354352" cy="648704"/>
            <a:chOff x="915682" y="3225133"/>
            <a:chExt cx="2354352" cy="648704"/>
          </a:xfrm>
        </p:grpSpPr>
        <p:sp>
          <p:nvSpPr>
            <p:cNvPr id="21" name="Square">
              <a:extLst>
                <a:ext uri="{FF2B5EF4-FFF2-40B4-BE49-F238E27FC236}">
                  <a16:creationId xmlns:a16="http://schemas.microsoft.com/office/drawing/2014/main" id="{19F2FE29-02E8-B149-AD8D-506778F222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682" y="3225133"/>
              <a:ext cx="594000" cy="594000"/>
            </a:xfrm>
            <a:prstGeom prst="rect">
              <a:avLst/>
            </a:prstGeom>
            <a:solidFill>
              <a:schemeClr val="accent4"/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01BD0E-AEF3-1745-9ECD-C017EBBEF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1424" y="3279838"/>
              <a:ext cx="593999" cy="5939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765816-96EB-0844-96D4-9D95648C2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64296" y="3302633"/>
              <a:ext cx="605738" cy="4845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894C98E-4B70-AE49-ABD8-6C035DFB0A2B}"/>
              </a:ext>
            </a:extLst>
          </p:cNvPr>
          <p:cNvSpPr txBox="1"/>
          <p:nvPr/>
        </p:nvSpPr>
        <p:spPr>
          <a:xfrm>
            <a:off x="-460604" y="0"/>
            <a:ext cx="5571835" cy="6622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Decision Tree View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7B0CE4-FD69-274F-8B71-A934D7C90CC4}"/>
              </a:ext>
            </a:extLst>
          </p:cNvPr>
          <p:cNvSpPr txBox="1"/>
          <p:nvPr/>
        </p:nvSpPr>
        <p:spPr>
          <a:xfrm>
            <a:off x="10046141" y="0"/>
            <a:ext cx="5571835" cy="6622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Map View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C898F7-62B7-EC4B-9AF1-ED2A496C576F}"/>
              </a:ext>
            </a:extLst>
          </p:cNvPr>
          <p:cNvCxnSpPr>
            <a:cxnSpLocks/>
          </p:cNvCxnSpPr>
          <p:nvPr/>
        </p:nvCxnSpPr>
        <p:spPr>
          <a:xfrm flipH="1">
            <a:off x="1369749" y="1496291"/>
            <a:ext cx="3218876" cy="158078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9" name="Picture 28" descr="A drawing of a cartoon character&#13;&#10;&#13;&#10;Description automatically generated">
            <a:extLst>
              <a:ext uri="{FF2B5EF4-FFF2-40B4-BE49-F238E27FC236}">
                <a16:creationId xmlns:a16="http://schemas.microsoft.com/office/drawing/2014/main" id="{C02D2DCB-9006-2348-A1D2-5921F7363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611" y="4926829"/>
            <a:ext cx="1318419" cy="110840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8EEC857-57F4-5342-B6EA-07677F9E69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7906" y="3982202"/>
            <a:ext cx="354069" cy="37619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C86BCAB-8E89-E941-8D9C-A6D9D207ADEA}"/>
              </a:ext>
            </a:extLst>
          </p:cNvPr>
          <p:cNvGrpSpPr/>
          <p:nvPr/>
        </p:nvGrpSpPr>
        <p:grpSpPr>
          <a:xfrm>
            <a:off x="4658406" y="1567331"/>
            <a:ext cx="15572694" cy="5022421"/>
            <a:chOff x="4658406" y="1567331"/>
            <a:chExt cx="15572694" cy="5022421"/>
          </a:xfrm>
        </p:grpSpPr>
        <p:sp>
          <p:nvSpPr>
            <p:cNvPr id="71" name="Square">
              <a:extLst>
                <a:ext uri="{FF2B5EF4-FFF2-40B4-BE49-F238E27FC236}">
                  <a16:creationId xmlns:a16="http://schemas.microsoft.com/office/drawing/2014/main" id="{9A233376-959C-284C-BABF-EE341C4C7E0C}"/>
                </a:ext>
              </a:extLst>
            </p:cNvPr>
            <p:cNvSpPr/>
            <p:nvPr/>
          </p:nvSpPr>
          <p:spPr>
            <a:xfrm>
              <a:off x="17568630" y="4620052"/>
              <a:ext cx="1969700" cy="1969700"/>
            </a:xfrm>
            <a:prstGeom prst="rect">
              <a:avLst/>
            </a:prstGeom>
            <a:solidFill>
              <a:schemeClr val="accent2">
                <a:alpha val="33000"/>
              </a:schemeClr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Square">
              <a:extLst>
                <a:ext uri="{FF2B5EF4-FFF2-40B4-BE49-F238E27FC236}">
                  <a16:creationId xmlns:a16="http://schemas.microsoft.com/office/drawing/2014/main" id="{9517B666-5A92-9241-8C7C-5FB17E83E4C1}"/>
                </a:ext>
              </a:extLst>
            </p:cNvPr>
            <p:cNvSpPr/>
            <p:nvPr/>
          </p:nvSpPr>
          <p:spPr>
            <a:xfrm>
              <a:off x="4658406" y="3185451"/>
              <a:ext cx="593999" cy="593999"/>
            </a:xfrm>
            <a:prstGeom prst="rect">
              <a:avLst/>
            </a:prstGeom>
            <a:solidFill>
              <a:schemeClr val="accent2"/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F38E352-3898-904F-9BED-FEBE0BF19989}"/>
                </a:ext>
              </a:extLst>
            </p:cNvPr>
            <p:cNvCxnSpPr/>
            <p:nvPr/>
          </p:nvCxnSpPr>
          <p:spPr>
            <a:xfrm flipH="1" flipV="1">
              <a:off x="18605500" y="5638800"/>
              <a:ext cx="1625600" cy="254000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ED1A241-D6EB-254E-A4D8-C2BF3270A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0300" y="1567331"/>
              <a:ext cx="170931" cy="1509740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F20469-EE27-5B47-84F9-5856A9233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49877" y="3142941"/>
              <a:ext cx="1343952" cy="553392"/>
            </a:xfrm>
            <a:prstGeom prst="rect">
              <a:avLst/>
            </a:prstGeom>
          </p:spPr>
        </p:pic>
      </p:grpSp>
      <p:grpSp>
        <p:nvGrpSpPr>
          <p:cNvPr id="523" name="Group 522">
            <a:extLst>
              <a:ext uri="{FF2B5EF4-FFF2-40B4-BE49-F238E27FC236}">
                <a16:creationId xmlns:a16="http://schemas.microsoft.com/office/drawing/2014/main" id="{4213F5DC-B970-3344-8D9D-45F334DDF3BD}"/>
              </a:ext>
            </a:extLst>
          </p:cNvPr>
          <p:cNvGrpSpPr/>
          <p:nvPr/>
        </p:nvGrpSpPr>
        <p:grpSpPr>
          <a:xfrm>
            <a:off x="4168409" y="3988701"/>
            <a:ext cx="14464306" cy="9727299"/>
            <a:chOff x="4168409" y="3988701"/>
            <a:chExt cx="14464306" cy="972729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5F8B1D1-00A1-D641-B15B-B51CDC08EFD8}"/>
                </a:ext>
              </a:extLst>
            </p:cNvPr>
            <p:cNvGrpSpPr/>
            <p:nvPr/>
          </p:nvGrpSpPr>
          <p:grpSpPr>
            <a:xfrm>
              <a:off x="4698455" y="3988701"/>
              <a:ext cx="825551" cy="6584358"/>
              <a:chOff x="800612" y="3919982"/>
              <a:chExt cx="825551" cy="6584358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E443ABD2-246E-614A-B84E-9D5816E2B76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45859" y="4317674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6B108C2-9C10-9748-8790-F14CFF841338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30778" y="4880098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1A682CEA-0645-454D-9766-8800E2C4DB3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30777" y="5442522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8196197D-80C7-E544-A8AD-EE771DC4935B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15696" y="6004946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C0264F0-6B4D-904E-BBC0-7ECBC6B0D40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45858" y="6567371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15FD52F5-3315-5C45-AD86-ADA1BFAE1532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30777" y="7129795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244EF28-D224-2546-B0C4-27E77D5B4E41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30776" y="7692219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5EA4520-5793-2E4D-A395-493E01A6F226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15695" y="8254643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66741BB-60E9-914F-8BDE-6E4D1305291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30775" y="8817067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EC61CA02-941F-D04C-8A97-A8A5F319DA9C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15694" y="9379491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26614A-7380-4B49-A9E5-3AF5B8F344B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15693" y="9941915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373D3FD-E197-1A43-B3FC-3999A6116E4E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00612" y="10504339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B9E7F9F9-126E-F540-8F96-A42E3F6AD38A}"/>
                </a:ext>
              </a:extLst>
            </p:cNvPr>
            <p:cNvGrpSpPr/>
            <p:nvPr/>
          </p:nvGrpSpPr>
          <p:grpSpPr>
            <a:xfrm>
              <a:off x="5937598" y="9729422"/>
              <a:ext cx="4701662" cy="607925"/>
              <a:chOff x="2117038" y="6660578"/>
              <a:chExt cx="4701662" cy="607925"/>
            </a:xfrm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00BA903B-4CA4-6B41-BC12-15A27F90F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17038" y="6706081"/>
                <a:ext cx="583252" cy="562422"/>
              </a:xfrm>
              <a:prstGeom prst="rect">
                <a:avLst/>
              </a:prstGeom>
            </p:spPr>
          </p:pic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A17B140-F5C2-5742-8964-CBFABD262F34}"/>
                  </a:ext>
                </a:extLst>
              </p:cNvPr>
              <p:cNvSpPr/>
              <p:nvPr/>
            </p:nvSpPr>
            <p:spPr>
              <a:xfrm>
                <a:off x="3286964" y="6660578"/>
                <a:ext cx="353173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Simulated Reward</a:t>
                </a:r>
              </a:p>
            </p:txBody>
          </p:sp>
        </p:grp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7D609EB-ED89-6E45-8942-AAE18DAF83AD}"/>
                </a:ext>
              </a:extLst>
            </p:cNvPr>
            <p:cNvSpPr/>
            <p:nvPr/>
          </p:nvSpPr>
          <p:spPr>
            <a:xfrm>
              <a:off x="4168409" y="11049249"/>
              <a:ext cx="53527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Maximum Simulation Length</a:t>
              </a:r>
            </a:p>
          </p:txBody>
        </p: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BBA5019D-17E1-8E4F-B7C8-C1EC37E8B884}"/>
                </a:ext>
              </a:extLst>
            </p:cNvPr>
            <p:cNvGrpSpPr/>
            <p:nvPr/>
          </p:nvGrpSpPr>
          <p:grpSpPr>
            <a:xfrm>
              <a:off x="13607971" y="5502584"/>
              <a:ext cx="5024744" cy="8213416"/>
              <a:chOff x="13607971" y="5502584"/>
              <a:chExt cx="5024744" cy="8213416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823DB25-7374-CC42-8710-69A1C78492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043923" y="5510676"/>
                <a:ext cx="588792" cy="128124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518" name="Group 517">
                <a:extLst>
                  <a:ext uri="{FF2B5EF4-FFF2-40B4-BE49-F238E27FC236}">
                    <a16:creationId xmlns:a16="http://schemas.microsoft.com/office/drawing/2014/main" id="{E850274F-A8AF-0A4E-889E-22A2D5AB334D}"/>
                  </a:ext>
                </a:extLst>
              </p:cNvPr>
              <p:cNvGrpSpPr/>
              <p:nvPr/>
            </p:nvGrpSpPr>
            <p:grpSpPr>
              <a:xfrm>
                <a:off x="13607971" y="5502584"/>
                <a:ext cx="4421084" cy="8213416"/>
                <a:chOff x="13607971" y="5502584"/>
                <a:chExt cx="4421084" cy="8213416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FC95929D-17C7-274A-A119-0709F7C239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819400" y="5502584"/>
                  <a:ext cx="209655" cy="852293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80F8C727-434C-0340-8102-C5FD4B42F3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807158" y="6052842"/>
                  <a:ext cx="1012242" cy="302035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7987823F-B1CB-A746-A502-3915884B24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103150" y="5947646"/>
                  <a:ext cx="729058" cy="105196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B9B62BEA-962E-B54E-AF37-8FBA549FB5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5961325" y="5963830"/>
                  <a:ext cx="149917" cy="833480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B7E23AB1-1CBA-E94D-A68E-987C896A76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226030" y="6497904"/>
                  <a:ext cx="1751532" cy="307968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C3C0F1EC-AC9D-A44C-9580-C3C0B90796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607971" y="6497904"/>
                  <a:ext cx="618059" cy="3839443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29A1C268-178B-7F4B-895E-4221EADA50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07971" y="10337347"/>
                  <a:ext cx="91845" cy="711902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95CDFBA-9B12-784B-B008-D112FFE097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99816" y="11045628"/>
                  <a:ext cx="1132885" cy="226577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B82C4306-B106-BB4B-AAC2-8476D89B59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533296" y="11280767"/>
                  <a:ext cx="299405" cy="1755502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F780E46D-4633-BC49-B80F-95057A88B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049026" y="12978937"/>
                  <a:ext cx="484270" cy="57332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4DD45F50-99D8-4549-BF77-1CF8DB7DDC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049026" y="12978937"/>
                  <a:ext cx="112036" cy="737063"/>
                </a:xfrm>
                <a:prstGeom prst="line">
                  <a:avLst/>
                </a:prstGeom>
                <a:noFill/>
                <a:ln w="4127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49AF031-1CF9-6548-A22B-507B636BF801}"/>
              </a:ext>
            </a:extLst>
          </p:cNvPr>
          <p:cNvGrpSpPr/>
          <p:nvPr/>
        </p:nvGrpSpPr>
        <p:grpSpPr>
          <a:xfrm>
            <a:off x="6377885" y="4384374"/>
            <a:ext cx="4622813" cy="5193795"/>
            <a:chOff x="6377885" y="4384374"/>
            <a:chExt cx="4622813" cy="5193795"/>
          </a:xfrm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130FED8E-016B-DF48-AA48-AB7375CA79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7885" y="4384374"/>
              <a:ext cx="563445" cy="5193795"/>
            </a:xfrm>
            <a:prstGeom prst="straightConnector1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800000"/>
              <a:tailEnd type="triangle" w="lg" len="lg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861DA065-C6BC-0C49-BA03-8A3B98524724}"/>
                </a:ext>
              </a:extLst>
            </p:cNvPr>
            <p:cNvSpPr/>
            <p:nvPr/>
          </p:nvSpPr>
          <p:spPr>
            <a:xfrm>
              <a:off x="7970702" y="6399990"/>
              <a:ext cx="3029996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Backpropagate</a:t>
              </a:r>
            </a:p>
            <a:p>
              <a:r>
                <a:rPr lang="en-US" sz="3200" dirty="0"/>
                <a:t>Reward</a:t>
              </a:r>
            </a:p>
          </p:txBody>
        </p:sp>
      </p:grpSp>
      <p:pic>
        <p:nvPicPr>
          <p:cNvPr id="521" name="Picture 520">
            <a:extLst>
              <a:ext uri="{FF2B5EF4-FFF2-40B4-BE49-F238E27FC236}">
                <a16:creationId xmlns:a16="http://schemas.microsoft.com/office/drawing/2014/main" id="{6E91535E-BD44-A74B-9342-80B7FF2974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2248" y="3873837"/>
            <a:ext cx="384176" cy="40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0752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083E-6 -2.77778E-6 L -0.09199 0.01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3" y="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088 0.01146 L -0.00169 0.00209 " pathEditMode="relative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Screen Shot 2019-02-12 at 7.06.34 pm.png" descr="Screen Shot 2019-02-12 at 7.06.34 pm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5997"/>
          <a:stretch/>
        </p:blipFill>
        <p:spPr>
          <a:xfrm>
            <a:off x="0" y="-112507"/>
            <a:ext cx="24661570" cy="13941015"/>
          </a:xfrm>
          <a:prstGeom prst="rect">
            <a:avLst/>
          </a:prstGeom>
          <a:ln w="3175">
            <a:miter lim="400000"/>
          </a:ln>
        </p:spPr>
      </p:pic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27" name="Square"/>
          <p:cNvSpPr/>
          <p:nvPr/>
        </p:nvSpPr>
        <p:spPr>
          <a:xfrm>
            <a:off x="17019968" y="6690863"/>
            <a:ext cx="1612747" cy="1612747"/>
          </a:xfrm>
          <a:prstGeom prst="rect">
            <a:avLst/>
          </a:prstGeom>
          <a:ln w="63500">
            <a:solidFill>
              <a:srgbClr val="E1000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28" name="Screen Shot 2019-02-13 at 2.54.21 pm.png" descr="Screen Shot 2019-02-13 at 2.54.21 pm.png"/>
          <p:cNvPicPr>
            <a:picLocks noChangeAspect="1"/>
          </p:cNvPicPr>
          <p:nvPr/>
        </p:nvPicPr>
        <p:blipFill rotWithShape="1">
          <a:blip r:embed="rId4">
            <a:extLst/>
          </a:blip>
          <a:srcRect l="24954"/>
          <a:stretch/>
        </p:blipFill>
        <p:spPr>
          <a:xfrm>
            <a:off x="11455400" y="-103945"/>
            <a:ext cx="13206170" cy="13884473"/>
          </a:xfrm>
          <a:prstGeom prst="rect">
            <a:avLst/>
          </a:prstGeom>
          <a:ln w="3175">
            <a:miter lim="400000"/>
          </a:ln>
        </p:spPr>
      </p:pic>
      <p:sp>
        <p:nvSpPr>
          <p:cNvPr id="529" name="Rectangle"/>
          <p:cNvSpPr/>
          <p:nvPr/>
        </p:nvSpPr>
        <p:spPr>
          <a:xfrm>
            <a:off x="0" y="-112507"/>
            <a:ext cx="11699754" cy="13978751"/>
          </a:xfrm>
          <a:prstGeom prst="rect">
            <a:avLst/>
          </a:prstGeom>
          <a:solidFill>
            <a:srgbClr val="FDFFFF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30" name="Square"/>
          <p:cNvSpPr/>
          <p:nvPr/>
        </p:nvSpPr>
        <p:spPr>
          <a:xfrm>
            <a:off x="19538330" y="4620052"/>
            <a:ext cx="1969700" cy="19697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99EC3B-A5E6-3B49-B9F4-83B5C3D1F95F}"/>
              </a:ext>
            </a:extLst>
          </p:cNvPr>
          <p:cNvGrpSpPr/>
          <p:nvPr/>
        </p:nvGrpSpPr>
        <p:grpSpPr>
          <a:xfrm>
            <a:off x="6020722" y="771554"/>
            <a:ext cx="1548334" cy="647700"/>
            <a:chOff x="6719968" y="1419254"/>
            <a:chExt cx="1548334" cy="647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DB3780-4CA4-8140-9B8A-170810B5B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602" y="1456458"/>
              <a:ext cx="647700" cy="520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EA49B2-C55C-5947-B45B-78F7992E8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9968" y="1419254"/>
              <a:ext cx="647700" cy="647700"/>
            </a:xfrm>
            <a:prstGeom prst="rect">
              <a:avLst/>
            </a:prstGeom>
          </p:spPr>
        </p:pic>
      </p:grpSp>
      <p:sp>
        <p:nvSpPr>
          <p:cNvPr id="14" name="Square">
            <a:extLst>
              <a:ext uri="{FF2B5EF4-FFF2-40B4-BE49-F238E27FC236}">
                <a16:creationId xmlns:a16="http://schemas.microsoft.com/office/drawing/2014/main" id="{A3B99D28-14DD-1941-913B-61391A5CEE04}"/>
              </a:ext>
            </a:extLst>
          </p:cNvPr>
          <p:cNvSpPr/>
          <p:nvPr/>
        </p:nvSpPr>
        <p:spPr>
          <a:xfrm>
            <a:off x="4813677" y="771554"/>
            <a:ext cx="595108" cy="595108"/>
          </a:xfrm>
          <a:prstGeom prst="rect">
            <a:avLst/>
          </a:prstGeom>
          <a:solidFill>
            <a:schemeClr val="accent1"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quare">
            <a:extLst>
              <a:ext uri="{FF2B5EF4-FFF2-40B4-BE49-F238E27FC236}">
                <a16:creationId xmlns:a16="http://schemas.microsoft.com/office/drawing/2014/main" id="{3B6E2C62-6CE4-3D4E-B659-84BDAD22AA36}"/>
              </a:ext>
            </a:extLst>
          </p:cNvPr>
          <p:cNvSpPr/>
          <p:nvPr/>
        </p:nvSpPr>
        <p:spPr>
          <a:xfrm>
            <a:off x="19538330" y="2660032"/>
            <a:ext cx="1969700" cy="1969700"/>
          </a:xfrm>
          <a:prstGeom prst="rect">
            <a:avLst/>
          </a:prstGeom>
          <a:solidFill>
            <a:schemeClr val="accent4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44B1B-2C9B-164F-92CB-B371E1E0E134}"/>
              </a:ext>
            </a:extLst>
          </p:cNvPr>
          <p:cNvGrpSpPr/>
          <p:nvPr/>
        </p:nvGrpSpPr>
        <p:grpSpPr>
          <a:xfrm>
            <a:off x="915682" y="3225133"/>
            <a:ext cx="2354352" cy="648704"/>
            <a:chOff x="915682" y="3225133"/>
            <a:chExt cx="2354352" cy="648704"/>
          </a:xfrm>
        </p:grpSpPr>
        <p:sp>
          <p:nvSpPr>
            <p:cNvPr id="21" name="Square">
              <a:extLst>
                <a:ext uri="{FF2B5EF4-FFF2-40B4-BE49-F238E27FC236}">
                  <a16:creationId xmlns:a16="http://schemas.microsoft.com/office/drawing/2014/main" id="{19F2FE29-02E8-B149-AD8D-506778F222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682" y="3225133"/>
              <a:ext cx="594000" cy="594000"/>
            </a:xfrm>
            <a:prstGeom prst="rect">
              <a:avLst/>
            </a:prstGeom>
            <a:solidFill>
              <a:schemeClr val="accent4"/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01BD0E-AEF3-1745-9ECD-C017EBBEF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1424" y="3279838"/>
              <a:ext cx="593999" cy="59399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765816-96EB-0844-96D4-9D95648C2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64296" y="3302633"/>
              <a:ext cx="605738" cy="4845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894C98E-4B70-AE49-ABD8-6C035DFB0A2B}"/>
              </a:ext>
            </a:extLst>
          </p:cNvPr>
          <p:cNvSpPr txBox="1"/>
          <p:nvPr/>
        </p:nvSpPr>
        <p:spPr>
          <a:xfrm>
            <a:off x="-460604" y="0"/>
            <a:ext cx="5571835" cy="6622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Decision Tree View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7B0CE4-FD69-274F-8B71-A934D7C90CC4}"/>
              </a:ext>
            </a:extLst>
          </p:cNvPr>
          <p:cNvSpPr txBox="1"/>
          <p:nvPr/>
        </p:nvSpPr>
        <p:spPr>
          <a:xfrm>
            <a:off x="10046141" y="0"/>
            <a:ext cx="5571835" cy="6622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Map View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C898F7-62B7-EC4B-9AF1-ED2A496C576F}"/>
              </a:ext>
            </a:extLst>
          </p:cNvPr>
          <p:cNvCxnSpPr>
            <a:cxnSpLocks/>
          </p:cNvCxnSpPr>
          <p:nvPr/>
        </p:nvCxnSpPr>
        <p:spPr>
          <a:xfrm flipH="1">
            <a:off x="1369749" y="1496291"/>
            <a:ext cx="3218876" cy="158078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9" name="Picture 28" descr="A drawing of a cartoon character&#13;&#10;&#13;&#10;Description automatically generated">
            <a:extLst>
              <a:ext uri="{FF2B5EF4-FFF2-40B4-BE49-F238E27FC236}">
                <a16:creationId xmlns:a16="http://schemas.microsoft.com/office/drawing/2014/main" id="{C02D2DCB-9006-2348-A1D2-5921F7363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611" y="4926829"/>
            <a:ext cx="1318419" cy="110840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8EEC857-57F4-5342-B6EA-07677F9E69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7906" y="3982202"/>
            <a:ext cx="354069" cy="37619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C86BCAB-8E89-E941-8D9C-A6D9D207ADEA}"/>
              </a:ext>
            </a:extLst>
          </p:cNvPr>
          <p:cNvGrpSpPr/>
          <p:nvPr/>
        </p:nvGrpSpPr>
        <p:grpSpPr>
          <a:xfrm>
            <a:off x="4658406" y="-863600"/>
            <a:ext cx="14879924" cy="7453352"/>
            <a:chOff x="4658406" y="-863600"/>
            <a:chExt cx="14879924" cy="7453352"/>
          </a:xfrm>
        </p:grpSpPr>
        <p:sp>
          <p:nvSpPr>
            <p:cNvPr id="71" name="Square">
              <a:extLst>
                <a:ext uri="{FF2B5EF4-FFF2-40B4-BE49-F238E27FC236}">
                  <a16:creationId xmlns:a16="http://schemas.microsoft.com/office/drawing/2014/main" id="{9A233376-959C-284C-BABF-EE341C4C7E0C}"/>
                </a:ext>
              </a:extLst>
            </p:cNvPr>
            <p:cNvSpPr/>
            <p:nvPr/>
          </p:nvSpPr>
          <p:spPr>
            <a:xfrm>
              <a:off x="17568630" y="4620052"/>
              <a:ext cx="1969700" cy="1969700"/>
            </a:xfrm>
            <a:prstGeom prst="rect">
              <a:avLst/>
            </a:prstGeom>
            <a:solidFill>
              <a:schemeClr val="accent2">
                <a:alpha val="33000"/>
              </a:schemeClr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Square">
              <a:extLst>
                <a:ext uri="{FF2B5EF4-FFF2-40B4-BE49-F238E27FC236}">
                  <a16:creationId xmlns:a16="http://schemas.microsoft.com/office/drawing/2014/main" id="{9517B666-5A92-9241-8C7C-5FB17E83E4C1}"/>
                </a:ext>
              </a:extLst>
            </p:cNvPr>
            <p:cNvSpPr/>
            <p:nvPr/>
          </p:nvSpPr>
          <p:spPr>
            <a:xfrm>
              <a:off x="4658406" y="3185451"/>
              <a:ext cx="593999" cy="593999"/>
            </a:xfrm>
            <a:prstGeom prst="rect">
              <a:avLst/>
            </a:prstGeom>
            <a:solidFill>
              <a:schemeClr val="accent2"/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F38E352-3898-904F-9BED-FEBE0BF19989}"/>
                </a:ext>
              </a:extLst>
            </p:cNvPr>
            <p:cNvCxnSpPr/>
            <p:nvPr/>
          </p:nvCxnSpPr>
          <p:spPr>
            <a:xfrm flipH="1" flipV="1">
              <a:off x="13992376" y="-863600"/>
              <a:ext cx="1625600" cy="254000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ED1A241-D6EB-254E-A4D8-C2BF3270AF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0300" y="1567331"/>
              <a:ext cx="170931" cy="1509740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7F20469-EE27-5B47-84F9-5856A9233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49877" y="3142941"/>
              <a:ext cx="1343952" cy="553392"/>
            </a:xfrm>
            <a:prstGeom prst="rect">
              <a:avLst/>
            </a:prstGeom>
          </p:spPr>
        </p:pic>
      </p:grpSp>
      <p:pic>
        <p:nvPicPr>
          <p:cNvPr id="521" name="Picture 520">
            <a:extLst>
              <a:ext uri="{FF2B5EF4-FFF2-40B4-BE49-F238E27FC236}">
                <a16:creationId xmlns:a16="http://schemas.microsoft.com/office/drawing/2014/main" id="{6E91535E-BD44-A74B-9342-80B7FF2974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2248" y="3873837"/>
            <a:ext cx="384176" cy="40818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E59B740-E63F-9F46-B4F7-82DE5DA6B834}"/>
              </a:ext>
            </a:extLst>
          </p:cNvPr>
          <p:cNvGrpSpPr/>
          <p:nvPr/>
        </p:nvGrpSpPr>
        <p:grpSpPr>
          <a:xfrm>
            <a:off x="5408785" y="1611545"/>
            <a:ext cx="16099245" cy="6938227"/>
            <a:chOff x="5408785" y="1611545"/>
            <a:chExt cx="16099245" cy="6938227"/>
          </a:xfrm>
        </p:grpSpPr>
        <p:sp>
          <p:nvSpPr>
            <p:cNvPr id="64" name="Square">
              <a:extLst>
                <a:ext uri="{FF2B5EF4-FFF2-40B4-BE49-F238E27FC236}">
                  <a16:creationId xmlns:a16="http://schemas.microsoft.com/office/drawing/2014/main" id="{75D388F5-D85B-8C4B-ABDA-3D3A60A013B2}"/>
                </a:ext>
              </a:extLst>
            </p:cNvPr>
            <p:cNvSpPr/>
            <p:nvPr/>
          </p:nvSpPr>
          <p:spPr>
            <a:xfrm>
              <a:off x="19538330" y="6580072"/>
              <a:ext cx="1969700" cy="1969700"/>
            </a:xfrm>
            <a:prstGeom prst="rect">
              <a:avLst/>
            </a:prstGeom>
            <a:solidFill>
              <a:schemeClr val="accent6">
                <a:alpha val="33000"/>
              </a:schemeClr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quare">
              <a:extLst>
                <a:ext uri="{FF2B5EF4-FFF2-40B4-BE49-F238E27FC236}">
                  <a16:creationId xmlns:a16="http://schemas.microsoft.com/office/drawing/2014/main" id="{D1416175-BF60-FA47-B85E-AEA4203E1747}"/>
                </a:ext>
              </a:extLst>
            </p:cNvPr>
            <p:cNvSpPr/>
            <p:nvPr/>
          </p:nvSpPr>
          <p:spPr>
            <a:xfrm>
              <a:off x="8253112" y="3203864"/>
              <a:ext cx="594000" cy="594000"/>
            </a:xfrm>
            <a:prstGeom prst="rect">
              <a:avLst/>
            </a:prstGeom>
            <a:solidFill>
              <a:schemeClr val="accent6"/>
            </a:solidFill>
            <a:ln w="3175">
              <a:miter lim="400000"/>
            </a:ln>
          </p:spPr>
          <p:txBody>
            <a:bodyPr lIns="53578" tIns="53578" rIns="53578" bIns="53578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4BB68D2-2898-534F-9373-5FDFC2EEA181}"/>
                </a:ext>
              </a:extLst>
            </p:cNvPr>
            <p:cNvCxnSpPr>
              <a:cxnSpLocks/>
            </p:cNvCxnSpPr>
            <p:nvPr/>
          </p:nvCxnSpPr>
          <p:spPr>
            <a:xfrm>
              <a:off x="5408785" y="1611545"/>
              <a:ext cx="3066184" cy="1431903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737A636-D6FD-9543-9985-95708308E90B}"/>
                </a:ext>
              </a:extLst>
            </p:cNvPr>
            <p:cNvGrpSpPr/>
            <p:nvPr/>
          </p:nvGrpSpPr>
          <p:grpSpPr>
            <a:xfrm>
              <a:off x="20421600" y="5892800"/>
              <a:ext cx="589280" cy="1716293"/>
              <a:chOff x="20421600" y="5892800"/>
              <a:chExt cx="589280" cy="1716293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02C30AA-9039-504F-A690-EF6B1D2DE6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543520" y="5892800"/>
                <a:ext cx="162560" cy="1117600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4E3B593-CA41-1744-9E8A-CFC4610418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543520" y="7010401"/>
                <a:ext cx="467360" cy="101599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D8CCB48-2C67-F74D-B1FC-FF91654302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29600" y="7112000"/>
                <a:ext cx="81280" cy="497093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7A178F52-070E-504C-B424-3C85727326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421600" y="7532649"/>
                <a:ext cx="508000" cy="76444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7153466-4AC3-A24A-9C49-47F8A1AAD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76700" y="3235919"/>
              <a:ext cx="1338881" cy="551304"/>
            </a:xfrm>
            <a:prstGeom prst="rect">
              <a:avLst/>
            </a:prstGeom>
          </p:spPr>
        </p:pic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C46E8F56-0B7A-2A47-86A5-D9B9B50FD8E5}"/>
              </a:ext>
            </a:extLst>
          </p:cNvPr>
          <p:cNvGrpSpPr/>
          <p:nvPr/>
        </p:nvGrpSpPr>
        <p:grpSpPr>
          <a:xfrm>
            <a:off x="3692191" y="3873837"/>
            <a:ext cx="16729409" cy="9842163"/>
            <a:chOff x="3692191" y="3873837"/>
            <a:chExt cx="16729409" cy="984216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11E9053-A066-E34B-B586-093597278912}"/>
                </a:ext>
              </a:extLst>
            </p:cNvPr>
            <p:cNvGrpSpPr/>
            <p:nvPr/>
          </p:nvGrpSpPr>
          <p:grpSpPr>
            <a:xfrm>
              <a:off x="8282535" y="3873837"/>
              <a:ext cx="825551" cy="6584358"/>
              <a:chOff x="800612" y="3919982"/>
              <a:chExt cx="825551" cy="6584358"/>
            </a:xfrm>
          </p:grpSpPr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E24ECFB-0D0B-9E41-9570-2E999B3E8FDA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45859" y="4317674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3127E491-5C3E-F947-8572-859297D3A318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30778" y="4880098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FFDDA295-CA9C-974C-A620-5A318BEA627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30777" y="5442522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8FE05B93-8906-C746-9929-FB6BA755650E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15696" y="6004946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FEA530F-42C9-D149-9C1B-99B8A4D78894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45858" y="6567371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203EF5B-76E1-0341-BD54-9A8EC22B4ACC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30777" y="7129795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839F65E1-7511-6544-B9CC-98E0C502B993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30776" y="7692219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C8D42E8C-8058-774B-9B50-F00ACF4C6D84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15695" y="8254643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C8A7BA6E-8BC9-C640-9622-2E03C95347C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30775" y="8817067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9292F474-D2C2-9F44-A3BB-4E8F78337E0E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15694" y="9379491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3DA18FB7-8B40-E24D-B69E-146AEF5508EA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815693" y="9941915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2797A4E-72E3-8149-A861-F39E8D9367BE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H="1">
                <a:off x="800612" y="10504339"/>
                <a:ext cx="795385" cy="1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F35E922-B330-4F4C-BF27-359772671073}"/>
                </a:ext>
              </a:extLst>
            </p:cNvPr>
            <p:cNvGrpSpPr/>
            <p:nvPr/>
          </p:nvGrpSpPr>
          <p:grpSpPr>
            <a:xfrm>
              <a:off x="3692191" y="9381258"/>
              <a:ext cx="4315070" cy="640038"/>
              <a:chOff x="3286964" y="6660578"/>
              <a:chExt cx="4315070" cy="640038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A1226D4A-A95D-DB4A-BDE6-BB24F6D5B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18782" y="6738194"/>
                <a:ext cx="583252" cy="562422"/>
              </a:xfrm>
              <a:prstGeom prst="rect">
                <a:avLst/>
              </a:prstGeom>
            </p:spPr>
          </p:pic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ECEB00A-E07C-0F41-914F-FC4892EBF09D}"/>
                  </a:ext>
                </a:extLst>
              </p:cNvPr>
              <p:cNvSpPr/>
              <p:nvPr/>
            </p:nvSpPr>
            <p:spPr>
              <a:xfrm>
                <a:off x="3286964" y="6660578"/>
                <a:ext cx="353173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Simulated Reward</a:t>
                </a:r>
              </a:p>
            </p:txBody>
          </p: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BC9F842C-CDA0-B34C-8F25-6E5B0BCDA30C}"/>
                </a:ext>
              </a:extLst>
            </p:cNvPr>
            <p:cNvSpPr/>
            <p:nvPr/>
          </p:nvSpPr>
          <p:spPr>
            <a:xfrm>
              <a:off x="6003853" y="10990457"/>
              <a:ext cx="53527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Maximum Simulation Length</a:t>
              </a:r>
            </a:p>
          </p:txBody>
        </p: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215C437F-747C-3946-A683-7F472E8186D2}"/>
                </a:ext>
              </a:extLst>
            </p:cNvPr>
            <p:cNvGrpSpPr/>
            <p:nvPr/>
          </p:nvGrpSpPr>
          <p:grpSpPr>
            <a:xfrm>
              <a:off x="17764539" y="7295322"/>
              <a:ext cx="2657061" cy="6420678"/>
              <a:chOff x="17764539" y="7295322"/>
              <a:chExt cx="2657061" cy="6420678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C7FBC4BA-83E6-5545-8854-23D6D2DDE8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963861" y="7295322"/>
                <a:ext cx="1457739" cy="237327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FE4DF6A8-3558-B24F-9BBD-374ACD4F9C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963861" y="7295322"/>
                <a:ext cx="516835" cy="629478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04190355-D2FE-7F4B-A881-C7B90B4CC4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80696" y="7924800"/>
                <a:ext cx="437321" cy="225287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0BCB36AA-4AA5-C140-A0A7-D608495C4F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772243" y="8150087"/>
                <a:ext cx="145774" cy="576470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E1E32A49-9EE8-CB4B-B80B-3699F35060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772243" y="8726557"/>
                <a:ext cx="417368" cy="238539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EFEA7B8-795E-1749-A75B-9FD05CA261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189611" y="8965097"/>
                <a:ext cx="112719" cy="201901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6A82DEB2-C7BD-F249-854E-45A4C0EDAB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42696" y="9166999"/>
                <a:ext cx="59635" cy="705871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0B5419E1-1D1F-3E47-8FDC-99079CC76A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977652" y="9872872"/>
                <a:ext cx="265044" cy="1636641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1F14EC85-059E-EC49-8D9E-539DD6D047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33096" y="11509514"/>
                <a:ext cx="344556" cy="245164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84A8F763-57E2-F445-A095-F10F094080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453652" y="11754678"/>
                <a:ext cx="1179444" cy="72887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0411DE2-AFE0-A44F-A3C5-F99B80D901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863930" y="11754678"/>
                <a:ext cx="589722" cy="72887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FC70AB1-6E41-C446-AE0D-3ABC458F4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764539" y="11754678"/>
                <a:ext cx="99391" cy="602974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71F4A831-F163-1942-A6AA-8E68942393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764540" y="12357652"/>
                <a:ext cx="251790" cy="66261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276BD063-51CF-7549-914F-812228379C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016330" y="12423913"/>
                <a:ext cx="59635" cy="178904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D7B32016-3D03-F749-AC29-8D4598560C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075966" y="12549809"/>
                <a:ext cx="1146312" cy="53008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2D7DCA67-CBC4-ED4B-8328-23F6E48027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22278" y="12549809"/>
                <a:ext cx="258418" cy="53008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47A1FEA1-152D-C743-A7BC-D9649C7EDD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368052" y="12602817"/>
                <a:ext cx="112644" cy="1113183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BA64D1B4-D397-D149-95B9-838EF7A3DDDF}"/>
                </a:ext>
              </a:extLst>
            </p:cNvPr>
            <p:cNvGrpSpPr/>
            <p:nvPr/>
          </p:nvGrpSpPr>
          <p:grpSpPr>
            <a:xfrm>
              <a:off x="5029275" y="4282024"/>
              <a:ext cx="4804273" cy="4881236"/>
              <a:chOff x="5029275" y="4282024"/>
              <a:chExt cx="4804273" cy="4881236"/>
            </a:xfrm>
          </p:grpSpPr>
          <p:cxnSp>
            <p:nvCxnSpPr>
              <p:cNvPr id="173" name="Straight Arrow Connector 172">
                <a:extLst>
                  <a:ext uri="{FF2B5EF4-FFF2-40B4-BE49-F238E27FC236}">
                    <a16:creationId xmlns:a16="http://schemas.microsoft.com/office/drawing/2014/main" id="{784BD933-26F0-744A-83BC-EDE6AF0BFB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69056" y="4282024"/>
                <a:ext cx="2264492" cy="4881236"/>
              </a:xfrm>
              <a:prstGeom prst="straightConnector1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800000"/>
                <a:tailEnd type="triangle" w="lg" len="lg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87AA3554-824C-3840-A6DE-F9E7C3734FDC}"/>
                  </a:ext>
                </a:extLst>
              </p:cNvPr>
              <p:cNvSpPr/>
              <p:nvPr/>
            </p:nvSpPr>
            <p:spPr>
              <a:xfrm>
                <a:off x="5029275" y="6420018"/>
                <a:ext cx="3029996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/>
                  <a:t>Backpropagate</a:t>
                </a:r>
              </a:p>
              <a:p>
                <a:r>
                  <a:rPr lang="en-US" sz="3200" dirty="0"/>
                  <a:t>Reward</a:t>
                </a:r>
              </a:p>
            </p:txBody>
          </p:sp>
        </p:grpSp>
      </p:grpSp>
      <p:pic>
        <p:nvPicPr>
          <p:cNvPr id="532" name="Picture 531">
            <a:extLst>
              <a:ext uri="{FF2B5EF4-FFF2-40B4-BE49-F238E27FC236}">
                <a16:creationId xmlns:a16="http://schemas.microsoft.com/office/drawing/2014/main" id="{9F6D3AED-7ADC-8E47-96BC-37665DAFD1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46505" y="3866563"/>
            <a:ext cx="314193" cy="3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3718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083E-6 -2.77778E-6 L -0.0125 0.14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73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3397F-2BC5-B443-9104-522F5B92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D0E716-31C5-7547-B937-C79D94543078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Decision Making under Uncertainty">
            <a:extLst>
              <a:ext uri="{FF2B5EF4-FFF2-40B4-BE49-F238E27FC236}">
                <a16:creationId xmlns:a16="http://schemas.microsoft.com/office/drawing/2014/main" id="{06FA836A-351B-0C4A-9F3A-B3C35AA39F72}"/>
              </a:ext>
            </a:extLst>
          </p:cNvPr>
          <p:cNvSpPr txBox="1"/>
          <p:nvPr/>
        </p:nvSpPr>
        <p:spPr>
          <a:xfrm>
            <a:off x="1720551" y="3854079"/>
            <a:ext cx="20942898" cy="19627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normAutofit/>
          </a:bodyPr>
          <a:lstStyle>
            <a:lvl1pPr>
              <a:defRPr sz="7300">
                <a:latin typeface="Tw Cen MT"/>
                <a:ea typeface="Tw Cen MT"/>
                <a:cs typeface="Tw Cen MT"/>
                <a:sym typeface="Tw Cen MT"/>
              </a:defRPr>
            </a:lvl1pPr>
          </a:lstStyle>
          <a:p>
            <a:r>
              <a:rPr lang="en-AU" dirty="0"/>
              <a:t>After MANY iterations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54616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Screen Shot 2019-02-12 at 7.06.34 pm.png" descr="Screen Shot 2019-02-12 at 7.06.34 pm.png"/>
          <p:cNvPicPr>
            <a:picLocks noChangeAspect="1"/>
          </p:cNvPicPr>
          <p:nvPr/>
        </p:nvPicPr>
        <p:blipFill rotWithShape="1">
          <a:blip r:embed="rId3">
            <a:extLst/>
          </a:blip>
          <a:srcRect l="5997"/>
          <a:stretch/>
        </p:blipFill>
        <p:spPr>
          <a:xfrm>
            <a:off x="0" y="-112507"/>
            <a:ext cx="24661570" cy="13941015"/>
          </a:xfrm>
          <a:prstGeom prst="rect">
            <a:avLst/>
          </a:prstGeom>
          <a:ln w="3175">
            <a:miter lim="400000"/>
          </a:ln>
        </p:spPr>
      </p:pic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527" name="Square"/>
          <p:cNvSpPr/>
          <p:nvPr/>
        </p:nvSpPr>
        <p:spPr>
          <a:xfrm>
            <a:off x="17019968" y="6690863"/>
            <a:ext cx="1612747" cy="1612747"/>
          </a:xfrm>
          <a:prstGeom prst="rect">
            <a:avLst/>
          </a:prstGeom>
          <a:ln w="63500">
            <a:solidFill>
              <a:srgbClr val="E10000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28" name="Screen Shot 2019-02-13 at 2.54.21 pm.png" descr="Screen Shot 2019-02-13 at 2.54.21 pm.png"/>
          <p:cNvPicPr>
            <a:picLocks noChangeAspect="1"/>
          </p:cNvPicPr>
          <p:nvPr/>
        </p:nvPicPr>
        <p:blipFill rotWithShape="1">
          <a:blip r:embed="rId4">
            <a:extLst/>
          </a:blip>
          <a:srcRect l="24954"/>
          <a:stretch/>
        </p:blipFill>
        <p:spPr>
          <a:xfrm>
            <a:off x="11455400" y="-103945"/>
            <a:ext cx="13206170" cy="13884473"/>
          </a:xfrm>
          <a:prstGeom prst="rect">
            <a:avLst/>
          </a:prstGeom>
          <a:ln w="3175">
            <a:miter lim="400000"/>
          </a:ln>
        </p:spPr>
      </p:pic>
      <p:sp>
        <p:nvSpPr>
          <p:cNvPr id="529" name="Rectangle"/>
          <p:cNvSpPr/>
          <p:nvPr/>
        </p:nvSpPr>
        <p:spPr>
          <a:xfrm>
            <a:off x="1959" y="-153601"/>
            <a:ext cx="11699754" cy="13978751"/>
          </a:xfrm>
          <a:prstGeom prst="rect">
            <a:avLst/>
          </a:prstGeom>
          <a:solidFill>
            <a:srgbClr val="FDFFFF"/>
          </a:soli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30" name="Square"/>
          <p:cNvSpPr/>
          <p:nvPr/>
        </p:nvSpPr>
        <p:spPr>
          <a:xfrm>
            <a:off x="19538330" y="4620052"/>
            <a:ext cx="1969700" cy="19697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quare">
            <a:extLst>
              <a:ext uri="{FF2B5EF4-FFF2-40B4-BE49-F238E27FC236}">
                <a16:creationId xmlns:a16="http://schemas.microsoft.com/office/drawing/2014/main" id="{A3B99D28-14DD-1941-913B-61391A5CEE04}"/>
              </a:ext>
            </a:extLst>
          </p:cNvPr>
          <p:cNvSpPr/>
          <p:nvPr/>
        </p:nvSpPr>
        <p:spPr>
          <a:xfrm>
            <a:off x="4813677" y="771554"/>
            <a:ext cx="595108" cy="595108"/>
          </a:xfrm>
          <a:prstGeom prst="rect">
            <a:avLst/>
          </a:prstGeom>
          <a:solidFill>
            <a:schemeClr val="accent1"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quare">
            <a:extLst>
              <a:ext uri="{FF2B5EF4-FFF2-40B4-BE49-F238E27FC236}">
                <a16:creationId xmlns:a16="http://schemas.microsoft.com/office/drawing/2014/main" id="{3B6E2C62-6CE4-3D4E-B659-84BDAD22AA36}"/>
              </a:ext>
            </a:extLst>
          </p:cNvPr>
          <p:cNvSpPr/>
          <p:nvPr/>
        </p:nvSpPr>
        <p:spPr>
          <a:xfrm>
            <a:off x="19538330" y="2660032"/>
            <a:ext cx="1969700" cy="1969700"/>
          </a:xfrm>
          <a:prstGeom prst="rect">
            <a:avLst/>
          </a:prstGeom>
          <a:solidFill>
            <a:schemeClr val="accent4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quare">
            <a:extLst>
              <a:ext uri="{FF2B5EF4-FFF2-40B4-BE49-F238E27FC236}">
                <a16:creationId xmlns:a16="http://schemas.microsoft.com/office/drawing/2014/main" id="{19F2FE29-02E8-B149-AD8D-506778F22263}"/>
              </a:ext>
            </a:extLst>
          </p:cNvPr>
          <p:cNvSpPr>
            <a:spLocks noChangeAspect="1"/>
          </p:cNvSpPr>
          <p:nvPr/>
        </p:nvSpPr>
        <p:spPr>
          <a:xfrm>
            <a:off x="915682" y="3225133"/>
            <a:ext cx="594000" cy="594000"/>
          </a:xfrm>
          <a:prstGeom prst="rect">
            <a:avLst/>
          </a:prstGeom>
          <a:solidFill>
            <a:schemeClr val="accent4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4C98E-4B70-AE49-ABD8-6C035DFB0A2B}"/>
              </a:ext>
            </a:extLst>
          </p:cNvPr>
          <p:cNvSpPr txBox="1"/>
          <p:nvPr/>
        </p:nvSpPr>
        <p:spPr>
          <a:xfrm>
            <a:off x="-460604" y="0"/>
            <a:ext cx="5571835" cy="6622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Decision Tree View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7B0CE4-FD69-274F-8B71-A934D7C90CC4}"/>
              </a:ext>
            </a:extLst>
          </p:cNvPr>
          <p:cNvSpPr txBox="1"/>
          <p:nvPr/>
        </p:nvSpPr>
        <p:spPr>
          <a:xfrm>
            <a:off x="10046141" y="0"/>
            <a:ext cx="5571835" cy="66220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dirty="0"/>
              <a:t>Map View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C898F7-62B7-EC4B-9AF1-ED2A496C576F}"/>
              </a:ext>
            </a:extLst>
          </p:cNvPr>
          <p:cNvCxnSpPr>
            <a:cxnSpLocks/>
          </p:cNvCxnSpPr>
          <p:nvPr/>
        </p:nvCxnSpPr>
        <p:spPr>
          <a:xfrm flipH="1">
            <a:off x="1369749" y="1366662"/>
            <a:ext cx="3741482" cy="171040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9" name="Picture 28" descr="A drawing of a cartoon character&#13;&#10;&#13;&#10;Description automatically generated">
            <a:extLst>
              <a:ext uri="{FF2B5EF4-FFF2-40B4-BE49-F238E27FC236}">
                <a16:creationId xmlns:a16="http://schemas.microsoft.com/office/drawing/2014/main" id="{C02D2DCB-9006-2348-A1D2-5921F7363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9611" y="4926829"/>
            <a:ext cx="1318419" cy="1108405"/>
          </a:xfrm>
          <a:prstGeom prst="rect">
            <a:avLst/>
          </a:prstGeom>
        </p:spPr>
      </p:pic>
      <p:sp>
        <p:nvSpPr>
          <p:cNvPr id="71" name="Square">
            <a:extLst>
              <a:ext uri="{FF2B5EF4-FFF2-40B4-BE49-F238E27FC236}">
                <a16:creationId xmlns:a16="http://schemas.microsoft.com/office/drawing/2014/main" id="{9A233376-959C-284C-BABF-EE341C4C7E0C}"/>
              </a:ext>
            </a:extLst>
          </p:cNvPr>
          <p:cNvSpPr/>
          <p:nvPr/>
        </p:nvSpPr>
        <p:spPr>
          <a:xfrm>
            <a:off x="17568630" y="4620052"/>
            <a:ext cx="1969700" cy="1969700"/>
          </a:xfrm>
          <a:prstGeom prst="rect">
            <a:avLst/>
          </a:prstGeom>
          <a:solidFill>
            <a:schemeClr val="accent2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Square">
            <a:extLst>
              <a:ext uri="{FF2B5EF4-FFF2-40B4-BE49-F238E27FC236}">
                <a16:creationId xmlns:a16="http://schemas.microsoft.com/office/drawing/2014/main" id="{9517B666-5A92-9241-8C7C-5FB17E83E4C1}"/>
              </a:ext>
            </a:extLst>
          </p:cNvPr>
          <p:cNvSpPr/>
          <p:nvPr/>
        </p:nvSpPr>
        <p:spPr>
          <a:xfrm>
            <a:off x="3004460" y="3187534"/>
            <a:ext cx="593999" cy="593999"/>
          </a:xfrm>
          <a:prstGeom prst="rect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38E352-3898-904F-9BED-FEBE0BF19989}"/>
              </a:ext>
            </a:extLst>
          </p:cNvPr>
          <p:cNvCxnSpPr/>
          <p:nvPr/>
        </p:nvCxnSpPr>
        <p:spPr>
          <a:xfrm flipH="1" flipV="1">
            <a:off x="13992376" y="-863600"/>
            <a:ext cx="1625600" cy="254000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ED1A241-D6EB-254E-A4D8-C2BF3270AF2B}"/>
              </a:ext>
            </a:extLst>
          </p:cNvPr>
          <p:cNvCxnSpPr>
            <a:cxnSpLocks/>
          </p:cNvCxnSpPr>
          <p:nvPr/>
        </p:nvCxnSpPr>
        <p:spPr>
          <a:xfrm flipH="1">
            <a:off x="3240490" y="1366662"/>
            <a:ext cx="1870742" cy="171040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4" name="Square">
            <a:extLst>
              <a:ext uri="{FF2B5EF4-FFF2-40B4-BE49-F238E27FC236}">
                <a16:creationId xmlns:a16="http://schemas.microsoft.com/office/drawing/2014/main" id="{75D388F5-D85B-8C4B-ABDA-3D3A60A013B2}"/>
              </a:ext>
            </a:extLst>
          </p:cNvPr>
          <p:cNvSpPr/>
          <p:nvPr/>
        </p:nvSpPr>
        <p:spPr>
          <a:xfrm>
            <a:off x="19538330" y="6580072"/>
            <a:ext cx="1969700" cy="1969700"/>
          </a:xfrm>
          <a:prstGeom prst="rect">
            <a:avLst/>
          </a:prstGeom>
          <a:solidFill>
            <a:schemeClr val="accent6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Square">
            <a:extLst>
              <a:ext uri="{FF2B5EF4-FFF2-40B4-BE49-F238E27FC236}">
                <a16:creationId xmlns:a16="http://schemas.microsoft.com/office/drawing/2014/main" id="{D1416175-BF60-FA47-B85E-AEA4203E1747}"/>
              </a:ext>
            </a:extLst>
          </p:cNvPr>
          <p:cNvSpPr/>
          <p:nvPr/>
        </p:nvSpPr>
        <p:spPr>
          <a:xfrm>
            <a:off x="5289524" y="3174413"/>
            <a:ext cx="594000" cy="594000"/>
          </a:xfrm>
          <a:prstGeom prst="rect">
            <a:avLst/>
          </a:prstGeom>
          <a:solidFill>
            <a:schemeClr val="accent6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4BB68D2-2898-534F-9373-5FDFC2EEA181}"/>
              </a:ext>
            </a:extLst>
          </p:cNvPr>
          <p:cNvCxnSpPr>
            <a:cxnSpLocks/>
          </p:cNvCxnSpPr>
          <p:nvPr/>
        </p:nvCxnSpPr>
        <p:spPr>
          <a:xfrm>
            <a:off x="5111231" y="1419254"/>
            <a:ext cx="475293" cy="1657817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4" name="Square">
            <a:extLst>
              <a:ext uri="{FF2B5EF4-FFF2-40B4-BE49-F238E27FC236}">
                <a16:creationId xmlns:a16="http://schemas.microsoft.com/office/drawing/2014/main" id="{6F4BA64F-334C-934A-AA2E-90900B6D4F4D}"/>
              </a:ext>
            </a:extLst>
          </p:cNvPr>
          <p:cNvSpPr/>
          <p:nvPr/>
        </p:nvSpPr>
        <p:spPr>
          <a:xfrm>
            <a:off x="17568630" y="2660032"/>
            <a:ext cx="1969700" cy="1969700"/>
          </a:xfrm>
          <a:prstGeom prst="rect">
            <a:avLst/>
          </a:prstGeom>
          <a:solidFill>
            <a:srgbClr val="00B0F0">
              <a:alpha val="3300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" name="Square">
            <a:extLst>
              <a:ext uri="{FF2B5EF4-FFF2-40B4-BE49-F238E27FC236}">
                <a16:creationId xmlns:a16="http://schemas.microsoft.com/office/drawing/2014/main" id="{A7EAA2EE-C272-A745-BCF8-9D625722AA3A}"/>
              </a:ext>
            </a:extLst>
          </p:cNvPr>
          <p:cNvSpPr/>
          <p:nvPr/>
        </p:nvSpPr>
        <p:spPr>
          <a:xfrm>
            <a:off x="17568630" y="6580072"/>
            <a:ext cx="1969700" cy="1969700"/>
          </a:xfrm>
          <a:prstGeom prst="rect">
            <a:avLst/>
          </a:prstGeom>
          <a:solidFill>
            <a:schemeClr val="accent3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" name="Square">
            <a:extLst>
              <a:ext uri="{FF2B5EF4-FFF2-40B4-BE49-F238E27FC236}">
                <a16:creationId xmlns:a16="http://schemas.microsoft.com/office/drawing/2014/main" id="{CEA3806D-0EEB-EF4C-BAE1-CB5D9CB3B027}"/>
              </a:ext>
            </a:extLst>
          </p:cNvPr>
          <p:cNvSpPr/>
          <p:nvPr/>
        </p:nvSpPr>
        <p:spPr>
          <a:xfrm>
            <a:off x="7574589" y="3200918"/>
            <a:ext cx="594000" cy="594000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7" name="Square">
            <a:extLst>
              <a:ext uri="{FF2B5EF4-FFF2-40B4-BE49-F238E27FC236}">
                <a16:creationId xmlns:a16="http://schemas.microsoft.com/office/drawing/2014/main" id="{793819B5-FE33-A842-96C4-9EADE9CE7EE3}"/>
              </a:ext>
            </a:extLst>
          </p:cNvPr>
          <p:cNvSpPr/>
          <p:nvPr/>
        </p:nvSpPr>
        <p:spPr>
          <a:xfrm>
            <a:off x="9609748" y="3225133"/>
            <a:ext cx="594000" cy="594000"/>
          </a:xfrm>
          <a:prstGeom prst="rect">
            <a:avLst/>
          </a:prstGeom>
          <a:solidFill>
            <a:schemeClr val="accent3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863D9C5-C726-D54E-9DE2-D00E843F10C7}"/>
              </a:ext>
            </a:extLst>
          </p:cNvPr>
          <p:cNvCxnSpPr>
            <a:cxnSpLocks/>
          </p:cNvCxnSpPr>
          <p:nvPr/>
        </p:nvCxnSpPr>
        <p:spPr>
          <a:xfrm>
            <a:off x="5111230" y="1381518"/>
            <a:ext cx="2741994" cy="1695553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D8957F3-58B8-3C43-B19D-7991FBFB1B83}"/>
              </a:ext>
            </a:extLst>
          </p:cNvPr>
          <p:cNvCxnSpPr>
            <a:cxnSpLocks/>
          </p:cNvCxnSpPr>
          <p:nvPr/>
        </p:nvCxnSpPr>
        <p:spPr>
          <a:xfrm>
            <a:off x="5111229" y="1400386"/>
            <a:ext cx="4748425" cy="1691541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6" name="Square">
            <a:extLst>
              <a:ext uri="{FF2B5EF4-FFF2-40B4-BE49-F238E27FC236}">
                <a16:creationId xmlns:a16="http://schemas.microsoft.com/office/drawing/2014/main" id="{A99F678D-C215-8A4D-B616-58040EE12F62}"/>
              </a:ext>
            </a:extLst>
          </p:cNvPr>
          <p:cNvSpPr/>
          <p:nvPr/>
        </p:nvSpPr>
        <p:spPr>
          <a:xfrm>
            <a:off x="21508030" y="709692"/>
            <a:ext cx="1969700" cy="1969700"/>
          </a:xfrm>
          <a:prstGeom prst="rect">
            <a:avLst/>
          </a:prstGeom>
          <a:solidFill>
            <a:schemeClr val="accent3">
              <a:lumMod val="50000"/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Square">
            <a:extLst>
              <a:ext uri="{FF2B5EF4-FFF2-40B4-BE49-F238E27FC236}">
                <a16:creationId xmlns:a16="http://schemas.microsoft.com/office/drawing/2014/main" id="{183F789C-0E1B-174D-8CDB-29101126F5DC}"/>
              </a:ext>
            </a:extLst>
          </p:cNvPr>
          <p:cNvSpPr/>
          <p:nvPr/>
        </p:nvSpPr>
        <p:spPr>
          <a:xfrm>
            <a:off x="19538330" y="704852"/>
            <a:ext cx="1969700" cy="1969700"/>
          </a:xfrm>
          <a:prstGeom prst="rect">
            <a:avLst/>
          </a:prstGeom>
          <a:solidFill>
            <a:schemeClr val="accent5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8" name="Square">
            <a:extLst>
              <a:ext uri="{FF2B5EF4-FFF2-40B4-BE49-F238E27FC236}">
                <a16:creationId xmlns:a16="http://schemas.microsoft.com/office/drawing/2014/main" id="{08C6DF7C-A1C7-5F43-A4BA-77654D83F310}"/>
              </a:ext>
            </a:extLst>
          </p:cNvPr>
          <p:cNvSpPr/>
          <p:nvPr/>
        </p:nvSpPr>
        <p:spPr>
          <a:xfrm>
            <a:off x="17565097" y="709692"/>
            <a:ext cx="1969700" cy="1969700"/>
          </a:xfrm>
          <a:prstGeom prst="rect">
            <a:avLst/>
          </a:prstGeom>
          <a:solidFill>
            <a:schemeClr val="bg2">
              <a:lumMod val="50000"/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" name="Square">
            <a:extLst>
              <a:ext uri="{FF2B5EF4-FFF2-40B4-BE49-F238E27FC236}">
                <a16:creationId xmlns:a16="http://schemas.microsoft.com/office/drawing/2014/main" id="{478A1C54-C3C3-0849-A1BD-BBB546796C0D}"/>
              </a:ext>
            </a:extLst>
          </p:cNvPr>
          <p:cNvSpPr/>
          <p:nvPr/>
        </p:nvSpPr>
        <p:spPr>
          <a:xfrm>
            <a:off x="15595397" y="702547"/>
            <a:ext cx="1969700" cy="1969700"/>
          </a:xfrm>
          <a:prstGeom prst="rect">
            <a:avLst/>
          </a:prstGeom>
          <a:solidFill>
            <a:srgbClr val="FFFF00">
              <a:alpha val="3300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" name="Square">
            <a:extLst>
              <a:ext uri="{FF2B5EF4-FFF2-40B4-BE49-F238E27FC236}">
                <a16:creationId xmlns:a16="http://schemas.microsoft.com/office/drawing/2014/main" id="{B91F0970-53F7-714F-A179-4238DBF7831B}"/>
              </a:ext>
            </a:extLst>
          </p:cNvPr>
          <p:cNvSpPr/>
          <p:nvPr/>
        </p:nvSpPr>
        <p:spPr>
          <a:xfrm>
            <a:off x="15598930" y="2669712"/>
            <a:ext cx="1969700" cy="1969700"/>
          </a:xfrm>
          <a:prstGeom prst="rect">
            <a:avLst/>
          </a:prstGeom>
          <a:solidFill>
            <a:schemeClr val="accent4">
              <a:lumMod val="60000"/>
              <a:lumOff val="40000"/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" name="Square">
            <a:extLst>
              <a:ext uri="{FF2B5EF4-FFF2-40B4-BE49-F238E27FC236}">
                <a16:creationId xmlns:a16="http://schemas.microsoft.com/office/drawing/2014/main" id="{61791318-08A2-6A42-B80B-33A2D403B9A9}"/>
              </a:ext>
            </a:extLst>
          </p:cNvPr>
          <p:cNvSpPr/>
          <p:nvPr/>
        </p:nvSpPr>
        <p:spPr>
          <a:xfrm>
            <a:off x="15598930" y="4620385"/>
            <a:ext cx="1969700" cy="1969700"/>
          </a:xfrm>
          <a:prstGeom prst="rect">
            <a:avLst/>
          </a:prstGeom>
          <a:solidFill>
            <a:srgbClr val="FF40FF">
              <a:alpha val="3300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Square">
            <a:extLst>
              <a:ext uri="{FF2B5EF4-FFF2-40B4-BE49-F238E27FC236}">
                <a16:creationId xmlns:a16="http://schemas.microsoft.com/office/drawing/2014/main" id="{4E65AC4E-4780-6C46-BF8A-3BFFCE5A6F99}"/>
              </a:ext>
            </a:extLst>
          </p:cNvPr>
          <p:cNvSpPr/>
          <p:nvPr/>
        </p:nvSpPr>
        <p:spPr>
          <a:xfrm>
            <a:off x="15595397" y="6587550"/>
            <a:ext cx="1969700" cy="1969700"/>
          </a:xfrm>
          <a:prstGeom prst="rect">
            <a:avLst/>
          </a:prstGeom>
          <a:solidFill>
            <a:srgbClr val="FF0000">
              <a:alpha val="3300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Square">
            <a:extLst>
              <a:ext uri="{FF2B5EF4-FFF2-40B4-BE49-F238E27FC236}">
                <a16:creationId xmlns:a16="http://schemas.microsoft.com/office/drawing/2014/main" id="{5C600BA0-3018-2040-A322-5FF60D342E88}"/>
              </a:ext>
            </a:extLst>
          </p:cNvPr>
          <p:cNvSpPr/>
          <p:nvPr/>
        </p:nvSpPr>
        <p:spPr>
          <a:xfrm>
            <a:off x="15604533" y="8557313"/>
            <a:ext cx="1969700" cy="1969700"/>
          </a:xfrm>
          <a:prstGeom prst="rect">
            <a:avLst/>
          </a:prstGeom>
          <a:solidFill>
            <a:srgbClr val="92D050">
              <a:alpha val="3300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" name="Square">
            <a:extLst>
              <a:ext uri="{FF2B5EF4-FFF2-40B4-BE49-F238E27FC236}">
                <a16:creationId xmlns:a16="http://schemas.microsoft.com/office/drawing/2014/main" id="{276757F4-B436-7F4D-AAF1-FBBCE1B0DCB5}"/>
              </a:ext>
            </a:extLst>
          </p:cNvPr>
          <p:cNvSpPr/>
          <p:nvPr/>
        </p:nvSpPr>
        <p:spPr>
          <a:xfrm>
            <a:off x="17565097" y="8535355"/>
            <a:ext cx="1969700" cy="1969700"/>
          </a:xfrm>
          <a:prstGeom prst="rect">
            <a:avLst/>
          </a:prstGeom>
          <a:solidFill>
            <a:srgbClr val="FF40FF">
              <a:alpha val="3300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" name="Square">
            <a:extLst>
              <a:ext uri="{FF2B5EF4-FFF2-40B4-BE49-F238E27FC236}">
                <a16:creationId xmlns:a16="http://schemas.microsoft.com/office/drawing/2014/main" id="{97C219AE-67E9-E244-8043-EDCF89DCD3DA}"/>
              </a:ext>
            </a:extLst>
          </p:cNvPr>
          <p:cNvSpPr/>
          <p:nvPr/>
        </p:nvSpPr>
        <p:spPr>
          <a:xfrm>
            <a:off x="19541863" y="8541660"/>
            <a:ext cx="1969700" cy="1969700"/>
          </a:xfrm>
          <a:prstGeom prst="rect">
            <a:avLst/>
          </a:prstGeom>
          <a:solidFill>
            <a:schemeClr val="accent1">
              <a:lumMod val="60000"/>
              <a:lumOff val="40000"/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" name="Square">
            <a:extLst>
              <a:ext uri="{FF2B5EF4-FFF2-40B4-BE49-F238E27FC236}">
                <a16:creationId xmlns:a16="http://schemas.microsoft.com/office/drawing/2014/main" id="{1C3D4C02-4A41-CF46-A7B2-7F50BD37F899}"/>
              </a:ext>
            </a:extLst>
          </p:cNvPr>
          <p:cNvSpPr/>
          <p:nvPr/>
        </p:nvSpPr>
        <p:spPr>
          <a:xfrm>
            <a:off x="21518629" y="8557313"/>
            <a:ext cx="1969700" cy="1969700"/>
          </a:xfrm>
          <a:prstGeom prst="rect">
            <a:avLst/>
          </a:prstGeom>
          <a:solidFill>
            <a:schemeClr val="accent4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Square">
            <a:extLst>
              <a:ext uri="{FF2B5EF4-FFF2-40B4-BE49-F238E27FC236}">
                <a16:creationId xmlns:a16="http://schemas.microsoft.com/office/drawing/2014/main" id="{6614F98D-574E-6049-98C7-6D1C646DD469}"/>
              </a:ext>
            </a:extLst>
          </p:cNvPr>
          <p:cNvSpPr/>
          <p:nvPr/>
        </p:nvSpPr>
        <p:spPr>
          <a:xfrm>
            <a:off x="21502427" y="6591320"/>
            <a:ext cx="1969700" cy="1969700"/>
          </a:xfrm>
          <a:prstGeom prst="rect">
            <a:avLst/>
          </a:prstGeom>
          <a:solidFill>
            <a:schemeClr val="accent5">
              <a:alpha val="33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Square">
            <a:extLst>
              <a:ext uri="{FF2B5EF4-FFF2-40B4-BE49-F238E27FC236}">
                <a16:creationId xmlns:a16="http://schemas.microsoft.com/office/drawing/2014/main" id="{7CA24F29-F29C-554B-BA92-3A739C5A3A71}"/>
              </a:ext>
            </a:extLst>
          </p:cNvPr>
          <p:cNvSpPr/>
          <p:nvPr/>
        </p:nvSpPr>
        <p:spPr>
          <a:xfrm>
            <a:off x="126025" y="5184031"/>
            <a:ext cx="289903" cy="289903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Square">
            <a:extLst>
              <a:ext uri="{FF2B5EF4-FFF2-40B4-BE49-F238E27FC236}">
                <a16:creationId xmlns:a16="http://schemas.microsoft.com/office/drawing/2014/main" id="{ECC3381A-C1BE-3046-9A37-D27A7398FD2C}"/>
              </a:ext>
            </a:extLst>
          </p:cNvPr>
          <p:cNvSpPr/>
          <p:nvPr/>
        </p:nvSpPr>
        <p:spPr>
          <a:xfrm>
            <a:off x="575710" y="5183490"/>
            <a:ext cx="290444" cy="290444"/>
          </a:xfrm>
          <a:prstGeom prst="rect">
            <a:avLst/>
          </a:prstGeom>
          <a:solidFill>
            <a:schemeClr val="accent1"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Square">
            <a:extLst>
              <a:ext uri="{FF2B5EF4-FFF2-40B4-BE49-F238E27FC236}">
                <a16:creationId xmlns:a16="http://schemas.microsoft.com/office/drawing/2014/main" id="{879954AE-2D74-B44F-B5A9-5A06BA2F197C}"/>
              </a:ext>
            </a:extLst>
          </p:cNvPr>
          <p:cNvSpPr/>
          <p:nvPr/>
        </p:nvSpPr>
        <p:spPr>
          <a:xfrm>
            <a:off x="1038634" y="5178874"/>
            <a:ext cx="290444" cy="290444"/>
          </a:xfrm>
          <a:prstGeom prst="rect">
            <a:avLst/>
          </a:prstGeom>
          <a:solidFill>
            <a:srgbClr val="00B0F0">
              <a:alpha val="7316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4" name="Square">
            <a:extLst>
              <a:ext uri="{FF2B5EF4-FFF2-40B4-BE49-F238E27FC236}">
                <a16:creationId xmlns:a16="http://schemas.microsoft.com/office/drawing/2014/main" id="{CAE79F2B-82B1-1243-8321-D6F46F3B989E}"/>
              </a:ext>
            </a:extLst>
          </p:cNvPr>
          <p:cNvSpPr/>
          <p:nvPr/>
        </p:nvSpPr>
        <p:spPr>
          <a:xfrm>
            <a:off x="1526457" y="5178874"/>
            <a:ext cx="290444" cy="290444"/>
          </a:xfrm>
          <a:prstGeom prst="rect">
            <a:avLst/>
          </a:prstGeom>
          <a:solidFill>
            <a:schemeClr val="accent3">
              <a:lumMod val="5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Square">
            <a:extLst>
              <a:ext uri="{FF2B5EF4-FFF2-40B4-BE49-F238E27FC236}">
                <a16:creationId xmlns:a16="http://schemas.microsoft.com/office/drawing/2014/main" id="{0E1292F9-A1DA-4940-A5D0-D9F09F892A84}"/>
              </a:ext>
            </a:extLst>
          </p:cNvPr>
          <p:cNvSpPr/>
          <p:nvPr/>
        </p:nvSpPr>
        <p:spPr>
          <a:xfrm>
            <a:off x="1995010" y="5191128"/>
            <a:ext cx="289903" cy="289903"/>
          </a:xfrm>
          <a:prstGeom prst="rect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Square">
            <a:extLst>
              <a:ext uri="{FF2B5EF4-FFF2-40B4-BE49-F238E27FC236}">
                <a16:creationId xmlns:a16="http://schemas.microsoft.com/office/drawing/2014/main" id="{DC13210E-D07D-5243-8112-B737A10F6384}"/>
              </a:ext>
            </a:extLst>
          </p:cNvPr>
          <p:cNvSpPr/>
          <p:nvPr/>
        </p:nvSpPr>
        <p:spPr>
          <a:xfrm>
            <a:off x="2482833" y="5199656"/>
            <a:ext cx="289903" cy="289903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EB87CAE-3201-364F-9824-6A279D5695CA}"/>
              </a:ext>
            </a:extLst>
          </p:cNvPr>
          <p:cNvCxnSpPr>
            <a:cxnSpLocks/>
          </p:cNvCxnSpPr>
          <p:nvPr/>
        </p:nvCxnSpPr>
        <p:spPr>
          <a:xfrm flipV="1">
            <a:off x="415928" y="3990109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779BB72-AA69-A34D-9AFB-387DBFC4B7A1}"/>
              </a:ext>
            </a:extLst>
          </p:cNvPr>
          <p:cNvCxnSpPr>
            <a:cxnSpLocks/>
          </p:cNvCxnSpPr>
          <p:nvPr/>
        </p:nvCxnSpPr>
        <p:spPr>
          <a:xfrm flipV="1">
            <a:off x="723900" y="3990109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EE5221B-F74E-1040-82C1-9697D1800642}"/>
              </a:ext>
            </a:extLst>
          </p:cNvPr>
          <p:cNvCxnSpPr>
            <a:cxnSpLocks/>
          </p:cNvCxnSpPr>
          <p:nvPr/>
        </p:nvCxnSpPr>
        <p:spPr>
          <a:xfrm flipV="1">
            <a:off x="1181100" y="4013200"/>
            <a:ext cx="38100" cy="91362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F8C13116-703F-3E49-80EE-7D18913C7E31}"/>
              </a:ext>
            </a:extLst>
          </p:cNvPr>
          <p:cNvCxnSpPr>
            <a:cxnSpLocks/>
          </p:cNvCxnSpPr>
          <p:nvPr/>
        </p:nvCxnSpPr>
        <p:spPr>
          <a:xfrm flipH="1" flipV="1">
            <a:off x="1295400" y="4013201"/>
            <a:ext cx="381000" cy="9778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12F1C2A1-5B0B-B148-9752-2A84E9BF35C6}"/>
              </a:ext>
            </a:extLst>
          </p:cNvPr>
          <p:cNvCxnSpPr>
            <a:cxnSpLocks/>
          </p:cNvCxnSpPr>
          <p:nvPr/>
        </p:nvCxnSpPr>
        <p:spPr>
          <a:xfrm flipH="1" flipV="1">
            <a:off x="1397000" y="4025901"/>
            <a:ext cx="723900" cy="10159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0726721F-0290-5044-9437-E1A6A3D5EB4F}"/>
              </a:ext>
            </a:extLst>
          </p:cNvPr>
          <p:cNvCxnSpPr>
            <a:cxnSpLocks/>
          </p:cNvCxnSpPr>
          <p:nvPr/>
        </p:nvCxnSpPr>
        <p:spPr>
          <a:xfrm flipH="1" flipV="1">
            <a:off x="1473200" y="4000501"/>
            <a:ext cx="1092200" cy="10667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7" name="Square">
            <a:extLst>
              <a:ext uri="{FF2B5EF4-FFF2-40B4-BE49-F238E27FC236}">
                <a16:creationId xmlns:a16="http://schemas.microsoft.com/office/drawing/2014/main" id="{AA4FF341-6848-2F49-AC62-2D6297272608}"/>
              </a:ext>
            </a:extLst>
          </p:cNvPr>
          <p:cNvSpPr/>
          <p:nvPr/>
        </p:nvSpPr>
        <p:spPr>
          <a:xfrm>
            <a:off x="541226" y="6797389"/>
            <a:ext cx="289903" cy="289903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Square">
            <a:extLst>
              <a:ext uri="{FF2B5EF4-FFF2-40B4-BE49-F238E27FC236}">
                <a16:creationId xmlns:a16="http://schemas.microsoft.com/office/drawing/2014/main" id="{3830A7DA-099B-5D4C-A261-E5F916B5E172}"/>
              </a:ext>
            </a:extLst>
          </p:cNvPr>
          <p:cNvSpPr/>
          <p:nvPr/>
        </p:nvSpPr>
        <p:spPr>
          <a:xfrm>
            <a:off x="990911" y="6796848"/>
            <a:ext cx="290444" cy="290444"/>
          </a:xfrm>
          <a:prstGeom prst="rect">
            <a:avLst/>
          </a:prstGeom>
          <a:solidFill>
            <a:schemeClr val="accent3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Square">
            <a:extLst>
              <a:ext uri="{FF2B5EF4-FFF2-40B4-BE49-F238E27FC236}">
                <a16:creationId xmlns:a16="http://schemas.microsoft.com/office/drawing/2014/main" id="{F829EB89-965C-5F4E-B139-055F79E4AB26}"/>
              </a:ext>
            </a:extLst>
          </p:cNvPr>
          <p:cNvSpPr/>
          <p:nvPr/>
        </p:nvSpPr>
        <p:spPr>
          <a:xfrm>
            <a:off x="2410211" y="6804486"/>
            <a:ext cx="289903" cy="289903"/>
          </a:xfrm>
          <a:prstGeom prst="rect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Square">
            <a:extLst>
              <a:ext uri="{FF2B5EF4-FFF2-40B4-BE49-F238E27FC236}">
                <a16:creationId xmlns:a16="http://schemas.microsoft.com/office/drawing/2014/main" id="{06F75F76-4753-8749-8E42-3BE6C87DF7EF}"/>
              </a:ext>
            </a:extLst>
          </p:cNvPr>
          <p:cNvSpPr/>
          <p:nvPr/>
        </p:nvSpPr>
        <p:spPr>
          <a:xfrm>
            <a:off x="2898034" y="6813014"/>
            <a:ext cx="289903" cy="289903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520B5173-463F-8341-830E-A30DE4593178}"/>
              </a:ext>
            </a:extLst>
          </p:cNvPr>
          <p:cNvCxnSpPr>
            <a:cxnSpLocks/>
          </p:cNvCxnSpPr>
          <p:nvPr/>
        </p:nvCxnSpPr>
        <p:spPr>
          <a:xfrm flipV="1">
            <a:off x="831129" y="5603467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51DD3441-B8BA-1147-A938-2A628F966256}"/>
              </a:ext>
            </a:extLst>
          </p:cNvPr>
          <p:cNvCxnSpPr>
            <a:cxnSpLocks/>
          </p:cNvCxnSpPr>
          <p:nvPr/>
        </p:nvCxnSpPr>
        <p:spPr>
          <a:xfrm flipV="1">
            <a:off x="1139101" y="5603467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6C51DF9E-3BE8-0249-8CAD-A64D720CD8DD}"/>
              </a:ext>
            </a:extLst>
          </p:cNvPr>
          <p:cNvCxnSpPr>
            <a:cxnSpLocks/>
          </p:cNvCxnSpPr>
          <p:nvPr/>
        </p:nvCxnSpPr>
        <p:spPr>
          <a:xfrm flipH="1" flipV="1">
            <a:off x="1812201" y="5639259"/>
            <a:ext cx="723900" cy="10159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EAF8A041-200C-AB47-B4EB-D2DB5F4BCB26}"/>
              </a:ext>
            </a:extLst>
          </p:cNvPr>
          <p:cNvCxnSpPr>
            <a:cxnSpLocks/>
          </p:cNvCxnSpPr>
          <p:nvPr/>
        </p:nvCxnSpPr>
        <p:spPr>
          <a:xfrm flipH="1" flipV="1">
            <a:off x="1888401" y="5613859"/>
            <a:ext cx="1092200" cy="10667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6" name="Square">
            <a:extLst>
              <a:ext uri="{FF2B5EF4-FFF2-40B4-BE49-F238E27FC236}">
                <a16:creationId xmlns:a16="http://schemas.microsoft.com/office/drawing/2014/main" id="{249E7D46-1DED-CB46-AFBE-99313E82345F}"/>
              </a:ext>
            </a:extLst>
          </p:cNvPr>
          <p:cNvSpPr/>
          <p:nvPr/>
        </p:nvSpPr>
        <p:spPr>
          <a:xfrm>
            <a:off x="4488970" y="5163772"/>
            <a:ext cx="289903" cy="289903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quare">
            <a:extLst>
              <a:ext uri="{FF2B5EF4-FFF2-40B4-BE49-F238E27FC236}">
                <a16:creationId xmlns:a16="http://schemas.microsoft.com/office/drawing/2014/main" id="{5E3AB78D-B5B0-AB45-9783-26D0E1F7352A}"/>
              </a:ext>
            </a:extLst>
          </p:cNvPr>
          <p:cNvSpPr/>
          <p:nvPr/>
        </p:nvSpPr>
        <p:spPr>
          <a:xfrm>
            <a:off x="4938655" y="5163231"/>
            <a:ext cx="290444" cy="290444"/>
          </a:xfrm>
          <a:prstGeom prst="rect">
            <a:avLst/>
          </a:prstGeom>
          <a:solidFill>
            <a:schemeClr val="accent3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Square">
            <a:extLst>
              <a:ext uri="{FF2B5EF4-FFF2-40B4-BE49-F238E27FC236}">
                <a16:creationId xmlns:a16="http://schemas.microsoft.com/office/drawing/2014/main" id="{C48D30FF-8342-CA4E-8B89-BA816B15AEFF}"/>
              </a:ext>
            </a:extLst>
          </p:cNvPr>
          <p:cNvSpPr/>
          <p:nvPr/>
        </p:nvSpPr>
        <p:spPr>
          <a:xfrm>
            <a:off x="5401579" y="5158615"/>
            <a:ext cx="290444" cy="290444"/>
          </a:xfrm>
          <a:prstGeom prst="rect">
            <a:avLst/>
          </a:prstGeom>
          <a:solidFill>
            <a:srgbClr val="FF40FF">
              <a:alpha val="7316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Square">
            <a:extLst>
              <a:ext uri="{FF2B5EF4-FFF2-40B4-BE49-F238E27FC236}">
                <a16:creationId xmlns:a16="http://schemas.microsoft.com/office/drawing/2014/main" id="{A2FE5C08-8E90-884D-812D-68344D115286}"/>
              </a:ext>
            </a:extLst>
          </p:cNvPr>
          <p:cNvSpPr/>
          <p:nvPr/>
        </p:nvSpPr>
        <p:spPr>
          <a:xfrm>
            <a:off x="5889402" y="5158615"/>
            <a:ext cx="290444" cy="290444"/>
          </a:xfrm>
          <a:prstGeom prst="rect">
            <a:avLst/>
          </a:prstGeom>
          <a:solidFill>
            <a:schemeClr val="accent5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BACA1FD8-E932-1A4E-AD01-38A01D273F94}"/>
              </a:ext>
            </a:extLst>
          </p:cNvPr>
          <p:cNvCxnSpPr>
            <a:cxnSpLocks/>
          </p:cNvCxnSpPr>
          <p:nvPr/>
        </p:nvCxnSpPr>
        <p:spPr>
          <a:xfrm flipV="1">
            <a:off x="4778873" y="3969850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F7AAD603-55C9-9948-8D96-2B787AFB8136}"/>
              </a:ext>
            </a:extLst>
          </p:cNvPr>
          <p:cNvCxnSpPr>
            <a:cxnSpLocks/>
          </p:cNvCxnSpPr>
          <p:nvPr/>
        </p:nvCxnSpPr>
        <p:spPr>
          <a:xfrm flipV="1">
            <a:off x="5086845" y="3969850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C70EF6C6-291E-5B42-ADB1-B522A5EDDEBE}"/>
              </a:ext>
            </a:extLst>
          </p:cNvPr>
          <p:cNvCxnSpPr>
            <a:cxnSpLocks/>
          </p:cNvCxnSpPr>
          <p:nvPr/>
        </p:nvCxnSpPr>
        <p:spPr>
          <a:xfrm flipV="1">
            <a:off x="5544045" y="3992941"/>
            <a:ext cx="38100" cy="91362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8A12A1EE-EDA0-4946-A065-C0C5C4A6C6F8}"/>
              </a:ext>
            </a:extLst>
          </p:cNvPr>
          <p:cNvCxnSpPr>
            <a:cxnSpLocks/>
          </p:cNvCxnSpPr>
          <p:nvPr/>
        </p:nvCxnSpPr>
        <p:spPr>
          <a:xfrm flipH="1" flipV="1">
            <a:off x="5658345" y="3992942"/>
            <a:ext cx="381000" cy="9778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8" name="Square">
            <a:extLst>
              <a:ext uri="{FF2B5EF4-FFF2-40B4-BE49-F238E27FC236}">
                <a16:creationId xmlns:a16="http://schemas.microsoft.com/office/drawing/2014/main" id="{926C4883-7722-FA4E-93E0-EC39B4A36E28}"/>
              </a:ext>
            </a:extLst>
          </p:cNvPr>
          <p:cNvSpPr/>
          <p:nvPr/>
        </p:nvSpPr>
        <p:spPr>
          <a:xfrm>
            <a:off x="4442483" y="6791397"/>
            <a:ext cx="289903" cy="289903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Square">
            <a:extLst>
              <a:ext uri="{FF2B5EF4-FFF2-40B4-BE49-F238E27FC236}">
                <a16:creationId xmlns:a16="http://schemas.microsoft.com/office/drawing/2014/main" id="{3196F8F2-B78D-F943-94D1-E474F9DEF809}"/>
              </a:ext>
            </a:extLst>
          </p:cNvPr>
          <p:cNvSpPr/>
          <p:nvPr/>
        </p:nvSpPr>
        <p:spPr>
          <a:xfrm>
            <a:off x="4892168" y="6790856"/>
            <a:ext cx="290444" cy="290444"/>
          </a:xfrm>
          <a:prstGeom prst="rect">
            <a:avLst/>
          </a:prstGeom>
          <a:solidFill>
            <a:schemeClr val="accent3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Square">
            <a:extLst>
              <a:ext uri="{FF2B5EF4-FFF2-40B4-BE49-F238E27FC236}">
                <a16:creationId xmlns:a16="http://schemas.microsoft.com/office/drawing/2014/main" id="{324BFD72-0B2B-FA46-A496-37EF330F6039}"/>
              </a:ext>
            </a:extLst>
          </p:cNvPr>
          <p:cNvSpPr/>
          <p:nvPr/>
        </p:nvSpPr>
        <p:spPr>
          <a:xfrm>
            <a:off x="6311468" y="6798494"/>
            <a:ext cx="289903" cy="289903"/>
          </a:xfrm>
          <a:prstGeom prst="rect">
            <a:avLst/>
          </a:prstGeom>
          <a:solidFill>
            <a:srgbClr val="00B0F0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Square">
            <a:extLst>
              <a:ext uri="{FF2B5EF4-FFF2-40B4-BE49-F238E27FC236}">
                <a16:creationId xmlns:a16="http://schemas.microsoft.com/office/drawing/2014/main" id="{0C564C8F-0DDC-9848-839F-53C1E0553AC9}"/>
              </a:ext>
            </a:extLst>
          </p:cNvPr>
          <p:cNvSpPr/>
          <p:nvPr/>
        </p:nvSpPr>
        <p:spPr>
          <a:xfrm>
            <a:off x="6799291" y="6807022"/>
            <a:ext cx="289903" cy="28990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24C83E1D-B5C5-D346-A683-CD41A9D7933D}"/>
              </a:ext>
            </a:extLst>
          </p:cNvPr>
          <p:cNvCxnSpPr>
            <a:cxnSpLocks/>
          </p:cNvCxnSpPr>
          <p:nvPr/>
        </p:nvCxnSpPr>
        <p:spPr>
          <a:xfrm flipV="1">
            <a:off x="4732386" y="5597475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26D23A0E-5851-094E-9706-19CAE50CEF9E}"/>
              </a:ext>
            </a:extLst>
          </p:cNvPr>
          <p:cNvCxnSpPr>
            <a:cxnSpLocks/>
          </p:cNvCxnSpPr>
          <p:nvPr/>
        </p:nvCxnSpPr>
        <p:spPr>
          <a:xfrm flipV="1">
            <a:off x="5040358" y="5597475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E1F92DC7-3A55-1443-B0B6-4BCE23FAE41C}"/>
              </a:ext>
            </a:extLst>
          </p:cNvPr>
          <p:cNvCxnSpPr>
            <a:cxnSpLocks/>
          </p:cNvCxnSpPr>
          <p:nvPr/>
        </p:nvCxnSpPr>
        <p:spPr>
          <a:xfrm flipH="1" flipV="1">
            <a:off x="5713458" y="5633267"/>
            <a:ext cx="723900" cy="10159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71D42141-DBEA-784A-BE92-F1AC698AB793}"/>
              </a:ext>
            </a:extLst>
          </p:cNvPr>
          <p:cNvCxnSpPr>
            <a:cxnSpLocks/>
          </p:cNvCxnSpPr>
          <p:nvPr/>
        </p:nvCxnSpPr>
        <p:spPr>
          <a:xfrm flipH="1" flipV="1">
            <a:off x="5789658" y="5607867"/>
            <a:ext cx="1092200" cy="10667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0" name="Square">
            <a:extLst>
              <a:ext uri="{FF2B5EF4-FFF2-40B4-BE49-F238E27FC236}">
                <a16:creationId xmlns:a16="http://schemas.microsoft.com/office/drawing/2014/main" id="{4BDB4818-AF1B-C14A-8F2F-734BC02214F9}"/>
              </a:ext>
            </a:extLst>
          </p:cNvPr>
          <p:cNvSpPr/>
          <p:nvPr/>
        </p:nvSpPr>
        <p:spPr>
          <a:xfrm>
            <a:off x="3413245" y="8431131"/>
            <a:ext cx="289903" cy="289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Square">
            <a:extLst>
              <a:ext uri="{FF2B5EF4-FFF2-40B4-BE49-F238E27FC236}">
                <a16:creationId xmlns:a16="http://schemas.microsoft.com/office/drawing/2014/main" id="{371B5931-B13A-914F-9D3E-359184687D21}"/>
              </a:ext>
            </a:extLst>
          </p:cNvPr>
          <p:cNvSpPr/>
          <p:nvPr/>
        </p:nvSpPr>
        <p:spPr>
          <a:xfrm>
            <a:off x="3862930" y="8430590"/>
            <a:ext cx="290444" cy="290444"/>
          </a:xfrm>
          <a:prstGeom prst="rect">
            <a:avLst/>
          </a:prstGeom>
          <a:solidFill>
            <a:schemeClr val="accent3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Square">
            <a:extLst>
              <a:ext uri="{FF2B5EF4-FFF2-40B4-BE49-F238E27FC236}">
                <a16:creationId xmlns:a16="http://schemas.microsoft.com/office/drawing/2014/main" id="{E9F5E6B3-114E-6C4C-8770-27E105CB7223}"/>
              </a:ext>
            </a:extLst>
          </p:cNvPr>
          <p:cNvSpPr/>
          <p:nvPr/>
        </p:nvSpPr>
        <p:spPr>
          <a:xfrm>
            <a:off x="4325854" y="8425974"/>
            <a:ext cx="290444" cy="290444"/>
          </a:xfrm>
          <a:prstGeom prst="rect">
            <a:avLst/>
          </a:prstGeom>
          <a:solidFill>
            <a:srgbClr val="FF40FF">
              <a:alpha val="7316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Square">
            <a:extLst>
              <a:ext uri="{FF2B5EF4-FFF2-40B4-BE49-F238E27FC236}">
                <a16:creationId xmlns:a16="http://schemas.microsoft.com/office/drawing/2014/main" id="{EA53EE47-7DA9-5C4A-8AC5-742E648724A1}"/>
              </a:ext>
            </a:extLst>
          </p:cNvPr>
          <p:cNvSpPr/>
          <p:nvPr/>
        </p:nvSpPr>
        <p:spPr>
          <a:xfrm>
            <a:off x="4813677" y="8425974"/>
            <a:ext cx="290444" cy="290444"/>
          </a:xfrm>
          <a:prstGeom prst="rect">
            <a:avLst/>
          </a:prstGeom>
          <a:solidFill>
            <a:schemeClr val="accent3">
              <a:lumMod val="5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1D30886E-81CB-BB4C-9038-75DEDCE9BD4A}"/>
              </a:ext>
            </a:extLst>
          </p:cNvPr>
          <p:cNvCxnSpPr>
            <a:cxnSpLocks/>
          </p:cNvCxnSpPr>
          <p:nvPr/>
        </p:nvCxnSpPr>
        <p:spPr>
          <a:xfrm flipV="1">
            <a:off x="3703148" y="7237209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2D1014D-AE2D-8E45-ADA3-04FF07850392}"/>
              </a:ext>
            </a:extLst>
          </p:cNvPr>
          <p:cNvCxnSpPr>
            <a:cxnSpLocks/>
          </p:cNvCxnSpPr>
          <p:nvPr/>
        </p:nvCxnSpPr>
        <p:spPr>
          <a:xfrm flipV="1">
            <a:off x="4011120" y="7237209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78CE7618-2A0E-E743-8647-EB6C12038EE8}"/>
              </a:ext>
            </a:extLst>
          </p:cNvPr>
          <p:cNvCxnSpPr>
            <a:cxnSpLocks/>
          </p:cNvCxnSpPr>
          <p:nvPr/>
        </p:nvCxnSpPr>
        <p:spPr>
          <a:xfrm flipV="1">
            <a:off x="4468320" y="7260300"/>
            <a:ext cx="38100" cy="91362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53C28578-7432-1C40-AB78-F8E2D1F2B006}"/>
              </a:ext>
            </a:extLst>
          </p:cNvPr>
          <p:cNvCxnSpPr>
            <a:cxnSpLocks/>
          </p:cNvCxnSpPr>
          <p:nvPr/>
        </p:nvCxnSpPr>
        <p:spPr>
          <a:xfrm flipH="1" flipV="1">
            <a:off x="4582620" y="7260301"/>
            <a:ext cx="381000" cy="9778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2" name="Square">
            <a:extLst>
              <a:ext uri="{FF2B5EF4-FFF2-40B4-BE49-F238E27FC236}">
                <a16:creationId xmlns:a16="http://schemas.microsoft.com/office/drawing/2014/main" id="{6875998C-69DC-E74E-A16F-613837B6D983}"/>
              </a:ext>
            </a:extLst>
          </p:cNvPr>
          <p:cNvSpPr/>
          <p:nvPr/>
        </p:nvSpPr>
        <p:spPr>
          <a:xfrm>
            <a:off x="2399579" y="10082676"/>
            <a:ext cx="289903" cy="289903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Square">
            <a:extLst>
              <a:ext uri="{FF2B5EF4-FFF2-40B4-BE49-F238E27FC236}">
                <a16:creationId xmlns:a16="http://schemas.microsoft.com/office/drawing/2014/main" id="{CBCB5D60-4336-F04B-B449-B1DB69B28CEC}"/>
              </a:ext>
            </a:extLst>
          </p:cNvPr>
          <p:cNvSpPr/>
          <p:nvPr/>
        </p:nvSpPr>
        <p:spPr>
          <a:xfrm>
            <a:off x="2849264" y="10082135"/>
            <a:ext cx="290444" cy="290444"/>
          </a:xfrm>
          <a:prstGeom prst="rect">
            <a:avLst/>
          </a:prstGeom>
          <a:solidFill>
            <a:schemeClr val="accent3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Square">
            <a:extLst>
              <a:ext uri="{FF2B5EF4-FFF2-40B4-BE49-F238E27FC236}">
                <a16:creationId xmlns:a16="http://schemas.microsoft.com/office/drawing/2014/main" id="{8157AD5B-6177-DB45-AE17-3FE1214BEF2A}"/>
              </a:ext>
            </a:extLst>
          </p:cNvPr>
          <p:cNvSpPr/>
          <p:nvPr/>
        </p:nvSpPr>
        <p:spPr>
          <a:xfrm>
            <a:off x="3312188" y="10077519"/>
            <a:ext cx="290444" cy="290444"/>
          </a:xfrm>
          <a:prstGeom prst="rect">
            <a:avLst/>
          </a:prstGeom>
          <a:solidFill>
            <a:srgbClr val="FF40FF">
              <a:alpha val="7316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quare">
            <a:extLst>
              <a:ext uri="{FF2B5EF4-FFF2-40B4-BE49-F238E27FC236}">
                <a16:creationId xmlns:a16="http://schemas.microsoft.com/office/drawing/2014/main" id="{5B88E5AE-B2C1-CC42-B817-E37D058275C8}"/>
              </a:ext>
            </a:extLst>
          </p:cNvPr>
          <p:cNvSpPr/>
          <p:nvPr/>
        </p:nvSpPr>
        <p:spPr>
          <a:xfrm>
            <a:off x="3800011" y="10077519"/>
            <a:ext cx="290444" cy="290444"/>
          </a:xfrm>
          <a:prstGeom prst="rect">
            <a:avLst/>
          </a:prstGeom>
          <a:solidFill>
            <a:srgbClr val="00B0F0">
              <a:alpha val="7316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Square">
            <a:extLst>
              <a:ext uri="{FF2B5EF4-FFF2-40B4-BE49-F238E27FC236}">
                <a16:creationId xmlns:a16="http://schemas.microsoft.com/office/drawing/2014/main" id="{D1F45088-49FF-E74F-8B8A-0E23B947B355}"/>
              </a:ext>
            </a:extLst>
          </p:cNvPr>
          <p:cNvSpPr/>
          <p:nvPr/>
        </p:nvSpPr>
        <p:spPr>
          <a:xfrm>
            <a:off x="4268564" y="10089773"/>
            <a:ext cx="289903" cy="289903"/>
          </a:xfrm>
          <a:prstGeom prst="rect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Square">
            <a:extLst>
              <a:ext uri="{FF2B5EF4-FFF2-40B4-BE49-F238E27FC236}">
                <a16:creationId xmlns:a16="http://schemas.microsoft.com/office/drawing/2014/main" id="{06A0F0AF-2B76-7D48-9B93-D47EF595151D}"/>
              </a:ext>
            </a:extLst>
          </p:cNvPr>
          <p:cNvSpPr/>
          <p:nvPr/>
        </p:nvSpPr>
        <p:spPr>
          <a:xfrm>
            <a:off x="4756387" y="10098301"/>
            <a:ext cx="289903" cy="289903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EF53F769-AA6D-B746-B7CC-5D8B969BAB5C}"/>
              </a:ext>
            </a:extLst>
          </p:cNvPr>
          <p:cNvCxnSpPr>
            <a:cxnSpLocks/>
          </p:cNvCxnSpPr>
          <p:nvPr/>
        </p:nvCxnSpPr>
        <p:spPr>
          <a:xfrm flipV="1">
            <a:off x="2689482" y="8888754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FC99733B-0C8B-9C42-ACFF-2D518380038E}"/>
              </a:ext>
            </a:extLst>
          </p:cNvPr>
          <p:cNvCxnSpPr>
            <a:cxnSpLocks/>
          </p:cNvCxnSpPr>
          <p:nvPr/>
        </p:nvCxnSpPr>
        <p:spPr>
          <a:xfrm flipV="1">
            <a:off x="2997454" y="8888754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DE8A1297-D079-3845-9B93-0830FA9FD8FB}"/>
              </a:ext>
            </a:extLst>
          </p:cNvPr>
          <p:cNvCxnSpPr>
            <a:cxnSpLocks/>
          </p:cNvCxnSpPr>
          <p:nvPr/>
        </p:nvCxnSpPr>
        <p:spPr>
          <a:xfrm flipV="1">
            <a:off x="3454654" y="8911845"/>
            <a:ext cx="38100" cy="91362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650257EA-52BD-5245-ACBB-74FAADA45205}"/>
              </a:ext>
            </a:extLst>
          </p:cNvPr>
          <p:cNvCxnSpPr>
            <a:cxnSpLocks/>
          </p:cNvCxnSpPr>
          <p:nvPr/>
        </p:nvCxnSpPr>
        <p:spPr>
          <a:xfrm flipH="1" flipV="1">
            <a:off x="3568954" y="8911846"/>
            <a:ext cx="381000" cy="9778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8CB76EA2-60B5-0240-A078-20B13DEC59EF}"/>
              </a:ext>
            </a:extLst>
          </p:cNvPr>
          <p:cNvCxnSpPr>
            <a:cxnSpLocks/>
          </p:cNvCxnSpPr>
          <p:nvPr/>
        </p:nvCxnSpPr>
        <p:spPr>
          <a:xfrm flipH="1" flipV="1">
            <a:off x="3670554" y="8924546"/>
            <a:ext cx="723900" cy="10159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42949F13-7803-154A-B3A7-043FEBF5B330}"/>
              </a:ext>
            </a:extLst>
          </p:cNvPr>
          <p:cNvCxnSpPr>
            <a:cxnSpLocks/>
          </p:cNvCxnSpPr>
          <p:nvPr/>
        </p:nvCxnSpPr>
        <p:spPr>
          <a:xfrm flipH="1" flipV="1">
            <a:off x="3746754" y="8899146"/>
            <a:ext cx="1092200" cy="10667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4" name="Square">
            <a:extLst>
              <a:ext uri="{FF2B5EF4-FFF2-40B4-BE49-F238E27FC236}">
                <a16:creationId xmlns:a16="http://schemas.microsoft.com/office/drawing/2014/main" id="{670CB91A-DDD0-5746-9C5E-A66370FE588A}"/>
              </a:ext>
            </a:extLst>
          </p:cNvPr>
          <p:cNvSpPr/>
          <p:nvPr/>
        </p:nvSpPr>
        <p:spPr>
          <a:xfrm>
            <a:off x="8903546" y="5184031"/>
            <a:ext cx="289903" cy="289903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Square">
            <a:extLst>
              <a:ext uri="{FF2B5EF4-FFF2-40B4-BE49-F238E27FC236}">
                <a16:creationId xmlns:a16="http://schemas.microsoft.com/office/drawing/2014/main" id="{C6E31858-D67C-0D4A-B16B-CFD718E5928D}"/>
              </a:ext>
            </a:extLst>
          </p:cNvPr>
          <p:cNvSpPr/>
          <p:nvPr/>
        </p:nvSpPr>
        <p:spPr>
          <a:xfrm>
            <a:off x="9353231" y="5183490"/>
            <a:ext cx="290444" cy="290444"/>
          </a:xfrm>
          <a:prstGeom prst="rect">
            <a:avLst/>
          </a:prstGeom>
          <a:solidFill>
            <a:schemeClr val="accent3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Square">
            <a:extLst>
              <a:ext uri="{FF2B5EF4-FFF2-40B4-BE49-F238E27FC236}">
                <a16:creationId xmlns:a16="http://schemas.microsoft.com/office/drawing/2014/main" id="{2746C128-2801-414B-A085-23F228C95670}"/>
              </a:ext>
            </a:extLst>
          </p:cNvPr>
          <p:cNvSpPr/>
          <p:nvPr/>
        </p:nvSpPr>
        <p:spPr>
          <a:xfrm>
            <a:off x="9816155" y="5178874"/>
            <a:ext cx="290444" cy="290444"/>
          </a:xfrm>
          <a:prstGeom prst="rect">
            <a:avLst/>
          </a:prstGeom>
          <a:solidFill>
            <a:srgbClr val="00B0F0">
              <a:alpha val="7316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Square">
            <a:extLst>
              <a:ext uri="{FF2B5EF4-FFF2-40B4-BE49-F238E27FC236}">
                <a16:creationId xmlns:a16="http://schemas.microsoft.com/office/drawing/2014/main" id="{92F92CAD-B39A-F740-8234-5374478EA506}"/>
              </a:ext>
            </a:extLst>
          </p:cNvPr>
          <p:cNvSpPr/>
          <p:nvPr/>
        </p:nvSpPr>
        <p:spPr>
          <a:xfrm>
            <a:off x="10303978" y="5178874"/>
            <a:ext cx="290444" cy="290444"/>
          </a:xfrm>
          <a:prstGeom prst="rect">
            <a:avLst/>
          </a:prstGeom>
          <a:solidFill>
            <a:schemeClr val="accent3">
              <a:lumMod val="5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5887AF96-CCA4-7B4E-9A2A-400DC1CC8DA8}"/>
              </a:ext>
            </a:extLst>
          </p:cNvPr>
          <p:cNvCxnSpPr>
            <a:cxnSpLocks/>
          </p:cNvCxnSpPr>
          <p:nvPr/>
        </p:nvCxnSpPr>
        <p:spPr>
          <a:xfrm flipV="1">
            <a:off x="9193449" y="3990109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70156DFF-0F9D-CE4C-867A-21107978BB69}"/>
              </a:ext>
            </a:extLst>
          </p:cNvPr>
          <p:cNvCxnSpPr>
            <a:cxnSpLocks/>
          </p:cNvCxnSpPr>
          <p:nvPr/>
        </p:nvCxnSpPr>
        <p:spPr>
          <a:xfrm flipV="1">
            <a:off x="9501421" y="3990109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9C624597-122F-2D4F-AA55-D1FAF7ECCCEB}"/>
              </a:ext>
            </a:extLst>
          </p:cNvPr>
          <p:cNvCxnSpPr>
            <a:cxnSpLocks/>
          </p:cNvCxnSpPr>
          <p:nvPr/>
        </p:nvCxnSpPr>
        <p:spPr>
          <a:xfrm flipV="1">
            <a:off x="9958621" y="4013200"/>
            <a:ext cx="38100" cy="91362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B0F41FA4-69E0-0F4F-B024-1E8065A3D80C}"/>
              </a:ext>
            </a:extLst>
          </p:cNvPr>
          <p:cNvCxnSpPr>
            <a:cxnSpLocks/>
          </p:cNvCxnSpPr>
          <p:nvPr/>
        </p:nvCxnSpPr>
        <p:spPr>
          <a:xfrm flipH="1" flipV="1">
            <a:off x="10072921" y="4013201"/>
            <a:ext cx="381000" cy="9778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6" name="Square">
            <a:extLst>
              <a:ext uri="{FF2B5EF4-FFF2-40B4-BE49-F238E27FC236}">
                <a16:creationId xmlns:a16="http://schemas.microsoft.com/office/drawing/2014/main" id="{27FE071B-9DE7-0346-A924-566ED8465EBA}"/>
              </a:ext>
            </a:extLst>
          </p:cNvPr>
          <p:cNvSpPr/>
          <p:nvPr/>
        </p:nvSpPr>
        <p:spPr>
          <a:xfrm>
            <a:off x="6501565" y="5143677"/>
            <a:ext cx="289903" cy="289903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" name="Square">
            <a:extLst>
              <a:ext uri="{FF2B5EF4-FFF2-40B4-BE49-F238E27FC236}">
                <a16:creationId xmlns:a16="http://schemas.microsoft.com/office/drawing/2014/main" id="{C5EBEF87-1832-8F44-9089-6B278EA4B570}"/>
              </a:ext>
            </a:extLst>
          </p:cNvPr>
          <p:cNvSpPr/>
          <p:nvPr/>
        </p:nvSpPr>
        <p:spPr>
          <a:xfrm>
            <a:off x="6951250" y="5143136"/>
            <a:ext cx="290444" cy="290444"/>
          </a:xfrm>
          <a:prstGeom prst="rect">
            <a:avLst/>
          </a:prstGeom>
          <a:solidFill>
            <a:schemeClr val="accent3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Square">
            <a:extLst>
              <a:ext uri="{FF2B5EF4-FFF2-40B4-BE49-F238E27FC236}">
                <a16:creationId xmlns:a16="http://schemas.microsoft.com/office/drawing/2014/main" id="{078114BD-35BA-3240-8EB3-2EFA1FA6FEDC}"/>
              </a:ext>
            </a:extLst>
          </p:cNvPr>
          <p:cNvSpPr/>
          <p:nvPr/>
        </p:nvSpPr>
        <p:spPr>
          <a:xfrm>
            <a:off x="7414174" y="5138520"/>
            <a:ext cx="290444" cy="290444"/>
          </a:xfrm>
          <a:prstGeom prst="rect">
            <a:avLst/>
          </a:prstGeom>
          <a:solidFill>
            <a:srgbClr val="FF40FF">
              <a:alpha val="7316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Square">
            <a:extLst>
              <a:ext uri="{FF2B5EF4-FFF2-40B4-BE49-F238E27FC236}">
                <a16:creationId xmlns:a16="http://schemas.microsoft.com/office/drawing/2014/main" id="{1CE6029E-D088-2348-856E-3A652B2F3306}"/>
              </a:ext>
            </a:extLst>
          </p:cNvPr>
          <p:cNvSpPr/>
          <p:nvPr/>
        </p:nvSpPr>
        <p:spPr>
          <a:xfrm>
            <a:off x="7901997" y="5138520"/>
            <a:ext cx="290444" cy="290444"/>
          </a:xfrm>
          <a:prstGeom prst="rect">
            <a:avLst/>
          </a:prstGeom>
          <a:solidFill>
            <a:schemeClr val="accent3">
              <a:lumMod val="5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Square">
            <a:extLst>
              <a:ext uri="{FF2B5EF4-FFF2-40B4-BE49-F238E27FC236}">
                <a16:creationId xmlns:a16="http://schemas.microsoft.com/office/drawing/2014/main" id="{7CDBBBE4-4609-CE45-B56A-15E36B8D6E3B}"/>
              </a:ext>
            </a:extLst>
          </p:cNvPr>
          <p:cNvSpPr/>
          <p:nvPr/>
        </p:nvSpPr>
        <p:spPr>
          <a:xfrm>
            <a:off x="8370550" y="5150774"/>
            <a:ext cx="289903" cy="289903"/>
          </a:xfrm>
          <a:prstGeom prst="rect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" name="Square">
            <a:extLst>
              <a:ext uri="{FF2B5EF4-FFF2-40B4-BE49-F238E27FC236}">
                <a16:creationId xmlns:a16="http://schemas.microsoft.com/office/drawing/2014/main" id="{79E35EF1-B4EA-FF47-9890-5C769A0AE728}"/>
              </a:ext>
            </a:extLst>
          </p:cNvPr>
          <p:cNvSpPr/>
          <p:nvPr/>
        </p:nvSpPr>
        <p:spPr>
          <a:xfrm>
            <a:off x="8858373" y="5159302"/>
            <a:ext cx="289903" cy="289903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4E324D3B-D1B0-6540-AA16-90B08BF0BF1E}"/>
              </a:ext>
            </a:extLst>
          </p:cNvPr>
          <p:cNvCxnSpPr>
            <a:cxnSpLocks/>
          </p:cNvCxnSpPr>
          <p:nvPr/>
        </p:nvCxnSpPr>
        <p:spPr>
          <a:xfrm flipV="1">
            <a:off x="6791468" y="3949755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B8B17FCE-770F-E64B-9FC4-3EB3DA526C58}"/>
              </a:ext>
            </a:extLst>
          </p:cNvPr>
          <p:cNvCxnSpPr>
            <a:cxnSpLocks/>
          </p:cNvCxnSpPr>
          <p:nvPr/>
        </p:nvCxnSpPr>
        <p:spPr>
          <a:xfrm flipV="1">
            <a:off x="7099440" y="3949755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188035E7-D3A4-8749-A040-F6CBF415C614}"/>
              </a:ext>
            </a:extLst>
          </p:cNvPr>
          <p:cNvCxnSpPr>
            <a:cxnSpLocks/>
          </p:cNvCxnSpPr>
          <p:nvPr/>
        </p:nvCxnSpPr>
        <p:spPr>
          <a:xfrm flipV="1">
            <a:off x="7556640" y="3972846"/>
            <a:ext cx="38100" cy="91362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0EBD713F-5403-CB49-B496-46AB0B364745}"/>
              </a:ext>
            </a:extLst>
          </p:cNvPr>
          <p:cNvCxnSpPr>
            <a:cxnSpLocks/>
          </p:cNvCxnSpPr>
          <p:nvPr/>
        </p:nvCxnSpPr>
        <p:spPr>
          <a:xfrm flipH="1" flipV="1">
            <a:off x="7670940" y="3972847"/>
            <a:ext cx="381000" cy="9778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D43D2495-2F20-9A48-8701-2F11BD261226}"/>
              </a:ext>
            </a:extLst>
          </p:cNvPr>
          <p:cNvCxnSpPr>
            <a:cxnSpLocks/>
          </p:cNvCxnSpPr>
          <p:nvPr/>
        </p:nvCxnSpPr>
        <p:spPr>
          <a:xfrm flipH="1" flipV="1">
            <a:off x="7772540" y="3985547"/>
            <a:ext cx="723900" cy="10159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6D9DA550-E111-5544-84AD-B23B9340F743}"/>
              </a:ext>
            </a:extLst>
          </p:cNvPr>
          <p:cNvCxnSpPr>
            <a:cxnSpLocks/>
          </p:cNvCxnSpPr>
          <p:nvPr/>
        </p:nvCxnSpPr>
        <p:spPr>
          <a:xfrm flipH="1" flipV="1">
            <a:off x="7848740" y="3960147"/>
            <a:ext cx="1092200" cy="10667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8" name="Square">
            <a:extLst>
              <a:ext uri="{FF2B5EF4-FFF2-40B4-BE49-F238E27FC236}">
                <a16:creationId xmlns:a16="http://schemas.microsoft.com/office/drawing/2014/main" id="{174AD641-0BEE-4C4B-927A-8BBD4C37D077}"/>
              </a:ext>
            </a:extLst>
          </p:cNvPr>
          <p:cNvSpPr/>
          <p:nvPr/>
        </p:nvSpPr>
        <p:spPr>
          <a:xfrm>
            <a:off x="7322909" y="6745850"/>
            <a:ext cx="289903" cy="289903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Square">
            <a:extLst>
              <a:ext uri="{FF2B5EF4-FFF2-40B4-BE49-F238E27FC236}">
                <a16:creationId xmlns:a16="http://schemas.microsoft.com/office/drawing/2014/main" id="{E6C3CD70-6A1B-7F4B-8915-2F1135E194A8}"/>
              </a:ext>
            </a:extLst>
          </p:cNvPr>
          <p:cNvSpPr/>
          <p:nvPr/>
        </p:nvSpPr>
        <p:spPr>
          <a:xfrm>
            <a:off x="7772594" y="6745309"/>
            <a:ext cx="290444" cy="290444"/>
          </a:xfrm>
          <a:prstGeom prst="rect">
            <a:avLst/>
          </a:prstGeom>
          <a:solidFill>
            <a:schemeClr val="accent3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" name="Square">
            <a:extLst>
              <a:ext uri="{FF2B5EF4-FFF2-40B4-BE49-F238E27FC236}">
                <a16:creationId xmlns:a16="http://schemas.microsoft.com/office/drawing/2014/main" id="{358AA80E-4D8E-FA42-8793-A8D8DAD2D061}"/>
              </a:ext>
            </a:extLst>
          </p:cNvPr>
          <p:cNvSpPr/>
          <p:nvPr/>
        </p:nvSpPr>
        <p:spPr>
          <a:xfrm>
            <a:off x="8235518" y="6740693"/>
            <a:ext cx="290444" cy="290444"/>
          </a:xfrm>
          <a:prstGeom prst="rect">
            <a:avLst/>
          </a:prstGeom>
          <a:solidFill>
            <a:srgbClr val="00B050">
              <a:alpha val="73160"/>
            </a:srgb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1" name="Square">
            <a:extLst>
              <a:ext uri="{FF2B5EF4-FFF2-40B4-BE49-F238E27FC236}">
                <a16:creationId xmlns:a16="http://schemas.microsoft.com/office/drawing/2014/main" id="{658F5C77-8BF1-8141-9E83-F7A1B43764EF}"/>
              </a:ext>
            </a:extLst>
          </p:cNvPr>
          <p:cNvSpPr/>
          <p:nvPr/>
        </p:nvSpPr>
        <p:spPr>
          <a:xfrm>
            <a:off x="8723341" y="6740693"/>
            <a:ext cx="290444" cy="290444"/>
          </a:xfrm>
          <a:prstGeom prst="rect">
            <a:avLst/>
          </a:prstGeom>
          <a:solidFill>
            <a:schemeClr val="accent3">
              <a:lumMod val="5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9FFEA34E-79D6-2B44-AE1E-FF22A2686F01}"/>
              </a:ext>
            </a:extLst>
          </p:cNvPr>
          <p:cNvCxnSpPr>
            <a:cxnSpLocks/>
          </p:cNvCxnSpPr>
          <p:nvPr/>
        </p:nvCxnSpPr>
        <p:spPr>
          <a:xfrm flipV="1">
            <a:off x="7612812" y="5551928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396568EA-4D72-4B4E-B0CE-1D804709703E}"/>
              </a:ext>
            </a:extLst>
          </p:cNvPr>
          <p:cNvCxnSpPr>
            <a:cxnSpLocks/>
          </p:cNvCxnSpPr>
          <p:nvPr/>
        </p:nvCxnSpPr>
        <p:spPr>
          <a:xfrm flipV="1">
            <a:off x="7920784" y="5551928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6ECB3FBC-BA71-F649-80D7-79BBF2D75DB4}"/>
              </a:ext>
            </a:extLst>
          </p:cNvPr>
          <p:cNvCxnSpPr>
            <a:cxnSpLocks/>
          </p:cNvCxnSpPr>
          <p:nvPr/>
        </p:nvCxnSpPr>
        <p:spPr>
          <a:xfrm flipV="1">
            <a:off x="8377984" y="5575019"/>
            <a:ext cx="38100" cy="91362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44A289E0-AA21-364B-9204-31434C939357}"/>
              </a:ext>
            </a:extLst>
          </p:cNvPr>
          <p:cNvCxnSpPr>
            <a:cxnSpLocks/>
          </p:cNvCxnSpPr>
          <p:nvPr/>
        </p:nvCxnSpPr>
        <p:spPr>
          <a:xfrm flipH="1" flipV="1">
            <a:off x="8492284" y="5575020"/>
            <a:ext cx="381000" cy="9778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0" name="Square">
            <a:extLst>
              <a:ext uri="{FF2B5EF4-FFF2-40B4-BE49-F238E27FC236}">
                <a16:creationId xmlns:a16="http://schemas.microsoft.com/office/drawing/2014/main" id="{86DFB5DC-98A1-2842-9FDE-025018B4F2FA}"/>
              </a:ext>
            </a:extLst>
          </p:cNvPr>
          <p:cNvSpPr/>
          <p:nvPr/>
        </p:nvSpPr>
        <p:spPr>
          <a:xfrm>
            <a:off x="3319595" y="11725544"/>
            <a:ext cx="289903" cy="289903"/>
          </a:xfrm>
          <a:prstGeom prst="rect">
            <a:avLst/>
          </a:prstGeom>
          <a:solidFill>
            <a:schemeClr val="accent5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1" name="Square">
            <a:extLst>
              <a:ext uri="{FF2B5EF4-FFF2-40B4-BE49-F238E27FC236}">
                <a16:creationId xmlns:a16="http://schemas.microsoft.com/office/drawing/2014/main" id="{BC2A7F02-6941-8848-A995-CBF5B285741C}"/>
              </a:ext>
            </a:extLst>
          </p:cNvPr>
          <p:cNvSpPr/>
          <p:nvPr/>
        </p:nvSpPr>
        <p:spPr>
          <a:xfrm>
            <a:off x="3769280" y="11725003"/>
            <a:ext cx="290444" cy="290444"/>
          </a:xfrm>
          <a:prstGeom prst="rect">
            <a:avLst/>
          </a:prstGeom>
          <a:solidFill>
            <a:schemeClr val="accent3">
              <a:lumMod val="60000"/>
              <a:lumOff val="40000"/>
              <a:alpha val="7316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Square">
            <a:extLst>
              <a:ext uri="{FF2B5EF4-FFF2-40B4-BE49-F238E27FC236}">
                <a16:creationId xmlns:a16="http://schemas.microsoft.com/office/drawing/2014/main" id="{3D3EF2F9-1C1E-F144-9B78-D00FE4C4FBF0}"/>
              </a:ext>
            </a:extLst>
          </p:cNvPr>
          <p:cNvSpPr/>
          <p:nvPr/>
        </p:nvSpPr>
        <p:spPr>
          <a:xfrm>
            <a:off x="5188580" y="11732641"/>
            <a:ext cx="289903" cy="289903"/>
          </a:xfrm>
          <a:prstGeom prst="rect">
            <a:avLst/>
          </a:prstGeom>
          <a:solidFill>
            <a:schemeClr val="accent2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quare">
            <a:extLst>
              <a:ext uri="{FF2B5EF4-FFF2-40B4-BE49-F238E27FC236}">
                <a16:creationId xmlns:a16="http://schemas.microsoft.com/office/drawing/2014/main" id="{953157FB-2450-E549-BA69-FCC78496B2FD}"/>
              </a:ext>
            </a:extLst>
          </p:cNvPr>
          <p:cNvSpPr/>
          <p:nvPr/>
        </p:nvSpPr>
        <p:spPr>
          <a:xfrm>
            <a:off x="5676403" y="11741169"/>
            <a:ext cx="289903" cy="289903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89440741-8AD5-FB4B-916C-A46337CED684}"/>
              </a:ext>
            </a:extLst>
          </p:cNvPr>
          <p:cNvCxnSpPr>
            <a:cxnSpLocks/>
          </p:cNvCxnSpPr>
          <p:nvPr/>
        </p:nvCxnSpPr>
        <p:spPr>
          <a:xfrm flipV="1">
            <a:off x="3609498" y="10531622"/>
            <a:ext cx="622707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52C49043-195B-AB44-A7BE-46BA61033D6F}"/>
              </a:ext>
            </a:extLst>
          </p:cNvPr>
          <p:cNvCxnSpPr>
            <a:cxnSpLocks/>
          </p:cNvCxnSpPr>
          <p:nvPr/>
        </p:nvCxnSpPr>
        <p:spPr>
          <a:xfrm flipV="1">
            <a:off x="3917470" y="10531622"/>
            <a:ext cx="457200" cy="936720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8F3767B9-D25D-F743-9655-287144D4066A}"/>
              </a:ext>
            </a:extLst>
          </p:cNvPr>
          <p:cNvCxnSpPr>
            <a:cxnSpLocks/>
          </p:cNvCxnSpPr>
          <p:nvPr/>
        </p:nvCxnSpPr>
        <p:spPr>
          <a:xfrm flipH="1" flipV="1">
            <a:off x="4590570" y="10567414"/>
            <a:ext cx="723900" cy="10159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55CEA010-A304-0446-82EF-4B71D5452824}"/>
              </a:ext>
            </a:extLst>
          </p:cNvPr>
          <p:cNvCxnSpPr>
            <a:cxnSpLocks/>
          </p:cNvCxnSpPr>
          <p:nvPr/>
        </p:nvCxnSpPr>
        <p:spPr>
          <a:xfrm flipH="1" flipV="1">
            <a:off x="4666770" y="10542014"/>
            <a:ext cx="1092200" cy="1066799"/>
          </a:xfrm>
          <a:prstGeom prst="line">
            <a:avLst/>
          </a:prstGeom>
          <a:noFill/>
          <a:ln w="444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0F90261F-9BB8-7D4D-AD17-5C176F8D30B3}"/>
              </a:ext>
            </a:extLst>
          </p:cNvPr>
          <p:cNvGrpSpPr/>
          <p:nvPr/>
        </p:nvGrpSpPr>
        <p:grpSpPr>
          <a:xfrm>
            <a:off x="17764539" y="7295322"/>
            <a:ext cx="2657061" cy="6420678"/>
            <a:chOff x="17764539" y="7295322"/>
            <a:chExt cx="2657061" cy="6420678"/>
          </a:xfrm>
        </p:grpSpPr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F7DE8722-D560-7E47-959A-AE46863CAD51}"/>
                </a:ext>
              </a:extLst>
            </p:cNvPr>
            <p:cNvCxnSpPr>
              <a:cxnSpLocks/>
            </p:cNvCxnSpPr>
            <p:nvPr/>
          </p:nvCxnSpPr>
          <p:spPr>
            <a:xfrm>
              <a:off x="18963861" y="7295322"/>
              <a:ext cx="1457739" cy="237327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0CEB01F7-8873-BB47-9063-637DFA628951}"/>
                </a:ext>
              </a:extLst>
            </p:cNvPr>
            <p:cNvCxnSpPr>
              <a:cxnSpLocks/>
            </p:cNvCxnSpPr>
            <p:nvPr/>
          </p:nvCxnSpPr>
          <p:spPr>
            <a:xfrm>
              <a:off x="18963861" y="7295322"/>
              <a:ext cx="516835" cy="629478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A106AC7B-435C-BF4F-B72A-B5D61BC4E487}"/>
                </a:ext>
              </a:extLst>
            </p:cNvPr>
            <p:cNvCxnSpPr>
              <a:cxnSpLocks/>
            </p:cNvCxnSpPr>
            <p:nvPr/>
          </p:nvCxnSpPr>
          <p:spPr>
            <a:xfrm>
              <a:off x="19480696" y="7924800"/>
              <a:ext cx="437321" cy="225287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CF75BBF4-BF27-9D44-A543-DFD8B273AB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72243" y="8150087"/>
              <a:ext cx="145774" cy="576470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D23D1116-47D7-AD48-83CF-E029632390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772243" y="8726557"/>
              <a:ext cx="417368" cy="238539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3E5C2F01-F8B2-D647-A7F4-E41AF30119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89611" y="8965097"/>
              <a:ext cx="112719" cy="201901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6" name="Straight Connector 285">
              <a:extLst>
                <a:ext uri="{FF2B5EF4-FFF2-40B4-BE49-F238E27FC236}">
                  <a16:creationId xmlns:a16="http://schemas.microsoft.com/office/drawing/2014/main" id="{4E315B73-450A-8A49-A2C3-1F38AE2EE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42696" y="9166999"/>
              <a:ext cx="59635" cy="705871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7" name="Straight Connector 286">
              <a:extLst>
                <a:ext uri="{FF2B5EF4-FFF2-40B4-BE49-F238E27FC236}">
                  <a16:creationId xmlns:a16="http://schemas.microsoft.com/office/drawing/2014/main" id="{567E6F61-787B-5B45-8C6C-F6D0D10F89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77652" y="9872872"/>
              <a:ext cx="265044" cy="1636641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76B4B577-9AE6-7C4C-A760-EE702524EA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33096" y="11509514"/>
              <a:ext cx="344556" cy="245164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F02FE709-D4FA-7348-B98C-7F964929C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53652" y="11754678"/>
              <a:ext cx="1179444" cy="72887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36CF68BF-CA22-264F-885E-B86BB004C3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63930" y="11754678"/>
              <a:ext cx="589722" cy="72887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EC67EAD4-AFE1-C94F-B42C-DCC96E062C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64539" y="11754678"/>
              <a:ext cx="99391" cy="602974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9FA2F5E6-1421-4F4D-8FBA-008CB030B4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64540" y="12357652"/>
              <a:ext cx="251790" cy="66261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4E097023-36F4-D647-B783-36DB063B41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16330" y="12423913"/>
              <a:ext cx="59635" cy="178904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E8B55156-3A38-EE42-A336-3E2217CD5C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75966" y="12549809"/>
              <a:ext cx="1146312" cy="53008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8D86DB55-7EB7-6547-8FAF-BD1ED3CF1D6B}"/>
                </a:ext>
              </a:extLst>
            </p:cNvPr>
            <p:cNvCxnSpPr>
              <a:cxnSpLocks/>
            </p:cNvCxnSpPr>
            <p:nvPr/>
          </p:nvCxnSpPr>
          <p:spPr>
            <a:xfrm>
              <a:off x="19222278" y="12549809"/>
              <a:ext cx="258418" cy="53008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784F8EB6-A082-A447-8D1A-8DFBF469C5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68052" y="12602817"/>
              <a:ext cx="112644" cy="1113183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2AF4AD4A-BD92-334D-8B3C-F56A8D5FFAC6}"/>
              </a:ext>
            </a:extLst>
          </p:cNvPr>
          <p:cNvGrpSpPr/>
          <p:nvPr/>
        </p:nvGrpSpPr>
        <p:grpSpPr>
          <a:xfrm>
            <a:off x="13607971" y="5502584"/>
            <a:ext cx="5024744" cy="8213416"/>
            <a:chOff x="13607971" y="5502584"/>
            <a:chExt cx="5024744" cy="8213416"/>
          </a:xfrm>
        </p:grpSpPr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F0E6F636-A0BF-BF4B-B135-15936DC8F1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43923" y="5510676"/>
              <a:ext cx="588792" cy="128124"/>
            </a:xfrm>
            <a:prstGeom prst="line">
              <a:avLst/>
            </a:prstGeom>
            <a:noFill/>
            <a:ln w="41275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AFE70E53-A5C5-D346-BDDF-E41EBD5752E0}"/>
                </a:ext>
              </a:extLst>
            </p:cNvPr>
            <p:cNvGrpSpPr/>
            <p:nvPr/>
          </p:nvGrpSpPr>
          <p:grpSpPr>
            <a:xfrm>
              <a:off x="13607971" y="5502584"/>
              <a:ext cx="4421084" cy="8213416"/>
              <a:chOff x="13607971" y="5502584"/>
              <a:chExt cx="4421084" cy="8213416"/>
            </a:xfrm>
          </p:grpSpPr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3A1D9640-B24D-6C49-87C7-6979D34C1A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819400" y="5502584"/>
                <a:ext cx="209655" cy="852293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C0C829CF-B634-CD49-91F2-00B1606FF7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807158" y="6052842"/>
                <a:ext cx="1012242" cy="302035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AA63B19E-2C40-4240-9E75-7904EF645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03150" y="5947646"/>
                <a:ext cx="729058" cy="105196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0A40727D-3A48-524E-AE02-FFC9242E98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961325" y="5963830"/>
                <a:ext cx="149917" cy="833480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23F359BD-6CEF-8B42-B834-1999A2B4DC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226030" y="6497904"/>
                <a:ext cx="1751532" cy="307968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E754B1D3-7D9F-8248-9392-9940BB99E9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607971" y="6497904"/>
                <a:ext cx="618059" cy="3839443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290BAC6-2906-4D46-ADAD-8C6518F1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07971" y="10337347"/>
                <a:ext cx="91845" cy="711902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DF2214CB-450D-D347-A029-583C4293AF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99816" y="11045628"/>
                <a:ext cx="1132885" cy="226577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6CF4AF3E-BA25-D642-8ED4-692DA662AC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533296" y="11280767"/>
                <a:ext cx="299405" cy="1755502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152C695B-59F7-1243-8EEE-5906D6B560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49026" y="12978937"/>
                <a:ext cx="484270" cy="57332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0E0E4122-CCA3-9248-BFC4-F80266B12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49026" y="12978937"/>
                <a:ext cx="112036" cy="737063"/>
              </a:xfrm>
              <a:prstGeom prst="line">
                <a:avLst/>
              </a:prstGeom>
              <a:noFill/>
              <a:ln w="41275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A48D9559-5C3F-ED4D-961A-621F9DAFB1D3}"/>
              </a:ext>
            </a:extLst>
          </p:cNvPr>
          <p:cNvGrpSpPr/>
          <p:nvPr/>
        </p:nvGrpSpPr>
        <p:grpSpPr>
          <a:xfrm>
            <a:off x="13054750" y="-103945"/>
            <a:ext cx="7976450" cy="3641826"/>
            <a:chOff x="13054750" y="-103945"/>
            <a:chExt cx="7976450" cy="3641826"/>
          </a:xfrm>
        </p:grpSpPr>
        <p:cxnSp>
          <p:nvCxnSpPr>
            <p:cNvPr id="344" name="Straight Connector 343">
              <a:extLst>
                <a:ext uri="{FF2B5EF4-FFF2-40B4-BE49-F238E27FC236}">
                  <a16:creationId xmlns:a16="http://schemas.microsoft.com/office/drawing/2014/main" id="{04C3C68C-25C6-3845-9094-EBC839A7A5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16334" y="1355651"/>
              <a:ext cx="398917" cy="2182230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5" name="Straight Connector 344">
              <a:extLst>
                <a:ext uri="{FF2B5EF4-FFF2-40B4-BE49-F238E27FC236}">
                  <a16:creationId xmlns:a16="http://schemas.microsoft.com/office/drawing/2014/main" id="{AA4B1D6B-9FB5-A84B-B550-3102B26AC0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42172" y="893135"/>
              <a:ext cx="2589028" cy="473527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127F22CF-7F45-0C43-B73B-F05366BB9F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56102" y="893135"/>
              <a:ext cx="186070" cy="1031358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217FDB26-0A00-A44C-AD3D-AC584A19FE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58066" y="1610833"/>
              <a:ext cx="1798036" cy="322222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8" name="Straight Connector 347">
              <a:extLst>
                <a:ext uri="{FF2B5EF4-FFF2-40B4-BE49-F238E27FC236}">
                  <a16:creationId xmlns:a16="http://schemas.microsoft.com/office/drawing/2014/main" id="{AF70F825-5192-DE43-A30C-F62A60A64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59200" y="1259958"/>
              <a:ext cx="53163" cy="375062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BB64FF21-8417-E045-A5ED-331FD95BC0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229086" y="1223237"/>
              <a:ext cx="278559" cy="54502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2329C2A6-E0CD-814D-A1BA-6CF54952E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10919" y="811454"/>
              <a:ext cx="139281" cy="423894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1" name="Straight Connector 350">
              <a:extLst>
                <a:ext uri="{FF2B5EF4-FFF2-40B4-BE49-F238E27FC236}">
                  <a16:creationId xmlns:a16="http://schemas.microsoft.com/office/drawing/2014/main" id="{FC50884E-8E78-5E49-BC0C-3C7951943E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291314" y="662200"/>
              <a:ext cx="1043708" cy="156244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C6AB9063-CDDF-184C-AC29-F1C8FA847B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20988" y="658706"/>
              <a:ext cx="270326" cy="1534432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4ACF1659-971A-184B-AF97-81C6109B73D9}"/>
                </a:ext>
              </a:extLst>
            </p:cNvPr>
            <p:cNvCxnSpPr>
              <a:cxnSpLocks/>
            </p:cNvCxnSpPr>
            <p:nvPr/>
          </p:nvCxnSpPr>
          <p:spPr>
            <a:xfrm>
              <a:off x="13054750" y="1933055"/>
              <a:ext cx="1951060" cy="260083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A369C8FE-C91C-9C4A-8926-204E3703CE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054750" y="-103945"/>
              <a:ext cx="480447" cy="2028438"/>
            </a:xfrm>
            <a:prstGeom prst="line">
              <a:avLst/>
            </a:prstGeom>
            <a:noFill/>
            <a:ln w="4445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6741708-A808-BB4E-8A14-67C4FD0C48C3}"/>
              </a:ext>
            </a:extLst>
          </p:cNvPr>
          <p:cNvCxnSpPr/>
          <p:nvPr/>
        </p:nvCxnSpPr>
        <p:spPr>
          <a:xfrm flipH="1" flipV="1">
            <a:off x="19414435" y="4744278"/>
            <a:ext cx="993913" cy="142197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7FFA53DA-6BFF-5949-BEBA-AFF3A586BEDC}"/>
              </a:ext>
            </a:extLst>
          </p:cNvPr>
          <p:cNvCxnSpPr>
            <a:cxnSpLocks/>
          </p:cNvCxnSpPr>
          <p:nvPr/>
        </p:nvCxnSpPr>
        <p:spPr>
          <a:xfrm flipV="1">
            <a:off x="19202400" y="4744278"/>
            <a:ext cx="212035" cy="993913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7BB09C02-84E5-8746-9800-41E4C2F2EBE2}"/>
              </a:ext>
            </a:extLst>
          </p:cNvPr>
          <p:cNvCxnSpPr>
            <a:cxnSpLocks/>
          </p:cNvCxnSpPr>
          <p:nvPr/>
        </p:nvCxnSpPr>
        <p:spPr>
          <a:xfrm>
            <a:off x="18632715" y="5633267"/>
            <a:ext cx="558669" cy="84487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A7438327-2149-8F47-9689-66588CADE8C5}"/>
              </a:ext>
            </a:extLst>
          </p:cNvPr>
          <p:cNvCxnSpPr>
            <a:cxnSpLocks/>
          </p:cNvCxnSpPr>
          <p:nvPr/>
        </p:nvCxnSpPr>
        <p:spPr>
          <a:xfrm flipH="1" flipV="1">
            <a:off x="17748173" y="4500390"/>
            <a:ext cx="846169" cy="1074629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6AD925CF-688B-0249-9579-C015313397AD}"/>
              </a:ext>
            </a:extLst>
          </p:cNvPr>
          <p:cNvCxnSpPr>
            <a:cxnSpLocks/>
          </p:cNvCxnSpPr>
          <p:nvPr/>
        </p:nvCxnSpPr>
        <p:spPr>
          <a:xfrm flipV="1">
            <a:off x="18594342" y="3563957"/>
            <a:ext cx="245613" cy="2043910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A6A1063F-967B-FE4B-8AE2-9E550BD1063A}"/>
              </a:ext>
            </a:extLst>
          </p:cNvPr>
          <p:cNvCxnSpPr>
            <a:cxnSpLocks/>
          </p:cNvCxnSpPr>
          <p:nvPr/>
        </p:nvCxnSpPr>
        <p:spPr>
          <a:xfrm>
            <a:off x="18563422" y="3552940"/>
            <a:ext cx="276533" cy="22033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B49D2B29-8EE5-C947-951D-60F3437A3ABF}"/>
              </a:ext>
            </a:extLst>
          </p:cNvPr>
          <p:cNvCxnSpPr>
            <a:cxnSpLocks/>
          </p:cNvCxnSpPr>
          <p:nvPr/>
        </p:nvCxnSpPr>
        <p:spPr>
          <a:xfrm flipV="1">
            <a:off x="20403239" y="3519889"/>
            <a:ext cx="220337" cy="1382617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17879D6A-063E-4042-82CE-08B003A16BE8}"/>
              </a:ext>
            </a:extLst>
          </p:cNvPr>
          <p:cNvCxnSpPr>
            <a:cxnSpLocks/>
          </p:cNvCxnSpPr>
          <p:nvPr/>
        </p:nvCxnSpPr>
        <p:spPr>
          <a:xfrm>
            <a:off x="18839955" y="3602516"/>
            <a:ext cx="1723028" cy="297455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DB8738CA-EEFD-AE43-B1A4-ED7ADE15A940}"/>
              </a:ext>
            </a:extLst>
          </p:cNvPr>
          <p:cNvCxnSpPr>
            <a:cxnSpLocks/>
          </p:cNvCxnSpPr>
          <p:nvPr/>
        </p:nvCxnSpPr>
        <p:spPr>
          <a:xfrm flipH="1">
            <a:off x="18594342" y="2170323"/>
            <a:ext cx="245613" cy="1393634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C3D03BF6-815F-8A48-B654-609D13C39C62}"/>
              </a:ext>
            </a:extLst>
          </p:cNvPr>
          <p:cNvCxnSpPr>
            <a:cxnSpLocks/>
          </p:cNvCxnSpPr>
          <p:nvPr/>
        </p:nvCxnSpPr>
        <p:spPr>
          <a:xfrm>
            <a:off x="18205373" y="2076680"/>
            <a:ext cx="634582" cy="104661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C3F37DB8-2339-944F-853E-06A813C4E53B}"/>
              </a:ext>
            </a:extLst>
          </p:cNvPr>
          <p:cNvCxnSpPr>
            <a:cxnSpLocks/>
          </p:cNvCxnSpPr>
          <p:nvPr/>
        </p:nvCxnSpPr>
        <p:spPr>
          <a:xfrm flipH="1" flipV="1">
            <a:off x="18839955" y="2175831"/>
            <a:ext cx="979390" cy="159745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0CCEF02D-A946-834A-8267-9BB6FDBA053F}"/>
              </a:ext>
            </a:extLst>
          </p:cNvPr>
          <p:cNvCxnSpPr>
            <a:cxnSpLocks/>
          </p:cNvCxnSpPr>
          <p:nvPr/>
        </p:nvCxnSpPr>
        <p:spPr>
          <a:xfrm>
            <a:off x="17373600" y="4103783"/>
            <a:ext cx="363557" cy="374574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62C801D9-AD22-5945-A66E-4339FFBA91ED}"/>
              </a:ext>
            </a:extLst>
          </p:cNvPr>
          <p:cNvCxnSpPr>
            <a:cxnSpLocks/>
          </p:cNvCxnSpPr>
          <p:nvPr/>
        </p:nvCxnSpPr>
        <p:spPr>
          <a:xfrm>
            <a:off x="16442675" y="3949755"/>
            <a:ext cx="941943" cy="154028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1783614B-F2DE-A341-B5A4-A28C1594CFDF}"/>
              </a:ext>
            </a:extLst>
          </p:cNvPr>
          <p:cNvCxnSpPr>
            <a:cxnSpLocks/>
          </p:cNvCxnSpPr>
          <p:nvPr/>
        </p:nvCxnSpPr>
        <p:spPr>
          <a:xfrm>
            <a:off x="14823195" y="3619041"/>
            <a:ext cx="1636005" cy="330714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C2188164-8D88-4942-BBC1-7AE7F28967F7}"/>
              </a:ext>
            </a:extLst>
          </p:cNvPr>
          <p:cNvCxnSpPr>
            <a:cxnSpLocks/>
          </p:cNvCxnSpPr>
          <p:nvPr/>
        </p:nvCxnSpPr>
        <p:spPr>
          <a:xfrm>
            <a:off x="17147754" y="3225133"/>
            <a:ext cx="242372" cy="873142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4D565C41-1866-B74A-AA01-3E51D32126ED}"/>
              </a:ext>
            </a:extLst>
          </p:cNvPr>
          <p:cNvCxnSpPr>
            <a:cxnSpLocks/>
          </p:cNvCxnSpPr>
          <p:nvPr/>
        </p:nvCxnSpPr>
        <p:spPr>
          <a:xfrm>
            <a:off x="16244371" y="2864386"/>
            <a:ext cx="908893" cy="360747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6C47242F-8453-0442-A240-01A517F6A50E}"/>
              </a:ext>
            </a:extLst>
          </p:cNvPr>
          <p:cNvCxnSpPr>
            <a:cxnSpLocks/>
          </p:cNvCxnSpPr>
          <p:nvPr/>
        </p:nvCxnSpPr>
        <p:spPr>
          <a:xfrm flipH="1">
            <a:off x="16249880" y="1608463"/>
            <a:ext cx="192795" cy="1244906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639DDA05-8BA3-4C49-83E9-883BAFBB839B}"/>
              </a:ext>
            </a:extLst>
          </p:cNvPr>
          <p:cNvCxnSpPr>
            <a:cxnSpLocks/>
          </p:cNvCxnSpPr>
          <p:nvPr/>
        </p:nvCxnSpPr>
        <p:spPr>
          <a:xfrm>
            <a:off x="14949889" y="2748708"/>
            <a:ext cx="1272449" cy="82627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18B5AFFE-40DF-3544-9CFD-48B0AC97DE6E}"/>
              </a:ext>
            </a:extLst>
          </p:cNvPr>
          <p:cNvCxnSpPr>
            <a:cxnSpLocks/>
          </p:cNvCxnSpPr>
          <p:nvPr/>
        </p:nvCxnSpPr>
        <p:spPr>
          <a:xfrm flipV="1">
            <a:off x="14668959" y="2765235"/>
            <a:ext cx="269913" cy="1636004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364B7F72-859C-B44D-BB78-B7B35AD1E1EC}"/>
              </a:ext>
            </a:extLst>
          </p:cNvPr>
          <p:cNvCxnSpPr>
            <a:cxnSpLocks/>
            <a:stCxn id="104" idx="0"/>
          </p:cNvCxnSpPr>
          <p:nvPr/>
        </p:nvCxnSpPr>
        <p:spPr>
          <a:xfrm flipV="1">
            <a:off x="16583780" y="4000501"/>
            <a:ext cx="101266" cy="619884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AA0E562F-8694-6845-AF3A-4469CB219821}"/>
              </a:ext>
            </a:extLst>
          </p:cNvPr>
          <p:cNvCxnSpPr>
            <a:cxnSpLocks/>
            <a:endCxn id="104" idx="0"/>
          </p:cNvCxnSpPr>
          <p:nvPr/>
        </p:nvCxnSpPr>
        <p:spPr>
          <a:xfrm flipV="1">
            <a:off x="16057084" y="4620385"/>
            <a:ext cx="526696" cy="306444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2F29C033-EBB0-2847-A32B-179CC42387AF}"/>
              </a:ext>
            </a:extLst>
          </p:cNvPr>
          <p:cNvCxnSpPr>
            <a:cxnSpLocks/>
          </p:cNvCxnSpPr>
          <p:nvPr/>
        </p:nvCxnSpPr>
        <p:spPr>
          <a:xfrm flipH="1" flipV="1">
            <a:off x="16035052" y="4926829"/>
            <a:ext cx="176268" cy="562730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7E99028D-58B2-A24C-BE4D-97CD50272BBB}"/>
              </a:ext>
            </a:extLst>
          </p:cNvPr>
          <p:cNvCxnSpPr>
            <a:cxnSpLocks/>
          </p:cNvCxnSpPr>
          <p:nvPr/>
        </p:nvCxnSpPr>
        <p:spPr>
          <a:xfrm flipV="1">
            <a:off x="18943504" y="5760267"/>
            <a:ext cx="264404" cy="1560441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A4AF6A89-3448-0B42-B89D-3FC604A51D4C}"/>
              </a:ext>
            </a:extLst>
          </p:cNvPr>
          <p:cNvCxnSpPr>
            <a:cxnSpLocks/>
          </p:cNvCxnSpPr>
          <p:nvPr/>
        </p:nvCxnSpPr>
        <p:spPr>
          <a:xfrm flipV="1">
            <a:off x="20540949" y="6035234"/>
            <a:ext cx="192796" cy="995903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B0AF7D3A-4B0F-D74A-9AF0-C035F823E33D}"/>
              </a:ext>
            </a:extLst>
          </p:cNvPr>
          <p:cNvCxnSpPr>
            <a:cxnSpLocks/>
          </p:cNvCxnSpPr>
          <p:nvPr/>
        </p:nvCxnSpPr>
        <p:spPr>
          <a:xfrm flipH="1" flipV="1">
            <a:off x="20540949" y="6979186"/>
            <a:ext cx="506776" cy="117739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3A403566-A295-AD49-A522-C97AABA73EF8}"/>
              </a:ext>
            </a:extLst>
          </p:cNvPr>
          <p:cNvCxnSpPr>
            <a:cxnSpLocks/>
          </p:cNvCxnSpPr>
          <p:nvPr/>
        </p:nvCxnSpPr>
        <p:spPr>
          <a:xfrm flipV="1">
            <a:off x="20849422" y="7096925"/>
            <a:ext cx="176270" cy="917846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79F013B0-8979-864B-9BB6-3ED57D335090}"/>
              </a:ext>
            </a:extLst>
          </p:cNvPr>
          <p:cNvCxnSpPr>
            <a:cxnSpLocks/>
          </p:cNvCxnSpPr>
          <p:nvPr/>
        </p:nvCxnSpPr>
        <p:spPr>
          <a:xfrm flipH="1" flipV="1">
            <a:off x="21042217" y="7096925"/>
            <a:ext cx="1090670" cy="163375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1F25F92B-D65E-7845-9B99-770E0F04C657}"/>
              </a:ext>
            </a:extLst>
          </p:cNvPr>
          <p:cNvCxnSpPr>
            <a:cxnSpLocks/>
          </p:cNvCxnSpPr>
          <p:nvPr/>
        </p:nvCxnSpPr>
        <p:spPr>
          <a:xfrm flipH="1">
            <a:off x="22020245" y="7260300"/>
            <a:ext cx="111968" cy="857333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6A154EC9-FE9D-2A4C-8580-D87C10F9F088}"/>
              </a:ext>
            </a:extLst>
          </p:cNvPr>
          <p:cNvCxnSpPr>
            <a:cxnSpLocks/>
          </p:cNvCxnSpPr>
          <p:nvPr/>
        </p:nvCxnSpPr>
        <p:spPr>
          <a:xfrm>
            <a:off x="22020245" y="8061649"/>
            <a:ext cx="167951" cy="1156996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389AE683-DBAC-0941-A255-25868C28CE69}"/>
              </a:ext>
            </a:extLst>
          </p:cNvPr>
          <p:cNvCxnSpPr>
            <a:cxnSpLocks/>
          </p:cNvCxnSpPr>
          <p:nvPr/>
        </p:nvCxnSpPr>
        <p:spPr>
          <a:xfrm>
            <a:off x="22172645" y="9181323"/>
            <a:ext cx="0" cy="1345690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0A4CFE8D-9830-5241-BEE9-EBD3140CC3CC}"/>
              </a:ext>
            </a:extLst>
          </p:cNvPr>
          <p:cNvCxnSpPr>
            <a:cxnSpLocks/>
          </p:cNvCxnSpPr>
          <p:nvPr/>
        </p:nvCxnSpPr>
        <p:spPr>
          <a:xfrm flipH="1">
            <a:off x="21870955" y="10527013"/>
            <a:ext cx="301690" cy="2315817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65FEB6C2-D0CB-6040-AE29-3750E013022F}"/>
              </a:ext>
            </a:extLst>
          </p:cNvPr>
          <p:cNvCxnSpPr>
            <a:cxnSpLocks/>
          </p:cNvCxnSpPr>
          <p:nvPr/>
        </p:nvCxnSpPr>
        <p:spPr>
          <a:xfrm flipH="1" flipV="1">
            <a:off x="21161829" y="9255967"/>
            <a:ext cx="1010816" cy="1271046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2" name="Straight Connector 431">
            <a:extLst>
              <a:ext uri="{FF2B5EF4-FFF2-40B4-BE49-F238E27FC236}">
                <a16:creationId xmlns:a16="http://schemas.microsoft.com/office/drawing/2014/main" id="{1CD479E3-F991-EB45-983D-2FF55E96F0F3}"/>
              </a:ext>
            </a:extLst>
          </p:cNvPr>
          <p:cNvCxnSpPr>
            <a:cxnSpLocks/>
          </p:cNvCxnSpPr>
          <p:nvPr/>
        </p:nvCxnSpPr>
        <p:spPr>
          <a:xfrm flipH="1">
            <a:off x="20815046" y="9218645"/>
            <a:ext cx="328121" cy="606829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5" name="Straight Connector 434">
            <a:extLst>
              <a:ext uri="{FF2B5EF4-FFF2-40B4-BE49-F238E27FC236}">
                <a16:creationId xmlns:a16="http://schemas.microsoft.com/office/drawing/2014/main" id="{7C54E90A-F94B-5641-9B28-18391C332EE3}"/>
              </a:ext>
            </a:extLst>
          </p:cNvPr>
          <p:cNvCxnSpPr>
            <a:cxnSpLocks/>
          </p:cNvCxnSpPr>
          <p:nvPr/>
        </p:nvCxnSpPr>
        <p:spPr>
          <a:xfrm flipH="1">
            <a:off x="20189611" y="9825475"/>
            <a:ext cx="673638" cy="64270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8" name="Straight Connector 437">
            <a:extLst>
              <a:ext uri="{FF2B5EF4-FFF2-40B4-BE49-F238E27FC236}">
                <a16:creationId xmlns:a16="http://schemas.microsoft.com/office/drawing/2014/main" id="{5A05A8ED-AA62-344E-8304-2B5AC12C8A87}"/>
              </a:ext>
            </a:extLst>
          </p:cNvPr>
          <p:cNvCxnSpPr>
            <a:cxnSpLocks/>
          </p:cNvCxnSpPr>
          <p:nvPr/>
        </p:nvCxnSpPr>
        <p:spPr>
          <a:xfrm flipH="1" flipV="1">
            <a:off x="15992669" y="6813014"/>
            <a:ext cx="2929813" cy="447286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1" name="Straight Connector 440">
            <a:extLst>
              <a:ext uri="{FF2B5EF4-FFF2-40B4-BE49-F238E27FC236}">
                <a16:creationId xmlns:a16="http://schemas.microsoft.com/office/drawing/2014/main" id="{CC46C173-3C17-AD48-B25C-A069D6C6B43D}"/>
              </a:ext>
            </a:extLst>
          </p:cNvPr>
          <p:cNvCxnSpPr>
            <a:cxnSpLocks/>
          </p:cNvCxnSpPr>
          <p:nvPr/>
        </p:nvCxnSpPr>
        <p:spPr>
          <a:xfrm>
            <a:off x="17877453" y="7096925"/>
            <a:ext cx="0" cy="1438430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4" name="Straight Connector 443">
            <a:extLst>
              <a:ext uri="{FF2B5EF4-FFF2-40B4-BE49-F238E27FC236}">
                <a16:creationId xmlns:a16="http://schemas.microsoft.com/office/drawing/2014/main" id="{30C3E4FD-7013-8747-A739-09C7BF75808A}"/>
              </a:ext>
            </a:extLst>
          </p:cNvPr>
          <p:cNvCxnSpPr>
            <a:cxnSpLocks/>
          </p:cNvCxnSpPr>
          <p:nvPr/>
        </p:nvCxnSpPr>
        <p:spPr>
          <a:xfrm flipH="1" flipV="1">
            <a:off x="17242971" y="8303610"/>
            <a:ext cx="653143" cy="246163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DC9A438D-5198-6F40-A89F-DEB7E036FC92}"/>
              </a:ext>
            </a:extLst>
          </p:cNvPr>
          <p:cNvCxnSpPr>
            <a:cxnSpLocks/>
          </p:cNvCxnSpPr>
          <p:nvPr/>
        </p:nvCxnSpPr>
        <p:spPr>
          <a:xfrm flipH="1">
            <a:off x="17019968" y="8303611"/>
            <a:ext cx="278987" cy="1521863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7E79AFDB-2F89-AE45-B368-A7631B473E4A}"/>
              </a:ext>
            </a:extLst>
          </p:cNvPr>
          <p:cNvCxnSpPr>
            <a:cxnSpLocks/>
          </p:cNvCxnSpPr>
          <p:nvPr/>
        </p:nvCxnSpPr>
        <p:spPr>
          <a:xfrm flipH="1" flipV="1">
            <a:off x="14761029" y="9367935"/>
            <a:ext cx="2258939" cy="457540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3" name="Straight Connector 452">
            <a:extLst>
              <a:ext uri="{FF2B5EF4-FFF2-40B4-BE49-F238E27FC236}">
                <a16:creationId xmlns:a16="http://schemas.microsoft.com/office/drawing/2014/main" id="{1865412D-36F7-EA49-BD22-A26D0C901B29}"/>
              </a:ext>
            </a:extLst>
          </p:cNvPr>
          <p:cNvCxnSpPr>
            <a:cxnSpLocks/>
          </p:cNvCxnSpPr>
          <p:nvPr/>
        </p:nvCxnSpPr>
        <p:spPr>
          <a:xfrm flipH="1" flipV="1">
            <a:off x="13992376" y="9076589"/>
            <a:ext cx="787314" cy="272684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6" name="Straight Connector 455">
            <a:extLst>
              <a:ext uri="{FF2B5EF4-FFF2-40B4-BE49-F238E27FC236}">
                <a16:creationId xmlns:a16="http://schemas.microsoft.com/office/drawing/2014/main" id="{4F20624B-91DC-144D-8D12-98D0BA697B15}"/>
              </a:ext>
            </a:extLst>
          </p:cNvPr>
          <p:cNvCxnSpPr>
            <a:cxnSpLocks/>
          </p:cNvCxnSpPr>
          <p:nvPr/>
        </p:nvCxnSpPr>
        <p:spPr>
          <a:xfrm flipH="1" flipV="1">
            <a:off x="13118841" y="8789437"/>
            <a:ext cx="690465" cy="99318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9" name="Straight Connector 458">
            <a:extLst>
              <a:ext uri="{FF2B5EF4-FFF2-40B4-BE49-F238E27FC236}">
                <a16:creationId xmlns:a16="http://schemas.microsoft.com/office/drawing/2014/main" id="{A1F18498-CA10-A345-A4DA-53BE10794CA7}"/>
              </a:ext>
            </a:extLst>
          </p:cNvPr>
          <p:cNvCxnSpPr>
            <a:cxnSpLocks/>
          </p:cNvCxnSpPr>
          <p:nvPr/>
        </p:nvCxnSpPr>
        <p:spPr>
          <a:xfrm>
            <a:off x="11943184" y="7837714"/>
            <a:ext cx="1175657" cy="951723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C9885D97-AD56-D24A-9555-B7C38695338A}"/>
              </a:ext>
            </a:extLst>
          </p:cNvPr>
          <p:cNvCxnSpPr>
            <a:cxnSpLocks/>
          </p:cNvCxnSpPr>
          <p:nvPr/>
        </p:nvCxnSpPr>
        <p:spPr>
          <a:xfrm flipH="1" flipV="1">
            <a:off x="20434041" y="7539135"/>
            <a:ext cx="522514" cy="74645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6" name="Straight Connector 465">
            <a:extLst>
              <a:ext uri="{FF2B5EF4-FFF2-40B4-BE49-F238E27FC236}">
                <a16:creationId xmlns:a16="http://schemas.microsoft.com/office/drawing/2014/main" id="{77BFCCC9-A992-F243-90EA-EAAEE09B95DB}"/>
              </a:ext>
            </a:extLst>
          </p:cNvPr>
          <p:cNvCxnSpPr>
            <a:cxnSpLocks/>
          </p:cNvCxnSpPr>
          <p:nvPr/>
        </p:nvCxnSpPr>
        <p:spPr>
          <a:xfrm>
            <a:off x="20844588" y="7949682"/>
            <a:ext cx="298579" cy="1287624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D75A3241-98B4-A943-8226-9676040EEAC9}"/>
              </a:ext>
            </a:extLst>
          </p:cNvPr>
          <p:cNvCxnSpPr>
            <a:cxnSpLocks/>
          </p:cNvCxnSpPr>
          <p:nvPr/>
        </p:nvCxnSpPr>
        <p:spPr>
          <a:xfrm>
            <a:off x="20844588" y="7968343"/>
            <a:ext cx="1156996" cy="205586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16937931-C135-DB46-A1DB-0B4E6895FB56}"/>
              </a:ext>
            </a:extLst>
          </p:cNvPr>
          <p:cNvCxnSpPr>
            <a:cxnSpLocks/>
          </p:cNvCxnSpPr>
          <p:nvPr/>
        </p:nvCxnSpPr>
        <p:spPr>
          <a:xfrm>
            <a:off x="21049861" y="1419254"/>
            <a:ext cx="1445738" cy="260256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4" name="Oval 463">
            <a:extLst>
              <a:ext uri="{FF2B5EF4-FFF2-40B4-BE49-F238E27FC236}">
                <a16:creationId xmlns:a16="http://schemas.microsoft.com/office/drawing/2014/main" id="{80E855E4-432D-C040-A849-68B6A79AEDB6}"/>
              </a:ext>
            </a:extLst>
          </p:cNvPr>
          <p:cNvSpPr/>
          <p:nvPr/>
        </p:nvSpPr>
        <p:spPr>
          <a:xfrm rot="21056143">
            <a:off x="4357484" y="426917"/>
            <a:ext cx="1805048" cy="3694923"/>
          </a:xfrm>
          <a:prstGeom prst="ellipse">
            <a:avLst/>
          </a:prstGeom>
          <a:solidFill>
            <a:schemeClr val="accent5">
              <a:lumMod val="60000"/>
              <a:lumOff val="40000"/>
              <a:alpha val="34000"/>
            </a:schemeClr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6" name="Rectangle 475">
            <a:extLst>
              <a:ext uri="{FF2B5EF4-FFF2-40B4-BE49-F238E27FC236}">
                <a16:creationId xmlns:a16="http://schemas.microsoft.com/office/drawing/2014/main" id="{92CB3B72-6A0A-D648-B40F-29BD86E7A764}"/>
              </a:ext>
            </a:extLst>
          </p:cNvPr>
          <p:cNvSpPr/>
          <p:nvPr/>
        </p:nvSpPr>
        <p:spPr>
          <a:xfrm>
            <a:off x="6411401" y="452281"/>
            <a:ext cx="51170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Pick the immediate decision with the highest accumulated reward.</a:t>
            </a:r>
          </a:p>
        </p:txBody>
      </p:sp>
    </p:spTree>
    <p:extLst>
      <p:ext uri="{BB962C8B-B14F-4D97-AF65-F5344CB8AC3E}">
        <p14:creationId xmlns:p14="http://schemas.microsoft.com/office/powerpoint/2010/main" val="1437370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  <p:bldP spid="4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Implementation"/>
          <p:cNvSpPr txBox="1">
            <a:spLocks noGrp="1"/>
          </p:cNvSpPr>
          <p:nvPr>
            <p:ph type="title"/>
          </p:nvPr>
        </p:nvSpPr>
        <p:spPr>
          <a:xfrm>
            <a:off x="982320" y="852550"/>
            <a:ext cx="14362339" cy="13394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Implementation</a:t>
            </a:r>
            <a:r>
              <a:rPr lang="en-AU" dirty="0"/>
              <a:t> details</a:t>
            </a:r>
            <a:endParaRPr dirty="0"/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9583" y="8567043"/>
            <a:ext cx="7262417" cy="3441342"/>
          </a:xfrm>
          <a:prstGeom prst="rect">
            <a:avLst/>
          </a:prstGeom>
          <a:ln w="3175">
            <a:miter lim="400000"/>
          </a:ln>
        </p:spPr>
      </p:pic>
      <p:pic>
        <p:nvPicPr>
          <p:cNvPr id="5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65342" y="1118165"/>
            <a:ext cx="6477001" cy="11252201"/>
          </a:xfrm>
          <a:prstGeom prst="rect">
            <a:avLst/>
          </a:prstGeom>
          <a:ln w="3175">
            <a:miter lim="400000"/>
          </a:ln>
        </p:spPr>
      </p:pic>
      <p:sp>
        <p:nvSpPr>
          <p:cNvPr id="559" name="Extract of COPS database."/>
          <p:cNvSpPr txBox="1"/>
          <p:nvPr/>
        </p:nvSpPr>
        <p:spPr>
          <a:xfrm>
            <a:off x="1113039" y="3487679"/>
            <a:ext cx="12307055" cy="41785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dirty="0"/>
              <a:t>Extract of COPS database</a:t>
            </a:r>
            <a:r>
              <a:rPr lang="en-AU" dirty="0"/>
              <a:t> 15 years worth of crime data.</a:t>
            </a:r>
          </a:p>
          <a:p>
            <a:r>
              <a:rPr lang="en-AU" dirty="0"/>
              <a:t>One crime type: Domestic Violence Related Assaults</a:t>
            </a:r>
          </a:p>
          <a:p>
            <a:r>
              <a:rPr lang="en-AU" dirty="0"/>
              <a:t>Grid Size: 400 [m]</a:t>
            </a:r>
          </a:p>
          <a:p>
            <a:r>
              <a:rPr lang="en-AU" dirty="0"/>
              <a:t>Depth 5:   59,000 possible actions every timestep </a:t>
            </a:r>
          </a:p>
        </p:txBody>
      </p:sp>
      <p:sp>
        <p:nvSpPr>
          <p:cNvPr id="8" name="Extract of COPS database.">
            <a:extLst>
              <a:ext uri="{FF2B5EF4-FFF2-40B4-BE49-F238E27FC236}">
                <a16:creationId xmlns:a16="http://schemas.microsoft.com/office/drawing/2014/main" id="{66F37914-F323-4447-B9F3-38DF0667F5F9}"/>
              </a:ext>
            </a:extLst>
          </p:cNvPr>
          <p:cNvSpPr txBox="1"/>
          <p:nvPr/>
        </p:nvSpPr>
        <p:spPr>
          <a:xfrm>
            <a:off x="12369619" y="2413840"/>
            <a:ext cx="4548521" cy="6929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800"/>
            </a:lvl1pPr>
          </a:lstStyle>
          <a:p>
            <a:r>
              <a:rPr lang="en-AU" dirty="0"/>
              <a:t>Schematic Diagram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2" animBg="1" advAuto="0"/>
      <p:bldP spid="8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Example of Decision Making"/>
          <p:cNvSpPr txBox="1">
            <a:spLocks noGrp="1"/>
          </p:cNvSpPr>
          <p:nvPr>
            <p:ph type="title"/>
          </p:nvPr>
        </p:nvSpPr>
        <p:spPr>
          <a:xfrm>
            <a:off x="1078605" y="758701"/>
            <a:ext cx="19028177" cy="13394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AU" dirty="0"/>
              <a:t>Example of Patrolling Path</a:t>
            </a:r>
            <a:endParaRPr dirty="0"/>
          </a:p>
        </p:txBody>
      </p:sp>
      <p:sp>
        <p:nvSpPr>
          <p:cNvPr id="5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3" name="Police Patrolling">
            <a:hlinkClick r:id="" action="ppaction://media"/>
            <a:extLst>
              <a:ext uri="{FF2B5EF4-FFF2-40B4-BE49-F238E27FC236}">
                <a16:creationId xmlns:a16="http://schemas.microsoft.com/office/drawing/2014/main" id="{E4EAEFBA-E520-C242-ACA8-9E51025353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038" r="15299"/>
          <a:stretch/>
        </p:blipFill>
        <p:spPr>
          <a:xfrm>
            <a:off x="6295292" y="2765425"/>
            <a:ext cx="11324493" cy="9144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AU" dirty="0"/>
              <a:t>Evaluation</a:t>
            </a:r>
            <a:endParaRPr dirty="0"/>
          </a:p>
        </p:txBody>
      </p:sp>
      <p:sp>
        <p:nvSpPr>
          <p:cNvPr id="5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567" name="Image" descr="Image"/>
          <p:cNvPicPr>
            <a:picLocks noChangeAspect="1"/>
          </p:cNvPicPr>
          <p:nvPr/>
        </p:nvPicPr>
        <p:blipFill rotWithShape="1">
          <a:blip r:embed="rId2">
            <a:extLst/>
          </a:blip>
          <a:srcRect r="40764"/>
          <a:stretch/>
        </p:blipFill>
        <p:spPr>
          <a:xfrm>
            <a:off x="4622800" y="2192004"/>
            <a:ext cx="14444133" cy="3584582"/>
          </a:xfrm>
          <a:prstGeom prst="rect">
            <a:avLst/>
          </a:prstGeom>
          <a:ln w="3175">
            <a:miter lim="400000"/>
          </a:ln>
        </p:spPr>
      </p:pic>
      <p:pic>
        <p:nvPicPr>
          <p:cNvPr id="5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24282" y="9967416"/>
            <a:ext cx="7454901" cy="2070101"/>
          </a:xfrm>
          <a:prstGeom prst="rect">
            <a:avLst/>
          </a:prstGeom>
          <a:ln w="3175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35639D8C-1D29-424C-A1FD-3F444CFFD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59583"/>
          <a:stretch/>
        </p:blipFill>
        <p:spPr>
          <a:xfrm>
            <a:off x="6722533" y="5928680"/>
            <a:ext cx="9855200" cy="358458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Limit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AU" dirty="0"/>
              <a:t>Strengths and </a:t>
            </a:r>
            <a:r>
              <a:rPr dirty="0"/>
              <a:t>Limitations</a:t>
            </a:r>
          </a:p>
        </p:txBody>
      </p:sp>
      <p:sp>
        <p:nvSpPr>
          <p:cNvPr id="5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572" name="Why haven’t we conducted randomised control trials yet?"/>
          <p:cNvSpPr txBox="1"/>
          <p:nvPr/>
        </p:nvSpPr>
        <p:spPr>
          <a:xfrm>
            <a:off x="2904789" y="2432531"/>
            <a:ext cx="15484207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spcBef>
                <a:spcPts val="4500"/>
              </a:spcBef>
              <a:defRPr sz="4400"/>
            </a:pPr>
            <a:r>
              <a:rPr lang="en-AU" dirty="0"/>
              <a:t>So, w</a:t>
            </a:r>
            <a:r>
              <a:rPr dirty="0" err="1"/>
              <a:t>hy</a:t>
            </a:r>
            <a:r>
              <a:rPr dirty="0"/>
              <a:t> haven’t we conducted </a:t>
            </a:r>
            <a:r>
              <a:rPr dirty="0" err="1"/>
              <a:t>randomised</a:t>
            </a:r>
            <a:r>
              <a:rPr dirty="0"/>
              <a:t> control trials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yet</a:t>
            </a:r>
            <a:r>
              <a:rPr dirty="0"/>
              <a:t>?</a:t>
            </a:r>
          </a:p>
        </p:txBody>
      </p:sp>
      <p:sp>
        <p:nvSpPr>
          <p:cNvPr id="573" name="Only one crime type, multiple crime types have separate models."/>
          <p:cNvSpPr txBox="1"/>
          <p:nvPr/>
        </p:nvSpPr>
        <p:spPr>
          <a:xfrm>
            <a:off x="11890148" y="5093624"/>
            <a:ext cx="6884096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C00000"/>
                </a:solidFill>
              </a:rPr>
              <a:t>One model per crime type</a:t>
            </a:r>
            <a:r>
              <a:rPr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74" name="Does not differentiate reported vs discovered crime."/>
          <p:cNvSpPr txBox="1"/>
          <p:nvPr/>
        </p:nvSpPr>
        <p:spPr>
          <a:xfrm>
            <a:off x="11860293" y="9667269"/>
            <a:ext cx="7950093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C00000"/>
                </a:solidFill>
              </a:rPr>
              <a:t>Reported </a:t>
            </a:r>
            <a:r>
              <a:rPr dirty="0">
                <a:solidFill>
                  <a:srgbClr val="C00000"/>
                </a:solidFill>
              </a:rPr>
              <a:t>vs </a:t>
            </a:r>
            <a:r>
              <a:rPr lang="en-AU" dirty="0">
                <a:solidFill>
                  <a:srgbClr val="C00000"/>
                </a:solidFill>
              </a:rPr>
              <a:t>D</a:t>
            </a:r>
            <a:r>
              <a:rPr dirty="0" err="1">
                <a:solidFill>
                  <a:srgbClr val="C00000"/>
                </a:solidFill>
              </a:rPr>
              <a:t>iscovered</a:t>
            </a:r>
            <a:r>
              <a:rPr dirty="0">
                <a:solidFill>
                  <a:srgbClr val="C00000"/>
                </a:solidFill>
              </a:rPr>
              <a:t> crime.</a:t>
            </a:r>
          </a:p>
        </p:txBody>
      </p:sp>
      <p:sp>
        <p:nvSpPr>
          <p:cNvPr id="575" name="It is slow to process (need for cluster of computers)."/>
          <p:cNvSpPr txBox="1"/>
          <p:nvPr/>
        </p:nvSpPr>
        <p:spPr>
          <a:xfrm>
            <a:off x="11860292" y="10870846"/>
            <a:ext cx="6351899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C00000"/>
                </a:solidFill>
              </a:rPr>
              <a:t>Needs computer cluster.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576" name="Lack of exactly geo-referenced data across a wider area for validation."/>
          <p:cNvSpPr txBox="1"/>
          <p:nvPr/>
        </p:nvSpPr>
        <p:spPr>
          <a:xfrm>
            <a:off x="1298479" y="10394589"/>
            <a:ext cx="8830142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00B050"/>
                </a:solidFill>
              </a:rPr>
              <a:t>Uncover spatial temporal patterns</a:t>
            </a:r>
            <a:r>
              <a:rPr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577" name="Does not include interaction between police and crime deterrence."/>
          <p:cNvSpPr txBox="1"/>
          <p:nvPr/>
        </p:nvSpPr>
        <p:spPr>
          <a:xfrm>
            <a:off x="11860292" y="7809606"/>
            <a:ext cx="10999703" cy="14624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C00000"/>
                </a:solidFill>
              </a:rPr>
              <a:t>No interaction </a:t>
            </a:r>
            <a:r>
              <a:rPr dirty="0">
                <a:solidFill>
                  <a:srgbClr val="C00000"/>
                </a:solidFill>
              </a:rPr>
              <a:t>between police</a:t>
            </a:r>
            <a:r>
              <a:rPr lang="en-AU" dirty="0">
                <a:solidFill>
                  <a:srgbClr val="C00000"/>
                </a:solidFill>
              </a:rPr>
              <a:t> presence</a:t>
            </a:r>
            <a:r>
              <a:rPr dirty="0">
                <a:solidFill>
                  <a:srgbClr val="C00000"/>
                </a:solidFill>
              </a:rPr>
              <a:t> and crime</a:t>
            </a:r>
            <a:r>
              <a:rPr lang="en-AU" dirty="0">
                <a:solidFill>
                  <a:srgbClr val="C00000"/>
                </a:solidFill>
              </a:rPr>
              <a:t> intensity</a:t>
            </a:r>
            <a:r>
              <a:rPr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0" name="Only one crime type, multiple crime types have separate models.">
            <a:extLst>
              <a:ext uri="{FF2B5EF4-FFF2-40B4-BE49-F238E27FC236}">
                <a16:creationId xmlns:a16="http://schemas.microsoft.com/office/drawing/2014/main" id="{3F25C221-04E5-E142-B73C-145361F3E89E}"/>
              </a:ext>
            </a:extLst>
          </p:cNvPr>
          <p:cNvSpPr txBox="1"/>
          <p:nvPr/>
        </p:nvSpPr>
        <p:spPr>
          <a:xfrm>
            <a:off x="1298479" y="4431533"/>
            <a:ext cx="8673048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00B050"/>
                </a:solidFill>
              </a:rPr>
              <a:t>Evidence based decision making</a:t>
            </a:r>
            <a:r>
              <a:rPr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1" name="Only one crime type, multiple crime types have separate models.">
            <a:extLst>
              <a:ext uri="{FF2B5EF4-FFF2-40B4-BE49-F238E27FC236}">
                <a16:creationId xmlns:a16="http://schemas.microsoft.com/office/drawing/2014/main" id="{B09A4B45-D403-7E45-B46D-E14850C742E3}"/>
              </a:ext>
            </a:extLst>
          </p:cNvPr>
          <p:cNvSpPr txBox="1"/>
          <p:nvPr/>
        </p:nvSpPr>
        <p:spPr>
          <a:xfrm>
            <a:off x="1298479" y="5853648"/>
            <a:ext cx="6699750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00B050"/>
                </a:solidFill>
              </a:rPr>
              <a:t>Uncertainty quantification</a:t>
            </a:r>
            <a:r>
              <a:rPr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2" name="Only one crime type, multiple crime types have separate models.">
            <a:extLst>
              <a:ext uri="{FF2B5EF4-FFF2-40B4-BE49-F238E27FC236}">
                <a16:creationId xmlns:a16="http://schemas.microsoft.com/office/drawing/2014/main" id="{9F0AFB6E-4FF1-3145-99B9-C9F83E1E63FD}"/>
              </a:ext>
            </a:extLst>
          </p:cNvPr>
          <p:cNvSpPr txBox="1"/>
          <p:nvPr/>
        </p:nvSpPr>
        <p:spPr>
          <a:xfrm>
            <a:off x="1298479" y="7275763"/>
            <a:ext cx="8673048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00B050"/>
                </a:solidFill>
              </a:rPr>
              <a:t>Non-myopic sequential decisions</a:t>
            </a:r>
            <a:r>
              <a:rPr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3" name="Only one crime type, multiple crime types have separate models.">
            <a:extLst>
              <a:ext uri="{FF2B5EF4-FFF2-40B4-BE49-F238E27FC236}">
                <a16:creationId xmlns:a16="http://schemas.microsoft.com/office/drawing/2014/main" id="{65010155-5AB7-F748-8103-3DEC1FD15DE8}"/>
              </a:ext>
            </a:extLst>
          </p:cNvPr>
          <p:cNvSpPr txBox="1"/>
          <p:nvPr/>
        </p:nvSpPr>
        <p:spPr>
          <a:xfrm>
            <a:off x="1298479" y="8496622"/>
            <a:ext cx="7950453" cy="146241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00B050"/>
                </a:solidFill>
              </a:rPr>
              <a:t>Explicit trade off between exploration and exploitation.</a:t>
            </a:r>
          </a:p>
        </p:txBody>
      </p:sp>
      <p:sp>
        <p:nvSpPr>
          <p:cNvPr id="15" name="Only one crime type, multiple crime types have separate models.">
            <a:extLst>
              <a:ext uri="{FF2B5EF4-FFF2-40B4-BE49-F238E27FC236}">
                <a16:creationId xmlns:a16="http://schemas.microsoft.com/office/drawing/2014/main" id="{1F5265F7-83AA-DD4F-A002-B25F40B3BCFD}"/>
              </a:ext>
            </a:extLst>
          </p:cNvPr>
          <p:cNvSpPr txBox="1"/>
          <p:nvPr/>
        </p:nvSpPr>
        <p:spPr>
          <a:xfrm>
            <a:off x="11890148" y="3919627"/>
            <a:ext cx="5912677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C00000"/>
                </a:solidFill>
              </a:rPr>
              <a:t>Grid size dependence</a:t>
            </a:r>
            <a:r>
              <a:rPr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D5E26D18-C177-CD4B-A5EF-AE1BBD30F15E}"/>
              </a:ext>
            </a:extLst>
          </p:cNvPr>
          <p:cNvSpPr/>
          <p:nvPr/>
        </p:nvSpPr>
        <p:spPr>
          <a:xfrm flipV="1">
            <a:off x="10930837" y="3567127"/>
            <a:ext cx="1" cy="8484958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8575" tIns="28575" rIns="28575" bIns="28575" anchor="ctr"/>
          <a:lstStyle/>
          <a:p>
            <a:pPr defTabSz="584200">
              <a:defRPr sz="2000"/>
            </a:pPr>
            <a:endParaRPr/>
          </a:p>
        </p:txBody>
      </p:sp>
      <p:sp>
        <p:nvSpPr>
          <p:cNvPr id="17" name="Only one crime type, multiple crime types have separate models.">
            <a:extLst>
              <a:ext uri="{FF2B5EF4-FFF2-40B4-BE49-F238E27FC236}">
                <a16:creationId xmlns:a16="http://schemas.microsoft.com/office/drawing/2014/main" id="{9629CA56-1601-5545-B3CE-8A9546741C5C}"/>
              </a:ext>
            </a:extLst>
          </p:cNvPr>
          <p:cNvSpPr txBox="1"/>
          <p:nvPr/>
        </p:nvSpPr>
        <p:spPr>
          <a:xfrm>
            <a:off x="11860293" y="6413827"/>
            <a:ext cx="8953573" cy="7853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rPr lang="en-AU" dirty="0">
                <a:solidFill>
                  <a:srgbClr val="C00000"/>
                </a:solidFill>
              </a:rPr>
              <a:t>Multiple and varied patrolling units</a:t>
            </a:r>
            <a:r>
              <a:rPr dirty="0">
                <a:solidFill>
                  <a:srgbClr val="C00000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" grpId="0" animBg="1"/>
      <p:bldP spid="573" grpId="0" animBg="1"/>
      <p:bldP spid="574" grpId="0" animBg="1"/>
      <p:bldP spid="575" grpId="0" animBg="1"/>
      <p:bldP spid="577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Offender Dynamics (Spatial Interaction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AU" dirty="0"/>
              <a:t>Multi-output Gaussian Process Model</a:t>
            </a:r>
            <a:endParaRPr dirty="0"/>
          </a:p>
        </p:txBody>
      </p:sp>
      <p:sp>
        <p:nvSpPr>
          <p:cNvPr id="5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581" name="Screen Shot 2019-02-12 at 6.32.41 pm.png" descr="Screen Shot 2019-02-12 at 6.32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320" y="2891365"/>
            <a:ext cx="17830875" cy="7581075"/>
          </a:xfrm>
          <a:prstGeom prst="rect">
            <a:avLst/>
          </a:prstGeom>
          <a:ln w="3175">
            <a:miter lim="400000"/>
          </a:ln>
        </p:spPr>
      </p:pic>
      <p:pic>
        <p:nvPicPr>
          <p:cNvPr id="582" name="virginia_aglietti.jpg" descr="virginia_aglietti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53063" y="6242496"/>
            <a:ext cx="2833684" cy="2903241"/>
          </a:xfrm>
          <a:prstGeom prst="rect">
            <a:avLst/>
          </a:prstGeom>
          <a:ln w="3175">
            <a:miter lim="400000"/>
          </a:ln>
        </p:spPr>
      </p:pic>
      <p:pic>
        <p:nvPicPr>
          <p:cNvPr id="6" name="Screen Shot 2018-08-30 at 10.17.57 am.png" descr="Screen Shot 2018-08-30 at 10.17.57 am.png">
            <a:extLst>
              <a:ext uri="{FF2B5EF4-FFF2-40B4-BE49-F238E27FC236}">
                <a16:creationId xmlns:a16="http://schemas.microsoft.com/office/drawing/2014/main" id="{B4109C88-26C4-F04B-A863-ABD7A652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08029" y="2891365"/>
            <a:ext cx="4481934" cy="227084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redictive Polic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Predictive Policing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38554" y="12842830"/>
            <a:ext cx="296387" cy="4881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61" name="Dating back to early 1900’s"/>
          <p:cNvSpPr txBox="1"/>
          <p:nvPr/>
        </p:nvSpPr>
        <p:spPr>
          <a:xfrm>
            <a:off x="1630673" y="5111771"/>
            <a:ext cx="6910954" cy="7802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t>Dating back to early 1900’s</a:t>
            </a:r>
          </a:p>
        </p:txBody>
      </p:sp>
      <p:sp>
        <p:nvSpPr>
          <p:cNvPr id="62" name="Uncovering and understanding patterns in criminal activity to…"/>
          <p:cNvSpPr txBox="1"/>
          <p:nvPr/>
        </p:nvSpPr>
        <p:spPr>
          <a:xfrm>
            <a:off x="3312837" y="2734492"/>
            <a:ext cx="17758326" cy="1669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spAutoFit/>
          </a:bodyPr>
          <a:lstStyle/>
          <a:p>
            <a:pPr>
              <a:spcBef>
                <a:spcPts val="500"/>
              </a:spcBef>
              <a:defRPr sz="4900" i="1">
                <a:latin typeface="Helvetica"/>
                <a:ea typeface="Helvetica"/>
                <a:cs typeface="Helvetica"/>
                <a:sym typeface="Helvetica"/>
              </a:defRPr>
            </a:pPr>
            <a:r>
              <a:t>Uncovering and understanding patterns in criminal activity to</a:t>
            </a:r>
          </a:p>
          <a:p>
            <a:pPr>
              <a:spcBef>
                <a:spcPts val="500"/>
              </a:spcBef>
              <a:defRPr sz="4900" i="1">
                <a:latin typeface="Helvetica"/>
                <a:ea typeface="Helvetica"/>
                <a:cs typeface="Helvetica"/>
                <a:sym typeface="Helvetica"/>
              </a:defRPr>
            </a:pPr>
            <a:r>
              <a:t>optimally allocate resources.</a:t>
            </a:r>
          </a:p>
        </p:txBody>
      </p:sp>
      <p:pic>
        <p:nvPicPr>
          <p:cNvPr id="63" name="d0317421296116a6a4dca2c355865a30.jpeg" descr="d0317421296116a6a4dca2c355865a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747" y="6125086"/>
            <a:ext cx="10361859" cy="5834524"/>
          </a:xfrm>
          <a:prstGeom prst="rect">
            <a:avLst/>
          </a:prstGeom>
          <a:ln w="3175">
            <a:miter lim="400000"/>
          </a:ln>
        </p:spPr>
      </p:pic>
      <p:pic>
        <p:nvPicPr>
          <p:cNvPr id="64" name="JYB1574.jpg" descr="JYB157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51371" y="4946237"/>
            <a:ext cx="7461110" cy="5675981"/>
          </a:xfrm>
          <a:prstGeom prst="rect">
            <a:avLst/>
          </a:prstGeom>
          <a:ln w="3175">
            <a:miter lim="400000"/>
          </a:ln>
        </p:spPr>
      </p:pic>
      <p:sp>
        <p:nvSpPr>
          <p:cNvPr id="65" name="Police beat schedule, Melbourne"/>
          <p:cNvSpPr txBox="1"/>
          <p:nvPr/>
        </p:nvSpPr>
        <p:spPr>
          <a:xfrm>
            <a:off x="13826449" y="10933350"/>
            <a:ext cx="8359922" cy="7802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4400"/>
            </a:lvl1pPr>
          </a:lstStyle>
          <a:p>
            <a:r>
              <a:t>Police beat schedule, Melbourne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itle"/>
          <p:cNvSpPr txBox="1">
            <a:spLocks noGrp="1"/>
          </p:cNvSpPr>
          <p:nvPr>
            <p:ph type="ctrTitle"/>
          </p:nvPr>
        </p:nvSpPr>
        <p:spPr>
          <a:xfrm>
            <a:off x="1426725" y="2506563"/>
            <a:ext cx="9095864" cy="2338047"/>
          </a:xfrm>
          <a:prstGeom prst="rect">
            <a:avLst/>
          </a:prstGeom>
        </p:spPr>
        <p:txBody>
          <a:bodyPr/>
          <a:lstStyle/>
          <a:p>
            <a:pPr>
              <a:defRPr sz="8800"/>
            </a:pPr>
            <a:endParaRPr/>
          </a:p>
        </p:txBody>
      </p:sp>
      <p:sp>
        <p:nvSpPr>
          <p:cNvPr id="600" name="Roman Marchant…"/>
          <p:cNvSpPr txBox="1">
            <a:spLocks noGrp="1"/>
          </p:cNvSpPr>
          <p:nvPr>
            <p:ph type="subTitle" sz="quarter" idx="1"/>
          </p:nvPr>
        </p:nvSpPr>
        <p:spPr>
          <a:xfrm>
            <a:off x="456109" y="10469540"/>
            <a:ext cx="11037096" cy="233804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07933">
              <a:defRPr sz="3996"/>
            </a:pPr>
            <a:r>
              <a:t>Roman Marchant</a:t>
            </a:r>
          </a:p>
          <a:p>
            <a:pPr defTabSz="607933">
              <a:defRPr sz="3996"/>
            </a:pPr>
            <a:r>
              <a:t>roman.marchant@sydney.edu.au</a:t>
            </a:r>
          </a:p>
          <a:p>
            <a:pPr defTabSz="607933">
              <a:defRPr sz="3996"/>
            </a:pPr>
            <a:r>
              <a:t>Centre for Translational Data Science</a:t>
            </a:r>
          </a:p>
          <a:p>
            <a:pPr defTabSz="607933">
              <a:defRPr sz="3996"/>
            </a:pPr>
            <a:r>
              <a:t>Sydney Institute of Criminology</a:t>
            </a:r>
          </a:p>
        </p:txBody>
      </p:sp>
      <p:sp>
        <p:nvSpPr>
          <p:cNvPr id="601" name="Thanks!…"/>
          <p:cNvSpPr txBox="1"/>
          <p:nvPr/>
        </p:nvSpPr>
        <p:spPr>
          <a:xfrm>
            <a:off x="-2025404" y="5057621"/>
            <a:ext cx="15957535" cy="41127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b">
            <a:normAutofit/>
          </a:bodyPr>
          <a:lstStyle/>
          <a:p>
            <a:pPr>
              <a:defRPr sz="10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Thanks!</a:t>
            </a:r>
          </a:p>
          <a:p>
            <a:pPr>
              <a:defRPr sz="10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Questions?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iterature Re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Literature Review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38554" y="12842830"/>
            <a:ext cx="296387" cy="4881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69" name="Weisburd"/>
          <p:cNvSpPr txBox="1"/>
          <p:nvPr/>
        </p:nvSpPr>
        <p:spPr>
          <a:xfrm>
            <a:off x="3701586" y="4480186"/>
            <a:ext cx="2005426" cy="6405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500"/>
            </a:lvl1pPr>
          </a:lstStyle>
          <a:p>
            <a:r>
              <a:t>Weisburd</a:t>
            </a:r>
          </a:p>
        </p:txBody>
      </p:sp>
      <p:sp>
        <p:nvSpPr>
          <p:cNvPr id="70" name="Hotspot-microareas"/>
          <p:cNvSpPr txBox="1"/>
          <p:nvPr/>
        </p:nvSpPr>
        <p:spPr>
          <a:xfrm>
            <a:off x="2544824" y="3785160"/>
            <a:ext cx="4438924" cy="6532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Hotspot-microareas</a:t>
            </a:r>
          </a:p>
        </p:txBody>
      </p:sp>
      <p:sp>
        <p:nvSpPr>
          <p:cNvPr id="71" name="Spatial-Temporal Dynamic Hotspots"/>
          <p:cNvSpPr txBox="1"/>
          <p:nvPr/>
        </p:nvSpPr>
        <p:spPr>
          <a:xfrm>
            <a:off x="8645589" y="3429456"/>
            <a:ext cx="7936236" cy="653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Spatial-Temporal Dynamic Hotspots</a:t>
            </a:r>
          </a:p>
        </p:txBody>
      </p:sp>
      <p:sp>
        <p:nvSpPr>
          <p:cNvPr id="72" name="Gorr and Lee | Mohler et al."/>
          <p:cNvSpPr txBox="1"/>
          <p:nvPr/>
        </p:nvSpPr>
        <p:spPr>
          <a:xfrm>
            <a:off x="9897701" y="4111789"/>
            <a:ext cx="5554759" cy="6405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500"/>
            </a:lvl1pPr>
          </a:lstStyle>
          <a:p>
            <a:r>
              <a:t>Gorr and Lee | Mohler et al.</a:t>
            </a:r>
          </a:p>
        </p:txBody>
      </p:sp>
      <p:sp>
        <p:nvSpPr>
          <p:cNvPr id="73" name="Fitzpatrick et al."/>
          <p:cNvSpPr txBox="1"/>
          <p:nvPr/>
        </p:nvSpPr>
        <p:spPr>
          <a:xfrm>
            <a:off x="15365030" y="8357606"/>
            <a:ext cx="3257138" cy="6405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500"/>
            </a:lvl1pPr>
          </a:lstStyle>
          <a:p>
            <a:r>
              <a:t>Fitzpatrick et al.</a:t>
            </a:r>
          </a:p>
        </p:txBody>
      </p:sp>
      <p:sp>
        <p:nvSpPr>
          <p:cNvPr id="74" name="Additional set of tools for proactive policing."/>
          <p:cNvSpPr txBox="1"/>
          <p:nvPr/>
        </p:nvSpPr>
        <p:spPr>
          <a:xfrm>
            <a:off x="12277242" y="6649752"/>
            <a:ext cx="9823079" cy="653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Additional set of tools for proactive policing.</a:t>
            </a:r>
          </a:p>
        </p:txBody>
      </p:sp>
      <p:sp>
        <p:nvSpPr>
          <p:cNvPr id="75" name="Enhance, NOT replace."/>
          <p:cNvSpPr txBox="1"/>
          <p:nvPr/>
        </p:nvSpPr>
        <p:spPr>
          <a:xfrm>
            <a:off x="14724628" y="7522726"/>
            <a:ext cx="4537942" cy="61516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spcBef>
                <a:spcPts val="4500"/>
              </a:spcBef>
              <a:defRPr sz="3300"/>
            </a:pPr>
            <a:r>
              <a:t>Enhance,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NOT</a:t>
            </a:r>
            <a:r>
              <a:t> replace.</a:t>
            </a:r>
          </a:p>
        </p:txBody>
      </p:sp>
      <p:sp>
        <p:nvSpPr>
          <p:cNvPr id="76" name="Mohler 2011 &amp; 2015"/>
          <p:cNvSpPr txBox="1"/>
          <p:nvPr/>
        </p:nvSpPr>
        <p:spPr>
          <a:xfrm>
            <a:off x="4040451" y="8428644"/>
            <a:ext cx="4122579" cy="6405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500"/>
            </a:lvl1pPr>
          </a:lstStyle>
          <a:p>
            <a:r>
              <a:t>Mohler 2011 &amp; 2015</a:t>
            </a:r>
          </a:p>
        </p:txBody>
      </p:sp>
      <p:sp>
        <p:nvSpPr>
          <p:cNvPr id="77" name="Self-Exciting Point Processes of Crime"/>
          <p:cNvSpPr txBox="1"/>
          <p:nvPr/>
        </p:nvSpPr>
        <p:spPr>
          <a:xfrm>
            <a:off x="1780053" y="7704349"/>
            <a:ext cx="8555063" cy="653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Self-Exciting Point Processes of Crime</a:t>
            </a:r>
          </a:p>
        </p:txBody>
      </p:sp>
      <p:pic>
        <p:nvPicPr>
          <p:cNvPr id="78" name="predpol-logo.png" descr="predpol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0834" y="9550138"/>
            <a:ext cx="3873501" cy="1219201"/>
          </a:xfrm>
          <a:prstGeom prst="rect">
            <a:avLst/>
          </a:prstGeom>
          <a:ln w="3175">
            <a:miter lim="400000"/>
          </a:ln>
        </p:spPr>
      </p:pic>
      <p:sp>
        <p:nvSpPr>
          <p:cNvPr id="79" name="Runaway Feedback Loops in Predictive Policing"/>
          <p:cNvSpPr txBox="1"/>
          <p:nvPr/>
        </p:nvSpPr>
        <p:spPr>
          <a:xfrm>
            <a:off x="12893440" y="9745980"/>
            <a:ext cx="10612687" cy="65325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l">
              <a:spcBef>
                <a:spcPts val="4500"/>
              </a:spcBef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Runaway Feedback Loops in Predictive Policing</a:t>
            </a:r>
          </a:p>
        </p:txBody>
      </p:sp>
      <p:sp>
        <p:nvSpPr>
          <p:cNvPr id="80" name="Ensign et al."/>
          <p:cNvSpPr txBox="1"/>
          <p:nvPr/>
        </p:nvSpPr>
        <p:spPr>
          <a:xfrm>
            <a:off x="17261725" y="10431149"/>
            <a:ext cx="2565496" cy="6405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>
              <a:defRPr sz="3500"/>
            </a:lvl1pPr>
          </a:lstStyle>
          <a:p>
            <a:r>
              <a:t>Ensign et al.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What if we assume the model is accurate and don’t quantify uncertainty?"/>
          <p:cNvSpPr txBox="1">
            <a:spLocks noGrp="1"/>
          </p:cNvSpPr>
          <p:nvPr>
            <p:ph type="title"/>
          </p:nvPr>
        </p:nvSpPr>
        <p:spPr>
          <a:xfrm>
            <a:off x="6673452" y="5116710"/>
            <a:ext cx="11037096" cy="348258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16148">
              <a:defRPr sz="8100"/>
            </a:lvl1pPr>
          </a:lstStyle>
          <a:p>
            <a:r>
              <a:t>What if we assume the model is accurate and don’t quantify uncertainty?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Uncertainty Quant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Uncertainty Quantification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38554" y="12842830"/>
            <a:ext cx="296387" cy="4881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86" name="It is better to be imprecisely right than precisely wrong."/>
          <p:cNvSpPr txBox="1"/>
          <p:nvPr/>
        </p:nvSpPr>
        <p:spPr>
          <a:xfrm>
            <a:off x="4278650" y="3765996"/>
            <a:ext cx="15826700" cy="7937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584200">
              <a:spcBef>
                <a:spcPts val="3200"/>
              </a:spcBef>
              <a:defRPr sz="48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It is better to be imprecisely right than precisely wrong.</a:t>
            </a:r>
          </a:p>
        </p:txBody>
      </p:sp>
      <p:sp>
        <p:nvSpPr>
          <p:cNvPr id="87" name="Quantification of uncertainty is crucial for achieving informed decisions."/>
          <p:cNvSpPr txBox="1"/>
          <p:nvPr/>
        </p:nvSpPr>
        <p:spPr>
          <a:xfrm>
            <a:off x="1174104" y="6108338"/>
            <a:ext cx="15846081" cy="6913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defRPr sz="3800"/>
            </a:pPr>
            <a:r>
              <a:t>Quantification of uncertainty is crucial for achieving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informed decisions</a:t>
            </a:r>
            <a:r>
              <a:t>.</a:t>
            </a:r>
          </a:p>
        </p:txBody>
      </p:sp>
      <p:sp>
        <p:nvSpPr>
          <p:cNvPr id="88" name="Uncertainty can drive the process of data acquisition."/>
          <p:cNvSpPr txBox="1"/>
          <p:nvPr/>
        </p:nvSpPr>
        <p:spPr>
          <a:xfrm>
            <a:off x="1187050" y="7761520"/>
            <a:ext cx="11893996" cy="6913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defRPr sz="3800"/>
            </a:pPr>
            <a:r>
              <a:t>Uncertainty can drive the process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data acquisition</a:t>
            </a:r>
            <a:r>
              <a:t>.</a:t>
            </a:r>
          </a:p>
        </p:txBody>
      </p:sp>
      <p:sp>
        <p:nvSpPr>
          <p:cNvPr id="89" name="Uncertainty help understanding of risk and interpretability of quantitative models."/>
          <p:cNvSpPr txBox="1"/>
          <p:nvPr/>
        </p:nvSpPr>
        <p:spPr>
          <a:xfrm>
            <a:off x="1236113" y="9414702"/>
            <a:ext cx="18072142" cy="69136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/>
          <a:p>
            <a:pPr algn="l">
              <a:defRPr sz="3800"/>
            </a:pPr>
            <a:r>
              <a:t>Uncertainty help understanding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risk</a:t>
            </a:r>
            <a:r>
              <a:t> and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interpretability</a:t>
            </a:r>
            <a:r>
              <a:t> of quantitative models.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CC0C0F-52A2-264D-A57C-39929DD5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258" y="4056312"/>
            <a:ext cx="7569200" cy="5651500"/>
          </a:xfrm>
          <a:prstGeom prst="rect">
            <a:avLst/>
          </a:prstGeom>
        </p:spPr>
      </p:pic>
      <p:sp>
        <p:nvSpPr>
          <p:cNvPr id="91" name="Uncertainty Quantif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Uncertainty Quantification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38554" y="12842830"/>
            <a:ext cx="296387" cy="4881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94" name="Deterministic"/>
          <p:cNvSpPr txBox="1"/>
          <p:nvPr/>
        </p:nvSpPr>
        <p:spPr>
          <a:xfrm>
            <a:off x="1498189" y="3077224"/>
            <a:ext cx="5113027" cy="6540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584200">
              <a:spcBef>
                <a:spcPts val="3200"/>
              </a:spcBef>
              <a:defRPr sz="39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Deterministic</a:t>
            </a:r>
          </a:p>
        </p:txBody>
      </p:sp>
      <p:sp>
        <p:nvSpPr>
          <p:cNvPr id="98" name="Ground…"/>
          <p:cNvSpPr txBox="1"/>
          <p:nvPr/>
        </p:nvSpPr>
        <p:spPr>
          <a:xfrm>
            <a:off x="3551103" y="6975438"/>
            <a:ext cx="1340716" cy="844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algn="l" defTabSz="584200">
              <a:defRPr sz="2600" b="1">
                <a:solidFill>
                  <a:srgbClr val="91FA7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Ground</a:t>
            </a:r>
          </a:p>
          <a:p>
            <a:pPr algn="l" defTabSz="584200">
              <a:defRPr sz="2600" b="1">
                <a:solidFill>
                  <a:srgbClr val="91FA7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Truth</a:t>
            </a:r>
          </a:p>
        </p:txBody>
      </p:sp>
      <p:sp>
        <p:nvSpPr>
          <p:cNvPr id="99" name="Noisy Data"/>
          <p:cNvSpPr txBox="1"/>
          <p:nvPr/>
        </p:nvSpPr>
        <p:spPr>
          <a:xfrm>
            <a:off x="5831119" y="4619068"/>
            <a:ext cx="1560194" cy="844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>
            <a:spAutoFit/>
          </a:bodyPr>
          <a:lstStyle>
            <a:lvl1pPr algn="l" defTabSz="584200">
              <a:defRPr sz="2600" b="1">
                <a:solidFill>
                  <a:srgbClr val="4C64F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Noisy Data</a:t>
            </a:r>
          </a:p>
        </p:txBody>
      </p:sp>
      <p:sp>
        <p:nvSpPr>
          <p:cNvPr id="100" name="Model…"/>
          <p:cNvSpPr txBox="1"/>
          <p:nvPr/>
        </p:nvSpPr>
        <p:spPr>
          <a:xfrm>
            <a:off x="7961813" y="6261540"/>
            <a:ext cx="1280792" cy="844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algn="l" defTabSz="584200">
              <a:defRPr sz="2600" b="1">
                <a:solidFill>
                  <a:srgbClr val="EC4D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Model</a:t>
            </a:r>
          </a:p>
          <a:p>
            <a:pPr algn="l" defTabSz="584200">
              <a:defRPr sz="2600" b="1">
                <a:solidFill>
                  <a:srgbClr val="EC4D4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Fit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5967" y="9950793"/>
            <a:ext cx="5766990" cy="467287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04" name="Group"/>
          <p:cNvGrpSpPr/>
          <p:nvPr/>
        </p:nvGrpSpPr>
        <p:grpSpPr>
          <a:xfrm>
            <a:off x="2411485" y="10979580"/>
            <a:ext cx="3022091" cy="646354"/>
            <a:chOff x="0" y="0"/>
            <a:chExt cx="3022089" cy="646352"/>
          </a:xfrm>
        </p:grpSpPr>
        <p:pic>
          <p:nvPicPr>
            <p:cNvPr id="10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022090" cy="39792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0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23776" y="407511"/>
              <a:ext cx="174538" cy="23884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115" name="Rectangle"/>
          <p:cNvSpPr/>
          <p:nvPr/>
        </p:nvSpPr>
        <p:spPr>
          <a:xfrm>
            <a:off x="1642676" y="5402499"/>
            <a:ext cx="817381" cy="934438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FFBC6B-5DA4-B147-83A4-87A92636FE1C}"/>
              </a:ext>
            </a:extLst>
          </p:cNvPr>
          <p:cNvGrpSpPr/>
          <p:nvPr/>
        </p:nvGrpSpPr>
        <p:grpSpPr>
          <a:xfrm>
            <a:off x="12025506" y="2895382"/>
            <a:ext cx="8915483" cy="8886139"/>
            <a:chOff x="12025506" y="2895382"/>
            <a:chExt cx="8915483" cy="8886139"/>
          </a:xfrm>
        </p:grpSpPr>
        <p:sp>
          <p:nvSpPr>
            <p:cNvPr id="93" name="Line"/>
            <p:cNvSpPr/>
            <p:nvPr/>
          </p:nvSpPr>
          <p:spPr>
            <a:xfrm flipV="1">
              <a:off x="12025506" y="2895382"/>
              <a:ext cx="1" cy="8484958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</a:ln>
          </p:spPr>
          <p:txBody>
            <a:bodyPr lIns="28575" tIns="28575" rIns="28575" bIns="28575" anchor="ctr"/>
            <a:lstStyle/>
            <a:p>
              <a:pPr defTabSz="584200">
                <a:defRPr sz="2000"/>
              </a:pPr>
              <a:endParaRPr/>
            </a:p>
          </p:txBody>
        </p:sp>
        <p:sp>
          <p:nvSpPr>
            <p:cNvPr id="95" name="Probabilistic"/>
            <p:cNvSpPr txBox="1"/>
            <p:nvPr/>
          </p:nvSpPr>
          <p:spPr>
            <a:xfrm>
              <a:off x="13185690" y="3069036"/>
              <a:ext cx="5113027" cy="654051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8575" tIns="28575" rIns="28575" bIns="28575" anchor="ctr">
              <a:spAutoFit/>
            </a:bodyPr>
            <a:lstStyle>
              <a:lvl1pPr algn="l" defTabSz="584200">
                <a:spcBef>
                  <a:spcPts val="3200"/>
                </a:spcBef>
                <a:defRPr sz="3900" i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dirty="0"/>
                <a:t>Probabilistic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6D33B2-33CA-2142-8D97-A57EFF888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72432" y="4056312"/>
              <a:ext cx="7468557" cy="772520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2" animBg="1" advAuto="0"/>
      <p:bldP spid="104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ayes Theor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Bayes Theorem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38554" y="12842830"/>
            <a:ext cx="296387" cy="4881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19" name="Thomas Bayes…"/>
          <p:cNvSpPr txBox="1"/>
          <p:nvPr/>
        </p:nvSpPr>
        <p:spPr>
          <a:xfrm>
            <a:off x="3656088" y="3968781"/>
            <a:ext cx="2766547" cy="17900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/>
          <a:lstStyle/>
          <a:p>
            <a:pPr algn="l" defTabSz="584200">
              <a:defRPr sz="3400"/>
            </a:pPr>
            <a:r>
              <a:t>Thomas Bayes</a:t>
            </a:r>
          </a:p>
          <a:p>
            <a:pPr algn="l" defTabSz="584200">
              <a:defRPr sz="3400"/>
            </a:pPr>
            <a:r>
              <a:t>1701–1761 </a:t>
            </a:r>
          </a:p>
        </p:txBody>
      </p:sp>
      <p:pic>
        <p:nvPicPr>
          <p:cNvPr id="120" name="Screen Shot 2018-04-17 at 10.33.34 pm.png" descr="Screen Shot 2018-04-17 at 10.33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591" y="2876805"/>
            <a:ext cx="2203061" cy="2958158"/>
          </a:xfrm>
          <a:prstGeom prst="rect">
            <a:avLst/>
          </a:prstGeom>
          <a:ln w="3175">
            <a:miter lim="400000"/>
          </a:ln>
        </p:spPr>
      </p:pic>
      <p:pic>
        <p:nvPicPr>
          <p:cNvPr id="1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58720" y="5778293"/>
            <a:ext cx="1155773" cy="585803"/>
          </a:xfrm>
          <a:prstGeom prst="rect">
            <a:avLst/>
          </a:prstGeom>
          <a:ln w="3175">
            <a:miter lim="400000"/>
          </a:ln>
        </p:spPr>
      </p:pic>
      <p:pic>
        <p:nvPicPr>
          <p:cNvPr id="1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90496" y="5171975"/>
            <a:ext cx="540491" cy="225206"/>
          </a:xfrm>
          <a:prstGeom prst="rect">
            <a:avLst/>
          </a:prstGeom>
          <a:ln w="3175">
            <a:miter lim="400000"/>
          </a:ln>
        </p:spPr>
      </p:pic>
      <p:sp>
        <p:nvSpPr>
          <p:cNvPr id="123" name="Line"/>
          <p:cNvSpPr/>
          <p:nvPr/>
        </p:nvSpPr>
        <p:spPr>
          <a:xfrm flipH="1">
            <a:off x="11797066" y="5639149"/>
            <a:ext cx="2679080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8575" tIns="28575" rIns="28575" bIns="28575" anchor="ctr"/>
          <a:lstStyle/>
          <a:p>
            <a:pPr defTabSz="584200">
              <a:defRPr sz="2000"/>
            </a:pPr>
            <a:endParaRPr/>
          </a:p>
        </p:txBody>
      </p:sp>
      <p:sp>
        <p:nvSpPr>
          <p:cNvPr id="124" name="Normalising Constant"/>
          <p:cNvSpPr txBox="1"/>
          <p:nvPr/>
        </p:nvSpPr>
        <p:spPr>
          <a:xfrm>
            <a:off x="13948833" y="5900032"/>
            <a:ext cx="2597758" cy="162361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/>
          <a:lstStyle>
            <a:lvl1pPr defTabSz="584200">
              <a:defRPr sz="3400"/>
            </a:lvl1pPr>
          </a:lstStyle>
          <a:p>
            <a:r>
              <a:rPr dirty="0" err="1"/>
              <a:t>Normalising</a:t>
            </a:r>
            <a:r>
              <a:rPr dirty="0"/>
              <a:t> Constant</a:t>
            </a:r>
          </a:p>
        </p:txBody>
      </p:sp>
      <p:sp>
        <p:nvSpPr>
          <p:cNvPr id="125" name="Predictive Distribution"/>
          <p:cNvSpPr txBox="1"/>
          <p:nvPr/>
        </p:nvSpPr>
        <p:spPr>
          <a:xfrm>
            <a:off x="4523342" y="8542918"/>
            <a:ext cx="4566977" cy="1352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/>
          <a:lstStyle>
            <a:lvl1pPr algn="l" defTabSz="584200">
              <a:spcBef>
                <a:spcPts val="3200"/>
              </a:spcBef>
              <a:defRPr sz="3400"/>
            </a:lvl1pPr>
          </a:lstStyle>
          <a:p>
            <a:r>
              <a:t>Predictive Distribution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73559" y="8862238"/>
            <a:ext cx="1527383" cy="554052"/>
          </a:xfrm>
          <a:prstGeom prst="rect">
            <a:avLst/>
          </a:prstGeom>
          <a:ln w="3175">
            <a:miter lim="400000"/>
          </a:ln>
        </p:spPr>
      </p:pic>
      <p:pic>
        <p:nvPicPr>
          <p:cNvPr id="12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804765" y="8488492"/>
            <a:ext cx="4613761" cy="1281601"/>
          </a:xfrm>
          <a:prstGeom prst="rect">
            <a:avLst/>
          </a:prstGeom>
          <a:ln w="3175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86441" y="8992885"/>
            <a:ext cx="631565" cy="263153"/>
          </a:xfrm>
          <a:prstGeom prst="rect">
            <a:avLst/>
          </a:prstGeom>
          <a:ln w="3175">
            <a:miter lim="400000"/>
          </a:ln>
        </p:spPr>
      </p:pic>
      <p:sp>
        <p:nvSpPr>
          <p:cNvPr id="129" name="Summing over models.…"/>
          <p:cNvSpPr txBox="1"/>
          <p:nvPr/>
        </p:nvSpPr>
        <p:spPr>
          <a:xfrm>
            <a:off x="14111955" y="9805398"/>
            <a:ext cx="5959813" cy="25028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/>
          <a:lstStyle/>
          <a:p>
            <a:pPr defTabSz="584200">
              <a:defRPr sz="3400"/>
            </a:pPr>
            <a:r>
              <a:t>Summing over models.</a:t>
            </a:r>
          </a:p>
          <a:p>
            <a:pPr defTabSz="584200">
              <a:defRPr sz="3400"/>
            </a:pPr>
            <a:r>
              <a:t>(integrating over all possible model space)</a:t>
            </a:r>
          </a:p>
        </p:txBody>
      </p:sp>
      <p:sp>
        <p:nvSpPr>
          <p:cNvPr id="130" name="Posterior Distribution…"/>
          <p:cNvSpPr txBox="1"/>
          <p:nvPr/>
        </p:nvSpPr>
        <p:spPr>
          <a:xfrm>
            <a:off x="6393073" y="5512047"/>
            <a:ext cx="4277046" cy="18979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/>
          <a:lstStyle/>
          <a:p>
            <a:pPr defTabSz="584200">
              <a:defRPr sz="3400" b="1">
                <a:solidFill>
                  <a:srgbClr val="0022F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Posterior Distribution</a:t>
            </a:r>
          </a:p>
          <a:p>
            <a:pPr defTabSz="584200">
              <a:defRPr sz="3400" b="1">
                <a:solidFill>
                  <a:srgbClr val="0022F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(Inference)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65064" y="4917235"/>
            <a:ext cx="1924796" cy="684784"/>
          </a:xfrm>
          <a:prstGeom prst="rect">
            <a:avLst/>
          </a:prstGeom>
          <a:ln w="3175">
            <a:miter lim="400000"/>
          </a:ln>
        </p:spPr>
      </p:pic>
      <p:sp>
        <p:nvSpPr>
          <p:cNvPr id="132" name="Likelihood"/>
          <p:cNvSpPr txBox="1"/>
          <p:nvPr/>
        </p:nvSpPr>
        <p:spPr>
          <a:xfrm>
            <a:off x="11366217" y="4076796"/>
            <a:ext cx="2531841" cy="57236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/>
          <a:lstStyle>
            <a:lvl1pPr defTabSz="584200">
              <a:defRPr sz="3400" b="1">
                <a:solidFill>
                  <a:srgbClr val="F1973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Likelihood</a:t>
            </a: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58001" y="4858094"/>
            <a:ext cx="1605681" cy="571253"/>
          </a:xfrm>
          <a:prstGeom prst="rect">
            <a:avLst/>
          </a:prstGeom>
          <a:ln w="3175">
            <a:miter lim="400000"/>
          </a:ln>
        </p:spPr>
      </p:pic>
      <p:sp>
        <p:nvSpPr>
          <p:cNvPr id="134" name="Prior"/>
          <p:cNvSpPr txBox="1"/>
          <p:nvPr/>
        </p:nvSpPr>
        <p:spPr>
          <a:xfrm>
            <a:off x="14797105" y="4284330"/>
            <a:ext cx="1411802" cy="65085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/>
          <a:lstStyle>
            <a:lvl1pPr defTabSz="584200">
              <a:defRPr sz="3400" b="1">
                <a:solidFill>
                  <a:srgbClr val="E7322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Prior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493738" y="4790178"/>
            <a:ext cx="1158734" cy="649593"/>
          </a:xfrm>
          <a:prstGeom prst="rect">
            <a:avLst/>
          </a:prstGeom>
          <a:ln w="3175">
            <a:miter lim="400000"/>
          </a:ln>
        </p:spPr>
      </p:pic>
      <p:sp>
        <p:nvSpPr>
          <p:cNvPr id="137" name="*The data does not speak by itself."/>
          <p:cNvSpPr txBox="1"/>
          <p:nvPr/>
        </p:nvSpPr>
        <p:spPr>
          <a:xfrm>
            <a:off x="16783527" y="3546258"/>
            <a:ext cx="3461676" cy="1619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8575" tIns="28575" rIns="28575" bIns="28575" anchor="ctr">
            <a:spAutoFit/>
          </a:bodyPr>
          <a:lstStyle>
            <a:lvl1pPr defTabSz="584200">
              <a:defRPr sz="3400"/>
            </a:lvl1pPr>
          </a:lstStyle>
          <a:p>
            <a:r>
              <a:t>*The data does not speak by itself.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5" grpId="0" animBg="1"/>
      <p:bldP spid="129" grpId="0" animBg="1"/>
      <p:bldP spid="130" grpId="0" animBg="1"/>
      <p:bldP spid="132" grpId="0" animBg="1"/>
      <p:bldP spid="134" grpId="0" animBg="1"/>
      <p:bldP spid="1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aussian Process Regres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Gaussian Process Regression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38554" y="12842830"/>
            <a:ext cx="296387" cy="48815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41" name="Predict the value of"/>
          <p:cNvSpPr txBox="1"/>
          <p:nvPr/>
        </p:nvSpPr>
        <p:spPr>
          <a:xfrm>
            <a:off x="1895968" y="8194458"/>
            <a:ext cx="4626161" cy="7124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799" tIns="57799" rIns="57799" bIns="57799">
            <a:spAutoFit/>
          </a:bodyPr>
          <a:lstStyle>
            <a:lvl1pPr algn="l" defTabSz="914400">
              <a:buClr>
                <a:srgbClr val="000000"/>
              </a:buClr>
              <a:defRPr sz="3900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Predict the value of </a:t>
            </a:r>
          </a:p>
        </p:txBody>
      </p:sp>
      <p:pic>
        <p:nvPicPr>
          <p:cNvPr id="142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1501" y="8394788"/>
            <a:ext cx="1143495" cy="509752"/>
          </a:xfrm>
          <a:prstGeom prst="rect">
            <a:avLst/>
          </a:prstGeom>
          <a:ln w="3175">
            <a:miter lim="400000"/>
          </a:ln>
        </p:spPr>
      </p:pic>
      <p:sp>
        <p:nvSpPr>
          <p:cNvPr id="143" name="Log Marginal Likelihood"/>
          <p:cNvSpPr txBox="1"/>
          <p:nvPr/>
        </p:nvSpPr>
        <p:spPr>
          <a:xfrm>
            <a:off x="15280363" y="11733574"/>
            <a:ext cx="5809818" cy="6362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799" tIns="57799" rIns="57799" bIns="57799">
            <a:spAutoFit/>
          </a:bodyPr>
          <a:lstStyle>
            <a:lvl1pPr algn="l" defTabSz="914400">
              <a:buClr>
                <a:srgbClr val="000000"/>
              </a:buClr>
              <a:defRPr sz="3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Log Marginal Likelihood</a:t>
            </a:r>
          </a:p>
        </p:txBody>
      </p:sp>
      <p:pic>
        <p:nvPicPr>
          <p:cNvPr id="14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2615" y="9767203"/>
            <a:ext cx="1273388" cy="354251"/>
          </a:xfrm>
          <a:prstGeom prst="rect">
            <a:avLst/>
          </a:prstGeom>
          <a:ln w="3175">
            <a:miter lim="400000"/>
          </a:ln>
        </p:spPr>
      </p:pic>
      <p:pic>
        <p:nvPicPr>
          <p:cNvPr id="14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42615" y="10576589"/>
            <a:ext cx="1273388" cy="354251"/>
          </a:xfrm>
          <a:prstGeom prst="rect">
            <a:avLst/>
          </a:prstGeom>
          <a:ln w="3175">
            <a:miter lim="400000"/>
          </a:ln>
        </p:spPr>
      </p:pic>
      <p:sp>
        <p:nvSpPr>
          <p:cNvPr id="146" name="Mean"/>
          <p:cNvSpPr txBox="1"/>
          <p:nvPr/>
        </p:nvSpPr>
        <p:spPr>
          <a:xfrm>
            <a:off x="5728975" y="9588079"/>
            <a:ext cx="1435948" cy="7124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799" tIns="57799" rIns="57799" bIns="57799">
            <a:spAutoFit/>
          </a:bodyPr>
          <a:lstStyle>
            <a:lvl1pPr algn="l" defTabSz="914400">
              <a:buClr>
                <a:srgbClr val="000000"/>
              </a:buClr>
              <a:defRPr sz="39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Mean</a:t>
            </a:r>
          </a:p>
        </p:txBody>
      </p:sp>
      <p:sp>
        <p:nvSpPr>
          <p:cNvPr id="147" name="Variance"/>
          <p:cNvSpPr txBox="1"/>
          <p:nvPr/>
        </p:nvSpPr>
        <p:spPr>
          <a:xfrm>
            <a:off x="5663193" y="10397465"/>
            <a:ext cx="2689441" cy="71249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7799" tIns="57799" rIns="57799" bIns="57799">
            <a:spAutoFit/>
          </a:bodyPr>
          <a:lstStyle>
            <a:lvl1pPr algn="l" defTabSz="914400">
              <a:buClr>
                <a:srgbClr val="000000"/>
              </a:buClr>
              <a:defRPr sz="39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Variance</a:t>
            </a:r>
          </a:p>
        </p:txBody>
      </p:sp>
      <p:sp>
        <p:nvSpPr>
          <p:cNvPr id="148" name="Predictive…"/>
          <p:cNvSpPr txBox="1"/>
          <p:nvPr/>
        </p:nvSpPr>
        <p:spPr>
          <a:xfrm>
            <a:off x="2377195" y="9592363"/>
            <a:ext cx="2574088" cy="184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8575" tIns="28575" rIns="28575" bIns="28575" anchor="ctr">
            <a:spAutoFit/>
          </a:bodyPr>
          <a:lstStyle/>
          <a:p>
            <a:pPr algn="l" defTabSz="914400">
              <a:buClr>
                <a:srgbClr val="000000"/>
              </a:buClr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t>Predictive</a:t>
            </a:r>
          </a:p>
          <a:p>
            <a:pPr algn="l" defTabSz="914400">
              <a:buClr>
                <a:srgbClr val="000000"/>
              </a:buClr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t>Posterior</a:t>
            </a:r>
          </a:p>
          <a:p>
            <a:pPr algn="l" defTabSz="914400">
              <a:buClr>
                <a:srgbClr val="000000"/>
              </a:buClr>
              <a:defRPr sz="3900">
                <a:uFill>
                  <a:solidFill>
                    <a:srgbClr val="000000"/>
                  </a:solidFill>
                </a:uFill>
              </a:defRPr>
            </a:pPr>
            <a:r>
              <a:t>Distribution</a:t>
            </a:r>
          </a:p>
        </p:txBody>
      </p:sp>
      <p:grpSp>
        <p:nvGrpSpPr>
          <p:cNvPr id="152" name="Group"/>
          <p:cNvGrpSpPr/>
          <p:nvPr/>
        </p:nvGrpSpPr>
        <p:grpSpPr>
          <a:xfrm>
            <a:off x="2520102" y="5804766"/>
            <a:ext cx="7853694" cy="1518568"/>
            <a:chOff x="-38099" y="-38100"/>
            <a:chExt cx="7853693" cy="1518567"/>
          </a:xfrm>
        </p:grpSpPr>
        <p:pic>
          <p:nvPicPr>
            <p:cNvPr id="14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21663" y="429368"/>
              <a:ext cx="6672430" cy="50431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50" name="Rectangle" descr="Rectangle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38100" y="-38100"/>
              <a:ext cx="7853694" cy="1518568"/>
            </a:xfrm>
            <a:prstGeom prst="rect">
              <a:avLst/>
            </a:prstGeom>
            <a:effectLst/>
          </p:spPr>
        </p:pic>
      </p:grpSp>
      <p:grpSp>
        <p:nvGrpSpPr>
          <p:cNvPr id="156" name="Group"/>
          <p:cNvGrpSpPr/>
          <p:nvPr/>
        </p:nvGrpSpPr>
        <p:grpSpPr>
          <a:xfrm>
            <a:off x="2945293" y="2858710"/>
            <a:ext cx="5796634" cy="469901"/>
            <a:chOff x="0" y="-41122"/>
            <a:chExt cx="5796632" cy="469900"/>
          </a:xfrm>
        </p:grpSpPr>
        <p:pic>
          <p:nvPicPr>
            <p:cNvPr id="153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>
              <a:off x="0" y="18606"/>
              <a:ext cx="1847547" cy="35056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5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129334" y="18606"/>
              <a:ext cx="1667299" cy="35056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55" name=", with"/>
            <p:cNvSpPr txBox="1"/>
            <p:nvPr/>
          </p:nvSpPr>
          <p:spPr>
            <a:xfrm>
              <a:off x="2563521" y="-41123"/>
              <a:ext cx="2347607" cy="4699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l" defTabSz="584200">
                <a:spcBef>
                  <a:spcPts val="3200"/>
                </a:spcBef>
                <a:defRPr sz="2600"/>
              </a:lvl1pPr>
            </a:lstStyle>
            <a:p>
              <a:r>
                <a:t>, with</a:t>
              </a:r>
            </a:p>
          </p:txBody>
        </p:sp>
      </p:grpSp>
      <p:grpSp>
        <p:nvGrpSpPr>
          <p:cNvPr id="185" name="Group"/>
          <p:cNvGrpSpPr/>
          <p:nvPr/>
        </p:nvGrpSpPr>
        <p:grpSpPr>
          <a:xfrm>
            <a:off x="13070346" y="3884089"/>
            <a:ext cx="9416102" cy="6618493"/>
            <a:chOff x="0" y="0"/>
            <a:chExt cx="9416100" cy="6618492"/>
          </a:xfrm>
        </p:grpSpPr>
        <p:grpSp>
          <p:nvGrpSpPr>
            <p:cNvPr id="179" name="Group"/>
            <p:cNvGrpSpPr/>
            <p:nvPr/>
          </p:nvGrpSpPr>
          <p:grpSpPr>
            <a:xfrm>
              <a:off x="0" y="0"/>
              <a:ext cx="8525967" cy="6618493"/>
              <a:chOff x="0" y="0"/>
              <a:chExt cx="8525966" cy="6618492"/>
            </a:xfrm>
          </p:grpSpPr>
          <p:grpSp>
            <p:nvGrpSpPr>
              <p:cNvPr id="177" name="Group"/>
              <p:cNvGrpSpPr/>
              <p:nvPr/>
            </p:nvGrpSpPr>
            <p:grpSpPr>
              <a:xfrm>
                <a:off x="0" y="-1"/>
                <a:ext cx="8525967" cy="6618494"/>
                <a:chOff x="0" y="0"/>
                <a:chExt cx="8525966" cy="6618492"/>
              </a:xfrm>
            </p:grpSpPr>
            <p:pic>
              <p:nvPicPr>
                <p:cNvPr id="157" name="Figure1.16.pdf" descr="Figure1.16.pd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rcRect/>
                <a:stretch>
                  <a:fillRect/>
                </a:stretch>
              </p:blipFill>
              <p:spPr>
                <a:xfrm>
                  <a:off x="169289" y="334300"/>
                  <a:ext cx="8356678" cy="5303817"/>
                </a:xfrm>
                <a:prstGeom prst="rect">
                  <a:avLst/>
                </a:prstGeom>
                <a:ln w="3175" cap="flat">
                  <a:noFill/>
                  <a:miter lim="400000"/>
                </a:ln>
                <a:effectLst/>
              </p:spPr>
            </p:pic>
            <p:sp>
              <p:nvSpPr>
                <p:cNvPr id="158" name="Rectangle"/>
                <p:cNvSpPr/>
                <p:nvPr/>
              </p:nvSpPr>
              <p:spPr>
                <a:xfrm>
                  <a:off x="0" y="2216702"/>
                  <a:ext cx="1464253" cy="1225440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59" name="Rectangle"/>
                <p:cNvSpPr/>
                <p:nvPr/>
              </p:nvSpPr>
              <p:spPr>
                <a:xfrm>
                  <a:off x="0" y="616778"/>
                  <a:ext cx="1464253" cy="1225440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0" name="Rectangle"/>
                <p:cNvSpPr/>
                <p:nvPr/>
              </p:nvSpPr>
              <p:spPr>
                <a:xfrm>
                  <a:off x="5395250" y="3204240"/>
                  <a:ext cx="1940589" cy="1225441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1" name="Rectangle"/>
                <p:cNvSpPr/>
                <p:nvPr/>
              </p:nvSpPr>
              <p:spPr>
                <a:xfrm>
                  <a:off x="6538547" y="0"/>
                  <a:ext cx="1464254" cy="1225440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2" name="Rectangle"/>
                <p:cNvSpPr/>
                <p:nvPr/>
              </p:nvSpPr>
              <p:spPr>
                <a:xfrm>
                  <a:off x="7019935" y="2373489"/>
                  <a:ext cx="1464254" cy="1225440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3" name="Rectangle"/>
                <p:cNvSpPr/>
                <p:nvPr/>
              </p:nvSpPr>
              <p:spPr>
                <a:xfrm>
                  <a:off x="4244431" y="5393052"/>
                  <a:ext cx="1464254" cy="1225441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4" name="Rectangle"/>
                <p:cNvSpPr/>
                <p:nvPr/>
              </p:nvSpPr>
              <p:spPr>
                <a:xfrm>
                  <a:off x="4966514" y="436258"/>
                  <a:ext cx="645952" cy="3395472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5" name="Rectangle"/>
                <p:cNvSpPr/>
                <p:nvPr/>
              </p:nvSpPr>
              <p:spPr>
                <a:xfrm>
                  <a:off x="4889857" y="2915383"/>
                  <a:ext cx="173402" cy="2393447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6" name="Rectangle"/>
                <p:cNvSpPr/>
                <p:nvPr/>
              </p:nvSpPr>
              <p:spPr>
                <a:xfrm>
                  <a:off x="1554451" y="2604656"/>
                  <a:ext cx="3501587" cy="293309"/>
                </a:xfrm>
                <a:prstGeom prst="rect">
                  <a:avLst/>
                </a:prstGeom>
                <a:solidFill>
                  <a:srgbClr val="FFFFFF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7" name="Line"/>
                <p:cNvSpPr/>
                <p:nvPr/>
              </p:nvSpPr>
              <p:spPr>
                <a:xfrm flipV="1">
                  <a:off x="4656014" y="2670082"/>
                  <a:ext cx="1054533" cy="233800"/>
                </a:xfrm>
                <a:prstGeom prst="line">
                  <a:avLst/>
                </a:prstGeom>
                <a:noFill/>
                <a:ln w="38100" cap="flat">
                  <a:solidFill>
                    <a:srgbClr val="EA3323"/>
                  </a:solidFill>
                  <a:prstDash val="solid"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/>
                  </a:pPr>
                  <a:endParaRPr/>
                </a:p>
              </p:txBody>
            </p:sp>
            <p:sp>
              <p:nvSpPr>
                <p:cNvPr id="168" name="Circle"/>
                <p:cNvSpPr/>
                <p:nvPr/>
              </p:nvSpPr>
              <p:spPr>
                <a:xfrm>
                  <a:off x="4758711" y="3204240"/>
                  <a:ext cx="74084" cy="74084"/>
                </a:xfrm>
                <a:prstGeom prst="ellipse">
                  <a:avLst/>
                </a:prstGeom>
                <a:solidFill>
                  <a:srgbClr val="0B00F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69" name="Circle"/>
                <p:cNvSpPr/>
                <p:nvPr/>
              </p:nvSpPr>
              <p:spPr>
                <a:xfrm>
                  <a:off x="5252447" y="3041869"/>
                  <a:ext cx="74084" cy="74084"/>
                </a:xfrm>
                <a:prstGeom prst="ellipse">
                  <a:avLst/>
                </a:prstGeom>
                <a:solidFill>
                  <a:srgbClr val="0B00F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70" name="Circle"/>
                <p:cNvSpPr/>
                <p:nvPr/>
              </p:nvSpPr>
              <p:spPr>
                <a:xfrm>
                  <a:off x="4550387" y="2888689"/>
                  <a:ext cx="74083" cy="74084"/>
                </a:xfrm>
                <a:prstGeom prst="ellipse">
                  <a:avLst/>
                </a:prstGeom>
                <a:solidFill>
                  <a:srgbClr val="0B00F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71" name="Circle"/>
                <p:cNvSpPr/>
                <p:nvPr/>
              </p:nvSpPr>
              <p:spPr>
                <a:xfrm>
                  <a:off x="5146238" y="2644838"/>
                  <a:ext cx="74084" cy="74084"/>
                </a:xfrm>
                <a:prstGeom prst="ellipse">
                  <a:avLst/>
                </a:prstGeom>
                <a:solidFill>
                  <a:srgbClr val="0B00F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72" name="Circle"/>
                <p:cNvSpPr/>
                <p:nvPr/>
              </p:nvSpPr>
              <p:spPr>
                <a:xfrm>
                  <a:off x="4262408" y="2714269"/>
                  <a:ext cx="74084" cy="74084"/>
                </a:xfrm>
                <a:prstGeom prst="ellipse">
                  <a:avLst/>
                </a:prstGeom>
                <a:solidFill>
                  <a:srgbClr val="0B00F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73" name="Circle"/>
                <p:cNvSpPr/>
                <p:nvPr/>
              </p:nvSpPr>
              <p:spPr>
                <a:xfrm>
                  <a:off x="5570564" y="3136841"/>
                  <a:ext cx="74084" cy="74084"/>
                </a:xfrm>
                <a:prstGeom prst="ellipse">
                  <a:avLst/>
                </a:prstGeom>
                <a:solidFill>
                  <a:srgbClr val="0B00F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74" name="Circle"/>
                <p:cNvSpPr/>
                <p:nvPr/>
              </p:nvSpPr>
              <p:spPr>
                <a:xfrm>
                  <a:off x="4865937" y="2792380"/>
                  <a:ext cx="74084" cy="74084"/>
                </a:xfrm>
                <a:prstGeom prst="ellipse">
                  <a:avLst/>
                </a:prstGeom>
                <a:solidFill>
                  <a:srgbClr val="0B00F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75" name="Circle"/>
                <p:cNvSpPr/>
                <p:nvPr/>
              </p:nvSpPr>
              <p:spPr>
                <a:xfrm>
                  <a:off x="5252447" y="2432611"/>
                  <a:ext cx="74084" cy="74084"/>
                </a:xfrm>
                <a:prstGeom prst="ellipse">
                  <a:avLst/>
                </a:prstGeom>
                <a:solidFill>
                  <a:srgbClr val="0B00F5"/>
                </a:solidFill>
                <a:ln w="3175" cap="flat">
                  <a:noFill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76" name="Line"/>
                <p:cNvSpPr/>
                <p:nvPr/>
              </p:nvSpPr>
              <p:spPr>
                <a:xfrm flipV="1">
                  <a:off x="1551751" y="2225465"/>
                  <a:ext cx="1" cy="769459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8575" tIns="28575" rIns="28575" bIns="28575" numCol="1" anchor="ctr">
                  <a:noAutofit/>
                </a:bodyPr>
                <a:lstStyle/>
                <a:p>
                  <a:pPr defTabSz="584200">
                    <a:defRPr sz="2000"/>
                  </a:pPr>
                  <a:endParaRPr/>
                </a:p>
              </p:txBody>
            </p:sp>
          </p:grpSp>
          <p:sp>
            <p:nvSpPr>
              <p:cNvPr id="178" name="Rectangle"/>
              <p:cNvSpPr/>
              <p:nvPr/>
            </p:nvSpPr>
            <p:spPr>
              <a:xfrm>
                <a:off x="7199741" y="5429151"/>
                <a:ext cx="1011052" cy="846155"/>
              </a:xfrm>
              <a:prstGeom prst="rect">
                <a:avLst/>
              </a:pr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584200"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84" name="Group"/>
            <p:cNvGrpSpPr/>
            <p:nvPr/>
          </p:nvGrpSpPr>
          <p:grpSpPr>
            <a:xfrm>
              <a:off x="1549432" y="752620"/>
              <a:ext cx="7866669" cy="4569252"/>
              <a:chOff x="0" y="0"/>
              <a:chExt cx="7866667" cy="4569250"/>
            </a:xfrm>
          </p:grpSpPr>
          <p:pic>
            <p:nvPicPr>
              <p:cNvPr id="180" name="Image" descr="Imag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6866016" y="0"/>
                <a:ext cx="1000652" cy="55259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181" name="Image" descr="Imag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092884" y="12137"/>
                <a:ext cx="3241332" cy="528324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sp>
            <p:nvSpPr>
              <p:cNvPr id="182" name="Line"/>
              <p:cNvSpPr/>
              <p:nvPr/>
            </p:nvSpPr>
            <p:spPr>
              <a:xfrm flipV="1">
                <a:off x="3252895" y="1660517"/>
                <a:ext cx="1" cy="2908734"/>
              </a:xfrm>
              <a:prstGeom prst="line">
                <a:avLst/>
              </a:prstGeom>
              <a:noFill/>
              <a:ln w="63500" cap="flat">
                <a:solidFill>
                  <a:srgbClr val="0B00F5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584200">
                  <a:defRPr sz="2000"/>
                </a:pPr>
                <a:endParaRPr/>
              </a:p>
            </p:txBody>
          </p:sp>
          <p:sp>
            <p:nvSpPr>
              <p:cNvPr id="183" name="Line"/>
              <p:cNvSpPr/>
              <p:nvPr/>
            </p:nvSpPr>
            <p:spPr>
              <a:xfrm>
                <a:off x="0" y="1666337"/>
                <a:ext cx="3241332" cy="1"/>
              </a:xfrm>
              <a:prstGeom prst="line">
                <a:avLst/>
              </a:prstGeom>
              <a:noFill/>
              <a:ln w="63500" cap="flat">
                <a:solidFill>
                  <a:srgbClr val="0B00F5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28575" tIns="28575" rIns="28575" bIns="28575" numCol="1" anchor="ctr">
                <a:noAutofit/>
              </a:bodyPr>
              <a:lstStyle/>
              <a:p>
                <a:pPr defTabSz="584200">
                  <a:defRPr sz="2000"/>
                </a:pPr>
                <a:endParaRPr/>
              </a:p>
            </p:txBody>
          </p:sp>
        </p:grpSp>
      </p:grpSp>
      <p:grpSp>
        <p:nvGrpSpPr>
          <p:cNvPr id="189" name="Group"/>
          <p:cNvGrpSpPr/>
          <p:nvPr/>
        </p:nvGrpSpPr>
        <p:grpSpPr>
          <a:xfrm>
            <a:off x="701805" y="3876347"/>
            <a:ext cx="4631282" cy="1257301"/>
            <a:chOff x="0" y="-61669"/>
            <a:chExt cx="4631280" cy="1257300"/>
          </a:xfrm>
        </p:grpSpPr>
        <p:sp>
          <p:nvSpPr>
            <p:cNvPr id="186" name="Noisy observations from the function"/>
            <p:cNvSpPr txBox="1"/>
            <p:nvPr/>
          </p:nvSpPr>
          <p:spPr>
            <a:xfrm>
              <a:off x="0" y="-61670"/>
              <a:ext cx="2586350" cy="12573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l" defTabSz="584200">
                <a:spcBef>
                  <a:spcPts val="3200"/>
                </a:spcBef>
                <a:defRPr sz="2600"/>
              </a:lvl1pPr>
            </a:lstStyle>
            <a:p>
              <a:r>
                <a:t>Noisy observations from the function</a:t>
              </a:r>
            </a:p>
          </p:txBody>
        </p:sp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971595" y="0"/>
              <a:ext cx="1652654" cy="38777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188" name="Image" descr="Imag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932655" y="695716"/>
              <a:ext cx="1698626" cy="36774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192" name="Group"/>
          <p:cNvGrpSpPr/>
          <p:nvPr/>
        </p:nvGrpSpPr>
        <p:grpSpPr>
          <a:xfrm>
            <a:off x="7368881" y="4073197"/>
            <a:ext cx="4647787" cy="863601"/>
            <a:chOff x="0" y="-237913"/>
            <a:chExt cx="4647785" cy="863600"/>
          </a:xfrm>
        </p:grpSpPr>
        <p:pic>
          <p:nvPicPr>
            <p:cNvPr id="190" name="Image" descr="Image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037288" y="18626"/>
              <a:ext cx="1610498" cy="35052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191" name="Observations Dataset"/>
            <p:cNvSpPr txBox="1"/>
            <p:nvPr/>
          </p:nvSpPr>
          <p:spPr>
            <a:xfrm>
              <a:off x="0" y="-237914"/>
              <a:ext cx="2646919" cy="8636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l" defTabSz="584200">
                <a:spcBef>
                  <a:spcPts val="3200"/>
                </a:spcBef>
                <a:defRPr sz="2600"/>
              </a:lvl1pPr>
            </a:lstStyle>
            <a:p>
              <a:r>
                <a:t>Observations Dataset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animBg="1" advAuto="0"/>
      <p:bldP spid="156" grpId="2" animBg="1" advAuto="0"/>
      <p:bldP spid="185" grpId="4" animBg="1" advAuto="0"/>
      <p:bldP spid="189" grpId="3" animBg="1" advAuto="0"/>
      <p:bldP spid="192" grpId="5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J Document" ma:contentTypeID="0x01010077DC2A28846341C9915EFC7988C44A4F00AC683DE72F6D54408E582A29A0E01260" ma:contentTypeVersion="4" ma:contentTypeDescription="" ma:contentTypeScope="" ma:versionID="6d8699e19d18e85c01352be16c7ff8ee">
  <xsd:schema xmlns:xsd="http://www.w3.org/2001/XMLSchema" xmlns:xs="http://www.w3.org/2001/XMLSchema" xmlns:p="http://schemas.microsoft.com/office/2006/metadata/properties" xmlns:ns1="http://schemas.microsoft.com/sharepoint/v3" xmlns:ns3="7682a661-0ade-4637-84c8-77ce31dee783" xmlns:ns4="e4ff26e6-61c9-4223-823f-818594960367" targetNamespace="http://schemas.microsoft.com/office/2006/metadata/properties" ma:root="true" ma:fieldsID="7b26b1d083b43316654d29245d50e201" ns1:_="" ns3:_="" ns4:_="">
    <xsd:import namespace="http://schemas.microsoft.com/sharepoint/v3"/>
    <xsd:import namespace="7682a661-0ade-4637-84c8-77ce31dee783"/>
    <xsd:import namespace="e4ff26e6-61c9-4223-823f-818594960367"/>
    <xsd:element name="properties">
      <xsd:complexType>
        <xsd:sequence>
          <xsd:element name="documentManagement">
            <xsd:complexType>
              <xsd:all>
                <xsd:element ref="ns3:TaxCatchAll" minOccurs="0"/>
                <xsd:element ref="ns4:ne8158a489a9473f9c54eecb4c21131b" minOccurs="0"/>
                <xsd:element ref="ns4:bc56bdda6a6a44c48d8cfdd96ad4c147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2a661-0ade-4637-84c8-77ce31dee78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1544a81-4f2a-458e-ab5b-bbbaec5e6e73}" ma:internalName="TaxCatchAll" ma:readOnly="false" ma:showField="CatchAllData" ma:web="7682a661-0ade-4637-84c8-77ce31dee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f26e6-61c9-4223-823f-818594960367" elementFormDefault="qualified">
    <xsd:import namespace="http://schemas.microsoft.com/office/2006/documentManagement/types"/>
    <xsd:import namespace="http://schemas.microsoft.com/office/infopath/2007/PartnerControls"/>
    <xsd:element name="ne8158a489a9473f9c54eecb4c21131b" ma:index="11" ma:taxonomy="true" ma:internalName="ne8158a489a9473f9c54eecb4c21131b" ma:taxonomyFieldName="Content_x0020_tags" ma:displayName="Content tags" ma:fieldId="{7e8158a4-89a9-473f-9c54-eecb4c21131b}" ma:taxonomyMulti="true" ma:sspId="f6e08d11-6f9a-422e-94df-5713af838a64" ma:termSetId="a069c314-3269-420f-97d4-651b5f06ed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c56bdda6a6a44c48d8cfdd96ad4c147" ma:index="12" nillable="true" ma:displayName="DC.Type.DocType (JSMS)_0" ma:hidden="true" ma:internalName="bc56bdda6a6a44c48d8cfdd96ad4c147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82a661-0ade-4637-84c8-77ce31dee783">
      <Value>126</Value>
      <Value>105</Value>
    </TaxCatchAll>
    <bc56bdda6a6a44c48d8cfdd96ad4c147 xmlns="e4ff26e6-61c9-4223-823f-818594960367" xsi:nil="true"/>
    <ne8158a489a9473f9c54eecb4c21131b xmlns="e4ff26e6-61c9-4223-823f-8185949603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Conference proceedings / Presentations</TermName>
          <TermId xmlns="http://schemas.microsoft.com/office/infopath/2007/PartnerControls">c21264d4-9564-4e41-9805-0fcb8759ef5a</TermId>
        </TermInfo>
      </Terms>
    </ne8158a489a9473f9c54eecb4c21131b>
    <PublishingStartDate xmlns="http://schemas.microsoft.com/sharepoint/v3" xsi:nil="true"/>
    <PublishingExpiration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CA097DE-48E0-49D2-AC8A-74BF1E03EA53}"/>
</file>

<file path=customXml/itemProps2.xml><?xml version="1.0" encoding="utf-8"?>
<ds:datastoreItem xmlns:ds="http://schemas.openxmlformats.org/officeDocument/2006/customXml" ds:itemID="{C6312D92-6C7F-4A1B-8638-3685138E911B}"/>
</file>

<file path=customXml/itemProps3.xml><?xml version="1.0" encoding="utf-8"?>
<ds:datastoreItem xmlns:ds="http://schemas.openxmlformats.org/officeDocument/2006/customXml" ds:itemID="{484491DD-89DF-4923-A775-7A9133B5622A}"/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790</Words>
  <Application>Microsoft Macintosh PowerPoint</Application>
  <PresentationFormat>Custom</PresentationFormat>
  <Paragraphs>202</Paragraphs>
  <Slides>30</Slides>
  <Notes>4</Notes>
  <HiddenSlides>1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Avenir Roman</vt:lpstr>
      <vt:lpstr>Helvetica</vt:lpstr>
      <vt:lpstr>Helvetica Light</vt:lpstr>
      <vt:lpstr>Helvetica Neue</vt:lpstr>
      <vt:lpstr>Tw Cen MT</vt:lpstr>
      <vt:lpstr>White</vt:lpstr>
      <vt:lpstr>Bayesian Optimisation for Police Patrolling</vt:lpstr>
      <vt:lpstr>Overview</vt:lpstr>
      <vt:lpstr>Predictive Policing</vt:lpstr>
      <vt:lpstr>Literature Review</vt:lpstr>
      <vt:lpstr>What if we assume the model is accurate and don’t quantify uncertainty?</vt:lpstr>
      <vt:lpstr>Uncertainty Quantification</vt:lpstr>
      <vt:lpstr>Uncertainty Quantification</vt:lpstr>
      <vt:lpstr>Bayes Theorem</vt:lpstr>
      <vt:lpstr>Gaussian Process Regression</vt:lpstr>
      <vt:lpstr>Gaussian Process Regression</vt:lpstr>
      <vt:lpstr>Space Time Gaussian Processes</vt:lpstr>
      <vt:lpstr>Space Time Gaussian Processes for Crime</vt:lpstr>
      <vt:lpstr>Background: Bayesian Optimisation</vt:lpstr>
      <vt:lpstr>Ground Water Well Optimisation</vt:lpstr>
      <vt:lpstr>Sequential Bayesian Optimisation (SBO)</vt:lpstr>
      <vt:lpstr>PowerPoint Presentation</vt:lpstr>
      <vt:lpstr>Monte Carlo Tree Search</vt:lpstr>
      <vt:lpstr>Bayesian Optimisation for Police Patrolling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details</vt:lpstr>
      <vt:lpstr>Example of Patrolling Path</vt:lpstr>
      <vt:lpstr>Evaluation</vt:lpstr>
      <vt:lpstr>Strengths and Limitations</vt:lpstr>
      <vt:lpstr>Multi-output Gaussian Process Model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Bayesian Optimisation for Police Patrolling</dc:title>
  <cp:lastModifiedBy>Roman Marchant Matus</cp:lastModifiedBy>
  <cp:revision>45</cp:revision>
  <dcterms:modified xsi:type="dcterms:W3CDTF">2019-02-13T23:14:50Z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0x01010077DC2A28846341C9915EFC7988C44A4F00AC683DE72F6D54408E582A29A0E01260</vt:lpwstr>
  </property>
  <property fmtid="{D5CDD505-2E9C-101B-9397-08002B2CF9AE}" pid="3" name="Content tags">
    <vt:lpwstr>105;#Conference proceedings / Presentations|c21264d4-9564-4e41-9805-0fcb8759ef5a</vt:lpwstr>
  </property>
  <property fmtid="{D5CDD505-2E9C-101B-9397-08002B2CF9AE}" pid="4" name="DC.Type.DocType (JSMS">
    <vt:lpwstr>126;#Presentation|96b9c332-40fe-4061-87fb-bc6c76567afe</vt:lpwstr>
  </property>
  <property fmtid="{D5CDD505-2E9C-101B-9397-08002B2CF9AE}" pid="5" name="bc56bdda6a6a44c48d8cfdd96ad4c1470">
    <vt:lpwstr>Presentation|96b9c332-40fe-4061-87fb-bc6c76567afe</vt:lpwstr>
  </property>
</Properties>
</file>