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9"/>
  </p:notesMasterIdLst>
  <p:sldIdLst>
    <p:sldId id="256" r:id="rId2"/>
    <p:sldId id="257" r:id="rId3"/>
    <p:sldId id="300" r:id="rId4"/>
    <p:sldId id="260" r:id="rId5"/>
    <p:sldId id="263" r:id="rId6"/>
    <p:sldId id="296" r:id="rId7"/>
    <p:sldId id="301" r:id="rId8"/>
    <p:sldId id="299" r:id="rId9"/>
    <p:sldId id="261" r:id="rId10"/>
    <p:sldId id="262" r:id="rId11"/>
    <p:sldId id="285" r:id="rId12"/>
    <p:sldId id="259" r:id="rId13"/>
    <p:sldId id="287" r:id="rId14"/>
    <p:sldId id="288" r:id="rId15"/>
    <p:sldId id="289" r:id="rId16"/>
    <p:sldId id="290" r:id="rId17"/>
    <p:sldId id="286" r:id="rId18"/>
    <p:sldId id="293" r:id="rId19"/>
    <p:sldId id="294" r:id="rId20"/>
    <p:sldId id="292" r:id="rId21"/>
    <p:sldId id="266" r:id="rId22"/>
    <p:sldId id="270" r:id="rId23"/>
    <p:sldId id="273" r:id="rId24"/>
    <p:sldId id="271" r:id="rId25"/>
    <p:sldId id="267" r:id="rId26"/>
    <p:sldId id="268" r:id="rId27"/>
    <p:sldId id="269" r:id="rId28"/>
    <p:sldId id="284" r:id="rId29"/>
    <p:sldId id="274" r:id="rId30"/>
    <p:sldId id="272" r:id="rId31"/>
    <p:sldId id="275" r:id="rId32"/>
    <p:sldId id="276" r:id="rId33"/>
    <p:sldId id="277" r:id="rId34"/>
    <p:sldId id="295" r:id="rId35"/>
    <p:sldId id="278" r:id="rId36"/>
    <p:sldId id="282" r:id="rId37"/>
    <p:sldId id="283" r:id="rId38"/>
  </p:sldIdLst>
  <p:sldSz cx="9144000" cy="6858000" type="screen4x3"/>
  <p:notesSz cx="6865938" cy="9998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210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1423840769903762"/>
          <c:y val="0.16817649798003953"/>
          <c:w val="0.85520603674540685"/>
          <c:h val="0.63389919794893546"/>
        </c:manualLayout>
      </c:layout>
      <c:lineChart>
        <c:grouping val="standard"/>
        <c:varyColors val="0"/>
        <c:ser>
          <c:idx val="0"/>
          <c:order val="0"/>
          <c:tx>
            <c:strRef>
              <c:f>Sheet1!$K$7</c:f>
              <c:strCache>
                <c:ptCount val="1"/>
              </c:strCache>
            </c:strRef>
          </c:tx>
          <c:marker>
            <c:symbol val="diamond"/>
            <c:size val="6"/>
          </c:marker>
          <c:cat>
            <c:strRef>
              <c:f>Sheet1!$J$8:$J$77</c:f>
              <c:strCache>
                <c:ptCount val="70"/>
                <c:pt idx="0">
                  <c:v>MAR13</c:v>
                </c:pt>
                <c:pt idx="1">
                  <c:v>APR13</c:v>
                </c:pt>
                <c:pt idx="2">
                  <c:v>MAY13</c:v>
                </c:pt>
                <c:pt idx="3">
                  <c:v>JUN13</c:v>
                </c:pt>
                <c:pt idx="4">
                  <c:v>JUL13</c:v>
                </c:pt>
                <c:pt idx="5">
                  <c:v>AUG13</c:v>
                </c:pt>
                <c:pt idx="6">
                  <c:v>SEP13</c:v>
                </c:pt>
                <c:pt idx="7">
                  <c:v>OCT13</c:v>
                </c:pt>
                <c:pt idx="8">
                  <c:v>NOV13</c:v>
                </c:pt>
                <c:pt idx="9">
                  <c:v>DEC13</c:v>
                </c:pt>
                <c:pt idx="10">
                  <c:v>JAN14</c:v>
                </c:pt>
                <c:pt idx="11">
                  <c:v>FEB14</c:v>
                </c:pt>
                <c:pt idx="12">
                  <c:v>MAR14</c:v>
                </c:pt>
                <c:pt idx="13">
                  <c:v>APR14</c:v>
                </c:pt>
                <c:pt idx="14">
                  <c:v>MAY14</c:v>
                </c:pt>
                <c:pt idx="15">
                  <c:v>JUN14</c:v>
                </c:pt>
                <c:pt idx="16">
                  <c:v>JUL14</c:v>
                </c:pt>
                <c:pt idx="17">
                  <c:v>AUG14</c:v>
                </c:pt>
                <c:pt idx="18">
                  <c:v>SEP14</c:v>
                </c:pt>
                <c:pt idx="19">
                  <c:v>OCT14</c:v>
                </c:pt>
                <c:pt idx="20">
                  <c:v>NOV14</c:v>
                </c:pt>
                <c:pt idx="21">
                  <c:v>DEC14</c:v>
                </c:pt>
                <c:pt idx="22">
                  <c:v>JAN15</c:v>
                </c:pt>
                <c:pt idx="23">
                  <c:v>FEB15</c:v>
                </c:pt>
                <c:pt idx="24">
                  <c:v>MAR15</c:v>
                </c:pt>
                <c:pt idx="25">
                  <c:v>APR15</c:v>
                </c:pt>
                <c:pt idx="26">
                  <c:v>MAY15</c:v>
                </c:pt>
                <c:pt idx="27">
                  <c:v>JUN15</c:v>
                </c:pt>
                <c:pt idx="28">
                  <c:v>JUL15</c:v>
                </c:pt>
                <c:pt idx="29">
                  <c:v>AUG15</c:v>
                </c:pt>
                <c:pt idx="30">
                  <c:v>SEP15</c:v>
                </c:pt>
                <c:pt idx="31">
                  <c:v>OCT15</c:v>
                </c:pt>
                <c:pt idx="32">
                  <c:v>NOV15</c:v>
                </c:pt>
                <c:pt idx="33">
                  <c:v>DEC15</c:v>
                </c:pt>
                <c:pt idx="34">
                  <c:v>JAN16</c:v>
                </c:pt>
                <c:pt idx="35">
                  <c:v>FEB16</c:v>
                </c:pt>
                <c:pt idx="36">
                  <c:v>MAR16</c:v>
                </c:pt>
                <c:pt idx="37">
                  <c:v>APR16</c:v>
                </c:pt>
                <c:pt idx="38">
                  <c:v>MAY16</c:v>
                </c:pt>
                <c:pt idx="39">
                  <c:v>JUN16</c:v>
                </c:pt>
                <c:pt idx="40">
                  <c:v>JUL16</c:v>
                </c:pt>
                <c:pt idx="41">
                  <c:v>AUG16</c:v>
                </c:pt>
                <c:pt idx="42">
                  <c:v>SEP16</c:v>
                </c:pt>
                <c:pt idx="43">
                  <c:v>OCT16</c:v>
                </c:pt>
                <c:pt idx="44">
                  <c:v>NOV16</c:v>
                </c:pt>
                <c:pt idx="45">
                  <c:v>DEC16</c:v>
                </c:pt>
                <c:pt idx="46">
                  <c:v>JAN17</c:v>
                </c:pt>
                <c:pt idx="47">
                  <c:v>FEB17</c:v>
                </c:pt>
                <c:pt idx="48">
                  <c:v>MAR17</c:v>
                </c:pt>
                <c:pt idx="49">
                  <c:v>APR17</c:v>
                </c:pt>
                <c:pt idx="50">
                  <c:v>MAY17</c:v>
                </c:pt>
                <c:pt idx="51">
                  <c:v>JUN17</c:v>
                </c:pt>
                <c:pt idx="52">
                  <c:v>JUL17</c:v>
                </c:pt>
                <c:pt idx="53">
                  <c:v>AUG17</c:v>
                </c:pt>
                <c:pt idx="54">
                  <c:v>SEP17</c:v>
                </c:pt>
                <c:pt idx="55">
                  <c:v>OCT17</c:v>
                </c:pt>
                <c:pt idx="56">
                  <c:v>NOV17</c:v>
                </c:pt>
                <c:pt idx="57">
                  <c:v>DEC17</c:v>
                </c:pt>
                <c:pt idx="58">
                  <c:v>JAN18</c:v>
                </c:pt>
                <c:pt idx="59">
                  <c:v>FEB18</c:v>
                </c:pt>
                <c:pt idx="60">
                  <c:v>MAR18</c:v>
                </c:pt>
                <c:pt idx="61">
                  <c:v>APR18</c:v>
                </c:pt>
                <c:pt idx="62">
                  <c:v>MAY18</c:v>
                </c:pt>
                <c:pt idx="63">
                  <c:v>JUN18</c:v>
                </c:pt>
                <c:pt idx="64">
                  <c:v>JUL18</c:v>
                </c:pt>
                <c:pt idx="65">
                  <c:v>AUG18</c:v>
                </c:pt>
                <c:pt idx="66">
                  <c:v>SEP18</c:v>
                </c:pt>
                <c:pt idx="67">
                  <c:v>OCT18</c:v>
                </c:pt>
                <c:pt idx="68">
                  <c:v>NOV18</c:v>
                </c:pt>
                <c:pt idx="69">
                  <c:v>DEC18</c:v>
                </c:pt>
              </c:strCache>
            </c:strRef>
          </c:cat>
          <c:val>
            <c:numRef>
              <c:f>Sheet1!$K$8:$K$77</c:f>
              <c:numCache>
                <c:formatCode>General</c:formatCode>
                <c:ptCount val="70"/>
                <c:pt idx="0">
                  <c:v>9957</c:v>
                </c:pt>
                <c:pt idx="1">
                  <c:v>9883</c:v>
                </c:pt>
                <c:pt idx="2">
                  <c:v>9888</c:v>
                </c:pt>
                <c:pt idx="3">
                  <c:v>9855</c:v>
                </c:pt>
                <c:pt idx="4">
                  <c:v>9871</c:v>
                </c:pt>
                <c:pt idx="5">
                  <c:v>9926</c:v>
                </c:pt>
                <c:pt idx="6">
                  <c:v>10061</c:v>
                </c:pt>
                <c:pt idx="7">
                  <c:v>10123</c:v>
                </c:pt>
                <c:pt idx="8">
                  <c:v>10236</c:v>
                </c:pt>
                <c:pt idx="9">
                  <c:v>10214</c:v>
                </c:pt>
                <c:pt idx="10">
                  <c:v>10442</c:v>
                </c:pt>
                <c:pt idx="11">
                  <c:v>10678</c:v>
                </c:pt>
                <c:pt idx="12">
                  <c:v>10800</c:v>
                </c:pt>
                <c:pt idx="13">
                  <c:v>10823</c:v>
                </c:pt>
                <c:pt idx="14">
                  <c:v>10744</c:v>
                </c:pt>
                <c:pt idx="15">
                  <c:v>10525</c:v>
                </c:pt>
                <c:pt idx="16">
                  <c:v>10384</c:v>
                </c:pt>
                <c:pt idx="17">
                  <c:v>10444</c:v>
                </c:pt>
                <c:pt idx="18">
                  <c:v>10471</c:v>
                </c:pt>
                <c:pt idx="19">
                  <c:v>10435</c:v>
                </c:pt>
                <c:pt idx="20">
                  <c:v>10481</c:v>
                </c:pt>
                <c:pt idx="21">
                  <c:v>10704</c:v>
                </c:pt>
                <c:pt idx="22">
                  <c:v>10976</c:v>
                </c:pt>
                <c:pt idx="23">
                  <c:v>11207</c:v>
                </c:pt>
                <c:pt idx="24">
                  <c:v>11472</c:v>
                </c:pt>
                <c:pt idx="25">
                  <c:v>11422</c:v>
                </c:pt>
                <c:pt idx="26">
                  <c:v>11562</c:v>
                </c:pt>
                <c:pt idx="27">
                  <c:v>11721</c:v>
                </c:pt>
                <c:pt idx="28">
                  <c:v>11781</c:v>
                </c:pt>
                <c:pt idx="29">
                  <c:v>11777</c:v>
                </c:pt>
                <c:pt idx="30">
                  <c:v>11908</c:v>
                </c:pt>
                <c:pt idx="31">
                  <c:v>12081</c:v>
                </c:pt>
                <c:pt idx="32">
                  <c:v>12166</c:v>
                </c:pt>
                <c:pt idx="33">
                  <c:v>12150</c:v>
                </c:pt>
                <c:pt idx="34">
                  <c:v>12297</c:v>
                </c:pt>
                <c:pt idx="35">
                  <c:v>12276</c:v>
                </c:pt>
                <c:pt idx="36">
                  <c:v>12390</c:v>
                </c:pt>
                <c:pt idx="37">
                  <c:v>12509</c:v>
                </c:pt>
                <c:pt idx="38">
                  <c:v>12522</c:v>
                </c:pt>
                <c:pt idx="39">
                  <c:v>12550</c:v>
                </c:pt>
                <c:pt idx="40">
                  <c:v>12616</c:v>
                </c:pt>
                <c:pt idx="41">
                  <c:v>12584</c:v>
                </c:pt>
                <c:pt idx="42">
                  <c:v>12641</c:v>
                </c:pt>
                <c:pt idx="43">
                  <c:v>12659</c:v>
                </c:pt>
                <c:pt idx="44">
                  <c:v>12726</c:v>
                </c:pt>
                <c:pt idx="45">
                  <c:v>12729</c:v>
                </c:pt>
                <c:pt idx="46">
                  <c:v>12901</c:v>
                </c:pt>
                <c:pt idx="47">
                  <c:v>12978</c:v>
                </c:pt>
                <c:pt idx="48">
                  <c:v>12955</c:v>
                </c:pt>
                <c:pt idx="49">
                  <c:v>13022</c:v>
                </c:pt>
                <c:pt idx="50">
                  <c:v>13018</c:v>
                </c:pt>
                <c:pt idx="51">
                  <c:v>13092</c:v>
                </c:pt>
                <c:pt idx="52">
                  <c:v>13120</c:v>
                </c:pt>
                <c:pt idx="53">
                  <c:v>13102</c:v>
                </c:pt>
                <c:pt idx="54">
                  <c:v>13017</c:v>
                </c:pt>
                <c:pt idx="55">
                  <c:v>13026</c:v>
                </c:pt>
                <c:pt idx="56">
                  <c:v>13031</c:v>
                </c:pt>
                <c:pt idx="57">
                  <c:v>12989</c:v>
                </c:pt>
                <c:pt idx="58">
                  <c:v>13164</c:v>
                </c:pt>
                <c:pt idx="59">
                  <c:v>13267</c:v>
                </c:pt>
                <c:pt idx="60">
                  <c:v>13494</c:v>
                </c:pt>
                <c:pt idx="61">
                  <c:v>13558</c:v>
                </c:pt>
                <c:pt idx="62">
                  <c:v>13651</c:v>
                </c:pt>
                <c:pt idx="63">
                  <c:v>13630</c:v>
                </c:pt>
                <c:pt idx="64">
                  <c:v>13546</c:v>
                </c:pt>
                <c:pt idx="65">
                  <c:v>13468</c:v>
                </c:pt>
                <c:pt idx="66">
                  <c:v>13372</c:v>
                </c:pt>
                <c:pt idx="67">
                  <c:v>13164</c:v>
                </c:pt>
                <c:pt idx="68">
                  <c:v>13129</c:v>
                </c:pt>
                <c:pt idx="69">
                  <c:v>13165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5F-40A0-8B76-419D307A0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86048"/>
        <c:axId val="1"/>
      </c:lineChart>
      <c:catAx>
        <c:axId val="1898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99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in val="9500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en-US"/>
          </a:p>
        </c:txPr>
        <c:crossAx val="189886048"/>
        <c:crosses val="autoZero"/>
        <c:crossBetween val="between"/>
      </c:valAx>
      <c:spPr>
        <a:noFill/>
        <a:ln w="25383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Number and percentage of penalties involving home detention/electronic </a:t>
            </a:r>
            <a:r>
              <a:rPr lang="en-US" sz="1400" dirty="0" smtClean="0"/>
              <a:t>monitoring NSW</a:t>
            </a:r>
            <a:r>
              <a:rPr lang="en-US" sz="1400" dirty="0"/>
              <a:t>: 1996 to 2018</a:t>
            </a:r>
          </a:p>
        </c:rich>
      </c:tx>
      <c:layout>
        <c:manualLayout>
          <c:xMode val="edge"/>
          <c:yMode val="edge"/>
          <c:x val="0.1334168638756221"/>
          <c:y val="3.615609704192381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048259060255615"/>
          <c:y val="0.13966369885115329"/>
          <c:w val="0.77490767336889632"/>
          <c:h val="0.77254748759229241"/>
        </c:manualLayout>
      </c:layout>
      <c:lineChart>
        <c:grouping val="standard"/>
        <c:varyColors val="0"/>
        <c:ser>
          <c:idx val="1"/>
          <c:order val="0"/>
          <c:tx>
            <c:strRef>
              <c:f>Sheet1!$F$7</c:f>
              <c:strCache>
                <c:ptCount val="1"/>
                <c:pt idx="0">
                  <c:v>Number HD/EM</c:v>
                </c:pt>
              </c:strCache>
            </c:strRef>
          </c:tx>
          <c:spPr>
            <a:ln w="2222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Sheet1!$E$8:$E$30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Sheet1!$F$8:$F$30</c:f>
              <c:numCache>
                <c:formatCode>General</c:formatCode>
                <c:ptCount val="23"/>
                <c:pt idx="0">
                  <c:v>0</c:v>
                </c:pt>
                <c:pt idx="1">
                  <c:v>83</c:v>
                </c:pt>
                <c:pt idx="2">
                  <c:v>219</c:v>
                </c:pt>
                <c:pt idx="3">
                  <c:v>298</c:v>
                </c:pt>
                <c:pt idx="4">
                  <c:v>236</c:v>
                </c:pt>
                <c:pt idx="5">
                  <c:v>240</c:v>
                </c:pt>
                <c:pt idx="6">
                  <c:v>285</c:v>
                </c:pt>
                <c:pt idx="7">
                  <c:v>332</c:v>
                </c:pt>
                <c:pt idx="8">
                  <c:v>302</c:v>
                </c:pt>
                <c:pt idx="9">
                  <c:v>384</c:v>
                </c:pt>
                <c:pt idx="10">
                  <c:v>360</c:v>
                </c:pt>
                <c:pt idx="11">
                  <c:v>267</c:v>
                </c:pt>
                <c:pt idx="12">
                  <c:v>257</c:v>
                </c:pt>
                <c:pt idx="13">
                  <c:v>257</c:v>
                </c:pt>
                <c:pt idx="14">
                  <c:v>204</c:v>
                </c:pt>
                <c:pt idx="15">
                  <c:v>133</c:v>
                </c:pt>
                <c:pt idx="16">
                  <c:v>161</c:v>
                </c:pt>
                <c:pt idx="17">
                  <c:v>134</c:v>
                </c:pt>
                <c:pt idx="18">
                  <c:v>133</c:v>
                </c:pt>
                <c:pt idx="19">
                  <c:v>143</c:v>
                </c:pt>
                <c:pt idx="20">
                  <c:v>155</c:v>
                </c:pt>
                <c:pt idx="21">
                  <c:v>163</c:v>
                </c:pt>
                <c:pt idx="22">
                  <c:v>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39-4C2B-8BA7-8B219B3BC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886048"/>
        <c:axId val="1"/>
      </c:lineChart>
      <c:lineChart>
        <c:grouping val="standard"/>
        <c:varyColors val="0"/>
        <c:ser>
          <c:idx val="2"/>
          <c:order val="1"/>
          <c:tx>
            <c:strRef>
              <c:f>Sheet1!$G$7</c:f>
              <c:strCache>
                <c:ptCount val="1"/>
                <c:pt idx="0">
                  <c:v>% HD/EM</c:v>
                </c:pt>
              </c:strCache>
            </c:strRef>
          </c:tx>
          <c:spPr>
            <a:ln w="22220">
              <a:solidFill>
                <a:schemeClr val="accent1"/>
              </a:solidFill>
            </a:ln>
          </c:spPr>
          <c:marker>
            <c:spPr>
              <a:solidFill>
                <a:srgbClr val="0070C0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Sheet1!$G$8:$G$30</c:f>
              <c:numCache>
                <c:formatCode>0.00%</c:formatCode>
                <c:ptCount val="23"/>
                <c:pt idx="0">
                  <c:v>0</c:v>
                </c:pt>
                <c:pt idx="1">
                  <c:v>8.9999999999999998E-4</c:v>
                </c:pt>
                <c:pt idx="2">
                  <c:v>2.3999999999999998E-3</c:v>
                </c:pt>
                <c:pt idx="3">
                  <c:v>2.8E-3</c:v>
                </c:pt>
                <c:pt idx="4">
                  <c:v>2.3999999999999998E-3</c:v>
                </c:pt>
                <c:pt idx="5">
                  <c:v>2.3E-3</c:v>
                </c:pt>
                <c:pt idx="6">
                  <c:v>2.7000000000000001E-3</c:v>
                </c:pt>
                <c:pt idx="7">
                  <c:v>3.0999999999999999E-3</c:v>
                </c:pt>
                <c:pt idx="8">
                  <c:v>2.7000000000000001E-3</c:v>
                </c:pt>
                <c:pt idx="9">
                  <c:v>3.3E-3</c:v>
                </c:pt>
                <c:pt idx="10">
                  <c:v>3.2000000000000002E-3</c:v>
                </c:pt>
                <c:pt idx="11">
                  <c:v>2.3E-3</c:v>
                </c:pt>
                <c:pt idx="12">
                  <c:v>2.2000000000000001E-3</c:v>
                </c:pt>
                <c:pt idx="13">
                  <c:v>2.0999999999999999E-3</c:v>
                </c:pt>
                <c:pt idx="14">
                  <c:v>1.8E-3</c:v>
                </c:pt>
                <c:pt idx="15">
                  <c:v>1.2999999999999999E-3</c:v>
                </c:pt>
                <c:pt idx="16">
                  <c:v>1.6000000000000001E-3</c:v>
                </c:pt>
                <c:pt idx="17">
                  <c:v>1.2999999999999999E-3</c:v>
                </c:pt>
                <c:pt idx="18">
                  <c:v>1.2999999999999999E-3</c:v>
                </c:pt>
                <c:pt idx="19">
                  <c:v>1.2999999999999999E-3</c:v>
                </c:pt>
                <c:pt idx="20">
                  <c:v>1.2999999999999999E-3</c:v>
                </c:pt>
                <c:pt idx="21">
                  <c:v>1.2999999999999999E-3</c:v>
                </c:pt>
                <c:pt idx="22">
                  <c:v>8.0000000000000004E-4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839-4C2B-8BA7-8B219B3BC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898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onstantia"/>
                    <a:ea typeface="Constantia"/>
                    <a:cs typeface="Constantia"/>
                  </a:defRPr>
                </a:pPr>
                <a:r>
                  <a:rPr lang="en-AU"/>
                  <a:t>Number of HD/EM sentences</a:t>
                </a:r>
              </a:p>
            </c:rich>
          </c:tx>
          <c:layout>
            <c:manualLayout>
              <c:xMode val="edge"/>
              <c:yMode val="edge"/>
              <c:x val="3.8675673737504128E-2"/>
              <c:y val="0.3545757962687096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9886048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 of HD/HD sentences</a:t>
                </a:r>
              </a:p>
            </c:rich>
          </c:tx>
          <c:layout>
            <c:manualLayout>
              <c:xMode val="edge"/>
              <c:yMode val="edge"/>
              <c:x val="0.94495337263169976"/>
              <c:y val="0.34285876427608708"/>
            </c:manualLayout>
          </c:layout>
          <c:overlay val="0"/>
        </c:title>
        <c:numFmt formatCode="0.00%" sourceLinked="1"/>
        <c:majorTickMark val="out"/>
        <c:minorTickMark val="none"/>
        <c:tickLblPos val="nextTo"/>
        <c:crossAx val="3"/>
        <c:crosses val="max"/>
        <c:crossBetween val="between"/>
      </c:valAx>
      <c:spPr>
        <a:noFill/>
        <a:ln w="25395">
          <a:noFill/>
        </a:ln>
      </c:spPr>
    </c:plotArea>
    <c:legend>
      <c:legendPos val="r"/>
      <c:layout>
        <c:manualLayout>
          <c:xMode val="edge"/>
          <c:yMode val="edge"/>
          <c:wMode val="edge"/>
          <c:hMode val="edge"/>
          <c:x val="0.64618883295325791"/>
          <c:y val="0.28897513655387669"/>
          <c:w val="0.81173741806864308"/>
          <c:h val="0.425018088955096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0.26446</cdr:x>
      <cdr:y>0.66461</cdr:y>
    </cdr:from>
    <cdr:to>
      <cdr:x>0.44628</cdr:x>
      <cdr:y>0.72852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04256" y="3744416"/>
          <a:ext cx="158417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800" dirty="0" smtClean="0"/>
            <a:t>CCMG starts</a:t>
          </a:r>
          <a:endParaRPr lang="en-AU" sz="1800" dirty="0"/>
        </a:p>
      </cdr:txBody>
    </cdr:sp>
  </cdr:relSizeAnchor>
  <cdr:relSizeAnchor xmlns:cdr="http://schemas.openxmlformats.org/drawingml/2006/chartDrawing">
    <cdr:from>
      <cdr:x>0.43802</cdr:x>
      <cdr:y>0.67739</cdr:y>
    </cdr:from>
    <cdr:to>
      <cdr:x>0.47934</cdr:x>
      <cdr:y>0.71573</cdr:y>
    </cdr:to>
    <cdr:sp macro="" textlink="">
      <cdr:nvSpPr>
        <cdr:cNvPr id="3" name="Right Arrow 2"/>
        <cdr:cNvSpPr/>
      </cdr:nvSpPr>
      <cdr:spPr>
        <a:xfrm xmlns:a="http://schemas.openxmlformats.org/drawingml/2006/main">
          <a:off x="3816424" y="3816424"/>
          <a:ext cx="360040" cy="216024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A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0063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375" y="0"/>
            <a:ext cx="2974975" cy="500063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6BDD0CB-2E7C-418F-9551-B36B5C86C821}" type="datetimeFigureOut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749800"/>
            <a:ext cx="5492750" cy="4498975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975" cy="500063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375" y="9496425"/>
            <a:ext cx="2974975" cy="500063"/>
          </a:xfrm>
          <a:prstGeom prst="rect">
            <a:avLst/>
          </a:prstGeom>
        </p:spPr>
        <p:txBody>
          <a:bodyPr vert="horz" wrap="square" lIns="96359" tIns="48180" rIns="96359" bIns="4818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fld id="{163EB31F-D45C-4A93-85CA-2160DF975257}" type="slidenum">
              <a:rPr lang="en-AU" altLang="en-US"/>
              <a:pPr/>
              <a:t>‹#›</a:t>
            </a:fld>
            <a:endParaRPr lang="en-A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AU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2638" indent="-3000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3325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5925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66938" indent="-239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4138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81338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38538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95738" indent="-239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A27C49-30AA-45A7-998D-13428C78CBB6}" type="slidenum">
              <a:rPr lang="en-AU" altLang="en-US" sz="1300"/>
              <a:pPr>
                <a:spcBef>
                  <a:spcPct val="0"/>
                </a:spcBef>
              </a:pPr>
              <a:t>31</a:t>
            </a:fld>
            <a:endParaRPr lang="en-AU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BE4C9-F6BD-4F92-B19F-EE13637AAC58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9FC8872-4E35-48FE-B3B0-95DE5C3858A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519595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09102-2B3B-4154-957B-9D44FBEB5C6E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2565-F760-47D9-BCCA-13DF7B597C4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735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EA7D5-B638-4AA4-A75D-C5DAC7A5B47D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35B8A-29E2-408A-9827-906C8453D39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1400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08140-07D9-4624-AD9E-3D8A5A23FFBD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9A66F-3908-4DBF-81D2-0F8769C0C1E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0708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C3B8-08D8-4322-984D-FB9074BF46FC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9D5251CF-C7A9-47F1-B50C-D3EB9C5A5E0B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27486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2BD6-AA0F-4732-A044-B136E7CB8CA0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662F-3512-429B-B671-949709B82E7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9488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040B5-337B-475B-9097-861E2088764F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DCFAF-E1CA-4092-8838-CB1675BC667E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7743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6C05-4F23-48B7-BE22-13B98ECB3B6F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0F639-9113-417A-9AB8-6F70606D3DB1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5176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C488-A4FE-49B5-A1EE-74D55A3CB0A0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D951A-960A-4BF3-BEEB-92E7D089BF02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12630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CAE3-B79F-4AA4-B39C-652F9640180C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FF701-A64D-4BCB-846D-E52353735FEF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857655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AB4B-4B64-4521-9D3C-21ED39E176D7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1FBC67B-2127-4066-A120-3DEA6C0699B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8845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E3BEFC-59F8-4F42-AE77-EF89AFDBBC77}" type="datetime1">
              <a:rPr lang="en-AU"/>
              <a:pPr>
                <a:defRPr/>
              </a:pPr>
              <a:t>12/02/19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37D32CF3-1AF2-4552-9D1C-B7EEC8FE098C}" type="slidenum">
              <a:rPr lang="en-AU" altLang="en-US"/>
              <a:pPr/>
              <a:t>‹#›</a:t>
            </a:fld>
            <a:endParaRPr lang="en-AU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5" r:id="rId2"/>
    <p:sldLayoutId id="2147483834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5" r:id="rId9"/>
    <p:sldLayoutId id="2147483831" r:id="rId10"/>
    <p:sldLayoutId id="214748383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400" dirty="0" smtClean="0"/>
              <a:t>Can electronic monitoring + home detention reduce re-offending?</a:t>
            </a:r>
            <a:endParaRPr lang="en-AU" sz="4400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611188" y="4221163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en-AU" altLang="en-US" sz="2400" smtClean="0"/>
              <a:t>Jenny Williams</a:t>
            </a:r>
          </a:p>
          <a:p>
            <a:pPr marR="0" eaLnBrk="1" hangingPunct="1">
              <a:lnSpc>
                <a:spcPct val="90000"/>
              </a:lnSpc>
            </a:pPr>
            <a:r>
              <a:rPr lang="en-AU" altLang="en-US" sz="2400" smtClean="0"/>
              <a:t>University of Melbourne </a:t>
            </a:r>
          </a:p>
          <a:p>
            <a:pPr marR="0" eaLnBrk="1" hangingPunct="1">
              <a:lnSpc>
                <a:spcPct val="90000"/>
              </a:lnSpc>
            </a:pPr>
            <a:r>
              <a:rPr lang="en-AU" altLang="en-US" sz="2400" smtClean="0"/>
              <a:t>Don Weatherburn</a:t>
            </a:r>
          </a:p>
          <a:p>
            <a:pPr marR="0" eaLnBrk="1" hangingPunct="1">
              <a:lnSpc>
                <a:spcPct val="90000"/>
              </a:lnSpc>
            </a:pPr>
            <a:r>
              <a:rPr lang="en-AU" altLang="en-US" sz="2400" smtClean="0"/>
              <a:t>NSW Bureau of Crime Statistics and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Suitability for EM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Suitability assessment conducted by:</a:t>
            </a:r>
          </a:p>
          <a:p>
            <a:pPr lvl="1" eaLnBrk="1" hangingPunct="1"/>
            <a:r>
              <a:rPr lang="en-AU" altLang="en-US" smtClean="0"/>
              <a:t>NSW Community Corrections Service </a:t>
            </a:r>
          </a:p>
          <a:p>
            <a:pPr eaLnBrk="1" hangingPunct="1"/>
            <a:r>
              <a:rPr lang="en-AU" altLang="en-US" smtClean="0"/>
              <a:t>If the offender:</a:t>
            </a:r>
          </a:p>
          <a:p>
            <a:pPr lvl="1" eaLnBrk="1" hangingPunct="1"/>
            <a:r>
              <a:rPr lang="en-AU" altLang="en-US" smtClean="0"/>
              <a:t>Poses no substantial threat to family or community</a:t>
            </a:r>
          </a:p>
          <a:p>
            <a:pPr lvl="1" eaLnBrk="1" hangingPunct="1"/>
            <a:r>
              <a:rPr lang="en-AU" altLang="en-US" smtClean="0"/>
              <a:t>Can be managed successfully on home detention</a:t>
            </a:r>
          </a:p>
          <a:p>
            <a:pPr lvl="1" eaLnBrk="1" hangingPunct="1"/>
            <a:r>
              <a:rPr lang="en-AU" altLang="en-US" smtClean="0"/>
              <a:t>And family/co-residents consent to home detention</a:t>
            </a:r>
          </a:p>
          <a:p>
            <a:pPr eaLnBrk="1" hangingPunct="1"/>
            <a:r>
              <a:rPr lang="en-AU" altLang="en-US" smtClean="0"/>
              <a:t>Then the probation and parole service can recommend HD/EM to the court but…</a:t>
            </a:r>
          </a:p>
          <a:p>
            <a:pPr eaLnBrk="1" hangingPunct="1"/>
            <a:r>
              <a:rPr lang="en-AU" altLang="en-US" smtClean="0"/>
              <a:t>Final decision is up to the court</a:t>
            </a:r>
          </a:p>
          <a:p>
            <a:pPr lvl="1" eaLnBrk="1" hangingPunct="1"/>
            <a:endParaRPr lang="en-AU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EF7F36-D3A3-4767-8645-5830061D5251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EM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altLang="en-US" smtClean="0"/>
              <a:t>Can’t leave home without approval</a:t>
            </a:r>
          </a:p>
          <a:p>
            <a:r>
              <a:rPr lang="en-AU" altLang="en-US" smtClean="0"/>
              <a:t>Can get approval for work, medical appointments etc.</a:t>
            </a:r>
          </a:p>
          <a:p>
            <a:r>
              <a:rPr lang="en-AU" altLang="en-US" smtClean="0"/>
              <a:t>Movement outside home based on agreed schedule</a:t>
            </a:r>
          </a:p>
          <a:p>
            <a:r>
              <a:rPr lang="en-AU" altLang="en-US" smtClean="0"/>
              <a:t>Real time compliance with schedule checked using EM</a:t>
            </a:r>
          </a:p>
          <a:p>
            <a:r>
              <a:rPr lang="en-AU" altLang="en-US" smtClean="0"/>
              <a:t>Breach of schedule results in issue of arrest warrant</a:t>
            </a:r>
          </a:p>
          <a:p>
            <a:r>
              <a:rPr lang="en-AU" altLang="en-US" smtClean="0"/>
              <a:t>Participation in rehab programs mandatory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E753F900-FBF2-47C3-BE55-4DDC92453184}" type="slidenum">
              <a:rPr lang="en-AU" altLang="en-US">
                <a:solidFill>
                  <a:srgbClr val="045C75"/>
                </a:solidFill>
              </a:rPr>
              <a:pPr/>
              <a:t>11</a:t>
            </a:fld>
            <a:endParaRPr lang="en-AU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Aim of the current study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288" y="2060575"/>
            <a:ext cx="8229600" cy="4389438"/>
          </a:xfrm>
        </p:spPr>
        <p:txBody>
          <a:bodyPr/>
          <a:lstStyle/>
          <a:p>
            <a:pPr eaLnBrk="1" hangingPunct="1"/>
            <a:r>
              <a:rPr lang="en-AU" altLang="en-US" smtClean="0"/>
              <a:t>Find out whether EM reduces re-offending more effectively than prison</a:t>
            </a:r>
          </a:p>
          <a:p>
            <a:pPr eaLnBrk="1" hangingPunct="1"/>
            <a:endParaRPr lang="en-AU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13F494-06C1-4BAE-BACF-D7176168A3F5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Empirical set-up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11335" y="1966913"/>
            <a:ext cx="8229600" cy="4389437"/>
          </a:xfrm>
          <a:blipFill rotWithShape="0">
            <a:blip r:embed="rId2"/>
            <a:stretch>
              <a:fillRect l="-889" t="-125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2F24B344-8115-4232-BACA-E030E3E76FF4}" type="slidenum">
              <a:rPr lang="en-AU" altLang="en-US">
                <a:solidFill>
                  <a:srgbClr val="045C75"/>
                </a:solidFill>
              </a:rPr>
              <a:pPr/>
              <a:t>13</a:t>
            </a:fld>
            <a:endParaRPr lang="en-AU" altLang="en-US">
              <a:solidFill>
                <a:srgbClr val="045C75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024188" y="3284538"/>
            <a:ext cx="34925" cy="1800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22"/>
          <p:cNvSpPr txBox="1">
            <a:spLocks noChangeArrowheads="1"/>
          </p:cNvSpPr>
          <p:nvPr/>
        </p:nvSpPr>
        <p:spPr bwMode="auto">
          <a:xfrm>
            <a:off x="1908175" y="5157788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Probability of re-offending by offender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Empirical set up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66913"/>
            <a:ext cx="8229600" cy="4389437"/>
          </a:xfrm>
          <a:blipFill rotWithShape="0">
            <a:blip r:embed="rId2"/>
            <a:stretch>
              <a:fillRect l="-889" t="-125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8DBE2016-579B-4375-BB33-99048E43E18F}" type="slidenum">
              <a:rPr lang="en-AU" altLang="en-US">
                <a:solidFill>
                  <a:srgbClr val="045C75"/>
                </a:solidFill>
              </a:rPr>
              <a:pPr/>
              <a:t>14</a:t>
            </a:fld>
            <a:endParaRPr lang="en-AU" altLang="en-US">
              <a:solidFill>
                <a:srgbClr val="045C75"/>
              </a:solidFill>
            </a:endParaRPr>
          </a:p>
        </p:txBody>
      </p:sp>
      <p:cxnSp>
        <p:nvCxnSpPr>
          <p:cNvPr id="5" name="Straight Arrow Connector 4"/>
          <p:cNvCxnSpPr>
            <a:stCxn id="18439" idx="0"/>
          </p:cNvCxnSpPr>
          <p:nvPr/>
        </p:nvCxnSpPr>
        <p:spPr>
          <a:xfrm flipH="1" flipV="1">
            <a:off x="4752975" y="3360738"/>
            <a:ext cx="1042988" cy="8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8440" idx="0"/>
          </p:cNvCxnSpPr>
          <p:nvPr/>
        </p:nvCxnSpPr>
        <p:spPr>
          <a:xfrm flipV="1">
            <a:off x="2924175" y="3357563"/>
            <a:ext cx="10001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4787900" y="4170363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b="1" i="1"/>
              <a:t>EM</a:t>
            </a:r>
            <a:r>
              <a:rPr lang="en-AU" altLang="en-US" sz="1400" b="1" i="1"/>
              <a:t>i</a:t>
            </a:r>
            <a:r>
              <a:rPr lang="en-AU" altLang="en-US"/>
              <a:t> measures whether offender i got EM</a:t>
            </a:r>
          </a:p>
        </p:txBody>
      </p:sp>
      <p:sp>
        <p:nvSpPr>
          <p:cNvPr id="18440" name="TextBox 8"/>
          <p:cNvSpPr txBox="1">
            <a:spLocks noChangeArrowheads="1"/>
          </p:cNvSpPr>
          <p:nvPr/>
        </p:nvSpPr>
        <p:spPr bwMode="auto">
          <a:xfrm>
            <a:off x="2030413" y="4157663"/>
            <a:ext cx="1787525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/>
              <a:t>β</a:t>
            </a:r>
            <a:r>
              <a:rPr lang="en-AU" altLang="en-US"/>
              <a:t> measures the effect of EM on reoffending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Empirical set-up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889" t="-111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88FD797C-5316-44E9-AA7B-4F3915C9B357}" type="slidenum">
              <a:rPr lang="en-AU" altLang="en-US">
                <a:solidFill>
                  <a:srgbClr val="045C75"/>
                </a:solidFill>
              </a:rPr>
              <a:pPr/>
              <a:t>15</a:t>
            </a:fld>
            <a:endParaRPr lang="en-AU" altLang="en-US">
              <a:solidFill>
                <a:srgbClr val="045C7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140200" y="3328988"/>
            <a:ext cx="1065213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5724525" y="3324225"/>
            <a:ext cx="1041400" cy="809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916238" y="4217988"/>
            <a:ext cx="22891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i="1"/>
              <a:t>Β</a:t>
            </a:r>
            <a:r>
              <a:rPr lang="en-AU" altLang="en-US" i="1"/>
              <a:t>΄</a:t>
            </a:r>
            <a:r>
              <a:rPr lang="en-AU" altLang="en-US"/>
              <a:t> measures the effect of the </a:t>
            </a:r>
            <a:r>
              <a:rPr lang="en-AU" altLang="en-US" b="1" i="1"/>
              <a:t>X</a:t>
            </a:r>
            <a:r>
              <a:rPr lang="en-AU" altLang="en-US" b="1" i="1" baseline="-25000"/>
              <a:t>i</a:t>
            </a:r>
            <a:r>
              <a:rPr lang="en-AU" altLang="en-US"/>
              <a:t> on reoffending </a:t>
            </a:r>
          </a:p>
        </p:txBody>
      </p:sp>
      <p:sp>
        <p:nvSpPr>
          <p:cNvPr id="19464" name="TextBox 7"/>
          <p:cNvSpPr txBox="1">
            <a:spLocks noChangeArrowheads="1"/>
          </p:cNvSpPr>
          <p:nvPr/>
        </p:nvSpPr>
        <p:spPr bwMode="auto">
          <a:xfrm>
            <a:off x="5851525" y="4221163"/>
            <a:ext cx="2016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b="1" i="1"/>
              <a:t>X</a:t>
            </a:r>
            <a:r>
              <a:rPr lang="en-AU" altLang="en-US" i="1"/>
              <a:t>i</a:t>
            </a:r>
            <a:r>
              <a:rPr lang="en-AU" altLang="en-US" b="1" i="1"/>
              <a:t> </a:t>
            </a:r>
            <a:r>
              <a:rPr lang="en-AU" altLang="en-US"/>
              <a:t>measures other factors  that might affect re-offending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Empirical set-up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0">
            <a:blip r:embed="rId2"/>
            <a:stretch>
              <a:fillRect l="-889" t="-111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AU">
                <a:noFill/>
              </a:rPr>
              <a:t> 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F4D7B0CC-F21E-478E-A694-02A02826264B}" type="slidenum">
              <a:rPr lang="en-AU" altLang="en-US">
                <a:solidFill>
                  <a:srgbClr val="045C75"/>
                </a:solidFill>
              </a:rPr>
              <a:pPr/>
              <a:t>16</a:t>
            </a:fld>
            <a:endParaRPr lang="en-AU" altLang="en-US">
              <a:solidFill>
                <a:srgbClr val="045C75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443663" y="3322638"/>
            <a:ext cx="0" cy="118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436096" y="4592431"/>
            <a:ext cx="2016224" cy="923330"/>
          </a:xfrm>
          <a:prstGeom prst="rect">
            <a:avLst/>
          </a:prstGeom>
          <a:blipFill rotWithShape="0">
            <a:blip r:embed="rId3"/>
            <a:stretch>
              <a:fillRect l="-2727" t="-3289" b="-9211"/>
            </a:stretch>
          </a:blipFill>
        </p:spPr>
        <p:txBody>
          <a:bodyPr/>
          <a:lstStyle/>
          <a:p>
            <a:pPr>
              <a:defRPr/>
            </a:pPr>
            <a:r>
              <a:rPr lang="en-AU">
                <a:noFill/>
                <a:cs typeface="Arial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en-AU" altLang="en-US" sz="4000" dirty="0" smtClean="0"/>
              <a:t>But the problem is….</a:t>
            </a: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9C1F9-FE80-4A09-A49D-045DBC1B63B4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grpSp>
        <p:nvGrpSpPr>
          <p:cNvPr id="9236" name="Group 9235"/>
          <p:cNvGrpSpPr>
            <a:grpSpLocks/>
          </p:cNvGrpSpPr>
          <p:nvPr/>
        </p:nvGrpSpPr>
        <p:grpSpPr bwMode="auto">
          <a:xfrm>
            <a:off x="971550" y="2349500"/>
            <a:ext cx="6840538" cy="2711450"/>
            <a:chOff x="971600" y="2348880"/>
            <a:chExt cx="6840760" cy="2712497"/>
          </a:xfrm>
        </p:grpSpPr>
        <p:sp>
          <p:nvSpPr>
            <p:cNvPr id="9230" name="Oval 9229"/>
            <p:cNvSpPr/>
            <p:nvPr/>
          </p:nvSpPr>
          <p:spPr>
            <a:xfrm>
              <a:off x="971600" y="2348880"/>
              <a:ext cx="1808222" cy="1800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dirty="0"/>
                <a:t>Recidivism</a:t>
              </a:r>
            </a:p>
          </p:txBody>
        </p:sp>
        <p:sp>
          <p:nvSpPr>
            <p:cNvPr id="9234" name="Left-Right Arrow 9233"/>
            <p:cNvSpPr/>
            <p:nvPr/>
          </p:nvSpPr>
          <p:spPr>
            <a:xfrm>
              <a:off x="3059231" y="2925366"/>
              <a:ext cx="2665499" cy="6479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dirty="0"/>
                <a:t>Unmeasured factors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6012077" y="2348880"/>
              <a:ext cx="1800283" cy="1800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AU" dirty="0"/>
                <a:t>Penalty</a:t>
              </a:r>
            </a:p>
          </p:txBody>
        </p:sp>
        <p:sp>
          <p:nvSpPr>
            <p:cNvPr id="21513" name="TextBox 9234"/>
            <p:cNvSpPr txBox="1">
              <a:spLocks noChangeArrowheads="1"/>
            </p:cNvSpPr>
            <p:nvPr/>
          </p:nvSpPr>
          <p:spPr bwMode="auto">
            <a:xfrm>
              <a:off x="3059832" y="3861048"/>
              <a:ext cx="2736304" cy="120032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AU" altLang="en-US"/>
                <a:t>Remorse</a:t>
              </a:r>
            </a:p>
            <a:p>
              <a:pPr algn="ctr" eaLnBrk="1" hangingPunct="1"/>
              <a:r>
                <a:rPr lang="en-AU" altLang="en-US"/>
                <a:t>Family ties</a:t>
              </a:r>
            </a:p>
            <a:p>
              <a:pPr algn="ctr" eaLnBrk="1" hangingPunct="1"/>
              <a:r>
                <a:rPr lang="en-AU" altLang="en-US"/>
                <a:t>Employment</a:t>
              </a:r>
            </a:p>
            <a:p>
              <a:pPr algn="ctr" eaLnBrk="1" hangingPunct="1"/>
              <a:r>
                <a:rPr lang="en-AU" altLang="en-US"/>
                <a:t>Etc.</a:t>
              </a:r>
            </a:p>
          </p:txBody>
        </p:sp>
      </p:grp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439863" y="5614988"/>
            <a:ext cx="59769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lvl="1" eaLnBrk="1" hangingPunct="1"/>
            <a:r>
              <a:rPr lang="en-AU" altLang="en-US"/>
              <a:t>If we don’t do something about this our estimate of the effect of EM (</a:t>
            </a:r>
            <a:r>
              <a:rPr lang="el-GR" altLang="en-US"/>
              <a:t>β</a:t>
            </a:r>
            <a:r>
              <a:rPr lang="en-AU" altLang="en-US"/>
              <a:t>) will be biased and inconsistent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The solution…..2SLS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2214563"/>
          </a:xfrm>
        </p:spPr>
        <p:txBody>
          <a:bodyPr/>
          <a:lstStyle/>
          <a:p>
            <a:r>
              <a:rPr lang="en-AU" altLang="en-US" smtClean="0"/>
              <a:t>Find a factor (called an instrument) that influences penalty choice but has no effect on re-offending except through the penalty chosen</a:t>
            </a:r>
          </a:p>
          <a:p>
            <a:endParaRPr lang="en-AU" altLang="en-US" smtClean="0"/>
          </a:p>
          <a:p>
            <a:endParaRPr lang="en-AU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03E7A3BB-EF44-466E-9D14-48EA156DA67F}" type="slidenum">
              <a:rPr lang="en-AU" altLang="en-US">
                <a:solidFill>
                  <a:srgbClr val="045C75"/>
                </a:solidFill>
              </a:rPr>
              <a:pPr/>
              <a:t>18</a:t>
            </a:fld>
            <a:endParaRPr lang="en-AU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What might such a factor be?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BAC5DBCA-626A-421A-A351-A800091662E5}" type="slidenum">
              <a:rPr lang="en-AU" altLang="en-US">
                <a:solidFill>
                  <a:srgbClr val="045C75"/>
                </a:solidFill>
              </a:rPr>
              <a:pPr/>
              <a:t>19</a:t>
            </a:fld>
            <a:endParaRPr lang="en-AU" altLang="en-US">
              <a:solidFill>
                <a:srgbClr val="045C75"/>
              </a:solidFill>
            </a:endParaRPr>
          </a:p>
        </p:txBody>
      </p:sp>
      <p:pic>
        <p:nvPicPr>
          <p:cNvPr id="23556" name="Picture 2" descr="Image result for jud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205038"/>
            <a:ext cx="4967288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1187450" y="5589588"/>
            <a:ext cx="6769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AU" altLang="en-US"/>
              <a:t>JUDICIAL DISPARITY IN SENTENCING OF COURSE 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305800" cy="114300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3200" dirty="0" smtClean="0"/>
              <a:t>Australia’s imprisonment rate has more than doubled since 1988 </a:t>
            </a:r>
            <a:endParaRPr lang="en-AU" sz="3200" dirty="0"/>
          </a:p>
        </p:txBody>
      </p:sp>
      <p:graphicFrame>
        <p:nvGraphicFramePr>
          <p:cNvPr id="6147" name="Chart 4"/>
          <p:cNvGraphicFramePr>
            <a:graphicFrameLocks noGrp="1"/>
          </p:cNvGraphicFramePr>
          <p:nvPr/>
        </p:nvGraphicFramePr>
        <p:xfrm>
          <a:off x="200025" y="1865313"/>
          <a:ext cx="8670925" cy="485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hart" r:id="rId3" imgW="8669263" imgH="4852837" progId="Excel.Chart.8">
                  <p:embed/>
                </p:oleObj>
              </mc:Choice>
              <mc:Fallback>
                <p:oleObj name="Chart" r:id="rId3" imgW="8669263" imgH="4852837" progId="Excel.Chart.8">
                  <p:embed/>
                  <p:pic>
                    <p:nvPicPr>
                      <p:cNvPr id="0" name="Char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1865313"/>
                        <a:ext cx="8670925" cy="485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5595DE-7623-472E-83EE-446883DC0F3F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Judicial officers differ in proclivity to use EM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They don’t get to choose </a:t>
            </a:r>
            <a:r>
              <a:rPr lang="en-AU" dirty="0"/>
              <a:t>the cases they </a:t>
            </a:r>
            <a:r>
              <a:rPr lang="en-AU" dirty="0" smtClean="0"/>
              <a:t>hear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/>
              <a:t>They are effectively randomly </a:t>
            </a:r>
            <a:r>
              <a:rPr lang="en-AU" dirty="0" smtClean="0"/>
              <a:t>assigned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And all this means………………………</a:t>
            </a:r>
            <a:endParaRPr lang="en-A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  <a:p>
            <a:pPr>
              <a:defRPr/>
            </a:pPr>
            <a:endParaRPr lang="en-AU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DAB83961-4858-4A5B-B07C-776A5AA66B6D}" type="slidenum">
              <a:rPr lang="en-AU" altLang="en-US">
                <a:solidFill>
                  <a:srgbClr val="045C75"/>
                </a:solidFill>
              </a:rPr>
              <a:pPr/>
              <a:t>20</a:t>
            </a:fld>
            <a:endParaRPr lang="en-AU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EF383C-BAA3-4464-B002-B113E756C770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1116013" y="1484313"/>
            <a:ext cx="6264275" cy="4681537"/>
            <a:chOff x="1857375" y="2420938"/>
            <a:chExt cx="5283200" cy="3917950"/>
          </a:xfrm>
        </p:grpSpPr>
        <p:pic>
          <p:nvPicPr>
            <p:cNvPr id="2560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7825" y="3141663"/>
              <a:ext cx="1682750" cy="15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57375" y="3167594"/>
              <a:ext cx="1656188" cy="15105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AU"/>
            </a:p>
          </p:txBody>
        </p:sp>
        <p:sp>
          <p:nvSpPr>
            <p:cNvPr id="25606" name="TextBox 6"/>
            <p:cNvSpPr txBox="1">
              <a:spLocks noChangeArrowheads="1"/>
            </p:cNvSpPr>
            <p:nvPr/>
          </p:nvSpPr>
          <p:spPr bwMode="auto">
            <a:xfrm>
              <a:off x="2026305" y="3566210"/>
              <a:ext cx="1223962" cy="54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>
                  <a:solidFill>
                    <a:schemeClr val="bg1"/>
                  </a:solidFill>
                </a:rPr>
                <a:t>EM vs. Prison</a:t>
              </a:r>
            </a:p>
          </p:txBody>
        </p:sp>
        <p:sp>
          <p:nvSpPr>
            <p:cNvPr id="25607" name="TextBox 17"/>
            <p:cNvSpPr txBox="1">
              <a:spLocks noChangeArrowheads="1"/>
            </p:cNvSpPr>
            <p:nvPr/>
          </p:nvSpPr>
          <p:spPr bwMode="auto">
            <a:xfrm>
              <a:off x="5619750" y="3712539"/>
              <a:ext cx="12666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>
                  <a:solidFill>
                    <a:schemeClr val="bg1"/>
                  </a:solidFill>
                </a:rPr>
                <a:t>Recidivism</a:t>
              </a:r>
            </a:p>
          </p:txBody>
        </p:sp>
        <p:sp>
          <p:nvSpPr>
            <p:cNvPr id="10" name="Curved Down Arrow 9"/>
            <p:cNvSpPr/>
            <p:nvPr/>
          </p:nvSpPr>
          <p:spPr>
            <a:xfrm>
              <a:off x="2505390" y="2420938"/>
              <a:ext cx="3960392" cy="720084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AU">
                <a:solidFill>
                  <a:schemeClr val="tx1"/>
                </a:solidFill>
              </a:endParaRPr>
            </a:p>
          </p:txBody>
        </p:sp>
        <p:pic>
          <p:nvPicPr>
            <p:cNvPr id="25609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1413" y="4802188"/>
              <a:ext cx="1676400" cy="153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10" name="TextBox 19"/>
            <p:cNvSpPr txBox="1">
              <a:spLocks noChangeArrowheads="1"/>
            </p:cNvSpPr>
            <p:nvPr/>
          </p:nvSpPr>
          <p:spPr bwMode="auto">
            <a:xfrm>
              <a:off x="3848519" y="5165830"/>
              <a:ext cx="1296987" cy="772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anose="05020102010507070707" pitchFamily="18" charset="2"/>
                <a:buChar char=""/>
                <a:defRPr sz="2100"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>
                  <a:solidFill>
                    <a:schemeClr val="bg1"/>
                  </a:solidFill>
                </a:rPr>
                <a:t>Proclivity to recommend EM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 rot="13230703">
              <a:off x="3236416" y="4553291"/>
              <a:ext cx="763159" cy="2883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AU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48744" y="4476234"/>
              <a:ext cx="499401" cy="476957"/>
            </a:xfrm>
            <a:custGeom>
              <a:avLst/>
              <a:gdLst>
                <a:gd name="connsiteX0" fmla="*/ 0 w 500932"/>
                <a:gd name="connsiteY0" fmla="*/ 0 h 477079"/>
                <a:gd name="connsiteX1" fmla="*/ 55659 w 500932"/>
                <a:gd name="connsiteY1" fmla="*/ 7952 h 477079"/>
                <a:gd name="connsiteX2" fmla="*/ 87464 w 500932"/>
                <a:gd name="connsiteY2" fmla="*/ 47708 h 477079"/>
                <a:gd name="connsiteX3" fmla="*/ 95416 w 500932"/>
                <a:gd name="connsiteY3" fmla="*/ 79513 h 477079"/>
                <a:gd name="connsiteX4" fmla="*/ 103367 w 500932"/>
                <a:gd name="connsiteY4" fmla="*/ 143124 h 477079"/>
                <a:gd name="connsiteX5" fmla="*/ 119269 w 500932"/>
                <a:gd name="connsiteY5" fmla="*/ 182880 h 477079"/>
                <a:gd name="connsiteX6" fmla="*/ 214685 w 500932"/>
                <a:gd name="connsiteY6" fmla="*/ 206734 h 477079"/>
                <a:gd name="connsiteX7" fmla="*/ 262393 w 500932"/>
                <a:gd name="connsiteY7" fmla="*/ 214686 h 477079"/>
                <a:gd name="connsiteX8" fmla="*/ 294198 w 500932"/>
                <a:gd name="connsiteY8" fmla="*/ 246491 h 477079"/>
                <a:gd name="connsiteX9" fmla="*/ 310101 w 500932"/>
                <a:gd name="connsiteY9" fmla="*/ 270345 h 477079"/>
                <a:gd name="connsiteX10" fmla="*/ 333955 w 500932"/>
                <a:gd name="connsiteY10" fmla="*/ 286247 h 477079"/>
                <a:gd name="connsiteX11" fmla="*/ 357809 w 500932"/>
                <a:gd name="connsiteY11" fmla="*/ 397566 h 477079"/>
                <a:gd name="connsiteX12" fmla="*/ 365760 w 500932"/>
                <a:gd name="connsiteY12" fmla="*/ 421419 h 477079"/>
                <a:gd name="connsiteX13" fmla="*/ 469127 w 500932"/>
                <a:gd name="connsiteY13" fmla="*/ 445273 h 477079"/>
                <a:gd name="connsiteX14" fmla="*/ 500932 w 500932"/>
                <a:gd name="connsiteY14" fmla="*/ 477079 h 4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932" h="477079">
                  <a:moveTo>
                    <a:pt x="0" y="0"/>
                  </a:moveTo>
                  <a:cubicBezTo>
                    <a:pt x="18553" y="2651"/>
                    <a:pt x="37708" y="2567"/>
                    <a:pt x="55659" y="7952"/>
                  </a:cubicBezTo>
                  <a:cubicBezTo>
                    <a:pt x="81001" y="15555"/>
                    <a:pt x="81303" y="26145"/>
                    <a:pt x="87464" y="47708"/>
                  </a:cubicBezTo>
                  <a:cubicBezTo>
                    <a:pt x="90466" y="58216"/>
                    <a:pt x="92765" y="68911"/>
                    <a:pt x="95416" y="79513"/>
                  </a:cubicBezTo>
                  <a:cubicBezTo>
                    <a:pt x="98066" y="100717"/>
                    <a:pt x="98562" y="122303"/>
                    <a:pt x="103367" y="143124"/>
                  </a:cubicBezTo>
                  <a:cubicBezTo>
                    <a:pt x="106576" y="157031"/>
                    <a:pt x="110973" y="171266"/>
                    <a:pt x="119269" y="182880"/>
                  </a:cubicBezTo>
                  <a:cubicBezTo>
                    <a:pt x="138288" y="209507"/>
                    <a:pt x="195923" y="204232"/>
                    <a:pt x="214685" y="206734"/>
                  </a:cubicBezTo>
                  <a:cubicBezTo>
                    <a:pt x="230666" y="208865"/>
                    <a:pt x="246490" y="212035"/>
                    <a:pt x="262393" y="214686"/>
                  </a:cubicBezTo>
                  <a:cubicBezTo>
                    <a:pt x="272995" y="225288"/>
                    <a:pt x="284441" y="235107"/>
                    <a:pt x="294198" y="246491"/>
                  </a:cubicBezTo>
                  <a:cubicBezTo>
                    <a:pt x="300417" y="253747"/>
                    <a:pt x="303344" y="263588"/>
                    <a:pt x="310101" y="270345"/>
                  </a:cubicBezTo>
                  <a:cubicBezTo>
                    <a:pt x="316858" y="277102"/>
                    <a:pt x="326004" y="280946"/>
                    <a:pt x="333955" y="286247"/>
                  </a:cubicBezTo>
                  <a:cubicBezTo>
                    <a:pt x="348241" y="443400"/>
                    <a:pt x="323881" y="329712"/>
                    <a:pt x="357809" y="397566"/>
                  </a:cubicBezTo>
                  <a:cubicBezTo>
                    <a:pt x="361557" y="405062"/>
                    <a:pt x="358653" y="416977"/>
                    <a:pt x="365760" y="421419"/>
                  </a:cubicBezTo>
                  <a:cubicBezTo>
                    <a:pt x="384245" y="432972"/>
                    <a:pt x="446398" y="441485"/>
                    <a:pt x="469127" y="445273"/>
                  </a:cubicBezTo>
                  <a:cubicBezTo>
                    <a:pt x="497912" y="464464"/>
                    <a:pt x="488707" y="452628"/>
                    <a:pt x="500932" y="47707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AU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117535" y="4636991"/>
              <a:ext cx="502078" cy="478285"/>
            </a:xfrm>
            <a:custGeom>
              <a:avLst/>
              <a:gdLst>
                <a:gd name="connsiteX0" fmla="*/ 0 w 500932"/>
                <a:gd name="connsiteY0" fmla="*/ 0 h 477079"/>
                <a:gd name="connsiteX1" fmla="*/ 55659 w 500932"/>
                <a:gd name="connsiteY1" fmla="*/ 7952 h 477079"/>
                <a:gd name="connsiteX2" fmla="*/ 87464 w 500932"/>
                <a:gd name="connsiteY2" fmla="*/ 47708 h 477079"/>
                <a:gd name="connsiteX3" fmla="*/ 95416 w 500932"/>
                <a:gd name="connsiteY3" fmla="*/ 79513 h 477079"/>
                <a:gd name="connsiteX4" fmla="*/ 103367 w 500932"/>
                <a:gd name="connsiteY4" fmla="*/ 143124 h 477079"/>
                <a:gd name="connsiteX5" fmla="*/ 119269 w 500932"/>
                <a:gd name="connsiteY5" fmla="*/ 182880 h 477079"/>
                <a:gd name="connsiteX6" fmla="*/ 214685 w 500932"/>
                <a:gd name="connsiteY6" fmla="*/ 206734 h 477079"/>
                <a:gd name="connsiteX7" fmla="*/ 262393 w 500932"/>
                <a:gd name="connsiteY7" fmla="*/ 214686 h 477079"/>
                <a:gd name="connsiteX8" fmla="*/ 294198 w 500932"/>
                <a:gd name="connsiteY8" fmla="*/ 246491 h 477079"/>
                <a:gd name="connsiteX9" fmla="*/ 310101 w 500932"/>
                <a:gd name="connsiteY9" fmla="*/ 270345 h 477079"/>
                <a:gd name="connsiteX10" fmla="*/ 333955 w 500932"/>
                <a:gd name="connsiteY10" fmla="*/ 286247 h 477079"/>
                <a:gd name="connsiteX11" fmla="*/ 357809 w 500932"/>
                <a:gd name="connsiteY11" fmla="*/ 397566 h 477079"/>
                <a:gd name="connsiteX12" fmla="*/ 365760 w 500932"/>
                <a:gd name="connsiteY12" fmla="*/ 421419 h 477079"/>
                <a:gd name="connsiteX13" fmla="*/ 469127 w 500932"/>
                <a:gd name="connsiteY13" fmla="*/ 445273 h 477079"/>
                <a:gd name="connsiteX14" fmla="*/ 500932 w 500932"/>
                <a:gd name="connsiteY14" fmla="*/ 477079 h 4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932" h="477079">
                  <a:moveTo>
                    <a:pt x="0" y="0"/>
                  </a:moveTo>
                  <a:cubicBezTo>
                    <a:pt x="18553" y="2651"/>
                    <a:pt x="37708" y="2567"/>
                    <a:pt x="55659" y="7952"/>
                  </a:cubicBezTo>
                  <a:cubicBezTo>
                    <a:pt x="81001" y="15555"/>
                    <a:pt x="81303" y="26145"/>
                    <a:pt x="87464" y="47708"/>
                  </a:cubicBezTo>
                  <a:cubicBezTo>
                    <a:pt x="90466" y="58216"/>
                    <a:pt x="92765" y="68911"/>
                    <a:pt x="95416" y="79513"/>
                  </a:cubicBezTo>
                  <a:cubicBezTo>
                    <a:pt x="98066" y="100717"/>
                    <a:pt x="98562" y="122303"/>
                    <a:pt x="103367" y="143124"/>
                  </a:cubicBezTo>
                  <a:cubicBezTo>
                    <a:pt x="106576" y="157031"/>
                    <a:pt x="110973" y="171266"/>
                    <a:pt x="119269" y="182880"/>
                  </a:cubicBezTo>
                  <a:cubicBezTo>
                    <a:pt x="138288" y="209507"/>
                    <a:pt x="195923" y="204232"/>
                    <a:pt x="214685" y="206734"/>
                  </a:cubicBezTo>
                  <a:cubicBezTo>
                    <a:pt x="230666" y="208865"/>
                    <a:pt x="246490" y="212035"/>
                    <a:pt x="262393" y="214686"/>
                  </a:cubicBezTo>
                  <a:cubicBezTo>
                    <a:pt x="272995" y="225288"/>
                    <a:pt x="284441" y="235107"/>
                    <a:pt x="294198" y="246491"/>
                  </a:cubicBezTo>
                  <a:cubicBezTo>
                    <a:pt x="300417" y="253747"/>
                    <a:pt x="303344" y="263588"/>
                    <a:pt x="310101" y="270345"/>
                  </a:cubicBezTo>
                  <a:cubicBezTo>
                    <a:pt x="316858" y="277102"/>
                    <a:pt x="326004" y="280946"/>
                    <a:pt x="333955" y="286247"/>
                  </a:cubicBezTo>
                  <a:cubicBezTo>
                    <a:pt x="348241" y="443400"/>
                    <a:pt x="323881" y="329712"/>
                    <a:pt x="357809" y="397566"/>
                  </a:cubicBezTo>
                  <a:cubicBezTo>
                    <a:pt x="361557" y="405062"/>
                    <a:pt x="358653" y="416977"/>
                    <a:pt x="365760" y="421419"/>
                  </a:cubicBezTo>
                  <a:cubicBezTo>
                    <a:pt x="384245" y="432972"/>
                    <a:pt x="446398" y="441485"/>
                    <a:pt x="469127" y="445273"/>
                  </a:cubicBezTo>
                  <a:cubicBezTo>
                    <a:pt x="497912" y="464464"/>
                    <a:pt x="488707" y="452628"/>
                    <a:pt x="500932" y="47707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AU"/>
            </a:p>
          </p:txBody>
        </p:sp>
        <p:pic>
          <p:nvPicPr>
            <p:cNvPr id="25614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2900" y="4376738"/>
              <a:ext cx="51752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Freeform 16"/>
            <p:cNvSpPr/>
            <p:nvPr/>
          </p:nvSpPr>
          <p:spPr>
            <a:xfrm>
              <a:off x="4962225" y="4727334"/>
              <a:ext cx="500739" cy="478285"/>
            </a:xfrm>
            <a:custGeom>
              <a:avLst/>
              <a:gdLst>
                <a:gd name="connsiteX0" fmla="*/ 0 w 500932"/>
                <a:gd name="connsiteY0" fmla="*/ 0 h 477079"/>
                <a:gd name="connsiteX1" fmla="*/ 55659 w 500932"/>
                <a:gd name="connsiteY1" fmla="*/ 7952 h 477079"/>
                <a:gd name="connsiteX2" fmla="*/ 87464 w 500932"/>
                <a:gd name="connsiteY2" fmla="*/ 47708 h 477079"/>
                <a:gd name="connsiteX3" fmla="*/ 95416 w 500932"/>
                <a:gd name="connsiteY3" fmla="*/ 79513 h 477079"/>
                <a:gd name="connsiteX4" fmla="*/ 103367 w 500932"/>
                <a:gd name="connsiteY4" fmla="*/ 143124 h 477079"/>
                <a:gd name="connsiteX5" fmla="*/ 119269 w 500932"/>
                <a:gd name="connsiteY5" fmla="*/ 182880 h 477079"/>
                <a:gd name="connsiteX6" fmla="*/ 214685 w 500932"/>
                <a:gd name="connsiteY6" fmla="*/ 206734 h 477079"/>
                <a:gd name="connsiteX7" fmla="*/ 262393 w 500932"/>
                <a:gd name="connsiteY7" fmla="*/ 214686 h 477079"/>
                <a:gd name="connsiteX8" fmla="*/ 294198 w 500932"/>
                <a:gd name="connsiteY8" fmla="*/ 246491 h 477079"/>
                <a:gd name="connsiteX9" fmla="*/ 310101 w 500932"/>
                <a:gd name="connsiteY9" fmla="*/ 270345 h 477079"/>
                <a:gd name="connsiteX10" fmla="*/ 333955 w 500932"/>
                <a:gd name="connsiteY10" fmla="*/ 286247 h 477079"/>
                <a:gd name="connsiteX11" fmla="*/ 357809 w 500932"/>
                <a:gd name="connsiteY11" fmla="*/ 397566 h 477079"/>
                <a:gd name="connsiteX12" fmla="*/ 365760 w 500932"/>
                <a:gd name="connsiteY12" fmla="*/ 421419 h 477079"/>
                <a:gd name="connsiteX13" fmla="*/ 469127 w 500932"/>
                <a:gd name="connsiteY13" fmla="*/ 445273 h 477079"/>
                <a:gd name="connsiteX14" fmla="*/ 500932 w 500932"/>
                <a:gd name="connsiteY14" fmla="*/ 477079 h 47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0932" h="477079">
                  <a:moveTo>
                    <a:pt x="0" y="0"/>
                  </a:moveTo>
                  <a:cubicBezTo>
                    <a:pt x="18553" y="2651"/>
                    <a:pt x="37708" y="2567"/>
                    <a:pt x="55659" y="7952"/>
                  </a:cubicBezTo>
                  <a:cubicBezTo>
                    <a:pt x="81001" y="15555"/>
                    <a:pt x="81303" y="26145"/>
                    <a:pt x="87464" y="47708"/>
                  </a:cubicBezTo>
                  <a:cubicBezTo>
                    <a:pt x="90466" y="58216"/>
                    <a:pt x="92765" y="68911"/>
                    <a:pt x="95416" y="79513"/>
                  </a:cubicBezTo>
                  <a:cubicBezTo>
                    <a:pt x="98066" y="100717"/>
                    <a:pt x="98562" y="122303"/>
                    <a:pt x="103367" y="143124"/>
                  </a:cubicBezTo>
                  <a:cubicBezTo>
                    <a:pt x="106576" y="157031"/>
                    <a:pt x="110973" y="171266"/>
                    <a:pt x="119269" y="182880"/>
                  </a:cubicBezTo>
                  <a:cubicBezTo>
                    <a:pt x="138288" y="209507"/>
                    <a:pt x="195923" y="204232"/>
                    <a:pt x="214685" y="206734"/>
                  </a:cubicBezTo>
                  <a:cubicBezTo>
                    <a:pt x="230666" y="208865"/>
                    <a:pt x="246490" y="212035"/>
                    <a:pt x="262393" y="214686"/>
                  </a:cubicBezTo>
                  <a:cubicBezTo>
                    <a:pt x="272995" y="225288"/>
                    <a:pt x="284441" y="235107"/>
                    <a:pt x="294198" y="246491"/>
                  </a:cubicBezTo>
                  <a:cubicBezTo>
                    <a:pt x="300417" y="253747"/>
                    <a:pt x="303344" y="263588"/>
                    <a:pt x="310101" y="270345"/>
                  </a:cubicBezTo>
                  <a:cubicBezTo>
                    <a:pt x="316858" y="277102"/>
                    <a:pt x="326004" y="280946"/>
                    <a:pt x="333955" y="286247"/>
                  </a:cubicBezTo>
                  <a:cubicBezTo>
                    <a:pt x="348241" y="443400"/>
                    <a:pt x="323881" y="329712"/>
                    <a:pt x="357809" y="397566"/>
                  </a:cubicBezTo>
                  <a:cubicBezTo>
                    <a:pt x="361557" y="405062"/>
                    <a:pt x="358653" y="416977"/>
                    <a:pt x="365760" y="421419"/>
                  </a:cubicBezTo>
                  <a:cubicBezTo>
                    <a:pt x="384245" y="432972"/>
                    <a:pt x="446398" y="441485"/>
                    <a:pt x="469127" y="445273"/>
                  </a:cubicBezTo>
                  <a:cubicBezTo>
                    <a:pt x="497912" y="464464"/>
                    <a:pt x="488707" y="452628"/>
                    <a:pt x="500932" y="477079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AU" altLang="en-US" sz="4000" smtClean="0"/>
              <a:t>Data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38943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Data Sources: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000" dirty="0" smtClean="0"/>
              <a:t>ROD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000" dirty="0" smtClean="0"/>
              <a:t>OIMS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The </a:t>
            </a:r>
            <a:r>
              <a:rPr lang="en-AU" dirty="0"/>
              <a:t>analysis sample (N = 7,366)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000" dirty="0" smtClean="0"/>
              <a:t>All those who first became eligible for EM between 2000 and 2007 regardless of whether they got EM or prison</a:t>
            </a:r>
            <a:endParaRPr lang="en-AU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/>
              <a:t>The full sample (N = 16,066)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000" dirty="0"/>
              <a:t>All EM eligible </a:t>
            </a:r>
            <a:r>
              <a:rPr lang="en-AU" sz="2000" dirty="0" smtClean="0"/>
              <a:t>offences in ROD </a:t>
            </a:r>
            <a:r>
              <a:rPr lang="en-AU" sz="2000" dirty="0"/>
              <a:t>receiving prison or </a:t>
            </a:r>
            <a:r>
              <a:rPr lang="en-AU" sz="2000" dirty="0" smtClean="0"/>
              <a:t>EM </a:t>
            </a:r>
            <a:endParaRPr lang="en-AU" sz="2000" dirty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sz="2000" dirty="0"/>
              <a:t>Used to calculate judge proclivity for </a:t>
            </a:r>
            <a:r>
              <a:rPr lang="en-AU" sz="2000" dirty="0" smtClean="0"/>
              <a:t>EM</a:t>
            </a:r>
            <a:endParaRPr lang="en-AU" sz="2000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Re-offending (following index) measured till Sept 2016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dirty="0" smtClean="0"/>
          </a:p>
          <a:p>
            <a:pPr marL="393192" lvl="1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AU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565473-F68B-4DC6-A9D0-6D4111F0FCEE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Exclusions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Cases before 2000 or after 2007</a:t>
            </a:r>
          </a:p>
          <a:p>
            <a:pPr eaLnBrk="1" hangingPunct="1"/>
            <a:r>
              <a:rPr lang="en-AU" altLang="en-US" smtClean="0"/>
              <a:t>Cases where judge has dealt with &lt; 10 EM eligible cases</a:t>
            </a:r>
          </a:p>
          <a:p>
            <a:pPr eaLnBrk="1" hangingPunct="1"/>
            <a:r>
              <a:rPr lang="en-AU" altLang="en-US" smtClean="0"/>
              <a:t>Cases with non-eligible EM offences or sentences</a:t>
            </a:r>
          </a:p>
          <a:p>
            <a:pPr eaLnBrk="1" hangingPunct="1"/>
            <a:r>
              <a:rPr lang="en-AU" altLang="en-US" smtClean="0"/>
              <a:t>Cases heard in courts with less than 2 judges</a:t>
            </a:r>
          </a:p>
          <a:p>
            <a:pPr lvl="1" eaLnBrk="1" hangingPunct="1"/>
            <a:r>
              <a:rPr lang="en-AU" altLang="en-US" smtClean="0"/>
              <a:t>Randomisation is at the court level</a:t>
            </a:r>
          </a:p>
          <a:p>
            <a:pPr eaLnBrk="1" hangingPunct="1"/>
            <a:r>
              <a:rPr lang="en-AU" altLang="en-US" smtClean="0"/>
              <a:t>Cases where the offender does not live in Sydney</a:t>
            </a:r>
          </a:p>
          <a:p>
            <a:pPr lvl="1" eaLnBrk="1" hangingPunct="1"/>
            <a:r>
              <a:rPr lang="en-AU" altLang="en-US" smtClean="0"/>
              <a:t>EM confined mainly to urban areas</a:t>
            </a:r>
          </a:p>
          <a:p>
            <a:pPr eaLnBrk="1" hangingPunct="1"/>
            <a:r>
              <a:rPr lang="en-AU" altLang="en-US" smtClean="0"/>
              <a:t>Cases where the offender is identified as Aboriginal</a:t>
            </a:r>
          </a:p>
          <a:p>
            <a:pPr lvl="1" eaLnBrk="1" hangingPunct="1"/>
            <a:r>
              <a:rPr lang="en-AU" altLang="en-US" smtClean="0"/>
              <a:t>Very different relationship with the CJS</a:t>
            </a:r>
          </a:p>
          <a:p>
            <a:pPr eaLnBrk="1" hangingPunct="1"/>
            <a:endParaRPr lang="en-AU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A0255C-EB16-4E48-A461-5FF6C89E5F91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Variables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806950"/>
          </a:xfrm>
        </p:spPr>
        <p:txBody>
          <a:bodyPr/>
          <a:lstStyle/>
          <a:p>
            <a:pPr eaLnBrk="1" hangingPunct="1"/>
            <a:r>
              <a:rPr lang="en-AU" altLang="en-US" smtClean="0"/>
              <a:t>Primary dependent variable:</a:t>
            </a:r>
          </a:p>
          <a:p>
            <a:pPr lvl="1" eaLnBrk="1" hangingPunct="1"/>
            <a:r>
              <a:rPr lang="en-AU" altLang="en-US" smtClean="0"/>
              <a:t>Re-appearance in court within 24 months ‘free’ time</a:t>
            </a:r>
          </a:p>
          <a:p>
            <a:pPr eaLnBrk="1" hangingPunct="1"/>
            <a:r>
              <a:rPr lang="en-AU" altLang="en-US" smtClean="0"/>
              <a:t>Secondary dependent variables:</a:t>
            </a:r>
          </a:p>
          <a:p>
            <a:pPr lvl="1" eaLnBrk="1" hangingPunct="1"/>
            <a:r>
              <a:rPr lang="en-AU" altLang="en-US" smtClean="0"/>
              <a:t>Re-appearance within 12,24,36, 60….120 months</a:t>
            </a:r>
          </a:p>
          <a:p>
            <a:pPr eaLnBrk="1" hangingPunct="1"/>
            <a:r>
              <a:rPr lang="en-AU" altLang="en-US" smtClean="0"/>
              <a:t>Controls</a:t>
            </a:r>
          </a:p>
          <a:p>
            <a:pPr lvl="1" eaLnBrk="1" hangingPunct="1"/>
            <a:r>
              <a:rPr lang="en-AU" altLang="en-US" sz="2000" smtClean="0"/>
              <a:t>Age</a:t>
            </a:r>
          </a:p>
          <a:p>
            <a:pPr lvl="1" eaLnBrk="1" hangingPunct="1"/>
            <a:r>
              <a:rPr lang="en-AU" altLang="en-US" sz="2000" smtClean="0"/>
              <a:t>Gender</a:t>
            </a:r>
          </a:p>
          <a:p>
            <a:pPr lvl="1" eaLnBrk="1" hangingPunct="1"/>
            <a:r>
              <a:rPr lang="en-AU" altLang="en-US" sz="2000" smtClean="0"/>
              <a:t># court appearances in last five years</a:t>
            </a:r>
          </a:p>
          <a:p>
            <a:pPr lvl="1" eaLnBrk="1" hangingPunct="1"/>
            <a:r>
              <a:rPr lang="en-AU" altLang="en-US" sz="2000" smtClean="0"/>
              <a:t>Legal representation</a:t>
            </a:r>
          </a:p>
          <a:p>
            <a:pPr lvl="1" eaLnBrk="1" hangingPunct="1"/>
            <a:r>
              <a:rPr lang="en-AU" altLang="en-US" sz="2000" smtClean="0"/>
              <a:t>Offence type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F841071-72A5-4C39-B57C-74A9F61573EB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Constructing the IV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Compute the </a:t>
            </a:r>
            <a:r>
              <a:rPr lang="en-AU" altLang="en-US" i="1" smtClean="0"/>
              <a:t>leave out mean </a:t>
            </a:r>
            <a:r>
              <a:rPr lang="en-AU" altLang="en-US" smtClean="0"/>
              <a:t>for judge i and case j</a:t>
            </a:r>
          </a:p>
          <a:p>
            <a:pPr lvl="1" eaLnBrk="1" hangingPunct="1"/>
            <a:r>
              <a:rPr lang="en-AU" altLang="en-US" i="1" smtClean="0"/>
              <a:t>Leave out mean </a:t>
            </a:r>
            <a:r>
              <a:rPr lang="en-AU" altLang="en-US" smtClean="0"/>
              <a:t>= proportion of all cases (except case j ) where judge i imposed EM</a:t>
            </a:r>
          </a:p>
          <a:p>
            <a:pPr eaLnBrk="1" hangingPunct="1"/>
            <a:r>
              <a:rPr lang="en-AU" altLang="en-US" smtClean="0"/>
              <a:t>Regress the </a:t>
            </a:r>
            <a:r>
              <a:rPr lang="en-AU" altLang="en-US" i="1" smtClean="0"/>
              <a:t>leave out mean</a:t>
            </a:r>
            <a:r>
              <a:rPr lang="en-AU" altLang="en-US" smtClean="0"/>
              <a:t> on a set of fully interacted court and year of finalisation fixed effects</a:t>
            </a:r>
          </a:p>
          <a:p>
            <a:pPr lvl="1" eaLnBrk="1" hangingPunct="1"/>
            <a:r>
              <a:rPr lang="en-AU" altLang="en-US" smtClean="0"/>
              <a:t>(This controls for differences across time and courts in the types of cases heard or the culture of strictness)</a:t>
            </a:r>
          </a:p>
          <a:p>
            <a:pPr eaLnBrk="1" hangingPunct="1"/>
            <a:r>
              <a:rPr lang="en-AU" altLang="en-US" smtClean="0"/>
              <a:t>The residual from this regression becomes the instrument (IV) 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1334B7-105A-43CF-AD19-6B6E95BE2EEE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96720"/>
          </a:xfrm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 smtClean="0"/>
              <a:t>What does the IV distribution look like?</a:t>
            </a:r>
            <a:endParaRPr lang="en-AU" sz="4000" dirty="0"/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3DB79E-E193-4C55-8134-40A112EE935C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84338"/>
            <a:ext cx="7037387" cy="498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AU" sz="4000" dirty="0" smtClean="0"/>
              <a:t>2SLS analysis</a:t>
            </a:r>
            <a:endParaRPr lang="en-AU" sz="4000" dirty="0"/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C7BACF-58AB-4E0D-BFAF-24CECBDF3897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00" y="2564904"/>
            <a:ext cx="7056784" cy="7480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AU">
                <a:noFill/>
                <a:cs typeface="Arial" charset="0"/>
              </a:rPr>
              <a:t> </a:t>
            </a:r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357188" y="2857500"/>
            <a:ext cx="1477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First stage:</a:t>
            </a:r>
          </a:p>
        </p:txBody>
      </p:sp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344488" y="4652963"/>
            <a:ext cx="1743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/>
              <a:t>Second stage: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543628"/>
            <a:ext cx="4824536" cy="523220"/>
          </a:xfrm>
          <a:prstGeom prst="rect">
            <a:avLst/>
          </a:prstGeom>
          <a:blipFill rotWithShape="1">
            <a:blip r:embed="rId3"/>
            <a:stretch>
              <a:fillRect t="-10465" b="-32558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en-AU">
                <a:noFill/>
                <a:cs typeface="Arial" charset="0"/>
              </a:rPr>
              <a:t> 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211638" y="3313113"/>
            <a:ext cx="0" cy="576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3" name="TextBox 8"/>
          <p:cNvSpPr txBox="1">
            <a:spLocks noChangeArrowheads="1"/>
          </p:cNvSpPr>
          <p:nvPr/>
        </p:nvSpPr>
        <p:spPr bwMode="auto">
          <a:xfrm>
            <a:off x="3492500" y="3846513"/>
            <a:ext cx="1727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Instrument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5435600" y="3270250"/>
            <a:ext cx="0" cy="57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5" name="TextBox 19"/>
          <p:cNvSpPr txBox="1">
            <a:spLocks noChangeArrowheads="1"/>
          </p:cNvSpPr>
          <p:nvPr/>
        </p:nvSpPr>
        <p:spPr bwMode="auto">
          <a:xfrm>
            <a:off x="5292725" y="3856038"/>
            <a:ext cx="172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/>
              <a:t>Other controls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/>
            <a:r>
              <a:rPr lang="en-AU" altLang="en-US" sz="3600" smtClean="0"/>
              <a:t>Assumptions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4681537"/>
          </a:xfrm>
        </p:spPr>
        <p:txBody>
          <a:bodyPr/>
          <a:lstStyle/>
          <a:p>
            <a:pPr eaLnBrk="1" hangingPunct="1"/>
            <a:r>
              <a:rPr lang="en-AU" altLang="en-US" smtClean="0"/>
              <a:t>Exclusion</a:t>
            </a:r>
          </a:p>
          <a:p>
            <a:pPr lvl="1" eaLnBrk="1" hangingPunct="1"/>
            <a:r>
              <a:rPr lang="en-AU" altLang="en-US" sz="2000" smtClean="0"/>
              <a:t>Judge’s tendency to refer for assessment impacts re-offending only through the choice of sentence</a:t>
            </a:r>
          </a:p>
          <a:p>
            <a:pPr eaLnBrk="1" hangingPunct="1"/>
            <a:r>
              <a:rPr lang="en-AU" altLang="en-US" smtClean="0"/>
              <a:t>Random assignment</a:t>
            </a:r>
          </a:p>
          <a:p>
            <a:pPr lvl="1" eaLnBrk="1" hangingPunct="1"/>
            <a:r>
              <a:rPr lang="en-AU" altLang="en-US" sz="2000" smtClean="0"/>
              <a:t>Judge’s tendency to refer for assessment is random, conditional on court x year fixed effects </a:t>
            </a:r>
          </a:p>
          <a:p>
            <a:pPr eaLnBrk="1" hangingPunct="1"/>
            <a:r>
              <a:rPr lang="en-AU" altLang="en-US" smtClean="0"/>
              <a:t>Relevance</a:t>
            </a:r>
          </a:p>
          <a:p>
            <a:pPr lvl="1" eaLnBrk="1" hangingPunct="1"/>
            <a:r>
              <a:rPr lang="en-AU" altLang="en-US" sz="2000" smtClean="0"/>
              <a:t>Judge’s tendency (IV) must be a strong predictor of sanction choice</a:t>
            </a:r>
          </a:p>
          <a:p>
            <a:pPr eaLnBrk="1" hangingPunct="1"/>
            <a:r>
              <a:rPr lang="en-AU" altLang="en-US" smtClean="0"/>
              <a:t>Monotonicity</a:t>
            </a:r>
          </a:p>
          <a:p>
            <a:pPr lvl="1" eaLnBrk="1" hangingPunct="1"/>
            <a:r>
              <a:rPr lang="en-AU" altLang="en-US" sz="2000" smtClean="0"/>
              <a:t>Judge’s tendency to refer must affect all subgroups of offenders in the same direction (or not have any significant effect)</a:t>
            </a:r>
          </a:p>
          <a:p>
            <a:pPr eaLnBrk="1" hangingPunct="1"/>
            <a:endParaRPr lang="en-AU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E8D07E-F09D-4A35-847C-C6EB6DF42B5F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algn="ctr" eaLnBrk="1" hangingPunct="1"/>
            <a:r>
              <a:rPr lang="en-AU" altLang="en-US" sz="3600" smtClean="0"/>
              <a:t>First stage estimates and tests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53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66765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Court x Year of finalisation interacted fixed</a:t>
                      </a:r>
                      <a:r>
                        <a:rPr lang="en-AU" sz="1600" baseline="0" dirty="0" smtClean="0"/>
                        <a:t> effects </a:t>
                      </a:r>
                      <a:endParaRPr lang="en-AU" sz="16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Adds demographics</a:t>
                      </a:r>
                      <a:r>
                        <a:rPr lang="en-AU" sz="1600" baseline="0" dirty="0" smtClean="0"/>
                        <a:t> and crime type</a:t>
                      </a:r>
                      <a:endParaRPr lang="en-AU" sz="1600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Adds criminal history and legal representation</a:t>
                      </a:r>
                      <a:endParaRPr lang="en-AU" sz="1600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89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Judge proclivity 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0.61***</a:t>
                      </a:r>
                    </a:p>
                    <a:p>
                      <a:pPr algn="ctr"/>
                      <a:r>
                        <a:rPr lang="en-AU" sz="1600" dirty="0" smtClean="0"/>
                        <a:t>(0.08)</a:t>
                      </a:r>
                      <a:endParaRPr lang="en-AU" sz="1600" dirty="0"/>
                    </a:p>
                  </a:txBody>
                  <a:tcPr marT="45703" marB="4570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0.59***</a:t>
                      </a:r>
                    </a:p>
                    <a:p>
                      <a:pPr algn="ctr"/>
                      <a:r>
                        <a:rPr lang="en-AU" sz="1600" dirty="0" smtClean="0"/>
                        <a:t>(0.08)</a:t>
                      </a:r>
                      <a:endParaRPr lang="en-AU" sz="1600" dirty="0"/>
                    </a:p>
                  </a:txBody>
                  <a:tcPr marT="45703" marB="4570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0.59***</a:t>
                      </a:r>
                    </a:p>
                    <a:p>
                      <a:pPr algn="ctr"/>
                      <a:r>
                        <a:rPr lang="en-AU" sz="1600" dirty="0" smtClean="0"/>
                        <a:t>(0.08)</a:t>
                      </a:r>
                      <a:endParaRPr lang="en-AU" sz="1600" dirty="0"/>
                    </a:p>
                  </a:txBody>
                  <a:tcPr marT="45703" marB="45703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89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F test of excluded instruments F(1,63)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57.53</a:t>
                      </a:r>
                    </a:p>
                    <a:p>
                      <a:pPr algn="ctr"/>
                      <a:r>
                        <a:rPr lang="en-AU" sz="1600" dirty="0" smtClean="0"/>
                        <a:t>(0.00)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60.57</a:t>
                      </a:r>
                    </a:p>
                    <a:p>
                      <a:pPr algn="ctr"/>
                      <a:r>
                        <a:rPr lang="en-AU" sz="1600" dirty="0" smtClean="0"/>
                        <a:t>(0.00)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54.88</a:t>
                      </a:r>
                    </a:p>
                    <a:p>
                      <a:pPr algn="ctr"/>
                      <a:r>
                        <a:rPr lang="en-AU" sz="1600" dirty="0" smtClean="0"/>
                        <a:t>(0.00)</a:t>
                      </a:r>
                      <a:endParaRPr lang="en-AU" sz="1600" dirty="0"/>
                    </a:p>
                  </a:txBody>
                  <a:tcPr marT="45703" marB="4570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895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SW under-identification test </a:t>
                      </a:r>
                      <a:r>
                        <a:rPr lang="el-GR" sz="1600" dirty="0" smtClean="0">
                          <a:latin typeface="Constantia"/>
                        </a:rPr>
                        <a:t>χ</a:t>
                      </a:r>
                      <a:r>
                        <a:rPr lang="en-AU" sz="1600" baseline="30000" dirty="0" smtClean="0">
                          <a:latin typeface="Constantia"/>
                        </a:rPr>
                        <a:t>2</a:t>
                      </a:r>
                      <a:r>
                        <a:rPr lang="en-AU" sz="1600" dirty="0" smtClean="0">
                          <a:latin typeface="Constantia"/>
                        </a:rPr>
                        <a:t> (1)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60.92</a:t>
                      </a:r>
                    </a:p>
                    <a:p>
                      <a:pPr algn="ctr"/>
                      <a:r>
                        <a:rPr lang="en-AU" sz="1600" dirty="0" smtClean="0"/>
                        <a:t>(0.00)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64.23</a:t>
                      </a:r>
                    </a:p>
                    <a:p>
                      <a:pPr algn="ctr"/>
                      <a:r>
                        <a:rPr lang="en-AU" sz="1600" dirty="0" smtClean="0"/>
                        <a:t>(0.00)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58.66</a:t>
                      </a:r>
                    </a:p>
                    <a:p>
                      <a:pPr algn="ctr"/>
                      <a:r>
                        <a:rPr lang="en-AU" sz="1600" dirty="0" smtClean="0"/>
                        <a:t>(0.00)</a:t>
                      </a:r>
                      <a:endParaRPr lang="en-AU" sz="1600" dirty="0"/>
                    </a:p>
                  </a:txBody>
                  <a:tcPr marT="45703" marB="4570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086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Observations</a:t>
                      </a:r>
                    </a:p>
                    <a:p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7,366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7,366</a:t>
                      </a:r>
                      <a:endParaRPr lang="en-AU" sz="1600" dirty="0"/>
                    </a:p>
                  </a:txBody>
                  <a:tcPr marT="45703" marB="457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7,366</a:t>
                      </a:r>
                      <a:endParaRPr lang="en-AU" sz="1600" dirty="0"/>
                    </a:p>
                  </a:txBody>
                  <a:tcPr marT="45703" marB="4570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E04EA8-7A87-449A-BF3C-EDF0897E88D4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sp>
        <p:nvSpPr>
          <p:cNvPr id="33828" name="TextBox 5"/>
          <p:cNvSpPr txBox="1">
            <a:spLocks noChangeArrowheads="1"/>
          </p:cNvSpPr>
          <p:nvPr/>
        </p:nvSpPr>
        <p:spPr bwMode="auto">
          <a:xfrm>
            <a:off x="1684338" y="5516563"/>
            <a:ext cx="5832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/>
              <a:t>***p&lt;0.01, **p&lt;0.05,*p&lt;0.1</a:t>
            </a:r>
          </a:p>
        </p:txBody>
      </p:sp>
      <p:sp>
        <p:nvSpPr>
          <p:cNvPr id="33829" name="TextBox 1"/>
          <p:cNvSpPr txBox="1">
            <a:spLocks noChangeArrowheads="1"/>
          </p:cNvSpPr>
          <p:nvPr/>
        </p:nvSpPr>
        <p:spPr bwMode="auto">
          <a:xfrm>
            <a:off x="1304925" y="6021388"/>
            <a:ext cx="6769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/>
              <a:t>Conclusion 1:</a:t>
            </a:r>
            <a:r>
              <a:rPr lang="en-AU" altLang="en-US" sz="1800"/>
              <a:t> IV is strong; model is not under-identified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 b="1"/>
              <a:t>Conclusion 2:</a:t>
            </a:r>
            <a:r>
              <a:rPr lang="en-AU" altLang="en-US" sz="1800"/>
              <a:t> Adding controls doesn’t change proclivity estimates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en-AU" sz="3200" dirty="0" smtClean="0"/>
              <a:t>The NSW prison population has risen by a third since 2013</a:t>
            </a:r>
            <a:endParaRPr lang="en-AU" sz="3200" dirty="0"/>
          </a:p>
        </p:txBody>
      </p:sp>
      <p:sp>
        <p:nvSpPr>
          <p:cNvPr id="717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8F66100A-024A-43A3-8AAD-52F68223C1F5}" type="slidenum">
              <a:rPr lang="en-AU" altLang="en-US">
                <a:solidFill>
                  <a:srgbClr val="045C75"/>
                </a:solidFill>
              </a:rPr>
              <a:pPr/>
              <a:t>3</a:t>
            </a:fld>
            <a:endParaRPr lang="en-AU" altLang="en-US">
              <a:solidFill>
                <a:srgbClr val="045C75"/>
              </a:solidFill>
            </a:endParaRPr>
          </a:p>
        </p:txBody>
      </p:sp>
      <p:graphicFrame>
        <p:nvGraphicFramePr>
          <p:cNvPr id="3" name="Chart 3"/>
          <p:cNvGraphicFramePr>
            <a:graphicFrameLocks noGrp="1"/>
          </p:cNvGraphicFramePr>
          <p:nvPr/>
        </p:nvGraphicFramePr>
        <p:xfrm>
          <a:off x="179388" y="1052513"/>
          <a:ext cx="8713787" cy="5418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AU" altLang="en-US" sz="3600" smtClean="0"/>
              <a:t>Further random assignment test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95288" y="1173163"/>
          <a:ext cx="7921625" cy="5456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2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9153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Variables </a:t>
                      </a:r>
                      <a:endParaRPr lang="en-AU" sz="16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Received EM</a:t>
                      </a:r>
                      <a:endParaRPr lang="en-AU" sz="16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Judge</a:t>
                      </a:r>
                      <a:r>
                        <a:rPr lang="en-AU" sz="1600" baseline="0" dirty="0" smtClean="0"/>
                        <a:t> proclivity</a:t>
                      </a:r>
                      <a:endParaRPr lang="en-AU" sz="16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Mean </a:t>
                      </a:r>
                      <a:endParaRPr lang="en-AU" sz="16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/>
                        <a:t>SD</a:t>
                      </a:r>
                      <a:endParaRPr lang="en-AU" sz="16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Age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-0.0081***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0.0001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31.38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9.65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Age</a:t>
                      </a:r>
                      <a:r>
                        <a:rPr lang="en-AU" sz="1200" baseline="0" dirty="0" smtClean="0"/>
                        <a:t> Squared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0.0001***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0.0000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1077.75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705.36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Gender is male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-0.1048***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0.0002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0.88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0.32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No. court apps last 5</a:t>
                      </a:r>
                      <a:r>
                        <a:rPr lang="en-AU" sz="1200" baseline="0" dirty="0" smtClean="0"/>
                        <a:t> </a:t>
                      </a:r>
                      <a:r>
                        <a:rPr lang="en-AU" sz="1200" baseline="0" dirty="0" err="1" smtClean="0"/>
                        <a:t>yrs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-0077***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-0.0006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3.24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2.65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No legal representative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0.1247***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0.0004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0.08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0.28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Injury offence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-0.402***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-0.0006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0.07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Negligent driving 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0.0603**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-0.0070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0.04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0.20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Break and enter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0.0016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0.0020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0.10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0.30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Theft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-0.0026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0.0017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0.41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Fraud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0.1084***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0.0071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0.11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0.31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Public</a:t>
                      </a:r>
                      <a:r>
                        <a:rPr lang="en-AU" sz="1200" baseline="0" dirty="0" smtClean="0"/>
                        <a:t> order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-0.0081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0.0002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0.23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Traffic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0.1373***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-0.0003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0.24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0.43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F-stat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31.29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1.4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P-value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0.00</a:t>
                      </a:r>
                      <a:endParaRPr lang="en-AU" sz="1400" dirty="0"/>
                    </a:p>
                  </a:txBody>
                  <a:tcPr marL="91449" marR="91449" marT="45723" marB="45723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0.20</a:t>
                      </a:r>
                      <a:endParaRPr lang="en-AU" sz="1400" dirty="0"/>
                    </a:p>
                  </a:txBody>
                  <a:tcPr marL="91449" marR="91449" marT="45723" marB="45723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Observations 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7,366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7,366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18">
                <a:tc>
                  <a:txBody>
                    <a:bodyPr/>
                    <a:lstStyle/>
                    <a:p>
                      <a:r>
                        <a:rPr lang="en-AU" sz="1200" dirty="0" smtClean="0"/>
                        <a:t>R-squared</a:t>
                      </a:r>
                      <a:endParaRPr lang="en-AU" sz="1200" dirty="0"/>
                    </a:p>
                  </a:txBody>
                  <a:tcPr marL="91449" marR="91449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0.2678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 dirty="0" smtClean="0"/>
                        <a:t>0.0358</a:t>
                      </a:r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 marL="91449" marR="91449" marT="45723" marB="45723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49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15FA3C-D0AC-40A3-B8F4-B427C04D0CD7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3600" smtClean="0"/>
              <a:t>Baseline IV Results: </a:t>
            </a:r>
            <a:br>
              <a:rPr lang="en-AU" altLang="en-US" sz="3600" smtClean="0"/>
            </a:br>
            <a:r>
              <a:rPr lang="en-AU" altLang="en-US" sz="3600" smtClean="0"/>
              <a:t>Re-offending in 24 months free time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294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966">
                <a:tc>
                  <a:txBody>
                    <a:bodyPr/>
                    <a:lstStyle/>
                    <a:p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Controls</a:t>
                      </a:r>
                      <a:r>
                        <a:rPr lang="en-AU" sz="1600" baseline="0" dirty="0" smtClean="0"/>
                        <a:t> for court x year interacted fixed effects 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Add demographic</a:t>
                      </a:r>
                      <a:r>
                        <a:rPr lang="en-AU" sz="1600" baseline="0" dirty="0" smtClean="0"/>
                        <a:t> and crime type</a:t>
                      </a:r>
                      <a:endParaRPr lang="en-A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Add criminal history and legal representation</a:t>
                      </a:r>
                      <a:endParaRPr lang="en-A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OLS</a:t>
                      </a:r>
                    </a:p>
                    <a:p>
                      <a:r>
                        <a:rPr lang="en-AU" sz="1400" dirty="0" smtClean="0"/>
                        <a:t>Sentence is EM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-0.25***</a:t>
                      </a:r>
                    </a:p>
                    <a:p>
                      <a:pPr algn="ctr"/>
                      <a:r>
                        <a:rPr lang="en-AU" sz="1800" dirty="0" smtClean="0"/>
                        <a:t>(0.02)</a:t>
                      </a:r>
                      <a:endParaRPr lang="en-A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-0.16***</a:t>
                      </a:r>
                    </a:p>
                    <a:p>
                      <a:pPr algn="ctr"/>
                      <a:r>
                        <a:rPr lang="en-AU" sz="1800" dirty="0" smtClean="0"/>
                        <a:t>(0.02)</a:t>
                      </a:r>
                      <a:endParaRPr lang="en-A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-0.14***</a:t>
                      </a:r>
                    </a:p>
                    <a:p>
                      <a:pPr algn="ctr"/>
                      <a:r>
                        <a:rPr lang="en-AU" sz="1800" dirty="0" smtClean="0"/>
                        <a:t>(0.02)</a:t>
                      </a:r>
                      <a:endParaRPr lang="en-A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Reduced</a:t>
                      </a:r>
                      <a:r>
                        <a:rPr lang="en-AU" sz="1800" baseline="0" dirty="0" smtClean="0"/>
                        <a:t> form</a:t>
                      </a:r>
                    </a:p>
                    <a:p>
                      <a:r>
                        <a:rPr lang="en-AU" sz="1400" baseline="0" dirty="0" smtClean="0"/>
                        <a:t>Judge proclivity for EM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-0.17***</a:t>
                      </a:r>
                    </a:p>
                    <a:p>
                      <a:pPr algn="ctr"/>
                      <a:r>
                        <a:rPr lang="en-AU" sz="1800" dirty="0" smtClean="0"/>
                        <a:t>(0.06)</a:t>
                      </a:r>
                      <a:endParaRPr lang="en-A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-0.12***</a:t>
                      </a:r>
                    </a:p>
                    <a:p>
                      <a:pPr algn="ctr"/>
                      <a:r>
                        <a:rPr lang="en-AU" sz="1800" dirty="0" smtClean="0"/>
                        <a:t>(0.05)</a:t>
                      </a:r>
                      <a:endParaRPr lang="en-A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-.09***</a:t>
                      </a:r>
                    </a:p>
                    <a:p>
                      <a:pPr algn="ctr"/>
                      <a:r>
                        <a:rPr lang="en-AU" sz="1800" dirty="0" smtClean="0"/>
                        <a:t>(0.04)</a:t>
                      </a:r>
                      <a:endParaRPr lang="en-A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5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IV</a:t>
                      </a:r>
                    </a:p>
                    <a:p>
                      <a:r>
                        <a:rPr lang="en-AU" sz="1400" dirty="0" smtClean="0"/>
                        <a:t>Sentence is EM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-.27***</a:t>
                      </a:r>
                    </a:p>
                    <a:p>
                      <a:pPr algn="ctr"/>
                      <a:r>
                        <a:rPr lang="en-AU" sz="1800" dirty="0" smtClean="0"/>
                        <a:t>(0.08)</a:t>
                      </a:r>
                      <a:endParaRPr lang="en-AU" sz="1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-.21***</a:t>
                      </a:r>
                    </a:p>
                    <a:p>
                      <a:pPr algn="ctr"/>
                      <a:r>
                        <a:rPr lang="en-AU" sz="1800" dirty="0" smtClean="0"/>
                        <a:t>(0.07)</a:t>
                      </a:r>
                      <a:endParaRPr lang="en-AU" sz="1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-.16***</a:t>
                      </a:r>
                    </a:p>
                    <a:p>
                      <a:pPr algn="ctr"/>
                      <a:r>
                        <a:rPr lang="en-AU" sz="1800" dirty="0" smtClean="0"/>
                        <a:t>(0.07)</a:t>
                      </a:r>
                      <a:endParaRPr lang="en-AU" sz="180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841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Mean</a:t>
                      </a:r>
                      <a:endParaRPr lang="en-A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0.58</a:t>
                      </a:r>
                      <a:endParaRPr lang="en-A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0.58</a:t>
                      </a:r>
                      <a:endParaRPr lang="en-A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0.58</a:t>
                      </a:r>
                      <a:endParaRPr lang="en-A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8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8C448A-0861-451E-81CD-1F35D156C791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sp>
        <p:nvSpPr>
          <p:cNvPr id="35876" name="TextBox 10"/>
          <p:cNvSpPr txBox="1">
            <a:spLocks noChangeArrowheads="1"/>
          </p:cNvSpPr>
          <p:nvPr/>
        </p:nvSpPr>
        <p:spPr bwMode="auto">
          <a:xfrm>
            <a:off x="415925" y="5373688"/>
            <a:ext cx="5832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/>
              <a:t>***p&lt;0.01, **p&lt;0.05,*p&lt;0.1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3600" smtClean="0"/>
              <a:t>Robustness tests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590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endParaRPr lang="en-AU" sz="1800"/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32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Adjust EM </a:t>
                      </a:r>
                      <a:r>
                        <a:rPr lang="en-AU" sz="1800" dirty="0" err="1" smtClean="0"/>
                        <a:t>freetime</a:t>
                      </a:r>
                      <a:endParaRPr lang="en-AU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No prison in last</a:t>
                      </a:r>
                      <a:r>
                        <a:rPr lang="en-AU" sz="1800" baseline="0" dirty="0" smtClean="0"/>
                        <a:t> 5 yrs.</a:t>
                      </a:r>
                      <a:endParaRPr lang="en-AU" sz="1800" dirty="0"/>
                    </a:p>
                  </a:txBody>
                  <a:tcPr marT="45688" marB="456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No prison in last 5 yrs. and no remand</a:t>
                      </a:r>
                      <a:endParaRPr lang="en-AU" sz="1800" dirty="0"/>
                    </a:p>
                  </a:txBody>
                  <a:tcPr marT="45688" marB="456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13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Sentence is EM</a:t>
                      </a:r>
                      <a:endParaRPr lang="en-AU" sz="1800" dirty="0"/>
                    </a:p>
                  </a:txBody>
                  <a:tcPr marT="45688" marB="456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-0.19**</a:t>
                      </a:r>
                    </a:p>
                    <a:p>
                      <a:pPr algn="ctr"/>
                      <a:r>
                        <a:rPr lang="en-AU" sz="1800" dirty="0" smtClean="0"/>
                        <a:t>(0.06)</a:t>
                      </a:r>
                      <a:endParaRPr lang="en-AU" sz="1800" dirty="0"/>
                    </a:p>
                  </a:txBody>
                  <a:tcPr marT="45688" marB="456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-0.20**</a:t>
                      </a:r>
                    </a:p>
                    <a:p>
                      <a:pPr algn="ctr"/>
                      <a:r>
                        <a:rPr lang="en-AU" sz="1800" dirty="0" smtClean="0"/>
                        <a:t>(0.07)</a:t>
                      </a:r>
                      <a:endParaRPr lang="en-AU" sz="1800" dirty="0"/>
                    </a:p>
                  </a:txBody>
                  <a:tcPr marT="45688" marB="456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-0.13**</a:t>
                      </a:r>
                    </a:p>
                    <a:p>
                      <a:pPr algn="ctr"/>
                      <a:r>
                        <a:rPr lang="en-AU" sz="1800" dirty="0" smtClean="0"/>
                        <a:t>(0.07)</a:t>
                      </a:r>
                      <a:endParaRPr lang="en-AU" sz="1800" dirty="0"/>
                    </a:p>
                  </a:txBody>
                  <a:tcPr marT="45688" marB="456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90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Observations</a:t>
                      </a:r>
                      <a:endParaRPr lang="en-AU" sz="1800" dirty="0"/>
                    </a:p>
                  </a:txBody>
                  <a:tcPr marT="45688" marB="456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smtClean="0"/>
                        <a:t>7,328</a:t>
                      </a:r>
                      <a:endParaRPr lang="en-AU" sz="1800" dirty="0"/>
                    </a:p>
                  </a:txBody>
                  <a:tcPr marT="45688" marB="456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5,263</a:t>
                      </a:r>
                      <a:endParaRPr lang="en-AU" sz="1800" dirty="0"/>
                    </a:p>
                  </a:txBody>
                  <a:tcPr marT="45688" marB="4568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2,933</a:t>
                      </a:r>
                      <a:endParaRPr lang="en-AU" sz="1800" dirty="0"/>
                    </a:p>
                  </a:txBody>
                  <a:tcPr marT="45688" marB="4568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8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089EA2-E97B-484B-A4E1-C2EC0AB8793E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sp>
        <p:nvSpPr>
          <p:cNvPr id="36895" name="TextBox 5"/>
          <p:cNvSpPr txBox="1">
            <a:spLocks noChangeArrowheads="1"/>
          </p:cNvSpPr>
          <p:nvPr/>
        </p:nvSpPr>
        <p:spPr bwMode="auto">
          <a:xfrm>
            <a:off x="458788" y="5013325"/>
            <a:ext cx="5832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/>
              <a:t>***p&lt;0.01, **p&lt;0.05,*p&lt;0.1</a:t>
            </a:r>
          </a:p>
        </p:txBody>
      </p:sp>
      <p:sp>
        <p:nvSpPr>
          <p:cNvPr id="36896" name="TextBox 1"/>
          <p:cNvSpPr txBox="1">
            <a:spLocks noChangeArrowheads="1"/>
          </p:cNvSpPr>
          <p:nvPr/>
        </p:nvSpPr>
        <p:spPr bwMode="auto">
          <a:xfrm>
            <a:off x="179388" y="5661025"/>
            <a:ext cx="8640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/>
              <a:t>Slightly different results for offenders not previously imprisoned or remanded in custody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AU" altLang="en-US" sz="3600" smtClean="0"/>
              <a:t>IV estimates: long-term results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84D9C2-6051-4F27-A21D-814894F38911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AU" altLang="en-US" sz="1200">
              <a:solidFill>
                <a:srgbClr val="045C75"/>
              </a:solidFill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539750" y="5876925"/>
            <a:ext cx="5832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800"/>
              <a:t>***p&lt;0.01, **p&lt;0.05,*p&lt;0.1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89925" cy="3438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395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60573">
                <a:tc>
                  <a:txBody>
                    <a:bodyPr/>
                    <a:lstStyle/>
                    <a:p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12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24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36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48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60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72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84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96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108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 smtClean="0"/>
                        <a:t>120</a:t>
                      </a:r>
                      <a:endParaRPr lang="en-AU" sz="1800" dirty="0"/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All ages</a:t>
                      </a:r>
                      <a:endParaRPr lang="en-AU" sz="16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-0.2*</a:t>
                      </a:r>
                    </a:p>
                    <a:p>
                      <a:pPr algn="ctr"/>
                      <a:r>
                        <a:rPr lang="en-AU" sz="1200" dirty="0" smtClean="0"/>
                        <a:t>(0.10)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-0.16**</a:t>
                      </a:r>
                    </a:p>
                    <a:p>
                      <a:pPr algn="ctr"/>
                      <a:r>
                        <a:rPr lang="en-AU" sz="1200" dirty="0" smtClean="0"/>
                        <a:t>(0.07)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-0.14</a:t>
                      </a:r>
                    </a:p>
                    <a:p>
                      <a:pPr algn="ctr"/>
                      <a:r>
                        <a:rPr lang="en-AU" sz="1200" dirty="0" smtClean="0"/>
                        <a:t>(0.09)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-0.14*</a:t>
                      </a:r>
                    </a:p>
                    <a:p>
                      <a:pPr algn="ctr"/>
                      <a:r>
                        <a:rPr lang="en-AU" sz="1200" dirty="0" smtClean="0"/>
                        <a:t>(0.09)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-0.15*</a:t>
                      </a:r>
                    </a:p>
                    <a:p>
                      <a:pPr algn="ctr"/>
                      <a:r>
                        <a:rPr lang="en-AU" sz="1200" dirty="0" smtClean="0"/>
                        <a:t>(0.09)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-0.12</a:t>
                      </a:r>
                    </a:p>
                    <a:p>
                      <a:pPr algn="ctr"/>
                      <a:r>
                        <a:rPr lang="en-AU" sz="1200" dirty="0" smtClean="0"/>
                        <a:t>(0.08)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-0.11</a:t>
                      </a:r>
                    </a:p>
                    <a:p>
                      <a:pPr algn="ctr"/>
                      <a:r>
                        <a:rPr lang="en-AU" sz="1200" dirty="0" smtClean="0"/>
                        <a:t>(0.08)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-0.10</a:t>
                      </a:r>
                    </a:p>
                    <a:p>
                      <a:pPr algn="ctr"/>
                      <a:r>
                        <a:rPr lang="en-AU" sz="1200" dirty="0" smtClean="0"/>
                        <a:t>(0.07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-0.06</a:t>
                      </a:r>
                    </a:p>
                    <a:p>
                      <a:pPr algn="ctr"/>
                      <a:r>
                        <a:rPr lang="en-AU" sz="1200" dirty="0" smtClean="0"/>
                        <a:t>(0.07)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-0.03</a:t>
                      </a:r>
                    </a:p>
                    <a:p>
                      <a:pPr algn="ctr"/>
                      <a:r>
                        <a:rPr lang="en-AU" sz="1200" dirty="0" smtClean="0"/>
                        <a:t>(0.07)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</a:t>
                      </a:r>
                      <a:endParaRPr lang="en-AU" sz="16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7,459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7,366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7,327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7,309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7,288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7,271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7,253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7,221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7,013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6,769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Less than 30</a:t>
                      </a:r>
                      <a:endParaRPr lang="en-AU" sz="16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-0.41*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-0.43**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-0.39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-0.32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-0.35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-0.33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-0.37*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-0.31*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-0.22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-0.22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</a:t>
                      </a:r>
                      <a:endParaRPr lang="en-AU" sz="16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3,683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3,644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3,624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3,618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3,615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3,609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3,602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3,589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3,511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3,443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7830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At least 30</a:t>
                      </a:r>
                      <a:endParaRPr lang="en-AU" sz="16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-0.09</a:t>
                      </a:r>
                    </a:p>
                    <a:p>
                      <a:pPr algn="ctr"/>
                      <a:r>
                        <a:rPr lang="en-AU" sz="1200" dirty="0" smtClean="0"/>
                        <a:t>(0.14)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0.02</a:t>
                      </a:r>
                    </a:p>
                    <a:p>
                      <a:pPr algn="ctr"/>
                      <a:r>
                        <a:rPr lang="en-AU" sz="1200" dirty="0" smtClean="0"/>
                        <a:t>(0.14)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0.03</a:t>
                      </a:r>
                    </a:p>
                    <a:p>
                      <a:pPr algn="ctr"/>
                      <a:r>
                        <a:rPr lang="en-AU" sz="1200" dirty="0" smtClean="0"/>
                        <a:t>(0.15)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0.02</a:t>
                      </a:r>
                    </a:p>
                    <a:p>
                      <a:pPr algn="ctr"/>
                      <a:r>
                        <a:rPr lang="en-AU" sz="1200" dirty="0" smtClean="0"/>
                        <a:t>(0.16)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-0.01</a:t>
                      </a:r>
                    </a:p>
                    <a:p>
                      <a:pPr algn="ctr"/>
                      <a:r>
                        <a:rPr lang="en-AU" sz="1200" dirty="0" smtClean="0"/>
                        <a:t>(0.15)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0.05</a:t>
                      </a:r>
                    </a:p>
                    <a:p>
                      <a:pPr algn="ctr"/>
                      <a:r>
                        <a:rPr lang="en-AU" sz="1200" dirty="0" smtClean="0"/>
                        <a:t>(0.14)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0.07</a:t>
                      </a:r>
                    </a:p>
                    <a:p>
                      <a:pPr algn="ctr"/>
                      <a:r>
                        <a:rPr lang="en-AU" sz="1200" dirty="0" smtClean="0"/>
                        <a:t>(0.14)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0.07</a:t>
                      </a:r>
                    </a:p>
                    <a:p>
                      <a:pPr algn="ctr"/>
                      <a:r>
                        <a:rPr lang="en-AU" sz="1200" dirty="0" smtClean="0"/>
                        <a:t>(0.12)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0.09</a:t>
                      </a:r>
                    </a:p>
                    <a:p>
                      <a:pPr algn="ctr"/>
                      <a:r>
                        <a:rPr lang="en-AU" sz="1200" dirty="0" smtClean="0"/>
                        <a:t>(0.13)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0.12</a:t>
                      </a:r>
                    </a:p>
                    <a:p>
                      <a:pPr algn="ctr"/>
                      <a:r>
                        <a:rPr lang="en-AU" sz="1200" dirty="0" smtClean="0"/>
                        <a:t>(0.14)</a:t>
                      </a:r>
                      <a:endParaRPr lang="en-AU" sz="1200" dirty="0"/>
                    </a:p>
                  </a:txBody>
                  <a:tcPr marL="91434" marR="91434" marT="45726" marB="45726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573">
                <a:tc>
                  <a:txBody>
                    <a:bodyPr/>
                    <a:lstStyle/>
                    <a:p>
                      <a:r>
                        <a:rPr lang="en-AU" sz="1600" dirty="0" smtClean="0"/>
                        <a:t>N</a:t>
                      </a:r>
                      <a:endParaRPr lang="en-AU" sz="16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3,776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3,722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3,703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3,691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3,673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3,662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3,651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3,632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3,502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200" dirty="0" smtClean="0"/>
                        <a:t>3,326</a:t>
                      </a:r>
                      <a:endParaRPr lang="en-AU" sz="1200" dirty="0"/>
                    </a:p>
                  </a:txBody>
                  <a:tcPr marL="91434" marR="91434"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1143000"/>
          </a:xfrm>
        </p:spPr>
        <p:txBody>
          <a:bodyPr/>
          <a:lstStyle/>
          <a:p>
            <a:pPr algn="ctr"/>
            <a:r>
              <a:rPr lang="en-AU" altLang="en-US" sz="4000" smtClean="0"/>
              <a:t>Savings from EM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C98EB3E0-A99C-49B5-B158-F0009FE5EF6B}" type="slidenum">
              <a:rPr lang="en-AU" altLang="en-US">
                <a:solidFill>
                  <a:srgbClr val="045C75"/>
                </a:solidFill>
              </a:rPr>
              <a:pPr/>
              <a:t>34</a:t>
            </a:fld>
            <a:endParaRPr lang="en-AU" altLang="en-US">
              <a:solidFill>
                <a:srgbClr val="045C75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8313" y="1628775"/>
          <a:ext cx="8372475" cy="435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7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022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Assumptions </a:t>
                      </a:r>
                      <a:endParaRPr lang="en-AU" sz="1800" dirty="0"/>
                    </a:p>
                  </a:txBody>
                  <a:tcPr marL="91444" marR="91444" marT="45730" marB="4573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Average</a:t>
                      </a:r>
                      <a:r>
                        <a:rPr lang="en-AU" sz="1400" baseline="0" dirty="0" smtClean="0"/>
                        <a:t> prison sentence = 260 days (from our sample)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Average time on Home Detention = 180 days (from our sample)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Probability of re-offending = 0.14 (from our sample)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Probability</a:t>
                      </a:r>
                      <a:r>
                        <a:rPr lang="en-AU" sz="1400" baseline="0" dirty="0" smtClean="0"/>
                        <a:t> of prison/given reoffending = 0.44 (from our sample)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pPr algn="l"/>
                      <a:r>
                        <a:rPr lang="en-AU" sz="1400" dirty="0" smtClean="0"/>
                        <a:t>Reduction in court appearances</a:t>
                      </a:r>
                      <a:r>
                        <a:rPr lang="en-AU" sz="1400" baseline="0" dirty="0" smtClean="0"/>
                        <a:t> (from our sample) = </a:t>
                      </a:r>
                      <a:r>
                        <a:rPr lang="en-AU" sz="1400" dirty="0" smtClean="0"/>
                        <a:t>-1.10 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$182 per</a:t>
                      </a:r>
                      <a:r>
                        <a:rPr lang="en-AU" sz="1400" baseline="0" dirty="0" smtClean="0"/>
                        <a:t> day for prison (from Auditor General’s report)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0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$47 per day for HD (from</a:t>
                      </a:r>
                      <a:r>
                        <a:rPr lang="en-AU" sz="1400" baseline="0" dirty="0" smtClean="0"/>
                        <a:t> </a:t>
                      </a:r>
                      <a:r>
                        <a:rPr lang="en-AU" sz="1400" dirty="0" smtClean="0"/>
                        <a:t>Auditor</a:t>
                      </a:r>
                      <a:r>
                        <a:rPr lang="en-AU" sz="1400" baseline="0" dirty="0" smtClean="0"/>
                        <a:t> General’s report)</a:t>
                      </a:r>
                      <a:endParaRPr lang="en-AU" sz="1400" dirty="0"/>
                    </a:p>
                  </a:txBody>
                  <a:tcPr marL="91444" marR="91444" marT="45730" marB="4573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AU" altLang="en-US" sz="3600" smtClean="0"/>
              <a:t>Savings from EM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9750" y="1628775"/>
          <a:ext cx="8229600" cy="446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008">
                <a:tc gridSpan="2">
                  <a:txBody>
                    <a:bodyPr/>
                    <a:lstStyle/>
                    <a:p>
                      <a:r>
                        <a:rPr lang="en-AU" sz="1800" dirty="0" smtClean="0"/>
                        <a:t>Savings from EM per</a:t>
                      </a:r>
                      <a:r>
                        <a:rPr lang="en-AU" sz="1800" baseline="0" dirty="0" smtClean="0"/>
                        <a:t> person </a:t>
                      </a:r>
                      <a:r>
                        <a:rPr lang="en-AU" sz="1800" dirty="0" smtClean="0"/>
                        <a:t>per year</a:t>
                      </a:r>
                      <a:endParaRPr lang="en-AU" sz="1800" dirty="0"/>
                    </a:p>
                  </a:txBody>
                  <a:tcPr marT="45715" marB="45715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Savings</a:t>
                      </a:r>
                      <a:r>
                        <a:rPr lang="en-AU" sz="1800" baseline="0" dirty="0" smtClean="0"/>
                        <a:t> from reduced cost of sentence for current offence </a:t>
                      </a:r>
                      <a:endParaRPr lang="en-AU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$25,200</a:t>
                      </a:r>
                      <a:endParaRPr lang="en-AU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Savings from court cases averted </a:t>
                      </a:r>
                      <a:endParaRPr lang="en-AU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$449</a:t>
                      </a:r>
                      <a:endParaRPr lang="en-AU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Savings</a:t>
                      </a:r>
                      <a:r>
                        <a:rPr lang="en-AU" sz="1800" baseline="0" dirty="0" smtClean="0"/>
                        <a:t> from custodial sentences averted </a:t>
                      </a:r>
                      <a:endParaRPr lang="en-AU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$3,603</a:t>
                      </a:r>
                      <a:endParaRPr lang="en-AU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Total savings per annum per offender</a:t>
                      </a:r>
                      <a:endParaRPr lang="en-AU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$29,252</a:t>
                      </a:r>
                      <a:endParaRPr lang="en-AU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008">
                <a:tc>
                  <a:txBody>
                    <a:bodyPr/>
                    <a:lstStyle/>
                    <a:p>
                      <a:r>
                        <a:rPr lang="en-AU" sz="1800" dirty="0" smtClean="0"/>
                        <a:t>Total savings for study cohort per annum</a:t>
                      </a:r>
                      <a:endParaRPr lang="en-AU" sz="1800" dirty="0"/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 smtClean="0"/>
                        <a:t>$5,800,000</a:t>
                      </a:r>
                      <a:endParaRPr lang="en-AU" sz="1800" dirty="0"/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996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58EC81-F5C7-4BF4-BF25-C8AAD0A9F589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Summary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z="2400" smtClean="0"/>
              <a:t>EM reduces re-offending within 24 months free time by 16 percentage points (</a:t>
            </a:r>
            <a:r>
              <a:rPr lang="en-AU" altLang="en-US" smtClean="0"/>
              <a:t>by 28% relative to those imprisoned)</a:t>
            </a:r>
          </a:p>
          <a:p>
            <a:pPr eaLnBrk="1" hangingPunct="1"/>
            <a:r>
              <a:rPr lang="en-AU" altLang="en-US" sz="2400" smtClean="0"/>
              <a:t>The effects are limited to those under 30 but persist for at least five years</a:t>
            </a:r>
          </a:p>
          <a:p>
            <a:pPr eaLnBrk="1" hangingPunct="1"/>
            <a:r>
              <a:rPr lang="en-AU" altLang="en-US" sz="2400" smtClean="0"/>
              <a:t>The savings are substantial and could be re-invested in EM/HD or other programs</a:t>
            </a:r>
          </a:p>
          <a:p>
            <a:pPr eaLnBrk="1" hangingPunct="1"/>
            <a:r>
              <a:rPr lang="en-AU" altLang="en-US" sz="2400" smtClean="0"/>
              <a:t>Savings would be much greater if EM/HD is expanded but only if EM is used as an alternative to prison</a:t>
            </a:r>
          </a:p>
          <a:p>
            <a:pPr eaLnBrk="1" hangingPunct="1"/>
            <a:r>
              <a:rPr lang="en-AU" altLang="en-US" sz="2400" smtClean="0"/>
              <a:t>Don’t know for sure whether it’s EM, HD or both that produce the reduction in reoffending</a:t>
            </a:r>
          </a:p>
          <a:p>
            <a:pPr eaLnBrk="1" hangingPunct="1"/>
            <a:endParaRPr lang="en-AU" altLang="en-US" sz="2400" smtClean="0"/>
          </a:p>
          <a:p>
            <a:pPr eaLnBrk="1" hangingPunct="1"/>
            <a:endParaRPr lang="en-AU" altLang="en-US" sz="240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5F8F69-8336-4D2B-AA5F-641A0A3FCF58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en-AU" smtClean="0"/>
              <a:t>Acknowledgment</a:t>
            </a:r>
            <a:endParaRPr lang="en-AU"/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en-AU" altLang="en-US" sz="2400" smtClean="0"/>
              <a:t>Sincere thanks to Corrective Services Corporate Research and Evaluation Unit for supplying the data and to Community Corrections for advice and feedback</a:t>
            </a:r>
          </a:p>
          <a:p>
            <a:pPr algn="ctr" eaLnBrk="1" hangingPunct="1"/>
            <a:endParaRPr lang="en-AU" altLang="en-US" sz="2400" smtClean="0"/>
          </a:p>
          <a:p>
            <a:pPr algn="ctr" eaLnBrk="1" hangingPunct="1"/>
            <a:r>
              <a:rPr lang="en-AU" altLang="en-US" sz="3200" smtClean="0">
                <a:solidFill>
                  <a:srgbClr val="FF0000"/>
                </a:solidFill>
              </a:rPr>
              <a:t>Copies of our paper: </a:t>
            </a:r>
          </a:p>
          <a:p>
            <a:pPr algn="ctr" eaLnBrk="1" hangingPunct="1"/>
            <a:r>
              <a:rPr lang="en-AU" altLang="en-US" sz="2400" smtClean="0"/>
              <a:t>https://www.iza.org/publications/dp/12122/can-electronic-monitoring-reduce-reoffending  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9FD385-C17B-45BA-BC9D-F47CA7547209}" type="slidenum">
              <a:rPr lang="en-AU" altLang="en-US" sz="1200">
                <a:solidFill>
                  <a:srgbClr val="D1EAEE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AU" altLang="en-US" sz="1200">
              <a:solidFill>
                <a:srgbClr val="D1EAE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23925"/>
          </a:xfrm>
        </p:spPr>
        <p:txBody>
          <a:bodyPr/>
          <a:lstStyle/>
          <a:p>
            <a:pPr algn="ctr" eaLnBrk="1" hangingPunct="1"/>
            <a:r>
              <a:rPr lang="en-AU" altLang="en-US" sz="4000" smtClean="0"/>
              <a:t>EM seems to be a promising alternative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Di </a:t>
            </a:r>
            <a:r>
              <a:rPr lang="en-AU" dirty="0" err="1" smtClean="0"/>
              <a:t>Tella</a:t>
            </a:r>
            <a:r>
              <a:rPr lang="en-AU" dirty="0" smtClean="0"/>
              <a:t> &amp; </a:t>
            </a:r>
            <a:r>
              <a:rPr lang="en-AU" dirty="0" err="1" smtClean="0"/>
              <a:t>Schargrodsky</a:t>
            </a:r>
            <a:r>
              <a:rPr lang="en-AU" dirty="0" smtClean="0"/>
              <a:t> (2013)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Examined Argentina’s </a:t>
            </a:r>
            <a:r>
              <a:rPr lang="en-AU" b="1" dirty="0" smtClean="0"/>
              <a:t>pre-trial</a:t>
            </a:r>
            <a:r>
              <a:rPr lang="en-AU" dirty="0" smtClean="0"/>
              <a:t> use of EM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Available for all crimes 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EM reduced recidivism by 11-23 pp. relative to prison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Henneguelle, </a:t>
            </a:r>
            <a:r>
              <a:rPr lang="en-AU" dirty="0" err="1" smtClean="0"/>
              <a:t>Mommery</a:t>
            </a:r>
            <a:r>
              <a:rPr lang="en-AU" dirty="0" smtClean="0"/>
              <a:t> &amp; </a:t>
            </a:r>
            <a:r>
              <a:rPr lang="en-AU" dirty="0" err="1" smtClean="0"/>
              <a:t>Kensey</a:t>
            </a:r>
            <a:r>
              <a:rPr lang="en-AU" dirty="0" smtClean="0"/>
              <a:t> (2016)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Evaluated France’s </a:t>
            </a:r>
            <a:r>
              <a:rPr lang="en-AU" b="1" dirty="0" smtClean="0"/>
              <a:t>pilot</a:t>
            </a:r>
            <a:r>
              <a:rPr lang="en-AU" dirty="0" smtClean="0"/>
              <a:t> of EM as front-end alternative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EM reduces recidivism by 6-7 pp. after five years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Marie (2009)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Evaluates UK’s use of EM as </a:t>
            </a:r>
            <a:r>
              <a:rPr lang="en-AU" b="1" dirty="0" smtClean="0"/>
              <a:t>back-end</a:t>
            </a:r>
            <a:r>
              <a:rPr lang="en-AU" dirty="0" smtClean="0"/>
              <a:t> alternative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Available for violent crimes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EM reduces recidivism by 6 pp. after one year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AU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15AB3D-155F-4C93-B525-DE9419676744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EM in NSW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AU" altLang="en-US" smtClean="0"/>
              <a:t>Linked to home detention (HD)</a:t>
            </a:r>
          </a:p>
          <a:p>
            <a:pPr eaLnBrk="1" hangingPunct="1"/>
            <a:r>
              <a:rPr lang="en-AU" altLang="en-US" smtClean="0"/>
              <a:t>Available in NSW since 1997</a:t>
            </a:r>
          </a:p>
          <a:p>
            <a:pPr eaLnBrk="1" hangingPunct="1"/>
            <a:r>
              <a:rPr lang="en-AU" altLang="en-US" smtClean="0"/>
              <a:t>Had a strong rehabilitation focus until late 2007</a:t>
            </a:r>
          </a:p>
          <a:p>
            <a:pPr eaLnBrk="1" hangingPunct="1"/>
            <a:r>
              <a:rPr lang="en-AU" altLang="en-US" smtClean="0"/>
              <a:t>Shifted focus to deterrence in late 2007 (CCMG)</a:t>
            </a:r>
          </a:p>
          <a:p>
            <a:pPr eaLnBrk="1" hangingPunct="1"/>
            <a:r>
              <a:rPr lang="en-AU" altLang="en-US" smtClean="0"/>
              <a:t>Likelihood of a positive recommendation fell</a:t>
            </a:r>
          </a:p>
          <a:p>
            <a:pPr eaLnBrk="1" hangingPunct="1"/>
            <a:r>
              <a:rPr lang="en-AU" altLang="en-US" smtClean="0"/>
              <a:t>Judges became less likely to request EM assessment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FB8263-C185-4012-852F-DC6164950751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10045625-D204-415A-B353-ED553447D620}" type="slidenum">
              <a:rPr lang="en-AU" altLang="en-US">
                <a:solidFill>
                  <a:srgbClr val="045C75"/>
                </a:solidFill>
              </a:rPr>
              <a:pPr/>
              <a:t>6</a:t>
            </a:fld>
            <a:endParaRPr lang="en-AU" altLang="en-US">
              <a:solidFill>
                <a:srgbClr val="045C75"/>
              </a:solidFill>
            </a:endParaRPr>
          </a:p>
        </p:txBody>
      </p:sp>
      <p:graphicFrame>
        <p:nvGraphicFramePr>
          <p:cNvPr id="2" name="Chart 3"/>
          <p:cNvGraphicFramePr>
            <a:graphicFrameLocks noGrp="1"/>
          </p:cNvGraphicFramePr>
          <p:nvPr/>
        </p:nvGraphicFramePr>
        <p:xfrm>
          <a:off x="179388" y="836613"/>
          <a:ext cx="8713787" cy="5634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4500563" y="1628775"/>
            <a:ext cx="0" cy="4321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en-AU" sz="4800" dirty="0" smtClean="0"/>
              <a:t>CCMG disbanded in 2013</a:t>
            </a:r>
            <a:endParaRPr lang="en-AU" sz="4800" dirty="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9241AB2E-184E-407D-AB22-585DEADB7735}" type="slidenum">
              <a:rPr lang="en-AU" altLang="en-US">
                <a:solidFill>
                  <a:srgbClr val="045C75"/>
                </a:solidFill>
              </a:rPr>
              <a:pPr/>
              <a:t>7</a:t>
            </a:fld>
            <a:endParaRPr lang="en-AU" altLang="en-US">
              <a:solidFill>
                <a:srgbClr val="045C75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303338" y="2205038"/>
            <a:ext cx="6840537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fontAlgn="ctr"/>
            <a:r>
              <a:rPr lang="en-AU" altLang="en-US" sz="4400"/>
              <a:t>A free pass to paroled crooks</a:t>
            </a:r>
          </a:p>
          <a:p>
            <a:pPr fontAlgn="ctr"/>
            <a:endParaRPr lang="en-AU" altLang="en-US" sz="1600"/>
          </a:p>
          <a:p>
            <a:r>
              <a:rPr lang="en-AU" altLang="en-US" b="1"/>
              <a:t>“NSW criminals on parole will be given new-found freedom after the state government dumped its specialist monitoring group.”</a:t>
            </a: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116013" y="5157788"/>
            <a:ext cx="648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r>
              <a:rPr lang="en-AU" altLang="en-US"/>
              <a:t>Barclay Crawford, State Political Reporter, Sydney Daily Telegraph, January 13</a:t>
            </a:r>
            <a:r>
              <a:rPr lang="en-AU" altLang="en-US" baseline="30000"/>
              <a:t>th</a:t>
            </a:r>
            <a:r>
              <a:rPr lang="en-AU" altLang="en-US"/>
              <a:t>, 2013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sz="4000" smtClean="0"/>
              <a:t>Current policy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288" y="1916113"/>
            <a:ext cx="8229600" cy="4389437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Expand the use of EM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en-AU" dirty="0" smtClean="0"/>
              <a:t>New offender electronic monitoring equipment introduced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en-AU" dirty="0" smtClean="0"/>
              <a:t>Now applied to high-risk DV offenders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r>
              <a:rPr lang="en-AU" dirty="0" smtClean="0"/>
              <a:t>Can also be applied to offenders serving intensive correction orders</a:t>
            </a:r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endParaRPr lang="en-AU" dirty="0" smtClean="0"/>
          </a:p>
          <a:p>
            <a:pPr marL="273050" lvl="1" indent="-273050">
              <a:buClr>
                <a:srgbClr val="0BD0D9"/>
              </a:buClr>
              <a:buSzPct val="95000"/>
              <a:defRPr/>
            </a:pPr>
            <a:endParaRPr lang="en-AU" dirty="0" smtClean="0"/>
          </a:p>
          <a:p>
            <a:pPr>
              <a:defRPr/>
            </a:pPr>
            <a:endParaRPr lang="en-AU" dirty="0" smtClean="0"/>
          </a:p>
          <a:p>
            <a:pPr lvl="1">
              <a:defRPr/>
            </a:pPr>
            <a:endParaRPr lang="en-AU" dirty="0"/>
          </a:p>
        </p:txBody>
      </p:sp>
      <p:sp>
        <p:nvSpPr>
          <p:cNvPr id="122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fld id="{122BB629-4540-4540-8CFA-FCF67F7E0A4C}" type="slidenum">
              <a:rPr lang="en-AU" altLang="en-US">
                <a:solidFill>
                  <a:srgbClr val="045C75"/>
                </a:solidFill>
              </a:rPr>
              <a:pPr/>
              <a:t>8</a:t>
            </a:fld>
            <a:endParaRPr lang="en-AU" altLang="en-US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AU" altLang="en-US" sz="4000" smtClean="0"/>
              <a:t>Eligibility for EM in NSW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tabLst>
                <a:tab pos="360363" algn="l"/>
              </a:tabLst>
              <a:defRPr/>
            </a:pPr>
            <a:r>
              <a:rPr lang="en-AU" dirty="0" smtClean="0"/>
              <a:t>Step 1: </a:t>
            </a:r>
          </a:p>
          <a:p>
            <a:pPr marL="638810" lvl="1" indent="-273050" eaLnBrk="1" fontAlgn="auto" hangingPunct="1">
              <a:spcAft>
                <a:spcPts val="0"/>
              </a:spcAft>
              <a:buFont typeface="Wingdings 2"/>
              <a:buChar char=""/>
              <a:tabLst>
                <a:tab pos="360363" algn="l"/>
              </a:tabLst>
              <a:defRPr/>
            </a:pPr>
            <a:r>
              <a:rPr lang="en-AU" dirty="0" smtClean="0"/>
              <a:t>Court must first decide if prison is appropriate and, if so, select a sentence length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Step 2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If the sentence length is &lt;= 18mths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Offences are not violent or threatening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Past offences not violent or threatening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AU" dirty="0" smtClean="0"/>
              <a:t>Step 3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AU" dirty="0" smtClean="0"/>
              <a:t>Then the offender can be referred for EM suitability assessment</a:t>
            </a:r>
            <a:endParaRPr lang="en-AU" dirty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1C5888-30D2-4CD9-8B4C-2F92BF6CA2A2}" type="slidenum">
              <a:rPr lang="en-AU" altLang="en-US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AU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D88F01-F60C-438A-8335-68B2E6F49884}"/>
</file>

<file path=customXml/itemProps2.xml><?xml version="1.0" encoding="utf-8"?>
<ds:datastoreItem xmlns:ds="http://schemas.openxmlformats.org/officeDocument/2006/customXml" ds:itemID="{EBC31183-58F8-41E5-B7CC-D4D2AE002946}"/>
</file>

<file path=customXml/itemProps3.xml><?xml version="1.0" encoding="utf-8"?>
<ds:datastoreItem xmlns:ds="http://schemas.openxmlformats.org/officeDocument/2006/customXml" ds:itemID="{1301D5C2-D8B3-4B07-B987-8BA735AA6E69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1372</TotalTime>
  <Words>1839</Words>
  <Application>Microsoft Office PowerPoint</Application>
  <PresentationFormat>On-screen Show (4:3)</PresentationFormat>
  <Paragraphs>488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Constantia</vt:lpstr>
      <vt:lpstr>Arial</vt:lpstr>
      <vt:lpstr>Calibri</vt:lpstr>
      <vt:lpstr>Wingdings 2</vt:lpstr>
      <vt:lpstr>Flow</vt:lpstr>
      <vt:lpstr>Microsoft Excel Chart</vt:lpstr>
      <vt:lpstr>Can electronic monitoring + home detention reduce re-offending?</vt:lpstr>
      <vt:lpstr>Australia’s imprisonment rate has more than doubled since 1988 </vt:lpstr>
      <vt:lpstr>The NSW prison population has risen by a third since 2013</vt:lpstr>
      <vt:lpstr>EM seems to be a promising alternative</vt:lpstr>
      <vt:lpstr>EM in NSW</vt:lpstr>
      <vt:lpstr>PowerPoint Presentation</vt:lpstr>
      <vt:lpstr>CCMG disbanded in 2013</vt:lpstr>
      <vt:lpstr>Current policy </vt:lpstr>
      <vt:lpstr>Eligibility for EM in NSW</vt:lpstr>
      <vt:lpstr>Suitability for EM</vt:lpstr>
      <vt:lpstr>EM in practice</vt:lpstr>
      <vt:lpstr>Aim of the current study</vt:lpstr>
      <vt:lpstr>Empirical set-up</vt:lpstr>
      <vt:lpstr>Empirical set up</vt:lpstr>
      <vt:lpstr>Empirical set-up</vt:lpstr>
      <vt:lpstr>Empirical set-up</vt:lpstr>
      <vt:lpstr>But the problem is….</vt:lpstr>
      <vt:lpstr>The solution…..2SLS</vt:lpstr>
      <vt:lpstr>What might such a factor be?</vt:lpstr>
      <vt:lpstr>Why?</vt:lpstr>
      <vt:lpstr>PowerPoint Presentation</vt:lpstr>
      <vt:lpstr>Data </vt:lpstr>
      <vt:lpstr>Exclusions</vt:lpstr>
      <vt:lpstr>Variables</vt:lpstr>
      <vt:lpstr>Constructing the IV</vt:lpstr>
      <vt:lpstr>What does the IV distribution look like?</vt:lpstr>
      <vt:lpstr>2SLS analysis</vt:lpstr>
      <vt:lpstr>Assumptions</vt:lpstr>
      <vt:lpstr>First stage estimates and tests</vt:lpstr>
      <vt:lpstr>Further random assignment test</vt:lpstr>
      <vt:lpstr>Baseline IV Results:  Re-offending in 24 months free time</vt:lpstr>
      <vt:lpstr>Robustness tests</vt:lpstr>
      <vt:lpstr>IV estimates: long-term results</vt:lpstr>
      <vt:lpstr>Savings from EM</vt:lpstr>
      <vt:lpstr>Savings from EM</vt:lpstr>
      <vt:lpstr>Summary</vt:lpstr>
      <vt:lpstr>Acknowledgment</vt:lpstr>
    </vt:vector>
  </TitlesOfParts>
  <Company>Department of Attorney General &amp;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Weatherburn - Can electronic Monitoring Reduce Re-offending</dc:title>
  <dc:creator>Don Weatherburn</dc:creator>
  <cp:lastModifiedBy>ICC SP</cp:lastModifiedBy>
  <cp:revision>106</cp:revision>
  <cp:lastPrinted>2019-02-08T22:22:05Z</cp:lastPrinted>
  <dcterms:created xsi:type="dcterms:W3CDTF">2019-01-10T00:33:37Z</dcterms:created>
  <dcterms:modified xsi:type="dcterms:W3CDTF">2019-02-12T03:16:57Z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