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entation.xml" ContentType="application/vnd.openxmlformats-officedocument.presentationml.presentation.main+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olors1.xml" ContentType="application/vnd.ms-office.chartcolorstyle+xml"/>
  <Override PartName="/ppt/charts/chart1.xml" ContentType="application/vnd.openxmlformats-officedocument.drawingml.char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style1.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3"/>
  </p:notesMasterIdLst>
  <p:sldIdLst>
    <p:sldId id="372" r:id="rId2"/>
    <p:sldId id="457" r:id="rId3"/>
    <p:sldId id="403" r:id="rId4"/>
    <p:sldId id="377" r:id="rId5"/>
    <p:sldId id="419" r:id="rId6"/>
    <p:sldId id="384" r:id="rId7"/>
    <p:sldId id="369" r:id="rId8"/>
    <p:sldId id="492" r:id="rId9"/>
    <p:sldId id="491" r:id="rId10"/>
    <p:sldId id="493" r:id="rId11"/>
    <p:sldId id="351" r:id="rId12"/>
    <p:sldId id="504" r:id="rId13"/>
    <p:sldId id="503" r:id="rId14"/>
    <p:sldId id="488" r:id="rId15"/>
    <p:sldId id="489" r:id="rId16"/>
    <p:sldId id="261" r:id="rId17"/>
    <p:sldId id="420" r:id="rId18"/>
    <p:sldId id="370" r:id="rId19"/>
    <p:sldId id="421" r:id="rId20"/>
    <p:sldId id="266" r:id="rId21"/>
    <p:sldId id="375" r:id="rId22"/>
    <p:sldId id="505" r:id="rId23"/>
    <p:sldId id="376" r:id="rId24"/>
    <p:sldId id="427" r:id="rId25"/>
    <p:sldId id="437" r:id="rId26"/>
    <p:sldId id="268" r:id="rId27"/>
    <p:sldId id="284" r:id="rId28"/>
    <p:sldId id="440" r:id="rId29"/>
    <p:sldId id="445" r:id="rId30"/>
    <p:sldId id="444" r:id="rId31"/>
    <p:sldId id="446" r:id="rId32"/>
    <p:sldId id="428" r:id="rId33"/>
    <p:sldId id="322" r:id="rId34"/>
    <p:sldId id="401" r:id="rId35"/>
    <p:sldId id="435" r:id="rId36"/>
    <p:sldId id="472" r:id="rId37"/>
    <p:sldId id="473" r:id="rId38"/>
    <p:sldId id="386" r:id="rId39"/>
    <p:sldId id="436" r:id="rId40"/>
    <p:sldId id="506" r:id="rId41"/>
    <p:sldId id="453" r:id="rId42"/>
    <p:sldId id="463" r:id="rId43"/>
    <p:sldId id="482" r:id="rId44"/>
    <p:sldId id="483" r:id="rId45"/>
    <p:sldId id="502" r:id="rId46"/>
    <p:sldId id="486" r:id="rId47"/>
    <p:sldId id="478" r:id="rId48"/>
    <p:sldId id="460" r:id="rId49"/>
    <p:sldId id="423" r:id="rId50"/>
    <p:sldId id="476" r:id="rId51"/>
    <p:sldId id="424" r:id="rId52"/>
    <p:sldId id="387" r:id="rId53"/>
    <p:sldId id="454" r:id="rId54"/>
    <p:sldId id="455" r:id="rId55"/>
    <p:sldId id="298" r:id="rId56"/>
    <p:sldId id="278" r:id="rId57"/>
    <p:sldId id="258" r:id="rId58"/>
    <p:sldId id="425" r:id="rId59"/>
    <p:sldId id="315" r:id="rId60"/>
    <p:sldId id="317" r:id="rId61"/>
    <p:sldId id="318" r:id="rId62"/>
    <p:sldId id="390" r:id="rId63"/>
    <p:sldId id="319" r:id="rId64"/>
    <p:sldId id="260" r:id="rId65"/>
    <p:sldId id="391" r:id="rId66"/>
    <p:sldId id="393" r:id="rId67"/>
    <p:sldId id="394" r:id="rId68"/>
    <p:sldId id="348" r:id="rId69"/>
    <p:sldId id="395" r:id="rId70"/>
    <p:sldId id="507" r:id="rId71"/>
    <p:sldId id="340" r:id="rId72"/>
    <p:sldId id="470" r:id="rId73"/>
    <p:sldId id="458" r:id="rId74"/>
    <p:sldId id="496" r:id="rId75"/>
    <p:sldId id="498" r:id="rId76"/>
    <p:sldId id="499" r:id="rId77"/>
    <p:sldId id="497" r:id="rId78"/>
    <p:sldId id="500" r:id="rId79"/>
    <p:sldId id="501" r:id="rId80"/>
    <p:sldId id="462" r:id="rId81"/>
    <p:sldId id="426" r:id="rId82"/>
    <p:sldId id="410" r:id="rId83"/>
    <p:sldId id="409" r:id="rId84"/>
    <p:sldId id="418" r:id="rId85"/>
    <p:sldId id="407" r:id="rId86"/>
    <p:sldId id="343" r:id="rId87"/>
    <p:sldId id="408" r:id="rId88"/>
    <p:sldId id="374" r:id="rId89"/>
    <p:sldId id="259" r:id="rId90"/>
    <p:sldId id="344" r:id="rId91"/>
    <p:sldId id="269" r:id="rId92"/>
    <p:sldId id="270" r:id="rId93"/>
    <p:sldId id="274" r:id="rId94"/>
    <p:sldId id="275" r:id="rId95"/>
    <p:sldId id="279" r:id="rId96"/>
    <p:sldId id="459" r:id="rId97"/>
    <p:sldId id="373" r:id="rId98"/>
    <p:sldId id="328" r:id="rId99"/>
    <p:sldId id="429" r:id="rId100"/>
    <p:sldId id="430" r:id="rId101"/>
    <p:sldId id="431" r:id="rId102"/>
    <p:sldId id="433" r:id="rId103"/>
    <p:sldId id="434" r:id="rId104"/>
    <p:sldId id="451" r:id="rId105"/>
    <p:sldId id="307" r:id="rId106"/>
    <p:sldId id="308" r:id="rId107"/>
    <p:sldId id="316" r:id="rId108"/>
    <p:sldId id="471" r:id="rId109"/>
    <p:sldId id="400" r:id="rId110"/>
    <p:sldId id="452" r:id="rId111"/>
    <p:sldId id="438" r:id="rId112"/>
    <p:sldId id="439" r:id="rId113"/>
    <p:sldId id="464" r:id="rId114"/>
    <p:sldId id="484" r:id="rId115"/>
    <p:sldId id="477" r:id="rId116"/>
    <p:sldId id="485" r:id="rId117"/>
    <p:sldId id="466" r:id="rId118"/>
    <p:sldId id="299" r:id="rId119"/>
    <p:sldId id="314" r:id="rId120"/>
    <p:sldId id="396" r:id="rId121"/>
    <p:sldId id="397" r:id="rId122"/>
    <p:sldId id="347" r:id="rId123"/>
    <p:sldId id="422" r:id="rId124"/>
    <p:sldId id="406" r:id="rId125"/>
    <p:sldId id="379" r:id="rId126"/>
    <p:sldId id="402" r:id="rId127"/>
    <p:sldId id="479" r:id="rId128"/>
    <p:sldId id="475" r:id="rId129"/>
    <p:sldId id="480" r:id="rId130"/>
    <p:sldId id="481" r:id="rId131"/>
    <p:sldId id="490" r:id="rId132"/>
    <p:sldId id="461" r:id="rId133"/>
    <p:sldId id="487" r:id="rId134"/>
    <p:sldId id="257" r:id="rId135"/>
    <p:sldId id="334" r:id="rId136"/>
    <p:sldId id="398" r:id="rId137"/>
    <p:sldId id="494" r:id="rId138"/>
    <p:sldId id="469" r:id="rId139"/>
    <p:sldId id="495" r:id="rId140"/>
    <p:sldId id="468" r:id="rId141"/>
    <p:sldId id="467"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p:restoredTop sz="96197"/>
  </p:normalViewPr>
  <p:slideViewPr>
    <p:cSldViewPr snapToGrid="0" snapToObjects="1">
      <p:cViewPr varScale="1">
        <p:scale>
          <a:sx n="119" d="100"/>
          <a:sy n="119" d="100"/>
        </p:scale>
        <p:origin x="32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customXml" Target="../customXml/item2.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ustomXml" Target="../customXml/item3.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Homicides per 100K</a:t>
            </a:r>
            <a:r>
              <a:rPr lang="en-US" sz="2000" b="1" baseline="0" dirty="0"/>
              <a:t> (2019)</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Homicides per 100K</c:v>
                </c:pt>
              </c:strCache>
            </c:strRef>
          </c:tx>
          <c:spPr>
            <a:solidFill>
              <a:schemeClr val="accent1"/>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36CF-C242-98DB-AD1B4D92A284}"/>
              </c:ext>
            </c:extLst>
          </c:dPt>
          <c:cat>
            <c:strRef>
              <c:f>Sheet1!$A$2:$A$9</c:f>
              <c:strCache>
                <c:ptCount val="8"/>
                <c:pt idx="0">
                  <c:v>Baltimore</c:v>
                </c:pt>
                <c:pt idx="1">
                  <c:v>Detroit</c:v>
                </c:pt>
                <c:pt idx="2">
                  <c:v>Chicago</c:v>
                </c:pt>
                <c:pt idx="3">
                  <c:v>NYC</c:v>
                </c:pt>
                <c:pt idx="4">
                  <c:v>Amsterdam</c:v>
                </c:pt>
                <c:pt idx="5">
                  <c:v>Stockholm</c:v>
                </c:pt>
                <c:pt idx="6">
                  <c:v>London</c:v>
                </c:pt>
                <c:pt idx="7">
                  <c:v>Sydney</c:v>
                </c:pt>
              </c:strCache>
            </c:strRef>
          </c:cat>
          <c:val>
            <c:numRef>
              <c:f>Sheet1!$B$2:$B$9</c:f>
              <c:numCache>
                <c:formatCode>General</c:formatCode>
                <c:ptCount val="8"/>
                <c:pt idx="0">
                  <c:v>58.6</c:v>
                </c:pt>
                <c:pt idx="1">
                  <c:v>40.700000000000003</c:v>
                </c:pt>
                <c:pt idx="2">
                  <c:v>18.2</c:v>
                </c:pt>
                <c:pt idx="3">
                  <c:v>3.8</c:v>
                </c:pt>
                <c:pt idx="4">
                  <c:v>2.6</c:v>
                </c:pt>
                <c:pt idx="5">
                  <c:v>2</c:v>
                </c:pt>
                <c:pt idx="6">
                  <c:v>1.7</c:v>
                </c:pt>
                <c:pt idx="7">
                  <c:v>1</c:v>
                </c:pt>
              </c:numCache>
            </c:numRef>
          </c:val>
          <c:extLst>
            <c:ext xmlns:c16="http://schemas.microsoft.com/office/drawing/2014/chart" uri="{C3380CC4-5D6E-409C-BE32-E72D297353CC}">
              <c16:uniqueId val="{00000000-36CF-C242-98DB-AD1B4D92A284}"/>
            </c:ext>
          </c:extLst>
        </c:ser>
        <c:dLbls>
          <c:showLegendKey val="0"/>
          <c:showVal val="0"/>
          <c:showCatName val="0"/>
          <c:showSerName val="0"/>
          <c:showPercent val="0"/>
          <c:showBubbleSize val="0"/>
        </c:dLbls>
        <c:gapWidth val="219"/>
        <c:overlap val="-27"/>
        <c:axId val="259727888"/>
        <c:axId val="259767552"/>
      </c:barChart>
      <c:catAx>
        <c:axId val="25972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59767552"/>
        <c:crosses val="autoZero"/>
        <c:auto val="1"/>
        <c:lblAlgn val="ctr"/>
        <c:lblOffset val="100"/>
        <c:noMultiLvlLbl val="0"/>
      </c:catAx>
      <c:valAx>
        <c:axId val="25976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972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4EE53-0A4A-904C-8F47-44FDE379DD2E}" type="datetimeFigureOut">
              <a:rPr lang="en-US" smtClean="0"/>
              <a:t>8/2/23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205D8-FDE9-3F48-82FF-1295C231FECC}" type="slidenum">
              <a:rPr lang="en-US" smtClean="0"/>
              <a:t>‹#›</a:t>
            </a:fld>
            <a:endParaRPr lang="en-US"/>
          </a:p>
        </p:txBody>
      </p:sp>
    </p:spTree>
    <p:extLst>
      <p:ext uri="{BB962C8B-B14F-4D97-AF65-F5344CB8AC3E}">
        <p14:creationId xmlns:p14="http://schemas.microsoft.com/office/powerpoint/2010/main" val="189846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appreciated by everyone in this room but not necessarily by many outside observers is that, during the last decade, there has been a second great crime decline.  In fact, this crime decline is, in some ways, way more impressive than the crime drop during the 1990s.  In the 1990s crime was declining everywhere and 1990 was the year that homicides peaked in NYC in the wake of the crack epidemic.  After 2010, crime was flat elsewhere in the U.S. and 2010 had already been a near-record setting year.  So it’s incredible that murders and shootings fell by an additional 50% after 2010.</a:t>
            </a:r>
          </a:p>
        </p:txBody>
      </p:sp>
      <p:sp>
        <p:nvSpPr>
          <p:cNvPr id="4" name="Slide Number Placeholder 3"/>
          <p:cNvSpPr>
            <a:spLocks noGrp="1"/>
          </p:cNvSpPr>
          <p:nvPr>
            <p:ph type="sldNum" sz="quarter" idx="5"/>
          </p:nvPr>
        </p:nvSpPr>
        <p:spPr/>
        <p:txBody>
          <a:bodyPr/>
          <a:lstStyle/>
          <a:p>
            <a:fld id="{C0013A35-2229-5F4F-A172-ED99D7D060DD}" type="slidenum">
              <a:rPr lang="en-US" smtClean="0"/>
              <a:t>57</a:t>
            </a:fld>
            <a:endParaRPr lang="en-US"/>
          </a:p>
        </p:txBody>
      </p:sp>
    </p:spTree>
    <p:extLst>
      <p:ext uri="{BB962C8B-B14F-4D97-AF65-F5344CB8AC3E}">
        <p14:creationId xmlns:p14="http://schemas.microsoft.com/office/powerpoint/2010/main" val="2271436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one thing has changed.  In anticipation of the Floyd decision, NYPD dramatically tamped down street stops and ramped up enforcement around criminal gangs.  In addition to Operation Crew Cut and expanding the size of the gang unit, large increase in the number of gang takedowns during this period.</a:t>
            </a:r>
          </a:p>
        </p:txBody>
      </p:sp>
      <p:sp>
        <p:nvSpPr>
          <p:cNvPr id="4" name="Slide Number Placeholder 3"/>
          <p:cNvSpPr>
            <a:spLocks noGrp="1"/>
          </p:cNvSpPr>
          <p:nvPr>
            <p:ph type="sldNum" sz="quarter" idx="5"/>
          </p:nvPr>
        </p:nvSpPr>
        <p:spPr/>
        <p:txBody>
          <a:bodyPr/>
          <a:lstStyle/>
          <a:p>
            <a:fld id="{C0013A35-2229-5F4F-A172-ED99D7D060DD}" type="slidenum">
              <a:rPr lang="en-US" smtClean="0"/>
              <a:t>64</a:t>
            </a:fld>
            <a:endParaRPr lang="en-US"/>
          </a:p>
        </p:txBody>
      </p:sp>
    </p:spTree>
    <p:extLst>
      <p:ext uri="{BB962C8B-B14F-4D97-AF65-F5344CB8AC3E}">
        <p14:creationId xmlns:p14="http://schemas.microsoft.com/office/powerpoint/2010/main" val="48665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one thing has changed.  In anticipation of the Floyd decision, NYPD dramatically tamped down street stops and ramped up enforcement around criminal gangs.  In addition to Operation Crew Cut and expanding the size of the gang unit, large increase in the number of gang takedowns during this period.</a:t>
            </a:r>
          </a:p>
        </p:txBody>
      </p:sp>
      <p:sp>
        <p:nvSpPr>
          <p:cNvPr id="4" name="Slide Number Placeholder 3"/>
          <p:cNvSpPr>
            <a:spLocks noGrp="1"/>
          </p:cNvSpPr>
          <p:nvPr>
            <p:ph type="sldNum" sz="quarter" idx="5"/>
          </p:nvPr>
        </p:nvSpPr>
        <p:spPr/>
        <p:txBody>
          <a:bodyPr/>
          <a:lstStyle/>
          <a:p>
            <a:fld id="{C0013A35-2229-5F4F-A172-ED99D7D060DD}" type="slidenum">
              <a:rPr lang="en-US" smtClean="0"/>
              <a:t>69</a:t>
            </a:fld>
            <a:endParaRPr lang="en-US"/>
          </a:p>
        </p:txBody>
      </p:sp>
    </p:spTree>
    <p:extLst>
      <p:ext uri="{BB962C8B-B14F-4D97-AF65-F5344CB8AC3E}">
        <p14:creationId xmlns:p14="http://schemas.microsoft.com/office/powerpoint/2010/main" val="93988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is aware of America’s “great crime decline” during the 1990s.  NYC which experienced an especially sharp decline in crime during the 1990s is the poster child for the crime drop.</a:t>
            </a:r>
          </a:p>
        </p:txBody>
      </p:sp>
      <p:sp>
        <p:nvSpPr>
          <p:cNvPr id="4" name="Slide Number Placeholder 3"/>
          <p:cNvSpPr>
            <a:spLocks noGrp="1"/>
          </p:cNvSpPr>
          <p:nvPr>
            <p:ph type="sldNum" sz="quarter" idx="5"/>
          </p:nvPr>
        </p:nvSpPr>
        <p:spPr/>
        <p:txBody>
          <a:bodyPr/>
          <a:lstStyle/>
          <a:p>
            <a:fld id="{C0013A35-2229-5F4F-A172-ED99D7D060DD}" type="slidenum">
              <a:rPr lang="en-US" smtClean="0"/>
              <a:t>134</a:t>
            </a:fld>
            <a:endParaRPr lang="en-US"/>
          </a:p>
        </p:txBody>
      </p:sp>
    </p:spTree>
    <p:extLst>
      <p:ext uri="{BB962C8B-B14F-4D97-AF65-F5344CB8AC3E}">
        <p14:creationId xmlns:p14="http://schemas.microsoft.com/office/powerpoint/2010/main" val="196958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lots of tables in the paper for those who’d like to see the regression estimates in tabular form but we can summarize the main results well with a picture.  In the period after the development’s initial takedown there is a decline in shootings as well as overall violence.  </a:t>
            </a:r>
          </a:p>
        </p:txBody>
      </p:sp>
      <p:sp>
        <p:nvSpPr>
          <p:cNvPr id="4" name="Slide Number Placeholder 3"/>
          <p:cNvSpPr>
            <a:spLocks noGrp="1"/>
          </p:cNvSpPr>
          <p:nvPr>
            <p:ph type="sldNum" sz="quarter" idx="5"/>
          </p:nvPr>
        </p:nvSpPr>
        <p:spPr/>
        <p:txBody>
          <a:bodyPr/>
          <a:lstStyle/>
          <a:p>
            <a:fld id="{C0013A35-2229-5F4F-A172-ED99D7D060DD}" type="slidenum">
              <a:rPr lang="en-US" smtClean="0"/>
              <a:t>135</a:t>
            </a:fld>
            <a:endParaRPr lang="en-US"/>
          </a:p>
        </p:txBody>
      </p:sp>
    </p:spTree>
    <p:extLst>
      <p:ext uri="{BB962C8B-B14F-4D97-AF65-F5344CB8AC3E}">
        <p14:creationId xmlns:p14="http://schemas.microsoft.com/office/powerpoint/2010/main" val="1425559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lots of tables in the paper for those who’d like to see the regression estimates in tabular form but we can summarize the main results well with a picture.  In the period after the development’s initial takedown there is a decline in shootings as well as overall violence.  </a:t>
            </a:r>
          </a:p>
        </p:txBody>
      </p:sp>
      <p:sp>
        <p:nvSpPr>
          <p:cNvPr id="4" name="Slide Number Placeholder 3"/>
          <p:cNvSpPr>
            <a:spLocks noGrp="1"/>
          </p:cNvSpPr>
          <p:nvPr>
            <p:ph type="sldNum" sz="quarter" idx="5"/>
          </p:nvPr>
        </p:nvSpPr>
        <p:spPr/>
        <p:txBody>
          <a:bodyPr/>
          <a:lstStyle/>
          <a:p>
            <a:fld id="{C0013A35-2229-5F4F-A172-ED99D7D060DD}" type="slidenum">
              <a:rPr lang="en-US" smtClean="0"/>
              <a:t>136</a:t>
            </a:fld>
            <a:endParaRPr lang="en-US"/>
          </a:p>
        </p:txBody>
      </p:sp>
    </p:spTree>
    <p:extLst>
      <p:ext uri="{BB962C8B-B14F-4D97-AF65-F5344CB8AC3E}">
        <p14:creationId xmlns:p14="http://schemas.microsoft.com/office/powerpoint/2010/main" val="366759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lots of tables in the paper for those who’d like to see the regression estimates in tabular form but we can summarize the main results well with a picture.  In the period after the development’s initial takedown there is a decline in shootings as well as overall violence.  </a:t>
            </a:r>
          </a:p>
        </p:txBody>
      </p:sp>
      <p:sp>
        <p:nvSpPr>
          <p:cNvPr id="4" name="Slide Number Placeholder 3"/>
          <p:cNvSpPr>
            <a:spLocks noGrp="1"/>
          </p:cNvSpPr>
          <p:nvPr>
            <p:ph type="sldNum" sz="quarter" idx="5"/>
          </p:nvPr>
        </p:nvSpPr>
        <p:spPr/>
        <p:txBody>
          <a:bodyPr/>
          <a:lstStyle/>
          <a:p>
            <a:fld id="{C0013A35-2229-5F4F-A172-ED99D7D060DD}" type="slidenum">
              <a:rPr lang="en-US" smtClean="0"/>
              <a:t>137</a:t>
            </a:fld>
            <a:endParaRPr lang="en-US"/>
          </a:p>
        </p:txBody>
      </p:sp>
    </p:spTree>
    <p:extLst>
      <p:ext uri="{BB962C8B-B14F-4D97-AF65-F5344CB8AC3E}">
        <p14:creationId xmlns:p14="http://schemas.microsoft.com/office/powerpoint/2010/main" val="74115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B18B6F-1DA4-F048-A009-3EDAB9D73D94}"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118420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B18B6F-1DA4-F048-A009-3EDAB9D73D94}"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17276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B18B6F-1DA4-F048-A009-3EDAB9D73D94}"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201362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B18B6F-1DA4-F048-A009-3EDAB9D73D94}"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75500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B18B6F-1DA4-F048-A009-3EDAB9D73D94}"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2073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B18B6F-1DA4-F048-A009-3EDAB9D73D94}"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101990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B18B6F-1DA4-F048-A009-3EDAB9D73D94}" type="datetimeFigureOut">
              <a:rPr lang="en-US" smtClean="0"/>
              <a:t>8/2/23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37424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B18B6F-1DA4-F048-A009-3EDAB9D73D94}"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207915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18B6F-1DA4-F048-A009-3EDAB9D73D94}" type="datetimeFigureOut">
              <a:rPr lang="en-US" smtClean="0"/>
              <a:t>8/2/23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212927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18B6F-1DA4-F048-A009-3EDAB9D73D94}"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1295318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18B6F-1DA4-F048-A009-3EDAB9D73D94}"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92FFE-AED1-6849-B6AD-5D7EE48A9BDC}" type="slidenum">
              <a:rPr lang="en-US" smtClean="0"/>
              <a:t>‹#›</a:t>
            </a:fld>
            <a:endParaRPr lang="en-US"/>
          </a:p>
        </p:txBody>
      </p:sp>
    </p:spTree>
    <p:extLst>
      <p:ext uri="{BB962C8B-B14F-4D97-AF65-F5344CB8AC3E}">
        <p14:creationId xmlns:p14="http://schemas.microsoft.com/office/powerpoint/2010/main" val="136897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18B6F-1DA4-F048-A009-3EDAB9D73D94}"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92FFE-AED1-6849-B6AD-5D7EE48A9BDC}" type="slidenum">
              <a:rPr lang="en-US" smtClean="0"/>
              <a:t>‹#›</a:t>
            </a:fld>
            <a:endParaRPr lang="en-US"/>
          </a:p>
        </p:txBody>
      </p:sp>
    </p:spTree>
    <p:extLst>
      <p:ext uri="{BB962C8B-B14F-4D97-AF65-F5344CB8AC3E}">
        <p14:creationId xmlns:p14="http://schemas.microsoft.com/office/powerpoint/2010/main" val="108166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0.tiff"/></Relationships>
</file>

<file path=ppt/slides/_rels/slide136.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tiff"/></Relationships>
</file>

<file path=ppt/slides/_rels/slide137.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0.tif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0620-1CC6-9D41-A448-4FEB1CCFF003}"/>
              </a:ext>
            </a:extLst>
          </p:cNvPr>
          <p:cNvSpPr>
            <a:spLocks noGrp="1"/>
          </p:cNvSpPr>
          <p:nvPr>
            <p:ph type="ctrTitle"/>
          </p:nvPr>
        </p:nvSpPr>
        <p:spPr/>
        <p:txBody>
          <a:bodyPr/>
          <a:lstStyle/>
          <a:p>
            <a:r>
              <a:rPr lang="en-US" b="1" dirty="0"/>
              <a:t>Investments in Policing and Community Safety</a:t>
            </a:r>
          </a:p>
        </p:txBody>
      </p:sp>
      <p:sp>
        <p:nvSpPr>
          <p:cNvPr id="3" name="Subtitle 2">
            <a:extLst>
              <a:ext uri="{FF2B5EF4-FFF2-40B4-BE49-F238E27FC236}">
                <a16:creationId xmlns:a16="http://schemas.microsoft.com/office/drawing/2014/main" id="{FCFC90A7-6C1E-BD43-96A0-DD70458A9FB9}"/>
              </a:ext>
            </a:extLst>
          </p:cNvPr>
          <p:cNvSpPr>
            <a:spLocks noGrp="1"/>
          </p:cNvSpPr>
          <p:nvPr>
            <p:ph type="subTitle" idx="1"/>
          </p:nvPr>
        </p:nvSpPr>
        <p:spPr>
          <a:xfrm>
            <a:off x="1524000" y="3957039"/>
            <a:ext cx="9341224" cy="2387599"/>
          </a:xfrm>
        </p:spPr>
        <p:txBody>
          <a:bodyPr>
            <a:normAutofit lnSpcReduction="10000"/>
          </a:bodyPr>
          <a:lstStyle/>
          <a:p>
            <a:pPr>
              <a:spcBef>
                <a:spcPts val="0"/>
              </a:spcBef>
            </a:pPr>
            <a:r>
              <a:rPr lang="en-US" b="1" dirty="0"/>
              <a:t>Aaron </a:t>
            </a:r>
            <a:r>
              <a:rPr lang="en-US" b="1" dirty="0" err="1"/>
              <a:t>Chalfin</a:t>
            </a:r>
            <a:endParaRPr lang="en-US" b="1" dirty="0"/>
          </a:p>
          <a:p>
            <a:pPr>
              <a:spcBef>
                <a:spcPts val="0"/>
              </a:spcBef>
            </a:pPr>
            <a:r>
              <a:rPr lang="en-US" dirty="0"/>
              <a:t>University of Pennsylvania</a:t>
            </a:r>
          </a:p>
          <a:p>
            <a:pPr>
              <a:spcBef>
                <a:spcPts val="0"/>
              </a:spcBef>
            </a:pPr>
            <a:endParaRPr lang="en-US" dirty="0"/>
          </a:p>
          <a:p>
            <a:pPr>
              <a:spcBef>
                <a:spcPts val="0"/>
              </a:spcBef>
            </a:pPr>
            <a:endParaRPr lang="en-US" dirty="0"/>
          </a:p>
          <a:p>
            <a:pPr>
              <a:spcBef>
                <a:spcPts val="0"/>
              </a:spcBef>
            </a:pPr>
            <a:r>
              <a:rPr lang="en-US" dirty="0">
                <a:solidFill>
                  <a:schemeClr val="accent5">
                    <a:lumMod val="50000"/>
                  </a:schemeClr>
                </a:solidFill>
              </a:rPr>
              <a:t>Applied Research in Crime and Justice Conference</a:t>
            </a:r>
          </a:p>
          <a:p>
            <a:pPr>
              <a:spcBef>
                <a:spcPts val="0"/>
              </a:spcBef>
            </a:pPr>
            <a:r>
              <a:rPr lang="en-US" dirty="0">
                <a:solidFill>
                  <a:schemeClr val="accent5">
                    <a:lumMod val="50000"/>
                  </a:schemeClr>
                </a:solidFill>
              </a:rPr>
              <a:t>Sydney, NSW</a:t>
            </a:r>
          </a:p>
          <a:p>
            <a:pPr>
              <a:spcBef>
                <a:spcPts val="0"/>
              </a:spcBef>
            </a:pPr>
            <a:r>
              <a:rPr lang="en-US" dirty="0">
                <a:solidFill>
                  <a:schemeClr val="accent5">
                    <a:lumMod val="50000"/>
                  </a:schemeClr>
                </a:solidFill>
              </a:rPr>
              <a:t>August 14</a:t>
            </a:r>
            <a:r>
              <a:rPr lang="en-US" baseline="30000" dirty="0">
                <a:solidFill>
                  <a:schemeClr val="accent5">
                    <a:lumMod val="50000"/>
                  </a:schemeClr>
                </a:solidFill>
              </a:rPr>
              <a:t>th</a:t>
            </a:r>
            <a:r>
              <a:rPr lang="en-US" dirty="0">
                <a:solidFill>
                  <a:schemeClr val="accent5">
                    <a:lumMod val="50000"/>
                  </a:schemeClr>
                </a:solidFill>
              </a:rPr>
              <a:t>, 2023</a:t>
            </a:r>
          </a:p>
        </p:txBody>
      </p:sp>
    </p:spTree>
    <p:extLst>
      <p:ext uri="{BB962C8B-B14F-4D97-AF65-F5344CB8AC3E}">
        <p14:creationId xmlns:p14="http://schemas.microsoft.com/office/powerpoint/2010/main" val="14737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94438-5734-D246-5DEF-A1227E23D1D4}"/>
              </a:ext>
            </a:extLst>
          </p:cNvPr>
          <p:cNvPicPr>
            <a:picLocks noChangeAspect="1"/>
          </p:cNvPicPr>
          <p:nvPr/>
        </p:nvPicPr>
        <p:blipFill>
          <a:blip r:embed="rId2"/>
          <a:stretch>
            <a:fillRect/>
          </a:stretch>
        </p:blipFill>
        <p:spPr>
          <a:xfrm>
            <a:off x="1235784" y="401522"/>
            <a:ext cx="9914069" cy="6054956"/>
          </a:xfrm>
          <a:prstGeom prst="rect">
            <a:avLst/>
          </a:prstGeom>
        </p:spPr>
      </p:pic>
    </p:spTree>
    <p:extLst>
      <p:ext uri="{BB962C8B-B14F-4D97-AF65-F5344CB8AC3E}">
        <p14:creationId xmlns:p14="http://schemas.microsoft.com/office/powerpoint/2010/main" val="10136572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1CB0-0B2E-EB4D-4833-7CEE6EB7ADF6}"/>
              </a:ext>
            </a:extLst>
          </p:cNvPr>
          <p:cNvSpPr>
            <a:spLocks noGrp="1"/>
          </p:cNvSpPr>
          <p:nvPr>
            <p:ph type="title"/>
          </p:nvPr>
        </p:nvSpPr>
        <p:spPr/>
        <p:txBody>
          <a:bodyPr/>
          <a:lstStyle/>
          <a:p>
            <a:pPr algn="ctr"/>
            <a:r>
              <a:rPr lang="en-US" b="1" dirty="0"/>
              <a:t>Austerity Cuts in London</a:t>
            </a:r>
          </a:p>
        </p:txBody>
      </p:sp>
      <p:pic>
        <p:nvPicPr>
          <p:cNvPr id="3" name="Picture 2">
            <a:extLst>
              <a:ext uri="{FF2B5EF4-FFF2-40B4-BE49-F238E27FC236}">
                <a16:creationId xmlns:a16="http://schemas.microsoft.com/office/drawing/2014/main" id="{4946C967-C1C2-C1CE-BE0C-E9E52D28331D}"/>
              </a:ext>
            </a:extLst>
          </p:cNvPr>
          <p:cNvPicPr>
            <a:picLocks noChangeAspect="1"/>
          </p:cNvPicPr>
          <p:nvPr/>
        </p:nvPicPr>
        <p:blipFill>
          <a:blip r:embed="rId2"/>
          <a:stretch>
            <a:fillRect/>
          </a:stretch>
        </p:blipFill>
        <p:spPr>
          <a:xfrm>
            <a:off x="690880" y="1606326"/>
            <a:ext cx="5689600" cy="4140200"/>
          </a:xfrm>
          <a:prstGeom prst="rect">
            <a:avLst/>
          </a:prstGeom>
        </p:spPr>
      </p:pic>
      <p:pic>
        <p:nvPicPr>
          <p:cNvPr id="4" name="Picture 3">
            <a:extLst>
              <a:ext uri="{FF2B5EF4-FFF2-40B4-BE49-F238E27FC236}">
                <a16:creationId xmlns:a16="http://schemas.microsoft.com/office/drawing/2014/main" id="{1C7FDD9F-42B9-1B9D-CA73-BD5154F5D772}"/>
              </a:ext>
            </a:extLst>
          </p:cNvPr>
          <p:cNvPicPr>
            <a:picLocks noChangeAspect="1"/>
          </p:cNvPicPr>
          <p:nvPr/>
        </p:nvPicPr>
        <p:blipFill>
          <a:blip r:embed="rId3"/>
          <a:stretch>
            <a:fillRect/>
          </a:stretch>
        </p:blipFill>
        <p:spPr>
          <a:xfrm>
            <a:off x="6172050" y="1473542"/>
            <a:ext cx="6019950" cy="4272984"/>
          </a:xfrm>
          <a:prstGeom prst="rect">
            <a:avLst/>
          </a:prstGeom>
        </p:spPr>
      </p:pic>
    </p:spTree>
    <p:extLst>
      <p:ext uri="{BB962C8B-B14F-4D97-AF65-F5344CB8AC3E}">
        <p14:creationId xmlns:p14="http://schemas.microsoft.com/office/powerpoint/2010/main" val="1351778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1CB0-0B2E-EB4D-4833-7CEE6EB7ADF6}"/>
              </a:ext>
            </a:extLst>
          </p:cNvPr>
          <p:cNvSpPr>
            <a:spLocks noGrp="1"/>
          </p:cNvSpPr>
          <p:nvPr>
            <p:ph type="title"/>
          </p:nvPr>
        </p:nvSpPr>
        <p:spPr/>
        <p:txBody>
          <a:bodyPr/>
          <a:lstStyle/>
          <a:p>
            <a:pPr algn="ctr"/>
            <a:r>
              <a:rPr lang="en-US" b="1" dirty="0"/>
              <a:t>Austerity Cuts in London</a:t>
            </a:r>
          </a:p>
        </p:txBody>
      </p:sp>
      <p:pic>
        <p:nvPicPr>
          <p:cNvPr id="4" name="Picture 3">
            <a:extLst>
              <a:ext uri="{FF2B5EF4-FFF2-40B4-BE49-F238E27FC236}">
                <a16:creationId xmlns:a16="http://schemas.microsoft.com/office/drawing/2014/main" id="{60EF5343-D1E2-A0D0-7996-7978CF593145}"/>
              </a:ext>
            </a:extLst>
          </p:cNvPr>
          <p:cNvPicPr>
            <a:picLocks noChangeAspect="1"/>
          </p:cNvPicPr>
          <p:nvPr/>
        </p:nvPicPr>
        <p:blipFill>
          <a:blip r:embed="rId2"/>
          <a:stretch>
            <a:fillRect/>
          </a:stretch>
        </p:blipFill>
        <p:spPr>
          <a:xfrm>
            <a:off x="1206500" y="1976196"/>
            <a:ext cx="4889500" cy="3594100"/>
          </a:xfrm>
          <a:prstGeom prst="rect">
            <a:avLst/>
          </a:prstGeom>
        </p:spPr>
      </p:pic>
    </p:spTree>
    <p:extLst>
      <p:ext uri="{BB962C8B-B14F-4D97-AF65-F5344CB8AC3E}">
        <p14:creationId xmlns:p14="http://schemas.microsoft.com/office/powerpoint/2010/main" val="8230231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1CB0-0B2E-EB4D-4833-7CEE6EB7ADF6}"/>
              </a:ext>
            </a:extLst>
          </p:cNvPr>
          <p:cNvSpPr>
            <a:spLocks noGrp="1"/>
          </p:cNvSpPr>
          <p:nvPr>
            <p:ph type="title"/>
          </p:nvPr>
        </p:nvSpPr>
        <p:spPr/>
        <p:txBody>
          <a:bodyPr/>
          <a:lstStyle/>
          <a:p>
            <a:pPr algn="ctr"/>
            <a:r>
              <a:rPr lang="en-US" b="1" dirty="0"/>
              <a:t>Austerity Cuts in London</a:t>
            </a:r>
          </a:p>
        </p:txBody>
      </p:sp>
      <p:pic>
        <p:nvPicPr>
          <p:cNvPr id="4" name="Picture 3">
            <a:extLst>
              <a:ext uri="{FF2B5EF4-FFF2-40B4-BE49-F238E27FC236}">
                <a16:creationId xmlns:a16="http://schemas.microsoft.com/office/drawing/2014/main" id="{60EF5343-D1E2-A0D0-7996-7978CF593145}"/>
              </a:ext>
            </a:extLst>
          </p:cNvPr>
          <p:cNvPicPr>
            <a:picLocks noChangeAspect="1"/>
          </p:cNvPicPr>
          <p:nvPr/>
        </p:nvPicPr>
        <p:blipFill>
          <a:blip r:embed="rId2"/>
          <a:stretch>
            <a:fillRect/>
          </a:stretch>
        </p:blipFill>
        <p:spPr>
          <a:xfrm>
            <a:off x="1206500" y="1976196"/>
            <a:ext cx="4889500" cy="3594100"/>
          </a:xfrm>
          <a:prstGeom prst="rect">
            <a:avLst/>
          </a:prstGeom>
        </p:spPr>
      </p:pic>
      <p:pic>
        <p:nvPicPr>
          <p:cNvPr id="3" name="Picture 2">
            <a:extLst>
              <a:ext uri="{FF2B5EF4-FFF2-40B4-BE49-F238E27FC236}">
                <a16:creationId xmlns:a16="http://schemas.microsoft.com/office/drawing/2014/main" id="{84087594-FC32-C76C-9EF0-E16E6ADEEF08}"/>
              </a:ext>
            </a:extLst>
          </p:cNvPr>
          <p:cNvPicPr>
            <a:picLocks noChangeAspect="1"/>
          </p:cNvPicPr>
          <p:nvPr/>
        </p:nvPicPr>
        <p:blipFill>
          <a:blip r:embed="rId3"/>
          <a:stretch>
            <a:fillRect/>
          </a:stretch>
        </p:blipFill>
        <p:spPr>
          <a:xfrm>
            <a:off x="6263267" y="1855918"/>
            <a:ext cx="4635500" cy="3606800"/>
          </a:xfrm>
          <a:prstGeom prst="rect">
            <a:avLst/>
          </a:prstGeom>
        </p:spPr>
      </p:pic>
      <p:sp>
        <p:nvSpPr>
          <p:cNvPr id="5" name="TextBox 4">
            <a:extLst>
              <a:ext uri="{FF2B5EF4-FFF2-40B4-BE49-F238E27FC236}">
                <a16:creationId xmlns:a16="http://schemas.microsoft.com/office/drawing/2014/main" id="{7C8ED25E-8E29-377D-81B9-298E0A0E93BA}"/>
              </a:ext>
            </a:extLst>
          </p:cNvPr>
          <p:cNvSpPr txBox="1"/>
          <p:nvPr/>
        </p:nvSpPr>
        <p:spPr>
          <a:xfrm>
            <a:off x="838200" y="6176963"/>
            <a:ext cx="2349041" cy="369332"/>
          </a:xfrm>
          <a:prstGeom prst="rect">
            <a:avLst/>
          </a:prstGeom>
          <a:noFill/>
        </p:spPr>
        <p:txBody>
          <a:bodyPr wrap="none" rtlCol="0">
            <a:spAutoFit/>
          </a:bodyPr>
          <a:lstStyle/>
          <a:p>
            <a:r>
              <a:rPr lang="en-US" dirty="0"/>
              <a:t>Source: </a:t>
            </a:r>
            <a:r>
              <a:rPr lang="en-US" dirty="0" err="1"/>
              <a:t>Fachetti</a:t>
            </a:r>
            <a:r>
              <a:rPr lang="en-US" dirty="0"/>
              <a:t> (2022)</a:t>
            </a:r>
          </a:p>
        </p:txBody>
      </p:sp>
    </p:spTree>
    <p:extLst>
      <p:ext uri="{BB962C8B-B14F-4D97-AF65-F5344CB8AC3E}">
        <p14:creationId xmlns:p14="http://schemas.microsoft.com/office/powerpoint/2010/main" val="42508188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1CB0-0B2E-EB4D-4833-7CEE6EB7ADF6}"/>
              </a:ext>
            </a:extLst>
          </p:cNvPr>
          <p:cNvSpPr>
            <a:spLocks noGrp="1"/>
          </p:cNvSpPr>
          <p:nvPr>
            <p:ph type="title"/>
          </p:nvPr>
        </p:nvSpPr>
        <p:spPr/>
        <p:txBody>
          <a:bodyPr/>
          <a:lstStyle/>
          <a:p>
            <a:pPr algn="ctr"/>
            <a:r>
              <a:rPr lang="en-US" b="1" dirty="0"/>
              <a:t>Austerity Cuts in London</a:t>
            </a:r>
          </a:p>
        </p:txBody>
      </p:sp>
      <p:pic>
        <p:nvPicPr>
          <p:cNvPr id="4" name="Picture 3">
            <a:extLst>
              <a:ext uri="{FF2B5EF4-FFF2-40B4-BE49-F238E27FC236}">
                <a16:creationId xmlns:a16="http://schemas.microsoft.com/office/drawing/2014/main" id="{60EF5343-D1E2-A0D0-7996-7978CF593145}"/>
              </a:ext>
            </a:extLst>
          </p:cNvPr>
          <p:cNvPicPr>
            <a:picLocks noChangeAspect="1"/>
          </p:cNvPicPr>
          <p:nvPr/>
        </p:nvPicPr>
        <p:blipFill>
          <a:blip r:embed="rId2"/>
          <a:stretch>
            <a:fillRect/>
          </a:stretch>
        </p:blipFill>
        <p:spPr>
          <a:xfrm>
            <a:off x="1206500" y="1976196"/>
            <a:ext cx="4889500" cy="3594100"/>
          </a:xfrm>
          <a:prstGeom prst="rect">
            <a:avLst/>
          </a:prstGeom>
        </p:spPr>
      </p:pic>
      <p:pic>
        <p:nvPicPr>
          <p:cNvPr id="3" name="Picture 2">
            <a:extLst>
              <a:ext uri="{FF2B5EF4-FFF2-40B4-BE49-F238E27FC236}">
                <a16:creationId xmlns:a16="http://schemas.microsoft.com/office/drawing/2014/main" id="{84087594-FC32-C76C-9EF0-E16E6ADEEF08}"/>
              </a:ext>
            </a:extLst>
          </p:cNvPr>
          <p:cNvPicPr>
            <a:picLocks noChangeAspect="1"/>
          </p:cNvPicPr>
          <p:nvPr/>
        </p:nvPicPr>
        <p:blipFill>
          <a:blip r:embed="rId3"/>
          <a:stretch>
            <a:fillRect/>
          </a:stretch>
        </p:blipFill>
        <p:spPr>
          <a:xfrm>
            <a:off x="6263267" y="1855918"/>
            <a:ext cx="4635500" cy="3606800"/>
          </a:xfrm>
          <a:prstGeom prst="rect">
            <a:avLst/>
          </a:prstGeom>
        </p:spPr>
      </p:pic>
      <p:sp>
        <p:nvSpPr>
          <p:cNvPr id="6" name="TextBox 5">
            <a:extLst>
              <a:ext uri="{FF2B5EF4-FFF2-40B4-BE49-F238E27FC236}">
                <a16:creationId xmlns:a16="http://schemas.microsoft.com/office/drawing/2014/main" id="{650AAA8B-AC1E-0BDD-EC75-8F66F66B9869}"/>
              </a:ext>
            </a:extLst>
          </p:cNvPr>
          <p:cNvSpPr txBox="1"/>
          <p:nvPr/>
        </p:nvSpPr>
        <p:spPr>
          <a:xfrm>
            <a:off x="7992933" y="5709100"/>
            <a:ext cx="1333948" cy="646331"/>
          </a:xfrm>
          <a:prstGeom prst="rect">
            <a:avLst/>
          </a:prstGeom>
          <a:noFill/>
        </p:spPr>
        <p:txBody>
          <a:bodyPr wrap="square" rtlCol="0">
            <a:spAutoFit/>
          </a:bodyPr>
          <a:lstStyle/>
          <a:p>
            <a:r>
              <a:rPr lang="en-US" sz="3600" dirty="0">
                <a:solidFill>
                  <a:srgbClr val="0070C0"/>
                </a:solidFill>
              </a:rPr>
              <a:t>+ 11%</a:t>
            </a:r>
          </a:p>
        </p:txBody>
      </p:sp>
      <p:sp>
        <p:nvSpPr>
          <p:cNvPr id="7" name="TextBox 6">
            <a:extLst>
              <a:ext uri="{FF2B5EF4-FFF2-40B4-BE49-F238E27FC236}">
                <a16:creationId xmlns:a16="http://schemas.microsoft.com/office/drawing/2014/main" id="{9A1F217A-F3E7-28C6-6243-A42982B7EBE1}"/>
              </a:ext>
            </a:extLst>
          </p:cNvPr>
          <p:cNvSpPr txBox="1"/>
          <p:nvPr/>
        </p:nvSpPr>
        <p:spPr>
          <a:xfrm>
            <a:off x="838200" y="6176963"/>
            <a:ext cx="2349041" cy="369332"/>
          </a:xfrm>
          <a:prstGeom prst="rect">
            <a:avLst/>
          </a:prstGeom>
          <a:noFill/>
        </p:spPr>
        <p:txBody>
          <a:bodyPr wrap="none" rtlCol="0">
            <a:spAutoFit/>
          </a:bodyPr>
          <a:lstStyle/>
          <a:p>
            <a:r>
              <a:rPr lang="en-US" dirty="0"/>
              <a:t>Source: </a:t>
            </a:r>
            <a:r>
              <a:rPr lang="en-US" dirty="0" err="1"/>
              <a:t>Fachetti</a:t>
            </a:r>
            <a:r>
              <a:rPr lang="en-US" dirty="0"/>
              <a:t> (2022)</a:t>
            </a:r>
          </a:p>
        </p:txBody>
      </p:sp>
    </p:spTree>
    <p:extLst>
      <p:ext uri="{BB962C8B-B14F-4D97-AF65-F5344CB8AC3E}">
        <p14:creationId xmlns:p14="http://schemas.microsoft.com/office/powerpoint/2010/main" val="7348755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4143"/>
            <a:ext cx="10515600" cy="1325563"/>
          </a:xfrm>
        </p:spPr>
        <p:txBody>
          <a:bodyPr/>
          <a:lstStyle/>
          <a:p>
            <a:pPr algn="ctr"/>
            <a:r>
              <a:rPr lang="en-US" b="1" dirty="0"/>
              <a:t>Intentional Shifts in Police Presence</a:t>
            </a:r>
          </a:p>
        </p:txBody>
      </p:sp>
    </p:spTree>
    <p:extLst>
      <p:ext uri="{BB962C8B-B14F-4D97-AF65-F5344CB8AC3E}">
        <p14:creationId xmlns:p14="http://schemas.microsoft.com/office/powerpoint/2010/main" val="2651425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5579" y="1869090"/>
            <a:ext cx="4622800" cy="4622800"/>
          </a:xfrm>
          <a:prstGeom prst="rect">
            <a:avLst/>
          </a:prstGeom>
        </p:spPr>
      </p:pic>
      <p:sp>
        <p:nvSpPr>
          <p:cNvPr id="5" name="Title 4"/>
          <p:cNvSpPr>
            <a:spLocks noGrp="1"/>
          </p:cNvSpPr>
          <p:nvPr>
            <p:ph type="title"/>
          </p:nvPr>
        </p:nvSpPr>
        <p:spPr/>
        <p:txBody>
          <a:bodyPr>
            <a:normAutofit/>
          </a:bodyPr>
          <a:lstStyle/>
          <a:p>
            <a:pPr algn="ctr"/>
            <a:r>
              <a:rPr lang="en-US" b="1" dirty="0"/>
              <a:t>University Police Departments</a:t>
            </a:r>
            <a:br>
              <a:rPr lang="en-US" dirty="0"/>
            </a:br>
            <a:endParaRPr lang="en-US" sz="2700" dirty="0"/>
          </a:p>
        </p:txBody>
      </p:sp>
      <p:pic>
        <p:nvPicPr>
          <p:cNvPr id="2" name="Picture 1"/>
          <p:cNvPicPr>
            <a:picLocks noChangeAspect="1"/>
          </p:cNvPicPr>
          <p:nvPr/>
        </p:nvPicPr>
        <p:blipFill>
          <a:blip r:embed="rId3"/>
          <a:stretch>
            <a:fillRect/>
          </a:stretch>
        </p:blipFill>
        <p:spPr>
          <a:xfrm>
            <a:off x="6678994" y="2337921"/>
            <a:ext cx="4094109" cy="3537993"/>
          </a:xfrm>
          <a:prstGeom prst="rect">
            <a:avLst/>
          </a:prstGeom>
        </p:spPr>
      </p:pic>
    </p:spTree>
    <p:extLst>
      <p:ext uri="{BB962C8B-B14F-4D97-AF65-F5344CB8AC3E}">
        <p14:creationId xmlns:p14="http://schemas.microsoft.com/office/powerpoint/2010/main" val="18494381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24000" y="300039"/>
            <a:ext cx="9144000" cy="611187"/>
          </a:xfrm>
        </p:spPr>
        <p:txBody>
          <a:bodyPr>
            <a:normAutofit fontScale="90000"/>
          </a:bodyPr>
          <a:lstStyle/>
          <a:p>
            <a:br>
              <a:rPr lang="en-US" altLang="en-US" sz="3600" dirty="0"/>
            </a:br>
            <a:r>
              <a:rPr lang="en-US" altLang="en-US" b="1" dirty="0"/>
              <a:t>The primary role of the Penn police is crime prevention within and around the Penn campus</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22118" y="1729498"/>
            <a:ext cx="7184641" cy="4775029"/>
          </a:xfrm>
        </p:spPr>
      </p:pic>
    </p:spTree>
    <p:extLst>
      <p:ext uri="{BB962C8B-B14F-4D97-AF65-F5344CB8AC3E}">
        <p14:creationId xmlns:p14="http://schemas.microsoft.com/office/powerpoint/2010/main" val="3907312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altLang="en-US" b="1" dirty="0"/>
              <a:t>Estimated Effect of Penn Police</a:t>
            </a:r>
          </a:p>
        </p:txBody>
      </p:sp>
      <p:pic>
        <p:nvPicPr>
          <p:cNvPr id="3" name="Picture 2"/>
          <p:cNvPicPr>
            <a:picLocks noChangeAspect="1"/>
          </p:cNvPicPr>
          <p:nvPr/>
        </p:nvPicPr>
        <p:blipFill>
          <a:blip r:embed="rId2"/>
          <a:stretch>
            <a:fillRect/>
          </a:stretch>
        </p:blipFill>
        <p:spPr>
          <a:xfrm>
            <a:off x="2117547" y="1407026"/>
            <a:ext cx="7436358" cy="5043316"/>
          </a:xfrm>
          <a:prstGeom prst="rect">
            <a:avLst/>
          </a:prstGeom>
        </p:spPr>
      </p:pic>
      <p:sp>
        <p:nvSpPr>
          <p:cNvPr id="2" name="TextBox 1">
            <a:extLst>
              <a:ext uri="{FF2B5EF4-FFF2-40B4-BE49-F238E27FC236}">
                <a16:creationId xmlns:a16="http://schemas.microsoft.com/office/drawing/2014/main" id="{061129A4-FE3D-7EA2-1273-D0508C979269}"/>
              </a:ext>
            </a:extLst>
          </p:cNvPr>
          <p:cNvSpPr txBox="1"/>
          <p:nvPr/>
        </p:nvSpPr>
        <p:spPr>
          <a:xfrm>
            <a:off x="113429" y="6450342"/>
            <a:ext cx="4593373" cy="369332"/>
          </a:xfrm>
          <a:prstGeom prst="rect">
            <a:avLst/>
          </a:prstGeom>
          <a:noFill/>
        </p:spPr>
        <p:txBody>
          <a:bodyPr wrap="none" rtlCol="0">
            <a:spAutoFit/>
          </a:bodyPr>
          <a:lstStyle/>
          <a:p>
            <a:r>
              <a:rPr lang="en-US" dirty="0"/>
              <a:t>Source: MacDonald, Klick and Grunwald (2016)</a:t>
            </a:r>
          </a:p>
        </p:txBody>
      </p:sp>
    </p:spTree>
    <p:extLst>
      <p:ext uri="{BB962C8B-B14F-4D97-AF65-F5344CB8AC3E}">
        <p14:creationId xmlns:p14="http://schemas.microsoft.com/office/powerpoint/2010/main" val="15675495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altLang="en-US" b="1" dirty="0"/>
              <a:t>Estimated Effect of Penn Police</a:t>
            </a:r>
          </a:p>
        </p:txBody>
      </p:sp>
      <p:pic>
        <p:nvPicPr>
          <p:cNvPr id="3" name="Picture 2"/>
          <p:cNvPicPr>
            <a:picLocks noChangeAspect="1"/>
          </p:cNvPicPr>
          <p:nvPr/>
        </p:nvPicPr>
        <p:blipFill>
          <a:blip r:embed="rId2"/>
          <a:stretch>
            <a:fillRect/>
          </a:stretch>
        </p:blipFill>
        <p:spPr>
          <a:xfrm>
            <a:off x="2117547" y="1407026"/>
            <a:ext cx="7436358" cy="5043316"/>
          </a:xfrm>
          <a:prstGeom prst="rect">
            <a:avLst/>
          </a:prstGeom>
        </p:spPr>
      </p:pic>
      <p:sp>
        <p:nvSpPr>
          <p:cNvPr id="2" name="Rectangle 1">
            <a:extLst>
              <a:ext uri="{FF2B5EF4-FFF2-40B4-BE49-F238E27FC236}">
                <a16:creationId xmlns:a16="http://schemas.microsoft.com/office/drawing/2014/main" id="{DEACD0F5-ABF1-43A4-D701-2A9AAF73B739}"/>
              </a:ext>
            </a:extLst>
          </p:cNvPr>
          <p:cNvSpPr/>
          <p:nvPr/>
        </p:nvSpPr>
        <p:spPr>
          <a:xfrm>
            <a:off x="5583219" y="3689873"/>
            <a:ext cx="839096" cy="14200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9664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92BB-45CC-9A4D-9B76-901F7F8F6FB3}"/>
              </a:ext>
            </a:extLst>
          </p:cNvPr>
          <p:cNvSpPr>
            <a:spLocks noGrp="1"/>
          </p:cNvSpPr>
          <p:nvPr>
            <p:ph type="title"/>
          </p:nvPr>
        </p:nvSpPr>
        <p:spPr/>
        <p:txBody>
          <a:bodyPr/>
          <a:lstStyle/>
          <a:p>
            <a:pPr algn="ctr"/>
            <a:r>
              <a:rPr lang="en-US" b="1" dirty="0"/>
              <a:t>Police Surge in the French Quarter</a:t>
            </a:r>
          </a:p>
        </p:txBody>
      </p:sp>
      <p:pic>
        <p:nvPicPr>
          <p:cNvPr id="6146" name="Picture 2" descr="Things you have to explain to out-of-towners about New Orleans - Thrillist  New Orleans">
            <a:extLst>
              <a:ext uri="{FF2B5EF4-FFF2-40B4-BE49-F238E27FC236}">
                <a16:creationId xmlns:a16="http://schemas.microsoft.com/office/drawing/2014/main" id="{2D10DE68-25EB-9C41-83E6-F5F44DE1C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370" y="1690688"/>
            <a:ext cx="6715686" cy="447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Other reasons why the police may not reduce crime</a:t>
            </a:r>
          </a:p>
        </p:txBody>
      </p:sp>
      <p:sp>
        <p:nvSpPr>
          <p:cNvPr id="3" name="Content Placeholder 2"/>
          <p:cNvSpPr>
            <a:spLocks noGrp="1"/>
          </p:cNvSpPr>
          <p:nvPr>
            <p:ph idx="1"/>
          </p:nvPr>
        </p:nvSpPr>
        <p:spPr/>
        <p:txBody>
          <a:bodyPr/>
          <a:lstStyle/>
          <a:p>
            <a:r>
              <a:rPr lang="en-US" dirty="0"/>
              <a:t>A lot of crimes are impulsive and therefore aren’t easily deterrable</a:t>
            </a:r>
          </a:p>
          <a:p>
            <a:r>
              <a:rPr lang="en-US" dirty="0"/>
              <a:t>Many crimes occur indoors where police don’t patrol</a:t>
            </a:r>
          </a:p>
          <a:p>
            <a:r>
              <a:rPr lang="en-US" dirty="0"/>
              <a:t>Doesn’t address the root causes of crime and violence</a:t>
            </a:r>
          </a:p>
        </p:txBody>
      </p:sp>
    </p:spTree>
    <p:extLst>
      <p:ext uri="{BB962C8B-B14F-4D97-AF65-F5344CB8AC3E}">
        <p14:creationId xmlns:p14="http://schemas.microsoft.com/office/powerpoint/2010/main" val="7671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3FF6-8C8D-C217-882F-B6047772D733}"/>
              </a:ext>
            </a:extLst>
          </p:cNvPr>
          <p:cNvSpPr>
            <a:spLocks noGrp="1"/>
          </p:cNvSpPr>
          <p:nvPr>
            <p:ph type="title"/>
          </p:nvPr>
        </p:nvSpPr>
        <p:spPr>
          <a:xfrm>
            <a:off x="838200" y="161804"/>
            <a:ext cx="10515600" cy="1325563"/>
          </a:xfrm>
        </p:spPr>
        <p:txBody>
          <a:bodyPr/>
          <a:lstStyle/>
          <a:p>
            <a:pPr algn="ctr"/>
            <a:r>
              <a:rPr lang="en-US" b="1" dirty="0"/>
              <a:t>Operation Impact in NYC</a:t>
            </a:r>
          </a:p>
        </p:txBody>
      </p:sp>
      <p:pic>
        <p:nvPicPr>
          <p:cNvPr id="10242" name="Picture 2" descr="NYPD urges 'elevated vigilance' ahead of midterm elections | CNN Politics">
            <a:extLst>
              <a:ext uri="{FF2B5EF4-FFF2-40B4-BE49-F238E27FC236}">
                <a16:creationId xmlns:a16="http://schemas.microsoft.com/office/drawing/2014/main" id="{E4CF28D3-CBB6-6B02-215C-9C30E85CA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549" y="1487367"/>
            <a:ext cx="7373849" cy="4918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CE91D7-54AB-D440-8AF6-0B5B91AB1C1C}"/>
              </a:ext>
            </a:extLst>
          </p:cNvPr>
          <p:cNvSpPr txBox="1"/>
          <p:nvPr/>
        </p:nvSpPr>
        <p:spPr>
          <a:xfrm>
            <a:off x="219430" y="6405543"/>
            <a:ext cx="4354590" cy="369332"/>
          </a:xfrm>
          <a:prstGeom prst="rect">
            <a:avLst/>
          </a:prstGeom>
          <a:noFill/>
        </p:spPr>
        <p:txBody>
          <a:bodyPr wrap="none" rtlCol="0">
            <a:spAutoFit/>
          </a:bodyPr>
          <a:lstStyle/>
          <a:p>
            <a:r>
              <a:rPr lang="en-US" dirty="0"/>
              <a:t>Source: MacDonald, Fagan and Gellar (2016)</a:t>
            </a:r>
          </a:p>
        </p:txBody>
      </p:sp>
    </p:spTree>
    <p:extLst>
      <p:ext uri="{BB962C8B-B14F-4D97-AF65-F5344CB8AC3E}">
        <p14:creationId xmlns:p14="http://schemas.microsoft.com/office/powerpoint/2010/main" val="1474269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Natural Experiments</a:t>
            </a:r>
          </a:p>
        </p:txBody>
      </p:sp>
      <p:sp>
        <p:nvSpPr>
          <p:cNvPr id="3" name="Content Placeholder 2"/>
          <p:cNvSpPr>
            <a:spLocks noGrp="1"/>
          </p:cNvSpPr>
          <p:nvPr>
            <p:ph idx="1"/>
          </p:nvPr>
        </p:nvSpPr>
        <p:spPr/>
        <p:txBody>
          <a:bodyPr/>
          <a:lstStyle/>
          <a:p>
            <a:r>
              <a:rPr lang="en-US" dirty="0"/>
              <a:t>Police deployment changes for some reason that has </a:t>
            </a:r>
            <a:r>
              <a:rPr lang="en-US" b="1" u="sng" dirty="0"/>
              <a:t>a lot to do with </a:t>
            </a:r>
            <a:r>
              <a:rPr lang="en-US" dirty="0"/>
              <a:t>crime concerns</a:t>
            </a:r>
          </a:p>
        </p:txBody>
      </p:sp>
    </p:spTree>
    <p:extLst>
      <p:ext uri="{BB962C8B-B14F-4D97-AF65-F5344CB8AC3E}">
        <p14:creationId xmlns:p14="http://schemas.microsoft.com/office/powerpoint/2010/main" val="32906327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Natural Experiments</a:t>
            </a:r>
          </a:p>
        </p:txBody>
      </p:sp>
      <p:sp>
        <p:nvSpPr>
          <p:cNvPr id="3" name="Content Placeholder 2"/>
          <p:cNvSpPr>
            <a:spLocks noGrp="1"/>
          </p:cNvSpPr>
          <p:nvPr>
            <p:ph idx="1"/>
          </p:nvPr>
        </p:nvSpPr>
        <p:spPr/>
        <p:txBody>
          <a:bodyPr/>
          <a:lstStyle/>
          <a:p>
            <a:r>
              <a:rPr lang="en-US" dirty="0"/>
              <a:t>Police deployment changes for some reason that has </a:t>
            </a:r>
            <a:r>
              <a:rPr lang="en-US" b="1" u="sng" dirty="0"/>
              <a:t>a lot to do with </a:t>
            </a:r>
            <a:r>
              <a:rPr lang="en-US" dirty="0"/>
              <a:t>crime concerns</a:t>
            </a:r>
          </a:p>
          <a:p>
            <a:pPr lvl="1"/>
            <a:r>
              <a:rPr lang="en-US" dirty="0"/>
              <a:t>Police surges </a:t>
            </a:r>
          </a:p>
          <a:p>
            <a:pPr lvl="1"/>
            <a:r>
              <a:rPr lang="en-US" dirty="0"/>
              <a:t>University police</a:t>
            </a:r>
          </a:p>
          <a:p>
            <a:pPr lvl="1"/>
            <a:r>
              <a:rPr lang="en-US" dirty="0"/>
              <a:t>Randomized experiments</a:t>
            </a:r>
          </a:p>
        </p:txBody>
      </p:sp>
    </p:spTree>
    <p:extLst>
      <p:ext uri="{BB962C8B-B14F-4D97-AF65-F5344CB8AC3E}">
        <p14:creationId xmlns:p14="http://schemas.microsoft.com/office/powerpoint/2010/main" val="3194121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A New Commander in Town</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a:xfrm>
            <a:off x="5927463" y="1633872"/>
            <a:ext cx="5809130" cy="4713139"/>
          </a:xfrm>
        </p:spPr>
        <p:txBody>
          <a:bodyPr/>
          <a:lstStyle/>
          <a:p>
            <a:r>
              <a:rPr lang="en-US" dirty="0">
                <a:sym typeface="Wingdings" pitchFamily="2" charset="2"/>
              </a:rPr>
              <a:t>1 SD increase in stops  1.3% decrease in misdemeanor crimes</a:t>
            </a:r>
          </a:p>
          <a:p>
            <a:r>
              <a:rPr lang="en-US" dirty="0">
                <a:sym typeface="Wingdings" pitchFamily="2" charset="2"/>
              </a:rPr>
              <a:t>No notable effect on violent crimes</a:t>
            </a:r>
          </a:p>
        </p:txBody>
      </p:sp>
      <p:pic>
        <p:nvPicPr>
          <p:cNvPr id="4" name="Picture 3">
            <a:extLst>
              <a:ext uri="{FF2B5EF4-FFF2-40B4-BE49-F238E27FC236}">
                <a16:creationId xmlns:a16="http://schemas.microsoft.com/office/drawing/2014/main" id="{EC3333E1-FBE4-FD24-F937-B523AD40F8C3}"/>
              </a:ext>
            </a:extLst>
          </p:cNvPr>
          <p:cNvPicPr>
            <a:picLocks noChangeAspect="1"/>
          </p:cNvPicPr>
          <p:nvPr/>
        </p:nvPicPr>
        <p:blipFill>
          <a:blip r:embed="rId2"/>
          <a:stretch>
            <a:fillRect/>
          </a:stretch>
        </p:blipFill>
        <p:spPr>
          <a:xfrm>
            <a:off x="352239" y="2078897"/>
            <a:ext cx="5171929" cy="3461291"/>
          </a:xfrm>
          <a:prstGeom prst="rect">
            <a:avLst/>
          </a:prstGeom>
        </p:spPr>
      </p:pic>
      <p:sp>
        <p:nvSpPr>
          <p:cNvPr id="5" name="TextBox 4">
            <a:extLst>
              <a:ext uri="{FF2B5EF4-FFF2-40B4-BE49-F238E27FC236}">
                <a16:creationId xmlns:a16="http://schemas.microsoft.com/office/drawing/2014/main" id="{0D796D65-27C9-80CD-30F8-D67075733DBF}"/>
              </a:ext>
            </a:extLst>
          </p:cNvPr>
          <p:cNvSpPr txBox="1"/>
          <p:nvPr/>
        </p:nvSpPr>
        <p:spPr>
          <a:xfrm>
            <a:off x="113429" y="6450342"/>
            <a:ext cx="4441216" cy="369332"/>
          </a:xfrm>
          <a:prstGeom prst="rect">
            <a:avLst/>
          </a:prstGeom>
          <a:noFill/>
        </p:spPr>
        <p:txBody>
          <a:bodyPr wrap="none" rtlCol="0">
            <a:spAutoFit/>
          </a:bodyPr>
          <a:lstStyle/>
          <a:p>
            <a:r>
              <a:rPr lang="en-US" dirty="0"/>
              <a:t>Source: De la Campa and </a:t>
            </a:r>
            <a:r>
              <a:rPr lang="en-US" dirty="0" err="1"/>
              <a:t>Bacher</a:t>
            </a:r>
            <a:r>
              <a:rPr lang="en-US" dirty="0"/>
              <a:t>-Hicks (2020)</a:t>
            </a:r>
          </a:p>
        </p:txBody>
      </p:sp>
    </p:spTree>
    <p:extLst>
      <p:ext uri="{BB962C8B-B14F-4D97-AF65-F5344CB8AC3E}">
        <p14:creationId xmlns:p14="http://schemas.microsoft.com/office/powerpoint/2010/main" val="134735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the Killing of a Police Officer</a:t>
            </a:r>
          </a:p>
        </p:txBody>
      </p:sp>
      <p:sp>
        <p:nvSpPr>
          <p:cNvPr id="11" name="TextBox 10">
            <a:extLst>
              <a:ext uri="{FF2B5EF4-FFF2-40B4-BE49-F238E27FC236}">
                <a16:creationId xmlns:a16="http://schemas.microsoft.com/office/drawing/2014/main" id="{12721C4A-8F85-0286-AD3D-5607ADF207E4}"/>
              </a:ext>
            </a:extLst>
          </p:cNvPr>
          <p:cNvSpPr txBox="1"/>
          <p:nvPr/>
        </p:nvSpPr>
        <p:spPr>
          <a:xfrm>
            <a:off x="113429" y="6450342"/>
            <a:ext cx="4429931" cy="369332"/>
          </a:xfrm>
          <a:prstGeom prst="rect">
            <a:avLst/>
          </a:prstGeom>
          <a:noFill/>
        </p:spPr>
        <p:txBody>
          <a:bodyPr wrap="none" rtlCol="0">
            <a:spAutoFit/>
          </a:bodyPr>
          <a:lstStyle/>
          <a:p>
            <a:r>
              <a:rPr lang="en-US" dirty="0"/>
              <a:t>Source: Cho, Goncalves and </a:t>
            </a:r>
            <a:r>
              <a:rPr lang="en-US" dirty="0" err="1"/>
              <a:t>Weisburst</a:t>
            </a:r>
            <a:r>
              <a:rPr lang="en-US" dirty="0"/>
              <a:t> (2022)</a:t>
            </a:r>
          </a:p>
        </p:txBody>
      </p:sp>
      <p:pic>
        <p:nvPicPr>
          <p:cNvPr id="4" name="Picture 3">
            <a:extLst>
              <a:ext uri="{FF2B5EF4-FFF2-40B4-BE49-F238E27FC236}">
                <a16:creationId xmlns:a16="http://schemas.microsoft.com/office/drawing/2014/main" id="{7B016AD1-D9BF-7B35-EF3D-2DAA0DBCC450}"/>
              </a:ext>
            </a:extLst>
          </p:cNvPr>
          <p:cNvPicPr>
            <a:picLocks noChangeAspect="1"/>
          </p:cNvPicPr>
          <p:nvPr/>
        </p:nvPicPr>
        <p:blipFill>
          <a:blip r:embed="rId2"/>
          <a:stretch>
            <a:fillRect/>
          </a:stretch>
        </p:blipFill>
        <p:spPr>
          <a:xfrm>
            <a:off x="3730213" y="1948870"/>
            <a:ext cx="4533185" cy="3580559"/>
          </a:xfrm>
          <a:prstGeom prst="rect">
            <a:avLst/>
          </a:prstGeom>
        </p:spPr>
      </p:pic>
    </p:spTree>
    <p:extLst>
      <p:ext uri="{BB962C8B-B14F-4D97-AF65-F5344CB8AC3E}">
        <p14:creationId xmlns:p14="http://schemas.microsoft.com/office/powerpoint/2010/main" val="11263589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the Killing of a Police Officer</a:t>
            </a:r>
          </a:p>
        </p:txBody>
      </p:sp>
      <p:pic>
        <p:nvPicPr>
          <p:cNvPr id="4" name="Picture 3">
            <a:extLst>
              <a:ext uri="{FF2B5EF4-FFF2-40B4-BE49-F238E27FC236}">
                <a16:creationId xmlns:a16="http://schemas.microsoft.com/office/drawing/2014/main" id="{67DBC2C5-A28A-867D-2123-CF22F208D661}"/>
              </a:ext>
            </a:extLst>
          </p:cNvPr>
          <p:cNvPicPr>
            <a:picLocks noChangeAspect="1"/>
          </p:cNvPicPr>
          <p:nvPr/>
        </p:nvPicPr>
        <p:blipFill>
          <a:blip r:embed="rId2"/>
          <a:stretch>
            <a:fillRect/>
          </a:stretch>
        </p:blipFill>
        <p:spPr>
          <a:xfrm>
            <a:off x="2209800" y="1874520"/>
            <a:ext cx="7772400" cy="3108960"/>
          </a:xfrm>
          <a:prstGeom prst="rect">
            <a:avLst/>
          </a:prstGeom>
        </p:spPr>
      </p:pic>
      <p:sp>
        <p:nvSpPr>
          <p:cNvPr id="5" name="TextBox 4">
            <a:extLst>
              <a:ext uri="{FF2B5EF4-FFF2-40B4-BE49-F238E27FC236}">
                <a16:creationId xmlns:a16="http://schemas.microsoft.com/office/drawing/2014/main" id="{8E76B4C8-3DB8-A736-0565-8ADB1FDDBCE7}"/>
              </a:ext>
            </a:extLst>
          </p:cNvPr>
          <p:cNvSpPr txBox="1"/>
          <p:nvPr/>
        </p:nvSpPr>
        <p:spPr>
          <a:xfrm>
            <a:off x="113429" y="6450342"/>
            <a:ext cx="4429931" cy="369332"/>
          </a:xfrm>
          <a:prstGeom prst="rect">
            <a:avLst/>
          </a:prstGeom>
          <a:noFill/>
        </p:spPr>
        <p:txBody>
          <a:bodyPr wrap="none" rtlCol="0">
            <a:spAutoFit/>
          </a:bodyPr>
          <a:lstStyle/>
          <a:p>
            <a:r>
              <a:rPr lang="en-US" dirty="0"/>
              <a:t>Source: Cho, Goncalves and </a:t>
            </a:r>
            <a:r>
              <a:rPr lang="en-US" dirty="0" err="1"/>
              <a:t>Weisburst</a:t>
            </a:r>
            <a:r>
              <a:rPr lang="en-US" dirty="0"/>
              <a:t> (2022)</a:t>
            </a:r>
          </a:p>
        </p:txBody>
      </p:sp>
    </p:spTree>
    <p:extLst>
      <p:ext uri="{BB962C8B-B14F-4D97-AF65-F5344CB8AC3E}">
        <p14:creationId xmlns:p14="http://schemas.microsoft.com/office/powerpoint/2010/main" val="42866614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the Killing of a Police Officer</a:t>
            </a:r>
          </a:p>
        </p:txBody>
      </p:sp>
      <p:pic>
        <p:nvPicPr>
          <p:cNvPr id="4" name="Picture 3">
            <a:extLst>
              <a:ext uri="{FF2B5EF4-FFF2-40B4-BE49-F238E27FC236}">
                <a16:creationId xmlns:a16="http://schemas.microsoft.com/office/drawing/2014/main" id="{67DBC2C5-A28A-867D-2123-CF22F208D661}"/>
              </a:ext>
            </a:extLst>
          </p:cNvPr>
          <p:cNvPicPr>
            <a:picLocks noChangeAspect="1"/>
          </p:cNvPicPr>
          <p:nvPr/>
        </p:nvPicPr>
        <p:blipFill>
          <a:blip r:embed="rId2"/>
          <a:stretch>
            <a:fillRect/>
          </a:stretch>
        </p:blipFill>
        <p:spPr>
          <a:xfrm>
            <a:off x="2209800" y="1874520"/>
            <a:ext cx="7772400" cy="3108960"/>
          </a:xfrm>
          <a:prstGeom prst="rect">
            <a:avLst/>
          </a:prstGeom>
        </p:spPr>
      </p:pic>
      <p:sp>
        <p:nvSpPr>
          <p:cNvPr id="5" name="TextBox 4">
            <a:extLst>
              <a:ext uri="{FF2B5EF4-FFF2-40B4-BE49-F238E27FC236}">
                <a16:creationId xmlns:a16="http://schemas.microsoft.com/office/drawing/2014/main" id="{8E76B4C8-3DB8-A736-0565-8ADB1FDDBCE7}"/>
              </a:ext>
            </a:extLst>
          </p:cNvPr>
          <p:cNvSpPr txBox="1"/>
          <p:nvPr/>
        </p:nvSpPr>
        <p:spPr>
          <a:xfrm>
            <a:off x="113429" y="6450342"/>
            <a:ext cx="4429931" cy="369332"/>
          </a:xfrm>
          <a:prstGeom prst="rect">
            <a:avLst/>
          </a:prstGeom>
          <a:noFill/>
        </p:spPr>
        <p:txBody>
          <a:bodyPr wrap="none" rtlCol="0">
            <a:spAutoFit/>
          </a:bodyPr>
          <a:lstStyle/>
          <a:p>
            <a:r>
              <a:rPr lang="en-US" dirty="0"/>
              <a:t>Source: Cho, Goncalves and </a:t>
            </a:r>
            <a:r>
              <a:rPr lang="en-US" dirty="0" err="1"/>
              <a:t>Weisburst</a:t>
            </a:r>
            <a:r>
              <a:rPr lang="en-US" dirty="0"/>
              <a:t> (2022)</a:t>
            </a:r>
          </a:p>
        </p:txBody>
      </p:sp>
      <p:sp>
        <p:nvSpPr>
          <p:cNvPr id="3" name="Rectangle 2">
            <a:extLst>
              <a:ext uri="{FF2B5EF4-FFF2-40B4-BE49-F238E27FC236}">
                <a16:creationId xmlns:a16="http://schemas.microsoft.com/office/drawing/2014/main" id="{DCE544F0-2D4C-72EB-9221-39C68FF18A42}"/>
              </a:ext>
            </a:extLst>
          </p:cNvPr>
          <p:cNvSpPr/>
          <p:nvPr/>
        </p:nvSpPr>
        <p:spPr>
          <a:xfrm>
            <a:off x="4257271" y="2442468"/>
            <a:ext cx="680489" cy="22801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554D83-7A51-D849-1B39-205349790B03}"/>
              </a:ext>
            </a:extLst>
          </p:cNvPr>
          <p:cNvSpPr/>
          <p:nvPr/>
        </p:nvSpPr>
        <p:spPr>
          <a:xfrm>
            <a:off x="7970452" y="2519564"/>
            <a:ext cx="680489" cy="22801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5735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a Viral Incident</a:t>
            </a:r>
          </a:p>
        </p:txBody>
      </p:sp>
      <p:pic>
        <p:nvPicPr>
          <p:cNvPr id="4" name="Picture 3">
            <a:extLst>
              <a:ext uri="{FF2B5EF4-FFF2-40B4-BE49-F238E27FC236}">
                <a16:creationId xmlns:a16="http://schemas.microsoft.com/office/drawing/2014/main" id="{F97BAD74-6B2C-A1BE-ED0C-36B8E48CA580}"/>
              </a:ext>
            </a:extLst>
          </p:cNvPr>
          <p:cNvPicPr>
            <a:picLocks noChangeAspect="1"/>
          </p:cNvPicPr>
          <p:nvPr/>
        </p:nvPicPr>
        <p:blipFill>
          <a:blip r:embed="rId2"/>
          <a:stretch>
            <a:fillRect/>
          </a:stretch>
        </p:blipFill>
        <p:spPr>
          <a:xfrm>
            <a:off x="2209800" y="1890132"/>
            <a:ext cx="7772400" cy="3077736"/>
          </a:xfrm>
          <a:prstGeom prst="rect">
            <a:avLst/>
          </a:prstGeom>
        </p:spPr>
      </p:pic>
      <p:sp>
        <p:nvSpPr>
          <p:cNvPr id="7" name="TextBox 6">
            <a:extLst>
              <a:ext uri="{FF2B5EF4-FFF2-40B4-BE49-F238E27FC236}">
                <a16:creationId xmlns:a16="http://schemas.microsoft.com/office/drawing/2014/main" id="{248C7EDB-B4C3-6C4F-37D2-82C8729A6A97}"/>
              </a:ext>
            </a:extLst>
          </p:cNvPr>
          <p:cNvSpPr txBox="1"/>
          <p:nvPr/>
        </p:nvSpPr>
        <p:spPr>
          <a:xfrm>
            <a:off x="113429" y="6450342"/>
            <a:ext cx="2959656" cy="369332"/>
          </a:xfrm>
          <a:prstGeom prst="rect">
            <a:avLst/>
          </a:prstGeom>
          <a:noFill/>
        </p:spPr>
        <p:txBody>
          <a:bodyPr wrap="none" rtlCol="0">
            <a:spAutoFit/>
          </a:bodyPr>
          <a:lstStyle/>
          <a:p>
            <a:r>
              <a:rPr lang="en-US" dirty="0"/>
              <a:t>Source: Devi and Fryer (2020)</a:t>
            </a:r>
          </a:p>
        </p:txBody>
      </p:sp>
    </p:spTree>
    <p:extLst>
      <p:ext uri="{BB962C8B-B14F-4D97-AF65-F5344CB8AC3E}">
        <p14:creationId xmlns:p14="http://schemas.microsoft.com/office/powerpoint/2010/main" val="30139208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E17D-F18B-2447-A946-BA15D56229C1}"/>
              </a:ext>
            </a:extLst>
          </p:cNvPr>
          <p:cNvSpPr>
            <a:spLocks noGrp="1"/>
          </p:cNvSpPr>
          <p:nvPr>
            <p:ph type="title"/>
          </p:nvPr>
        </p:nvSpPr>
        <p:spPr>
          <a:xfrm>
            <a:off x="838200" y="206012"/>
            <a:ext cx="10515600" cy="1325563"/>
          </a:xfrm>
        </p:spPr>
        <p:txBody>
          <a:bodyPr>
            <a:normAutofit/>
          </a:bodyPr>
          <a:lstStyle/>
          <a:p>
            <a:r>
              <a:rPr lang="en-US" sz="4000" dirty="0"/>
              <a:t>Even more impressive relative to national trends</a:t>
            </a:r>
          </a:p>
        </p:txBody>
      </p:sp>
      <p:pic>
        <p:nvPicPr>
          <p:cNvPr id="3" name="Picture 2">
            <a:extLst>
              <a:ext uri="{FF2B5EF4-FFF2-40B4-BE49-F238E27FC236}">
                <a16:creationId xmlns:a16="http://schemas.microsoft.com/office/drawing/2014/main" id="{DD4CC51A-3C61-7345-88FF-76DE896102F2}"/>
              </a:ext>
            </a:extLst>
          </p:cNvPr>
          <p:cNvPicPr>
            <a:picLocks noChangeAspect="1"/>
          </p:cNvPicPr>
          <p:nvPr/>
        </p:nvPicPr>
        <p:blipFill>
          <a:blip r:embed="rId2"/>
          <a:stretch>
            <a:fillRect/>
          </a:stretch>
        </p:blipFill>
        <p:spPr>
          <a:xfrm>
            <a:off x="1875340" y="1764437"/>
            <a:ext cx="7766372" cy="4887551"/>
          </a:xfrm>
          <a:prstGeom prst="rect">
            <a:avLst/>
          </a:prstGeom>
        </p:spPr>
      </p:pic>
    </p:spTree>
    <p:extLst>
      <p:ext uri="{BB962C8B-B14F-4D97-AF65-F5344CB8AC3E}">
        <p14:creationId xmlns:p14="http://schemas.microsoft.com/office/powerpoint/2010/main" val="42666399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B165-78A5-C74E-A839-167A6FDB6262}"/>
              </a:ext>
            </a:extLst>
          </p:cNvPr>
          <p:cNvSpPr>
            <a:spLocks noGrp="1"/>
          </p:cNvSpPr>
          <p:nvPr>
            <p:ph type="title"/>
          </p:nvPr>
        </p:nvSpPr>
        <p:spPr>
          <a:xfrm>
            <a:off x="914401" y="2680380"/>
            <a:ext cx="10515600" cy="1325563"/>
          </a:xfrm>
        </p:spPr>
        <p:txBody>
          <a:bodyPr/>
          <a:lstStyle/>
          <a:p>
            <a:pPr algn="ctr"/>
            <a:r>
              <a:rPr lang="en-US" b="1" dirty="0"/>
              <a:t>And it wasn’t really a crime decline, more so a decline in gun violence</a:t>
            </a:r>
          </a:p>
        </p:txBody>
      </p:sp>
    </p:spTree>
    <p:extLst>
      <p:ext uri="{BB962C8B-B14F-4D97-AF65-F5344CB8AC3E}">
        <p14:creationId xmlns:p14="http://schemas.microsoft.com/office/powerpoint/2010/main" val="329666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5968C4-5E94-4961-9433-C7B689021764}"/>
              </a:ext>
            </a:extLst>
          </p:cNvPr>
          <p:cNvPicPr>
            <a:picLocks noChangeAspect="1"/>
          </p:cNvPicPr>
          <p:nvPr/>
        </p:nvPicPr>
        <p:blipFill>
          <a:blip r:embed="rId2"/>
          <a:stretch>
            <a:fillRect/>
          </a:stretch>
        </p:blipFill>
        <p:spPr>
          <a:xfrm>
            <a:off x="2530139" y="406923"/>
            <a:ext cx="6959600" cy="622300"/>
          </a:xfrm>
          <a:prstGeom prst="rect">
            <a:avLst/>
          </a:prstGeom>
        </p:spPr>
      </p:pic>
      <p:pic>
        <p:nvPicPr>
          <p:cNvPr id="3" name="Picture 2">
            <a:extLst>
              <a:ext uri="{FF2B5EF4-FFF2-40B4-BE49-F238E27FC236}">
                <a16:creationId xmlns:a16="http://schemas.microsoft.com/office/drawing/2014/main" id="{6B3714CD-F366-958D-DB7D-02F9CF569355}"/>
              </a:ext>
            </a:extLst>
          </p:cNvPr>
          <p:cNvPicPr>
            <a:picLocks noChangeAspect="1"/>
          </p:cNvPicPr>
          <p:nvPr/>
        </p:nvPicPr>
        <p:blipFill>
          <a:blip r:embed="rId3"/>
          <a:stretch>
            <a:fillRect/>
          </a:stretch>
        </p:blipFill>
        <p:spPr>
          <a:xfrm>
            <a:off x="651286" y="1444214"/>
            <a:ext cx="4800600" cy="2743200"/>
          </a:xfrm>
          <a:prstGeom prst="rect">
            <a:avLst/>
          </a:prstGeom>
        </p:spPr>
      </p:pic>
    </p:spTree>
    <p:extLst>
      <p:ext uri="{BB962C8B-B14F-4D97-AF65-F5344CB8AC3E}">
        <p14:creationId xmlns:p14="http://schemas.microsoft.com/office/powerpoint/2010/main" val="11873698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Setting</a:t>
            </a:r>
          </a:p>
        </p:txBody>
      </p:sp>
      <p:sp>
        <p:nvSpPr>
          <p:cNvPr id="3" name="Slide Number Placeholder 2"/>
          <p:cNvSpPr>
            <a:spLocks noGrp="1"/>
          </p:cNvSpPr>
          <p:nvPr>
            <p:ph type="sldNum" sz="quarter" idx="12"/>
          </p:nvPr>
        </p:nvSpPr>
        <p:spPr/>
        <p:txBody>
          <a:bodyPr/>
          <a:lstStyle/>
          <a:p>
            <a:fld id="{5FA872A8-B7D9-4A59-B808-9EEF3DB84928}" type="slidenum">
              <a:rPr lang="en-US" smtClean="0"/>
              <a:t>120</a:t>
            </a:fld>
            <a:endParaRPr lang="en-US"/>
          </a:p>
        </p:txBody>
      </p:sp>
      <p:pic>
        <p:nvPicPr>
          <p:cNvPr id="4" name="Picture 3"/>
          <p:cNvPicPr>
            <a:picLocks noChangeAspect="1"/>
          </p:cNvPicPr>
          <p:nvPr/>
        </p:nvPicPr>
        <p:blipFill>
          <a:blip r:embed="rId2"/>
          <a:stretch>
            <a:fillRect/>
          </a:stretch>
        </p:blipFill>
        <p:spPr>
          <a:xfrm>
            <a:off x="2286000" y="1458912"/>
            <a:ext cx="7620000" cy="5080000"/>
          </a:xfrm>
          <a:prstGeom prst="rect">
            <a:avLst/>
          </a:prstGeom>
        </p:spPr>
      </p:pic>
    </p:spTree>
    <p:extLst>
      <p:ext uri="{BB962C8B-B14F-4D97-AF65-F5344CB8AC3E}">
        <p14:creationId xmlns:p14="http://schemas.microsoft.com/office/powerpoint/2010/main" val="22217426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Setting</a:t>
            </a:r>
          </a:p>
        </p:txBody>
      </p:sp>
      <p:sp>
        <p:nvSpPr>
          <p:cNvPr id="3" name="Slide Number Placeholder 2"/>
          <p:cNvSpPr>
            <a:spLocks noGrp="1"/>
          </p:cNvSpPr>
          <p:nvPr>
            <p:ph type="sldNum" sz="quarter" idx="12"/>
          </p:nvPr>
        </p:nvSpPr>
        <p:spPr/>
        <p:txBody>
          <a:bodyPr/>
          <a:lstStyle/>
          <a:p>
            <a:fld id="{5FA872A8-B7D9-4A59-B808-9EEF3DB84928}" type="slidenum">
              <a:rPr lang="en-US" smtClean="0"/>
              <a:t>121</a:t>
            </a:fld>
            <a:endParaRPr lang="en-US"/>
          </a:p>
        </p:txBody>
      </p:sp>
      <p:pic>
        <p:nvPicPr>
          <p:cNvPr id="4" name="Picture 3"/>
          <p:cNvPicPr>
            <a:picLocks noChangeAspect="1"/>
          </p:cNvPicPr>
          <p:nvPr/>
        </p:nvPicPr>
        <p:blipFill>
          <a:blip r:embed="rId2"/>
          <a:stretch>
            <a:fillRect/>
          </a:stretch>
        </p:blipFill>
        <p:spPr>
          <a:xfrm>
            <a:off x="2525587" y="1467356"/>
            <a:ext cx="6810382" cy="5112326"/>
          </a:xfrm>
          <a:prstGeom prst="rect">
            <a:avLst/>
          </a:prstGeom>
        </p:spPr>
      </p:pic>
    </p:spTree>
    <p:extLst>
      <p:ext uri="{BB962C8B-B14F-4D97-AF65-F5344CB8AC3E}">
        <p14:creationId xmlns:p14="http://schemas.microsoft.com/office/powerpoint/2010/main" val="1379308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Mayoral Election Cycles</a:t>
            </a:r>
          </a:p>
        </p:txBody>
      </p:sp>
      <p:sp>
        <p:nvSpPr>
          <p:cNvPr id="3" name="Content Placeholder 2"/>
          <p:cNvSpPr>
            <a:spLocks noGrp="1"/>
          </p:cNvSpPr>
          <p:nvPr>
            <p:ph idx="1"/>
          </p:nvPr>
        </p:nvSpPr>
        <p:spPr>
          <a:xfrm>
            <a:off x="838200" y="1825625"/>
            <a:ext cx="5005552" cy="4351338"/>
          </a:xfrm>
        </p:spPr>
        <p:txBody>
          <a:bodyPr/>
          <a:lstStyle/>
          <a:p>
            <a:r>
              <a:rPr lang="en-US" dirty="0"/>
              <a:t>Election years should not, by themselves, be related to crime </a:t>
            </a:r>
            <a:r>
              <a:rPr lang="en-US" u="sng" dirty="0"/>
              <a:t>unless</a:t>
            </a:r>
            <a:r>
              <a:rPr lang="en-US" dirty="0"/>
              <a:t> they create cycles of police hiring</a:t>
            </a:r>
          </a:p>
        </p:txBody>
      </p:sp>
      <p:pic>
        <p:nvPicPr>
          <p:cNvPr id="4098" name="Picture 2" descr="Slide Show: Election Day Cartoons | The New Yorker">
            <a:extLst>
              <a:ext uri="{FF2B5EF4-FFF2-40B4-BE49-F238E27FC236}">
                <a16:creationId xmlns:a16="http://schemas.microsoft.com/office/drawing/2014/main" id="{6D1FB74D-E0AD-B4AB-2D83-D6DEF118A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30110"/>
            <a:ext cx="5600513" cy="443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5617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Firefighter Hiring</a:t>
            </a:r>
          </a:p>
        </p:txBody>
      </p:sp>
      <p:sp>
        <p:nvSpPr>
          <p:cNvPr id="3" name="Content Placeholder 2"/>
          <p:cNvSpPr>
            <a:spLocks noGrp="1"/>
          </p:cNvSpPr>
          <p:nvPr>
            <p:ph idx="1"/>
          </p:nvPr>
        </p:nvSpPr>
        <p:spPr>
          <a:xfrm>
            <a:off x="838200" y="1825625"/>
            <a:ext cx="5005552" cy="4351338"/>
          </a:xfrm>
        </p:spPr>
        <p:txBody>
          <a:bodyPr/>
          <a:lstStyle/>
          <a:p>
            <a:r>
              <a:rPr lang="en-US" dirty="0"/>
              <a:t>Police and firefighter hiring are correlated due to union negotiations with city planners, city budgeting, etc.</a:t>
            </a:r>
          </a:p>
        </p:txBody>
      </p:sp>
      <p:pic>
        <p:nvPicPr>
          <p:cNvPr id="6146" name="Picture 2" descr="New Yorker Cartoons | Charlie Hankin">
            <a:extLst>
              <a:ext uri="{FF2B5EF4-FFF2-40B4-BE49-F238E27FC236}">
                <a16:creationId xmlns:a16="http://schemas.microsoft.com/office/drawing/2014/main" id="{D3C0325A-F55D-85B8-CB5B-4AFC000F5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250" y="1567256"/>
            <a:ext cx="5005553" cy="486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869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AF75-0293-9C45-B413-26C5AFAC1167}"/>
              </a:ext>
            </a:extLst>
          </p:cNvPr>
          <p:cNvSpPr>
            <a:spLocks noGrp="1"/>
          </p:cNvSpPr>
          <p:nvPr>
            <p:ph type="title"/>
          </p:nvPr>
        </p:nvSpPr>
        <p:spPr/>
        <p:txBody>
          <a:bodyPr/>
          <a:lstStyle/>
          <a:p>
            <a:pPr algn="ctr"/>
            <a:r>
              <a:rPr lang="en-US" b="1" dirty="0"/>
              <a:t>Researcher Consensus</a:t>
            </a:r>
          </a:p>
        </p:txBody>
      </p:sp>
      <p:pic>
        <p:nvPicPr>
          <p:cNvPr id="3" name="Picture 2">
            <a:extLst>
              <a:ext uri="{FF2B5EF4-FFF2-40B4-BE49-F238E27FC236}">
                <a16:creationId xmlns:a16="http://schemas.microsoft.com/office/drawing/2014/main" id="{AA46F988-45CF-0746-AD17-C61443D48805}"/>
              </a:ext>
            </a:extLst>
          </p:cNvPr>
          <p:cNvPicPr>
            <a:picLocks noChangeAspect="1"/>
          </p:cNvPicPr>
          <p:nvPr/>
        </p:nvPicPr>
        <p:blipFill>
          <a:blip r:embed="rId2"/>
          <a:stretch>
            <a:fillRect/>
          </a:stretch>
        </p:blipFill>
        <p:spPr>
          <a:xfrm>
            <a:off x="1771476" y="2395314"/>
            <a:ext cx="8649045" cy="4462686"/>
          </a:xfrm>
          <a:prstGeom prst="rect">
            <a:avLst/>
          </a:prstGeom>
        </p:spPr>
      </p:pic>
      <p:pic>
        <p:nvPicPr>
          <p:cNvPr id="4" name="Picture 3">
            <a:extLst>
              <a:ext uri="{FF2B5EF4-FFF2-40B4-BE49-F238E27FC236}">
                <a16:creationId xmlns:a16="http://schemas.microsoft.com/office/drawing/2014/main" id="{CF6BB95F-927D-4D42-88B4-EA403926D621}"/>
              </a:ext>
            </a:extLst>
          </p:cNvPr>
          <p:cNvPicPr>
            <a:picLocks noChangeAspect="1"/>
          </p:cNvPicPr>
          <p:nvPr/>
        </p:nvPicPr>
        <p:blipFill>
          <a:blip r:embed="rId3"/>
          <a:stretch>
            <a:fillRect/>
          </a:stretch>
        </p:blipFill>
        <p:spPr>
          <a:xfrm>
            <a:off x="2527298" y="1833769"/>
            <a:ext cx="7137400" cy="508000"/>
          </a:xfrm>
          <a:prstGeom prst="rect">
            <a:avLst/>
          </a:prstGeom>
        </p:spPr>
      </p:pic>
    </p:spTree>
    <p:extLst>
      <p:ext uri="{BB962C8B-B14F-4D97-AF65-F5344CB8AC3E}">
        <p14:creationId xmlns:p14="http://schemas.microsoft.com/office/powerpoint/2010/main" val="27489513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F2E7F4-E18D-0A47-9FFD-9C5FEDF51C64}"/>
              </a:ext>
            </a:extLst>
          </p:cNvPr>
          <p:cNvPicPr>
            <a:picLocks noChangeAspect="1"/>
          </p:cNvPicPr>
          <p:nvPr/>
        </p:nvPicPr>
        <p:blipFill>
          <a:blip r:embed="rId2"/>
          <a:stretch>
            <a:fillRect/>
          </a:stretch>
        </p:blipFill>
        <p:spPr>
          <a:xfrm>
            <a:off x="2019300" y="565150"/>
            <a:ext cx="8153400" cy="5727700"/>
          </a:xfrm>
          <a:prstGeom prst="rect">
            <a:avLst/>
          </a:prstGeom>
        </p:spPr>
      </p:pic>
    </p:spTree>
    <p:extLst>
      <p:ext uri="{BB962C8B-B14F-4D97-AF65-F5344CB8AC3E}">
        <p14:creationId xmlns:p14="http://schemas.microsoft.com/office/powerpoint/2010/main" val="37283587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E8F2A-7679-A741-A5F1-05EC12E267ED}"/>
              </a:ext>
            </a:extLst>
          </p:cNvPr>
          <p:cNvSpPr>
            <a:spLocks noGrp="1"/>
          </p:cNvSpPr>
          <p:nvPr>
            <p:ph type="title"/>
          </p:nvPr>
        </p:nvSpPr>
        <p:spPr>
          <a:xfrm>
            <a:off x="838200" y="236033"/>
            <a:ext cx="10515600" cy="1325563"/>
          </a:xfrm>
        </p:spPr>
        <p:txBody>
          <a:bodyPr/>
          <a:lstStyle/>
          <a:p>
            <a:pPr algn="ctr"/>
            <a:r>
              <a:rPr lang="en-US" b="1" dirty="0"/>
              <a:t>Randomized Experiments</a:t>
            </a:r>
          </a:p>
        </p:txBody>
      </p:sp>
      <p:pic>
        <p:nvPicPr>
          <p:cNvPr id="3" name="Picture 2">
            <a:extLst>
              <a:ext uri="{FF2B5EF4-FFF2-40B4-BE49-F238E27FC236}">
                <a16:creationId xmlns:a16="http://schemas.microsoft.com/office/drawing/2014/main" id="{B6D01694-4BD1-A746-9C5A-129365DD1DA5}"/>
              </a:ext>
            </a:extLst>
          </p:cNvPr>
          <p:cNvPicPr>
            <a:picLocks noChangeAspect="1"/>
          </p:cNvPicPr>
          <p:nvPr/>
        </p:nvPicPr>
        <p:blipFill>
          <a:blip r:embed="rId2"/>
          <a:stretch>
            <a:fillRect/>
          </a:stretch>
        </p:blipFill>
        <p:spPr>
          <a:xfrm>
            <a:off x="2448933" y="1690688"/>
            <a:ext cx="7676191" cy="5019675"/>
          </a:xfrm>
          <a:prstGeom prst="rect">
            <a:avLst/>
          </a:prstGeom>
        </p:spPr>
      </p:pic>
      <p:sp>
        <p:nvSpPr>
          <p:cNvPr id="4" name="TextBox 3">
            <a:extLst>
              <a:ext uri="{FF2B5EF4-FFF2-40B4-BE49-F238E27FC236}">
                <a16:creationId xmlns:a16="http://schemas.microsoft.com/office/drawing/2014/main" id="{B858FD3E-E5DF-EA5B-5EF4-F9B589D982E5}"/>
              </a:ext>
            </a:extLst>
          </p:cNvPr>
          <p:cNvSpPr txBox="1"/>
          <p:nvPr/>
        </p:nvSpPr>
        <p:spPr>
          <a:xfrm>
            <a:off x="225015" y="6341031"/>
            <a:ext cx="2588337" cy="369332"/>
          </a:xfrm>
          <a:prstGeom prst="rect">
            <a:avLst/>
          </a:prstGeom>
          <a:noFill/>
        </p:spPr>
        <p:txBody>
          <a:bodyPr wrap="none" rtlCol="0">
            <a:spAutoFit/>
          </a:bodyPr>
          <a:lstStyle/>
          <a:p>
            <a:r>
              <a:rPr lang="en-US" dirty="0"/>
              <a:t>Source: Braga et al (2019)</a:t>
            </a:r>
          </a:p>
        </p:txBody>
      </p:sp>
    </p:spTree>
    <p:extLst>
      <p:ext uri="{BB962C8B-B14F-4D97-AF65-F5344CB8AC3E}">
        <p14:creationId xmlns:p14="http://schemas.microsoft.com/office/powerpoint/2010/main" val="11637713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76569-308C-FEBF-81F6-5AE237E8B17C}"/>
              </a:ext>
            </a:extLst>
          </p:cNvPr>
          <p:cNvPicPr>
            <a:picLocks noChangeAspect="1"/>
          </p:cNvPicPr>
          <p:nvPr/>
        </p:nvPicPr>
        <p:blipFill>
          <a:blip r:embed="rId2"/>
          <a:stretch>
            <a:fillRect/>
          </a:stretch>
        </p:blipFill>
        <p:spPr>
          <a:xfrm>
            <a:off x="202303" y="1248858"/>
            <a:ext cx="5700226" cy="3624356"/>
          </a:xfrm>
          <a:prstGeom prst="rect">
            <a:avLst/>
          </a:prstGeom>
        </p:spPr>
      </p:pic>
      <p:sp>
        <p:nvSpPr>
          <p:cNvPr id="4" name="TextBox 3">
            <a:extLst>
              <a:ext uri="{FF2B5EF4-FFF2-40B4-BE49-F238E27FC236}">
                <a16:creationId xmlns:a16="http://schemas.microsoft.com/office/drawing/2014/main" id="{BB1BD6DF-6224-2AAD-8B9F-826B3286590B}"/>
              </a:ext>
            </a:extLst>
          </p:cNvPr>
          <p:cNvSpPr txBox="1"/>
          <p:nvPr/>
        </p:nvSpPr>
        <p:spPr>
          <a:xfrm>
            <a:off x="113429" y="6450342"/>
            <a:ext cx="5178854" cy="369332"/>
          </a:xfrm>
          <a:prstGeom prst="rect">
            <a:avLst/>
          </a:prstGeom>
          <a:noFill/>
        </p:spPr>
        <p:txBody>
          <a:bodyPr wrap="none" rtlCol="0">
            <a:spAutoFit/>
          </a:bodyPr>
          <a:lstStyle/>
          <a:p>
            <a:r>
              <a:rPr lang="en-US" dirty="0"/>
              <a:t>Source: </a:t>
            </a:r>
            <a:r>
              <a:rPr lang="en-US" dirty="0" err="1"/>
              <a:t>Chalfin</a:t>
            </a:r>
            <a:r>
              <a:rPr lang="en-US" dirty="0"/>
              <a:t>, </a:t>
            </a:r>
            <a:r>
              <a:rPr lang="en-US" dirty="0" err="1"/>
              <a:t>Mitre-Becerril</a:t>
            </a:r>
            <a:r>
              <a:rPr lang="en-US" dirty="0"/>
              <a:t> and Williams Jr. (2022)</a:t>
            </a:r>
          </a:p>
        </p:txBody>
      </p:sp>
    </p:spTree>
    <p:extLst>
      <p:ext uri="{BB962C8B-B14F-4D97-AF65-F5344CB8AC3E}">
        <p14:creationId xmlns:p14="http://schemas.microsoft.com/office/powerpoint/2010/main" val="40115806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76569-308C-FEBF-81F6-5AE237E8B17C}"/>
              </a:ext>
            </a:extLst>
          </p:cNvPr>
          <p:cNvPicPr>
            <a:picLocks noChangeAspect="1"/>
          </p:cNvPicPr>
          <p:nvPr/>
        </p:nvPicPr>
        <p:blipFill>
          <a:blip r:embed="rId2"/>
          <a:stretch>
            <a:fillRect/>
          </a:stretch>
        </p:blipFill>
        <p:spPr>
          <a:xfrm>
            <a:off x="202303" y="1248858"/>
            <a:ext cx="5700226" cy="3624356"/>
          </a:xfrm>
          <a:prstGeom prst="rect">
            <a:avLst/>
          </a:prstGeom>
        </p:spPr>
      </p:pic>
      <p:sp>
        <p:nvSpPr>
          <p:cNvPr id="4" name="Rectangle 3">
            <a:extLst>
              <a:ext uri="{FF2B5EF4-FFF2-40B4-BE49-F238E27FC236}">
                <a16:creationId xmlns:a16="http://schemas.microsoft.com/office/drawing/2014/main" id="{1A65A782-E874-693D-1C53-8F60053C3C89}"/>
              </a:ext>
            </a:extLst>
          </p:cNvPr>
          <p:cNvSpPr/>
          <p:nvPr/>
        </p:nvSpPr>
        <p:spPr>
          <a:xfrm>
            <a:off x="3052415" y="1172583"/>
            <a:ext cx="1315189" cy="34101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3CF9E-AC4B-C4AF-6135-615BA72C33B6}"/>
              </a:ext>
            </a:extLst>
          </p:cNvPr>
          <p:cNvSpPr txBox="1"/>
          <p:nvPr/>
        </p:nvSpPr>
        <p:spPr>
          <a:xfrm>
            <a:off x="113429" y="6450342"/>
            <a:ext cx="5178854" cy="369332"/>
          </a:xfrm>
          <a:prstGeom prst="rect">
            <a:avLst/>
          </a:prstGeom>
          <a:noFill/>
        </p:spPr>
        <p:txBody>
          <a:bodyPr wrap="none" rtlCol="0">
            <a:spAutoFit/>
          </a:bodyPr>
          <a:lstStyle/>
          <a:p>
            <a:r>
              <a:rPr lang="en-US" dirty="0"/>
              <a:t>Source: </a:t>
            </a:r>
            <a:r>
              <a:rPr lang="en-US" dirty="0" err="1"/>
              <a:t>Chalfin</a:t>
            </a:r>
            <a:r>
              <a:rPr lang="en-US" dirty="0"/>
              <a:t>, </a:t>
            </a:r>
            <a:r>
              <a:rPr lang="en-US" dirty="0" err="1"/>
              <a:t>Mitre-Becerril</a:t>
            </a:r>
            <a:r>
              <a:rPr lang="en-US" dirty="0"/>
              <a:t> and Williams Jr. (2022)</a:t>
            </a:r>
          </a:p>
        </p:txBody>
      </p:sp>
    </p:spTree>
    <p:extLst>
      <p:ext uri="{BB962C8B-B14F-4D97-AF65-F5344CB8AC3E}">
        <p14:creationId xmlns:p14="http://schemas.microsoft.com/office/powerpoint/2010/main" val="26146613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76569-308C-FEBF-81F6-5AE237E8B17C}"/>
              </a:ext>
            </a:extLst>
          </p:cNvPr>
          <p:cNvPicPr>
            <a:picLocks noChangeAspect="1"/>
          </p:cNvPicPr>
          <p:nvPr/>
        </p:nvPicPr>
        <p:blipFill>
          <a:blip r:embed="rId2"/>
          <a:stretch>
            <a:fillRect/>
          </a:stretch>
        </p:blipFill>
        <p:spPr>
          <a:xfrm>
            <a:off x="202303" y="1248858"/>
            <a:ext cx="5700226" cy="3624356"/>
          </a:xfrm>
          <a:prstGeom prst="rect">
            <a:avLst/>
          </a:prstGeom>
        </p:spPr>
      </p:pic>
      <p:sp>
        <p:nvSpPr>
          <p:cNvPr id="4" name="Rectangle 3">
            <a:extLst>
              <a:ext uri="{FF2B5EF4-FFF2-40B4-BE49-F238E27FC236}">
                <a16:creationId xmlns:a16="http://schemas.microsoft.com/office/drawing/2014/main" id="{1A65A782-E874-693D-1C53-8F60053C3C89}"/>
              </a:ext>
            </a:extLst>
          </p:cNvPr>
          <p:cNvSpPr/>
          <p:nvPr/>
        </p:nvSpPr>
        <p:spPr>
          <a:xfrm>
            <a:off x="3052415" y="1172583"/>
            <a:ext cx="1315189" cy="34101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8A1A85-9EF3-152F-2853-B0AD1F04270E}"/>
              </a:ext>
            </a:extLst>
          </p:cNvPr>
          <p:cNvSpPr txBox="1"/>
          <p:nvPr/>
        </p:nvSpPr>
        <p:spPr>
          <a:xfrm>
            <a:off x="6852621" y="1172582"/>
            <a:ext cx="4270786"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Some neighborhoods experienced a huge drop in stops (&gt; 90%</a:t>
            </a:r>
          </a:p>
          <a:p>
            <a:pPr marL="285750" indent="-285750">
              <a:buFont typeface="Arial" panose="020B0604020202020204" pitchFamily="34" charset="0"/>
              <a:buChar char="•"/>
            </a:pPr>
            <a:r>
              <a:rPr lang="en-US" sz="3200" dirty="0"/>
              <a:t>Others experienced a much smaller drop in stops (10-20%)</a:t>
            </a:r>
          </a:p>
        </p:txBody>
      </p:sp>
      <p:sp>
        <p:nvSpPr>
          <p:cNvPr id="5" name="TextBox 4">
            <a:extLst>
              <a:ext uri="{FF2B5EF4-FFF2-40B4-BE49-F238E27FC236}">
                <a16:creationId xmlns:a16="http://schemas.microsoft.com/office/drawing/2014/main" id="{4A0E552A-FCF1-48CE-9AAE-9A60644F7018}"/>
              </a:ext>
            </a:extLst>
          </p:cNvPr>
          <p:cNvSpPr txBox="1"/>
          <p:nvPr/>
        </p:nvSpPr>
        <p:spPr>
          <a:xfrm>
            <a:off x="113429" y="6450342"/>
            <a:ext cx="5178854" cy="369332"/>
          </a:xfrm>
          <a:prstGeom prst="rect">
            <a:avLst/>
          </a:prstGeom>
          <a:noFill/>
        </p:spPr>
        <p:txBody>
          <a:bodyPr wrap="none" rtlCol="0">
            <a:spAutoFit/>
          </a:bodyPr>
          <a:lstStyle/>
          <a:p>
            <a:r>
              <a:rPr lang="en-US" dirty="0"/>
              <a:t>Source: </a:t>
            </a:r>
            <a:r>
              <a:rPr lang="en-US" dirty="0" err="1"/>
              <a:t>Chalfin</a:t>
            </a:r>
            <a:r>
              <a:rPr lang="en-US" dirty="0"/>
              <a:t>, </a:t>
            </a:r>
            <a:r>
              <a:rPr lang="en-US" dirty="0" err="1"/>
              <a:t>Mitre-Becerril</a:t>
            </a:r>
            <a:r>
              <a:rPr lang="en-US" dirty="0"/>
              <a:t> and Williams Jr. (2022)</a:t>
            </a:r>
          </a:p>
        </p:txBody>
      </p:sp>
    </p:spTree>
    <p:extLst>
      <p:ext uri="{BB962C8B-B14F-4D97-AF65-F5344CB8AC3E}">
        <p14:creationId xmlns:p14="http://schemas.microsoft.com/office/powerpoint/2010/main" val="3453993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5968C4-5E94-4961-9433-C7B689021764}"/>
              </a:ext>
            </a:extLst>
          </p:cNvPr>
          <p:cNvPicPr>
            <a:picLocks noChangeAspect="1"/>
          </p:cNvPicPr>
          <p:nvPr/>
        </p:nvPicPr>
        <p:blipFill>
          <a:blip r:embed="rId2"/>
          <a:stretch>
            <a:fillRect/>
          </a:stretch>
        </p:blipFill>
        <p:spPr>
          <a:xfrm>
            <a:off x="2530139" y="406923"/>
            <a:ext cx="6959600" cy="622300"/>
          </a:xfrm>
          <a:prstGeom prst="rect">
            <a:avLst/>
          </a:prstGeom>
        </p:spPr>
      </p:pic>
      <p:pic>
        <p:nvPicPr>
          <p:cNvPr id="3" name="Picture 2">
            <a:extLst>
              <a:ext uri="{FF2B5EF4-FFF2-40B4-BE49-F238E27FC236}">
                <a16:creationId xmlns:a16="http://schemas.microsoft.com/office/drawing/2014/main" id="{6B3714CD-F366-958D-DB7D-02F9CF569355}"/>
              </a:ext>
            </a:extLst>
          </p:cNvPr>
          <p:cNvPicPr>
            <a:picLocks noChangeAspect="1"/>
          </p:cNvPicPr>
          <p:nvPr/>
        </p:nvPicPr>
        <p:blipFill>
          <a:blip r:embed="rId3"/>
          <a:stretch>
            <a:fillRect/>
          </a:stretch>
        </p:blipFill>
        <p:spPr>
          <a:xfrm>
            <a:off x="651286" y="1444214"/>
            <a:ext cx="4800600" cy="2743200"/>
          </a:xfrm>
          <a:prstGeom prst="rect">
            <a:avLst/>
          </a:prstGeom>
        </p:spPr>
      </p:pic>
      <p:pic>
        <p:nvPicPr>
          <p:cNvPr id="4" name="Picture 3">
            <a:extLst>
              <a:ext uri="{FF2B5EF4-FFF2-40B4-BE49-F238E27FC236}">
                <a16:creationId xmlns:a16="http://schemas.microsoft.com/office/drawing/2014/main" id="{326447F6-D8ED-5A22-FD36-F2A20DB3FFB2}"/>
              </a:ext>
            </a:extLst>
          </p:cNvPr>
          <p:cNvPicPr>
            <a:picLocks noChangeAspect="1"/>
          </p:cNvPicPr>
          <p:nvPr/>
        </p:nvPicPr>
        <p:blipFill>
          <a:blip r:embed="rId4"/>
          <a:stretch>
            <a:fillRect/>
          </a:stretch>
        </p:blipFill>
        <p:spPr>
          <a:xfrm>
            <a:off x="6096000" y="3429000"/>
            <a:ext cx="4953000" cy="2057400"/>
          </a:xfrm>
          <a:prstGeom prst="rect">
            <a:avLst/>
          </a:prstGeom>
        </p:spPr>
      </p:pic>
    </p:spTree>
    <p:extLst>
      <p:ext uri="{BB962C8B-B14F-4D97-AF65-F5344CB8AC3E}">
        <p14:creationId xmlns:p14="http://schemas.microsoft.com/office/powerpoint/2010/main" val="29110535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76569-308C-FEBF-81F6-5AE237E8B17C}"/>
              </a:ext>
            </a:extLst>
          </p:cNvPr>
          <p:cNvPicPr>
            <a:picLocks noChangeAspect="1"/>
          </p:cNvPicPr>
          <p:nvPr/>
        </p:nvPicPr>
        <p:blipFill>
          <a:blip r:embed="rId2"/>
          <a:stretch>
            <a:fillRect/>
          </a:stretch>
        </p:blipFill>
        <p:spPr>
          <a:xfrm>
            <a:off x="202303" y="1248858"/>
            <a:ext cx="5700226" cy="3624356"/>
          </a:xfrm>
          <a:prstGeom prst="rect">
            <a:avLst/>
          </a:prstGeom>
        </p:spPr>
      </p:pic>
      <p:sp>
        <p:nvSpPr>
          <p:cNvPr id="4" name="Rectangle 3">
            <a:extLst>
              <a:ext uri="{FF2B5EF4-FFF2-40B4-BE49-F238E27FC236}">
                <a16:creationId xmlns:a16="http://schemas.microsoft.com/office/drawing/2014/main" id="{1A65A782-E874-693D-1C53-8F60053C3C89}"/>
              </a:ext>
            </a:extLst>
          </p:cNvPr>
          <p:cNvSpPr/>
          <p:nvPr/>
        </p:nvSpPr>
        <p:spPr>
          <a:xfrm>
            <a:off x="3052415" y="1172583"/>
            <a:ext cx="1315189" cy="34101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8A1A85-9EF3-152F-2853-B0AD1F04270E}"/>
              </a:ext>
            </a:extLst>
          </p:cNvPr>
          <p:cNvSpPr txBox="1"/>
          <p:nvPr/>
        </p:nvSpPr>
        <p:spPr>
          <a:xfrm>
            <a:off x="6852621" y="1172582"/>
            <a:ext cx="4270786"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Some neighborhoods experienced a huge drop in stops (&gt; 90%</a:t>
            </a:r>
          </a:p>
          <a:p>
            <a:pPr marL="285750" indent="-285750">
              <a:buFont typeface="Arial" panose="020B0604020202020204" pitchFamily="34" charset="0"/>
              <a:buChar char="•"/>
            </a:pPr>
            <a:r>
              <a:rPr lang="en-US" sz="3200" dirty="0"/>
              <a:t>Others experienced a much smaller drop in stops (10-20%)</a:t>
            </a:r>
          </a:p>
        </p:txBody>
      </p:sp>
      <p:pic>
        <p:nvPicPr>
          <p:cNvPr id="5" name="Picture 4">
            <a:extLst>
              <a:ext uri="{FF2B5EF4-FFF2-40B4-BE49-F238E27FC236}">
                <a16:creationId xmlns:a16="http://schemas.microsoft.com/office/drawing/2014/main" id="{44E650E0-071D-CB2A-F963-0B0E4124ACD8}"/>
              </a:ext>
            </a:extLst>
          </p:cNvPr>
          <p:cNvPicPr>
            <a:picLocks noChangeAspect="1"/>
          </p:cNvPicPr>
          <p:nvPr/>
        </p:nvPicPr>
        <p:blipFill>
          <a:blip r:embed="rId3"/>
          <a:stretch>
            <a:fillRect/>
          </a:stretch>
        </p:blipFill>
        <p:spPr>
          <a:xfrm>
            <a:off x="91739" y="924562"/>
            <a:ext cx="6104665" cy="3948652"/>
          </a:xfrm>
          <a:prstGeom prst="rect">
            <a:avLst/>
          </a:prstGeom>
        </p:spPr>
      </p:pic>
      <p:sp>
        <p:nvSpPr>
          <p:cNvPr id="6" name="TextBox 5">
            <a:extLst>
              <a:ext uri="{FF2B5EF4-FFF2-40B4-BE49-F238E27FC236}">
                <a16:creationId xmlns:a16="http://schemas.microsoft.com/office/drawing/2014/main" id="{AB2843C0-7985-6839-E8A9-30D12FB10786}"/>
              </a:ext>
            </a:extLst>
          </p:cNvPr>
          <p:cNvSpPr txBox="1"/>
          <p:nvPr/>
        </p:nvSpPr>
        <p:spPr>
          <a:xfrm>
            <a:off x="113429" y="6450342"/>
            <a:ext cx="5178854" cy="369332"/>
          </a:xfrm>
          <a:prstGeom prst="rect">
            <a:avLst/>
          </a:prstGeom>
          <a:noFill/>
        </p:spPr>
        <p:txBody>
          <a:bodyPr wrap="none" rtlCol="0">
            <a:spAutoFit/>
          </a:bodyPr>
          <a:lstStyle/>
          <a:p>
            <a:r>
              <a:rPr lang="en-US" dirty="0"/>
              <a:t>Source: </a:t>
            </a:r>
            <a:r>
              <a:rPr lang="en-US" dirty="0" err="1"/>
              <a:t>Chalfin</a:t>
            </a:r>
            <a:r>
              <a:rPr lang="en-US" dirty="0"/>
              <a:t>, </a:t>
            </a:r>
            <a:r>
              <a:rPr lang="en-US" dirty="0" err="1"/>
              <a:t>Mitre-Becerril</a:t>
            </a:r>
            <a:r>
              <a:rPr lang="en-US" dirty="0"/>
              <a:t> and Williams Jr. (2022)</a:t>
            </a:r>
          </a:p>
        </p:txBody>
      </p:sp>
    </p:spTree>
    <p:extLst>
      <p:ext uri="{BB962C8B-B14F-4D97-AF65-F5344CB8AC3E}">
        <p14:creationId xmlns:p14="http://schemas.microsoft.com/office/powerpoint/2010/main" val="35043975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e complicated legacy of 'broken windows' policing - CommonWealth Magazine">
            <a:extLst>
              <a:ext uri="{FF2B5EF4-FFF2-40B4-BE49-F238E27FC236}">
                <a16:creationId xmlns:a16="http://schemas.microsoft.com/office/drawing/2014/main" id="{3C7BB858-39B7-2D7B-E87B-EB0CBEA95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88" y="0"/>
            <a:ext cx="4922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304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E6D7-BAD3-C048-88A7-0B54CA28A781}"/>
              </a:ext>
            </a:extLst>
          </p:cNvPr>
          <p:cNvSpPr>
            <a:spLocks noGrp="1"/>
          </p:cNvSpPr>
          <p:nvPr>
            <p:ph type="title"/>
          </p:nvPr>
        </p:nvSpPr>
        <p:spPr/>
        <p:txBody>
          <a:bodyPr/>
          <a:lstStyle/>
          <a:p>
            <a:pPr algn="ctr"/>
            <a:r>
              <a:rPr lang="en-US" b="1" dirty="0"/>
              <a:t>Precision Policing</a:t>
            </a:r>
          </a:p>
        </p:txBody>
      </p:sp>
      <p:sp>
        <p:nvSpPr>
          <p:cNvPr id="3" name="Content Placeholder 2">
            <a:extLst>
              <a:ext uri="{FF2B5EF4-FFF2-40B4-BE49-F238E27FC236}">
                <a16:creationId xmlns:a16="http://schemas.microsoft.com/office/drawing/2014/main" id="{D1C67A87-EE5D-C641-BD80-12DA8240F037}"/>
              </a:ext>
            </a:extLst>
          </p:cNvPr>
          <p:cNvSpPr>
            <a:spLocks noGrp="1"/>
          </p:cNvSpPr>
          <p:nvPr>
            <p:ph idx="1"/>
          </p:nvPr>
        </p:nvSpPr>
        <p:spPr/>
        <p:txBody>
          <a:bodyPr/>
          <a:lstStyle/>
          <a:p>
            <a:r>
              <a:rPr lang="en-US" dirty="0"/>
              <a:t>Focused deterrence</a:t>
            </a:r>
          </a:p>
          <a:p>
            <a:pPr lvl="1"/>
            <a:r>
              <a:rPr lang="en-US" dirty="0"/>
              <a:t>Leverage group/gang dynamics</a:t>
            </a:r>
          </a:p>
          <a:p>
            <a:pPr lvl="1"/>
            <a:r>
              <a:rPr lang="en-US" dirty="0"/>
              <a:t>Deliver a credible enforcement threat (the stick)</a:t>
            </a:r>
          </a:p>
          <a:p>
            <a:pPr lvl="1"/>
            <a:r>
              <a:rPr lang="en-US" dirty="0"/>
              <a:t>Offer social services (the carrot)</a:t>
            </a:r>
          </a:p>
          <a:p>
            <a:pPr lvl="1"/>
            <a:r>
              <a:rPr lang="en-US" dirty="0"/>
              <a:t>Gang takedowns (focused incapacitation)</a:t>
            </a:r>
          </a:p>
          <a:p>
            <a:pPr marL="0" indent="0">
              <a:buNone/>
            </a:pPr>
            <a:endParaRPr lang="en-US" dirty="0"/>
          </a:p>
        </p:txBody>
      </p:sp>
    </p:spTree>
    <p:extLst>
      <p:ext uri="{BB962C8B-B14F-4D97-AF65-F5344CB8AC3E}">
        <p14:creationId xmlns:p14="http://schemas.microsoft.com/office/powerpoint/2010/main" val="9699406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BB41FA-A6E4-7321-B2CC-6730BCF90CC5}"/>
              </a:ext>
            </a:extLst>
          </p:cNvPr>
          <p:cNvPicPr>
            <a:picLocks noChangeAspect="1"/>
          </p:cNvPicPr>
          <p:nvPr/>
        </p:nvPicPr>
        <p:blipFill>
          <a:blip r:embed="rId2"/>
          <a:stretch>
            <a:fillRect/>
          </a:stretch>
        </p:blipFill>
        <p:spPr>
          <a:xfrm>
            <a:off x="2209800" y="487924"/>
            <a:ext cx="7772400" cy="5882152"/>
          </a:xfrm>
          <a:prstGeom prst="rect">
            <a:avLst/>
          </a:prstGeom>
        </p:spPr>
      </p:pic>
    </p:spTree>
    <p:extLst>
      <p:ext uri="{BB962C8B-B14F-4D97-AF65-F5344CB8AC3E}">
        <p14:creationId xmlns:p14="http://schemas.microsoft.com/office/powerpoint/2010/main" val="995333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E45F1-3EBD-864D-83E1-BCBF4A97BA30}"/>
              </a:ext>
            </a:extLst>
          </p:cNvPr>
          <p:cNvPicPr>
            <a:picLocks noChangeAspect="1"/>
          </p:cNvPicPr>
          <p:nvPr/>
        </p:nvPicPr>
        <p:blipFill>
          <a:blip r:embed="rId3"/>
          <a:stretch>
            <a:fillRect/>
          </a:stretch>
        </p:blipFill>
        <p:spPr>
          <a:xfrm>
            <a:off x="1563007" y="190499"/>
            <a:ext cx="9502888" cy="6428015"/>
          </a:xfrm>
          <a:prstGeom prst="rect">
            <a:avLst/>
          </a:prstGeom>
        </p:spPr>
      </p:pic>
      <p:sp>
        <p:nvSpPr>
          <p:cNvPr id="3" name="Rectangle 2">
            <a:extLst>
              <a:ext uri="{FF2B5EF4-FFF2-40B4-BE49-F238E27FC236}">
                <a16:creationId xmlns:a16="http://schemas.microsoft.com/office/drawing/2014/main" id="{35252C09-98BB-AC4E-B03C-630FB523C7AA}"/>
              </a:ext>
            </a:extLst>
          </p:cNvPr>
          <p:cNvSpPr/>
          <p:nvPr/>
        </p:nvSpPr>
        <p:spPr>
          <a:xfrm>
            <a:off x="8252749" y="358815"/>
            <a:ext cx="2187616" cy="5046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7644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A8CDD2-39B2-E84B-9EA6-88D001E199FD}"/>
              </a:ext>
            </a:extLst>
          </p:cNvPr>
          <p:cNvSpPr txBox="1"/>
          <p:nvPr/>
        </p:nvSpPr>
        <p:spPr>
          <a:xfrm>
            <a:off x="1719943" y="5736771"/>
            <a:ext cx="2884714" cy="369332"/>
          </a:xfrm>
          <a:prstGeom prst="rect">
            <a:avLst/>
          </a:prstGeom>
          <a:noFill/>
        </p:spPr>
        <p:txBody>
          <a:bodyPr wrap="square" rtlCol="0">
            <a:spAutoFit/>
          </a:bodyPr>
          <a:lstStyle/>
          <a:p>
            <a:pPr algn="ctr"/>
            <a:r>
              <a:rPr lang="en-US" dirty="0"/>
              <a:t>Treatment effect: -36%</a:t>
            </a:r>
          </a:p>
        </p:txBody>
      </p:sp>
      <p:sp>
        <p:nvSpPr>
          <p:cNvPr id="5" name="TextBox 4">
            <a:extLst>
              <a:ext uri="{FF2B5EF4-FFF2-40B4-BE49-F238E27FC236}">
                <a16:creationId xmlns:a16="http://schemas.microsoft.com/office/drawing/2014/main" id="{11BE7F7C-43C1-1042-BF5D-7307E87A1A3A}"/>
              </a:ext>
            </a:extLst>
          </p:cNvPr>
          <p:cNvSpPr txBox="1"/>
          <p:nvPr/>
        </p:nvSpPr>
        <p:spPr>
          <a:xfrm>
            <a:off x="7658100" y="5736771"/>
            <a:ext cx="2884714" cy="369332"/>
          </a:xfrm>
          <a:prstGeom prst="rect">
            <a:avLst/>
          </a:prstGeom>
          <a:noFill/>
        </p:spPr>
        <p:txBody>
          <a:bodyPr wrap="square" rtlCol="0">
            <a:spAutoFit/>
          </a:bodyPr>
          <a:lstStyle/>
          <a:p>
            <a:pPr algn="ctr"/>
            <a:r>
              <a:rPr lang="en-US" dirty="0"/>
              <a:t>Treatment effect: -10%</a:t>
            </a:r>
          </a:p>
        </p:txBody>
      </p:sp>
      <p:pic>
        <p:nvPicPr>
          <p:cNvPr id="6" name="Picture 5">
            <a:extLst>
              <a:ext uri="{FF2B5EF4-FFF2-40B4-BE49-F238E27FC236}">
                <a16:creationId xmlns:a16="http://schemas.microsoft.com/office/drawing/2014/main" id="{ABB6CB22-9F2B-AA4E-862F-2BC18C3E64B8}"/>
              </a:ext>
            </a:extLst>
          </p:cNvPr>
          <p:cNvPicPr>
            <a:picLocks noChangeAspect="1"/>
          </p:cNvPicPr>
          <p:nvPr/>
        </p:nvPicPr>
        <p:blipFill>
          <a:blip r:embed="rId3"/>
          <a:stretch>
            <a:fillRect/>
          </a:stretch>
        </p:blipFill>
        <p:spPr>
          <a:xfrm>
            <a:off x="260350" y="1282700"/>
            <a:ext cx="5803900" cy="4292600"/>
          </a:xfrm>
          <a:prstGeom prst="rect">
            <a:avLst/>
          </a:prstGeom>
        </p:spPr>
      </p:pic>
      <p:pic>
        <p:nvPicPr>
          <p:cNvPr id="7" name="Picture 6">
            <a:extLst>
              <a:ext uri="{FF2B5EF4-FFF2-40B4-BE49-F238E27FC236}">
                <a16:creationId xmlns:a16="http://schemas.microsoft.com/office/drawing/2014/main" id="{C98258E7-3AE5-8245-8B2F-4AFF3CBDEBC2}"/>
              </a:ext>
            </a:extLst>
          </p:cNvPr>
          <p:cNvPicPr>
            <a:picLocks noChangeAspect="1"/>
          </p:cNvPicPr>
          <p:nvPr/>
        </p:nvPicPr>
        <p:blipFill>
          <a:blip r:embed="rId4"/>
          <a:stretch>
            <a:fillRect/>
          </a:stretch>
        </p:blipFill>
        <p:spPr>
          <a:xfrm>
            <a:off x="6370417" y="1282700"/>
            <a:ext cx="5219700" cy="4241800"/>
          </a:xfrm>
          <a:prstGeom prst="rect">
            <a:avLst/>
          </a:prstGeom>
        </p:spPr>
      </p:pic>
      <p:sp>
        <p:nvSpPr>
          <p:cNvPr id="2" name="Rectangle 1">
            <a:extLst>
              <a:ext uri="{FF2B5EF4-FFF2-40B4-BE49-F238E27FC236}">
                <a16:creationId xmlns:a16="http://schemas.microsoft.com/office/drawing/2014/main" id="{C3907239-DBA9-1942-B51B-4C15C4158C2A}"/>
              </a:ext>
            </a:extLst>
          </p:cNvPr>
          <p:cNvSpPr/>
          <p:nvPr/>
        </p:nvSpPr>
        <p:spPr>
          <a:xfrm>
            <a:off x="6180881" y="659757"/>
            <a:ext cx="5752618" cy="577576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19F33E-93CB-3D41-B1F8-170E964D9C87}"/>
              </a:ext>
            </a:extLst>
          </p:cNvPr>
          <p:cNvSpPr/>
          <p:nvPr/>
        </p:nvSpPr>
        <p:spPr>
          <a:xfrm>
            <a:off x="6180881" y="1018572"/>
            <a:ext cx="5648446" cy="54979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076E32-E4FB-F745-9C01-2AE98F7AF486}"/>
              </a:ext>
            </a:extLst>
          </p:cNvPr>
          <p:cNvSpPr/>
          <p:nvPr/>
        </p:nvSpPr>
        <p:spPr>
          <a:xfrm>
            <a:off x="6370417" y="1018572"/>
            <a:ext cx="5458910" cy="5497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6998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A8CDD2-39B2-E84B-9EA6-88D001E199FD}"/>
              </a:ext>
            </a:extLst>
          </p:cNvPr>
          <p:cNvSpPr txBox="1"/>
          <p:nvPr/>
        </p:nvSpPr>
        <p:spPr>
          <a:xfrm>
            <a:off x="1719943" y="5736771"/>
            <a:ext cx="2884714" cy="369332"/>
          </a:xfrm>
          <a:prstGeom prst="rect">
            <a:avLst/>
          </a:prstGeom>
          <a:noFill/>
        </p:spPr>
        <p:txBody>
          <a:bodyPr wrap="square" rtlCol="0">
            <a:spAutoFit/>
          </a:bodyPr>
          <a:lstStyle/>
          <a:p>
            <a:pPr algn="ctr"/>
            <a:r>
              <a:rPr lang="en-US" dirty="0">
                <a:solidFill>
                  <a:schemeClr val="accent1"/>
                </a:solidFill>
              </a:rPr>
              <a:t>Treatment effect: -36%</a:t>
            </a:r>
          </a:p>
        </p:txBody>
      </p:sp>
      <p:sp>
        <p:nvSpPr>
          <p:cNvPr id="5" name="TextBox 4">
            <a:extLst>
              <a:ext uri="{FF2B5EF4-FFF2-40B4-BE49-F238E27FC236}">
                <a16:creationId xmlns:a16="http://schemas.microsoft.com/office/drawing/2014/main" id="{11BE7F7C-43C1-1042-BF5D-7307E87A1A3A}"/>
              </a:ext>
            </a:extLst>
          </p:cNvPr>
          <p:cNvSpPr txBox="1"/>
          <p:nvPr/>
        </p:nvSpPr>
        <p:spPr>
          <a:xfrm>
            <a:off x="7658100" y="5736771"/>
            <a:ext cx="2884714" cy="369332"/>
          </a:xfrm>
          <a:prstGeom prst="rect">
            <a:avLst/>
          </a:prstGeom>
          <a:noFill/>
        </p:spPr>
        <p:txBody>
          <a:bodyPr wrap="square" rtlCol="0">
            <a:spAutoFit/>
          </a:bodyPr>
          <a:lstStyle/>
          <a:p>
            <a:pPr algn="ctr"/>
            <a:r>
              <a:rPr lang="en-US" dirty="0">
                <a:solidFill>
                  <a:schemeClr val="accent1"/>
                </a:solidFill>
              </a:rPr>
              <a:t>Treatment effect: -10%</a:t>
            </a:r>
          </a:p>
        </p:txBody>
      </p:sp>
      <p:pic>
        <p:nvPicPr>
          <p:cNvPr id="6" name="Picture 5">
            <a:extLst>
              <a:ext uri="{FF2B5EF4-FFF2-40B4-BE49-F238E27FC236}">
                <a16:creationId xmlns:a16="http://schemas.microsoft.com/office/drawing/2014/main" id="{ABB6CB22-9F2B-AA4E-862F-2BC18C3E64B8}"/>
              </a:ext>
            </a:extLst>
          </p:cNvPr>
          <p:cNvPicPr>
            <a:picLocks noChangeAspect="1"/>
          </p:cNvPicPr>
          <p:nvPr/>
        </p:nvPicPr>
        <p:blipFill>
          <a:blip r:embed="rId3"/>
          <a:stretch>
            <a:fillRect/>
          </a:stretch>
        </p:blipFill>
        <p:spPr>
          <a:xfrm>
            <a:off x="260350" y="1282700"/>
            <a:ext cx="5803900" cy="4292600"/>
          </a:xfrm>
          <a:prstGeom prst="rect">
            <a:avLst/>
          </a:prstGeom>
        </p:spPr>
      </p:pic>
      <p:pic>
        <p:nvPicPr>
          <p:cNvPr id="7" name="Picture 6">
            <a:extLst>
              <a:ext uri="{FF2B5EF4-FFF2-40B4-BE49-F238E27FC236}">
                <a16:creationId xmlns:a16="http://schemas.microsoft.com/office/drawing/2014/main" id="{C98258E7-3AE5-8245-8B2F-4AFF3CBDEBC2}"/>
              </a:ext>
            </a:extLst>
          </p:cNvPr>
          <p:cNvPicPr>
            <a:picLocks noChangeAspect="1"/>
          </p:cNvPicPr>
          <p:nvPr/>
        </p:nvPicPr>
        <p:blipFill>
          <a:blip r:embed="rId4"/>
          <a:stretch>
            <a:fillRect/>
          </a:stretch>
        </p:blipFill>
        <p:spPr>
          <a:xfrm>
            <a:off x="6370417" y="1282700"/>
            <a:ext cx="5219700" cy="4241800"/>
          </a:xfrm>
          <a:prstGeom prst="rect">
            <a:avLst/>
          </a:prstGeom>
        </p:spPr>
      </p:pic>
    </p:spTree>
    <p:extLst>
      <p:ext uri="{BB962C8B-B14F-4D97-AF65-F5344CB8AC3E}">
        <p14:creationId xmlns:p14="http://schemas.microsoft.com/office/powerpoint/2010/main" val="13717188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A8CDD2-39B2-E84B-9EA6-88D001E199FD}"/>
              </a:ext>
            </a:extLst>
          </p:cNvPr>
          <p:cNvSpPr txBox="1"/>
          <p:nvPr/>
        </p:nvSpPr>
        <p:spPr>
          <a:xfrm>
            <a:off x="1719943" y="5736771"/>
            <a:ext cx="2884714" cy="369332"/>
          </a:xfrm>
          <a:prstGeom prst="rect">
            <a:avLst/>
          </a:prstGeom>
          <a:noFill/>
        </p:spPr>
        <p:txBody>
          <a:bodyPr wrap="square" rtlCol="0">
            <a:spAutoFit/>
          </a:bodyPr>
          <a:lstStyle/>
          <a:p>
            <a:pPr algn="ctr"/>
            <a:r>
              <a:rPr lang="en-US" dirty="0">
                <a:solidFill>
                  <a:schemeClr val="accent1"/>
                </a:solidFill>
              </a:rPr>
              <a:t>Treatment effect: -36%</a:t>
            </a:r>
          </a:p>
        </p:txBody>
      </p:sp>
      <p:sp>
        <p:nvSpPr>
          <p:cNvPr id="5" name="TextBox 4">
            <a:extLst>
              <a:ext uri="{FF2B5EF4-FFF2-40B4-BE49-F238E27FC236}">
                <a16:creationId xmlns:a16="http://schemas.microsoft.com/office/drawing/2014/main" id="{11BE7F7C-43C1-1042-BF5D-7307E87A1A3A}"/>
              </a:ext>
            </a:extLst>
          </p:cNvPr>
          <p:cNvSpPr txBox="1"/>
          <p:nvPr/>
        </p:nvSpPr>
        <p:spPr>
          <a:xfrm>
            <a:off x="7658100" y="5736771"/>
            <a:ext cx="2884714" cy="369332"/>
          </a:xfrm>
          <a:prstGeom prst="rect">
            <a:avLst/>
          </a:prstGeom>
          <a:noFill/>
        </p:spPr>
        <p:txBody>
          <a:bodyPr wrap="square" rtlCol="0">
            <a:spAutoFit/>
          </a:bodyPr>
          <a:lstStyle/>
          <a:p>
            <a:pPr algn="ctr"/>
            <a:r>
              <a:rPr lang="en-US" dirty="0">
                <a:solidFill>
                  <a:schemeClr val="accent1"/>
                </a:solidFill>
              </a:rPr>
              <a:t>Treatment effect: -10%</a:t>
            </a:r>
          </a:p>
        </p:txBody>
      </p:sp>
      <p:pic>
        <p:nvPicPr>
          <p:cNvPr id="6" name="Picture 5">
            <a:extLst>
              <a:ext uri="{FF2B5EF4-FFF2-40B4-BE49-F238E27FC236}">
                <a16:creationId xmlns:a16="http://schemas.microsoft.com/office/drawing/2014/main" id="{ABB6CB22-9F2B-AA4E-862F-2BC18C3E64B8}"/>
              </a:ext>
            </a:extLst>
          </p:cNvPr>
          <p:cNvPicPr>
            <a:picLocks noChangeAspect="1"/>
          </p:cNvPicPr>
          <p:nvPr/>
        </p:nvPicPr>
        <p:blipFill>
          <a:blip r:embed="rId3"/>
          <a:stretch>
            <a:fillRect/>
          </a:stretch>
        </p:blipFill>
        <p:spPr>
          <a:xfrm>
            <a:off x="260350" y="1282700"/>
            <a:ext cx="5803900" cy="4292600"/>
          </a:xfrm>
          <a:prstGeom prst="rect">
            <a:avLst/>
          </a:prstGeom>
        </p:spPr>
      </p:pic>
      <p:pic>
        <p:nvPicPr>
          <p:cNvPr id="7" name="Picture 6">
            <a:extLst>
              <a:ext uri="{FF2B5EF4-FFF2-40B4-BE49-F238E27FC236}">
                <a16:creationId xmlns:a16="http://schemas.microsoft.com/office/drawing/2014/main" id="{C98258E7-3AE5-8245-8B2F-4AFF3CBDEBC2}"/>
              </a:ext>
            </a:extLst>
          </p:cNvPr>
          <p:cNvPicPr>
            <a:picLocks noChangeAspect="1"/>
          </p:cNvPicPr>
          <p:nvPr/>
        </p:nvPicPr>
        <p:blipFill>
          <a:blip r:embed="rId4"/>
          <a:stretch>
            <a:fillRect/>
          </a:stretch>
        </p:blipFill>
        <p:spPr>
          <a:xfrm>
            <a:off x="6370417" y="1282700"/>
            <a:ext cx="5219700" cy="4241800"/>
          </a:xfrm>
          <a:prstGeom prst="rect">
            <a:avLst/>
          </a:prstGeom>
        </p:spPr>
      </p:pic>
      <p:sp>
        <p:nvSpPr>
          <p:cNvPr id="2" name="Rectangle 1">
            <a:extLst>
              <a:ext uri="{FF2B5EF4-FFF2-40B4-BE49-F238E27FC236}">
                <a16:creationId xmlns:a16="http://schemas.microsoft.com/office/drawing/2014/main" id="{E707F6FC-0954-CBC5-5D8F-976D3DD84234}"/>
              </a:ext>
            </a:extLst>
          </p:cNvPr>
          <p:cNvSpPr/>
          <p:nvPr/>
        </p:nvSpPr>
        <p:spPr>
          <a:xfrm>
            <a:off x="3418561" y="1914860"/>
            <a:ext cx="852225" cy="36604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CE1983-6515-EE0D-E147-9FB192B4A09A}"/>
              </a:ext>
            </a:extLst>
          </p:cNvPr>
          <p:cNvSpPr/>
          <p:nvPr/>
        </p:nvSpPr>
        <p:spPr>
          <a:xfrm>
            <a:off x="9304787" y="1864061"/>
            <a:ext cx="852225" cy="36604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1849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9BD9-1C93-F647-B83B-FAF1D9E7A0D9}"/>
              </a:ext>
            </a:extLst>
          </p:cNvPr>
          <p:cNvSpPr>
            <a:spLocks noGrp="1"/>
          </p:cNvSpPr>
          <p:nvPr>
            <p:ph type="title"/>
          </p:nvPr>
        </p:nvSpPr>
        <p:spPr>
          <a:xfrm>
            <a:off x="312515" y="2355970"/>
            <a:ext cx="11620983" cy="1325563"/>
          </a:xfrm>
        </p:spPr>
        <p:txBody>
          <a:bodyPr>
            <a:normAutofit/>
          </a:bodyPr>
          <a:lstStyle/>
          <a:p>
            <a:r>
              <a:rPr lang="en-US" sz="4000" b="1" dirty="0"/>
              <a:t>How do we know it was the gang takedowns and not the change in stops?</a:t>
            </a:r>
          </a:p>
        </p:txBody>
      </p:sp>
    </p:spTree>
    <p:extLst>
      <p:ext uri="{BB962C8B-B14F-4D97-AF65-F5344CB8AC3E}">
        <p14:creationId xmlns:p14="http://schemas.microsoft.com/office/powerpoint/2010/main" val="22647943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9BD9-1C93-F647-B83B-FAF1D9E7A0D9}"/>
              </a:ext>
            </a:extLst>
          </p:cNvPr>
          <p:cNvSpPr>
            <a:spLocks noGrp="1"/>
          </p:cNvSpPr>
          <p:nvPr>
            <p:ph type="title"/>
          </p:nvPr>
        </p:nvSpPr>
        <p:spPr>
          <a:xfrm>
            <a:off x="312515" y="2355970"/>
            <a:ext cx="11620983" cy="1325563"/>
          </a:xfrm>
        </p:spPr>
        <p:txBody>
          <a:bodyPr>
            <a:normAutofit/>
          </a:bodyPr>
          <a:lstStyle/>
          <a:p>
            <a:r>
              <a:rPr lang="en-US" sz="4000" b="1" dirty="0"/>
              <a:t>Some areas experienced larger reductions in stops than others</a:t>
            </a:r>
          </a:p>
        </p:txBody>
      </p:sp>
    </p:spTree>
    <p:extLst>
      <p:ext uri="{BB962C8B-B14F-4D97-AF65-F5344CB8AC3E}">
        <p14:creationId xmlns:p14="http://schemas.microsoft.com/office/powerpoint/2010/main" val="29921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02709-8F77-3B35-8ABC-1691C954F978}"/>
              </a:ext>
            </a:extLst>
          </p:cNvPr>
          <p:cNvPicPr>
            <a:picLocks noChangeAspect="1"/>
          </p:cNvPicPr>
          <p:nvPr/>
        </p:nvPicPr>
        <p:blipFill>
          <a:blip r:embed="rId2"/>
          <a:stretch>
            <a:fillRect/>
          </a:stretch>
        </p:blipFill>
        <p:spPr>
          <a:xfrm>
            <a:off x="2540000" y="422237"/>
            <a:ext cx="7112000" cy="2743200"/>
          </a:xfrm>
          <a:prstGeom prst="rect">
            <a:avLst/>
          </a:prstGeom>
        </p:spPr>
      </p:pic>
    </p:spTree>
    <p:extLst>
      <p:ext uri="{BB962C8B-B14F-4D97-AF65-F5344CB8AC3E}">
        <p14:creationId xmlns:p14="http://schemas.microsoft.com/office/powerpoint/2010/main" val="35988322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19719-077A-DFC7-2BA2-72B7FD691525}"/>
              </a:ext>
            </a:extLst>
          </p:cNvPr>
          <p:cNvPicPr>
            <a:picLocks noChangeAspect="1"/>
          </p:cNvPicPr>
          <p:nvPr/>
        </p:nvPicPr>
        <p:blipFill>
          <a:blip r:embed="rId2"/>
          <a:stretch>
            <a:fillRect/>
          </a:stretch>
        </p:blipFill>
        <p:spPr>
          <a:xfrm>
            <a:off x="391459" y="1333126"/>
            <a:ext cx="5384800" cy="4406900"/>
          </a:xfrm>
          <a:prstGeom prst="rect">
            <a:avLst/>
          </a:prstGeom>
        </p:spPr>
      </p:pic>
    </p:spTree>
    <p:extLst>
      <p:ext uri="{BB962C8B-B14F-4D97-AF65-F5344CB8AC3E}">
        <p14:creationId xmlns:p14="http://schemas.microsoft.com/office/powerpoint/2010/main" val="12806437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19719-077A-DFC7-2BA2-72B7FD691525}"/>
              </a:ext>
            </a:extLst>
          </p:cNvPr>
          <p:cNvPicPr>
            <a:picLocks noChangeAspect="1"/>
          </p:cNvPicPr>
          <p:nvPr/>
        </p:nvPicPr>
        <p:blipFill>
          <a:blip r:embed="rId2"/>
          <a:stretch>
            <a:fillRect/>
          </a:stretch>
        </p:blipFill>
        <p:spPr>
          <a:xfrm>
            <a:off x="391459" y="1333126"/>
            <a:ext cx="5384800" cy="4406900"/>
          </a:xfrm>
          <a:prstGeom prst="rect">
            <a:avLst/>
          </a:prstGeom>
        </p:spPr>
      </p:pic>
      <p:pic>
        <p:nvPicPr>
          <p:cNvPr id="3" name="Picture 2">
            <a:extLst>
              <a:ext uri="{FF2B5EF4-FFF2-40B4-BE49-F238E27FC236}">
                <a16:creationId xmlns:a16="http://schemas.microsoft.com/office/drawing/2014/main" id="{0F534500-06FF-BD9C-A62F-CD0335FBBE99}"/>
              </a:ext>
            </a:extLst>
          </p:cNvPr>
          <p:cNvPicPr>
            <a:picLocks noChangeAspect="1"/>
          </p:cNvPicPr>
          <p:nvPr/>
        </p:nvPicPr>
        <p:blipFill>
          <a:blip r:embed="rId3"/>
          <a:stretch>
            <a:fillRect/>
          </a:stretch>
        </p:blipFill>
        <p:spPr>
          <a:xfrm>
            <a:off x="6415743" y="1129926"/>
            <a:ext cx="5143500" cy="4610100"/>
          </a:xfrm>
          <a:prstGeom prst="rect">
            <a:avLst/>
          </a:prstGeom>
        </p:spPr>
      </p:pic>
    </p:spTree>
    <p:extLst>
      <p:ext uri="{BB962C8B-B14F-4D97-AF65-F5344CB8AC3E}">
        <p14:creationId xmlns:p14="http://schemas.microsoft.com/office/powerpoint/2010/main" val="2603028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02709-8F77-3B35-8ABC-1691C954F978}"/>
              </a:ext>
            </a:extLst>
          </p:cNvPr>
          <p:cNvPicPr>
            <a:picLocks noChangeAspect="1"/>
          </p:cNvPicPr>
          <p:nvPr/>
        </p:nvPicPr>
        <p:blipFill>
          <a:blip r:embed="rId2"/>
          <a:stretch>
            <a:fillRect/>
          </a:stretch>
        </p:blipFill>
        <p:spPr>
          <a:xfrm>
            <a:off x="2540000" y="422237"/>
            <a:ext cx="7112000" cy="2743200"/>
          </a:xfrm>
          <a:prstGeom prst="rect">
            <a:avLst/>
          </a:prstGeom>
        </p:spPr>
      </p:pic>
      <p:pic>
        <p:nvPicPr>
          <p:cNvPr id="5" name="Picture 4">
            <a:extLst>
              <a:ext uri="{FF2B5EF4-FFF2-40B4-BE49-F238E27FC236}">
                <a16:creationId xmlns:a16="http://schemas.microsoft.com/office/drawing/2014/main" id="{FADC2FD8-CC0E-7582-8D09-2E8C530B0165}"/>
              </a:ext>
            </a:extLst>
          </p:cNvPr>
          <p:cNvPicPr>
            <a:picLocks noChangeAspect="1"/>
          </p:cNvPicPr>
          <p:nvPr/>
        </p:nvPicPr>
        <p:blipFill>
          <a:blip r:embed="rId3"/>
          <a:stretch>
            <a:fillRect/>
          </a:stretch>
        </p:blipFill>
        <p:spPr>
          <a:xfrm>
            <a:off x="2755900" y="3906893"/>
            <a:ext cx="6680200" cy="292100"/>
          </a:xfrm>
          <a:prstGeom prst="rect">
            <a:avLst/>
          </a:prstGeom>
        </p:spPr>
      </p:pic>
      <p:pic>
        <p:nvPicPr>
          <p:cNvPr id="6" name="Picture 5">
            <a:extLst>
              <a:ext uri="{FF2B5EF4-FFF2-40B4-BE49-F238E27FC236}">
                <a16:creationId xmlns:a16="http://schemas.microsoft.com/office/drawing/2014/main" id="{35CE4BF1-79F7-900C-A27D-D5212910E32E}"/>
              </a:ext>
            </a:extLst>
          </p:cNvPr>
          <p:cNvPicPr>
            <a:picLocks noChangeAspect="1"/>
          </p:cNvPicPr>
          <p:nvPr/>
        </p:nvPicPr>
        <p:blipFill>
          <a:blip r:embed="rId4"/>
          <a:stretch>
            <a:fillRect/>
          </a:stretch>
        </p:blipFill>
        <p:spPr>
          <a:xfrm>
            <a:off x="2962088" y="4207061"/>
            <a:ext cx="2717800" cy="266700"/>
          </a:xfrm>
          <a:prstGeom prst="rect">
            <a:avLst/>
          </a:prstGeom>
        </p:spPr>
      </p:pic>
    </p:spTree>
    <p:extLst>
      <p:ext uri="{BB962C8B-B14F-4D97-AF65-F5344CB8AC3E}">
        <p14:creationId xmlns:p14="http://schemas.microsoft.com/office/powerpoint/2010/main" val="86716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0180"/>
            <a:ext cx="10515600" cy="1325563"/>
          </a:xfrm>
        </p:spPr>
        <p:txBody>
          <a:bodyPr/>
          <a:lstStyle/>
          <a:p>
            <a:pPr algn="ctr"/>
            <a:r>
              <a:rPr lang="en-US" b="1" dirty="0"/>
              <a:t>A surprisingly difficult question to answer….</a:t>
            </a:r>
          </a:p>
        </p:txBody>
      </p:sp>
    </p:spTree>
    <p:extLst>
      <p:ext uri="{BB962C8B-B14F-4D97-AF65-F5344CB8AC3E}">
        <p14:creationId xmlns:p14="http://schemas.microsoft.com/office/powerpoint/2010/main" val="451738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ience writing: between correlation and causation | PLAIN LANGUAGE SCIENCE">
            <a:extLst>
              <a:ext uri="{FF2B5EF4-FFF2-40B4-BE49-F238E27FC236}">
                <a16:creationId xmlns:a16="http://schemas.microsoft.com/office/drawing/2014/main" id="{72A0A4D0-9A13-578B-D5DB-7705BFD7B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460" y="668777"/>
            <a:ext cx="5085080" cy="552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94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4143"/>
            <a:ext cx="10515600" cy="1325563"/>
          </a:xfrm>
        </p:spPr>
        <p:txBody>
          <a:bodyPr/>
          <a:lstStyle/>
          <a:p>
            <a:pPr algn="ctr"/>
            <a:r>
              <a:rPr lang="en-US" b="1" dirty="0"/>
              <a:t>More Cops, Less Crime?</a:t>
            </a:r>
          </a:p>
        </p:txBody>
      </p:sp>
    </p:spTree>
    <p:extLst>
      <p:ext uri="{BB962C8B-B14F-4D97-AF65-F5344CB8AC3E}">
        <p14:creationId xmlns:p14="http://schemas.microsoft.com/office/powerpoint/2010/main" val="221786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A61E-9CF0-E58A-1B50-9308A1D2845B}"/>
              </a:ext>
            </a:extLst>
          </p:cNvPr>
          <p:cNvSpPr>
            <a:spLocks noGrp="1"/>
          </p:cNvSpPr>
          <p:nvPr>
            <p:ph type="title"/>
          </p:nvPr>
        </p:nvSpPr>
        <p:spPr/>
        <p:txBody>
          <a:bodyPr/>
          <a:lstStyle/>
          <a:p>
            <a:pPr algn="ctr"/>
            <a:r>
              <a:rPr lang="en-US" b="1" dirty="0"/>
              <a:t>Strategy</a:t>
            </a:r>
          </a:p>
        </p:txBody>
      </p:sp>
      <p:sp>
        <p:nvSpPr>
          <p:cNvPr id="3" name="Content Placeholder 2">
            <a:extLst>
              <a:ext uri="{FF2B5EF4-FFF2-40B4-BE49-F238E27FC236}">
                <a16:creationId xmlns:a16="http://schemas.microsoft.com/office/drawing/2014/main" id="{1C7F2979-7F75-6D0F-14FF-1F532326785F}"/>
              </a:ext>
            </a:extLst>
          </p:cNvPr>
          <p:cNvSpPr>
            <a:spLocks noGrp="1"/>
          </p:cNvSpPr>
          <p:nvPr>
            <p:ph idx="1"/>
          </p:nvPr>
        </p:nvSpPr>
        <p:spPr/>
        <p:txBody>
          <a:bodyPr/>
          <a:lstStyle/>
          <a:p>
            <a:r>
              <a:rPr lang="en-US" dirty="0"/>
              <a:t>Identify something that leads to a change in police employment but which doesn’t directly affect crime</a:t>
            </a:r>
          </a:p>
        </p:txBody>
      </p:sp>
    </p:spTree>
    <p:extLst>
      <p:ext uri="{BB962C8B-B14F-4D97-AF65-F5344CB8AC3E}">
        <p14:creationId xmlns:p14="http://schemas.microsoft.com/office/powerpoint/2010/main" val="4045857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52E5-6DE5-BE4B-98FC-F76F47C7C8CD}"/>
              </a:ext>
            </a:extLst>
          </p:cNvPr>
          <p:cNvSpPr>
            <a:spLocks noGrp="1"/>
          </p:cNvSpPr>
          <p:nvPr>
            <p:ph type="title"/>
          </p:nvPr>
        </p:nvSpPr>
        <p:spPr/>
        <p:txBody>
          <a:bodyPr/>
          <a:lstStyle/>
          <a:p>
            <a:pPr algn="ctr"/>
            <a:r>
              <a:rPr lang="en-US" b="1" dirty="0"/>
              <a:t>Game Plan</a:t>
            </a:r>
          </a:p>
        </p:txBody>
      </p:sp>
      <p:sp>
        <p:nvSpPr>
          <p:cNvPr id="3" name="Content Placeholder 2">
            <a:extLst>
              <a:ext uri="{FF2B5EF4-FFF2-40B4-BE49-F238E27FC236}">
                <a16:creationId xmlns:a16="http://schemas.microsoft.com/office/drawing/2014/main" id="{D4B8FF95-3C46-C344-951B-32176C79D764}"/>
              </a:ext>
            </a:extLst>
          </p:cNvPr>
          <p:cNvSpPr>
            <a:spLocks noGrp="1"/>
          </p:cNvSpPr>
          <p:nvPr>
            <p:ph idx="1"/>
          </p:nvPr>
        </p:nvSpPr>
        <p:spPr/>
        <p:txBody>
          <a:bodyPr/>
          <a:lstStyle/>
          <a:p>
            <a:r>
              <a:rPr lang="en-US" dirty="0"/>
              <a:t>Do investments in policing ultimately lead to an improvement in public safety?</a:t>
            </a:r>
          </a:p>
          <a:p>
            <a:r>
              <a:rPr lang="en-US" dirty="0"/>
              <a:t>Can we maximize the benefits of policing while minimizing the costs?</a:t>
            </a:r>
          </a:p>
        </p:txBody>
      </p:sp>
    </p:spTree>
    <p:extLst>
      <p:ext uri="{BB962C8B-B14F-4D97-AF65-F5344CB8AC3E}">
        <p14:creationId xmlns:p14="http://schemas.microsoft.com/office/powerpoint/2010/main" val="404885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Policing Hiring Due To Federal Grants</a:t>
            </a:r>
          </a:p>
        </p:txBody>
      </p:sp>
      <p:sp>
        <p:nvSpPr>
          <p:cNvPr id="3" name="Content Placeholder 2"/>
          <p:cNvSpPr>
            <a:spLocks noGrp="1"/>
          </p:cNvSpPr>
          <p:nvPr>
            <p:ph idx="1"/>
          </p:nvPr>
        </p:nvSpPr>
        <p:spPr>
          <a:xfrm>
            <a:off x="838200" y="1825625"/>
            <a:ext cx="5352393" cy="4351338"/>
          </a:xfrm>
        </p:spPr>
        <p:txBody>
          <a:bodyPr>
            <a:normAutofit/>
          </a:bodyPr>
          <a:lstStyle/>
          <a:p>
            <a:r>
              <a:rPr lang="en-US" dirty="0"/>
              <a:t>1994 US Violent Crime Control Act authorized $8.8 billion in funds for local law enforcement</a:t>
            </a:r>
          </a:p>
          <a:p>
            <a:r>
              <a:rPr lang="en-US" dirty="0"/>
              <a:t>Paid for 75% of new police hires among agencies that successfully applied for funds</a:t>
            </a:r>
          </a:p>
        </p:txBody>
      </p:sp>
      <p:pic>
        <p:nvPicPr>
          <p:cNvPr id="5122" name="Picture 2" descr="Government Grants Cartoons and Comics - funny pictures from CartoonStock">
            <a:extLst>
              <a:ext uri="{FF2B5EF4-FFF2-40B4-BE49-F238E27FC236}">
                <a16:creationId xmlns:a16="http://schemas.microsoft.com/office/drawing/2014/main" id="{B8E40D48-034F-87A6-95D4-3C59AF0A7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225" y="1825625"/>
            <a:ext cx="5157707" cy="384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643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Consensus</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t>On average, 10% more police </a:t>
            </a:r>
            <a:r>
              <a:rPr lang="en-US" dirty="0">
                <a:sym typeface="Wingdings" pitchFamily="2" charset="2"/>
              </a:rPr>
              <a:t></a:t>
            </a:r>
          </a:p>
          <a:p>
            <a:pPr lvl="1"/>
            <a:r>
              <a:rPr lang="en-US" dirty="0">
                <a:sym typeface="Wingdings" pitchFamily="2" charset="2"/>
              </a:rPr>
              <a:t>6% reduction in homicide</a:t>
            </a:r>
          </a:p>
          <a:p>
            <a:pPr lvl="1"/>
            <a:r>
              <a:rPr lang="en-US" dirty="0">
                <a:sym typeface="Wingdings" pitchFamily="2" charset="2"/>
              </a:rPr>
              <a:t>4% reduction in overall crime</a:t>
            </a:r>
          </a:p>
          <a:p>
            <a:pPr lvl="1"/>
            <a:r>
              <a:rPr lang="en-US" dirty="0">
                <a:sym typeface="Wingdings" pitchFamily="2" charset="2"/>
              </a:rPr>
              <a:t>Bigger effect on violent crimes than property crimes</a:t>
            </a:r>
          </a:p>
          <a:p>
            <a:r>
              <a:rPr lang="en-US" dirty="0">
                <a:sym typeface="Wingdings" pitchFamily="2" charset="2"/>
              </a:rPr>
              <a:t>One life saved per year for every 15 additional police officers hired</a:t>
            </a:r>
          </a:p>
          <a:p>
            <a:r>
              <a:rPr lang="en-US" dirty="0">
                <a:sym typeface="Wingdings" pitchFamily="2" charset="2"/>
              </a:rPr>
              <a:t>Holding constant other spending</a:t>
            </a:r>
          </a:p>
          <a:p>
            <a:endParaRPr lang="en-US" dirty="0">
              <a:sym typeface="Wingdings" pitchFamily="2" charset="2"/>
            </a:endParaRPr>
          </a:p>
          <a:p>
            <a:r>
              <a:rPr lang="en-US" dirty="0">
                <a:sym typeface="Wingdings" pitchFamily="2" charset="2"/>
              </a:rPr>
              <a:t>Caveat: Backward looking!</a:t>
            </a:r>
          </a:p>
        </p:txBody>
      </p:sp>
    </p:spTree>
    <p:extLst>
      <p:ext uri="{BB962C8B-B14F-4D97-AF65-F5344CB8AC3E}">
        <p14:creationId xmlns:p14="http://schemas.microsoft.com/office/powerpoint/2010/main" val="329093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Consensus</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t>On average, 10% more police </a:t>
            </a:r>
            <a:r>
              <a:rPr lang="en-US" dirty="0">
                <a:sym typeface="Wingdings" pitchFamily="2" charset="2"/>
              </a:rPr>
              <a:t></a:t>
            </a:r>
          </a:p>
          <a:p>
            <a:pPr lvl="1"/>
            <a:r>
              <a:rPr lang="en-US" dirty="0">
                <a:sym typeface="Wingdings" pitchFamily="2" charset="2"/>
              </a:rPr>
              <a:t>6% reduction in homicide</a:t>
            </a:r>
          </a:p>
          <a:p>
            <a:pPr lvl="1"/>
            <a:r>
              <a:rPr lang="en-US" dirty="0">
                <a:sym typeface="Wingdings" pitchFamily="2" charset="2"/>
              </a:rPr>
              <a:t>4% reduction in overall crime</a:t>
            </a:r>
          </a:p>
          <a:p>
            <a:pPr lvl="1"/>
            <a:r>
              <a:rPr lang="en-US" dirty="0">
                <a:sym typeface="Wingdings" pitchFamily="2" charset="2"/>
              </a:rPr>
              <a:t>Bigger effect on violent crimes than property crimes</a:t>
            </a:r>
          </a:p>
          <a:p>
            <a:r>
              <a:rPr lang="en-US" dirty="0">
                <a:sym typeface="Wingdings" pitchFamily="2" charset="2"/>
              </a:rPr>
              <a:t>One life saved per year for every 15 additional police officers hired</a:t>
            </a:r>
          </a:p>
          <a:p>
            <a:r>
              <a:rPr lang="en-US" dirty="0">
                <a:sym typeface="Wingdings" pitchFamily="2" charset="2"/>
              </a:rPr>
              <a:t>Holding constant other spending</a:t>
            </a:r>
          </a:p>
          <a:p>
            <a:endParaRPr lang="en-US" dirty="0">
              <a:sym typeface="Wingdings" pitchFamily="2" charset="2"/>
            </a:endParaRPr>
          </a:p>
          <a:p>
            <a:r>
              <a:rPr lang="en-US" dirty="0">
                <a:sym typeface="Wingdings" pitchFamily="2" charset="2"/>
              </a:rPr>
              <a:t>Caveat: Backward looking!</a:t>
            </a:r>
          </a:p>
        </p:txBody>
      </p:sp>
      <p:sp>
        <p:nvSpPr>
          <p:cNvPr id="4" name="TextBox 3">
            <a:extLst>
              <a:ext uri="{FF2B5EF4-FFF2-40B4-BE49-F238E27FC236}">
                <a16:creationId xmlns:a16="http://schemas.microsoft.com/office/drawing/2014/main" id="{F7EE06D8-2401-4D88-ED85-678893AAEFFA}"/>
              </a:ext>
            </a:extLst>
          </p:cNvPr>
          <p:cNvSpPr txBox="1"/>
          <p:nvPr/>
        </p:nvSpPr>
        <p:spPr>
          <a:xfrm>
            <a:off x="838200" y="6176963"/>
            <a:ext cx="10858678" cy="369332"/>
          </a:xfrm>
          <a:prstGeom prst="rect">
            <a:avLst/>
          </a:prstGeom>
          <a:noFill/>
        </p:spPr>
        <p:txBody>
          <a:bodyPr wrap="none" rtlCol="0">
            <a:spAutoFit/>
          </a:bodyPr>
          <a:lstStyle/>
          <a:p>
            <a:r>
              <a:rPr lang="en-US" dirty="0"/>
              <a:t>Sources: Evans and Owens (2007), </a:t>
            </a:r>
            <a:r>
              <a:rPr lang="en-US" dirty="0" err="1"/>
              <a:t>Chalfin</a:t>
            </a:r>
            <a:r>
              <a:rPr lang="en-US" dirty="0"/>
              <a:t> and McCrary (2018), Mello (2019), </a:t>
            </a:r>
            <a:r>
              <a:rPr lang="en-US" dirty="0" err="1"/>
              <a:t>Weisburst</a:t>
            </a:r>
            <a:r>
              <a:rPr lang="en-US" dirty="0"/>
              <a:t> (2019), </a:t>
            </a:r>
            <a:r>
              <a:rPr lang="en-US" dirty="0" err="1"/>
              <a:t>Chalfin</a:t>
            </a:r>
            <a:r>
              <a:rPr lang="en-US" dirty="0"/>
              <a:t> et al (2022)</a:t>
            </a:r>
          </a:p>
        </p:txBody>
      </p:sp>
    </p:spTree>
    <p:extLst>
      <p:ext uri="{BB962C8B-B14F-4D97-AF65-F5344CB8AC3E}">
        <p14:creationId xmlns:p14="http://schemas.microsoft.com/office/powerpoint/2010/main" val="77442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More Police, More Enforcement?</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t>How about enforcement?</a:t>
            </a:r>
          </a:p>
          <a:p>
            <a:pPr lvl="1"/>
            <a:r>
              <a:rPr lang="en-US" dirty="0"/>
              <a:t>More police means </a:t>
            </a:r>
            <a:r>
              <a:rPr lang="en-US" i="1" dirty="0"/>
              <a:t>more</a:t>
            </a:r>
            <a:r>
              <a:rPr lang="en-US" dirty="0"/>
              <a:t> arrests for low-level crimes like drug possession and liquor law violations </a:t>
            </a:r>
          </a:p>
          <a:p>
            <a:pPr lvl="1"/>
            <a:r>
              <a:rPr lang="en-US" dirty="0"/>
              <a:t>More police means </a:t>
            </a:r>
            <a:r>
              <a:rPr lang="en-US" i="1" dirty="0"/>
              <a:t>fewer</a:t>
            </a:r>
            <a:r>
              <a:rPr lang="en-US" dirty="0"/>
              <a:t> arrests for serious crimes</a:t>
            </a:r>
          </a:p>
        </p:txBody>
      </p:sp>
    </p:spTree>
    <p:extLst>
      <p:ext uri="{BB962C8B-B14F-4D97-AF65-F5344CB8AC3E}">
        <p14:creationId xmlns:p14="http://schemas.microsoft.com/office/powerpoint/2010/main" val="21850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4143"/>
            <a:ext cx="10515600" cy="1325563"/>
          </a:xfrm>
        </p:spPr>
        <p:txBody>
          <a:bodyPr/>
          <a:lstStyle/>
          <a:p>
            <a:pPr algn="ctr"/>
            <a:r>
              <a:rPr lang="en-US" b="1" dirty="0"/>
              <a:t>Police Presence</a:t>
            </a:r>
          </a:p>
        </p:txBody>
      </p:sp>
    </p:spTree>
    <p:extLst>
      <p:ext uri="{BB962C8B-B14F-4D97-AF65-F5344CB8AC3E}">
        <p14:creationId xmlns:p14="http://schemas.microsoft.com/office/powerpoint/2010/main" val="2907871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Natural Experiments</a:t>
            </a:r>
          </a:p>
        </p:txBody>
      </p:sp>
      <p:sp>
        <p:nvSpPr>
          <p:cNvPr id="3" name="Content Placeholder 2"/>
          <p:cNvSpPr>
            <a:spLocks noGrp="1"/>
          </p:cNvSpPr>
          <p:nvPr>
            <p:ph idx="1"/>
          </p:nvPr>
        </p:nvSpPr>
        <p:spPr/>
        <p:txBody>
          <a:bodyPr/>
          <a:lstStyle/>
          <a:p>
            <a:r>
              <a:rPr lang="en-US" dirty="0"/>
              <a:t>Changes in police presence due to some reason that has </a:t>
            </a:r>
            <a:r>
              <a:rPr lang="en-US" b="1" u="sng" dirty="0"/>
              <a:t>nothing to do with </a:t>
            </a:r>
            <a:r>
              <a:rPr lang="en-US" dirty="0"/>
              <a:t>crime concerns</a:t>
            </a:r>
          </a:p>
        </p:txBody>
      </p:sp>
    </p:spTree>
    <p:extLst>
      <p:ext uri="{BB962C8B-B14F-4D97-AF65-F5344CB8AC3E}">
        <p14:creationId xmlns:p14="http://schemas.microsoft.com/office/powerpoint/2010/main" val="4230228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Natural Experiments</a:t>
            </a:r>
          </a:p>
        </p:txBody>
      </p:sp>
      <p:sp>
        <p:nvSpPr>
          <p:cNvPr id="3" name="Content Placeholder 2"/>
          <p:cNvSpPr>
            <a:spLocks noGrp="1"/>
          </p:cNvSpPr>
          <p:nvPr>
            <p:ph idx="1"/>
          </p:nvPr>
        </p:nvSpPr>
        <p:spPr/>
        <p:txBody>
          <a:bodyPr/>
          <a:lstStyle/>
          <a:p>
            <a:r>
              <a:rPr lang="en-US" dirty="0"/>
              <a:t>Changes in police presence due to some reason that has </a:t>
            </a:r>
            <a:r>
              <a:rPr lang="en-US" b="1" u="sng" dirty="0"/>
              <a:t>nothing to do with </a:t>
            </a:r>
            <a:r>
              <a:rPr lang="en-US" dirty="0"/>
              <a:t>crime concerns</a:t>
            </a:r>
          </a:p>
          <a:p>
            <a:pPr lvl="1"/>
            <a:r>
              <a:rPr lang="en-US" dirty="0"/>
              <a:t>Terrorism threats</a:t>
            </a:r>
          </a:p>
          <a:p>
            <a:pPr lvl="1"/>
            <a:r>
              <a:rPr lang="en-US" dirty="0"/>
              <a:t>Changes in a predictive policing algorithm algorithm</a:t>
            </a:r>
          </a:p>
          <a:p>
            <a:pPr lvl="1"/>
            <a:r>
              <a:rPr lang="en-US" dirty="0"/>
              <a:t>Traffic accidents</a:t>
            </a:r>
          </a:p>
          <a:p>
            <a:r>
              <a:rPr lang="en-US" dirty="0"/>
              <a:t>Randomized experiments</a:t>
            </a:r>
          </a:p>
        </p:txBody>
      </p:sp>
    </p:spTree>
    <p:extLst>
      <p:ext uri="{BB962C8B-B14F-4D97-AF65-F5344CB8AC3E}">
        <p14:creationId xmlns:p14="http://schemas.microsoft.com/office/powerpoint/2010/main" val="190886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London Tube Bombings</a:t>
            </a:r>
          </a:p>
        </p:txBody>
      </p:sp>
      <p:pic>
        <p:nvPicPr>
          <p:cNvPr id="3" name="Picture 2"/>
          <p:cNvPicPr>
            <a:picLocks noChangeAspect="1"/>
          </p:cNvPicPr>
          <p:nvPr/>
        </p:nvPicPr>
        <p:blipFill>
          <a:blip r:embed="rId2"/>
          <a:stretch>
            <a:fillRect/>
          </a:stretch>
        </p:blipFill>
        <p:spPr>
          <a:xfrm>
            <a:off x="2802466" y="1552575"/>
            <a:ext cx="6587067" cy="4940300"/>
          </a:xfrm>
          <a:prstGeom prst="rect">
            <a:avLst/>
          </a:prstGeom>
        </p:spPr>
      </p:pic>
    </p:spTree>
    <p:extLst>
      <p:ext uri="{BB962C8B-B14F-4D97-AF65-F5344CB8AC3E}">
        <p14:creationId xmlns:p14="http://schemas.microsoft.com/office/powerpoint/2010/main" val="2941704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4A107-E231-EEA3-FB7A-F7668C2F04A0}"/>
              </a:ext>
            </a:extLst>
          </p:cNvPr>
          <p:cNvPicPr>
            <a:picLocks noChangeAspect="1"/>
          </p:cNvPicPr>
          <p:nvPr/>
        </p:nvPicPr>
        <p:blipFill>
          <a:blip r:embed="rId2"/>
          <a:stretch>
            <a:fillRect/>
          </a:stretch>
        </p:blipFill>
        <p:spPr>
          <a:xfrm>
            <a:off x="1648859" y="602428"/>
            <a:ext cx="8716563" cy="5540188"/>
          </a:xfrm>
          <a:prstGeom prst="rect">
            <a:avLst/>
          </a:prstGeom>
        </p:spPr>
      </p:pic>
      <p:sp>
        <p:nvSpPr>
          <p:cNvPr id="3" name="TextBox 2">
            <a:extLst>
              <a:ext uri="{FF2B5EF4-FFF2-40B4-BE49-F238E27FC236}">
                <a16:creationId xmlns:a16="http://schemas.microsoft.com/office/drawing/2014/main" id="{55427142-BFC3-5F7A-5D67-A893E19A5C88}"/>
              </a:ext>
            </a:extLst>
          </p:cNvPr>
          <p:cNvSpPr txBox="1"/>
          <p:nvPr/>
        </p:nvSpPr>
        <p:spPr>
          <a:xfrm>
            <a:off x="838200" y="6176963"/>
            <a:ext cx="3818161" cy="369332"/>
          </a:xfrm>
          <a:prstGeom prst="rect">
            <a:avLst/>
          </a:prstGeom>
          <a:noFill/>
        </p:spPr>
        <p:txBody>
          <a:bodyPr wrap="none" rtlCol="0">
            <a:spAutoFit/>
          </a:bodyPr>
          <a:lstStyle/>
          <a:p>
            <a:r>
              <a:rPr lang="en-US" dirty="0"/>
              <a:t>Source: </a:t>
            </a:r>
            <a:r>
              <a:rPr lang="en-US" dirty="0" err="1"/>
              <a:t>Draca</a:t>
            </a:r>
            <a:r>
              <a:rPr lang="en-US" dirty="0"/>
              <a:t>, Machin and Witt (2011)</a:t>
            </a:r>
          </a:p>
        </p:txBody>
      </p:sp>
    </p:spTree>
    <p:extLst>
      <p:ext uri="{BB962C8B-B14F-4D97-AF65-F5344CB8AC3E}">
        <p14:creationId xmlns:p14="http://schemas.microsoft.com/office/powerpoint/2010/main" val="484758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A1E25-D573-BD64-01C1-A4639C94EC31}"/>
              </a:ext>
            </a:extLst>
          </p:cNvPr>
          <p:cNvPicPr>
            <a:picLocks noChangeAspect="1"/>
          </p:cNvPicPr>
          <p:nvPr/>
        </p:nvPicPr>
        <p:blipFill>
          <a:blip r:embed="rId2"/>
          <a:stretch>
            <a:fillRect/>
          </a:stretch>
        </p:blipFill>
        <p:spPr>
          <a:xfrm>
            <a:off x="0" y="961689"/>
            <a:ext cx="6020882" cy="4524711"/>
          </a:xfrm>
          <a:prstGeom prst="rect">
            <a:avLst/>
          </a:prstGeom>
        </p:spPr>
      </p:pic>
      <p:sp>
        <p:nvSpPr>
          <p:cNvPr id="4" name="TextBox 3">
            <a:extLst>
              <a:ext uri="{FF2B5EF4-FFF2-40B4-BE49-F238E27FC236}">
                <a16:creationId xmlns:a16="http://schemas.microsoft.com/office/drawing/2014/main" id="{3C2131BF-0039-1942-B9E7-B230363D37F9}"/>
              </a:ext>
            </a:extLst>
          </p:cNvPr>
          <p:cNvSpPr txBox="1"/>
          <p:nvPr/>
        </p:nvSpPr>
        <p:spPr>
          <a:xfrm>
            <a:off x="838200" y="6176963"/>
            <a:ext cx="3818161" cy="369332"/>
          </a:xfrm>
          <a:prstGeom prst="rect">
            <a:avLst/>
          </a:prstGeom>
          <a:noFill/>
        </p:spPr>
        <p:txBody>
          <a:bodyPr wrap="none" rtlCol="0">
            <a:spAutoFit/>
          </a:bodyPr>
          <a:lstStyle/>
          <a:p>
            <a:r>
              <a:rPr lang="en-US" dirty="0"/>
              <a:t>Source: </a:t>
            </a:r>
            <a:r>
              <a:rPr lang="en-US" dirty="0" err="1"/>
              <a:t>Draca</a:t>
            </a:r>
            <a:r>
              <a:rPr lang="en-US" dirty="0"/>
              <a:t>, Machin and Witt (2011)</a:t>
            </a:r>
          </a:p>
        </p:txBody>
      </p:sp>
    </p:spTree>
    <p:extLst>
      <p:ext uri="{BB962C8B-B14F-4D97-AF65-F5344CB8AC3E}">
        <p14:creationId xmlns:p14="http://schemas.microsoft.com/office/powerpoint/2010/main" val="133561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52E5-6DE5-BE4B-98FC-F76F47C7C8CD}"/>
              </a:ext>
            </a:extLst>
          </p:cNvPr>
          <p:cNvSpPr>
            <a:spLocks noGrp="1"/>
          </p:cNvSpPr>
          <p:nvPr>
            <p:ph type="title"/>
          </p:nvPr>
        </p:nvSpPr>
        <p:spPr/>
        <p:txBody>
          <a:bodyPr/>
          <a:lstStyle/>
          <a:p>
            <a:pPr algn="ctr"/>
            <a:r>
              <a:rPr lang="en-US" b="1" dirty="0"/>
              <a:t>Game Plan</a:t>
            </a:r>
          </a:p>
        </p:txBody>
      </p:sp>
      <p:sp>
        <p:nvSpPr>
          <p:cNvPr id="3" name="Content Placeholder 2">
            <a:extLst>
              <a:ext uri="{FF2B5EF4-FFF2-40B4-BE49-F238E27FC236}">
                <a16:creationId xmlns:a16="http://schemas.microsoft.com/office/drawing/2014/main" id="{D4B8FF95-3C46-C344-951B-32176C79D764}"/>
              </a:ext>
            </a:extLst>
          </p:cNvPr>
          <p:cNvSpPr>
            <a:spLocks noGrp="1"/>
          </p:cNvSpPr>
          <p:nvPr>
            <p:ph idx="1"/>
          </p:nvPr>
        </p:nvSpPr>
        <p:spPr/>
        <p:txBody>
          <a:bodyPr/>
          <a:lstStyle/>
          <a:p>
            <a:r>
              <a:rPr lang="en-US" dirty="0"/>
              <a:t>Do investments in policing ultimately lead to an improvement in public safety?</a:t>
            </a:r>
          </a:p>
          <a:p>
            <a:r>
              <a:rPr lang="en-US" dirty="0"/>
              <a:t>Can we maximize the benefits of policing while minimizing the costs?</a:t>
            </a:r>
          </a:p>
          <a:p>
            <a:r>
              <a:rPr lang="en-US" dirty="0"/>
              <a:t>Tell a story about a city that was forced to find a better way</a:t>
            </a:r>
          </a:p>
        </p:txBody>
      </p:sp>
    </p:spTree>
    <p:extLst>
      <p:ext uri="{BB962C8B-B14F-4D97-AF65-F5344CB8AC3E}">
        <p14:creationId xmlns:p14="http://schemas.microsoft.com/office/powerpoint/2010/main" val="1202415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A1E25-D573-BD64-01C1-A4639C94EC31}"/>
              </a:ext>
            </a:extLst>
          </p:cNvPr>
          <p:cNvPicPr>
            <a:picLocks noChangeAspect="1"/>
          </p:cNvPicPr>
          <p:nvPr/>
        </p:nvPicPr>
        <p:blipFill>
          <a:blip r:embed="rId2"/>
          <a:stretch>
            <a:fillRect/>
          </a:stretch>
        </p:blipFill>
        <p:spPr>
          <a:xfrm>
            <a:off x="0" y="961689"/>
            <a:ext cx="6020882" cy="4524711"/>
          </a:xfrm>
          <a:prstGeom prst="rect">
            <a:avLst/>
          </a:prstGeom>
        </p:spPr>
      </p:pic>
      <p:pic>
        <p:nvPicPr>
          <p:cNvPr id="3" name="Picture 2">
            <a:extLst>
              <a:ext uri="{FF2B5EF4-FFF2-40B4-BE49-F238E27FC236}">
                <a16:creationId xmlns:a16="http://schemas.microsoft.com/office/drawing/2014/main" id="{543A7674-D7AA-AE10-7545-93051C7784ED}"/>
              </a:ext>
            </a:extLst>
          </p:cNvPr>
          <p:cNvPicPr>
            <a:picLocks noChangeAspect="1"/>
          </p:cNvPicPr>
          <p:nvPr/>
        </p:nvPicPr>
        <p:blipFill>
          <a:blip r:embed="rId3"/>
          <a:stretch>
            <a:fillRect/>
          </a:stretch>
        </p:blipFill>
        <p:spPr>
          <a:xfrm>
            <a:off x="6203502" y="1037889"/>
            <a:ext cx="5943404" cy="4448511"/>
          </a:xfrm>
          <a:prstGeom prst="rect">
            <a:avLst/>
          </a:prstGeom>
        </p:spPr>
      </p:pic>
      <p:sp>
        <p:nvSpPr>
          <p:cNvPr id="4" name="TextBox 3">
            <a:extLst>
              <a:ext uri="{FF2B5EF4-FFF2-40B4-BE49-F238E27FC236}">
                <a16:creationId xmlns:a16="http://schemas.microsoft.com/office/drawing/2014/main" id="{CADEC389-8B08-F518-60BD-7A93E3864C19}"/>
              </a:ext>
            </a:extLst>
          </p:cNvPr>
          <p:cNvSpPr txBox="1"/>
          <p:nvPr/>
        </p:nvSpPr>
        <p:spPr>
          <a:xfrm>
            <a:off x="838200" y="6176963"/>
            <a:ext cx="3818161" cy="369332"/>
          </a:xfrm>
          <a:prstGeom prst="rect">
            <a:avLst/>
          </a:prstGeom>
          <a:noFill/>
        </p:spPr>
        <p:txBody>
          <a:bodyPr wrap="none" rtlCol="0">
            <a:spAutoFit/>
          </a:bodyPr>
          <a:lstStyle/>
          <a:p>
            <a:r>
              <a:rPr lang="en-US" dirty="0"/>
              <a:t>Source: </a:t>
            </a:r>
            <a:r>
              <a:rPr lang="en-US" dirty="0" err="1"/>
              <a:t>Draca</a:t>
            </a:r>
            <a:r>
              <a:rPr lang="en-US" dirty="0"/>
              <a:t>, Machin and Witt (2011)</a:t>
            </a:r>
          </a:p>
        </p:txBody>
      </p:sp>
    </p:spTree>
    <p:extLst>
      <p:ext uri="{BB962C8B-B14F-4D97-AF65-F5344CB8AC3E}">
        <p14:creationId xmlns:p14="http://schemas.microsoft.com/office/powerpoint/2010/main" val="112325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A1E25-D573-BD64-01C1-A4639C94EC31}"/>
              </a:ext>
            </a:extLst>
          </p:cNvPr>
          <p:cNvPicPr>
            <a:picLocks noChangeAspect="1"/>
          </p:cNvPicPr>
          <p:nvPr/>
        </p:nvPicPr>
        <p:blipFill>
          <a:blip r:embed="rId2"/>
          <a:stretch>
            <a:fillRect/>
          </a:stretch>
        </p:blipFill>
        <p:spPr>
          <a:xfrm>
            <a:off x="0" y="961689"/>
            <a:ext cx="6020882" cy="4524711"/>
          </a:xfrm>
          <a:prstGeom prst="rect">
            <a:avLst/>
          </a:prstGeom>
        </p:spPr>
      </p:pic>
      <p:pic>
        <p:nvPicPr>
          <p:cNvPr id="3" name="Picture 2">
            <a:extLst>
              <a:ext uri="{FF2B5EF4-FFF2-40B4-BE49-F238E27FC236}">
                <a16:creationId xmlns:a16="http://schemas.microsoft.com/office/drawing/2014/main" id="{543A7674-D7AA-AE10-7545-93051C7784ED}"/>
              </a:ext>
            </a:extLst>
          </p:cNvPr>
          <p:cNvPicPr>
            <a:picLocks noChangeAspect="1"/>
          </p:cNvPicPr>
          <p:nvPr/>
        </p:nvPicPr>
        <p:blipFill>
          <a:blip r:embed="rId3"/>
          <a:stretch>
            <a:fillRect/>
          </a:stretch>
        </p:blipFill>
        <p:spPr>
          <a:xfrm>
            <a:off x="6203502" y="1037889"/>
            <a:ext cx="5943404" cy="4448511"/>
          </a:xfrm>
          <a:prstGeom prst="rect">
            <a:avLst/>
          </a:prstGeom>
        </p:spPr>
      </p:pic>
      <p:sp>
        <p:nvSpPr>
          <p:cNvPr id="4" name="TextBox 3">
            <a:extLst>
              <a:ext uri="{FF2B5EF4-FFF2-40B4-BE49-F238E27FC236}">
                <a16:creationId xmlns:a16="http://schemas.microsoft.com/office/drawing/2014/main" id="{B66B10FB-57EE-508A-EC19-A8AD45BC048E}"/>
              </a:ext>
            </a:extLst>
          </p:cNvPr>
          <p:cNvSpPr txBox="1"/>
          <p:nvPr/>
        </p:nvSpPr>
        <p:spPr>
          <a:xfrm>
            <a:off x="8606118" y="5496945"/>
            <a:ext cx="1333948" cy="646331"/>
          </a:xfrm>
          <a:prstGeom prst="rect">
            <a:avLst/>
          </a:prstGeom>
          <a:noFill/>
        </p:spPr>
        <p:txBody>
          <a:bodyPr wrap="square" rtlCol="0">
            <a:spAutoFit/>
          </a:bodyPr>
          <a:lstStyle/>
          <a:p>
            <a:r>
              <a:rPr lang="en-US" sz="3600" dirty="0">
                <a:solidFill>
                  <a:srgbClr val="0070C0"/>
                </a:solidFill>
              </a:rPr>
              <a:t>- 10%</a:t>
            </a:r>
          </a:p>
        </p:txBody>
      </p:sp>
      <p:sp>
        <p:nvSpPr>
          <p:cNvPr id="5" name="TextBox 4">
            <a:extLst>
              <a:ext uri="{FF2B5EF4-FFF2-40B4-BE49-F238E27FC236}">
                <a16:creationId xmlns:a16="http://schemas.microsoft.com/office/drawing/2014/main" id="{078CC6A3-46C5-676F-860C-C513BD974097}"/>
              </a:ext>
            </a:extLst>
          </p:cNvPr>
          <p:cNvSpPr txBox="1"/>
          <p:nvPr/>
        </p:nvSpPr>
        <p:spPr>
          <a:xfrm>
            <a:off x="2343467" y="5486400"/>
            <a:ext cx="1333948" cy="646331"/>
          </a:xfrm>
          <a:prstGeom prst="rect">
            <a:avLst/>
          </a:prstGeom>
          <a:noFill/>
        </p:spPr>
        <p:txBody>
          <a:bodyPr wrap="square" rtlCol="0">
            <a:spAutoFit/>
          </a:bodyPr>
          <a:lstStyle/>
          <a:p>
            <a:r>
              <a:rPr lang="en-US" sz="3600" dirty="0">
                <a:solidFill>
                  <a:srgbClr val="0070C0"/>
                </a:solidFill>
              </a:rPr>
              <a:t>+ 30%</a:t>
            </a:r>
          </a:p>
        </p:txBody>
      </p:sp>
    </p:spTree>
    <p:extLst>
      <p:ext uri="{BB962C8B-B14F-4D97-AF65-F5344CB8AC3E}">
        <p14:creationId xmlns:p14="http://schemas.microsoft.com/office/powerpoint/2010/main" val="1608524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AA33-BAD8-3DCB-FB64-25D550794978}"/>
              </a:ext>
            </a:extLst>
          </p:cNvPr>
          <p:cNvSpPr>
            <a:spLocks noGrp="1"/>
          </p:cNvSpPr>
          <p:nvPr>
            <p:ph type="title"/>
          </p:nvPr>
        </p:nvSpPr>
        <p:spPr/>
        <p:txBody>
          <a:bodyPr/>
          <a:lstStyle/>
          <a:p>
            <a:pPr algn="ctr"/>
            <a:r>
              <a:rPr lang="en-US" b="1" dirty="0"/>
              <a:t>Algorithmic Policing</a:t>
            </a:r>
          </a:p>
        </p:txBody>
      </p:sp>
      <p:pic>
        <p:nvPicPr>
          <p:cNvPr id="9218" name="Picture 2" descr="I have a joke about … - KDnuggets">
            <a:extLst>
              <a:ext uri="{FF2B5EF4-FFF2-40B4-BE49-F238E27FC236}">
                <a16:creationId xmlns:a16="http://schemas.microsoft.com/office/drawing/2014/main" id="{BEC9CD11-FFBF-BAF8-9508-1FA0397D2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731" y="1690688"/>
            <a:ext cx="6042537" cy="4673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47DACA-3639-6EA3-6CF6-74DD958D5ACB}"/>
              </a:ext>
            </a:extLst>
          </p:cNvPr>
          <p:cNvSpPr txBox="1"/>
          <p:nvPr/>
        </p:nvSpPr>
        <p:spPr>
          <a:xfrm>
            <a:off x="203499" y="6364213"/>
            <a:ext cx="2040751" cy="369332"/>
          </a:xfrm>
          <a:prstGeom prst="rect">
            <a:avLst/>
          </a:prstGeom>
          <a:noFill/>
        </p:spPr>
        <p:txBody>
          <a:bodyPr wrap="none" rtlCol="0">
            <a:spAutoFit/>
          </a:bodyPr>
          <a:lstStyle/>
          <a:p>
            <a:r>
              <a:rPr lang="en-US" dirty="0"/>
              <a:t>Source: Jabri (2022)</a:t>
            </a:r>
          </a:p>
        </p:txBody>
      </p:sp>
    </p:spTree>
    <p:extLst>
      <p:ext uri="{BB962C8B-B14F-4D97-AF65-F5344CB8AC3E}">
        <p14:creationId xmlns:p14="http://schemas.microsoft.com/office/powerpoint/2010/main" val="2629584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br>
              <a:rPr lang="en-US" dirty="0"/>
            </a:br>
            <a:r>
              <a:rPr lang="en-US" b="1" dirty="0"/>
              <a:t>Traffic Accidents</a:t>
            </a:r>
            <a:br>
              <a:rPr lang="en-US" dirty="0"/>
            </a:br>
            <a:endParaRPr lang="en-US" dirty="0"/>
          </a:p>
        </p:txBody>
      </p:sp>
      <p:sp>
        <p:nvSpPr>
          <p:cNvPr id="3" name="TextBox 2"/>
          <p:cNvSpPr txBox="1"/>
          <p:nvPr/>
        </p:nvSpPr>
        <p:spPr>
          <a:xfrm>
            <a:off x="6956487" y="2034689"/>
            <a:ext cx="4528645" cy="4185761"/>
          </a:xfrm>
          <a:prstGeom prst="rect">
            <a:avLst/>
          </a:prstGeom>
          <a:noFill/>
        </p:spPr>
        <p:txBody>
          <a:bodyPr wrap="square" rtlCol="0">
            <a:spAutoFit/>
          </a:bodyPr>
          <a:lstStyle/>
          <a:p>
            <a:pPr marL="285750" indent="-285750">
              <a:buFont typeface="Arial" charset="0"/>
              <a:buChar char="•"/>
            </a:pPr>
            <a:r>
              <a:rPr lang="en-US" sz="2400" dirty="0"/>
              <a:t>Police patrol assigned beats in Dallas</a:t>
            </a:r>
          </a:p>
          <a:p>
            <a:pPr marL="285750" indent="-285750">
              <a:buFont typeface="Arial" charset="0"/>
              <a:buChar char="•"/>
            </a:pPr>
            <a:r>
              <a:rPr lang="en-US" sz="2400" dirty="0"/>
              <a:t>Serious traffic accidents pull officers out of their assigned beats</a:t>
            </a:r>
          </a:p>
          <a:p>
            <a:pPr marL="285750" indent="-285750">
              <a:buFont typeface="Arial" charset="0"/>
              <a:buChar char="•"/>
            </a:pPr>
            <a:r>
              <a:rPr lang="en-US" sz="2400" dirty="0"/>
              <a:t>What happens to crime when they leave?</a:t>
            </a:r>
          </a:p>
          <a:p>
            <a:pPr marL="285750" indent="-285750">
              <a:buFont typeface="Arial" charset="0"/>
              <a:buChar char="•"/>
            </a:pPr>
            <a:r>
              <a:rPr lang="en-US" sz="2400" dirty="0"/>
              <a:t>A 10% decrease in patrol strength </a:t>
            </a:r>
            <a:r>
              <a:rPr lang="en-US" sz="2400" dirty="0">
                <a:sym typeface="Wingdings"/>
              </a:rPr>
              <a:t> 4% increase in crime</a:t>
            </a:r>
            <a:endParaRPr lang="en-US" sz="2400" dirty="0"/>
          </a:p>
          <a:p>
            <a:pPr marL="285750" indent="-285750">
              <a:buFont typeface="Arial" charset="0"/>
              <a:buChar char="•"/>
            </a:pPr>
            <a:endParaRPr lang="en-US" sz="3200" dirty="0"/>
          </a:p>
          <a:p>
            <a:endParaRPr lang="en-US" dirty="0"/>
          </a:p>
        </p:txBody>
      </p:sp>
      <p:pic>
        <p:nvPicPr>
          <p:cNvPr id="8194" name="Picture 2" descr="Caption the Cartoon—Crash of the Apostates">
            <a:extLst>
              <a:ext uri="{FF2B5EF4-FFF2-40B4-BE49-F238E27FC236}">
                <a16:creationId xmlns:a16="http://schemas.microsoft.com/office/drawing/2014/main" id="{4321F3B8-A71E-BD96-A323-2734250F2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42" y="2044700"/>
            <a:ext cx="6163212" cy="3824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93C360-AD17-7F9C-1D4A-A402E7E91C0C}"/>
              </a:ext>
            </a:extLst>
          </p:cNvPr>
          <p:cNvSpPr txBox="1"/>
          <p:nvPr/>
        </p:nvSpPr>
        <p:spPr>
          <a:xfrm>
            <a:off x="838200" y="6176963"/>
            <a:ext cx="2715230" cy="369332"/>
          </a:xfrm>
          <a:prstGeom prst="rect">
            <a:avLst/>
          </a:prstGeom>
          <a:noFill/>
        </p:spPr>
        <p:txBody>
          <a:bodyPr wrap="none" rtlCol="0">
            <a:spAutoFit/>
          </a:bodyPr>
          <a:lstStyle/>
          <a:p>
            <a:r>
              <a:rPr lang="en-US" dirty="0"/>
              <a:t>Source: S. Weisburd (2021)</a:t>
            </a:r>
          </a:p>
        </p:txBody>
      </p:sp>
    </p:spTree>
    <p:extLst>
      <p:ext uri="{BB962C8B-B14F-4D97-AF65-F5344CB8AC3E}">
        <p14:creationId xmlns:p14="http://schemas.microsoft.com/office/powerpoint/2010/main" val="1460379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ED9-A947-B948-89CD-56298F65D656}"/>
              </a:ext>
            </a:extLst>
          </p:cNvPr>
          <p:cNvSpPr>
            <a:spLocks noGrp="1"/>
          </p:cNvSpPr>
          <p:nvPr>
            <p:ph type="title"/>
          </p:nvPr>
        </p:nvSpPr>
        <p:spPr/>
        <p:txBody>
          <a:bodyPr/>
          <a:lstStyle/>
          <a:p>
            <a:pPr algn="ctr"/>
            <a:r>
              <a:rPr lang="en-US" b="1" dirty="0"/>
              <a:t>Randomized Experiments</a:t>
            </a:r>
          </a:p>
        </p:txBody>
      </p:sp>
      <p:pic>
        <p:nvPicPr>
          <p:cNvPr id="7170" name="Picture 2" descr="Are you guilty of using the word “experiment” incorrectly? | by Cassie  Kozyrkov | Towards Data Science">
            <a:extLst>
              <a:ext uri="{FF2B5EF4-FFF2-40B4-BE49-F238E27FC236}">
                <a16:creationId xmlns:a16="http://schemas.microsoft.com/office/drawing/2014/main" id="{33527C4A-5A65-C541-83D7-21ABC8F8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983" y="1690688"/>
            <a:ext cx="7856537" cy="4708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9D7022-7845-B76A-824A-FEE826C77960}"/>
              </a:ext>
            </a:extLst>
          </p:cNvPr>
          <p:cNvSpPr txBox="1"/>
          <p:nvPr/>
        </p:nvSpPr>
        <p:spPr>
          <a:xfrm>
            <a:off x="85532" y="6475835"/>
            <a:ext cx="2686120" cy="369332"/>
          </a:xfrm>
          <a:prstGeom prst="rect">
            <a:avLst/>
          </a:prstGeom>
          <a:noFill/>
        </p:spPr>
        <p:txBody>
          <a:bodyPr wrap="none" rtlCol="0">
            <a:spAutoFit/>
          </a:bodyPr>
          <a:lstStyle/>
          <a:p>
            <a:r>
              <a:rPr lang="en-US" dirty="0"/>
              <a:t>Source: Braga et al (2019)</a:t>
            </a:r>
          </a:p>
        </p:txBody>
      </p:sp>
    </p:spTree>
    <p:extLst>
      <p:ext uri="{BB962C8B-B14F-4D97-AF65-F5344CB8AC3E}">
        <p14:creationId xmlns:p14="http://schemas.microsoft.com/office/powerpoint/2010/main" val="1151746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Consensus</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sym typeface="Wingdings" pitchFamily="2" charset="2"/>
              </a:rPr>
              <a:t>Greater police presence and visibility usually reduces crime, including serious violence</a:t>
            </a:r>
          </a:p>
          <a:p>
            <a:r>
              <a:rPr lang="en-US" dirty="0">
                <a:sym typeface="Wingdings" pitchFamily="2" charset="2"/>
              </a:rPr>
              <a:t>Does it matter what the police actually do in crime hot spots?</a:t>
            </a:r>
          </a:p>
        </p:txBody>
      </p:sp>
    </p:spTree>
    <p:extLst>
      <p:ext uri="{BB962C8B-B14F-4D97-AF65-F5344CB8AC3E}">
        <p14:creationId xmlns:p14="http://schemas.microsoft.com/office/powerpoint/2010/main" val="169942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yderabad Travel Guide | Hyderabad Tourism - KAYAK">
            <a:extLst>
              <a:ext uri="{FF2B5EF4-FFF2-40B4-BE49-F238E27FC236}">
                <a16:creationId xmlns:a16="http://schemas.microsoft.com/office/drawing/2014/main" id="{E0D4FE8F-5150-0DD4-7766-E73C02B3C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121920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693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Direct Patrols to Reduce Sexual Harassment</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sym typeface="Wingdings" pitchFamily="2" charset="2"/>
              </a:rPr>
              <a:t>Uniformed patrols reduced serious sexual harassment by 1/3</a:t>
            </a:r>
          </a:p>
          <a:p>
            <a:r>
              <a:rPr lang="en-US" dirty="0">
                <a:sym typeface="Wingdings" pitchFamily="2" charset="2"/>
              </a:rPr>
              <a:t>Undercover patrols had no effect</a:t>
            </a:r>
          </a:p>
          <a:p>
            <a:r>
              <a:rPr lang="en-US" dirty="0">
                <a:sym typeface="Wingdings" pitchFamily="2" charset="2"/>
              </a:rPr>
              <a:t>Potential lesson: Police presence has a deterrent effect; not really about incapacitation</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pPr marL="0" indent="0">
              <a:buNone/>
            </a:pPr>
            <a:endParaRPr lang="en-US" dirty="0">
              <a:sym typeface="Wingdings" pitchFamily="2" charset="2"/>
            </a:endParaRPr>
          </a:p>
        </p:txBody>
      </p:sp>
      <p:sp>
        <p:nvSpPr>
          <p:cNvPr id="4" name="TextBox 3">
            <a:extLst>
              <a:ext uri="{FF2B5EF4-FFF2-40B4-BE49-F238E27FC236}">
                <a16:creationId xmlns:a16="http://schemas.microsoft.com/office/drawing/2014/main" id="{EB6ED39B-8DC0-3B51-F491-6D1F3745B2CF}"/>
              </a:ext>
            </a:extLst>
          </p:cNvPr>
          <p:cNvSpPr txBox="1"/>
          <p:nvPr/>
        </p:nvSpPr>
        <p:spPr>
          <a:xfrm>
            <a:off x="332590" y="6292458"/>
            <a:ext cx="2728889" cy="369332"/>
          </a:xfrm>
          <a:prstGeom prst="rect">
            <a:avLst/>
          </a:prstGeom>
          <a:noFill/>
        </p:spPr>
        <p:txBody>
          <a:bodyPr wrap="none" rtlCol="0">
            <a:spAutoFit/>
          </a:bodyPr>
          <a:lstStyle/>
          <a:p>
            <a:r>
              <a:rPr lang="en-US" dirty="0"/>
              <a:t>Source: Amaral et al (2023)</a:t>
            </a:r>
          </a:p>
        </p:txBody>
      </p:sp>
    </p:spTree>
    <p:extLst>
      <p:ext uri="{BB962C8B-B14F-4D97-AF65-F5344CB8AC3E}">
        <p14:creationId xmlns:p14="http://schemas.microsoft.com/office/powerpoint/2010/main" val="33522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0CB6-399C-094A-AF22-32D1F81FD773}"/>
              </a:ext>
            </a:extLst>
          </p:cNvPr>
          <p:cNvSpPr>
            <a:spLocks noGrp="1"/>
          </p:cNvSpPr>
          <p:nvPr>
            <p:ph type="title"/>
          </p:nvPr>
        </p:nvSpPr>
        <p:spPr>
          <a:xfrm>
            <a:off x="838200" y="2678019"/>
            <a:ext cx="10515600" cy="1325563"/>
          </a:xfrm>
        </p:spPr>
        <p:txBody>
          <a:bodyPr/>
          <a:lstStyle/>
          <a:p>
            <a:pPr algn="ctr"/>
            <a:r>
              <a:rPr lang="en-US" b="1" dirty="0"/>
              <a:t>Police Strategies</a:t>
            </a:r>
          </a:p>
        </p:txBody>
      </p:sp>
    </p:spTree>
    <p:extLst>
      <p:ext uri="{BB962C8B-B14F-4D97-AF65-F5344CB8AC3E}">
        <p14:creationId xmlns:p14="http://schemas.microsoft.com/office/powerpoint/2010/main" val="2989114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E6D7-BAD3-C048-88A7-0B54CA28A781}"/>
              </a:ext>
            </a:extLst>
          </p:cNvPr>
          <p:cNvSpPr>
            <a:spLocks noGrp="1"/>
          </p:cNvSpPr>
          <p:nvPr>
            <p:ph type="title"/>
          </p:nvPr>
        </p:nvSpPr>
        <p:spPr/>
        <p:txBody>
          <a:bodyPr/>
          <a:lstStyle/>
          <a:p>
            <a:pPr algn="ctr"/>
            <a:r>
              <a:rPr lang="en-US" b="1" dirty="0"/>
              <a:t>Two Broad Strategies</a:t>
            </a:r>
          </a:p>
        </p:txBody>
      </p:sp>
      <p:sp>
        <p:nvSpPr>
          <p:cNvPr id="3" name="Content Placeholder 2">
            <a:extLst>
              <a:ext uri="{FF2B5EF4-FFF2-40B4-BE49-F238E27FC236}">
                <a16:creationId xmlns:a16="http://schemas.microsoft.com/office/drawing/2014/main" id="{D1C67A87-EE5D-C641-BD80-12DA8240F037}"/>
              </a:ext>
            </a:extLst>
          </p:cNvPr>
          <p:cNvSpPr>
            <a:spLocks noGrp="1"/>
          </p:cNvSpPr>
          <p:nvPr>
            <p:ph idx="1"/>
          </p:nvPr>
        </p:nvSpPr>
        <p:spPr/>
        <p:txBody>
          <a:bodyPr/>
          <a:lstStyle/>
          <a:p>
            <a:r>
              <a:rPr lang="en-US" dirty="0"/>
              <a:t>Mass enforcement</a:t>
            </a:r>
          </a:p>
          <a:p>
            <a:pPr lvl="1"/>
            <a:r>
              <a:rPr lang="en-US" dirty="0"/>
              <a:t>Deal with small issues today, disrupt major issues tomorrow</a:t>
            </a:r>
          </a:p>
          <a:p>
            <a:pPr lvl="1"/>
            <a:r>
              <a:rPr lang="en-US" dirty="0"/>
              <a:t>Appeal to “broken windows” </a:t>
            </a:r>
          </a:p>
          <a:p>
            <a:pPr lvl="1"/>
            <a:r>
              <a:rPr lang="en-US" dirty="0"/>
              <a:t>Focus on deterring illegal behavior through widespread proactivity (high numbers of stops, arrests)</a:t>
            </a:r>
          </a:p>
          <a:p>
            <a:pPr marL="0" indent="0">
              <a:buNone/>
            </a:pPr>
            <a:endParaRPr lang="en-US" dirty="0"/>
          </a:p>
        </p:txBody>
      </p:sp>
    </p:spTree>
    <p:extLst>
      <p:ext uri="{BB962C8B-B14F-4D97-AF65-F5344CB8AC3E}">
        <p14:creationId xmlns:p14="http://schemas.microsoft.com/office/powerpoint/2010/main" val="411143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0180"/>
            <a:ext cx="10515600" cy="1325563"/>
          </a:xfrm>
        </p:spPr>
        <p:txBody>
          <a:bodyPr/>
          <a:lstStyle/>
          <a:p>
            <a:pPr algn="ctr"/>
            <a:r>
              <a:rPr lang="en-US" b="1" dirty="0"/>
              <a:t>Some Context: </a:t>
            </a:r>
            <a:br>
              <a:rPr lang="en-US" b="1" dirty="0"/>
            </a:br>
            <a:r>
              <a:rPr lang="en-US" b="1" dirty="0"/>
              <a:t>How much do we spend on police?</a:t>
            </a:r>
          </a:p>
        </p:txBody>
      </p:sp>
    </p:spTree>
    <p:extLst>
      <p:ext uri="{BB962C8B-B14F-4D97-AF65-F5344CB8AC3E}">
        <p14:creationId xmlns:p14="http://schemas.microsoft.com/office/powerpoint/2010/main" val="327668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E6D7-BAD3-C048-88A7-0B54CA28A781}"/>
              </a:ext>
            </a:extLst>
          </p:cNvPr>
          <p:cNvSpPr>
            <a:spLocks noGrp="1"/>
          </p:cNvSpPr>
          <p:nvPr>
            <p:ph type="title"/>
          </p:nvPr>
        </p:nvSpPr>
        <p:spPr/>
        <p:txBody>
          <a:bodyPr/>
          <a:lstStyle/>
          <a:p>
            <a:pPr algn="ctr"/>
            <a:r>
              <a:rPr lang="en-US" b="1" dirty="0"/>
              <a:t>Two Broad Strategies</a:t>
            </a:r>
          </a:p>
        </p:txBody>
      </p:sp>
      <p:sp>
        <p:nvSpPr>
          <p:cNvPr id="3" name="Content Placeholder 2">
            <a:extLst>
              <a:ext uri="{FF2B5EF4-FFF2-40B4-BE49-F238E27FC236}">
                <a16:creationId xmlns:a16="http://schemas.microsoft.com/office/drawing/2014/main" id="{D1C67A87-EE5D-C641-BD80-12DA8240F037}"/>
              </a:ext>
            </a:extLst>
          </p:cNvPr>
          <p:cNvSpPr>
            <a:spLocks noGrp="1"/>
          </p:cNvSpPr>
          <p:nvPr>
            <p:ph idx="1"/>
          </p:nvPr>
        </p:nvSpPr>
        <p:spPr/>
        <p:txBody>
          <a:bodyPr/>
          <a:lstStyle/>
          <a:p>
            <a:r>
              <a:rPr lang="en-US" dirty="0"/>
              <a:t>Mass enforcement</a:t>
            </a:r>
          </a:p>
          <a:p>
            <a:pPr lvl="1"/>
            <a:r>
              <a:rPr lang="en-US" dirty="0"/>
              <a:t>Deal with small issues today, disrupt major issues tomorrow</a:t>
            </a:r>
          </a:p>
          <a:p>
            <a:pPr lvl="1"/>
            <a:r>
              <a:rPr lang="en-US" dirty="0"/>
              <a:t>Appeal to “broken windows” – today’s small things become tomorrow’s major problems</a:t>
            </a:r>
          </a:p>
          <a:p>
            <a:pPr lvl="1"/>
            <a:r>
              <a:rPr lang="en-US" dirty="0"/>
              <a:t>Focus on deterring illegal behavior through widespread proactivity (high numbers of stops, arrests)</a:t>
            </a:r>
          </a:p>
          <a:p>
            <a:r>
              <a:rPr lang="en-US" dirty="0"/>
              <a:t>Precision Policing</a:t>
            </a:r>
          </a:p>
          <a:p>
            <a:pPr lvl="1"/>
            <a:r>
              <a:rPr lang="en-US" dirty="0"/>
              <a:t>Focus police resources intensively on the “power few”</a:t>
            </a:r>
          </a:p>
          <a:p>
            <a:pPr lvl="1"/>
            <a:r>
              <a:rPr lang="en-US" dirty="0"/>
              <a:t>Emphasis is on long-term investigations</a:t>
            </a:r>
          </a:p>
          <a:p>
            <a:pPr lvl="1"/>
            <a:r>
              <a:rPr lang="en-US" dirty="0"/>
              <a:t>Lighter touch for most, much heavier touch for some</a:t>
            </a:r>
          </a:p>
          <a:p>
            <a:pPr marL="0" indent="0">
              <a:buNone/>
            </a:pPr>
            <a:endParaRPr lang="en-US" dirty="0"/>
          </a:p>
        </p:txBody>
      </p:sp>
    </p:spTree>
    <p:extLst>
      <p:ext uri="{BB962C8B-B14F-4D97-AF65-F5344CB8AC3E}">
        <p14:creationId xmlns:p14="http://schemas.microsoft.com/office/powerpoint/2010/main" val="3982592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E6D7-BAD3-C048-88A7-0B54CA28A781}"/>
              </a:ext>
            </a:extLst>
          </p:cNvPr>
          <p:cNvSpPr>
            <a:spLocks noGrp="1"/>
          </p:cNvSpPr>
          <p:nvPr>
            <p:ph type="title"/>
          </p:nvPr>
        </p:nvSpPr>
        <p:spPr>
          <a:xfrm>
            <a:off x="956534" y="2602716"/>
            <a:ext cx="10515600" cy="1325563"/>
          </a:xfrm>
        </p:spPr>
        <p:txBody>
          <a:bodyPr/>
          <a:lstStyle/>
          <a:p>
            <a:pPr algn="ctr"/>
            <a:r>
              <a:rPr lang="en-US" b="1" dirty="0"/>
              <a:t>Does mass enforcement work?</a:t>
            </a:r>
          </a:p>
        </p:txBody>
      </p:sp>
    </p:spTree>
    <p:extLst>
      <p:ext uri="{BB962C8B-B14F-4D97-AF65-F5344CB8AC3E}">
        <p14:creationId xmlns:p14="http://schemas.microsoft.com/office/powerpoint/2010/main" val="3990408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Police Slowdowns</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sym typeface="Wingdings" pitchFamily="2" charset="2"/>
              </a:rPr>
              <a:t>For 6 weeks in December 2014 and January 2015, NYPD officers reduced their number of stops and low-level arrests by more than 50%</a:t>
            </a:r>
          </a:p>
          <a:p>
            <a:r>
              <a:rPr lang="en-US" dirty="0">
                <a:sym typeface="Wingdings" pitchFamily="2" charset="2"/>
              </a:rPr>
              <a:t>Some neighborhoods affected more than others</a:t>
            </a:r>
          </a:p>
          <a:p>
            <a:r>
              <a:rPr lang="en-US" dirty="0">
                <a:sym typeface="Wingdings" pitchFamily="2" charset="2"/>
              </a:rPr>
              <a:t>What happened to major crimes?</a:t>
            </a:r>
          </a:p>
          <a:p>
            <a:pPr marL="0" indent="0">
              <a:buNone/>
            </a:pPr>
            <a:endParaRPr lang="en-US" dirty="0">
              <a:sym typeface="Wingdings" pitchFamily="2" charset="2"/>
            </a:endParaRPr>
          </a:p>
        </p:txBody>
      </p:sp>
      <p:sp>
        <p:nvSpPr>
          <p:cNvPr id="4" name="TextBox 3">
            <a:extLst>
              <a:ext uri="{FF2B5EF4-FFF2-40B4-BE49-F238E27FC236}">
                <a16:creationId xmlns:a16="http://schemas.microsoft.com/office/drawing/2014/main" id="{EF4F5935-9E52-DD88-36E1-18C5E23AD83A}"/>
              </a:ext>
            </a:extLst>
          </p:cNvPr>
          <p:cNvSpPr txBox="1"/>
          <p:nvPr/>
        </p:nvSpPr>
        <p:spPr>
          <a:xfrm>
            <a:off x="149711" y="6398725"/>
            <a:ext cx="5178854" cy="369332"/>
          </a:xfrm>
          <a:prstGeom prst="rect">
            <a:avLst/>
          </a:prstGeom>
          <a:noFill/>
        </p:spPr>
        <p:txBody>
          <a:bodyPr wrap="none" rtlCol="0">
            <a:spAutoFit/>
          </a:bodyPr>
          <a:lstStyle/>
          <a:p>
            <a:r>
              <a:rPr lang="en-US" dirty="0"/>
              <a:t>Source: </a:t>
            </a:r>
            <a:r>
              <a:rPr lang="en-US" dirty="0" err="1"/>
              <a:t>Chalfin</a:t>
            </a:r>
            <a:r>
              <a:rPr lang="en-US" dirty="0"/>
              <a:t>, </a:t>
            </a:r>
            <a:r>
              <a:rPr lang="en-US" dirty="0" err="1"/>
              <a:t>Mitre-Becerril</a:t>
            </a:r>
            <a:r>
              <a:rPr lang="en-US" dirty="0"/>
              <a:t> and Williams Jr. (2022)</a:t>
            </a:r>
          </a:p>
        </p:txBody>
      </p:sp>
    </p:spTree>
    <p:extLst>
      <p:ext uri="{BB962C8B-B14F-4D97-AF65-F5344CB8AC3E}">
        <p14:creationId xmlns:p14="http://schemas.microsoft.com/office/powerpoint/2010/main" val="41894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A New Commander in Town</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a:xfrm>
            <a:off x="419548" y="1633872"/>
            <a:ext cx="11317045" cy="4713139"/>
          </a:xfrm>
        </p:spPr>
        <p:txBody>
          <a:bodyPr/>
          <a:lstStyle/>
          <a:p>
            <a:r>
              <a:rPr lang="en-US" dirty="0">
                <a:sym typeface="Wingdings" pitchFamily="2" charset="2"/>
              </a:rPr>
              <a:t>Area commanders change over frequently in large city police departments</a:t>
            </a:r>
          </a:p>
          <a:p>
            <a:r>
              <a:rPr lang="en-US" dirty="0">
                <a:sym typeface="Wingdings" pitchFamily="2" charset="2"/>
              </a:rPr>
              <a:t>Bring with them different approaches to crime reduction</a:t>
            </a:r>
          </a:p>
          <a:p>
            <a:r>
              <a:rPr lang="en-US" dirty="0">
                <a:sym typeface="Wingdings" pitchFamily="2" charset="2"/>
              </a:rPr>
              <a:t>What happens to major crime when a new commander brings a new approach to proactivity?</a:t>
            </a:r>
          </a:p>
        </p:txBody>
      </p:sp>
      <p:sp>
        <p:nvSpPr>
          <p:cNvPr id="6" name="TextBox 5">
            <a:extLst>
              <a:ext uri="{FF2B5EF4-FFF2-40B4-BE49-F238E27FC236}">
                <a16:creationId xmlns:a16="http://schemas.microsoft.com/office/drawing/2014/main" id="{C5B68651-A12D-7C73-830C-BBFFA81FAEFE}"/>
              </a:ext>
            </a:extLst>
          </p:cNvPr>
          <p:cNvSpPr txBox="1"/>
          <p:nvPr/>
        </p:nvSpPr>
        <p:spPr>
          <a:xfrm>
            <a:off x="149711" y="6398725"/>
            <a:ext cx="4420377" cy="369332"/>
          </a:xfrm>
          <a:prstGeom prst="rect">
            <a:avLst/>
          </a:prstGeom>
          <a:noFill/>
        </p:spPr>
        <p:txBody>
          <a:bodyPr wrap="none" rtlCol="0">
            <a:spAutoFit/>
          </a:bodyPr>
          <a:lstStyle/>
          <a:p>
            <a:r>
              <a:rPr lang="en-US" dirty="0"/>
              <a:t>Source: </a:t>
            </a:r>
            <a:r>
              <a:rPr lang="en-US" dirty="0" err="1"/>
              <a:t>Bacher</a:t>
            </a:r>
            <a:r>
              <a:rPr lang="en-US" dirty="0"/>
              <a:t>-Hicks and de la Campa (2021)</a:t>
            </a:r>
          </a:p>
        </p:txBody>
      </p:sp>
    </p:spTree>
    <p:extLst>
      <p:ext uri="{BB962C8B-B14F-4D97-AF65-F5344CB8AC3E}">
        <p14:creationId xmlns:p14="http://schemas.microsoft.com/office/powerpoint/2010/main" val="40004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the Killing of a Police Officer</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a:xfrm>
            <a:off x="419548" y="1633872"/>
            <a:ext cx="11317045" cy="4713139"/>
          </a:xfrm>
        </p:spPr>
        <p:txBody>
          <a:bodyPr/>
          <a:lstStyle/>
          <a:p>
            <a:r>
              <a:rPr lang="en-US" dirty="0">
                <a:sym typeface="Wingdings" pitchFamily="2" charset="2"/>
              </a:rPr>
              <a:t>After a police officer is shot and killed, there is a temporary decline in the number of stops and low-level arrests made by police officers</a:t>
            </a:r>
          </a:p>
          <a:p>
            <a:r>
              <a:rPr lang="en-US" dirty="0">
                <a:sym typeface="Wingdings" pitchFamily="2" charset="2"/>
              </a:rPr>
              <a:t>Does this have an effect on crime?</a:t>
            </a:r>
          </a:p>
        </p:txBody>
      </p:sp>
      <p:sp>
        <p:nvSpPr>
          <p:cNvPr id="4" name="TextBox 3">
            <a:extLst>
              <a:ext uri="{FF2B5EF4-FFF2-40B4-BE49-F238E27FC236}">
                <a16:creationId xmlns:a16="http://schemas.microsoft.com/office/drawing/2014/main" id="{1F7E8546-146A-7423-574F-F67937A5790F}"/>
              </a:ext>
            </a:extLst>
          </p:cNvPr>
          <p:cNvSpPr txBox="1"/>
          <p:nvPr/>
        </p:nvSpPr>
        <p:spPr>
          <a:xfrm>
            <a:off x="149711" y="6398725"/>
            <a:ext cx="4429931" cy="369332"/>
          </a:xfrm>
          <a:prstGeom prst="rect">
            <a:avLst/>
          </a:prstGeom>
          <a:noFill/>
        </p:spPr>
        <p:txBody>
          <a:bodyPr wrap="none" rtlCol="0">
            <a:spAutoFit/>
          </a:bodyPr>
          <a:lstStyle/>
          <a:p>
            <a:r>
              <a:rPr lang="en-US" dirty="0"/>
              <a:t>Source: Cho, Goncalves and </a:t>
            </a:r>
            <a:r>
              <a:rPr lang="en-US" dirty="0" err="1"/>
              <a:t>Weisburst</a:t>
            </a:r>
            <a:r>
              <a:rPr lang="en-US" dirty="0"/>
              <a:t> (2022)</a:t>
            </a:r>
          </a:p>
        </p:txBody>
      </p:sp>
    </p:spTree>
    <p:extLst>
      <p:ext uri="{BB962C8B-B14F-4D97-AF65-F5344CB8AC3E}">
        <p14:creationId xmlns:p14="http://schemas.microsoft.com/office/powerpoint/2010/main" val="296444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0CB6-399C-094A-AF22-32D1F81FD773}"/>
              </a:ext>
            </a:extLst>
          </p:cNvPr>
          <p:cNvSpPr>
            <a:spLocks noGrp="1"/>
          </p:cNvSpPr>
          <p:nvPr>
            <p:ph type="title"/>
          </p:nvPr>
        </p:nvSpPr>
        <p:spPr>
          <a:xfrm>
            <a:off x="838200" y="2678019"/>
            <a:ext cx="10515600" cy="1325563"/>
          </a:xfrm>
        </p:spPr>
        <p:txBody>
          <a:bodyPr/>
          <a:lstStyle/>
          <a:p>
            <a:pPr algn="ctr"/>
            <a:r>
              <a:rPr lang="en-US" b="1" dirty="0"/>
              <a:t>Are these shifts too subtle?</a:t>
            </a:r>
          </a:p>
        </p:txBody>
      </p:sp>
    </p:spTree>
    <p:extLst>
      <p:ext uri="{BB962C8B-B14F-4D97-AF65-F5344CB8AC3E}">
        <p14:creationId xmlns:p14="http://schemas.microsoft.com/office/powerpoint/2010/main" val="2904202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a Viral Incident</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a:xfrm>
            <a:off x="419548" y="1633872"/>
            <a:ext cx="11317045" cy="4713139"/>
          </a:xfrm>
        </p:spPr>
        <p:txBody>
          <a:bodyPr/>
          <a:lstStyle/>
          <a:p>
            <a:r>
              <a:rPr lang="en-US" dirty="0">
                <a:sym typeface="Wingdings" pitchFamily="2" charset="2"/>
              </a:rPr>
              <a:t>What happens to crime when there is a “viral incident”?</a:t>
            </a:r>
          </a:p>
          <a:p>
            <a:pPr marL="0" indent="0">
              <a:buNone/>
            </a:pPr>
            <a:endParaRPr lang="en-US" dirty="0">
              <a:sym typeface="Wingdings" pitchFamily="2" charset="2"/>
            </a:endParaRPr>
          </a:p>
        </p:txBody>
      </p:sp>
    </p:spTree>
    <p:extLst>
      <p:ext uri="{BB962C8B-B14F-4D97-AF65-F5344CB8AC3E}">
        <p14:creationId xmlns:p14="http://schemas.microsoft.com/office/powerpoint/2010/main" val="6810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The Aftermath of a Viral Incident</a:t>
            </a:r>
          </a:p>
        </p:txBody>
      </p:sp>
      <p:pic>
        <p:nvPicPr>
          <p:cNvPr id="3" name="Picture 2">
            <a:extLst>
              <a:ext uri="{FF2B5EF4-FFF2-40B4-BE49-F238E27FC236}">
                <a16:creationId xmlns:a16="http://schemas.microsoft.com/office/drawing/2014/main" id="{98F1FBFB-308D-8CB8-57FD-EC9E3C766208}"/>
              </a:ext>
            </a:extLst>
          </p:cNvPr>
          <p:cNvPicPr>
            <a:picLocks noChangeAspect="1"/>
          </p:cNvPicPr>
          <p:nvPr/>
        </p:nvPicPr>
        <p:blipFill>
          <a:blip r:embed="rId2"/>
          <a:stretch>
            <a:fillRect/>
          </a:stretch>
        </p:blipFill>
        <p:spPr>
          <a:xfrm>
            <a:off x="391757" y="1690688"/>
            <a:ext cx="10799455" cy="4003774"/>
          </a:xfrm>
          <a:prstGeom prst="rect">
            <a:avLst/>
          </a:prstGeom>
        </p:spPr>
      </p:pic>
      <p:sp>
        <p:nvSpPr>
          <p:cNvPr id="5" name="TextBox 4">
            <a:extLst>
              <a:ext uri="{FF2B5EF4-FFF2-40B4-BE49-F238E27FC236}">
                <a16:creationId xmlns:a16="http://schemas.microsoft.com/office/drawing/2014/main" id="{597F0F2E-B849-95EB-2876-5498250DB8A9}"/>
              </a:ext>
            </a:extLst>
          </p:cNvPr>
          <p:cNvSpPr txBox="1"/>
          <p:nvPr/>
        </p:nvSpPr>
        <p:spPr>
          <a:xfrm>
            <a:off x="113429" y="6450342"/>
            <a:ext cx="2959656" cy="369332"/>
          </a:xfrm>
          <a:prstGeom prst="rect">
            <a:avLst/>
          </a:prstGeom>
          <a:noFill/>
        </p:spPr>
        <p:txBody>
          <a:bodyPr wrap="none" rtlCol="0">
            <a:spAutoFit/>
          </a:bodyPr>
          <a:lstStyle/>
          <a:p>
            <a:r>
              <a:rPr lang="en-US" dirty="0"/>
              <a:t>Source: Devi and Fryer (2020)</a:t>
            </a:r>
          </a:p>
        </p:txBody>
      </p:sp>
    </p:spTree>
    <p:extLst>
      <p:ext uri="{BB962C8B-B14F-4D97-AF65-F5344CB8AC3E}">
        <p14:creationId xmlns:p14="http://schemas.microsoft.com/office/powerpoint/2010/main" val="17831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73F-1408-BF4E-B2CA-A671D1F1F9CF}"/>
              </a:ext>
            </a:extLst>
          </p:cNvPr>
          <p:cNvSpPr>
            <a:spLocks noGrp="1"/>
          </p:cNvSpPr>
          <p:nvPr>
            <p:ph type="title"/>
          </p:nvPr>
        </p:nvSpPr>
        <p:spPr/>
        <p:txBody>
          <a:bodyPr/>
          <a:lstStyle/>
          <a:p>
            <a:pPr algn="ctr"/>
            <a:r>
              <a:rPr lang="en-US" b="1" dirty="0"/>
              <a:t>Consensus</a:t>
            </a:r>
          </a:p>
        </p:txBody>
      </p:sp>
      <p:sp>
        <p:nvSpPr>
          <p:cNvPr id="3" name="Content Placeholder 2">
            <a:extLst>
              <a:ext uri="{FF2B5EF4-FFF2-40B4-BE49-F238E27FC236}">
                <a16:creationId xmlns:a16="http://schemas.microsoft.com/office/drawing/2014/main" id="{C510A472-EBC5-F04E-84D8-79970F8EF9A2}"/>
              </a:ext>
            </a:extLst>
          </p:cNvPr>
          <p:cNvSpPr>
            <a:spLocks noGrp="1"/>
          </p:cNvSpPr>
          <p:nvPr>
            <p:ph idx="1"/>
          </p:nvPr>
        </p:nvSpPr>
        <p:spPr/>
        <p:txBody>
          <a:bodyPr/>
          <a:lstStyle/>
          <a:p>
            <a:r>
              <a:rPr lang="en-US" dirty="0">
                <a:sym typeface="Wingdings" pitchFamily="2" charset="2"/>
              </a:rPr>
              <a:t>Shifts in enforcement, in the short term, often do not lead to appreciable changes in public safety</a:t>
            </a:r>
          </a:p>
          <a:p>
            <a:pPr lvl="1"/>
            <a:r>
              <a:rPr lang="en-US" dirty="0">
                <a:sym typeface="Wingdings" pitchFamily="2" charset="2"/>
              </a:rPr>
              <a:t>But sustained and highly salient de-policing might have very big effects at certain times</a:t>
            </a:r>
          </a:p>
          <a:p>
            <a:pPr marL="0" indent="0">
              <a:buNone/>
            </a:pPr>
            <a:endParaRPr lang="en-US" dirty="0">
              <a:sym typeface="Wingdings" pitchFamily="2" charset="2"/>
            </a:endParaRPr>
          </a:p>
        </p:txBody>
      </p:sp>
    </p:spTree>
    <p:extLst>
      <p:ext uri="{BB962C8B-B14F-4D97-AF65-F5344CB8AC3E}">
        <p14:creationId xmlns:p14="http://schemas.microsoft.com/office/powerpoint/2010/main" val="146437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D8EB3-69D6-082A-731F-0C3EEEE7125D}"/>
              </a:ext>
            </a:extLst>
          </p:cNvPr>
          <p:cNvSpPr>
            <a:spLocks noGrp="1"/>
          </p:cNvSpPr>
          <p:nvPr>
            <p:ph type="title"/>
          </p:nvPr>
        </p:nvSpPr>
        <p:spPr>
          <a:xfrm>
            <a:off x="838200" y="221521"/>
            <a:ext cx="10515600" cy="1325563"/>
          </a:xfrm>
        </p:spPr>
        <p:txBody>
          <a:bodyPr/>
          <a:lstStyle/>
          <a:p>
            <a:pPr algn="ctr"/>
            <a:r>
              <a:rPr lang="en-US" dirty="0"/>
              <a:t>NYC</a:t>
            </a:r>
          </a:p>
        </p:txBody>
      </p:sp>
      <p:pic>
        <p:nvPicPr>
          <p:cNvPr id="7170" name="Picture 2" descr="How New Yorkers See The World: View of the World from 9th Avenue –  Brilliant Maps">
            <a:extLst>
              <a:ext uri="{FF2B5EF4-FFF2-40B4-BE49-F238E27FC236}">
                <a16:creationId xmlns:a16="http://schemas.microsoft.com/office/drawing/2014/main" id="{5A716B04-C9F4-245E-E147-127BAF6B4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384" y="1547084"/>
            <a:ext cx="9245173" cy="485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8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0CFC-BA92-7653-25E9-F9F6193911FE}"/>
              </a:ext>
            </a:extLst>
          </p:cNvPr>
          <p:cNvSpPr>
            <a:spLocks noGrp="1"/>
          </p:cNvSpPr>
          <p:nvPr>
            <p:ph type="title"/>
          </p:nvPr>
        </p:nvSpPr>
        <p:spPr/>
        <p:txBody>
          <a:bodyPr/>
          <a:lstStyle/>
          <a:p>
            <a:pPr algn="ctr"/>
            <a:r>
              <a:rPr lang="en-US" b="1" dirty="0"/>
              <a:t>Police Spending</a:t>
            </a:r>
          </a:p>
        </p:txBody>
      </p:sp>
      <p:sp>
        <p:nvSpPr>
          <p:cNvPr id="3" name="Content Placeholder 2">
            <a:extLst>
              <a:ext uri="{FF2B5EF4-FFF2-40B4-BE49-F238E27FC236}">
                <a16:creationId xmlns:a16="http://schemas.microsoft.com/office/drawing/2014/main" id="{7D9CB53A-C30F-ABFA-4EF7-9708ED542E39}"/>
              </a:ext>
            </a:extLst>
          </p:cNvPr>
          <p:cNvSpPr>
            <a:spLocks noGrp="1"/>
          </p:cNvSpPr>
          <p:nvPr>
            <p:ph idx="1"/>
          </p:nvPr>
        </p:nvSpPr>
        <p:spPr/>
        <p:txBody>
          <a:bodyPr/>
          <a:lstStyle/>
          <a:p>
            <a:r>
              <a:rPr lang="en-US" dirty="0"/>
              <a:t>Australia: ~ $14 billion or ~ $560 per capita</a:t>
            </a:r>
          </a:p>
          <a:p>
            <a:pPr lvl="1"/>
            <a:r>
              <a:rPr lang="en-US" dirty="0"/>
              <a:t>$2,200 for a family of four</a:t>
            </a:r>
          </a:p>
          <a:p>
            <a:endParaRPr lang="en-US" dirty="0"/>
          </a:p>
          <a:p>
            <a:r>
              <a:rPr lang="en-US" dirty="0"/>
              <a:t>US: $215 billion or ~$650 per capita</a:t>
            </a:r>
          </a:p>
          <a:p>
            <a:endParaRPr lang="en-US" dirty="0"/>
          </a:p>
          <a:p>
            <a:r>
              <a:rPr lang="en-US" dirty="0"/>
              <a:t>Adjusting for GDP differences, about the same</a:t>
            </a:r>
          </a:p>
        </p:txBody>
      </p:sp>
    </p:spTree>
    <p:extLst>
      <p:ext uri="{BB962C8B-B14F-4D97-AF65-F5344CB8AC3E}">
        <p14:creationId xmlns:p14="http://schemas.microsoft.com/office/powerpoint/2010/main" val="2788337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TA rolls out more modern trains on NYC subway - Gothamist">
            <a:extLst>
              <a:ext uri="{FF2B5EF4-FFF2-40B4-BE49-F238E27FC236}">
                <a16:creationId xmlns:a16="http://schemas.microsoft.com/office/drawing/2014/main" id="{2F00AE07-9F81-7988-CEA2-A2EF2C6AA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93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TA: Subway Ridership Climbed 2.6 Percent In 2014 – CBS New York">
            <a:extLst>
              <a:ext uri="{FF2B5EF4-FFF2-40B4-BE49-F238E27FC236}">
                <a16:creationId xmlns:a16="http://schemas.microsoft.com/office/drawing/2014/main" id="{1435440A-4655-E445-8FAE-66D627C01E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106" y="346731"/>
            <a:ext cx="10959183" cy="616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56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nging for New York&amp;#39;s bad old days - Prospect Magazine">
            <a:extLst>
              <a:ext uri="{FF2B5EF4-FFF2-40B4-BE49-F238E27FC236}">
                <a16:creationId xmlns:a16="http://schemas.microsoft.com/office/drawing/2014/main" id="{436B9E02-ED25-7940-8C7C-A2E61771E7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83107" y="286161"/>
            <a:ext cx="8380903" cy="628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47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affiti Covering NYC Subway Trains Again | Planetizen News">
            <a:extLst>
              <a:ext uri="{FF2B5EF4-FFF2-40B4-BE49-F238E27FC236}">
                <a16:creationId xmlns:a16="http://schemas.microsoft.com/office/drawing/2014/main" id="{ADD8045F-71B5-7F4F-2D3C-2CA1F0678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698500"/>
            <a:ext cx="8128000"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71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intage Photographs of the 1981 NYC Subway | Viewing NYC">
            <a:extLst>
              <a:ext uri="{FF2B5EF4-FFF2-40B4-BE49-F238E27FC236}">
                <a16:creationId xmlns:a16="http://schemas.microsoft.com/office/drawing/2014/main" id="{18EFE48E-7EB3-D8EC-FBBE-154C4F1AC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868" y="355661"/>
            <a:ext cx="9295111" cy="630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98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B165-78A5-C74E-A839-167A6FDB6262}"/>
              </a:ext>
            </a:extLst>
          </p:cNvPr>
          <p:cNvSpPr>
            <a:spLocks noGrp="1"/>
          </p:cNvSpPr>
          <p:nvPr>
            <p:ph type="title"/>
          </p:nvPr>
        </p:nvSpPr>
        <p:spPr>
          <a:xfrm>
            <a:off x="914401" y="2680380"/>
            <a:ext cx="10515600" cy="1325563"/>
          </a:xfrm>
        </p:spPr>
        <p:txBody>
          <a:bodyPr/>
          <a:lstStyle/>
          <a:p>
            <a:pPr algn="ctr"/>
            <a:r>
              <a:rPr lang="en-US" b="1" dirty="0"/>
              <a:t>It is widely known that crime in NYC fell during the 1990s….</a:t>
            </a:r>
          </a:p>
        </p:txBody>
      </p:sp>
    </p:spTree>
    <p:extLst>
      <p:ext uri="{BB962C8B-B14F-4D97-AF65-F5344CB8AC3E}">
        <p14:creationId xmlns:p14="http://schemas.microsoft.com/office/powerpoint/2010/main" val="3344146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B165-78A5-C74E-A839-167A6FDB6262}"/>
              </a:ext>
            </a:extLst>
          </p:cNvPr>
          <p:cNvSpPr>
            <a:spLocks noGrp="1"/>
          </p:cNvSpPr>
          <p:nvPr>
            <p:ph type="title"/>
          </p:nvPr>
        </p:nvSpPr>
        <p:spPr>
          <a:xfrm>
            <a:off x="914401" y="2680380"/>
            <a:ext cx="10515600" cy="1325563"/>
          </a:xfrm>
        </p:spPr>
        <p:txBody>
          <a:bodyPr>
            <a:normAutofit/>
          </a:bodyPr>
          <a:lstStyle/>
          <a:p>
            <a:pPr algn="ctr"/>
            <a:r>
              <a:rPr lang="en-US" b="1" dirty="0"/>
              <a:t>Less well-known: From 2010-2019, NYC experienced a “second great crime decline”</a:t>
            </a:r>
          </a:p>
        </p:txBody>
      </p:sp>
    </p:spTree>
    <p:extLst>
      <p:ext uri="{BB962C8B-B14F-4D97-AF65-F5344CB8AC3E}">
        <p14:creationId xmlns:p14="http://schemas.microsoft.com/office/powerpoint/2010/main" val="4014630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79478-42C5-2144-8683-30EEBF8EB84A}"/>
              </a:ext>
            </a:extLst>
          </p:cNvPr>
          <p:cNvPicPr>
            <a:picLocks noChangeAspect="1"/>
          </p:cNvPicPr>
          <p:nvPr/>
        </p:nvPicPr>
        <p:blipFill>
          <a:blip r:embed="rId3"/>
          <a:stretch>
            <a:fillRect/>
          </a:stretch>
        </p:blipFill>
        <p:spPr>
          <a:xfrm>
            <a:off x="155122" y="1219200"/>
            <a:ext cx="5829300" cy="4635500"/>
          </a:xfrm>
          <a:prstGeom prst="rect">
            <a:avLst/>
          </a:prstGeom>
        </p:spPr>
      </p:pic>
      <p:pic>
        <p:nvPicPr>
          <p:cNvPr id="3" name="Picture 2">
            <a:extLst>
              <a:ext uri="{FF2B5EF4-FFF2-40B4-BE49-F238E27FC236}">
                <a16:creationId xmlns:a16="http://schemas.microsoft.com/office/drawing/2014/main" id="{89232589-88B0-A346-B465-99DF1F8C47E0}"/>
              </a:ext>
            </a:extLst>
          </p:cNvPr>
          <p:cNvPicPr>
            <a:picLocks noChangeAspect="1"/>
          </p:cNvPicPr>
          <p:nvPr/>
        </p:nvPicPr>
        <p:blipFill>
          <a:blip r:embed="rId4"/>
          <a:stretch>
            <a:fillRect/>
          </a:stretch>
        </p:blipFill>
        <p:spPr>
          <a:xfrm>
            <a:off x="6096000" y="1003300"/>
            <a:ext cx="5905500" cy="4851400"/>
          </a:xfrm>
          <a:prstGeom prst="rect">
            <a:avLst/>
          </a:prstGeom>
        </p:spPr>
      </p:pic>
    </p:spTree>
    <p:extLst>
      <p:ext uri="{BB962C8B-B14F-4D97-AF65-F5344CB8AC3E}">
        <p14:creationId xmlns:p14="http://schemas.microsoft.com/office/powerpoint/2010/main" val="3749275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145534B-96BA-A834-7EB1-4F00962AB2B8}"/>
              </a:ext>
            </a:extLst>
          </p:cNvPr>
          <p:cNvGraphicFramePr>
            <a:graphicFrameLocks/>
          </p:cNvGraphicFramePr>
          <p:nvPr>
            <p:extLst>
              <p:ext uri="{D42A27DB-BD31-4B8C-83A1-F6EECF244321}">
                <p14:modId xmlns:p14="http://schemas.microsoft.com/office/powerpoint/2010/main" val="1192128223"/>
              </p:ext>
            </p:extLst>
          </p:nvPr>
        </p:nvGraphicFramePr>
        <p:xfrm>
          <a:off x="1214438" y="666973"/>
          <a:ext cx="9801225" cy="5648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3957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7F4B-1F8C-0E4D-8FBE-544344A995D4}"/>
              </a:ext>
            </a:extLst>
          </p:cNvPr>
          <p:cNvSpPr>
            <a:spLocks noGrp="1"/>
          </p:cNvSpPr>
          <p:nvPr>
            <p:ph type="title"/>
          </p:nvPr>
        </p:nvSpPr>
        <p:spPr>
          <a:xfrm>
            <a:off x="335665" y="2217074"/>
            <a:ext cx="11528385" cy="1325563"/>
          </a:xfrm>
        </p:spPr>
        <p:txBody>
          <a:bodyPr/>
          <a:lstStyle/>
          <a:p>
            <a:pPr algn="ctr"/>
            <a:r>
              <a:rPr lang="en-US" b="1" dirty="0"/>
              <a:t>What caused NYC’s second great crime decline?</a:t>
            </a:r>
          </a:p>
        </p:txBody>
      </p:sp>
    </p:spTree>
    <p:extLst>
      <p:ext uri="{BB962C8B-B14F-4D97-AF65-F5344CB8AC3E}">
        <p14:creationId xmlns:p14="http://schemas.microsoft.com/office/powerpoint/2010/main" val="338660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99439-9A27-6A46-B492-95D9CE474D4B}"/>
              </a:ext>
            </a:extLst>
          </p:cNvPr>
          <p:cNvPicPr>
            <a:picLocks noChangeAspect="1"/>
          </p:cNvPicPr>
          <p:nvPr/>
        </p:nvPicPr>
        <p:blipFill>
          <a:blip r:embed="rId2"/>
          <a:stretch>
            <a:fillRect/>
          </a:stretch>
        </p:blipFill>
        <p:spPr>
          <a:xfrm>
            <a:off x="3672531" y="0"/>
            <a:ext cx="4846938" cy="6858000"/>
          </a:xfrm>
          <a:prstGeom prst="rect">
            <a:avLst/>
          </a:prstGeom>
        </p:spPr>
      </p:pic>
    </p:spTree>
    <p:extLst>
      <p:ext uri="{BB962C8B-B14F-4D97-AF65-F5344CB8AC3E}">
        <p14:creationId xmlns:p14="http://schemas.microsoft.com/office/powerpoint/2010/main" val="3729800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62F7-D73B-8241-9FB7-888240E73BB3}"/>
              </a:ext>
            </a:extLst>
          </p:cNvPr>
          <p:cNvSpPr>
            <a:spLocks noGrp="1"/>
          </p:cNvSpPr>
          <p:nvPr>
            <p:ph type="title"/>
          </p:nvPr>
        </p:nvSpPr>
        <p:spPr>
          <a:xfrm>
            <a:off x="838200" y="86368"/>
            <a:ext cx="10515600" cy="1325563"/>
          </a:xfrm>
        </p:spPr>
        <p:txBody>
          <a:bodyPr/>
          <a:lstStyle/>
          <a:p>
            <a:pPr algn="ctr"/>
            <a:r>
              <a:rPr lang="en-US" dirty="0"/>
              <a:t>Gentrification?</a:t>
            </a:r>
          </a:p>
        </p:txBody>
      </p:sp>
      <p:pic>
        <p:nvPicPr>
          <p:cNvPr id="6146" name="Picture 2" descr="Hipster Barista | Know Your Meme">
            <a:extLst>
              <a:ext uri="{FF2B5EF4-FFF2-40B4-BE49-F238E27FC236}">
                <a16:creationId xmlns:a16="http://schemas.microsoft.com/office/drawing/2014/main" id="{419A76E2-5013-1D47-BF8A-808259CFE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735" y="1226736"/>
            <a:ext cx="5412129" cy="541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80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F826-093E-054A-A3F7-33E6E9355DDB}"/>
              </a:ext>
            </a:extLst>
          </p:cNvPr>
          <p:cNvSpPr>
            <a:spLocks noGrp="1"/>
          </p:cNvSpPr>
          <p:nvPr>
            <p:ph type="title"/>
          </p:nvPr>
        </p:nvSpPr>
        <p:spPr>
          <a:xfrm>
            <a:off x="838200" y="260953"/>
            <a:ext cx="10515600" cy="1325563"/>
          </a:xfrm>
        </p:spPr>
        <p:txBody>
          <a:bodyPr/>
          <a:lstStyle/>
          <a:p>
            <a:pPr algn="ctr"/>
            <a:r>
              <a:rPr lang="en-US" dirty="0"/>
              <a:t>More police?</a:t>
            </a:r>
          </a:p>
        </p:txBody>
      </p:sp>
      <p:pic>
        <p:nvPicPr>
          <p:cNvPr id="3" name="Picture 2">
            <a:extLst>
              <a:ext uri="{FF2B5EF4-FFF2-40B4-BE49-F238E27FC236}">
                <a16:creationId xmlns:a16="http://schemas.microsoft.com/office/drawing/2014/main" id="{9970158C-C7B1-7B4E-A764-301585CA69A8}"/>
              </a:ext>
            </a:extLst>
          </p:cNvPr>
          <p:cNvPicPr>
            <a:picLocks noChangeAspect="1"/>
          </p:cNvPicPr>
          <p:nvPr/>
        </p:nvPicPr>
        <p:blipFill>
          <a:blip r:embed="rId2"/>
          <a:stretch>
            <a:fillRect/>
          </a:stretch>
        </p:blipFill>
        <p:spPr>
          <a:xfrm>
            <a:off x="2303361" y="1496501"/>
            <a:ext cx="7375083" cy="4996374"/>
          </a:xfrm>
          <a:prstGeom prst="rect">
            <a:avLst/>
          </a:prstGeom>
        </p:spPr>
      </p:pic>
    </p:spTree>
    <p:extLst>
      <p:ext uri="{BB962C8B-B14F-4D97-AF65-F5344CB8AC3E}">
        <p14:creationId xmlns:p14="http://schemas.microsoft.com/office/powerpoint/2010/main" val="3230734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B165-78A5-C74E-A839-167A6FDB6262}"/>
              </a:ext>
            </a:extLst>
          </p:cNvPr>
          <p:cNvSpPr>
            <a:spLocks noGrp="1"/>
          </p:cNvSpPr>
          <p:nvPr>
            <p:ph type="title"/>
          </p:nvPr>
        </p:nvSpPr>
        <p:spPr>
          <a:xfrm>
            <a:off x="914401" y="2680380"/>
            <a:ext cx="10515600" cy="1325563"/>
          </a:xfrm>
        </p:spPr>
        <p:txBody>
          <a:bodyPr/>
          <a:lstStyle/>
          <a:p>
            <a:pPr algn="ctr"/>
            <a:r>
              <a:rPr lang="en-US" b="1" dirty="0"/>
              <a:t>A dramatic shift in the policy regime…</a:t>
            </a:r>
          </a:p>
        </p:txBody>
      </p:sp>
    </p:spTree>
    <p:extLst>
      <p:ext uri="{BB962C8B-B14F-4D97-AF65-F5344CB8AC3E}">
        <p14:creationId xmlns:p14="http://schemas.microsoft.com/office/powerpoint/2010/main" val="2157829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E236-BBD5-4545-9A92-E10487A60CD9}"/>
              </a:ext>
            </a:extLst>
          </p:cNvPr>
          <p:cNvSpPr>
            <a:spLocks noGrp="1"/>
          </p:cNvSpPr>
          <p:nvPr>
            <p:ph type="title"/>
          </p:nvPr>
        </p:nvSpPr>
        <p:spPr>
          <a:xfrm>
            <a:off x="838200" y="214654"/>
            <a:ext cx="10515600" cy="1325563"/>
          </a:xfrm>
        </p:spPr>
        <p:txBody>
          <a:bodyPr/>
          <a:lstStyle/>
          <a:p>
            <a:pPr algn="ctr"/>
            <a:r>
              <a:rPr lang="en-US" dirty="0"/>
              <a:t>David Floyd vs. City of New York</a:t>
            </a:r>
          </a:p>
        </p:txBody>
      </p:sp>
      <p:sp>
        <p:nvSpPr>
          <p:cNvPr id="3" name="TextBox 2">
            <a:extLst>
              <a:ext uri="{FF2B5EF4-FFF2-40B4-BE49-F238E27FC236}">
                <a16:creationId xmlns:a16="http://schemas.microsoft.com/office/drawing/2014/main" id="{EA7A9269-F156-1A41-BCF6-EA82AB7C342A}"/>
              </a:ext>
            </a:extLst>
          </p:cNvPr>
          <p:cNvSpPr txBox="1"/>
          <p:nvPr/>
        </p:nvSpPr>
        <p:spPr>
          <a:xfrm>
            <a:off x="3338331" y="6123543"/>
            <a:ext cx="6144824" cy="369332"/>
          </a:xfrm>
          <a:prstGeom prst="rect">
            <a:avLst/>
          </a:prstGeom>
          <a:noFill/>
        </p:spPr>
        <p:txBody>
          <a:bodyPr wrap="none" rtlCol="0">
            <a:spAutoFit/>
          </a:bodyPr>
          <a:lstStyle/>
          <a:p>
            <a:r>
              <a:rPr lang="en-US" dirty="0"/>
              <a:t>Listen here: https://</a:t>
            </a:r>
            <a:r>
              <a:rPr lang="en-US" dirty="0" err="1"/>
              <a:t>www.youtube.com</a:t>
            </a:r>
            <a:r>
              <a:rPr lang="en-US" dirty="0"/>
              <a:t>/</a:t>
            </a:r>
            <a:r>
              <a:rPr lang="en-US" dirty="0" err="1"/>
              <a:t>watch?v</a:t>
            </a:r>
            <a:r>
              <a:rPr lang="en-US" dirty="0"/>
              <a:t>=NTLNwt6kD8k</a:t>
            </a:r>
          </a:p>
        </p:txBody>
      </p:sp>
      <p:pic>
        <p:nvPicPr>
          <p:cNvPr id="7170" name="Picture 2" descr="Meet David Floyd, Lead Plaintiff in the Massive NYPD Stop and Frisk Suit -  YouTube">
            <a:extLst>
              <a:ext uri="{FF2B5EF4-FFF2-40B4-BE49-F238E27FC236}">
                <a16:creationId xmlns:a16="http://schemas.microsoft.com/office/drawing/2014/main" id="{04A4CABC-8527-184C-9922-0FCB00E29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679" y="1324216"/>
            <a:ext cx="8057910" cy="453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962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CD4DC8-9068-EE48-A493-44D88A7E78E0}"/>
              </a:ext>
            </a:extLst>
          </p:cNvPr>
          <p:cNvPicPr>
            <a:picLocks noChangeAspect="1"/>
          </p:cNvPicPr>
          <p:nvPr/>
        </p:nvPicPr>
        <p:blipFill>
          <a:blip r:embed="rId3"/>
          <a:stretch>
            <a:fillRect/>
          </a:stretch>
        </p:blipFill>
        <p:spPr>
          <a:xfrm>
            <a:off x="2205376" y="370723"/>
            <a:ext cx="8038421" cy="6116553"/>
          </a:xfrm>
          <a:prstGeom prst="rect">
            <a:avLst/>
          </a:prstGeom>
        </p:spPr>
      </p:pic>
    </p:spTree>
    <p:extLst>
      <p:ext uri="{BB962C8B-B14F-4D97-AF65-F5344CB8AC3E}">
        <p14:creationId xmlns:p14="http://schemas.microsoft.com/office/powerpoint/2010/main" val="2610033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AE69-8B1C-8941-A56C-2DB8894CC8C2}"/>
              </a:ext>
            </a:extLst>
          </p:cNvPr>
          <p:cNvSpPr>
            <a:spLocks noGrp="1"/>
          </p:cNvSpPr>
          <p:nvPr>
            <p:ph type="title"/>
          </p:nvPr>
        </p:nvSpPr>
        <p:spPr/>
        <p:txBody>
          <a:bodyPr/>
          <a:lstStyle/>
          <a:p>
            <a:pPr algn="ctr"/>
            <a:r>
              <a:rPr lang="en-US" dirty="0"/>
              <a:t>Initial Reaction</a:t>
            </a:r>
          </a:p>
        </p:txBody>
      </p:sp>
      <p:sp>
        <p:nvSpPr>
          <p:cNvPr id="3" name="Content Placeholder 2">
            <a:extLst>
              <a:ext uri="{FF2B5EF4-FFF2-40B4-BE49-F238E27FC236}">
                <a16:creationId xmlns:a16="http://schemas.microsoft.com/office/drawing/2014/main" id="{A47BDF22-8E43-A34E-B582-118364443634}"/>
              </a:ext>
            </a:extLst>
          </p:cNvPr>
          <p:cNvSpPr>
            <a:spLocks noGrp="1"/>
          </p:cNvSpPr>
          <p:nvPr>
            <p:ph idx="1"/>
          </p:nvPr>
        </p:nvSpPr>
        <p:spPr/>
        <p:txBody>
          <a:bodyPr>
            <a:normAutofit/>
          </a:bodyPr>
          <a:lstStyle/>
          <a:p>
            <a:pPr marL="0" indent="0">
              <a:buNone/>
            </a:pPr>
            <a:r>
              <a:rPr lang="en-US" sz="3600" dirty="0"/>
              <a:t>"This is a dangerous decision made by a judge that I think just does not understand how policing works”</a:t>
            </a:r>
          </a:p>
          <a:p>
            <a:pPr marL="0" indent="0">
              <a:buNone/>
            </a:pPr>
            <a:endParaRPr lang="en-US" sz="3600" dirty="0"/>
          </a:p>
          <a:p>
            <a:pPr marL="0" indent="0">
              <a:buNone/>
            </a:pPr>
            <a:r>
              <a:rPr lang="en-US" sz="3600" dirty="0"/>
              <a:t>- Michael Bloomberg, Former NYC Mayor</a:t>
            </a:r>
          </a:p>
        </p:txBody>
      </p:sp>
    </p:spTree>
    <p:extLst>
      <p:ext uri="{BB962C8B-B14F-4D97-AF65-F5344CB8AC3E}">
        <p14:creationId xmlns:p14="http://schemas.microsoft.com/office/powerpoint/2010/main" val="1171162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07A0-5A46-8949-9CDB-E8D186688EE3}"/>
              </a:ext>
            </a:extLst>
          </p:cNvPr>
          <p:cNvSpPr>
            <a:spLocks noGrp="1"/>
          </p:cNvSpPr>
          <p:nvPr>
            <p:ph type="title"/>
          </p:nvPr>
        </p:nvSpPr>
        <p:spPr>
          <a:xfrm>
            <a:off x="838200" y="2379120"/>
            <a:ext cx="10515600" cy="1325563"/>
          </a:xfrm>
        </p:spPr>
        <p:txBody>
          <a:bodyPr/>
          <a:lstStyle/>
          <a:p>
            <a:pPr algn="ctr"/>
            <a:r>
              <a:rPr lang="en-US" b="1" dirty="0"/>
              <a:t>What replaced mass enforcement?</a:t>
            </a:r>
          </a:p>
        </p:txBody>
      </p:sp>
    </p:spTree>
    <p:extLst>
      <p:ext uri="{BB962C8B-B14F-4D97-AF65-F5344CB8AC3E}">
        <p14:creationId xmlns:p14="http://schemas.microsoft.com/office/powerpoint/2010/main" val="3320936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9961-FCB8-AD4F-9C71-086CF49F7CEC}"/>
              </a:ext>
            </a:extLst>
          </p:cNvPr>
          <p:cNvSpPr>
            <a:spLocks noGrp="1"/>
          </p:cNvSpPr>
          <p:nvPr>
            <p:ph type="title"/>
          </p:nvPr>
        </p:nvSpPr>
        <p:spPr/>
        <p:txBody>
          <a:bodyPr/>
          <a:lstStyle/>
          <a:p>
            <a:pPr algn="ctr"/>
            <a:r>
              <a:rPr lang="en-US" dirty="0"/>
              <a:t>The regime shifts</a:t>
            </a:r>
          </a:p>
        </p:txBody>
      </p:sp>
      <p:sp>
        <p:nvSpPr>
          <p:cNvPr id="3" name="Content Placeholder 2">
            <a:extLst>
              <a:ext uri="{FF2B5EF4-FFF2-40B4-BE49-F238E27FC236}">
                <a16:creationId xmlns:a16="http://schemas.microsoft.com/office/drawing/2014/main" id="{75923BD7-33DE-7245-BC91-EB39F7201F71}"/>
              </a:ext>
            </a:extLst>
          </p:cNvPr>
          <p:cNvSpPr>
            <a:spLocks noGrp="1"/>
          </p:cNvSpPr>
          <p:nvPr>
            <p:ph idx="1"/>
          </p:nvPr>
        </p:nvSpPr>
        <p:spPr/>
        <p:txBody>
          <a:bodyPr/>
          <a:lstStyle/>
          <a:p>
            <a:r>
              <a:rPr lang="en-US" dirty="0"/>
              <a:t>Operation Crewcut: doubled the size of NYPD’s anti-gang unit</a:t>
            </a:r>
          </a:p>
          <a:p>
            <a:r>
              <a:rPr lang="en-US" dirty="0"/>
              <a:t>Re-introduction of NYPD gang database</a:t>
            </a:r>
          </a:p>
          <a:p>
            <a:r>
              <a:rPr lang="en-US" dirty="0"/>
              <a:t>Gang takedowns</a:t>
            </a:r>
          </a:p>
        </p:txBody>
      </p:sp>
    </p:spTree>
    <p:extLst>
      <p:ext uri="{BB962C8B-B14F-4D97-AF65-F5344CB8AC3E}">
        <p14:creationId xmlns:p14="http://schemas.microsoft.com/office/powerpoint/2010/main" val="2567511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9961-FCB8-AD4F-9C71-086CF49F7CEC}"/>
              </a:ext>
            </a:extLst>
          </p:cNvPr>
          <p:cNvSpPr>
            <a:spLocks noGrp="1"/>
          </p:cNvSpPr>
          <p:nvPr>
            <p:ph type="title"/>
          </p:nvPr>
        </p:nvSpPr>
        <p:spPr/>
        <p:txBody>
          <a:bodyPr/>
          <a:lstStyle/>
          <a:p>
            <a:pPr algn="ctr"/>
            <a:r>
              <a:rPr lang="en-US" dirty="0"/>
              <a:t>The regime shifts</a:t>
            </a:r>
          </a:p>
        </p:txBody>
      </p:sp>
      <p:sp>
        <p:nvSpPr>
          <p:cNvPr id="3" name="Content Placeholder 2">
            <a:extLst>
              <a:ext uri="{FF2B5EF4-FFF2-40B4-BE49-F238E27FC236}">
                <a16:creationId xmlns:a16="http://schemas.microsoft.com/office/drawing/2014/main" id="{75923BD7-33DE-7245-BC91-EB39F7201F71}"/>
              </a:ext>
            </a:extLst>
          </p:cNvPr>
          <p:cNvSpPr>
            <a:spLocks noGrp="1"/>
          </p:cNvSpPr>
          <p:nvPr>
            <p:ph idx="1"/>
          </p:nvPr>
        </p:nvSpPr>
        <p:spPr/>
        <p:txBody>
          <a:bodyPr/>
          <a:lstStyle/>
          <a:p>
            <a:r>
              <a:rPr lang="en-US" dirty="0"/>
              <a:t>Operation Crewcut: doubled the size of NYPD’s ant-gang units</a:t>
            </a:r>
          </a:p>
          <a:p>
            <a:r>
              <a:rPr lang="en-US" dirty="0"/>
              <a:t>Re-introduction of NYPD gang database</a:t>
            </a:r>
          </a:p>
          <a:p>
            <a:r>
              <a:rPr lang="en-US" dirty="0">
                <a:solidFill>
                  <a:srgbClr val="0070C0"/>
                </a:solidFill>
              </a:rPr>
              <a:t>Gang takedowns</a:t>
            </a:r>
          </a:p>
        </p:txBody>
      </p:sp>
    </p:spTree>
    <p:extLst>
      <p:ext uri="{BB962C8B-B14F-4D97-AF65-F5344CB8AC3E}">
        <p14:creationId xmlns:p14="http://schemas.microsoft.com/office/powerpoint/2010/main" val="426957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CD4DC8-9068-EE48-A493-44D88A7E78E0}"/>
              </a:ext>
            </a:extLst>
          </p:cNvPr>
          <p:cNvPicPr>
            <a:picLocks noChangeAspect="1"/>
          </p:cNvPicPr>
          <p:nvPr/>
        </p:nvPicPr>
        <p:blipFill>
          <a:blip r:embed="rId3"/>
          <a:stretch>
            <a:fillRect/>
          </a:stretch>
        </p:blipFill>
        <p:spPr>
          <a:xfrm>
            <a:off x="119742" y="1104900"/>
            <a:ext cx="6108700" cy="4648200"/>
          </a:xfrm>
          <a:prstGeom prst="rect">
            <a:avLst/>
          </a:prstGeom>
        </p:spPr>
      </p:pic>
      <p:pic>
        <p:nvPicPr>
          <p:cNvPr id="3" name="Picture 2">
            <a:extLst>
              <a:ext uri="{FF2B5EF4-FFF2-40B4-BE49-F238E27FC236}">
                <a16:creationId xmlns:a16="http://schemas.microsoft.com/office/drawing/2014/main" id="{4D65C867-E2AB-4343-8C46-9AA035F62151}"/>
              </a:ext>
            </a:extLst>
          </p:cNvPr>
          <p:cNvPicPr>
            <a:picLocks noChangeAspect="1"/>
          </p:cNvPicPr>
          <p:nvPr/>
        </p:nvPicPr>
        <p:blipFill>
          <a:blip r:embed="rId4"/>
          <a:stretch>
            <a:fillRect/>
          </a:stretch>
        </p:blipFill>
        <p:spPr>
          <a:xfrm>
            <a:off x="6108700" y="1028700"/>
            <a:ext cx="6083300" cy="4724400"/>
          </a:xfrm>
          <a:prstGeom prst="rect">
            <a:avLst/>
          </a:prstGeom>
        </p:spPr>
      </p:pic>
    </p:spTree>
    <p:extLst>
      <p:ext uri="{BB962C8B-B14F-4D97-AF65-F5344CB8AC3E}">
        <p14:creationId xmlns:p14="http://schemas.microsoft.com/office/powerpoint/2010/main" val="248380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779"/>
            <a:ext cx="10515600" cy="1325563"/>
          </a:xfrm>
        </p:spPr>
        <p:txBody>
          <a:bodyPr/>
          <a:lstStyle/>
          <a:p>
            <a:pPr algn="ctr"/>
            <a:r>
              <a:rPr lang="en-US" b="1" dirty="0"/>
              <a:t>Do police, in fact, reduce crime?</a:t>
            </a:r>
          </a:p>
        </p:txBody>
      </p:sp>
      <p:pic>
        <p:nvPicPr>
          <p:cNvPr id="1026" name="Picture 2" descr="Police New Yorker Cartoons Wall Art: Prints, Paintings &amp; Posters | Art.com">
            <a:extLst>
              <a:ext uri="{FF2B5EF4-FFF2-40B4-BE49-F238E27FC236}">
                <a16:creationId xmlns:a16="http://schemas.microsoft.com/office/drawing/2014/main" id="{DA358B10-5791-8F1C-6487-DCF359974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905" y="1515342"/>
            <a:ext cx="6806006" cy="510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1354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9BD9-1C93-F647-B83B-FAF1D9E7A0D9}"/>
              </a:ext>
            </a:extLst>
          </p:cNvPr>
          <p:cNvSpPr>
            <a:spLocks noGrp="1"/>
          </p:cNvSpPr>
          <p:nvPr>
            <p:ph type="title"/>
          </p:nvPr>
        </p:nvSpPr>
        <p:spPr>
          <a:xfrm>
            <a:off x="312515" y="2355970"/>
            <a:ext cx="11620983" cy="1325563"/>
          </a:xfrm>
        </p:spPr>
        <p:txBody>
          <a:bodyPr>
            <a:normAutofit fontScale="90000"/>
          </a:bodyPr>
          <a:lstStyle/>
          <a:p>
            <a:r>
              <a:rPr lang="en-US" sz="4000" b="1" dirty="0"/>
              <a:t>Communities that experienced a gang takedown saw shootings decrease by more than 1/3 in the next 18 months</a:t>
            </a:r>
          </a:p>
        </p:txBody>
      </p:sp>
    </p:spTree>
    <p:extLst>
      <p:ext uri="{BB962C8B-B14F-4D97-AF65-F5344CB8AC3E}">
        <p14:creationId xmlns:p14="http://schemas.microsoft.com/office/powerpoint/2010/main" val="1082356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9BD9-1C93-F647-B83B-FAF1D9E7A0D9}"/>
              </a:ext>
            </a:extLst>
          </p:cNvPr>
          <p:cNvSpPr>
            <a:spLocks noGrp="1"/>
          </p:cNvSpPr>
          <p:nvPr>
            <p:ph type="title"/>
          </p:nvPr>
        </p:nvSpPr>
        <p:spPr>
          <a:xfrm>
            <a:off x="312515" y="2355970"/>
            <a:ext cx="11620983" cy="1325563"/>
          </a:xfrm>
        </p:spPr>
        <p:txBody>
          <a:bodyPr>
            <a:normAutofit/>
          </a:bodyPr>
          <a:lstStyle/>
          <a:p>
            <a:r>
              <a:rPr lang="en-US" sz="4000" b="1" dirty="0"/>
              <a:t>Violence declined without a sustained increase in law enforcement presence…</a:t>
            </a:r>
          </a:p>
        </p:txBody>
      </p:sp>
    </p:spTree>
    <p:extLst>
      <p:ext uri="{BB962C8B-B14F-4D97-AF65-F5344CB8AC3E}">
        <p14:creationId xmlns:p14="http://schemas.microsoft.com/office/powerpoint/2010/main" val="2151619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31 Best Things to Do in New York City, From Chinatown to Brooklyn |  Condé Nast Traveler">
            <a:extLst>
              <a:ext uri="{FF2B5EF4-FFF2-40B4-BE49-F238E27FC236}">
                <a16:creationId xmlns:a16="http://schemas.microsoft.com/office/drawing/2014/main" id="{1284B9CB-AD01-F20D-3ED3-A352388B5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01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33CB-9FC5-1A50-D946-6B57EC880B9C}"/>
              </a:ext>
            </a:extLst>
          </p:cNvPr>
          <p:cNvSpPr>
            <a:spLocks noGrp="1"/>
          </p:cNvSpPr>
          <p:nvPr>
            <p:ph type="title"/>
          </p:nvPr>
        </p:nvSpPr>
        <p:spPr>
          <a:xfrm>
            <a:off x="838200" y="106941"/>
            <a:ext cx="10515600" cy="1325563"/>
          </a:xfrm>
        </p:spPr>
        <p:txBody>
          <a:bodyPr/>
          <a:lstStyle/>
          <a:p>
            <a:pPr algn="ctr"/>
            <a:r>
              <a:rPr lang="en-US" b="1" dirty="0"/>
              <a:t>Root Causes?</a:t>
            </a:r>
          </a:p>
        </p:txBody>
      </p:sp>
      <p:pic>
        <p:nvPicPr>
          <p:cNvPr id="14338" name="Picture 2" descr="Chicago's Murder Problem - The New York Times">
            <a:extLst>
              <a:ext uri="{FF2B5EF4-FFF2-40B4-BE49-F238E27FC236}">
                <a16:creationId xmlns:a16="http://schemas.microsoft.com/office/drawing/2014/main" id="{CD0E359F-B75A-C58E-ADFA-27CD46577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106" y="1313418"/>
            <a:ext cx="8035310" cy="535522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575151CE-AD88-7FDE-E8A1-E3B99E6AF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12192000"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029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Al Capone - Wikipedia">
            <a:extLst>
              <a:ext uri="{FF2B5EF4-FFF2-40B4-BE49-F238E27FC236}">
                <a16:creationId xmlns:a16="http://schemas.microsoft.com/office/drawing/2014/main" id="{B15D32D5-45B8-6C4E-9A20-C16842291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669" y="1690688"/>
            <a:ext cx="3473450" cy="44497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22EF10-05C9-974F-BFB2-311AB4CFC527}"/>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Nothing new….</a:t>
            </a:r>
          </a:p>
        </p:txBody>
      </p:sp>
    </p:spTree>
    <p:extLst>
      <p:ext uri="{BB962C8B-B14F-4D97-AF65-F5344CB8AC3E}">
        <p14:creationId xmlns:p14="http://schemas.microsoft.com/office/powerpoint/2010/main" val="4200939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Murder Rate has Plunged Since 1990 ... But Big Gov Knows How to Turn  That Around - The Stream">
            <a:extLst>
              <a:ext uri="{FF2B5EF4-FFF2-40B4-BE49-F238E27FC236}">
                <a16:creationId xmlns:a16="http://schemas.microsoft.com/office/drawing/2014/main" id="{48671274-69FB-EBAC-F3B3-3BDC4A50D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2383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Murder Rate has Plunged Since 1990 ... But Big Gov Knows How to Turn  That Around - The Stream">
            <a:extLst>
              <a:ext uri="{FF2B5EF4-FFF2-40B4-BE49-F238E27FC236}">
                <a16:creationId xmlns:a16="http://schemas.microsoft.com/office/drawing/2014/main" id="{48671274-69FB-EBAC-F3B3-3BDC4A50D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68BF52F-96E8-DD7A-8A51-54AF2FD194BA}"/>
              </a:ext>
            </a:extLst>
          </p:cNvPr>
          <p:cNvCxnSpPr>
            <a:cxnSpLocks/>
          </p:cNvCxnSpPr>
          <p:nvPr/>
        </p:nvCxnSpPr>
        <p:spPr>
          <a:xfrm>
            <a:off x="4787153" y="755724"/>
            <a:ext cx="0" cy="52255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126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Al Capone - Wikipedia">
            <a:extLst>
              <a:ext uri="{FF2B5EF4-FFF2-40B4-BE49-F238E27FC236}">
                <a16:creationId xmlns:a16="http://schemas.microsoft.com/office/drawing/2014/main" id="{B15D32D5-45B8-6C4E-9A20-C16842291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669" y="1690688"/>
            <a:ext cx="3473450" cy="44497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22EF10-05C9-974F-BFB2-311AB4CFC527}"/>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Nothing new….</a:t>
            </a:r>
          </a:p>
        </p:txBody>
      </p:sp>
      <p:pic>
        <p:nvPicPr>
          <p:cNvPr id="21506" name="Picture 2" descr="Pablo Escobar - IMDb">
            <a:extLst>
              <a:ext uri="{FF2B5EF4-FFF2-40B4-BE49-F238E27FC236}">
                <a16:creationId xmlns:a16="http://schemas.microsoft.com/office/drawing/2014/main" id="{CFF235B7-4558-CC5C-0D45-D9DEE17A9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396" y="1404765"/>
            <a:ext cx="4465544" cy="529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167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E057EE5-5BC9-2392-48C8-9A09E04AC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0"/>
            <a:ext cx="971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826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E057EE5-5BC9-2392-48C8-9A09E04AC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0"/>
            <a:ext cx="9715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208FD479-4D8D-4722-6CA6-B18B646B7043}"/>
              </a:ext>
            </a:extLst>
          </p:cNvPr>
          <p:cNvCxnSpPr>
            <a:cxnSpLocks/>
          </p:cNvCxnSpPr>
          <p:nvPr/>
        </p:nvCxnSpPr>
        <p:spPr>
          <a:xfrm>
            <a:off x="4507454" y="0"/>
            <a:ext cx="0" cy="59167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60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533" y="2495139"/>
            <a:ext cx="10515600" cy="1325563"/>
          </a:xfrm>
        </p:spPr>
        <p:txBody>
          <a:bodyPr/>
          <a:lstStyle/>
          <a:p>
            <a:pPr algn="ctr"/>
            <a:r>
              <a:rPr lang="en-US" b="1" dirty="0"/>
              <a:t>Why might police </a:t>
            </a:r>
            <a:r>
              <a:rPr lang="en-US" b="1" i="1" dirty="0"/>
              <a:t>not</a:t>
            </a:r>
            <a:r>
              <a:rPr lang="en-US" b="1" dirty="0"/>
              <a:t> reduce crime</a:t>
            </a:r>
          </a:p>
        </p:txBody>
      </p:sp>
    </p:spTree>
    <p:extLst>
      <p:ext uri="{BB962C8B-B14F-4D97-AF65-F5344CB8AC3E}">
        <p14:creationId xmlns:p14="http://schemas.microsoft.com/office/powerpoint/2010/main" val="1620331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B5B5-D3AD-8F49-939E-916414C34F30}"/>
              </a:ext>
            </a:extLst>
          </p:cNvPr>
          <p:cNvSpPr>
            <a:spLocks noGrp="1"/>
          </p:cNvSpPr>
          <p:nvPr>
            <p:ph type="title"/>
          </p:nvPr>
        </p:nvSpPr>
        <p:spPr>
          <a:xfrm>
            <a:off x="838200" y="2766218"/>
            <a:ext cx="10515600" cy="1325563"/>
          </a:xfrm>
        </p:spPr>
        <p:txBody>
          <a:bodyPr>
            <a:normAutofit fontScale="90000"/>
          </a:bodyPr>
          <a:lstStyle/>
          <a:p>
            <a:pPr algn="ctr"/>
            <a:r>
              <a:rPr lang="en-US" b="1" dirty="0"/>
              <a:t>Thanks!</a:t>
            </a:r>
            <a:br>
              <a:rPr lang="en-US" dirty="0"/>
            </a:br>
            <a:br>
              <a:rPr lang="en-US" dirty="0"/>
            </a:br>
            <a:r>
              <a:rPr lang="en-US" dirty="0" err="1"/>
              <a:t>achalfin@sas.upenn.edu</a:t>
            </a:r>
            <a:endParaRPr lang="en-US" dirty="0"/>
          </a:p>
        </p:txBody>
      </p:sp>
    </p:spTree>
    <p:extLst>
      <p:ext uri="{BB962C8B-B14F-4D97-AF65-F5344CB8AC3E}">
        <p14:creationId xmlns:p14="http://schemas.microsoft.com/office/powerpoint/2010/main" val="415899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B5B5-D3AD-8F49-939E-916414C34F30}"/>
              </a:ext>
            </a:extLst>
          </p:cNvPr>
          <p:cNvSpPr>
            <a:spLocks noGrp="1"/>
          </p:cNvSpPr>
          <p:nvPr>
            <p:ph type="title"/>
          </p:nvPr>
        </p:nvSpPr>
        <p:spPr>
          <a:xfrm>
            <a:off x="838200" y="2766218"/>
            <a:ext cx="10515600" cy="1325563"/>
          </a:xfrm>
        </p:spPr>
        <p:txBody>
          <a:bodyPr/>
          <a:lstStyle/>
          <a:p>
            <a:pPr algn="ctr"/>
            <a:r>
              <a:rPr lang="en-US" dirty="0"/>
              <a:t>Misc.</a:t>
            </a:r>
          </a:p>
        </p:txBody>
      </p:sp>
    </p:spTree>
    <p:extLst>
      <p:ext uri="{BB962C8B-B14F-4D97-AF65-F5344CB8AC3E}">
        <p14:creationId xmlns:p14="http://schemas.microsoft.com/office/powerpoint/2010/main" val="264993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B5B5-D3AD-8F49-939E-916414C34F30}"/>
              </a:ext>
            </a:extLst>
          </p:cNvPr>
          <p:cNvSpPr>
            <a:spLocks noGrp="1"/>
          </p:cNvSpPr>
          <p:nvPr>
            <p:ph type="title"/>
          </p:nvPr>
        </p:nvSpPr>
        <p:spPr>
          <a:xfrm>
            <a:off x="838200" y="2766218"/>
            <a:ext cx="10515600" cy="1325563"/>
          </a:xfrm>
        </p:spPr>
        <p:txBody>
          <a:bodyPr/>
          <a:lstStyle/>
          <a:p>
            <a:pPr algn="ctr"/>
            <a:r>
              <a:rPr lang="en-US" dirty="0"/>
              <a:t>Should we defund the police?</a:t>
            </a:r>
          </a:p>
        </p:txBody>
      </p:sp>
    </p:spTree>
    <p:extLst>
      <p:ext uri="{BB962C8B-B14F-4D97-AF65-F5344CB8AC3E}">
        <p14:creationId xmlns:p14="http://schemas.microsoft.com/office/powerpoint/2010/main" val="1142311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7C49-88C7-ED40-912D-F9EB5CB139DD}"/>
              </a:ext>
            </a:extLst>
          </p:cNvPr>
          <p:cNvSpPr>
            <a:spLocks noGrp="1"/>
          </p:cNvSpPr>
          <p:nvPr>
            <p:ph type="title"/>
          </p:nvPr>
        </p:nvSpPr>
        <p:spPr>
          <a:xfrm>
            <a:off x="838200" y="0"/>
            <a:ext cx="10515600" cy="1325563"/>
          </a:xfrm>
        </p:spPr>
        <p:txBody>
          <a:bodyPr/>
          <a:lstStyle/>
          <a:p>
            <a:pPr algn="ctr"/>
            <a:r>
              <a:rPr lang="en-US" dirty="0"/>
              <a:t>Defund?</a:t>
            </a:r>
          </a:p>
        </p:txBody>
      </p:sp>
      <p:pic>
        <p:nvPicPr>
          <p:cNvPr id="3" name="Picture 2">
            <a:extLst>
              <a:ext uri="{FF2B5EF4-FFF2-40B4-BE49-F238E27FC236}">
                <a16:creationId xmlns:a16="http://schemas.microsoft.com/office/drawing/2014/main" id="{85F64CE1-70DC-E044-ADEF-2D92D1DA7502}"/>
              </a:ext>
            </a:extLst>
          </p:cNvPr>
          <p:cNvPicPr>
            <a:picLocks noChangeAspect="1"/>
          </p:cNvPicPr>
          <p:nvPr/>
        </p:nvPicPr>
        <p:blipFill>
          <a:blip r:embed="rId2"/>
          <a:stretch>
            <a:fillRect/>
          </a:stretch>
        </p:blipFill>
        <p:spPr>
          <a:xfrm>
            <a:off x="639183" y="1856815"/>
            <a:ext cx="5715000" cy="3467100"/>
          </a:xfrm>
          <a:prstGeom prst="rect">
            <a:avLst/>
          </a:prstGeom>
        </p:spPr>
      </p:pic>
    </p:spTree>
    <p:extLst>
      <p:ext uri="{BB962C8B-B14F-4D97-AF65-F5344CB8AC3E}">
        <p14:creationId xmlns:p14="http://schemas.microsoft.com/office/powerpoint/2010/main" val="15023804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7C49-88C7-ED40-912D-F9EB5CB139DD}"/>
              </a:ext>
            </a:extLst>
          </p:cNvPr>
          <p:cNvSpPr>
            <a:spLocks noGrp="1"/>
          </p:cNvSpPr>
          <p:nvPr>
            <p:ph type="title"/>
          </p:nvPr>
        </p:nvSpPr>
        <p:spPr>
          <a:xfrm>
            <a:off x="838200" y="0"/>
            <a:ext cx="10515600" cy="1325563"/>
          </a:xfrm>
        </p:spPr>
        <p:txBody>
          <a:bodyPr/>
          <a:lstStyle/>
          <a:p>
            <a:pPr algn="ctr"/>
            <a:r>
              <a:rPr lang="en-US" dirty="0"/>
              <a:t>Defund?</a:t>
            </a:r>
          </a:p>
        </p:txBody>
      </p:sp>
      <p:pic>
        <p:nvPicPr>
          <p:cNvPr id="3" name="Picture 2">
            <a:extLst>
              <a:ext uri="{FF2B5EF4-FFF2-40B4-BE49-F238E27FC236}">
                <a16:creationId xmlns:a16="http://schemas.microsoft.com/office/drawing/2014/main" id="{85F64CE1-70DC-E044-ADEF-2D92D1DA7502}"/>
              </a:ext>
            </a:extLst>
          </p:cNvPr>
          <p:cNvPicPr>
            <a:picLocks noChangeAspect="1"/>
          </p:cNvPicPr>
          <p:nvPr/>
        </p:nvPicPr>
        <p:blipFill>
          <a:blip r:embed="rId2"/>
          <a:stretch>
            <a:fillRect/>
          </a:stretch>
        </p:blipFill>
        <p:spPr>
          <a:xfrm>
            <a:off x="639183" y="1856815"/>
            <a:ext cx="5715000" cy="3467100"/>
          </a:xfrm>
          <a:prstGeom prst="rect">
            <a:avLst/>
          </a:prstGeom>
        </p:spPr>
      </p:pic>
      <p:pic>
        <p:nvPicPr>
          <p:cNvPr id="4" name="Picture 3">
            <a:extLst>
              <a:ext uri="{FF2B5EF4-FFF2-40B4-BE49-F238E27FC236}">
                <a16:creationId xmlns:a16="http://schemas.microsoft.com/office/drawing/2014/main" id="{3C6D5802-59F7-5745-B31F-F5163605D8E2}"/>
              </a:ext>
            </a:extLst>
          </p:cNvPr>
          <p:cNvPicPr>
            <a:picLocks noChangeAspect="1"/>
          </p:cNvPicPr>
          <p:nvPr/>
        </p:nvPicPr>
        <p:blipFill>
          <a:blip r:embed="rId3"/>
          <a:stretch>
            <a:fillRect/>
          </a:stretch>
        </p:blipFill>
        <p:spPr>
          <a:xfrm>
            <a:off x="7471335" y="1325562"/>
            <a:ext cx="3902135" cy="5409247"/>
          </a:xfrm>
          <a:prstGeom prst="rect">
            <a:avLst/>
          </a:prstGeom>
        </p:spPr>
      </p:pic>
    </p:spTree>
    <p:extLst>
      <p:ext uri="{BB962C8B-B14F-4D97-AF65-F5344CB8AC3E}">
        <p14:creationId xmlns:p14="http://schemas.microsoft.com/office/powerpoint/2010/main" val="4117787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Defund?</a:t>
            </a:r>
          </a:p>
        </p:txBody>
      </p:sp>
      <p:sp>
        <p:nvSpPr>
          <p:cNvPr id="3" name="Content Placeholder 2"/>
          <p:cNvSpPr>
            <a:spLocks noGrp="1"/>
          </p:cNvSpPr>
          <p:nvPr>
            <p:ph idx="1"/>
          </p:nvPr>
        </p:nvSpPr>
        <p:spPr/>
        <p:txBody>
          <a:bodyPr/>
          <a:lstStyle/>
          <a:p>
            <a:r>
              <a:rPr lang="en-US" dirty="0"/>
              <a:t>Police reduce crime but so do other approaches</a:t>
            </a:r>
          </a:p>
          <a:p>
            <a:pPr lvl="1"/>
            <a:r>
              <a:rPr lang="en-US" dirty="0"/>
              <a:t>Social services</a:t>
            </a:r>
          </a:p>
          <a:p>
            <a:pPr lvl="1"/>
            <a:r>
              <a:rPr lang="en-US" dirty="0"/>
              <a:t>Investments in the build environment</a:t>
            </a:r>
          </a:p>
          <a:p>
            <a:r>
              <a:rPr lang="en-US" dirty="0"/>
              <a:t>Which is more effective?</a:t>
            </a:r>
          </a:p>
          <a:p>
            <a:pPr lvl="1"/>
            <a:r>
              <a:rPr lang="en-US" dirty="0"/>
              <a:t>10% increase in cops </a:t>
            </a:r>
            <a:r>
              <a:rPr lang="en-US" dirty="0">
                <a:sym typeface="Wingdings" pitchFamily="2" charset="2"/>
              </a:rPr>
              <a:t> 5% reduction in crime</a:t>
            </a:r>
          </a:p>
          <a:p>
            <a:pPr lvl="1"/>
            <a:r>
              <a:rPr lang="en-US" dirty="0">
                <a:sym typeface="Wingdings" pitchFamily="2" charset="2"/>
              </a:rPr>
              <a:t>Some social service programs have reduced crime by 30% or more</a:t>
            </a:r>
            <a:endParaRPr lang="en-US" dirty="0"/>
          </a:p>
          <a:p>
            <a:r>
              <a:rPr lang="en-US" dirty="0"/>
              <a:t>Key Question: Scalability?</a:t>
            </a:r>
          </a:p>
        </p:txBody>
      </p:sp>
    </p:spTree>
    <p:extLst>
      <p:ext uri="{BB962C8B-B14F-4D97-AF65-F5344CB8AC3E}">
        <p14:creationId xmlns:p14="http://schemas.microsoft.com/office/powerpoint/2010/main" val="2673587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Defund?</a:t>
            </a:r>
          </a:p>
        </p:txBody>
      </p:sp>
      <p:sp>
        <p:nvSpPr>
          <p:cNvPr id="3" name="Content Placeholder 2"/>
          <p:cNvSpPr>
            <a:spLocks noGrp="1"/>
          </p:cNvSpPr>
          <p:nvPr>
            <p:ph idx="1"/>
          </p:nvPr>
        </p:nvSpPr>
        <p:spPr/>
        <p:txBody>
          <a:bodyPr/>
          <a:lstStyle/>
          <a:p>
            <a:r>
              <a:rPr lang="en-US" dirty="0"/>
              <a:t>Research is inherently backward-looking</a:t>
            </a:r>
          </a:p>
          <a:p>
            <a:r>
              <a:rPr lang="en-US" dirty="0"/>
              <a:t>We have </a:t>
            </a:r>
            <a:r>
              <a:rPr lang="en-US" b="1" u="sng" dirty="0"/>
              <a:t>no research</a:t>
            </a:r>
            <a:r>
              <a:rPr lang="en-US" dirty="0"/>
              <a:t> that tells us what has happened when cities have re-allocated substantially away from police and towards social services</a:t>
            </a:r>
          </a:p>
          <a:p>
            <a:r>
              <a:rPr lang="en-US" dirty="0"/>
              <a:t>Mix of approaches may need to be different during periods of rising/falling crime</a:t>
            </a:r>
          </a:p>
        </p:txBody>
      </p:sp>
    </p:spTree>
    <p:extLst>
      <p:ext uri="{BB962C8B-B14F-4D97-AF65-F5344CB8AC3E}">
        <p14:creationId xmlns:p14="http://schemas.microsoft.com/office/powerpoint/2010/main" val="1905431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DB1F-141E-AE43-8F27-E2BC01235253}"/>
              </a:ext>
            </a:extLst>
          </p:cNvPr>
          <p:cNvSpPr>
            <a:spLocks noGrp="1"/>
          </p:cNvSpPr>
          <p:nvPr>
            <p:ph type="title"/>
          </p:nvPr>
        </p:nvSpPr>
        <p:spPr/>
        <p:txBody>
          <a:bodyPr/>
          <a:lstStyle/>
          <a:p>
            <a:pPr algn="ctr"/>
            <a:r>
              <a:rPr lang="en-US" dirty="0"/>
              <a:t>Crime Reduction as a Portfolio of Strategies</a:t>
            </a:r>
          </a:p>
        </p:txBody>
      </p:sp>
      <p:pic>
        <p:nvPicPr>
          <p:cNvPr id="3" name="Picture 2">
            <a:extLst>
              <a:ext uri="{FF2B5EF4-FFF2-40B4-BE49-F238E27FC236}">
                <a16:creationId xmlns:a16="http://schemas.microsoft.com/office/drawing/2014/main" id="{B39D1C1B-8A39-F843-A5BC-3FC757EAF20D}"/>
              </a:ext>
            </a:extLst>
          </p:cNvPr>
          <p:cNvPicPr>
            <a:picLocks noChangeAspect="1"/>
          </p:cNvPicPr>
          <p:nvPr/>
        </p:nvPicPr>
        <p:blipFill>
          <a:blip r:embed="rId2"/>
          <a:stretch>
            <a:fillRect/>
          </a:stretch>
        </p:blipFill>
        <p:spPr>
          <a:xfrm>
            <a:off x="2809688" y="1641064"/>
            <a:ext cx="6179304" cy="4851811"/>
          </a:xfrm>
          <a:prstGeom prst="rect">
            <a:avLst/>
          </a:prstGeom>
        </p:spPr>
      </p:pic>
    </p:spTree>
    <p:extLst>
      <p:ext uri="{BB962C8B-B14F-4D97-AF65-F5344CB8AC3E}">
        <p14:creationId xmlns:p14="http://schemas.microsoft.com/office/powerpoint/2010/main" val="1900870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osts and Benefits of Industrial Robot Arm Deployment">
            <a:extLst>
              <a:ext uri="{FF2B5EF4-FFF2-40B4-BE49-F238E27FC236}">
                <a16:creationId xmlns:a16="http://schemas.microsoft.com/office/drawing/2014/main" id="{29A5AD37-5DFC-5C41-A222-11966E6F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705" y="282388"/>
            <a:ext cx="8740589" cy="629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124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Might Police Reduce Crime?</a:t>
            </a:r>
          </a:p>
        </p:txBody>
      </p:sp>
      <p:sp>
        <p:nvSpPr>
          <p:cNvPr id="3" name="Content Placeholder 2"/>
          <p:cNvSpPr>
            <a:spLocks noGrp="1"/>
          </p:cNvSpPr>
          <p:nvPr>
            <p:ph idx="1"/>
          </p:nvPr>
        </p:nvSpPr>
        <p:spPr/>
        <p:txBody>
          <a:bodyPr/>
          <a:lstStyle/>
          <a:p>
            <a:r>
              <a:rPr lang="en-US" b="1" dirty="0"/>
              <a:t>Deterrence:  </a:t>
            </a:r>
            <a:r>
              <a:rPr lang="en-US" dirty="0"/>
              <a:t>Potential offenders are less likely to commit crimes because they perceive a higher risk of arrest and capture</a:t>
            </a:r>
          </a:p>
          <a:p>
            <a:r>
              <a:rPr lang="en-US" b="1" dirty="0"/>
              <a:t>Incapacitation:  </a:t>
            </a:r>
            <a:r>
              <a:rPr lang="en-US" dirty="0"/>
              <a:t>By arresting and </a:t>
            </a:r>
            <a:r>
              <a:rPr lang="en-US" i="1" dirty="0"/>
              <a:t>incapacitating</a:t>
            </a:r>
            <a:r>
              <a:rPr lang="en-US" dirty="0"/>
              <a:t> offenders, police can abate crimes that otherwise would have committed</a:t>
            </a:r>
          </a:p>
          <a:p>
            <a:r>
              <a:rPr lang="en-US" dirty="0"/>
              <a:t>Deterrence is cheap relative to incapacitation</a:t>
            </a:r>
          </a:p>
        </p:txBody>
      </p:sp>
    </p:spTree>
    <p:extLst>
      <p:ext uri="{BB962C8B-B14F-4D97-AF65-F5344CB8AC3E}">
        <p14:creationId xmlns:p14="http://schemas.microsoft.com/office/powerpoint/2010/main" val="333761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84C16-1133-37FD-563F-5FF86B0BA467}"/>
              </a:ext>
            </a:extLst>
          </p:cNvPr>
          <p:cNvPicPr>
            <a:picLocks noChangeAspect="1"/>
          </p:cNvPicPr>
          <p:nvPr/>
        </p:nvPicPr>
        <p:blipFill>
          <a:blip r:embed="rId2"/>
          <a:stretch>
            <a:fillRect/>
          </a:stretch>
        </p:blipFill>
        <p:spPr>
          <a:xfrm>
            <a:off x="2209800" y="101805"/>
            <a:ext cx="7772400" cy="6654390"/>
          </a:xfrm>
          <a:prstGeom prst="rect">
            <a:avLst/>
          </a:prstGeom>
        </p:spPr>
      </p:pic>
    </p:spTree>
    <p:extLst>
      <p:ext uri="{BB962C8B-B14F-4D97-AF65-F5344CB8AC3E}">
        <p14:creationId xmlns:p14="http://schemas.microsoft.com/office/powerpoint/2010/main" val="3825663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 Double Dividend?</a:t>
            </a:r>
          </a:p>
        </p:txBody>
      </p:sp>
      <p:sp>
        <p:nvSpPr>
          <p:cNvPr id="3" name="Content Placeholder 2"/>
          <p:cNvSpPr>
            <a:spLocks noGrp="1"/>
          </p:cNvSpPr>
          <p:nvPr>
            <p:ph idx="1"/>
          </p:nvPr>
        </p:nvSpPr>
        <p:spPr/>
        <p:txBody>
          <a:bodyPr/>
          <a:lstStyle/>
          <a:p>
            <a:r>
              <a:rPr lang="en-US" dirty="0"/>
              <a:t>If (</a:t>
            </a:r>
            <a:r>
              <a:rPr lang="en-US" dirty="0" err="1"/>
              <a:t>i</a:t>
            </a:r>
            <a:r>
              <a:rPr lang="en-US" dirty="0"/>
              <a:t>) police reduce crime and (ii) deterrence is the primary mechanism then police can potentially reduce both crime and incarceration</a:t>
            </a:r>
          </a:p>
        </p:txBody>
      </p:sp>
    </p:spTree>
    <p:extLst>
      <p:ext uri="{BB962C8B-B14F-4D97-AF65-F5344CB8AC3E}">
        <p14:creationId xmlns:p14="http://schemas.microsoft.com/office/powerpoint/2010/main" val="472381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Terror Alert Levels</a:t>
            </a:r>
          </a:p>
        </p:txBody>
      </p:sp>
      <p:pic>
        <p:nvPicPr>
          <p:cNvPr id="3" name="Picture 2"/>
          <p:cNvPicPr>
            <a:picLocks noChangeAspect="1"/>
          </p:cNvPicPr>
          <p:nvPr/>
        </p:nvPicPr>
        <p:blipFill>
          <a:blip r:embed="rId2"/>
          <a:stretch>
            <a:fillRect/>
          </a:stretch>
        </p:blipFill>
        <p:spPr>
          <a:xfrm>
            <a:off x="2532034" y="1533632"/>
            <a:ext cx="6751816" cy="4959243"/>
          </a:xfrm>
          <a:prstGeom prst="rect">
            <a:avLst/>
          </a:prstGeom>
        </p:spPr>
      </p:pic>
    </p:spTree>
    <p:extLst>
      <p:ext uri="{BB962C8B-B14F-4D97-AF65-F5344CB8AC3E}">
        <p14:creationId xmlns:p14="http://schemas.microsoft.com/office/powerpoint/2010/main" val="4107474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br>
              <a:rPr lang="en-US" dirty="0"/>
            </a:br>
            <a:r>
              <a:rPr lang="en-US" b="1" dirty="0"/>
              <a:t>Terror Alert Levels in Washington DC</a:t>
            </a:r>
            <a:br>
              <a:rPr lang="en-US" dirty="0"/>
            </a:br>
            <a:endParaRPr lang="en-US" dirty="0"/>
          </a:p>
        </p:txBody>
      </p:sp>
      <p:sp>
        <p:nvSpPr>
          <p:cNvPr id="3" name="Content Placeholder 2"/>
          <p:cNvSpPr>
            <a:spLocks noGrp="1"/>
          </p:cNvSpPr>
          <p:nvPr>
            <p:ph idx="1"/>
          </p:nvPr>
        </p:nvSpPr>
        <p:spPr/>
        <p:txBody>
          <a:bodyPr/>
          <a:lstStyle/>
          <a:p>
            <a:r>
              <a:rPr lang="en-US" dirty="0"/>
              <a:t>March 11, 2002: Office of Homeland Security introduced the Home- land Security Advisory System (HSAS) to inform the public and other government agencies about the risk of terrorist attacks</a:t>
            </a:r>
          </a:p>
          <a:p>
            <a:r>
              <a:rPr lang="en-US" dirty="0"/>
              <a:t>Terror Threat “High” on:</a:t>
            </a:r>
          </a:p>
          <a:p>
            <a:pPr lvl="1"/>
            <a:r>
              <a:rPr lang="en-US" dirty="0"/>
              <a:t>September 10-14, 2002</a:t>
            </a:r>
          </a:p>
          <a:p>
            <a:pPr lvl="1"/>
            <a:r>
              <a:rPr lang="en-US" dirty="0"/>
              <a:t>February 10-27, 2003</a:t>
            </a:r>
          </a:p>
          <a:p>
            <a:pPr lvl="1"/>
            <a:r>
              <a:rPr lang="en-US" dirty="0"/>
              <a:t>March 17-April 16, 2003</a:t>
            </a:r>
          </a:p>
          <a:p>
            <a:pPr lvl="1"/>
            <a:r>
              <a:rPr lang="en-US" dirty="0"/>
              <a:t>May 20-30, 2003 </a:t>
            </a:r>
          </a:p>
          <a:p>
            <a:r>
              <a:rPr lang="en-US" dirty="0"/>
              <a:t>Changes in the terror alert level set by the Department of Homeland Security provide a shock to police presence in Washington, D.C. </a:t>
            </a:r>
          </a:p>
          <a:p>
            <a:endParaRPr lang="en-US" dirty="0"/>
          </a:p>
        </p:txBody>
      </p:sp>
    </p:spTree>
    <p:extLst>
      <p:ext uri="{BB962C8B-B14F-4D97-AF65-F5344CB8AC3E}">
        <p14:creationId xmlns:p14="http://schemas.microsoft.com/office/powerpoint/2010/main" val="147584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Washington DC By Police District</a:t>
            </a:r>
          </a:p>
        </p:txBody>
      </p:sp>
      <p:pic>
        <p:nvPicPr>
          <p:cNvPr id="4" name="Picture 3"/>
          <p:cNvPicPr>
            <a:picLocks noChangeAspect="1"/>
          </p:cNvPicPr>
          <p:nvPr/>
        </p:nvPicPr>
        <p:blipFill>
          <a:blip r:embed="rId2"/>
          <a:stretch>
            <a:fillRect/>
          </a:stretch>
        </p:blipFill>
        <p:spPr>
          <a:xfrm>
            <a:off x="3615245" y="1422400"/>
            <a:ext cx="4961509" cy="5207000"/>
          </a:xfrm>
          <a:prstGeom prst="rect">
            <a:avLst/>
          </a:prstGeom>
        </p:spPr>
      </p:pic>
    </p:spTree>
    <p:extLst>
      <p:ext uri="{BB962C8B-B14F-4D97-AF65-F5344CB8AC3E}">
        <p14:creationId xmlns:p14="http://schemas.microsoft.com/office/powerpoint/2010/main" val="2198530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Washington DC By Police District</a:t>
            </a:r>
          </a:p>
        </p:txBody>
      </p:sp>
      <p:pic>
        <p:nvPicPr>
          <p:cNvPr id="4" name="Picture 3"/>
          <p:cNvPicPr>
            <a:picLocks noChangeAspect="1"/>
          </p:cNvPicPr>
          <p:nvPr/>
        </p:nvPicPr>
        <p:blipFill>
          <a:blip r:embed="rId2"/>
          <a:stretch>
            <a:fillRect/>
          </a:stretch>
        </p:blipFill>
        <p:spPr>
          <a:xfrm>
            <a:off x="3615245" y="1422400"/>
            <a:ext cx="4961509" cy="5207000"/>
          </a:xfrm>
          <a:prstGeom prst="rect">
            <a:avLst/>
          </a:prstGeom>
        </p:spPr>
      </p:pic>
      <p:sp>
        <p:nvSpPr>
          <p:cNvPr id="3" name="Oval 2"/>
          <p:cNvSpPr/>
          <p:nvPr/>
        </p:nvSpPr>
        <p:spPr>
          <a:xfrm>
            <a:off x="5892800" y="3708400"/>
            <a:ext cx="1041400" cy="939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6934200" y="2191544"/>
            <a:ext cx="2768600" cy="1707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702800" y="1960711"/>
            <a:ext cx="1739900" cy="461665"/>
          </a:xfrm>
          <a:prstGeom prst="rect">
            <a:avLst/>
          </a:prstGeom>
          <a:noFill/>
        </p:spPr>
        <p:txBody>
          <a:bodyPr wrap="square" rtlCol="0">
            <a:spAutoFit/>
          </a:bodyPr>
          <a:lstStyle/>
          <a:p>
            <a:r>
              <a:rPr lang="en-US" sz="2400" b="1" dirty="0">
                <a:solidFill>
                  <a:srgbClr val="FF0000"/>
                </a:solidFill>
              </a:rPr>
              <a:t>District 1</a:t>
            </a:r>
          </a:p>
        </p:txBody>
      </p:sp>
    </p:spTree>
    <p:extLst>
      <p:ext uri="{BB962C8B-B14F-4D97-AF65-F5344CB8AC3E}">
        <p14:creationId xmlns:p14="http://schemas.microsoft.com/office/powerpoint/2010/main" val="6161228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br>
              <a:rPr lang="en-US" dirty="0"/>
            </a:br>
            <a:r>
              <a:rPr lang="en-US" b="1" dirty="0"/>
              <a:t>Terror Alert Levels in Washington DC</a:t>
            </a:r>
            <a:br>
              <a:rPr lang="en-US" dirty="0"/>
            </a:br>
            <a:endParaRPr lang="en-US" dirty="0"/>
          </a:p>
        </p:txBody>
      </p:sp>
      <p:sp>
        <p:nvSpPr>
          <p:cNvPr id="3" name="Content Placeholder 2"/>
          <p:cNvSpPr>
            <a:spLocks noGrp="1"/>
          </p:cNvSpPr>
          <p:nvPr>
            <p:ph idx="1"/>
          </p:nvPr>
        </p:nvSpPr>
        <p:spPr/>
        <p:txBody>
          <a:bodyPr/>
          <a:lstStyle/>
          <a:p>
            <a:r>
              <a:rPr lang="en-US" dirty="0"/>
              <a:t>The level of crime decreased by around 5% in Washington, D.C., during high-alert periods </a:t>
            </a:r>
          </a:p>
          <a:p>
            <a:r>
              <a:rPr lang="en-US" dirty="0"/>
              <a:t>Decrease in the level of crime is especially large in the National Mall -- around 15% </a:t>
            </a:r>
          </a:p>
          <a:p>
            <a:r>
              <a:rPr lang="en-US" dirty="0"/>
              <a:t>Thefts of vehicles and burglaries were the crimes that are most sensitive to police presence</a:t>
            </a:r>
          </a:p>
          <a:p>
            <a:endParaRPr lang="en-US" dirty="0"/>
          </a:p>
          <a:p>
            <a:pPr marL="0" indent="0">
              <a:buNone/>
            </a:pPr>
            <a:endParaRPr lang="en-US" dirty="0"/>
          </a:p>
        </p:txBody>
      </p:sp>
      <p:sp>
        <p:nvSpPr>
          <p:cNvPr id="4" name="TextBox 3">
            <a:extLst>
              <a:ext uri="{FF2B5EF4-FFF2-40B4-BE49-F238E27FC236}">
                <a16:creationId xmlns:a16="http://schemas.microsoft.com/office/drawing/2014/main" id="{8A944FC0-AFFB-13C2-EB29-DD64264C26A1}"/>
              </a:ext>
            </a:extLst>
          </p:cNvPr>
          <p:cNvSpPr txBox="1"/>
          <p:nvPr/>
        </p:nvSpPr>
        <p:spPr>
          <a:xfrm>
            <a:off x="838200" y="6176963"/>
            <a:ext cx="3309432" cy="369332"/>
          </a:xfrm>
          <a:prstGeom prst="rect">
            <a:avLst/>
          </a:prstGeom>
          <a:noFill/>
        </p:spPr>
        <p:txBody>
          <a:bodyPr wrap="none" rtlCol="0">
            <a:spAutoFit/>
          </a:bodyPr>
          <a:lstStyle/>
          <a:p>
            <a:r>
              <a:rPr lang="en-US" dirty="0"/>
              <a:t>Source: Klick and Tabarrok (2005)</a:t>
            </a:r>
          </a:p>
        </p:txBody>
      </p:sp>
    </p:spTree>
    <p:extLst>
      <p:ext uri="{BB962C8B-B14F-4D97-AF65-F5344CB8AC3E}">
        <p14:creationId xmlns:p14="http://schemas.microsoft.com/office/powerpoint/2010/main" val="15130960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e impact of the first professional police forces on crime | CEPR">
            <a:extLst>
              <a:ext uri="{FF2B5EF4-FFF2-40B4-BE49-F238E27FC236}">
                <a16:creationId xmlns:a16="http://schemas.microsoft.com/office/drawing/2014/main" id="{1298F852-78E8-B0BB-5415-2A0359F34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09" y="697827"/>
            <a:ext cx="10882181" cy="546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cial class in ancient Rome - Wikipedia">
            <a:extLst>
              <a:ext uri="{FF2B5EF4-FFF2-40B4-BE49-F238E27FC236}">
                <a16:creationId xmlns:a16="http://schemas.microsoft.com/office/drawing/2014/main" id="{EFDD86FF-6757-0B42-94D5-0E75934D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93" y="1282849"/>
            <a:ext cx="4849704" cy="4292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king Food for the Hereafter in Ancient Egypt">
            <a:extLst>
              <a:ext uri="{FF2B5EF4-FFF2-40B4-BE49-F238E27FC236}">
                <a16:creationId xmlns:a16="http://schemas.microsoft.com/office/drawing/2014/main" id="{40716FDC-D293-BB48-8D66-C99E19EF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740" y="1282850"/>
            <a:ext cx="6451367" cy="429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01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4C8B-A05B-E947-B448-3B6021332BEC}"/>
              </a:ext>
            </a:extLst>
          </p:cNvPr>
          <p:cNvSpPr>
            <a:spLocks noGrp="1"/>
          </p:cNvSpPr>
          <p:nvPr>
            <p:ph type="title"/>
          </p:nvPr>
        </p:nvSpPr>
        <p:spPr/>
        <p:txBody>
          <a:bodyPr/>
          <a:lstStyle/>
          <a:p>
            <a:pPr algn="ctr"/>
            <a:r>
              <a:rPr lang="en-US" dirty="0"/>
              <a:t>Gang Takedowns</a:t>
            </a:r>
          </a:p>
        </p:txBody>
      </p:sp>
      <p:sp>
        <p:nvSpPr>
          <p:cNvPr id="3" name="Content Placeholder 2">
            <a:extLst>
              <a:ext uri="{FF2B5EF4-FFF2-40B4-BE49-F238E27FC236}">
                <a16:creationId xmlns:a16="http://schemas.microsoft.com/office/drawing/2014/main" id="{36345C02-9208-204A-A98F-8F80A7D71925}"/>
              </a:ext>
            </a:extLst>
          </p:cNvPr>
          <p:cNvSpPr>
            <a:spLocks noGrp="1"/>
          </p:cNvSpPr>
          <p:nvPr>
            <p:ph idx="1"/>
          </p:nvPr>
        </p:nvSpPr>
        <p:spPr/>
        <p:txBody>
          <a:bodyPr/>
          <a:lstStyle/>
          <a:p>
            <a:r>
              <a:rPr lang="en-US" dirty="0"/>
              <a:t>Colloquial expression that captures large-scale gang raids, centered disproportionately around NYC’s public housing communities</a:t>
            </a:r>
          </a:p>
          <a:p>
            <a:r>
              <a:rPr lang="en-US" dirty="0"/>
              <a:t>Partnership between NYPD and the city’s five district attorney’s offices</a:t>
            </a:r>
          </a:p>
          <a:p>
            <a:r>
              <a:rPr lang="en-US" dirty="0"/>
              <a:t>Collective punishment of a gang, using conspiracy charges to link as many gang members as possible to underlying criminal acts committed by specific gang members</a:t>
            </a:r>
          </a:p>
          <a:p>
            <a:r>
              <a:rPr lang="en-US" dirty="0"/>
              <a:t>Large numbers of arrests simultaneously (or close)</a:t>
            </a:r>
          </a:p>
        </p:txBody>
      </p:sp>
    </p:spTree>
    <p:extLst>
      <p:ext uri="{BB962C8B-B14F-4D97-AF65-F5344CB8AC3E}">
        <p14:creationId xmlns:p14="http://schemas.microsoft.com/office/powerpoint/2010/main" val="17733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1CB0-0B2E-EB4D-4833-7CEE6EB7ADF6}"/>
              </a:ext>
            </a:extLst>
          </p:cNvPr>
          <p:cNvSpPr>
            <a:spLocks noGrp="1"/>
          </p:cNvSpPr>
          <p:nvPr>
            <p:ph type="title"/>
          </p:nvPr>
        </p:nvSpPr>
        <p:spPr/>
        <p:txBody>
          <a:bodyPr/>
          <a:lstStyle/>
          <a:p>
            <a:pPr algn="ctr"/>
            <a:r>
              <a:rPr lang="en-US" b="1" dirty="0"/>
              <a:t>Austerity Cuts in London</a:t>
            </a:r>
          </a:p>
        </p:txBody>
      </p:sp>
      <p:pic>
        <p:nvPicPr>
          <p:cNvPr id="3" name="Picture 2">
            <a:extLst>
              <a:ext uri="{FF2B5EF4-FFF2-40B4-BE49-F238E27FC236}">
                <a16:creationId xmlns:a16="http://schemas.microsoft.com/office/drawing/2014/main" id="{4946C967-C1C2-C1CE-BE0C-E9E52D28331D}"/>
              </a:ext>
            </a:extLst>
          </p:cNvPr>
          <p:cNvPicPr>
            <a:picLocks noChangeAspect="1"/>
          </p:cNvPicPr>
          <p:nvPr/>
        </p:nvPicPr>
        <p:blipFill>
          <a:blip r:embed="rId2"/>
          <a:stretch>
            <a:fillRect/>
          </a:stretch>
        </p:blipFill>
        <p:spPr>
          <a:xfrm>
            <a:off x="690880" y="1606326"/>
            <a:ext cx="5689600" cy="4140200"/>
          </a:xfrm>
          <a:prstGeom prst="rect">
            <a:avLst/>
          </a:prstGeom>
        </p:spPr>
      </p:pic>
    </p:spTree>
    <p:extLst>
      <p:ext uri="{BB962C8B-B14F-4D97-AF65-F5344CB8AC3E}">
        <p14:creationId xmlns:p14="http://schemas.microsoft.com/office/powerpoint/2010/main" val="4121377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28</Value>
      <Value>105</Value>
    </TaxCatchAll>
    <bc56bdda6a6a44c48d8cfdd96ad4c147 xmlns="e4ff26e6-61c9-4223-823f-818594960367" xsi:nil="true"/>
    <PublishingExpirationDate xmlns="http://schemas.microsoft.com/sharepoint/v3" xsi:nil="true"/>
    <PublishingStartDate xmlns="http://schemas.microsoft.com/sharepoint/v3" xsi:nil="true"/>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documentManagement>
</p:properties>
</file>

<file path=customXml/itemProps1.xml><?xml version="1.0" encoding="utf-8"?>
<ds:datastoreItem xmlns:ds="http://schemas.openxmlformats.org/officeDocument/2006/customXml" ds:itemID="{5DB8BA4D-D3E1-40A6-9B98-A2DE4B9B4319}"/>
</file>

<file path=customXml/itemProps2.xml><?xml version="1.0" encoding="utf-8"?>
<ds:datastoreItem xmlns:ds="http://schemas.openxmlformats.org/officeDocument/2006/customXml" ds:itemID="{212B91C9-992D-45B2-A303-73988A7A36A3}"/>
</file>

<file path=customXml/itemProps3.xml><?xml version="1.0" encoding="utf-8"?>
<ds:datastoreItem xmlns:ds="http://schemas.openxmlformats.org/officeDocument/2006/customXml" ds:itemID="{657722F1-7ED2-451B-886B-55A115F92C45}"/>
</file>

<file path=docProps/app.xml><?xml version="1.0" encoding="utf-8"?>
<Properties xmlns="http://schemas.openxmlformats.org/officeDocument/2006/extended-properties" xmlns:vt="http://schemas.openxmlformats.org/officeDocument/2006/docPropsVTypes">
  <TotalTime>18559</TotalTime>
  <Words>2561</Words>
  <Application>Microsoft Macintosh PowerPoint</Application>
  <PresentationFormat>Widescreen</PresentationFormat>
  <Paragraphs>292</Paragraphs>
  <Slides>141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141</vt:i4>
      </vt:variant>
    </vt:vector>
  </HeadingPairs>
  <TitlesOfParts>
    <vt:vector size="145" baseType="lpstr">
      <vt:lpstr>Arial</vt:lpstr>
      <vt:lpstr>Calibri</vt:lpstr>
      <vt:lpstr>Calibri Light</vt:lpstr>
      <vt:lpstr>Office Theme</vt:lpstr>
      <vt:lpstr>Investments in Policing and Community Safety</vt:lpstr>
      <vt:lpstr>Game Plan</vt:lpstr>
      <vt:lpstr>Game Plan</vt:lpstr>
      <vt:lpstr>Some Context:  How much do we spend on police?</vt:lpstr>
      <vt:lpstr>Police Spending</vt:lpstr>
      <vt:lpstr>PowerPoint Presentation</vt:lpstr>
      <vt:lpstr>Do police, in fact, reduce crime?</vt:lpstr>
      <vt:lpstr>Why might police not reduce crime</vt:lpstr>
      <vt:lpstr>PowerPoint Presentation</vt:lpstr>
      <vt:lpstr>PowerPoint Presentation</vt:lpstr>
      <vt:lpstr>Other reasons why the police may not reduce crime</vt:lpstr>
      <vt:lpstr>PowerPoint Presentation</vt:lpstr>
      <vt:lpstr>PowerPoint Presentation</vt:lpstr>
      <vt:lpstr>PowerPoint Presentation</vt:lpstr>
      <vt:lpstr>PowerPoint Presentation</vt:lpstr>
      <vt:lpstr>A surprisingly difficult question to answer….</vt:lpstr>
      <vt:lpstr>PowerPoint Presentation</vt:lpstr>
      <vt:lpstr>More Cops, Less Crime?</vt:lpstr>
      <vt:lpstr>Strategy</vt:lpstr>
      <vt:lpstr>Policing Hiring Due To Federal Grants</vt:lpstr>
      <vt:lpstr>Consensus</vt:lpstr>
      <vt:lpstr>Consensus</vt:lpstr>
      <vt:lpstr>More Police, More Enforcement?</vt:lpstr>
      <vt:lpstr>Police Presence</vt:lpstr>
      <vt:lpstr>Focus on Natural Experiments</vt:lpstr>
      <vt:lpstr>Focus on Natural Experiments</vt:lpstr>
      <vt:lpstr>London Tube Bombings</vt:lpstr>
      <vt:lpstr>PowerPoint Presentation</vt:lpstr>
      <vt:lpstr>PowerPoint Presentation</vt:lpstr>
      <vt:lpstr>PowerPoint Presentation</vt:lpstr>
      <vt:lpstr>PowerPoint Presentation</vt:lpstr>
      <vt:lpstr>Algorithmic Policing</vt:lpstr>
      <vt:lpstr> Traffic Accidents </vt:lpstr>
      <vt:lpstr>Randomized Experiments</vt:lpstr>
      <vt:lpstr>Consensus</vt:lpstr>
      <vt:lpstr>PowerPoint Presentation</vt:lpstr>
      <vt:lpstr>Direct Patrols to Reduce Sexual Harassment</vt:lpstr>
      <vt:lpstr>Police Strategies</vt:lpstr>
      <vt:lpstr>Two Broad Strategies</vt:lpstr>
      <vt:lpstr>Two Broad Strategies</vt:lpstr>
      <vt:lpstr>Does mass enforcement work?</vt:lpstr>
      <vt:lpstr>Police Slowdowns</vt:lpstr>
      <vt:lpstr>A New Commander in Town</vt:lpstr>
      <vt:lpstr>The Aftermath of the Killing of a Police Officer</vt:lpstr>
      <vt:lpstr>Are these shifts too subtle?</vt:lpstr>
      <vt:lpstr>The Aftermath of a Viral Incident</vt:lpstr>
      <vt:lpstr>The Aftermath of a Viral Incident</vt:lpstr>
      <vt:lpstr>Consensus</vt:lpstr>
      <vt:lpstr>NYC</vt:lpstr>
      <vt:lpstr>PowerPoint Presentation</vt:lpstr>
      <vt:lpstr>PowerPoint Presentation</vt:lpstr>
      <vt:lpstr>PowerPoint Presentation</vt:lpstr>
      <vt:lpstr>PowerPoint Presentation</vt:lpstr>
      <vt:lpstr>PowerPoint Presentation</vt:lpstr>
      <vt:lpstr>It is widely known that crime in NYC fell during the 1990s….</vt:lpstr>
      <vt:lpstr>Less well-known: From 2010-2019, NYC experienced a “second great crime decline”</vt:lpstr>
      <vt:lpstr>PowerPoint Presentation</vt:lpstr>
      <vt:lpstr>PowerPoint Presentation</vt:lpstr>
      <vt:lpstr>What caused NYC’s second great crime decline?</vt:lpstr>
      <vt:lpstr>Gentrification?</vt:lpstr>
      <vt:lpstr>More police?</vt:lpstr>
      <vt:lpstr>A dramatic shift in the policy regime…</vt:lpstr>
      <vt:lpstr>David Floyd vs. City of New York</vt:lpstr>
      <vt:lpstr>PowerPoint Presentation</vt:lpstr>
      <vt:lpstr>Initial Reaction</vt:lpstr>
      <vt:lpstr>What replaced mass enforcement?</vt:lpstr>
      <vt:lpstr>The regime shifts</vt:lpstr>
      <vt:lpstr>The regime shifts</vt:lpstr>
      <vt:lpstr>PowerPoint Presentation</vt:lpstr>
      <vt:lpstr>Communities that experienced a gang takedown saw shootings decrease by more than 1/3 in the next 18 months</vt:lpstr>
      <vt:lpstr>Violence declined without a sustained increase in law enforcement presence…</vt:lpstr>
      <vt:lpstr>PowerPoint Presentation</vt:lpstr>
      <vt:lpstr>Root Causes?</vt:lpstr>
      <vt:lpstr>Nothing new….</vt:lpstr>
      <vt:lpstr>PowerPoint Presentation</vt:lpstr>
      <vt:lpstr>PowerPoint Presentation</vt:lpstr>
      <vt:lpstr>Nothing new….</vt:lpstr>
      <vt:lpstr>PowerPoint Presentation</vt:lpstr>
      <vt:lpstr>PowerPoint Presentation</vt:lpstr>
      <vt:lpstr>Thanks!  achalfin@sas.upenn.edu</vt:lpstr>
      <vt:lpstr>Misc.</vt:lpstr>
      <vt:lpstr>Should we defund the police?</vt:lpstr>
      <vt:lpstr>Defund?</vt:lpstr>
      <vt:lpstr>Defund?</vt:lpstr>
      <vt:lpstr>Defund?</vt:lpstr>
      <vt:lpstr>Defund?</vt:lpstr>
      <vt:lpstr>Crime Reduction as a Portfolio of Strategies</vt:lpstr>
      <vt:lpstr>PowerPoint Presentation</vt:lpstr>
      <vt:lpstr>How Might Police Reduce Crime?</vt:lpstr>
      <vt:lpstr>A Double Dividend?</vt:lpstr>
      <vt:lpstr>Terror Alert Levels</vt:lpstr>
      <vt:lpstr> Terror Alert Levels in Washington DC </vt:lpstr>
      <vt:lpstr>Washington DC By Police District</vt:lpstr>
      <vt:lpstr>Washington DC By Police District</vt:lpstr>
      <vt:lpstr> Terror Alert Levels in Washington DC </vt:lpstr>
      <vt:lpstr>PowerPoint Presentation</vt:lpstr>
      <vt:lpstr>PowerPoint Presentation</vt:lpstr>
      <vt:lpstr>Gang Takedowns</vt:lpstr>
      <vt:lpstr>Austerity Cuts in London</vt:lpstr>
      <vt:lpstr>Austerity Cuts in London</vt:lpstr>
      <vt:lpstr>Austerity Cuts in London</vt:lpstr>
      <vt:lpstr>Austerity Cuts in London</vt:lpstr>
      <vt:lpstr>Austerity Cuts in London</vt:lpstr>
      <vt:lpstr>Intentional Shifts in Police Presence</vt:lpstr>
      <vt:lpstr>University Police Departments </vt:lpstr>
      <vt:lpstr> The primary role of the Penn police is crime prevention within and around the Penn campus</vt:lpstr>
      <vt:lpstr>Estimated Effect of Penn Police</vt:lpstr>
      <vt:lpstr>Estimated Effect of Penn Police</vt:lpstr>
      <vt:lpstr>Police Surge in the French Quarter</vt:lpstr>
      <vt:lpstr>Operation Impact in NYC</vt:lpstr>
      <vt:lpstr>Focus on Natural Experiments</vt:lpstr>
      <vt:lpstr>Focus on Natural Experiments</vt:lpstr>
      <vt:lpstr>A New Commander in Town</vt:lpstr>
      <vt:lpstr>The Aftermath of the Killing of a Police Officer</vt:lpstr>
      <vt:lpstr>The Aftermath of the Killing of a Police Officer</vt:lpstr>
      <vt:lpstr>The Aftermath of the Killing of a Police Officer</vt:lpstr>
      <vt:lpstr>The Aftermath of a Viral Incident</vt:lpstr>
      <vt:lpstr>Even more impressive relative to national trends</vt:lpstr>
      <vt:lpstr>And it wasn’t really a crime decline, more so a decline in gun violence</vt:lpstr>
      <vt:lpstr>The Setting</vt:lpstr>
      <vt:lpstr>The Setting</vt:lpstr>
      <vt:lpstr>Mayoral Election Cycles</vt:lpstr>
      <vt:lpstr>Firefighter Hiring</vt:lpstr>
      <vt:lpstr>Researcher Consensus</vt:lpstr>
      <vt:lpstr>PowerPoint Presentation</vt:lpstr>
      <vt:lpstr>Randomized Experiments</vt:lpstr>
      <vt:lpstr>PowerPoint Presentation</vt:lpstr>
      <vt:lpstr>PowerPoint Presentation</vt:lpstr>
      <vt:lpstr>PowerPoint Presentation</vt:lpstr>
      <vt:lpstr>PowerPoint Presentation</vt:lpstr>
      <vt:lpstr>PowerPoint Presentation</vt:lpstr>
      <vt:lpstr>Precision Policing</vt:lpstr>
      <vt:lpstr>PowerPoint Presentation</vt:lpstr>
      <vt:lpstr>PowerPoint Presentation</vt:lpstr>
      <vt:lpstr>PowerPoint Presentation</vt:lpstr>
      <vt:lpstr>PowerPoint Presentation</vt:lpstr>
      <vt:lpstr>PowerPoint Presentation</vt:lpstr>
      <vt:lpstr>How do we know it was the gang takedowns and not the change in stops?</vt:lpstr>
      <vt:lpstr>Some areas experienced larger reductions in stops than others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Investments in Policing and Public Safety: A Review of the Evidence</dc:title>
  <dc:creator>Aaron Chalfin</dc:creator>
  <cp:lastModifiedBy>Chalfin, Aaron J</cp:lastModifiedBy>
  <cp:revision>402</cp:revision>
  <dcterms:created xsi:type="dcterms:W3CDTF">2017-01-21T20:29:30Z</dcterms:created>
  <dcterms:modified xsi:type="dcterms:W3CDTF">2023-08-13T21:50:53Z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bc56bdda6a6a44c48d8cfdd96ad4c1470">
    <vt:lpwstr>Report|55c057c3-5c13-4ca6-8dab-3fe1e0497fe2</vt:lpwstr>
  </property>
  <property fmtid="{D5CDD505-2E9C-101B-9397-08002B2CF9AE}" pid="4" name="Content tags">
    <vt:lpwstr>105;#Conference proceedings / Presentations|c21264d4-9564-4e41-9805-0fcb8759ef5a</vt:lpwstr>
  </property>
  <property fmtid="{D5CDD505-2E9C-101B-9397-08002B2CF9AE}" pid="5" name="DC.Type.DocType (JSMS">
    <vt:lpwstr>28;#Report|55c057c3-5c13-4ca6-8dab-3fe1e0497fe2</vt:lpwstr>
  </property>
</Properties>
</file>