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drawings/drawing1.xml" ContentType="application/vnd.openxmlformats-officedocument.drawingml.chartshapes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authors.xml" ContentType="application/vnd.ms-powerpoint.authors+xml"/>
  <Override PartName="/ppt/charts/colors2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8"/>
  </p:notesMasterIdLst>
  <p:handoutMasterIdLst>
    <p:handoutMasterId r:id="rId29"/>
  </p:handoutMasterIdLst>
  <p:sldIdLst>
    <p:sldId id="264" r:id="rId2"/>
    <p:sldId id="257" r:id="rId3"/>
    <p:sldId id="266" r:id="rId4"/>
    <p:sldId id="317" r:id="rId5"/>
    <p:sldId id="268" r:id="rId6"/>
    <p:sldId id="315" r:id="rId7"/>
    <p:sldId id="316" r:id="rId8"/>
    <p:sldId id="294" r:id="rId9"/>
    <p:sldId id="293" r:id="rId10"/>
    <p:sldId id="297" r:id="rId11"/>
    <p:sldId id="318" r:id="rId12"/>
    <p:sldId id="295" r:id="rId13"/>
    <p:sldId id="325" r:id="rId14"/>
    <p:sldId id="324" r:id="rId15"/>
    <p:sldId id="322" r:id="rId16"/>
    <p:sldId id="326" r:id="rId17"/>
    <p:sldId id="323" r:id="rId18"/>
    <p:sldId id="327" r:id="rId19"/>
    <p:sldId id="301" r:id="rId20"/>
    <p:sldId id="300" r:id="rId21"/>
    <p:sldId id="302" r:id="rId22"/>
    <p:sldId id="299" r:id="rId23"/>
    <p:sldId id="329" r:id="rId24"/>
    <p:sldId id="328" r:id="rId25"/>
    <p:sldId id="319" r:id="rId26"/>
    <p:sldId id="307" r:id="rId27"/>
  </p:sldIdLst>
  <p:sldSz cx="9144000" cy="5143500" type="screen16x9"/>
  <p:notesSz cx="6799263" cy="98758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35661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71323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06984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42646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1783080" algn="l" defTabSz="713232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139696" algn="l" defTabSz="713232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2496312" algn="l" defTabSz="713232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2852928" algn="l" defTabSz="713232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  <p15:guide id="4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1FD803-5B44-DAC9-F4F6-55585D3BC4CB}" name="Don Weatherburn" initials="DW" userId="d03b0307075df780" providerId="Windows Live"/>
  <p188:author id="{41E4720D-EE90-5587-8E51-C9D2DD627557}" name="Suzanne Poynton" initials="SP" userId="S::suzanne.poynton@justice.nsw.gov.au::148c5ff2-cda0-404e-8fb4-dbaecd3b5988" providerId="AD"/>
  <p188:author id="{322C2994-FC4B-F93B-7FFF-6E93F2975961}" name="Donald Weatherburn" initials="DW" userId="S::z3064529@ad.unsw.edu.au::6a9b4991-f6c4-45eb-870a-1b94f27e002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552" autoAdjust="0"/>
  </p:normalViewPr>
  <p:slideViewPr>
    <p:cSldViewPr>
      <p:cViewPr varScale="1">
        <p:scale>
          <a:sx n="133" d="100"/>
          <a:sy n="133" d="100"/>
        </p:scale>
        <p:origin x="942" y="120"/>
      </p:cViewPr>
      <p:guideLst>
        <p:guide orient="horz" pos="2160"/>
        <p:guide pos="384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464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348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2821374959930064E-2"/>
          <c:y val="7.2899374364203171E-2"/>
          <c:w val="0.8361403466654993"/>
          <c:h val="0.67437360065970142"/>
        </c:manualLayout>
      </c:layout>
      <c:lineChart>
        <c:grouping val="standard"/>
        <c:varyColors val="0"/>
        <c:ser>
          <c:idx val="0"/>
          <c:order val="0"/>
          <c:tx>
            <c:strRef>
              <c:f>Sheet1!$N$49</c:f>
              <c:strCache>
                <c:ptCount val="1"/>
                <c:pt idx="0">
                  <c:v>Point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0000"/>
                </a:solidFill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70-499E-8E5F-3DFF4769CC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Sheet1!$R$50:$R$77</c:f>
                <c:numCache>
                  <c:formatCode>General</c:formatCode>
                  <c:ptCount val="28"/>
                  <c:pt idx="0">
                    <c:v>3.6132000000000053E-2</c:v>
                  </c:pt>
                  <c:pt idx="1">
                    <c:v>3.2575999999999938E-2</c:v>
                  </c:pt>
                  <c:pt idx="2">
                    <c:v>0</c:v>
                  </c:pt>
                  <c:pt idx="4">
                    <c:v>2.9051999999999967E-2</c:v>
                  </c:pt>
                  <c:pt idx="5">
                    <c:v>2.3264300000000016E-2</c:v>
                  </c:pt>
                  <c:pt idx="6">
                    <c:v>1.7215599999999998E-2</c:v>
                  </c:pt>
                  <c:pt idx="7">
                    <c:v>0</c:v>
                  </c:pt>
                  <c:pt idx="9">
                    <c:v>5.6481000000000003E-2</c:v>
                  </c:pt>
                  <c:pt idx="10">
                    <c:v>9.9283999999999928E-2</c:v>
                  </c:pt>
                  <c:pt idx="11">
                    <c:v>9.1592000000000118E-2</c:v>
                  </c:pt>
                  <c:pt idx="12">
                    <c:v>7.5161000000000033E-2</c:v>
                  </c:pt>
                  <c:pt idx="13">
                    <c:v>9.2945999999999973E-2</c:v>
                  </c:pt>
                  <c:pt idx="14">
                    <c:v>0</c:v>
                  </c:pt>
                  <c:pt idx="16">
                    <c:v>3.983800000000004E-2</c:v>
                  </c:pt>
                  <c:pt idx="17">
                    <c:v>0</c:v>
                  </c:pt>
                  <c:pt idx="19">
                    <c:v>0.11288100000000001</c:v>
                  </c:pt>
                  <c:pt idx="20">
                    <c:v>0.15021200000000023</c:v>
                  </c:pt>
                  <c:pt idx="21">
                    <c:v>0.24565599999999943</c:v>
                  </c:pt>
                  <c:pt idx="22">
                    <c:v>8.4813000000000027E-2</c:v>
                  </c:pt>
                  <c:pt idx="23">
                    <c:v>6.703199999999998E-2</c:v>
                  </c:pt>
                  <c:pt idx="24">
                    <c:v>5.2418500000000035E-2</c:v>
                  </c:pt>
                  <c:pt idx="25">
                    <c:v>6.8498999999999866E-2</c:v>
                  </c:pt>
                  <c:pt idx="26">
                    <c:v>7.2734600000000094E-2</c:v>
                  </c:pt>
                  <c:pt idx="27">
                    <c:v>1.4378699999999994E-2</c:v>
                  </c:pt>
                </c:numCache>
              </c:numRef>
            </c:plus>
            <c:minus>
              <c:numRef>
                <c:f>Sheet1!$Q$50:$Q$77</c:f>
                <c:numCache>
                  <c:formatCode>General</c:formatCode>
                  <c:ptCount val="28"/>
                  <c:pt idx="0">
                    <c:v>3.4892600000000051E-2</c:v>
                  </c:pt>
                  <c:pt idx="1">
                    <c:v>3.1618000000000146E-2</c:v>
                  </c:pt>
                  <c:pt idx="2">
                    <c:v>0</c:v>
                  </c:pt>
                  <c:pt idx="4">
                    <c:v>2.7853699999999981E-2</c:v>
                  </c:pt>
                  <c:pt idx="5">
                    <c:v>2.2242499999999943E-2</c:v>
                  </c:pt>
                  <c:pt idx="6">
                    <c:v>1.6396399999999978E-2</c:v>
                  </c:pt>
                  <c:pt idx="7">
                    <c:v>0</c:v>
                  </c:pt>
                  <c:pt idx="9">
                    <c:v>5.3576999999999986E-2</c:v>
                  </c:pt>
                  <c:pt idx="10">
                    <c:v>9.3501999999999974E-2</c:v>
                  </c:pt>
                  <c:pt idx="11">
                    <c:v>8.6412999999999851E-2</c:v>
                  </c:pt>
                  <c:pt idx="12">
                    <c:v>7.072999999999996E-2</c:v>
                  </c:pt>
                  <c:pt idx="13">
                    <c:v>8.7527000000000132E-2</c:v>
                  </c:pt>
                  <c:pt idx="14">
                    <c:v>0</c:v>
                  </c:pt>
                  <c:pt idx="16">
                    <c:v>3.85660000000001E-2</c:v>
                  </c:pt>
                  <c:pt idx="17">
                    <c:v>0</c:v>
                  </c:pt>
                  <c:pt idx="19">
                    <c:v>0.10606599999999999</c:v>
                  </c:pt>
                  <c:pt idx="20">
                    <c:v>0.14196999999999971</c:v>
                  </c:pt>
                  <c:pt idx="21">
                    <c:v>0.23278500000000069</c:v>
                  </c:pt>
                  <c:pt idx="22">
                    <c:v>8.0332999999999988E-2</c:v>
                  </c:pt>
                  <c:pt idx="23">
                    <c:v>6.369899999999995E-2</c:v>
                  </c:pt>
                  <c:pt idx="24">
                    <c:v>4.9412000000000011E-2</c:v>
                  </c:pt>
                  <c:pt idx="25">
                    <c:v>6.5881000000000078E-2</c:v>
                  </c:pt>
                  <c:pt idx="26">
                    <c:v>6.6607599999999989E-2</c:v>
                  </c:pt>
                  <c:pt idx="27">
                    <c:v>1.3369500000000006E-2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Sheet1!$M$50:$M$76</c:f>
              <c:strCache>
                <c:ptCount val="27"/>
                <c:pt idx="0">
                  <c:v>Male</c:v>
                </c:pt>
                <c:pt idx="1">
                  <c:v>Indigenous</c:v>
                </c:pt>
                <c:pt idx="2">
                  <c:v>Age group</c:v>
                </c:pt>
                <c:pt idx="3">
                  <c:v>18-23</c:v>
                </c:pt>
                <c:pt idx="4">
                  <c:v>25-34</c:v>
                </c:pt>
                <c:pt idx="5">
                  <c:v>35-44</c:v>
                </c:pt>
                <c:pt idx="6">
                  <c:v>45+</c:v>
                </c:pt>
                <c:pt idx="7">
                  <c:v>Offence group</c:v>
                </c:pt>
                <c:pt idx="8">
                  <c:v>Violent</c:v>
                </c:pt>
                <c:pt idx="9">
                  <c:v>theft/fraud</c:v>
                </c:pt>
                <c:pt idx="10">
                  <c:v>illicit drugs</c:v>
                </c:pt>
                <c:pt idx="11">
                  <c:v>driving</c:v>
                </c:pt>
                <c:pt idx="12">
                  <c:v>justiceprocedure</c:v>
                </c:pt>
                <c:pt idx="13">
                  <c:v>other</c:v>
                </c:pt>
                <c:pt idx="14">
                  <c:v>concurrentoffences</c:v>
                </c:pt>
                <c:pt idx="15">
                  <c:v>none or one </c:v>
                </c:pt>
                <c:pt idx="16">
                  <c:v>two or more</c:v>
                </c:pt>
                <c:pt idx="17">
                  <c:v>Prior convictions</c:v>
                </c:pt>
                <c:pt idx="18">
                  <c:v>None </c:v>
                </c:pt>
                <c:pt idx="19">
                  <c:v>one in last 5yrs</c:v>
                </c:pt>
                <c:pt idx="20">
                  <c:v>2/3 in last 5yrs</c:v>
                </c:pt>
                <c:pt idx="21">
                  <c:v>4+ in last five years</c:v>
                </c:pt>
                <c:pt idx="22">
                  <c:v>prior OTP5</c:v>
                </c:pt>
                <c:pt idx="23">
                  <c:v>prior MDS5</c:v>
                </c:pt>
                <c:pt idx="24">
                  <c:v>OTP_at_first_app</c:v>
                </c:pt>
                <c:pt idx="25">
                  <c:v>prior prison</c:v>
                </c:pt>
                <c:pt idx="26">
                  <c:v>MERIT treatment</c:v>
                </c:pt>
              </c:strCache>
            </c:strRef>
          </c:cat>
          <c:val>
            <c:numRef>
              <c:f>Sheet1!$N$50:$N$76</c:f>
              <c:numCache>
                <c:formatCode>0.000</c:formatCode>
                <c:ptCount val="27"/>
                <c:pt idx="0">
                  <c:v>1.0176460000000001</c:v>
                </c:pt>
                <c:pt idx="1">
                  <c:v>1.0742100000000001</c:v>
                </c:pt>
                <c:pt idx="4">
                  <c:v>0.67530299999999999</c:v>
                </c:pt>
                <c:pt idx="5">
                  <c:v>0.50636939999999997</c:v>
                </c:pt>
                <c:pt idx="6">
                  <c:v>0.3445532</c:v>
                </c:pt>
                <c:pt idx="9">
                  <c:v>1.042335</c:v>
                </c:pt>
                <c:pt idx="10">
                  <c:v>1.605593</c:v>
                </c:pt>
                <c:pt idx="11">
                  <c:v>1.5285409999999999</c:v>
                </c:pt>
                <c:pt idx="12">
                  <c:v>1.1996819999999999</c:v>
                </c:pt>
                <c:pt idx="13">
                  <c:v>1.5009950000000001</c:v>
                </c:pt>
                <c:pt idx="16">
                  <c:v>1.2069570000000001</c:v>
                </c:pt>
                <c:pt idx="19">
                  <c:v>1.756812</c:v>
                </c:pt>
                <c:pt idx="20">
                  <c:v>2.5874739999999998</c:v>
                </c:pt>
                <c:pt idx="21">
                  <c:v>4.4432790000000004</c:v>
                </c:pt>
                <c:pt idx="22">
                  <c:v>1.520886</c:v>
                </c:pt>
                <c:pt idx="23">
                  <c:v>1.280689</c:v>
                </c:pt>
                <c:pt idx="24">
                  <c:v>0.86149889999999996</c:v>
                </c:pt>
                <c:pt idx="25">
                  <c:v>1.7245090000000001</c:v>
                </c:pt>
                <c:pt idx="26">
                  <c:v>0.79070569999999996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70-499E-8E5F-3DFF4769C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8983887"/>
        <c:axId val="2088929183"/>
      </c:lineChart>
      <c:catAx>
        <c:axId val="1348983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8929183"/>
        <c:crosses val="autoZero"/>
        <c:auto val="1"/>
        <c:lblAlgn val="ctr"/>
        <c:lblOffset val="100"/>
        <c:noMultiLvlLbl val="0"/>
      </c:catAx>
      <c:valAx>
        <c:axId val="2088929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200" dirty="0"/>
                  <a:t>Odds</a:t>
                </a:r>
                <a:r>
                  <a:rPr lang="en-AU" sz="1200" baseline="0" dirty="0"/>
                  <a:t> Ratio</a:t>
                </a:r>
                <a:endParaRPr lang="en-AU" sz="12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8983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994713898817006E-2"/>
          <c:y val="5.6366197444982211E-2"/>
          <c:w val="0.84769493567402432"/>
          <c:h val="0.67770117529102181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16-498B-9398-5D57667DE1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y"/>
            <c:errBarType val="both"/>
            <c:errValType val="cust"/>
            <c:noEndCap val="0"/>
            <c:plus>
              <c:numRef>
                <c:f>Sheet1!$H$50:$H$76</c:f>
                <c:numCache>
                  <c:formatCode>General</c:formatCode>
                  <c:ptCount val="27"/>
                  <c:pt idx="0">
                    <c:v>8.3261999999999947E-2</c:v>
                  </c:pt>
                  <c:pt idx="1">
                    <c:v>4.436299999999993E-2</c:v>
                  </c:pt>
                  <c:pt idx="4">
                    <c:v>4.2452999999999963E-2</c:v>
                  </c:pt>
                  <c:pt idx="5">
                    <c:v>3.6769099999999999E-2</c:v>
                  </c:pt>
                  <c:pt idx="6">
                    <c:v>3.9968600000000021E-2</c:v>
                  </c:pt>
                  <c:pt idx="9">
                    <c:v>2.7412699999999957E-2</c:v>
                  </c:pt>
                  <c:pt idx="10">
                    <c:v>7.5644999999999962E-2</c:v>
                  </c:pt>
                  <c:pt idx="11">
                    <c:v>2.6961300000000021E-2</c:v>
                  </c:pt>
                  <c:pt idx="12">
                    <c:v>5.0378999999999952E-2</c:v>
                  </c:pt>
                  <c:pt idx="13">
                    <c:v>3.028179999999997E-2</c:v>
                  </c:pt>
                  <c:pt idx="16">
                    <c:v>0.18911300000000075</c:v>
                  </c:pt>
                  <c:pt idx="19">
                    <c:v>0.196712</c:v>
                  </c:pt>
                  <c:pt idx="20">
                    <c:v>0.30334400000000006</c:v>
                  </c:pt>
                  <c:pt idx="21">
                    <c:v>0.58911400000000036</c:v>
                  </c:pt>
                  <c:pt idx="22">
                    <c:v>7.4540999999999968E-2</c:v>
                  </c:pt>
                  <c:pt idx="23">
                    <c:v>4.7079000000000093E-2</c:v>
                  </c:pt>
                  <c:pt idx="24">
                    <c:v>5.0756499999999982E-2</c:v>
                  </c:pt>
                  <c:pt idx="25">
                    <c:v>0.17945300000000053</c:v>
                  </c:pt>
                  <c:pt idx="26">
                    <c:v>5.6523800000000013E-2</c:v>
                  </c:pt>
                </c:numCache>
              </c:numRef>
            </c:plus>
            <c:minus>
              <c:numRef>
                <c:f>Sheet1!$G$50:$G$76</c:f>
                <c:numCache>
                  <c:formatCode>General</c:formatCode>
                  <c:ptCount val="27"/>
                  <c:pt idx="0">
                    <c:v>7.9334000000000016E-2</c:v>
                  </c:pt>
                  <c:pt idx="1">
                    <c:v>4.2991000000000001E-2</c:v>
                  </c:pt>
                  <c:pt idx="4">
                    <c:v>4.0530000000000066E-2</c:v>
                  </c:pt>
                  <c:pt idx="5">
                    <c:v>3.5011999999999932E-2</c:v>
                  </c:pt>
                  <c:pt idx="6">
                    <c:v>3.776030000000008E-2</c:v>
                  </c:pt>
                  <c:pt idx="9">
                    <c:v>2.6051200000000052E-2</c:v>
                  </c:pt>
                  <c:pt idx="10">
                    <c:v>7.2011000000000047E-2</c:v>
                  </c:pt>
                  <c:pt idx="11">
                    <c:v>2.4546399999999996E-2</c:v>
                  </c:pt>
                  <c:pt idx="12">
                    <c:v>4.8018800000000028E-2</c:v>
                  </c:pt>
                  <c:pt idx="13">
                    <c:v>2.8360099999999999E-2</c:v>
                  </c:pt>
                  <c:pt idx="16">
                    <c:v>0.182334</c:v>
                  </c:pt>
                  <c:pt idx="19">
                    <c:v>0.17603999999999997</c:v>
                  </c:pt>
                  <c:pt idx="20">
                    <c:v>0.27612400000000026</c:v>
                  </c:pt>
                  <c:pt idx="21">
                    <c:v>0.5394540000000001</c:v>
                  </c:pt>
                  <c:pt idx="22">
                    <c:v>7.0796000000000081E-2</c:v>
                  </c:pt>
                  <c:pt idx="23">
                    <c:v>4.5509999999999939E-2</c:v>
                  </c:pt>
                  <c:pt idx="24">
                    <c:v>4.7859700000000061E-2</c:v>
                  </c:pt>
                  <c:pt idx="25">
                    <c:v>0.17246199999999945</c:v>
                  </c:pt>
                  <c:pt idx="26">
                    <c:v>5.2228700000000017E-2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Sheet1!$C$50:$C$76</c:f>
              <c:strCache>
                <c:ptCount val="27"/>
                <c:pt idx="0">
                  <c:v>Male </c:v>
                </c:pt>
                <c:pt idx="1">
                  <c:v>Indigenous</c:v>
                </c:pt>
                <c:pt idx="2">
                  <c:v>Age group</c:v>
                </c:pt>
                <c:pt idx="3">
                  <c:v>18-24</c:v>
                </c:pt>
                <c:pt idx="4">
                  <c:v>25-34</c:v>
                </c:pt>
                <c:pt idx="5">
                  <c:v>35-44</c:v>
                </c:pt>
                <c:pt idx="6">
                  <c:v>45+</c:v>
                </c:pt>
                <c:pt idx="7">
                  <c:v>Offence group</c:v>
                </c:pt>
                <c:pt idx="8">
                  <c:v>Violent</c:v>
                </c:pt>
                <c:pt idx="9">
                  <c:v>theft/fraud</c:v>
                </c:pt>
                <c:pt idx="10">
                  <c:v>illicit drugs</c:v>
                </c:pt>
                <c:pt idx="11">
                  <c:v>driving</c:v>
                </c:pt>
                <c:pt idx="12">
                  <c:v>justiceprocedure</c:v>
                </c:pt>
                <c:pt idx="13">
                  <c:v>other</c:v>
                </c:pt>
                <c:pt idx="14">
                  <c:v>concurrent offences</c:v>
                </c:pt>
                <c:pt idx="15">
                  <c:v>none or one</c:v>
                </c:pt>
                <c:pt idx="16">
                  <c:v>two or more</c:v>
                </c:pt>
                <c:pt idx="17">
                  <c:v>prior convictions</c:v>
                </c:pt>
                <c:pt idx="18">
                  <c:v>None </c:v>
                </c:pt>
                <c:pt idx="19">
                  <c:v>one in last 5yrs</c:v>
                </c:pt>
                <c:pt idx="20">
                  <c:v>2/3 in last 5yrs</c:v>
                </c:pt>
                <c:pt idx="21">
                  <c:v>4+ in last five years</c:v>
                </c:pt>
                <c:pt idx="22">
                  <c:v>priorOTP5</c:v>
                </c:pt>
                <c:pt idx="23">
                  <c:v>priorMDS5</c:v>
                </c:pt>
                <c:pt idx="24">
                  <c:v>OTP_at_first_app</c:v>
                </c:pt>
                <c:pt idx="25">
                  <c:v>Prior prison</c:v>
                </c:pt>
                <c:pt idx="26">
                  <c:v>MERIT treatment</c:v>
                </c:pt>
              </c:strCache>
            </c:strRef>
          </c:cat>
          <c:val>
            <c:numRef>
              <c:f>Sheet1!$D$50:$D$76</c:f>
              <c:numCache>
                <c:formatCode>0.000</c:formatCode>
                <c:ptCount val="27"/>
                <c:pt idx="0">
                  <c:v>1.681325</c:v>
                </c:pt>
                <c:pt idx="1">
                  <c:v>1.3899600000000001</c:v>
                </c:pt>
                <c:pt idx="4">
                  <c:v>0.89481350000000004</c:v>
                </c:pt>
                <c:pt idx="5">
                  <c:v>0.73263259999999997</c:v>
                </c:pt>
                <c:pt idx="6">
                  <c:v>0.68344890000000003</c:v>
                </c:pt>
                <c:pt idx="9">
                  <c:v>0.52448300000000003</c:v>
                </c:pt>
                <c:pt idx="10">
                  <c:v>1.498683</c:v>
                </c:pt>
                <c:pt idx="11">
                  <c:v>0.27404539999999999</c:v>
                </c:pt>
                <c:pt idx="12">
                  <c:v>1.02484</c:v>
                </c:pt>
                <c:pt idx="13">
                  <c:v>0.44689990000000002</c:v>
                </c:pt>
                <c:pt idx="16">
                  <c:v>5.0866939999999996</c:v>
                </c:pt>
                <c:pt idx="19">
                  <c:v>1.6751339999999999</c:v>
                </c:pt>
                <c:pt idx="20">
                  <c:v>3.0772490000000001</c:v>
                </c:pt>
                <c:pt idx="21">
                  <c:v>6.399546</c:v>
                </c:pt>
                <c:pt idx="22">
                  <c:v>1.4091800000000001</c:v>
                </c:pt>
                <c:pt idx="23">
                  <c:v>1.3642719999999999</c:v>
                </c:pt>
                <c:pt idx="24">
                  <c:v>0.83861520000000001</c:v>
                </c:pt>
                <c:pt idx="25">
                  <c:v>4.4263579999999996</c:v>
                </c:pt>
                <c:pt idx="26">
                  <c:v>0.68732550000000003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16-498B-9398-5D57667DE1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6691471"/>
        <c:axId val="1853008095"/>
      </c:lineChart>
      <c:catAx>
        <c:axId val="1816691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3008095"/>
        <c:crosses val="autoZero"/>
        <c:auto val="1"/>
        <c:lblAlgn val="ctr"/>
        <c:lblOffset val="100"/>
        <c:noMultiLvlLbl val="0"/>
      </c:catAx>
      <c:valAx>
        <c:axId val="1853008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dirty="0"/>
                  <a:t>Odds Ratio</a:t>
                </a:r>
              </a:p>
            </c:rich>
          </c:tx>
          <c:layout>
            <c:manualLayout>
              <c:xMode val="edge"/>
              <c:yMode val="edge"/>
              <c:x val="1.0619112138043559E-2"/>
              <c:y val="0.316473025613348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66914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0.10507</cdr:x>
      <cdr:y>0.64739</cdr:y>
    </cdr:from>
    <cdr:to>
      <cdr:x>0.94534</cdr:x>
      <cdr:y>0.64739</cdr:y>
    </cdr:to>
    <cdr:cxnSp macro="">
      <cdr:nvCxnSpPr>
        <cdr:cNvPr id="10" name="Straight Connector 9">
          <a:extLst xmlns:a="http://schemas.openxmlformats.org/drawingml/2006/main">
            <a:ext uri="{FF2B5EF4-FFF2-40B4-BE49-F238E27FC236}">
              <a16:creationId xmlns:a16="http://schemas.microsoft.com/office/drawing/2014/main" id="{C5ECD01A-E969-132E-4FC6-183BF204FE66}"/>
            </a:ext>
          </a:extLst>
        </cdr:cNvPr>
        <cdr:cNvCxnSpPr/>
      </cdr:nvCxnSpPr>
      <cdr:spPr>
        <a:xfrm xmlns:a="http://schemas.openxmlformats.org/drawingml/2006/main">
          <a:off x="900446" y="2715766"/>
          <a:ext cx="7200800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EBDA0E8-BF09-C544-9604-B4AA7E74A9A8}" type="datetimeFigureOut">
              <a:rPr lang="en-AU"/>
              <a:pPr>
                <a:defRPr/>
              </a:pPr>
              <a:t>13/08/2023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0332"/>
            <a:ext cx="2946347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380332"/>
            <a:ext cx="2946347" cy="49379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3782E2D7-C53F-8841-ACC2-B76AE6C98AE6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89694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D15EDFF-A851-7646-8D05-21AD6B2BAF87}" type="datetimeFigureOut">
              <a:rPr lang="en-AU"/>
              <a:pPr>
                <a:defRPr/>
              </a:pPr>
              <a:t>13/08/2023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691023"/>
            <a:ext cx="5439410" cy="444412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noProof="0"/>
              <a:t>Click to edit Master text styles</a:t>
            </a:r>
          </a:p>
          <a:p>
            <a:pPr lvl="1"/>
            <a:r>
              <a:rPr lang="en-AU" altLang="en-US" noProof="0"/>
              <a:t>Second level</a:t>
            </a:r>
          </a:p>
          <a:p>
            <a:pPr lvl="2"/>
            <a:r>
              <a:rPr lang="en-AU" altLang="en-US" noProof="0"/>
              <a:t>Third level</a:t>
            </a:r>
          </a:p>
          <a:p>
            <a:pPr lvl="3"/>
            <a:r>
              <a:rPr lang="en-AU" altLang="en-US" noProof="0"/>
              <a:t>Fourth level</a:t>
            </a:r>
          </a:p>
          <a:p>
            <a:pPr lvl="4"/>
            <a:r>
              <a:rPr lang="en-AU" alt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946347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380332"/>
            <a:ext cx="2946347" cy="49379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3DF971F4-9701-1847-A1F2-41B7E1613A6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253188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6616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3232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984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26464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37356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16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47185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17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54343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58310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19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31304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20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45208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26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76123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46173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29040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3109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47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11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2265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12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4904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13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264110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F971F4-9701-1847-A1F2-41B7E1613A6C}" type="slidenum">
              <a:rPr lang="en-AU" altLang="en-US" smtClean="0"/>
              <a:pPr/>
              <a:t>15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46698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DARC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123728" y="3410216"/>
            <a:ext cx="6696744" cy="606972"/>
          </a:xfrm>
        </p:spPr>
        <p:txBody>
          <a:bodyPr anchor="b"/>
          <a:lstStyle>
            <a:lvl1pPr marL="0" indent="0">
              <a:spcBef>
                <a:spcPct val="0"/>
              </a:spcBef>
              <a:spcAft>
                <a:spcPts val="400"/>
              </a:spcAft>
              <a:defRPr b="1" i="0" baseline="0"/>
            </a:lvl1pPr>
          </a:lstStyle>
          <a:p>
            <a:pPr marL="0" indent="0">
              <a:spcBef>
                <a:spcPct val="0"/>
              </a:spcBef>
              <a:spcAft>
                <a:spcPts val="400"/>
              </a:spcAft>
            </a:pPr>
            <a:r>
              <a:rPr lang="en-AU" altLang="en-US" sz="675" dirty="0">
                <a:latin typeface="Arial" charset="0"/>
                <a:ea typeface="Microsoft Sans Serif" charset="0"/>
                <a:cs typeface="Arial" charset="0"/>
              </a:rPr>
              <a:t>Position for Faculty\School\Unit name – Arial font</a:t>
            </a:r>
          </a:p>
          <a:p>
            <a:pPr marL="0" indent="0">
              <a:spcBef>
                <a:spcPct val="0"/>
              </a:spcBef>
              <a:spcAft>
                <a:spcPts val="400"/>
              </a:spcAft>
            </a:pPr>
            <a:r>
              <a:rPr lang="en-AU" altLang="en-US" dirty="0">
                <a:latin typeface="Arial" charset="0"/>
                <a:ea typeface="Microsoft Sans Serif" charset="0"/>
                <a:cs typeface="Arial" charset="0"/>
              </a:rPr>
              <a:t>Main heading -  Arial font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FD142D-8098-438D-B5BA-443EA69EF8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0502"/>
            <a:ext cx="1774275" cy="1166400"/>
          </a:xfrm>
          <a:prstGeom prst="rect">
            <a:avLst/>
          </a:prstGeom>
        </p:spPr>
      </p:pic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F5F7BD11-FC1E-4119-B8BA-9E3C6B98BD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55526"/>
            <a:ext cx="4399034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47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>
            <a:cxnSpLocks noChangeShapeType="1"/>
          </p:cNvCxnSpPr>
          <p:nvPr/>
        </p:nvCxnSpPr>
        <p:spPr bwMode="auto">
          <a:xfrm>
            <a:off x="250829" y="681037"/>
            <a:ext cx="8642351" cy="0"/>
          </a:xfrm>
          <a:prstGeom prst="line">
            <a:avLst/>
          </a:prstGeom>
          <a:noFill/>
          <a:ln w="9525">
            <a:solidFill>
              <a:srgbClr val="D6381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" name="Slide Number Placeholder 1"/>
          <p:cNvSpPr txBox="1">
            <a:spLocks/>
          </p:cNvSpPr>
          <p:nvPr/>
        </p:nvSpPr>
        <p:spPr>
          <a:xfrm>
            <a:off x="7308858" y="4786320"/>
            <a:ext cx="1439863" cy="215503"/>
          </a:xfrm>
          <a:prstGeom prst="rect">
            <a:avLst/>
          </a:prstGeom>
        </p:spPr>
        <p:txBody>
          <a:bodyPr lIns="53492" tIns="26747" rIns="53492" bIns="267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426E60AD-B6A5-6C4E-8F66-70C825046A6A}" type="slidenum">
              <a:rPr lang="en-AU" altLang="en-US" sz="525">
                <a:solidFill>
                  <a:srgbClr val="575756"/>
                </a:solidFill>
              </a:rPr>
              <a:pPr algn="r" eaLnBrk="1" hangingPunct="1"/>
              <a:t>‹#›</a:t>
            </a:fld>
            <a:endParaRPr lang="en-AU" altLang="en-US" sz="525">
              <a:solidFill>
                <a:srgbClr val="575756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1223280" y="1285006"/>
            <a:ext cx="6733096" cy="1988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50" i="1">
                <a:solidFill>
                  <a:schemeClr val="accent4"/>
                </a:solidFill>
                <a:latin typeface="+mj-lt"/>
              </a:defRPr>
            </a:lvl1pPr>
            <a:lvl2pPr marL="434615" indent="-167160"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25" baseline="0">
                <a:solidFill>
                  <a:schemeClr val="accent4"/>
                </a:solidFill>
              </a:defRPr>
            </a:lvl2pPr>
            <a:lvl3pPr marL="668639" indent="-133728">
              <a:buClr>
                <a:schemeClr val="accent1"/>
              </a:buClr>
              <a:buFont typeface="Courier New" panose="02070309020205020404" pitchFamily="49" charset="0"/>
              <a:buChar char="o"/>
              <a:defRPr sz="1200">
                <a:solidFill>
                  <a:schemeClr val="accent4"/>
                </a:solidFill>
              </a:defRPr>
            </a:lvl3pPr>
            <a:lvl4pPr marL="1002958" indent="-200592">
              <a:buClr>
                <a:schemeClr val="accent1"/>
              </a:buClr>
              <a:buFont typeface="Wingdings" panose="05000000000000000000" pitchFamily="2" charset="2"/>
              <a:buChar char="§"/>
              <a:defRPr sz="1050"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716472" y="3382461"/>
            <a:ext cx="3239913" cy="3774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267455" indent="0" algn="r">
              <a:buNone/>
              <a:defRPr sz="1200">
                <a:solidFill>
                  <a:schemeClr val="accent4"/>
                </a:solidFill>
                <a:latin typeface="+mj-lt"/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0134" y="205986"/>
            <a:ext cx="8642351" cy="4750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C759332F-FB45-4CED-AEDB-52D440D5B2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6" y="4463330"/>
            <a:ext cx="1731342" cy="68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01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in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8"/>
          <p:cNvCxnSpPr>
            <a:cxnSpLocks noChangeShapeType="1"/>
          </p:cNvCxnSpPr>
          <p:nvPr/>
        </p:nvCxnSpPr>
        <p:spPr bwMode="auto">
          <a:xfrm>
            <a:off x="250829" y="2680097"/>
            <a:ext cx="8642351" cy="0"/>
          </a:xfrm>
          <a:prstGeom prst="line">
            <a:avLst/>
          </a:prstGeom>
          <a:noFill/>
          <a:ln w="9525">
            <a:solidFill>
              <a:srgbClr val="D6381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" name="Slide Number Placeholder 1"/>
          <p:cNvSpPr txBox="1">
            <a:spLocks/>
          </p:cNvSpPr>
          <p:nvPr/>
        </p:nvSpPr>
        <p:spPr>
          <a:xfrm>
            <a:off x="7308858" y="4786320"/>
            <a:ext cx="1439863" cy="215503"/>
          </a:xfrm>
          <a:prstGeom prst="rect">
            <a:avLst/>
          </a:prstGeom>
        </p:spPr>
        <p:txBody>
          <a:bodyPr lIns="53492" tIns="26747" rIns="53492" bIns="267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DF314FEC-6112-6947-B4F4-26D55DBE514F}" type="slidenum">
              <a:rPr lang="en-AU" altLang="en-US" sz="525">
                <a:solidFill>
                  <a:srgbClr val="575756"/>
                </a:solidFill>
              </a:rPr>
              <a:pPr algn="r" eaLnBrk="1" hangingPunct="1"/>
              <a:t>‹#›</a:t>
            </a:fld>
            <a:endParaRPr lang="en-AU" altLang="en-US" sz="525">
              <a:solidFill>
                <a:srgbClr val="575756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57251" y="1876518"/>
            <a:ext cx="864096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D972BDAD-925F-48CB-BCC2-C328D032E1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6" y="4463330"/>
            <a:ext cx="1731342" cy="68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157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8"/>
          <p:cNvCxnSpPr>
            <a:cxnSpLocks noChangeShapeType="1"/>
          </p:cNvCxnSpPr>
          <p:nvPr/>
        </p:nvCxnSpPr>
        <p:spPr bwMode="auto">
          <a:xfrm>
            <a:off x="250829" y="681037"/>
            <a:ext cx="8642351" cy="0"/>
          </a:xfrm>
          <a:prstGeom prst="line">
            <a:avLst/>
          </a:prstGeom>
          <a:noFill/>
          <a:ln w="9525">
            <a:solidFill>
              <a:srgbClr val="D6381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" name="Slide Number Placeholder 1"/>
          <p:cNvSpPr txBox="1">
            <a:spLocks/>
          </p:cNvSpPr>
          <p:nvPr/>
        </p:nvSpPr>
        <p:spPr>
          <a:xfrm>
            <a:off x="7308858" y="4786320"/>
            <a:ext cx="1439863" cy="215503"/>
          </a:xfrm>
          <a:prstGeom prst="rect">
            <a:avLst/>
          </a:prstGeom>
        </p:spPr>
        <p:txBody>
          <a:bodyPr lIns="53492" tIns="26747" rIns="53492" bIns="267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8AB0BBA9-8FA9-8944-9DF8-7CB64FF8EF67}" type="slidenum">
              <a:rPr lang="en-AU" altLang="en-US" sz="525">
                <a:solidFill>
                  <a:srgbClr val="575756"/>
                </a:solidFill>
              </a:rPr>
              <a:pPr algn="r" eaLnBrk="1" hangingPunct="1"/>
              <a:t>‹#›</a:t>
            </a:fld>
            <a:endParaRPr lang="en-AU" altLang="en-US" sz="525">
              <a:solidFill>
                <a:srgbClr val="57575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CD9419DE-BBD9-4438-937A-85D51DBE1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6" y="4463330"/>
            <a:ext cx="1731342" cy="68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582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 txBox="1">
            <a:spLocks/>
          </p:cNvSpPr>
          <p:nvPr/>
        </p:nvSpPr>
        <p:spPr>
          <a:xfrm>
            <a:off x="7308858" y="4786320"/>
            <a:ext cx="1439863" cy="215503"/>
          </a:xfrm>
          <a:prstGeom prst="rect">
            <a:avLst/>
          </a:prstGeom>
        </p:spPr>
        <p:txBody>
          <a:bodyPr lIns="53492" tIns="26747" rIns="53492" bIns="267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008ECF70-7914-4F44-B509-CF8DB10890AC}" type="slidenum">
              <a:rPr lang="en-AU" altLang="en-US" sz="525">
                <a:solidFill>
                  <a:srgbClr val="575756"/>
                </a:solidFill>
              </a:rPr>
              <a:pPr algn="r" eaLnBrk="1" hangingPunct="1"/>
              <a:t>‹#›</a:t>
            </a:fld>
            <a:endParaRPr lang="en-AU" altLang="en-US" sz="525">
              <a:solidFill>
                <a:srgbClr val="575756"/>
              </a:solidFill>
            </a:endParaRPr>
          </a:p>
        </p:txBody>
      </p:sp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641EA716-4841-4E26-B2E9-5E8421DD56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6" y="4463330"/>
            <a:ext cx="1731342" cy="68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83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-out 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995745" y="3327797"/>
            <a:ext cx="4537075" cy="2702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 baseline="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755657" y="1491891"/>
            <a:ext cx="7777163" cy="1835944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  <a:latin typeface="+mj-lt"/>
              </a:defRPr>
            </a:lvl1pPr>
            <a:lvl2pPr>
              <a:defRPr>
                <a:solidFill>
                  <a:schemeClr val="bg2"/>
                </a:solidFill>
                <a:latin typeface="+mj-lt"/>
              </a:defRPr>
            </a:lvl2pPr>
            <a:lvl3pPr>
              <a:defRPr>
                <a:solidFill>
                  <a:schemeClr val="bg2"/>
                </a:solidFill>
                <a:latin typeface="+mj-lt"/>
              </a:defRPr>
            </a:lvl3pPr>
            <a:lvl4pPr>
              <a:defRPr>
                <a:solidFill>
                  <a:schemeClr val="bg2"/>
                </a:solidFill>
                <a:latin typeface="+mj-lt"/>
              </a:defRPr>
            </a:lvl4pPr>
            <a:lvl5pPr>
              <a:defRPr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6282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62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DARC title slide rev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123728" y="3293453"/>
            <a:ext cx="6696744" cy="606972"/>
          </a:xfrm>
        </p:spPr>
        <p:txBody>
          <a:bodyPr anchor="b"/>
          <a:lstStyle>
            <a:lvl1pPr marL="0" indent="0">
              <a:spcBef>
                <a:spcPct val="0"/>
              </a:spcBef>
              <a:spcAft>
                <a:spcPts val="400"/>
              </a:spcAft>
              <a:defRPr b="1" i="0" baseline="0"/>
            </a:lvl1pPr>
          </a:lstStyle>
          <a:p>
            <a:pPr marL="0" indent="0">
              <a:spcBef>
                <a:spcPct val="0"/>
              </a:spcBef>
              <a:spcAft>
                <a:spcPts val="400"/>
              </a:spcAft>
            </a:pPr>
            <a:r>
              <a:rPr lang="en-AU" altLang="en-US" sz="675" dirty="0">
                <a:latin typeface="Arial" charset="0"/>
                <a:ea typeface="Microsoft Sans Serif" charset="0"/>
                <a:cs typeface="Arial" charset="0"/>
              </a:rPr>
              <a:t>Position for Faculty\School\Unit name – Arial font</a:t>
            </a:r>
          </a:p>
          <a:p>
            <a:pPr marL="0" indent="0">
              <a:spcBef>
                <a:spcPct val="0"/>
              </a:spcBef>
              <a:spcAft>
                <a:spcPts val="400"/>
              </a:spcAft>
            </a:pPr>
            <a:r>
              <a:rPr lang="en-AU" altLang="en-US" dirty="0">
                <a:latin typeface="Arial" charset="0"/>
                <a:ea typeface="Microsoft Sans Serif" charset="0"/>
                <a:cs typeface="Arial" charset="0"/>
              </a:rPr>
              <a:t>Main heading -  Arial font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2D4C30A-328F-4343-89D4-908C61ED56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3739"/>
            <a:ext cx="1774275" cy="11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27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>
            <a:cxnSpLocks noChangeShapeType="1"/>
          </p:cNvCxnSpPr>
          <p:nvPr/>
        </p:nvCxnSpPr>
        <p:spPr bwMode="auto">
          <a:xfrm>
            <a:off x="250829" y="681037"/>
            <a:ext cx="8642351" cy="0"/>
          </a:xfrm>
          <a:prstGeom prst="line">
            <a:avLst/>
          </a:prstGeom>
          <a:noFill/>
          <a:ln w="9525">
            <a:solidFill>
              <a:srgbClr val="D6381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" name="Slide Number Placeholder 1"/>
          <p:cNvSpPr txBox="1">
            <a:spLocks/>
          </p:cNvSpPr>
          <p:nvPr/>
        </p:nvSpPr>
        <p:spPr>
          <a:xfrm>
            <a:off x="7308858" y="4786320"/>
            <a:ext cx="1439863" cy="215503"/>
          </a:xfrm>
          <a:prstGeom prst="rect">
            <a:avLst/>
          </a:prstGeom>
        </p:spPr>
        <p:txBody>
          <a:bodyPr lIns="53492" tIns="26747" rIns="53492" bIns="267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9033AD0F-A0A8-C243-9669-B66BEDC6317E}" type="slidenum">
              <a:rPr lang="en-AU" altLang="en-US" sz="525">
                <a:solidFill>
                  <a:srgbClr val="575756"/>
                </a:solidFill>
              </a:rPr>
              <a:pPr algn="r" eaLnBrk="1" hangingPunct="1"/>
              <a:t>‹#›</a:t>
            </a:fld>
            <a:endParaRPr lang="en-AU" altLang="en-US" sz="525">
              <a:solidFill>
                <a:srgbClr val="575756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250829" y="789393"/>
            <a:ext cx="8642351" cy="3672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B03CE01B-490C-4974-BBCF-3C498D56F2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6" y="4463330"/>
            <a:ext cx="1731342" cy="68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78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ong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>
            <a:cxnSpLocks noChangeShapeType="1"/>
          </p:cNvCxnSpPr>
          <p:nvPr/>
        </p:nvCxnSpPr>
        <p:spPr bwMode="auto">
          <a:xfrm>
            <a:off x="250829" y="1059656"/>
            <a:ext cx="8642351" cy="0"/>
          </a:xfrm>
          <a:prstGeom prst="line">
            <a:avLst/>
          </a:prstGeom>
          <a:noFill/>
          <a:ln w="9525">
            <a:solidFill>
              <a:srgbClr val="D6381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" name="Slide Number Placeholder 1"/>
          <p:cNvSpPr txBox="1">
            <a:spLocks/>
          </p:cNvSpPr>
          <p:nvPr/>
        </p:nvSpPr>
        <p:spPr>
          <a:xfrm>
            <a:off x="7308858" y="4786320"/>
            <a:ext cx="1439863" cy="215503"/>
          </a:xfrm>
          <a:prstGeom prst="rect">
            <a:avLst/>
          </a:prstGeom>
        </p:spPr>
        <p:txBody>
          <a:bodyPr lIns="53492" tIns="26747" rIns="53492" bIns="267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79960ECA-8CEE-F242-BA91-4851444C96AF}" type="slidenum">
              <a:rPr lang="en-AU" altLang="en-US" sz="525">
                <a:solidFill>
                  <a:srgbClr val="575756"/>
                </a:solidFill>
              </a:rPr>
              <a:pPr algn="r" eaLnBrk="1" hangingPunct="1"/>
              <a:t>‹#›</a:t>
            </a:fld>
            <a:endParaRPr lang="en-AU" altLang="en-US" sz="525">
              <a:solidFill>
                <a:srgbClr val="575756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0134" y="146057"/>
            <a:ext cx="8642351" cy="8536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250134" y="1107892"/>
            <a:ext cx="8642351" cy="3240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1BCD44EC-AA3F-4F78-9E07-F4F8150048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6" y="4463330"/>
            <a:ext cx="1731342" cy="68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89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+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>
            <a:cxnSpLocks noChangeShapeType="1"/>
          </p:cNvCxnSpPr>
          <p:nvPr/>
        </p:nvCxnSpPr>
        <p:spPr bwMode="auto">
          <a:xfrm>
            <a:off x="250829" y="1113235"/>
            <a:ext cx="8642351" cy="0"/>
          </a:xfrm>
          <a:prstGeom prst="line">
            <a:avLst/>
          </a:prstGeom>
          <a:noFill/>
          <a:ln w="9525">
            <a:solidFill>
              <a:srgbClr val="D6381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" name="Slide Number Placeholder 1"/>
          <p:cNvSpPr txBox="1">
            <a:spLocks/>
          </p:cNvSpPr>
          <p:nvPr/>
        </p:nvSpPr>
        <p:spPr>
          <a:xfrm>
            <a:off x="7308858" y="4786320"/>
            <a:ext cx="1439863" cy="215503"/>
          </a:xfrm>
          <a:prstGeom prst="rect">
            <a:avLst/>
          </a:prstGeom>
        </p:spPr>
        <p:txBody>
          <a:bodyPr lIns="53492" tIns="26747" rIns="53492" bIns="267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54429D30-7CC5-7740-867A-0AF3EF268A99}" type="slidenum">
              <a:rPr lang="en-AU" altLang="en-US" sz="525">
                <a:solidFill>
                  <a:srgbClr val="575756"/>
                </a:solidFill>
              </a:rPr>
              <a:pPr algn="r" eaLnBrk="1" hangingPunct="1"/>
              <a:t>‹#›</a:t>
            </a:fld>
            <a:endParaRPr lang="en-AU" altLang="en-US" sz="525">
              <a:solidFill>
                <a:srgbClr val="57575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250829" y="735547"/>
            <a:ext cx="8642351" cy="3776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>
                <a:latin typeface="+mj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50824" y="1167574"/>
            <a:ext cx="8642351" cy="324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51520" y="205986"/>
            <a:ext cx="8640960" cy="5295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4455F009-C1BE-4AE4-BCE3-DD5E557412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6" y="4463330"/>
            <a:ext cx="1731342" cy="68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42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re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>
            <a:cxnSpLocks noChangeShapeType="1"/>
          </p:cNvCxnSpPr>
          <p:nvPr/>
        </p:nvCxnSpPr>
        <p:spPr bwMode="auto">
          <a:xfrm>
            <a:off x="250829" y="681037"/>
            <a:ext cx="8642351" cy="0"/>
          </a:xfrm>
          <a:prstGeom prst="line">
            <a:avLst/>
          </a:prstGeom>
          <a:noFill/>
          <a:ln w="9525">
            <a:solidFill>
              <a:srgbClr val="D6381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" name="Slide Number Placeholder 1"/>
          <p:cNvSpPr txBox="1">
            <a:spLocks/>
          </p:cNvSpPr>
          <p:nvPr/>
        </p:nvSpPr>
        <p:spPr>
          <a:xfrm>
            <a:off x="7308858" y="4786320"/>
            <a:ext cx="1439863" cy="215503"/>
          </a:xfrm>
          <a:prstGeom prst="rect">
            <a:avLst/>
          </a:prstGeom>
        </p:spPr>
        <p:txBody>
          <a:bodyPr lIns="53492" tIns="26747" rIns="53492" bIns="267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1E170547-CD54-D449-977D-D54E03884F9C}" type="slidenum">
              <a:rPr lang="en-AU" altLang="en-US" sz="525">
                <a:solidFill>
                  <a:srgbClr val="575756"/>
                </a:solidFill>
              </a:rPr>
              <a:pPr algn="r" eaLnBrk="1" hangingPunct="1"/>
              <a:t>‹#›</a:t>
            </a:fld>
            <a:endParaRPr lang="en-AU" altLang="en-US" sz="525">
              <a:solidFill>
                <a:srgbClr val="575756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50829" y="4192191"/>
            <a:ext cx="8642351" cy="2702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75" baseline="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250829" y="789392"/>
            <a:ext cx="8642351" cy="32944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056A2875-676F-4228-B33B-F9268BAE27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6" y="4463330"/>
            <a:ext cx="1731342" cy="68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98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>
            <a:cxnSpLocks noChangeShapeType="1"/>
          </p:cNvCxnSpPr>
          <p:nvPr/>
        </p:nvCxnSpPr>
        <p:spPr bwMode="auto">
          <a:xfrm>
            <a:off x="250829" y="681037"/>
            <a:ext cx="8642351" cy="0"/>
          </a:xfrm>
          <a:prstGeom prst="line">
            <a:avLst/>
          </a:prstGeom>
          <a:noFill/>
          <a:ln w="9525">
            <a:solidFill>
              <a:srgbClr val="D6381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" name="Slide Number Placeholder 1"/>
          <p:cNvSpPr txBox="1">
            <a:spLocks/>
          </p:cNvSpPr>
          <p:nvPr/>
        </p:nvSpPr>
        <p:spPr>
          <a:xfrm>
            <a:off x="7308858" y="4786320"/>
            <a:ext cx="1439863" cy="215503"/>
          </a:xfrm>
          <a:prstGeom prst="rect">
            <a:avLst/>
          </a:prstGeom>
        </p:spPr>
        <p:txBody>
          <a:bodyPr lIns="53492" tIns="26747" rIns="53492" bIns="267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874A3391-EF62-F142-9B22-7EFD32892335}" type="slidenum">
              <a:rPr lang="en-AU" altLang="en-US" sz="525">
                <a:solidFill>
                  <a:srgbClr val="575756"/>
                </a:solidFill>
              </a:rPr>
              <a:pPr algn="r" eaLnBrk="1" hangingPunct="1"/>
              <a:t>‹#›</a:t>
            </a:fld>
            <a:endParaRPr lang="en-AU" altLang="en-US" sz="525">
              <a:solidFill>
                <a:srgbClr val="575756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5724131" y="951570"/>
            <a:ext cx="2735983" cy="253722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650" i="1"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AU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250829" y="789386"/>
            <a:ext cx="4897439" cy="36185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5904D459-EA8B-4E29-A98D-74D8839119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6" y="4463330"/>
            <a:ext cx="1731342" cy="68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7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>
            <a:cxnSpLocks noChangeShapeType="1"/>
          </p:cNvCxnSpPr>
          <p:nvPr/>
        </p:nvCxnSpPr>
        <p:spPr bwMode="auto">
          <a:xfrm>
            <a:off x="250829" y="681037"/>
            <a:ext cx="8642351" cy="0"/>
          </a:xfrm>
          <a:prstGeom prst="line">
            <a:avLst/>
          </a:prstGeom>
          <a:noFill/>
          <a:ln w="9525">
            <a:solidFill>
              <a:srgbClr val="D6381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" name="Slide Number Placeholder 1"/>
          <p:cNvSpPr txBox="1">
            <a:spLocks/>
          </p:cNvSpPr>
          <p:nvPr/>
        </p:nvSpPr>
        <p:spPr>
          <a:xfrm>
            <a:off x="7308858" y="4786320"/>
            <a:ext cx="1439863" cy="215503"/>
          </a:xfrm>
          <a:prstGeom prst="rect">
            <a:avLst/>
          </a:prstGeom>
        </p:spPr>
        <p:txBody>
          <a:bodyPr lIns="53492" tIns="26747" rIns="53492" bIns="267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E0141289-ADDE-0A4B-9AB6-EA10EF9AD9D5}" type="slidenum">
              <a:rPr lang="en-AU" altLang="en-US" sz="525">
                <a:solidFill>
                  <a:srgbClr val="575756"/>
                </a:solidFill>
              </a:rPr>
              <a:pPr algn="r" eaLnBrk="1" hangingPunct="1"/>
              <a:t>‹#›</a:t>
            </a:fld>
            <a:endParaRPr lang="en-AU" altLang="en-US" sz="525">
              <a:solidFill>
                <a:srgbClr val="575756"/>
              </a:solidFill>
            </a:endParaRPr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1008065" y="1545264"/>
            <a:ext cx="7181851" cy="280868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65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AU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250829" y="789386"/>
            <a:ext cx="8642351" cy="54054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5B2A2B20-D379-43BE-9F11-EB628894C0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6" y="4463330"/>
            <a:ext cx="1731342" cy="68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63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Group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>
            <a:cxnSpLocks noChangeShapeType="1"/>
          </p:cNvCxnSpPr>
          <p:nvPr/>
        </p:nvCxnSpPr>
        <p:spPr bwMode="auto">
          <a:xfrm>
            <a:off x="250829" y="681037"/>
            <a:ext cx="8642351" cy="0"/>
          </a:xfrm>
          <a:prstGeom prst="line">
            <a:avLst/>
          </a:prstGeom>
          <a:noFill/>
          <a:ln w="9525">
            <a:solidFill>
              <a:srgbClr val="D6381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" name="Slide Number Placeholder 1"/>
          <p:cNvSpPr txBox="1">
            <a:spLocks/>
          </p:cNvSpPr>
          <p:nvPr/>
        </p:nvSpPr>
        <p:spPr>
          <a:xfrm>
            <a:off x="7308858" y="4786320"/>
            <a:ext cx="1439863" cy="215503"/>
          </a:xfrm>
          <a:prstGeom prst="rect">
            <a:avLst/>
          </a:prstGeom>
        </p:spPr>
        <p:txBody>
          <a:bodyPr lIns="53492" tIns="26747" rIns="53492" bIns="2674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fld id="{14679E43-1CE2-B141-9AA1-E3E34F60B7B4}" type="slidenum">
              <a:rPr lang="en-AU" altLang="en-US" sz="525">
                <a:solidFill>
                  <a:srgbClr val="575756"/>
                </a:solidFill>
              </a:rPr>
              <a:pPr algn="r" eaLnBrk="1" hangingPunct="1"/>
              <a:t>‹#›</a:t>
            </a:fld>
            <a:endParaRPr lang="en-AU" altLang="en-US" sz="525">
              <a:solidFill>
                <a:srgbClr val="575756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743941" y="4569974"/>
            <a:ext cx="1656135" cy="37804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900" i="1"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AU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250829" y="789392"/>
            <a:ext cx="8642351" cy="36183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73576A31-D17E-43ED-8914-002D277A44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6" y="4463330"/>
            <a:ext cx="1731342" cy="68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57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"/>
          <p:cNvSpPr>
            <a:spLocks noGrp="1"/>
          </p:cNvSpPr>
          <p:nvPr>
            <p:ph type="title"/>
          </p:nvPr>
        </p:nvSpPr>
        <p:spPr bwMode="auto">
          <a:xfrm>
            <a:off x="250829" y="205986"/>
            <a:ext cx="8642351" cy="47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71323" tIns="35662" rIns="71323" bIns="3566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AU" altLang="en-US"/>
          </a:p>
        </p:txBody>
      </p:sp>
      <p:sp>
        <p:nvSpPr>
          <p:cNvPr id="1027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250829" y="789386"/>
            <a:ext cx="8642351" cy="3673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71323" tIns="35662" rIns="71323" bIns="35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0"/>
            <a:r>
              <a:rPr lang="en-AU" altLang="en-US"/>
              <a:t>First level bullet point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48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75" b="1" kern="1200">
          <a:solidFill>
            <a:srgbClr val="57575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75" b="1">
          <a:solidFill>
            <a:srgbClr val="575756"/>
          </a:solidFill>
          <a:latin typeface="Palatino Linotyp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75" b="1">
          <a:solidFill>
            <a:srgbClr val="575756"/>
          </a:solidFill>
          <a:latin typeface="Palatino Linotyp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75" b="1">
          <a:solidFill>
            <a:srgbClr val="575756"/>
          </a:solidFill>
          <a:latin typeface="Palatino Linotyp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75" b="1">
          <a:solidFill>
            <a:srgbClr val="575756"/>
          </a:solidFill>
          <a:latin typeface="Palatino Linotype" pitchFamily="18" charset="0"/>
        </a:defRPr>
      </a:lvl5pPr>
      <a:lvl6pPr marL="267455" algn="l" rtl="0" eaLnBrk="1" fontAlgn="base" hangingPunct="1">
        <a:spcBef>
          <a:spcPct val="0"/>
        </a:spcBef>
        <a:spcAft>
          <a:spcPct val="0"/>
        </a:spcAft>
        <a:defRPr sz="1875" b="1">
          <a:solidFill>
            <a:srgbClr val="575756"/>
          </a:solidFill>
          <a:latin typeface="Palatino Linotype" pitchFamily="18" charset="0"/>
        </a:defRPr>
      </a:lvl6pPr>
      <a:lvl7pPr marL="534911" algn="l" rtl="0" eaLnBrk="1" fontAlgn="base" hangingPunct="1">
        <a:spcBef>
          <a:spcPct val="0"/>
        </a:spcBef>
        <a:spcAft>
          <a:spcPct val="0"/>
        </a:spcAft>
        <a:defRPr sz="1875" b="1">
          <a:solidFill>
            <a:srgbClr val="575756"/>
          </a:solidFill>
          <a:latin typeface="Palatino Linotype" pitchFamily="18" charset="0"/>
        </a:defRPr>
      </a:lvl7pPr>
      <a:lvl8pPr marL="802366" algn="l" rtl="0" eaLnBrk="1" fontAlgn="base" hangingPunct="1">
        <a:spcBef>
          <a:spcPct val="0"/>
        </a:spcBef>
        <a:spcAft>
          <a:spcPct val="0"/>
        </a:spcAft>
        <a:defRPr sz="1875" b="1">
          <a:solidFill>
            <a:srgbClr val="575756"/>
          </a:solidFill>
          <a:latin typeface="Palatino Linotype" pitchFamily="18" charset="0"/>
        </a:defRPr>
      </a:lvl8pPr>
      <a:lvl9pPr marL="1069821" algn="l" rtl="0" eaLnBrk="1" fontAlgn="base" hangingPunct="1">
        <a:spcBef>
          <a:spcPct val="0"/>
        </a:spcBef>
        <a:spcAft>
          <a:spcPct val="0"/>
        </a:spcAft>
        <a:defRPr sz="1875" b="1">
          <a:solidFill>
            <a:srgbClr val="575756"/>
          </a:solidFill>
          <a:latin typeface="Palatino Linotype" pitchFamily="18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defRPr sz="1650" kern="1200">
          <a:solidFill>
            <a:srgbClr val="575756"/>
          </a:solidFill>
          <a:latin typeface="+mn-lt"/>
          <a:ea typeface="+mn-ea"/>
          <a:cs typeface="+mn-cs"/>
        </a:defRPr>
      </a:lvl1pPr>
      <a:lvl2pPr marL="434615" indent="-16716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Courier New" charset="0"/>
        <a:buChar char="o"/>
        <a:defRPr sz="1425" kern="1200">
          <a:solidFill>
            <a:srgbClr val="575756"/>
          </a:solidFill>
          <a:latin typeface="+mn-lt"/>
          <a:ea typeface="+mn-ea"/>
          <a:cs typeface="+mn-cs"/>
        </a:defRPr>
      </a:lvl2pPr>
      <a:lvl3pPr marL="668639" indent="-13372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1200" kern="1200">
          <a:solidFill>
            <a:srgbClr val="575756"/>
          </a:solidFill>
          <a:latin typeface="+mn-lt"/>
          <a:ea typeface="+mn-ea"/>
          <a:cs typeface="+mn-cs"/>
        </a:defRPr>
      </a:lvl3pPr>
      <a:lvl4pPr marL="936094" indent="-13372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00" kern="1200">
          <a:solidFill>
            <a:srgbClr val="575756"/>
          </a:solidFill>
          <a:latin typeface="+mn-lt"/>
          <a:ea typeface="+mn-ea"/>
          <a:cs typeface="+mn-cs"/>
        </a:defRPr>
      </a:lvl4pPr>
      <a:lvl5pPr marL="1203549" indent="-13372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00" kern="1200">
          <a:solidFill>
            <a:srgbClr val="575756"/>
          </a:solidFill>
          <a:latin typeface="+mn-lt"/>
          <a:ea typeface="+mn-ea"/>
          <a:cs typeface="+mn-cs"/>
        </a:defRPr>
      </a:lvl5pPr>
      <a:lvl6pPr marL="1471004" indent="-133728" algn="l" defTabSz="5349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38460" indent="-133728" algn="l" defTabSz="5349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05915" indent="-133728" algn="l" defTabSz="5349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73370" indent="-133728" algn="l" defTabSz="5349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4911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67455" algn="l" defTabSz="534911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34911" algn="l" defTabSz="534911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02366" algn="l" defTabSz="534911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69821" algn="l" defTabSz="534911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337276" algn="l" defTabSz="534911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604732" algn="l" defTabSz="534911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72188" algn="l" defTabSz="534911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139643" algn="l" defTabSz="534911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.nsw.gov.au/aod/programs/Pages/merit-model-of-care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375/acri.40.2.19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merit.justice.nsw.gov.au/Documents/MERIT%20Health%20Outcomes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DACBC1-E747-EE77-1A7A-6350B916D032}"/>
              </a:ext>
            </a:extLst>
          </p:cNvPr>
          <p:cNvSpPr txBox="1"/>
          <p:nvPr/>
        </p:nvSpPr>
        <p:spPr>
          <a:xfrm>
            <a:off x="1763688" y="734918"/>
            <a:ext cx="540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dirty="0"/>
              <a:t>The impact of the MERIT program on re-offending and imprisonment  </a:t>
            </a:r>
            <a:endParaRPr lang="en-AU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099303-BA40-3968-EC6D-4F4FCA61E9E6}"/>
              </a:ext>
            </a:extLst>
          </p:cNvPr>
          <p:cNvSpPr txBox="1"/>
          <p:nvPr/>
        </p:nvSpPr>
        <p:spPr>
          <a:xfrm>
            <a:off x="1547664" y="2838923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Don Weatherburn*, Sara Rahman**, Suzanne Poynton**, Stephanie Todd***, Samantha Black***, Tanya Merinda*** &amp; Michael Farrell*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F4EE60-BEE4-0AAE-1C74-B3EEDE12F77F}"/>
              </a:ext>
            </a:extLst>
          </p:cNvPr>
          <p:cNvSpPr txBox="1"/>
          <p:nvPr/>
        </p:nvSpPr>
        <p:spPr>
          <a:xfrm>
            <a:off x="539552" y="4515966"/>
            <a:ext cx="83529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" dirty="0"/>
              <a:t>*National Drug and Alcohol Research Centre, **NSW Bureau of Crime Statistics and Research ***NSW Ministry of Health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14E52C-C6BE-9C9D-88AE-0CB273FCE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Outcomes and controls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51A91D-6280-93EF-B209-5E39FBAB0F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Outcomes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Whether the defendant was convicted of having committed a further offence within 12 months after the referral date (treatment group) or after the sentence date (control group)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Whether the defendant was imprisoned for the offence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Controls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Sex, age, Indigenous status, offence type, concurrent offences, number of prior convictions, whether imprisoned in the last five years 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Also, whether convicted of a drug trafficking offence, whether convicted of assault, whether convicted of an indictable offence, whether had an OTP episode in the last five years, whether had a treatment (MDS) episode in the last five years, whether on OTP at first court appearance 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Note: OTP = opioid treatment plan, MDS = Minimum Data Set (MDS) for drug and alcohol treatment services (a marker of having had treatment for drug and/or alcohol problems) </a:t>
            </a:r>
          </a:p>
        </p:txBody>
      </p:sp>
    </p:spTree>
    <p:extLst>
      <p:ext uri="{BB962C8B-B14F-4D97-AF65-F5344CB8AC3E}">
        <p14:creationId xmlns:p14="http://schemas.microsoft.com/office/powerpoint/2010/main" val="156960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03287D-1B6F-0D5E-9FBB-24A8CFFECFE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Approach 1: 2SLS</a:t>
            </a:r>
          </a:p>
          <a:p>
            <a:pPr marL="777515" lvl="1" indent="-342900">
              <a:buFont typeface="+mj-lt"/>
              <a:buAutoNum type="arabicPeriod"/>
            </a:pPr>
            <a:r>
              <a:rPr lang="en-AU" dirty="0"/>
              <a:t>Tried to carry out a residualised IV analysis (a la Dobbie, Goldin &amp; Yang 2018)</a:t>
            </a:r>
          </a:p>
          <a:p>
            <a:pPr marL="777515" lvl="1" indent="-342900">
              <a:buFont typeface="+mj-lt"/>
              <a:buAutoNum type="arabicPeriod"/>
            </a:pPr>
            <a:r>
              <a:rPr lang="en-AU" dirty="0"/>
              <a:t>Allocation of cases to magistrates not random conditional on court and time fixed effects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Augmented inverse probability of treatment weighting (AIPW)</a:t>
            </a:r>
          </a:p>
          <a:p>
            <a:pPr marL="777515" lvl="1" indent="-342900">
              <a:buFont typeface="Arial" panose="020B0604020202020204" pitchFamily="34" charset="0"/>
              <a:buChar char="•"/>
            </a:pPr>
            <a:r>
              <a:rPr lang="en-AU" dirty="0"/>
              <a:t>Essentially a method for matching treatment subjects with control subjects in terms of factors likely to result in treatment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General approach</a:t>
            </a:r>
          </a:p>
          <a:p>
            <a:pPr marL="777515" lvl="1" indent="-342900">
              <a:buFont typeface="+mj-lt"/>
              <a:buAutoNum type="arabicPeriod"/>
            </a:pPr>
            <a:r>
              <a:rPr lang="en-AU" dirty="0"/>
              <a:t>Ran a series of crosstabs to identify correlates of treatment, re-offending and imprisonment</a:t>
            </a:r>
          </a:p>
          <a:p>
            <a:pPr marL="777515" lvl="1" indent="-342900">
              <a:buFont typeface="+mj-lt"/>
              <a:buAutoNum type="arabicPeriod"/>
            </a:pPr>
            <a:r>
              <a:rPr lang="en-AU" dirty="0"/>
              <a:t>Ran logistic regression models to identify independent correlates of treatment, reoffending and imprisonment</a:t>
            </a:r>
          </a:p>
          <a:p>
            <a:pPr marL="777515" lvl="1" indent="-342900">
              <a:buFont typeface="+mj-lt"/>
              <a:buAutoNum type="arabicPeriod"/>
            </a:pPr>
            <a:r>
              <a:rPr lang="en-AU" dirty="0"/>
              <a:t>Included significant predictors in the AIPW analysis</a:t>
            </a:r>
          </a:p>
          <a:p>
            <a:pPr marL="777515" lvl="1" indent="-342900">
              <a:buFont typeface="+mj-lt"/>
              <a:buAutoNum type="arabicPeriod"/>
            </a:pPr>
            <a:r>
              <a:rPr lang="en-AU" dirty="0"/>
              <a:t>Checked covariate balance and propensity score overlap</a:t>
            </a:r>
          </a:p>
          <a:p>
            <a:pPr lvl="1" indent="0">
              <a:buNone/>
            </a:pPr>
            <a:r>
              <a:rPr lang="en-AU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CE2878-C614-A9DF-C3B7-919F4A993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253520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5B57B-3CE2-526B-0C68-7A79BC07B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Sample description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E6CFE8-587D-BF69-3727-C4EFB859D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414044"/>
              </p:ext>
            </p:extLst>
          </p:nvPr>
        </p:nvGraphicFramePr>
        <p:xfrm>
          <a:off x="611560" y="735010"/>
          <a:ext cx="3600401" cy="399696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81429">
                  <a:extLst>
                    <a:ext uri="{9D8B030D-6E8A-4147-A177-3AD203B41FA5}">
                      <a16:colId xmlns:a16="http://schemas.microsoft.com/office/drawing/2014/main" val="1919313693"/>
                    </a:ext>
                  </a:extLst>
                </a:gridCol>
                <a:gridCol w="809486">
                  <a:extLst>
                    <a:ext uri="{9D8B030D-6E8A-4147-A177-3AD203B41FA5}">
                      <a16:colId xmlns:a16="http://schemas.microsoft.com/office/drawing/2014/main" val="1629243367"/>
                    </a:ext>
                  </a:extLst>
                </a:gridCol>
                <a:gridCol w="809486">
                  <a:extLst>
                    <a:ext uri="{9D8B030D-6E8A-4147-A177-3AD203B41FA5}">
                      <a16:colId xmlns:a16="http://schemas.microsoft.com/office/drawing/2014/main" val="429003070"/>
                    </a:ext>
                  </a:extLst>
                </a:gridCol>
              </a:tblGrid>
              <a:tr h="250637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Variable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Frequency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Percent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763202850"/>
                  </a:ext>
                </a:extLst>
              </a:tr>
              <a:tr h="309997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Sex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181332267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female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84,569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23.06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901387180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male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282,100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76.94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324983188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Indigenous Status     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642219456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unknown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102,650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27.99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890761631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non-Indigenous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233,040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63.54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974639997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Indigenous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31,090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8.48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277112264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Age group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4244580266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18-24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95,657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25.7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238929538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25-34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108,837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29.24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4168050128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35-44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88,095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23.67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435728573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45+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79,647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21.4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185938646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Offence group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837888747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violent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59,518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15.99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707273795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theft/fraud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155,884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41.88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992487410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illicit drugs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38,054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10.22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545949678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driving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30,858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8.29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136711151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justiceprocedure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38,536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10.35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532605421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other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49,386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13.27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43622552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concurrent offences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681191344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none or one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251,955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67.69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662256531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two or more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120,281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32.31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334790311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prior convictions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824517789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none in last 5yrs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116,276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31.24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496340492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one in last 5yrs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57,878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15.55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616356778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2/3 in last 5yrs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64,953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17.45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181387386"/>
                  </a:ext>
                </a:extLst>
              </a:tr>
              <a:tr h="138510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4+ in last five years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133,129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35.76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97225404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78CA33-6A37-110E-C75D-3D1C7E6F6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048047"/>
              </p:ext>
            </p:extLst>
          </p:nvPr>
        </p:nvGraphicFramePr>
        <p:xfrm>
          <a:off x="4932040" y="735009"/>
          <a:ext cx="3528391" cy="399696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39805">
                  <a:extLst>
                    <a:ext uri="{9D8B030D-6E8A-4147-A177-3AD203B41FA5}">
                      <a16:colId xmlns:a16="http://schemas.microsoft.com/office/drawing/2014/main" val="3146084791"/>
                    </a:ext>
                  </a:extLst>
                </a:gridCol>
                <a:gridCol w="844293">
                  <a:extLst>
                    <a:ext uri="{9D8B030D-6E8A-4147-A177-3AD203B41FA5}">
                      <a16:colId xmlns:a16="http://schemas.microsoft.com/office/drawing/2014/main" val="3060964502"/>
                    </a:ext>
                  </a:extLst>
                </a:gridCol>
                <a:gridCol w="844293">
                  <a:extLst>
                    <a:ext uri="{9D8B030D-6E8A-4147-A177-3AD203B41FA5}">
                      <a16:colId xmlns:a16="http://schemas.microsoft.com/office/drawing/2014/main" val="885707879"/>
                    </a:ext>
                  </a:extLst>
                </a:gridCol>
              </a:tblGrid>
              <a:tr h="278178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Variable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Frequency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Percent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69162723"/>
                  </a:ext>
                </a:extLst>
              </a:tr>
              <a:tr h="344061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Prior imprisonment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940153496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299,969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80.59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797778207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72,267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19.41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273077394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Reconvicted in one year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324549475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270,180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73.77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673225007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96,046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26.23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4061070495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Reconvicted in two years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665916349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232,662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63.69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801711105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132,644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36.31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164974531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Group status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646138561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Control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391,486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94.02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847546833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Treatment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10,294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2.56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489208518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Imprisoned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831615569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304,846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81.09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969999032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19,396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5.88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4089723486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OTP episode in last five years 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917011726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299,215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92.28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908555446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25,027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7.72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300356127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MDS episode in last 5 years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892875670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115,923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37.75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782103720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208,319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64.25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988285522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On OTP at index court app. 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6083938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303,837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93.71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973789099"/>
                  </a:ext>
                </a:extLst>
              </a:tr>
              <a:tr h="153730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20,405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6.29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29473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027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5B57B-3CE2-526B-0C68-7A79BC07B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Sample description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E6CFE8-587D-BF69-3727-C4EFB859D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449823"/>
              </p:ext>
            </p:extLst>
          </p:nvPr>
        </p:nvGraphicFramePr>
        <p:xfrm>
          <a:off x="611560" y="735010"/>
          <a:ext cx="3600401" cy="399696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81429">
                  <a:extLst>
                    <a:ext uri="{9D8B030D-6E8A-4147-A177-3AD203B41FA5}">
                      <a16:colId xmlns:a16="http://schemas.microsoft.com/office/drawing/2014/main" val="1919313693"/>
                    </a:ext>
                  </a:extLst>
                </a:gridCol>
                <a:gridCol w="809486">
                  <a:extLst>
                    <a:ext uri="{9D8B030D-6E8A-4147-A177-3AD203B41FA5}">
                      <a16:colId xmlns:a16="http://schemas.microsoft.com/office/drawing/2014/main" val="1629243367"/>
                    </a:ext>
                  </a:extLst>
                </a:gridCol>
                <a:gridCol w="809486">
                  <a:extLst>
                    <a:ext uri="{9D8B030D-6E8A-4147-A177-3AD203B41FA5}">
                      <a16:colId xmlns:a16="http://schemas.microsoft.com/office/drawing/2014/main" val="429003070"/>
                    </a:ext>
                  </a:extLst>
                </a:gridCol>
              </a:tblGrid>
              <a:tr h="250637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Variable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Frequency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Percent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763202850"/>
                  </a:ext>
                </a:extLst>
              </a:tr>
              <a:tr h="309997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Sex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181332267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female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84,569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23.06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901387180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male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282,100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76.94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324983188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Indigenous Status     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642219456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unknown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102,650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27.99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761631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non-Indigenous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233,040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63.54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974639997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Indigenous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31,090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8.48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277112264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Age group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4244580266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18-24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95,657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25.7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238929538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25-34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108,837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29.24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4168050128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35-44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88,095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23.67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435728573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45+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79,647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21.4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185938646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Offence group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837888747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violent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59,518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15.99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707273795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theft/fraud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155,884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41.88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992487410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illicit drugs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38,054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10.22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545949678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driving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30,858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8.29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136711151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justiceprocedure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38,536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10.35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532605421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other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49,386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13.27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43622552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concurrent offences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681191344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none or one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251,955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67.69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662256531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two or more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120,281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32.31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334790311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prior convictions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824517789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none in last 5yrs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116,276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31.24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496340492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one in last 5yrs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57,878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15.55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616356778"/>
                  </a:ext>
                </a:extLst>
              </a:tr>
              <a:tr h="131913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2/3 in last 5yrs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64,953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17.45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181387386"/>
                  </a:ext>
                </a:extLst>
              </a:tr>
              <a:tr h="138510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4+ in last five years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133,129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35.76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97225404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78CA33-6A37-110E-C75D-3D1C7E6F6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744675"/>
              </p:ext>
            </p:extLst>
          </p:nvPr>
        </p:nvGraphicFramePr>
        <p:xfrm>
          <a:off x="4932040" y="735009"/>
          <a:ext cx="3528391" cy="399696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39805">
                  <a:extLst>
                    <a:ext uri="{9D8B030D-6E8A-4147-A177-3AD203B41FA5}">
                      <a16:colId xmlns:a16="http://schemas.microsoft.com/office/drawing/2014/main" val="3146084791"/>
                    </a:ext>
                  </a:extLst>
                </a:gridCol>
                <a:gridCol w="844293">
                  <a:extLst>
                    <a:ext uri="{9D8B030D-6E8A-4147-A177-3AD203B41FA5}">
                      <a16:colId xmlns:a16="http://schemas.microsoft.com/office/drawing/2014/main" val="3060964502"/>
                    </a:ext>
                  </a:extLst>
                </a:gridCol>
                <a:gridCol w="844293">
                  <a:extLst>
                    <a:ext uri="{9D8B030D-6E8A-4147-A177-3AD203B41FA5}">
                      <a16:colId xmlns:a16="http://schemas.microsoft.com/office/drawing/2014/main" val="885707879"/>
                    </a:ext>
                  </a:extLst>
                </a:gridCol>
              </a:tblGrid>
              <a:tr h="278178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Variable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Frequency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Percent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69162723"/>
                  </a:ext>
                </a:extLst>
              </a:tr>
              <a:tr h="344061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Prior imprisonment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940153496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299,969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80.59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797778207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72,267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19.41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273077394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Reconvicted in one year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324549475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270,180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73.77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673225007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96,046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26.23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4061070495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Reconvicted in two years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665916349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232,662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63.69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801711105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132,644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36.31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164974531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Group status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646138561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Control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391,486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97.44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847546833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Treatment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10,294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2.56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489208518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Imprisoned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831615569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304,846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94.02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969999032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19,396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5.98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4089723486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OTP episode in last five years 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917011726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299,215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92.28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908555446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25,027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7.72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300356127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MDS episode in last 5 years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892875670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115,923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37.75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782103720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208,319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64.25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988285522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On OTP at index court app. 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6083938"/>
                  </a:ext>
                </a:extLst>
              </a:tr>
              <a:tr h="14640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303,837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93.71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973789099"/>
                  </a:ext>
                </a:extLst>
              </a:tr>
              <a:tr h="153730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20,405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6.29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29473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991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AAF2-B9BF-5F9E-6540-C62D691C2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Unadjusted outcomes by treatment status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0FF3B74-3EFC-CC4E-0175-FF54C157A7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321561"/>
              </p:ext>
            </p:extLst>
          </p:nvPr>
        </p:nvGraphicFramePr>
        <p:xfrm>
          <a:off x="827584" y="1275606"/>
          <a:ext cx="3454400" cy="2076450"/>
        </p:xfrm>
        <a:graphic>
          <a:graphicData uri="http://schemas.openxmlformats.org/drawingml/2006/table">
            <a:tbl>
              <a:tblPr/>
              <a:tblGrid>
                <a:gridCol w="1625600">
                  <a:extLst>
                    <a:ext uri="{9D8B030D-6E8A-4147-A177-3AD203B41FA5}">
                      <a16:colId xmlns:a16="http://schemas.microsoft.com/office/drawing/2014/main" val="212172084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5691396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181461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20892964"/>
                    </a:ext>
                  </a:extLst>
                </a:gridCol>
              </a:tblGrid>
              <a:tr h="552450"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 status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Re-convicted within 12 mths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6589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471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referred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230,240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315,179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9391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A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7423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Referred &amp; treated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93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A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6009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235,427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323,709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6878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9529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04632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EADCEB0-A07C-943D-20CA-54C6D5964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911089"/>
              </p:ext>
            </p:extLst>
          </p:nvPr>
        </p:nvGraphicFramePr>
        <p:xfrm>
          <a:off x="4605996" y="1275606"/>
          <a:ext cx="3340100" cy="1885950"/>
        </p:xfrm>
        <a:graphic>
          <a:graphicData uri="http://schemas.openxmlformats.org/drawingml/2006/table">
            <a:tbl>
              <a:tblPr/>
              <a:tblGrid>
                <a:gridCol w="1511300">
                  <a:extLst>
                    <a:ext uri="{9D8B030D-6E8A-4147-A177-3AD203B41FA5}">
                      <a16:colId xmlns:a16="http://schemas.microsoft.com/office/drawing/2014/main" val="428106797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990225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484074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93163903"/>
                    </a:ext>
                  </a:extLst>
                </a:gridCol>
              </a:tblGrid>
              <a:tr h="552450"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 status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Imprisoned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841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43779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referred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297,237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315,742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3292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A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909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Referred &amp; treated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6860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A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6740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304,846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324,279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2042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461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193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DAF74-F178-0F96-6EA8-49ED41FE5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73997"/>
            <a:ext cx="8642351" cy="475059"/>
          </a:xfrm>
        </p:spPr>
        <p:txBody>
          <a:bodyPr/>
          <a:lstStyle/>
          <a:p>
            <a:pPr algn="ctr"/>
            <a:r>
              <a:rPr lang="en-AU" dirty="0"/>
              <a:t>Bi-variate relationships with reoffending within one year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55692C8-E94B-AB91-E449-019FAA722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429087"/>
              </p:ext>
            </p:extLst>
          </p:nvPr>
        </p:nvGraphicFramePr>
        <p:xfrm>
          <a:off x="5004048" y="771551"/>
          <a:ext cx="3240361" cy="396042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01503">
                  <a:extLst>
                    <a:ext uri="{9D8B030D-6E8A-4147-A177-3AD203B41FA5}">
                      <a16:colId xmlns:a16="http://schemas.microsoft.com/office/drawing/2014/main" val="747462130"/>
                    </a:ext>
                  </a:extLst>
                </a:gridCol>
                <a:gridCol w="546286">
                  <a:extLst>
                    <a:ext uri="{9D8B030D-6E8A-4147-A177-3AD203B41FA5}">
                      <a16:colId xmlns:a16="http://schemas.microsoft.com/office/drawing/2014/main" val="2196162562"/>
                    </a:ext>
                  </a:extLst>
                </a:gridCol>
                <a:gridCol w="546286">
                  <a:extLst>
                    <a:ext uri="{9D8B030D-6E8A-4147-A177-3AD203B41FA5}">
                      <a16:colId xmlns:a16="http://schemas.microsoft.com/office/drawing/2014/main" val="139323423"/>
                    </a:ext>
                  </a:extLst>
                </a:gridCol>
                <a:gridCol w="546286">
                  <a:extLst>
                    <a:ext uri="{9D8B030D-6E8A-4147-A177-3AD203B41FA5}">
                      <a16:colId xmlns:a16="http://schemas.microsoft.com/office/drawing/2014/main" val="2867157297"/>
                    </a:ext>
                  </a:extLst>
                </a:gridCol>
              </a:tblGrid>
              <a:tr h="259926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Variable 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Reconvicted in 12 </a:t>
                      </a:r>
                      <a:r>
                        <a:rPr lang="en-AU" sz="8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mths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p-value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180466044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5" marR="6345" marT="6345" marB="0" anchor="b"/>
                </a:tc>
                <a:extLst>
                  <a:ext uri="{0D108BD9-81ED-4DB2-BD59-A6C34878D82A}">
                    <a16:rowId xmlns:a16="http://schemas.microsoft.com/office/drawing/2014/main" val="1842360931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Indictable offence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676477755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75.88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24.12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4893390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68.71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31.29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019100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Concurrent offences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854158370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none or one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76.03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23.97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450890350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two or more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66.18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33.82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621331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Convicted in last 12 months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055719141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80.03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19.97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1859363334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55.16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44.84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227297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Prior convictions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48039607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none in last 5yrs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89.29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10.71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964937135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one in last 5yrs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81.11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18.89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902667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2/3 in last 5yrs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73.79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26.21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0540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4+ in last five years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55.15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44.85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49400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Prior imprisonment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51552942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78.33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21.67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1165058144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48.6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51.4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226167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OTP episode in last five years 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12894552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74.65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25.35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91702358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47.22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52.78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17479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MDS episode in last five years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1904202433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64.89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35.11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627250060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77.09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22.91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559945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On OTP at index court app.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256433629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48.1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51.9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587825703"/>
                  </a:ext>
                </a:extLst>
              </a:tr>
              <a:tr h="143644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76.9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23.1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92070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603DCF8-C4CB-777C-8176-1DCC5A9FE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363668"/>
              </p:ext>
            </p:extLst>
          </p:nvPr>
        </p:nvGraphicFramePr>
        <p:xfrm>
          <a:off x="899591" y="751509"/>
          <a:ext cx="3168353" cy="39804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34310">
                  <a:extLst>
                    <a:ext uri="{9D8B030D-6E8A-4147-A177-3AD203B41FA5}">
                      <a16:colId xmlns:a16="http://schemas.microsoft.com/office/drawing/2014/main" val="1802344739"/>
                    </a:ext>
                  </a:extLst>
                </a:gridCol>
                <a:gridCol w="411984">
                  <a:extLst>
                    <a:ext uri="{9D8B030D-6E8A-4147-A177-3AD203B41FA5}">
                      <a16:colId xmlns:a16="http://schemas.microsoft.com/office/drawing/2014/main" val="4284666202"/>
                    </a:ext>
                  </a:extLst>
                </a:gridCol>
                <a:gridCol w="411984">
                  <a:extLst>
                    <a:ext uri="{9D8B030D-6E8A-4147-A177-3AD203B41FA5}">
                      <a16:colId xmlns:a16="http://schemas.microsoft.com/office/drawing/2014/main" val="4082504794"/>
                    </a:ext>
                  </a:extLst>
                </a:gridCol>
                <a:gridCol w="510075">
                  <a:extLst>
                    <a:ext uri="{9D8B030D-6E8A-4147-A177-3AD203B41FA5}">
                      <a16:colId xmlns:a16="http://schemas.microsoft.com/office/drawing/2014/main" val="1560436062"/>
                    </a:ext>
                  </a:extLst>
                </a:gridCol>
              </a:tblGrid>
              <a:tr h="315282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Variable 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Reconvicted in 12 </a:t>
                      </a:r>
                      <a:r>
                        <a:rPr lang="en-GB" sz="8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mths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p-value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421610839"/>
                  </a:ext>
                </a:extLst>
              </a:tr>
              <a:tr h="147386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500751928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sex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4159164011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female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76.27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23.73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928254323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male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71.67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28.33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112058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Indigenous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455285208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non-Indigenous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72.11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27.89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816827562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Indigenous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55.46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44.54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194594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Age group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1064632186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18-24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69.15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30.85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282021605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25-34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69.85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30.15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312830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35-44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72.1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27.9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075399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45+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82.48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17.52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240192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Remoteness groups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570522002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outer regional, remote, very remote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70.82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29.18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509974431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major cities, inner regional 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73.24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26.76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941206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Offence group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939772050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violent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74.02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25.98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629551632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theft/fraud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79.24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20.76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335113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illicit drugs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62.91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37.09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147109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driving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66.24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33.76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655301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Justice procedure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66.99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33.01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489703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other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68.82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31.18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598146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Drug trafficking offence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1576046617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72.68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27.32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589037918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77.93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22.07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519432"/>
                  </a:ext>
                </a:extLst>
              </a:tr>
              <a:tr h="129738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Assault offence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1451511201"/>
                  </a:ext>
                </a:extLst>
              </a:tr>
              <a:tr h="134487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72.76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27.24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0.276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1103655538"/>
                  </a:ext>
                </a:extLst>
              </a:tr>
              <a:tr h="139866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72.46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27.54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767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786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DAF74-F178-0F96-6EA8-49ED41FE5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73997"/>
            <a:ext cx="8642351" cy="475059"/>
          </a:xfrm>
        </p:spPr>
        <p:txBody>
          <a:bodyPr/>
          <a:lstStyle/>
          <a:p>
            <a:pPr algn="ctr"/>
            <a:r>
              <a:rPr lang="en-AU" dirty="0"/>
              <a:t>Bi-variate relationships with reoffending within one year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55692C8-E94B-AB91-E449-019FAA722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613768"/>
              </p:ext>
            </p:extLst>
          </p:nvPr>
        </p:nvGraphicFramePr>
        <p:xfrm>
          <a:off x="4932040" y="771551"/>
          <a:ext cx="3312367" cy="401702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00685">
                  <a:extLst>
                    <a:ext uri="{9D8B030D-6E8A-4147-A177-3AD203B41FA5}">
                      <a16:colId xmlns:a16="http://schemas.microsoft.com/office/drawing/2014/main" val="747462130"/>
                    </a:ext>
                  </a:extLst>
                </a:gridCol>
                <a:gridCol w="503894">
                  <a:extLst>
                    <a:ext uri="{9D8B030D-6E8A-4147-A177-3AD203B41FA5}">
                      <a16:colId xmlns:a16="http://schemas.microsoft.com/office/drawing/2014/main" val="2196162562"/>
                    </a:ext>
                  </a:extLst>
                </a:gridCol>
                <a:gridCol w="503894">
                  <a:extLst>
                    <a:ext uri="{9D8B030D-6E8A-4147-A177-3AD203B41FA5}">
                      <a16:colId xmlns:a16="http://schemas.microsoft.com/office/drawing/2014/main" val="139323423"/>
                    </a:ext>
                  </a:extLst>
                </a:gridCol>
                <a:gridCol w="503894">
                  <a:extLst>
                    <a:ext uri="{9D8B030D-6E8A-4147-A177-3AD203B41FA5}">
                      <a16:colId xmlns:a16="http://schemas.microsoft.com/office/drawing/2014/main" val="2867157297"/>
                    </a:ext>
                  </a:extLst>
                </a:gridCol>
              </a:tblGrid>
              <a:tr h="259926">
                <a:tc>
                  <a:txBody>
                    <a:bodyPr/>
                    <a:lstStyle/>
                    <a:p>
                      <a:pPr algn="l" fontAlgn="ctr"/>
                      <a:r>
                        <a:rPr lang="en-AU" sz="700" b="1" u="none" strike="noStrike">
                          <a:solidFill>
                            <a:srgbClr val="000000"/>
                          </a:solidFill>
                          <a:effectLst/>
                        </a:rPr>
                        <a:t>Variable </a:t>
                      </a:r>
                      <a:endParaRPr lang="en-AU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AU" sz="7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Reconvicted in 12 </a:t>
                      </a:r>
                      <a:r>
                        <a:rPr lang="en-AU" sz="7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mths</a:t>
                      </a:r>
                      <a:endParaRPr lang="en-AU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700" b="1" u="none" strike="noStrike">
                          <a:solidFill>
                            <a:srgbClr val="000000"/>
                          </a:solidFill>
                          <a:effectLst/>
                        </a:rPr>
                        <a:t>p-value</a:t>
                      </a:r>
                      <a:endParaRPr lang="en-AU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180466044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5" marR="6345" marT="6345" marB="0" anchor="b"/>
                </a:tc>
                <a:extLst>
                  <a:ext uri="{0D108BD9-81ED-4DB2-BD59-A6C34878D82A}">
                    <a16:rowId xmlns:a16="http://schemas.microsoft.com/office/drawing/2014/main" val="1842360931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Indictable offence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676477755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75.88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24.12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4893390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68.71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31.29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019100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Concurrent offences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854158370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none or one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76.03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23.97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450890350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two or more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66.18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33.82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621331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Convicted in last 12 months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055719141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80.03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19.97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1859363334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55.16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44.84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227297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Prior convictions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48039607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none in last 5yrs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89.29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10.71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964937135"/>
                  </a:ext>
                </a:extLst>
              </a:tr>
              <a:tr h="186681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one in last 5yrs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81.11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18.89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902667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2/3 in last 5yrs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73.79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26.21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40540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4+ in last five years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55.15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44.85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49400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Prior imprisonment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515529428"/>
                  </a:ext>
                </a:extLst>
              </a:tr>
              <a:tr h="143529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78.33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21.67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1165058144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48.6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51.4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226167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OTP episode in last five years 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12894552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74.65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25.35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91702358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47.22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52.78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174798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MDS episode in last five years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1904202433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64.89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35.11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627250060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77.09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22.91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559945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On OTP at index court app.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256433629"/>
                  </a:ext>
                </a:extLst>
              </a:tr>
              <a:tr h="136802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48.1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51.9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587825703"/>
                  </a:ext>
                </a:extLst>
              </a:tr>
              <a:tr h="143644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76.9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23.1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92070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0F06EEC-E2F7-7FAC-5D42-2B5F36CD04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091745"/>
              </p:ext>
            </p:extLst>
          </p:nvPr>
        </p:nvGraphicFramePr>
        <p:xfrm>
          <a:off x="899592" y="765909"/>
          <a:ext cx="3240360" cy="401702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75997">
                  <a:extLst>
                    <a:ext uri="{9D8B030D-6E8A-4147-A177-3AD203B41FA5}">
                      <a16:colId xmlns:a16="http://schemas.microsoft.com/office/drawing/2014/main" val="656136083"/>
                    </a:ext>
                  </a:extLst>
                </a:gridCol>
                <a:gridCol w="421348">
                  <a:extLst>
                    <a:ext uri="{9D8B030D-6E8A-4147-A177-3AD203B41FA5}">
                      <a16:colId xmlns:a16="http://schemas.microsoft.com/office/drawing/2014/main" val="128758872"/>
                    </a:ext>
                  </a:extLst>
                </a:gridCol>
                <a:gridCol w="421348">
                  <a:extLst>
                    <a:ext uri="{9D8B030D-6E8A-4147-A177-3AD203B41FA5}">
                      <a16:colId xmlns:a16="http://schemas.microsoft.com/office/drawing/2014/main" val="3424681237"/>
                    </a:ext>
                  </a:extLst>
                </a:gridCol>
                <a:gridCol w="521667">
                  <a:extLst>
                    <a:ext uri="{9D8B030D-6E8A-4147-A177-3AD203B41FA5}">
                      <a16:colId xmlns:a16="http://schemas.microsoft.com/office/drawing/2014/main" val="1630437855"/>
                    </a:ext>
                  </a:extLst>
                </a:gridCol>
              </a:tblGrid>
              <a:tr h="25249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Variable 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Reconvicted in 12 mths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p-value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686557793"/>
                  </a:ext>
                </a:extLst>
              </a:tr>
              <a:tr h="289360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1995155101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sex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1067673254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female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76.27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23.73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633721785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male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71.67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28.33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549707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Indigenous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205263811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non-Indigenous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72.11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27.89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537418244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Indigenous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55.46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44.54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696688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Age group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1182407678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18-24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69.15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30.85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>
                    <a:solidFill>
                      <a:srgbClr val="FFFF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4016415693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25-34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69.85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30.15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682417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35-44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72.1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27.9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409937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45+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82.48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17.52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63634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Remoteness groups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767053278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outer regional, remote, very remote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70.82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29.18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053170327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major cities, inner regional 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73.24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26.76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086380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Offence group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920459838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violent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74.02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25.98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819595671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theft/fraud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79.24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20.76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773751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illicit drugs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62.91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37.09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11531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driving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66.24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33.76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862190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justiceprocedure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66.99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33.01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92485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other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68.82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31.18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84707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Drug trafficking offence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138763173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72.68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27.32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287714695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77.93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22.07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300553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Assault offence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601961322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72.76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27.24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0.276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484470630"/>
                  </a:ext>
                </a:extLst>
              </a:tr>
              <a:tr h="128710"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72.46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27.54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851" marR="4851" marT="4851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569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467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CA906-D0B1-92AA-3DA5-1B9A1D28E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70989"/>
            <a:ext cx="8642351" cy="475059"/>
          </a:xfrm>
        </p:spPr>
        <p:txBody>
          <a:bodyPr/>
          <a:lstStyle/>
          <a:p>
            <a:pPr algn="ctr"/>
            <a:r>
              <a:rPr lang="en-AU" dirty="0"/>
              <a:t>Bi-variate relationships with acceptance into treatment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03D1438-C33B-21F1-27A7-C66F96B7B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365602"/>
              </p:ext>
            </p:extLst>
          </p:nvPr>
        </p:nvGraphicFramePr>
        <p:xfrm>
          <a:off x="5004050" y="699540"/>
          <a:ext cx="3312367" cy="41399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57264">
                  <a:extLst>
                    <a:ext uri="{9D8B030D-6E8A-4147-A177-3AD203B41FA5}">
                      <a16:colId xmlns:a16="http://schemas.microsoft.com/office/drawing/2014/main" val="2610255273"/>
                    </a:ext>
                  </a:extLst>
                </a:gridCol>
                <a:gridCol w="547712">
                  <a:extLst>
                    <a:ext uri="{9D8B030D-6E8A-4147-A177-3AD203B41FA5}">
                      <a16:colId xmlns:a16="http://schemas.microsoft.com/office/drawing/2014/main" val="3544615860"/>
                    </a:ext>
                  </a:extLst>
                </a:gridCol>
                <a:gridCol w="547712">
                  <a:extLst>
                    <a:ext uri="{9D8B030D-6E8A-4147-A177-3AD203B41FA5}">
                      <a16:colId xmlns:a16="http://schemas.microsoft.com/office/drawing/2014/main" val="1257478904"/>
                    </a:ext>
                  </a:extLst>
                </a:gridCol>
                <a:gridCol w="259679">
                  <a:extLst>
                    <a:ext uri="{9D8B030D-6E8A-4147-A177-3AD203B41FA5}">
                      <a16:colId xmlns:a16="http://schemas.microsoft.com/office/drawing/2014/main" val="4140664468"/>
                    </a:ext>
                  </a:extLst>
                </a:gridCol>
              </a:tblGrid>
              <a:tr h="216026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Variable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Accepted into treatment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p-value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742254421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l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extLst>
                  <a:ext uri="{0D108BD9-81ED-4DB2-BD59-A6C34878D82A}">
                    <a16:rowId xmlns:a16="http://schemas.microsoft.com/office/drawing/2014/main" val="2381639487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indictable offence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919418462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98.47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719779725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95.97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4.03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980987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concurrent offences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407264906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none or one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98.47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30878429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two or more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95.97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735822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convicted in last 12 </a:t>
                      </a:r>
                      <a:r>
                        <a:rPr lang="en-AU" sz="800" b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mths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234877145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97.64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144139425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96.72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223042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prior convictions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769389284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none in last 5yrs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99.15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119434391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one in last 5yrs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98.25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624689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2/3 in last 5yrs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97.22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466163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4+ in last five years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95.61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663742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prior imprisonment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409130527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97.86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832310670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95.25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531466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OTP episode in last five years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802445228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055236749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90642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MDS episode in last 5 years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1007301121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96.59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14171378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864802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OTP at index court app. 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592262521"/>
                  </a:ext>
                </a:extLst>
              </a:tr>
              <a:tr h="13929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93.58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781889441"/>
                  </a:ext>
                </a:extLst>
              </a:tr>
              <a:tr h="146255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5" marR="6345" marT="6345" marB="0" anchor="b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04020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71C7F12-1617-12CD-B37A-BCE955004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72971"/>
              </p:ext>
            </p:extLst>
          </p:nvPr>
        </p:nvGraphicFramePr>
        <p:xfrm>
          <a:off x="899592" y="699540"/>
          <a:ext cx="3240360" cy="413989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75998">
                  <a:extLst>
                    <a:ext uri="{9D8B030D-6E8A-4147-A177-3AD203B41FA5}">
                      <a16:colId xmlns:a16="http://schemas.microsoft.com/office/drawing/2014/main" val="4157330716"/>
                    </a:ext>
                  </a:extLst>
                </a:gridCol>
                <a:gridCol w="421347">
                  <a:extLst>
                    <a:ext uri="{9D8B030D-6E8A-4147-A177-3AD203B41FA5}">
                      <a16:colId xmlns:a16="http://schemas.microsoft.com/office/drawing/2014/main" val="210776702"/>
                    </a:ext>
                  </a:extLst>
                </a:gridCol>
                <a:gridCol w="421347">
                  <a:extLst>
                    <a:ext uri="{9D8B030D-6E8A-4147-A177-3AD203B41FA5}">
                      <a16:colId xmlns:a16="http://schemas.microsoft.com/office/drawing/2014/main" val="2437111045"/>
                    </a:ext>
                  </a:extLst>
                </a:gridCol>
                <a:gridCol w="521668">
                  <a:extLst>
                    <a:ext uri="{9D8B030D-6E8A-4147-A177-3AD203B41FA5}">
                      <a16:colId xmlns:a16="http://schemas.microsoft.com/office/drawing/2014/main" val="1878053524"/>
                    </a:ext>
                  </a:extLst>
                </a:gridCol>
              </a:tblGrid>
              <a:tr h="2602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Variable 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Accepted into treatment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p-value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05289522"/>
                  </a:ext>
                </a:extLst>
              </a:tr>
              <a:tr h="298211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4175311425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sex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460005921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female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97.24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2.76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0.016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841254438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male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338600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Indigenous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005908082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non-Indigenous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483885171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Indigenous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95.3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4.7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947056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age group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278539777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18-24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97.3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2.7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1920603684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25-34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96.72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3.28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233376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35-44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97.19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2.81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796428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45+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98.64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1.36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777137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remoteness groups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4199092518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outer regional, remote, very remote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95.68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4.32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522291787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major cities, inner regional 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97.38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2.62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234622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offence group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4055504491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violent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97.65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2.35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897033361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theft/fraud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98.84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1.16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864101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illicit drugs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93.91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6.09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691277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driving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93.14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6.86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370981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justiceprocedure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97.62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2.38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317488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other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97.93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2.07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80069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drug trafficking offence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674429559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97.51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2.49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1229581159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83.54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16.46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47064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Assault offence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957754077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97.42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2.58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0.276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414064269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96.83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3.17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096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586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CA906-D0B1-92AA-3DA5-1B9A1D28E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70989"/>
            <a:ext cx="8642351" cy="475059"/>
          </a:xfrm>
        </p:spPr>
        <p:txBody>
          <a:bodyPr/>
          <a:lstStyle/>
          <a:p>
            <a:pPr algn="ctr"/>
            <a:r>
              <a:rPr lang="en-AU" dirty="0"/>
              <a:t>Bi-variate relationships with acceptance into treatment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03D1438-C33B-21F1-27A7-C66F96B7B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281372"/>
              </p:ext>
            </p:extLst>
          </p:nvPr>
        </p:nvGraphicFramePr>
        <p:xfrm>
          <a:off x="4932041" y="699540"/>
          <a:ext cx="3600400" cy="413988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57264">
                  <a:extLst>
                    <a:ext uri="{9D8B030D-6E8A-4147-A177-3AD203B41FA5}">
                      <a16:colId xmlns:a16="http://schemas.microsoft.com/office/drawing/2014/main" val="2610255273"/>
                    </a:ext>
                  </a:extLst>
                </a:gridCol>
                <a:gridCol w="547712">
                  <a:extLst>
                    <a:ext uri="{9D8B030D-6E8A-4147-A177-3AD203B41FA5}">
                      <a16:colId xmlns:a16="http://schemas.microsoft.com/office/drawing/2014/main" val="3544615860"/>
                    </a:ext>
                  </a:extLst>
                </a:gridCol>
                <a:gridCol w="547712">
                  <a:extLst>
                    <a:ext uri="{9D8B030D-6E8A-4147-A177-3AD203B41FA5}">
                      <a16:colId xmlns:a16="http://schemas.microsoft.com/office/drawing/2014/main" val="1257478904"/>
                    </a:ext>
                  </a:extLst>
                </a:gridCol>
                <a:gridCol w="547712">
                  <a:extLst>
                    <a:ext uri="{9D8B030D-6E8A-4147-A177-3AD203B41FA5}">
                      <a16:colId xmlns:a16="http://schemas.microsoft.com/office/drawing/2014/main" val="4140664468"/>
                    </a:ext>
                  </a:extLst>
                </a:gridCol>
              </a:tblGrid>
              <a:tr h="257776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Variable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Accepted into treatment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p-value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742254421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l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extLst>
                  <a:ext uri="{0D108BD9-81ED-4DB2-BD59-A6C34878D82A}">
                    <a16:rowId xmlns:a16="http://schemas.microsoft.com/office/drawing/2014/main" val="2381639487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indictable offence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919418462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98.47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1.53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719779725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95.97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4.03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980987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concurrent offences 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407264906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none or one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98.47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1.53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30878429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two or more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95.97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4.03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735822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convicted in last 12 </a:t>
                      </a:r>
                      <a:r>
                        <a:rPr lang="en-AU" sz="8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mths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234877145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97.64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2.36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144139425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96.72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3.28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223042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prior convictions 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769389284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none in last 5yrs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99.15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0.85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119434391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one in last 5yrs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98.25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1.75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624689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2/3 in last 5yrs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97.22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2.78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466163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4+ in last five years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95.61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4.39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663742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prior imprisonment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409130527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97.86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2.14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832310670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95.25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4.75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531466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OTP episode in last five years 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802445228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98.2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055236749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93.3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6.7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90642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MDS episode in last 5 years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1007301121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96.59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3.41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14171378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97.8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2.2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864802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On OTP at index court app. </a:t>
                      </a:r>
                      <a:endParaRPr lang="en-A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2592262521"/>
                  </a:ext>
                </a:extLst>
              </a:tr>
              <a:tr h="143516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93.58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6.42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ctr"/>
                </a:tc>
                <a:extLst>
                  <a:ext uri="{0D108BD9-81ED-4DB2-BD59-A6C34878D82A}">
                    <a16:rowId xmlns:a16="http://schemas.microsoft.com/office/drawing/2014/main" val="3781889441"/>
                  </a:ext>
                </a:extLst>
              </a:tr>
              <a:tr h="150693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98.01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1.99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04020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F13EF1D-4137-084C-E508-B5197B66B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187194"/>
              </p:ext>
            </p:extLst>
          </p:nvPr>
        </p:nvGraphicFramePr>
        <p:xfrm>
          <a:off x="899592" y="699540"/>
          <a:ext cx="3240360" cy="413989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75998">
                  <a:extLst>
                    <a:ext uri="{9D8B030D-6E8A-4147-A177-3AD203B41FA5}">
                      <a16:colId xmlns:a16="http://schemas.microsoft.com/office/drawing/2014/main" val="4157330716"/>
                    </a:ext>
                  </a:extLst>
                </a:gridCol>
                <a:gridCol w="421347">
                  <a:extLst>
                    <a:ext uri="{9D8B030D-6E8A-4147-A177-3AD203B41FA5}">
                      <a16:colId xmlns:a16="http://schemas.microsoft.com/office/drawing/2014/main" val="210776702"/>
                    </a:ext>
                  </a:extLst>
                </a:gridCol>
                <a:gridCol w="421347">
                  <a:extLst>
                    <a:ext uri="{9D8B030D-6E8A-4147-A177-3AD203B41FA5}">
                      <a16:colId xmlns:a16="http://schemas.microsoft.com/office/drawing/2014/main" val="2437111045"/>
                    </a:ext>
                  </a:extLst>
                </a:gridCol>
                <a:gridCol w="521668">
                  <a:extLst>
                    <a:ext uri="{9D8B030D-6E8A-4147-A177-3AD203B41FA5}">
                      <a16:colId xmlns:a16="http://schemas.microsoft.com/office/drawing/2014/main" val="1878053524"/>
                    </a:ext>
                  </a:extLst>
                </a:gridCol>
              </a:tblGrid>
              <a:tr h="2602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Variable 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Accepted into treatment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p-value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05289522"/>
                  </a:ext>
                </a:extLst>
              </a:tr>
              <a:tr h="298211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4175311425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sex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460005921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female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97.24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2.76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0.016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841254438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male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338600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Indigenous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005908082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non-Indigenous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483885171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Indigenous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95.3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4.7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947056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age group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278539777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18-24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97.3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2.7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1920603684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25-34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96.72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3.28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233376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35-44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97.19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2.81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796428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45+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98.64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1.36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777137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remoteness groups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4199092518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outer regional, remote, very remote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95.68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4.32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522291787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major cities, inner regional 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97.38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2.62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234622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offence group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4055504491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violent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97.65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2.35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897033361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theft/fraud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98.84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1.16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864101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illicit drugs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93.91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6.09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691277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driving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93.14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6.86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370981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justiceprocedure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97.62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2.38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317488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other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97.93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2.07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80069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drug trafficking offence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674429559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No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97.51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2.49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1229581159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83.54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16.46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47064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>
                          <a:solidFill>
                            <a:srgbClr val="000000"/>
                          </a:solidFill>
                          <a:effectLst/>
                        </a:rPr>
                        <a:t> Assault offence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3957754077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97.42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2.58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0.276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extLst>
                  <a:ext uri="{0D108BD9-81ED-4DB2-BD59-A6C34878D82A}">
                    <a16:rowId xmlns:a16="http://schemas.microsoft.com/office/drawing/2014/main" val="2414064269"/>
                  </a:ext>
                </a:extLst>
              </a:tr>
              <a:tr h="132647"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Yes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96.83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3.17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51" marR="4851" marT="4851" marB="0" anchor="b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096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570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0E16A-E7F1-8EFA-9130-59BF68646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Odds ratios and confidence intervals for one year re-offending model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C88C750-F984-299C-8B98-DFBD4E87A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223056"/>
              </p:ext>
            </p:extLst>
          </p:nvPr>
        </p:nvGraphicFramePr>
        <p:xfrm>
          <a:off x="250820" y="681044"/>
          <a:ext cx="8497644" cy="4256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B132F5-A852-4071-99D0-535203F2F505}"/>
              </a:ext>
            </a:extLst>
          </p:cNvPr>
          <p:cNvCxnSpPr/>
          <p:nvPr/>
        </p:nvCxnSpPr>
        <p:spPr>
          <a:xfrm>
            <a:off x="971600" y="3291830"/>
            <a:ext cx="712879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031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225130"/>
            <a:ext cx="8642351" cy="475059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AU" dirty="0">
                <a:solidFill>
                  <a:schemeClr val="tx1"/>
                </a:solidFill>
              </a:rPr>
              <a:t>What is MERIT?</a:t>
            </a:r>
          </a:p>
        </p:txBody>
      </p:sp>
      <p:sp useBgFill="1">
        <p:nvSpPr>
          <p:cNvPr id="5" name="Text Placeholder 4">
            <a:extLst>
              <a:ext uri="{FF2B5EF4-FFF2-40B4-BE49-F238E27FC236}">
                <a16:creationId xmlns:a16="http://schemas.microsoft.com/office/drawing/2014/main" id="{B3E68E5F-FC94-0ADE-2D38-83690C26049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Program type: 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Pre-plea AOD treatment program for defendants in Local Court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The aim of the program </a:t>
            </a:r>
            <a:r>
              <a:rPr lang="en-AU" dirty="0"/>
              <a:t>is to: 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reduce the harms associated with AOD [alcohol and other drug] use, improve the health and well-being of defendants and reduce their offending (NSW Health: MERIT Model of Care 2022)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Program length</a:t>
            </a:r>
            <a:r>
              <a:rPr lang="en-AU" dirty="0"/>
              <a:t>: 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Three months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Treatment options</a:t>
            </a:r>
            <a:r>
              <a:rPr lang="en-AU" dirty="0"/>
              <a:t>: 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detoxification, pharmacotherapy, residential rehabilitation, counselling, case management and welfare support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Finalisation:</a:t>
            </a:r>
            <a:r>
              <a:rPr lang="en-AU" dirty="0"/>
              <a:t> 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Report on progress taken into account in sentencing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B2C00-AF18-6573-1020-7F3ACB0B3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Odds ratios and confidence intervals for imprisonment model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A240CBE-671B-2846-0C32-C3D79142C0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488722"/>
              </p:ext>
            </p:extLst>
          </p:nvPr>
        </p:nvGraphicFramePr>
        <p:xfrm>
          <a:off x="287178" y="681045"/>
          <a:ext cx="8569643" cy="4194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2090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B9C35FD-3C61-3D52-BA43-0682C30B0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AIPW results: re-offending at 12mths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EDF6C13-4646-4A31-5695-4735F37BA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862155"/>
              </p:ext>
            </p:extLst>
          </p:nvPr>
        </p:nvGraphicFramePr>
        <p:xfrm>
          <a:off x="971600" y="1419622"/>
          <a:ext cx="7200801" cy="192693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87035">
                  <a:extLst>
                    <a:ext uri="{9D8B030D-6E8A-4147-A177-3AD203B41FA5}">
                      <a16:colId xmlns:a16="http://schemas.microsoft.com/office/drawing/2014/main" val="1814245711"/>
                    </a:ext>
                  </a:extLst>
                </a:gridCol>
                <a:gridCol w="868961">
                  <a:extLst>
                    <a:ext uri="{9D8B030D-6E8A-4147-A177-3AD203B41FA5}">
                      <a16:colId xmlns:a16="http://schemas.microsoft.com/office/drawing/2014/main" val="3807408284"/>
                    </a:ext>
                  </a:extLst>
                </a:gridCol>
                <a:gridCol w="868961">
                  <a:extLst>
                    <a:ext uri="{9D8B030D-6E8A-4147-A177-3AD203B41FA5}">
                      <a16:colId xmlns:a16="http://schemas.microsoft.com/office/drawing/2014/main" val="183054498"/>
                    </a:ext>
                  </a:extLst>
                </a:gridCol>
                <a:gridCol w="868961">
                  <a:extLst>
                    <a:ext uri="{9D8B030D-6E8A-4147-A177-3AD203B41FA5}">
                      <a16:colId xmlns:a16="http://schemas.microsoft.com/office/drawing/2014/main" val="1765487996"/>
                    </a:ext>
                  </a:extLst>
                </a:gridCol>
                <a:gridCol w="868961">
                  <a:extLst>
                    <a:ext uri="{9D8B030D-6E8A-4147-A177-3AD203B41FA5}">
                      <a16:colId xmlns:a16="http://schemas.microsoft.com/office/drawing/2014/main" val="580984497"/>
                    </a:ext>
                  </a:extLst>
                </a:gridCol>
                <a:gridCol w="868961">
                  <a:extLst>
                    <a:ext uri="{9D8B030D-6E8A-4147-A177-3AD203B41FA5}">
                      <a16:colId xmlns:a16="http://schemas.microsoft.com/office/drawing/2014/main" val="1323057827"/>
                    </a:ext>
                  </a:extLst>
                </a:gridCol>
                <a:gridCol w="868961">
                  <a:extLst>
                    <a:ext uri="{9D8B030D-6E8A-4147-A177-3AD203B41FA5}">
                      <a16:colId xmlns:a16="http://schemas.microsoft.com/office/drawing/2014/main" val="755851656"/>
                    </a:ext>
                  </a:extLst>
                </a:gridCol>
              </a:tblGrid>
              <a:tr h="385387"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Re-offending at 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Coefficient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Robust std. error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z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P&gt;|z|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Lower 95% CI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Upper 95% CI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6986299"/>
                  </a:ext>
                </a:extLst>
              </a:tr>
              <a:tr h="385387"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Average treatment effect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8484045"/>
                  </a:ext>
                </a:extLst>
              </a:tr>
              <a:tr h="385387"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Referred and accepted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-0.046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0.016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-2.750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0.006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-0.079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-0.013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2904042"/>
                  </a:ext>
                </a:extLst>
              </a:tr>
              <a:tr h="385387"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Potential outcomes mean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7248960"/>
                  </a:ext>
                </a:extLst>
              </a:tr>
              <a:tr h="385387"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Not referred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0.367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0.002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155.17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0.363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0.372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5741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754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14E52C-C6BE-9C9D-88AE-0CB273FCE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AIPW results: imprisoned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FF08C41-8A5C-0927-C96D-5C261C552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110801"/>
              </p:ext>
            </p:extLst>
          </p:nvPr>
        </p:nvGraphicFramePr>
        <p:xfrm>
          <a:off x="963637" y="1419622"/>
          <a:ext cx="7208764" cy="194421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67536">
                  <a:extLst>
                    <a:ext uri="{9D8B030D-6E8A-4147-A177-3AD203B41FA5}">
                      <a16:colId xmlns:a16="http://schemas.microsoft.com/office/drawing/2014/main" val="761338752"/>
                    </a:ext>
                  </a:extLst>
                </a:gridCol>
                <a:gridCol w="873538">
                  <a:extLst>
                    <a:ext uri="{9D8B030D-6E8A-4147-A177-3AD203B41FA5}">
                      <a16:colId xmlns:a16="http://schemas.microsoft.com/office/drawing/2014/main" val="793753913"/>
                    </a:ext>
                  </a:extLst>
                </a:gridCol>
                <a:gridCol w="873538">
                  <a:extLst>
                    <a:ext uri="{9D8B030D-6E8A-4147-A177-3AD203B41FA5}">
                      <a16:colId xmlns:a16="http://schemas.microsoft.com/office/drawing/2014/main" val="2915973195"/>
                    </a:ext>
                  </a:extLst>
                </a:gridCol>
                <a:gridCol w="873538">
                  <a:extLst>
                    <a:ext uri="{9D8B030D-6E8A-4147-A177-3AD203B41FA5}">
                      <a16:colId xmlns:a16="http://schemas.microsoft.com/office/drawing/2014/main" val="909611885"/>
                    </a:ext>
                  </a:extLst>
                </a:gridCol>
                <a:gridCol w="873538">
                  <a:extLst>
                    <a:ext uri="{9D8B030D-6E8A-4147-A177-3AD203B41FA5}">
                      <a16:colId xmlns:a16="http://schemas.microsoft.com/office/drawing/2014/main" val="1879850863"/>
                    </a:ext>
                  </a:extLst>
                </a:gridCol>
                <a:gridCol w="873538">
                  <a:extLst>
                    <a:ext uri="{9D8B030D-6E8A-4147-A177-3AD203B41FA5}">
                      <a16:colId xmlns:a16="http://schemas.microsoft.com/office/drawing/2014/main" val="1525208164"/>
                    </a:ext>
                  </a:extLst>
                </a:gridCol>
                <a:gridCol w="873538">
                  <a:extLst>
                    <a:ext uri="{9D8B030D-6E8A-4147-A177-3AD203B41FA5}">
                      <a16:colId xmlns:a16="http://schemas.microsoft.com/office/drawing/2014/main" val="2701346197"/>
                    </a:ext>
                  </a:extLst>
                </a:gridCol>
              </a:tblGrid>
              <a:tr h="388843"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Imprisoned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Coefficient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Robust std. error.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z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P&gt;|z|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Lower 95% CI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Upper 95% CI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4903217"/>
                  </a:ext>
                </a:extLst>
              </a:tr>
              <a:tr h="388843"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Average treatment effect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3566822"/>
                  </a:ext>
                </a:extLst>
              </a:tr>
              <a:tr h="388843"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Referred and accepted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-0.013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0.012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-3.950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3491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-0.019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-0.0004 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9767353"/>
                  </a:ext>
                </a:extLst>
              </a:tr>
              <a:tr h="388843"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Potential outcomes mean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5087628"/>
                  </a:ext>
                </a:extLst>
              </a:tr>
              <a:tr h="388843"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Not referred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0.067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0.0006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119.55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3491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&lt;0.001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0.067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0.062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0850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369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4C4B1-29D5-8DBF-C272-0DB8695CE736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en-AU" dirty="0"/>
              <a:t>So much for the good news, now for the bad…….</a:t>
            </a:r>
          </a:p>
        </p:txBody>
      </p:sp>
    </p:spTree>
    <p:extLst>
      <p:ext uri="{BB962C8B-B14F-4D97-AF65-F5344CB8AC3E}">
        <p14:creationId xmlns:p14="http://schemas.microsoft.com/office/powerpoint/2010/main" val="3326556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81ED8-6F02-C721-8B5D-050A5EFE2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Propensity score overlap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D2E9DD-974D-0EFF-568C-05E537B432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681045"/>
            <a:ext cx="7208564" cy="4122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683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B56168-25FE-C315-CB7E-018B91D4E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951" y="164721"/>
            <a:ext cx="4964758" cy="475059"/>
          </a:xfrm>
        </p:spPr>
        <p:txBody>
          <a:bodyPr/>
          <a:lstStyle/>
          <a:p>
            <a:pPr algn="ctr"/>
            <a:r>
              <a:rPr lang="en-AU" dirty="0"/>
              <a:t>Covariate balance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F6714C-214C-09B5-6BBB-EFADD70DA0D7}"/>
              </a:ext>
            </a:extLst>
          </p:cNvPr>
          <p:cNvSpPr txBox="1"/>
          <p:nvPr/>
        </p:nvSpPr>
        <p:spPr>
          <a:xfrm>
            <a:off x="5220072" y="1705042"/>
            <a:ext cx="3096344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/>
              <a:t> </a:t>
            </a:r>
            <a:r>
              <a:rPr lang="en-AU" sz="1000" dirty="0"/>
              <a:t>Overidentification test for covariate balance</a:t>
            </a:r>
          </a:p>
          <a:p>
            <a:r>
              <a:rPr lang="en-AU" sz="1000" dirty="0"/>
              <a:t>      H0: Covariates are balanced</a:t>
            </a:r>
          </a:p>
          <a:p>
            <a:r>
              <a:rPr lang="en-AU" sz="1000" dirty="0"/>
              <a:t>      </a:t>
            </a:r>
          </a:p>
          <a:p>
            <a:r>
              <a:rPr lang="en-AU" sz="1000" dirty="0"/>
              <a:t>               chi2(17)     =  277.97</a:t>
            </a:r>
          </a:p>
          <a:p>
            <a:r>
              <a:rPr lang="en-AU" sz="1000" dirty="0"/>
              <a:t>               Prob &gt; chi2  =   &lt;0.001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2C5E33-2F6F-6EF1-4FEC-727A1B9D0F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835217"/>
              </p:ext>
            </p:extLst>
          </p:nvPr>
        </p:nvGraphicFramePr>
        <p:xfrm>
          <a:off x="1043608" y="830251"/>
          <a:ext cx="3581444" cy="367346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28000">
                  <a:extLst>
                    <a:ext uri="{9D8B030D-6E8A-4147-A177-3AD203B41FA5}">
                      <a16:colId xmlns:a16="http://schemas.microsoft.com/office/drawing/2014/main" val="1979244633"/>
                    </a:ext>
                  </a:extLst>
                </a:gridCol>
                <a:gridCol w="463361">
                  <a:extLst>
                    <a:ext uri="{9D8B030D-6E8A-4147-A177-3AD203B41FA5}">
                      <a16:colId xmlns:a16="http://schemas.microsoft.com/office/drawing/2014/main" val="4281472006"/>
                    </a:ext>
                  </a:extLst>
                </a:gridCol>
                <a:gridCol w="463361">
                  <a:extLst>
                    <a:ext uri="{9D8B030D-6E8A-4147-A177-3AD203B41FA5}">
                      <a16:colId xmlns:a16="http://schemas.microsoft.com/office/drawing/2014/main" val="3035154094"/>
                    </a:ext>
                  </a:extLst>
                </a:gridCol>
                <a:gridCol w="463361">
                  <a:extLst>
                    <a:ext uri="{9D8B030D-6E8A-4147-A177-3AD203B41FA5}">
                      <a16:colId xmlns:a16="http://schemas.microsoft.com/office/drawing/2014/main" val="2710933374"/>
                    </a:ext>
                  </a:extLst>
                </a:gridCol>
                <a:gridCol w="463361">
                  <a:extLst>
                    <a:ext uri="{9D8B030D-6E8A-4147-A177-3AD203B41FA5}">
                      <a16:colId xmlns:a16="http://schemas.microsoft.com/office/drawing/2014/main" val="4115592869"/>
                    </a:ext>
                  </a:extLst>
                </a:gridCol>
              </a:tblGrid>
              <a:tr h="340539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Variable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Standardized differences 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Variance ratio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667937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l" fontAlgn="b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Raw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Weighted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Raw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Weighted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2477978385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 Male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-0.031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-0.006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1.039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1.007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149619675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 Indigenous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0.416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0.085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0.720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0.950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3076830083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 Age group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2197647275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25-34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0.170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0.017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1.127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1.015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1144544556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35-44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0.039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0.017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1.046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1.020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554322696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45+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-0.288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-0.029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0.561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0.956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721078580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 Offence group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1681662256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theft/fraud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-0.514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-0.054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0.590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0.973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3712968389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illicit drugs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0.394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0.017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2.055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1.043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2272378463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driving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0.403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0.085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2.408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1.276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1566898006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justice procedure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-0.046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0.013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0.895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1.030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3407169208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other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-0.084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-0.044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0.805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0.898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3191702892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 Concurrent offences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2468285783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two or more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0.748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0.046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0.980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1.030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740748753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 Prior convictions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2503593269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one in last 5yrs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-0.155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-0.026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0.706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0.950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3777161564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2/3 in last 5yrs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0.031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-0.016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1.052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0.973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2179142388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4+ in last five years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0.507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0.187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1.021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1.064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extLst>
                  <a:ext uri="{0D108BD9-81ED-4DB2-BD59-A6C34878D82A}">
                    <a16:rowId xmlns:a16="http://schemas.microsoft.com/office/drawing/2014/main" val="2867890278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 Prior imprisonment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0.348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0.147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1.454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1.214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917064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 OTP episode in last five years 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0.457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0.097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2.692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1.330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232933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l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MDS episode in last 5 years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-0.244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-0.231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1.095</a:t>
                      </a:r>
                      <a:endParaRPr lang="en-A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1.090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931464"/>
                  </a:ext>
                </a:extLst>
              </a:tr>
              <a:tr h="144910">
                <a:tc>
                  <a:txBody>
                    <a:bodyPr/>
                    <a:lstStyle/>
                    <a:p>
                      <a:pPr algn="l" fontAlgn="b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OTP at first appearance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0.377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0.078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2.704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1.306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6" marR="7246" marT="7246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061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7786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AC8B87-0089-F645-B6B5-E2B8F3B35FD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Treatment appears to reduce re-offending and imprisonment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Lack of covariate balance makes this conclusion uncertain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Issues yet to resolve: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What really drives treatment entry?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Does treatment affect some subgroups but not others?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Are some treatments better than others?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Are some treatment teams better than others?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Key policy implication: </a:t>
            </a:r>
            <a:r>
              <a:rPr lang="en-AU" b="1" dirty="0"/>
              <a:t>None (this is a work in </a:t>
            </a:r>
            <a:r>
              <a:rPr lang="en-AU" b="1"/>
              <a:t>progress)</a:t>
            </a:r>
            <a:endParaRPr lang="en-AU" b="1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Key take home message: </a:t>
            </a:r>
            <a:r>
              <a:rPr lang="en-AU" b="1" dirty="0"/>
              <a:t>Talk to the evaluator before rolling out a program 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369E88A-E082-342F-945E-A84EC8971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3790760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0472F59-DF11-F37B-7120-FE25E35372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Referrals can be made by the defendant, his/her lawyer, the magistrate or the police (rare)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The relevant Local Court MERIT team assess each defendant in terms of: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Risk to self or others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Alcohol and other drug use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If the team recommends the defendant is suitable for MERIT and the magistrate concurs, the defendant enters the program.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If the defendant is deemed unsuitable or the magistrate opposes placement on MERIT, the case proceeds as a normal prosecution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Further information: </a:t>
            </a:r>
            <a:r>
              <a:rPr lang="en-AU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https://www.health.nsw.gov.au/aod/programs/Pages/merit-model-of-care.aspx</a:t>
            </a:r>
            <a:r>
              <a:rPr lang="en-AU" dirty="0"/>
              <a:t> 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B468465-2548-F15D-19C7-722CC4A1A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does it work?</a:t>
            </a:r>
          </a:p>
        </p:txBody>
      </p:sp>
    </p:spTree>
    <p:extLst>
      <p:ext uri="{BB962C8B-B14F-4D97-AF65-F5344CB8AC3E}">
        <p14:creationId xmlns:p14="http://schemas.microsoft.com/office/powerpoint/2010/main" val="371547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79DE6E-F111-E8BE-F24F-54D32F4D6B6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To be eligible for MERIT, a defendant must—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 an adult; 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 released on bail; 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have a demonstrable and treatable drug problem; 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reside where you can participate in treatment programs; 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be charged with a drug-related offence; 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222222"/>
                </a:solidFill>
                <a:latin typeface="Verdana" panose="020B0604030504040204" pitchFamily="34" charset="0"/>
              </a:rPr>
              <a:t>not be facing a </a:t>
            </a:r>
            <a:r>
              <a:rPr lang="en-AU" b="0" i="1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strictly</a:t>
            </a:r>
            <a:r>
              <a:rPr lang="en-AU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 indictable offence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not be facing a charge of sexual assault or serious violence; 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provide written and informed consent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24F2A5-AA6D-A680-5054-D79B1AD88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Who is eligible?</a:t>
            </a:r>
          </a:p>
        </p:txBody>
      </p:sp>
    </p:spTree>
    <p:extLst>
      <p:ext uri="{BB962C8B-B14F-4D97-AF65-F5344CB8AC3E}">
        <p14:creationId xmlns:p14="http://schemas.microsoft.com/office/powerpoint/2010/main" val="173928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A53FFB-EDC2-B862-8266-180735A53A1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0829" y="735462"/>
            <a:ext cx="8642351" cy="4068536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kern="0" dirty="0" err="1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Pasey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J.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Bolitho, </a:t>
            </a:r>
            <a:r>
              <a:rPr lang="en-US" sz="1100" kern="0" dirty="0" err="1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Scantl</a:t>
            </a:r>
            <a:r>
              <a:rPr lang="en-US" sz="1100" kern="0" dirty="0" err="1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100" kern="0" dirty="0" err="1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ton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 &amp; Flaherty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(2007): Th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trates 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arl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100" kern="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rral</a:t>
            </a:r>
            <a:r>
              <a:rPr lang="en-US" sz="1100" kern="0" spc="-6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</a:t>
            </a:r>
            <a:r>
              <a:rPr lang="en-US" sz="1100" kern="0" spc="-8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tment</a:t>
            </a:r>
            <a:r>
              <a:rPr lang="en-US" sz="1100" kern="0" spc="-85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(MERIT)</a:t>
            </a:r>
            <a:r>
              <a:rPr lang="en-US" sz="1100" kern="0" spc="-35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ilot</a:t>
            </a:r>
            <a:r>
              <a:rPr lang="en-US" sz="1100" kern="0" spc="-3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1100" kern="0" spc="-8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Court</a:t>
            </a:r>
            <a:r>
              <a:rPr lang="en-US" sz="1100" kern="0" spc="-6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Outcome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1100" kern="0" spc="-6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1100" kern="0" spc="-7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spc="-1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1100" kern="0" spc="-1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100" kern="0" spc="-1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cidivism. </a:t>
            </a:r>
            <a:r>
              <a:rPr lang="en-AU" sz="1100" kern="0" spc="-1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Australian &amp; New Zealand Journal of Criminology, 40(2), 199–217. </a:t>
            </a:r>
            <a:r>
              <a:rPr lang="en-AU" sz="1100" kern="0" spc="-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https://doi.org/10.1375/acri.40.2.199</a:t>
            </a:r>
            <a:endParaRPr lang="en-AU" sz="1100" kern="0" spc="-1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1" kern="0" spc="-1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Key finding</a:t>
            </a:r>
            <a:r>
              <a:rPr lang="en-AU" sz="1400" kern="0" spc="-1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AU" sz="1400" b="1" kern="0" spc="-1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Lower rates of offending among program completers than non-completers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NSW</a:t>
            </a:r>
            <a:r>
              <a:rPr lang="en-US" sz="1100" kern="0" spc="-7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Health</a:t>
            </a:r>
            <a:r>
              <a:rPr lang="en-US" sz="1100" kern="0" spc="-7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(2007).</a:t>
            </a:r>
            <a:r>
              <a:rPr lang="en-US" sz="1100" kern="0" spc="-7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100" kern="0" spc="-2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gistrate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1100" kern="0" spc="-35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arly</a:t>
            </a:r>
            <a:r>
              <a:rPr lang="en-US" sz="1100" kern="0" spc="-1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ferral</a:t>
            </a:r>
            <a:r>
              <a:rPr lang="en-US" sz="1100" kern="0" spc="-2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</a:t>
            </a:r>
            <a:r>
              <a:rPr lang="en-US" sz="1100" kern="0" spc="-85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</a:t>
            </a:r>
            <a:r>
              <a:rPr lang="en-US" sz="1100" kern="0" dirty="0">
                <a:solidFill>
                  <a:srgbClr val="3434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tment</a:t>
            </a:r>
            <a:r>
              <a:rPr lang="en-US" sz="1100" kern="0" spc="-5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(MERIT) program: </a:t>
            </a:r>
            <a:r>
              <a:rPr lang="en-US" sz="1100" kern="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health </a:t>
            </a:r>
            <a:r>
              <a:rPr lang="en-US" sz="11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outcomes. URL: </a:t>
            </a:r>
            <a:r>
              <a:rPr lang="en-AU" sz="11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http://www.merit.justice.nsw.gov.au/Documents/MERIT Health Outcomes.pdf</a:t>
            </a:r>
            <a:r>
              <a:rPr lang="en-AU" sz="1100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Key finding</a:t>
            </a:r>
            <a:r>
              <a:rPr lang="en-US" sz="1400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1400" b="1" kern="0" dirty="0">
                <a:solidFill>
                  <a:srgbClr val="1C1C1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Improvements in health outcomes as defendants progressed through the program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Lulham</a:t>
            </a:r>
            <a:r>
              <a:rPr lang="en-A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R. (2009). The Magistrates Early Referral into Treatment Program. Impact of program participation on re-offending by defendants with a drug use problem. Crime and Justice Bulletin 131. Sydney: NSW Bureau of Crime Statistics and Research.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finding: No effect on ITT but evidence of effect among program completers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McSweeney, T., Hughes, C.E. &amp; Ritter, A. (2016). Tackling 'drug-related' crime: Are there merits in diverting drug-misusing defendants to treatment? Findings from an Australian Case Study. Findings from an Australian Case Study. Australian and New Zealand Journal of Criminology, 49(2): 198-220.</a:t>
            </a:r>
          </a:p>
          <a:p>
            <a:pPr marL="720365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finding: higher rates of offending among MERIT participants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6AC75F-EB9A-37E9-DFB0-E51BF4CD5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Findings from earlier evaluations </a:t>
            </a:r>
          </a:p>
        </p:txBody>
      </p:sp>
    </p:spTree>
    <p:extLst>
      <p:ext uri="{BB962C8B-B14F-4D97-AF65-F5344CB8AC3E}">
        <p14:creationId xmlns:p14="http://schemas.microsoft.com/office/powerpoint/2010/main" val="417390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12C134-F80E-CE4E-6249-3F5E2B599F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dirty="0" err="1">
                <a:solidFill>
                  <a:schemeClr val="tx1"/>
                </a:solidFill>
              </a:rPr>
              <a:t>Pasey</a:t>
            </a:r>
            <a:r>
              <a:rPr lang="en-AU" dirty="0">
                <a:solidFill>
                  <a:schemeClr val="tx1"/>
                </a:solidFill>
              </a:rPr>
              <a:t> et al. (2007). Completers vs non-Completers (risks selection bias)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NSW Health (2007). No counterfactual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AU" dirty="0" err="1">
                <a:solidFill>
                  <a:schemeClr val="tx1"/>
                </a:solidFill>
              </a:rPr>
              <a:t>Lulham</a:t>
            </a:r>
            <a:r>
              <a:rPr lang="en-AU" dirty="0">
                <a:solidFill>
                  <a:schemeClr val="tx1"/>
                </a:solidFill>
              </a:rPr>
              <a:t> (2009). Bivariate probit but questionable instrument (legal representation).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McSweeney et al. (2016). Drug use not included in model for treatment selection + limited controls for risk of reoffending (e.g., no concurrent offence measure, no prior prison measure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8D47C8-38FD-0CE2-7E7F-DF160AF4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Limitations with earlier evaluations</a:t>
            </a:r>
          </a:p>
        </p:txBody>
      </p:sp>
    </p:spTree>
    <p:extLst>
      <p:ext uri="{BB962C8B-B14F-4D97-AF65-F5344CB8AC3E}">
        <p14:creationId xmlns:p14="http://schemas.microsoft.com/office/powerpoint/2010/main" val="356854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13787B-FBD4-7D50-3D64-38F91C22D23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Includes a more extensive set of controls for substance use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Examines a broader range of outcomes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Employs a more rigorous defence against selection bias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Adjusts for exposure (i.e., time spent in custody)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dirty="0"/>
              <a:t>Employs a much larger sample than previous studies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818FFF9-A04E-795C-892E-83D02DCB9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present evaluation</a:t>
            </a:r>
          </a:p>
        </p:txBody>
      </p:sp>
    </p:spTree>
    <p:extLst>
      <p:ext uri="{BB962C8B-B14F-4D97-AF65-F5344CB8AC3E}">
        <p14:creationId xmlns:p14="http://schemas.microsoft.com/office/powerpoint/2010/main" val="132637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44F31B-F4B1-EFE2-F284-9040D58E7A4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The NSW Bureau of Crime Statistics and Research reoffending database (ROD)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All persons appearing in a Local Court between 2008 and 2017 who: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Had not been charged with a strictly indictable offence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Had not been charged with sexual assault or an offence involving serious violence; 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Appeared in a Local Court where MERIT was available 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Had not had their charge(s) dismissed on mental health grounds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The NSW Health: MERIT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The NSW Health APDC: AOD related admissions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The NSW Health EDDC: AOD related admissions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8EF450C-FF31-6F2D-5385-E78F30E8B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Data sources</a:t>
            </a:r>
          </a:p>
        </p:txBody>
      </p:sp>
    </p:spTree>
    <p:extLst>
      <p:ext uri="{BB962C8B-B14F-4D97-AF65-F5344CB8AC3E}">
        <p14:creationId xmlns:p14="http://schemas.microsoft.com/office/powerpoint/2010/main" val="104030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1955CD-6673-99E6-06A8-21FF3E4DD02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0824" y="685906"/>
            <a:ext cx="8642351" cy="4148121"/>
          </a:xfrm>
        </p:spPr>
        <p:txBody>
          <a:bodyPr/>
          <a:lstStyle/>
          <a:p>
            <a:r>
              <a:rPr lang="en-AU" sz="1400" b="1" dirty="0"/>
              <a:t>Treatment group: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All those eligible for MERIT who appeared in a MERIT court between 2007 and 2017, had been referred to and accepted into MERIT, and who had had: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An AOD related ED admission, or an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AOD related hospital admission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Or both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N = 10,294</a:t>
            </a:r>
          </a:p>
          <a:p>
            <a:r>
              <a:rPr lang="en-AU" sz="1400" b="1" dirty="0"/>
              <a:t>Control group: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All those eligible for MERIT who appeared in a MERIT court between 2007 and 2017,who had </a:t>
            </a:r>
            <a:r>
              <a:rPr lang="en-AU" i="1" dirty="0"/>
              <a:t>not</a:t>
            </a:r>
            <a:r>
              <a:rPr lang="en-AU" dirty="0"/>
              <a:t> been referred to MERIT and who had had: 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An AOD related ED admission, or an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AOD related hospital admission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Or both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r>
              <a:rPr lang="en-AU" dirty="0"/>
              <a:t>N = 391,486</a:t>
            </a:r>
          </a:p>
          <a:p>
            <a:pPr marL="720365" lvl="1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385A24F-F830-4436-689C-753A995AE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Treatment and control groups</a:t>
            </a:r>
          </a:p>
        </p:txBody>
      </p:sp>
    </p:spTree>
    <p:extLst>
      <p:ext uri="{BB962C8B-B14F-4D97-AF65-F5344CB8AC3E}">
        <p14:creationId xmlns:p14="http://schemas.microsoft.com/office/powerpoint/2010/main" val="41142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NDARC Template 4by3">
  <a:themeElements>
    <a:clrScheme name="Custom 1">
      <a:dk1>
        <a:srgbClr val="000000"/>
      </a:dk1>
      <a:lt1>
        <a:sysClr val="window" lastClr="FFFFFF"/>
      </a:lt1>
      <a:dk2>
        <a:srgbClr val="000000"/>
      </a:dk2>
      <a:lt2>
        <a:srgbClr val="EEECE1"/>
      </a:lt2>
      <a:accent1>
        <a:srgbClr val="FF8200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DARC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DARC Powerpoint template 4-3" id="{B49182C0-B055-BD4A-AA0E-0B2CC9316930}" vid="{54523D84-06E7-0D4E-A8A4-4C4F52C889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28</Value>
      <Value>105</Value>
    </TaxCatchAll>
    <bc56bdda6a6a44c48d8cfdd96ad4c147 xmlns="e4ff26e6-61c9-4223-823f-818594960367" xsi:nil="true"/>
    <PublishingExpirationDate xmlns="http://schemas.microsoft.com/sharepoint/v3" xsi:nil="true"/>
    <PublishingStartDate xmlns="http://schemas.microsoft.com/sharepoint/v3" xsi:nil="true"/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</documentManagement>
</p:properties>
</file>

<file path=customXml/itemProps1.xml><?xml version="1.0" encoding="utf-8"?>
<ds:datastoreItem xmlns:ds="http://schemas.openxmlformats.org/officeDocument/2006/customXml" ds:itemID="{93330449-DD69-425A-98C8-30737EF25F72}"/>
</file>

<file path=customXml/itemProps2.xml><?xml version="1.0" encoding="utf-8"?>
<ds:datastoreItem xmlns:ds="http://schemas.openxmlformats.org/officeDocument/2006/customXml" ds:itemID="{9D55F499-B124-4C25-97C6-5FA26D07E147}"/>
</file>

<file path=customXml/itemProps3.xml><?xml version="1.0" encoding="utf-8"?>
<ds:datastoreItem xmlns:ds="http://schemas.openxmlformats.org/officeDocument/2006/customXml" ds:itemID="{FAB66D24-0996-407B-99A6-FC06F2DD7A05}"/>
</file>

<file path=docProps/app.xml><?xml version="1.0" encoding="utf-8"?>
<Properties xmlns="http://schemas.openxmlformats.org/officeDocument/2006/extended-properties" xmlns:vt="http://schemas.openxmlformats.org/officeDocument/2006/docPropsVTypes">
  <Template>NDARC Powerpoint template 4-3</Template>
  <TotalTime>5539</TotalTime>
  <Words>3083</Words>
  <Application>Microsoft Office PowerPoint</Application>
  <PresentationFormat>On-screen Show (16:9)</PresentationFormat>
  <Paragraphs>1221</Paragraphs>
  <Slides>26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Courier New</vt:lpstr>
      <vt:lpstr>Palatino Linotype</vt:lpstr>
      <vt:lpstr>Times New Roman</vt:lpstr>
      <vt:lpstr>Verdana</vt:lpstr>
      <vt:lpstr>Wingdings</vt:lpstr>
      <vt:lpstr>NDARC Template 4by3</vt:lpstr>
      <vt:lpstr>PowerPoint Presentation</vt:lpstr>
      <vt:lpstr>What is MERIT?</vt:lpstr>
      <vt:lpstr>How does it work?</vt:lpstr>
      <vt:lpstr>Who is eligible?</vt:lpstr>
      <vt:lpstr>Findings from earlier evaluations </vt:lpstr>
      <vt:lpstr>Limitations with earlier evaluations</vt:lpstr>
      <vt:lpstr>The present evaluation</vt:lpstr>
      <vt:lpstr>Data sources</vt:lpstr>
      <vt:lpstr>Treatment and control groups</vt:lpstr>
      <vt:lpstr>Outcomes and controls</vt:lpstr>
      <vt:lpstr>Analysis</vt:lpstr>
      <vt:lpstr>Sample description</vt:lpstr>
      <vt:lpstr>Sample description</vt:lpstr>
      <vt:lpstr>Unadjusted outcomes by treatment status</vt:lpstr>
      <vt:lpstr>Bi-variate relationships with reoffending within one year</vt:lpstr>
      <vt:lpstr>Bi-variate relationships with reoffending within one year</vt:lpstr>
      <vt:lpstr>Bi-variate relationships with acceptance into treatment</vt:lpstr>
      <vt:lpstr>Bi-variate relationships with acceptance into treatment</vt:lpstr>
      <vt:lpstr>Odds ratios and confidence intervals for one year re-offending model</vt:lpstr>
      <vt:lpstr>Odds ratios and confidence intervals for imprisonment model</vt:lpstr>
      <vt:lpstr>AIPW results: re-offending at 12mths</vt:lpstr>
      <vt:lpstr>AIPW results: imprisoned</vt:lpstr>
      <vt:lpstr>So much for the good news, now for the bad…….</vt:lpstr>
      <vt:lpstr>Propensity score overlap</vt:lpstr>
      <vt:lpstr>Covariate balance </vt:lpstr>
      <vt:lpstr>Conclusions</vt:lpstr>
    </vt:vector>
  </TitlesOfParts>
  <Company>University of New South Wales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diversion into treatment reduce the risk of re-offending and imprisonment? An evaluation of the NSW MERIT program</dc:title>
  <dc:creator>Marion Downey</dc:creator>
  <cp:lastModifiedBy>Don Weatherburn</cp:lastModifiedBy>
  <cp:revision>202</cp:revision>
  <cp:lastPrinted>2022-09-20T05:28:55Z</cp:lastPrinted>
  <dcterms:created xsi:type="dcterms:W3CDTF">2018-09-28T05:05:37Z</dcterms:created>
  <dcterms:modified xsi:type="dcterms:W3CDTF">2023-08-13T01:59:04Z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3" name="bc56bdda6a6a44c48d8cfdd96ad4c1470">
    <vt:lpwstr>Report|55c057c3-5c13-4ca6-8dab-3fe1e0497fe2</vt:lpwstr>
  </property>
  <property fmtid="{D5CDD505-2E9C-101B-9397-08002B2CF9AE}" pid="4" name="Content tags">
    <vt:lpwstr>105;#Conference proceedings / Presentations|c21264d4-9564-4e41-9805-0fcb8759ef5a</vt:lpwstr>
  </property>
  <property fmtid="{D5CDD505-2E9C-101B-9397-08002B2CF9AE}" pid="5" name="DC.Type.DocType (JSMS">
    <vt:lpwstr>28;#Report|55c057c3-5c13-4ca6-8dab-3fe1e0497fe2</vt:lpwstr>
  </property>
</Properties>
</file>