
<file path=[Content_Types].xml><?xml version="1.0" encoding="utf-8"?>
<Types xmlns="http://schemas.openxmlformats.org/package/2006/content-types">
  <Default Extension="bmp" ContentType="image/bmp"/>
  <Default Extension="pdf" ContentType="application/pdf"/>
  <Default Extension="png" ContentType="image/png"/>
  <Default Extension="jpeg" ContentType="image/jpg"/>
  <Default Extension="mov" ContentType="application/movie"/>
  <Default Extension="rels" ContentType="application/vnd.openxmlformats-package.relationships+xml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ommentAuthors" Target="commentAuthors.xml"/><Relationship Id="rId21" Type="http://schemas.openxmlformats.org/officeDocument/2006/relationships/slide" Target="slides/slide14.xml"/><Relationship Id="rId34" Type="http://schemas.openxmlformats.org/officeDocument/2006/relationships/customXml" Target="../customXml/item2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customXml" Target="../customXml/item3.xml"/><Relationship Id="rId8" Type="http://schemas.openxmlformats.org/officeDocument/2006/relationships/slide" Target="slides/slide1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" name="Shape 11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itle Slide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7"/>
          <p:cNvSpPr/>
          <p:nvPr/>
        </p:nvSpPr>
        <p:spPr>
          <a:xfrm>
            <a:off x="-1" y="0"/>
            <a:ext cx="12193821" cy="6858000"/>
          </a:xfrm>
          <a:prstGeom prst="rect">
            <a:avLst/>
          </a:prstGeom>
          <a:solidFill>
            <a:srgbClr val="FFD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93" name="Graphic 2" descr="Graphic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77585" y="-436789"/>
            <a:ext cx="6560130" cy="7731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894" y="5356157"/>
            <a:ext cx="1188003" cy="1240245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6"/>
          <p:cNvSpPr/>
          <p:nvPr/>
        </p:nvSpPr>
        <p:spPr>
          <a:xfrm rot="5400000">
            <a:off x="8353696" y="3019696"/>
            <a:ext cx="6858005" cy="818610"/>
          </a:xfrm>
          <a:prstGeom prst="rect">
            <a:avLst/>
          </a:prstGeom>
          <a:solidFill>
            <a:srgbClr val="FFD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3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07847" y="6139545"/>
            <a:ext cx="598274" cy="701041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 txBox="1"/>
          <p:nvPr>
            <p:ph type="sldNum" sz="quarter" idx="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81" y="6414762"/>
            <a:ext cx="258620" cy="24830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5.tif"/><Relationship Id="rId4" Type="http://schemas.openxmlformats.org/officeDocument/2006/relationships/image" Target="../media/image6.tif"/><Relationship Id="rId5" Type="http://schemas.openxmlformats.org/officeDocument/2006/relationships/image" Target="../media/image7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9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8.tif"/><Relationship Id="rId4" Type="http://schemas.openxmlformats.org/officeDocument/2006/relationships/image" Target="../media/image9.tif"/><Relationship Id="rId5" Type="http://schemas.openxmlformats.org/officeDocument/2006/relationships/image" Target="../media/image10.t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11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12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4.png"/><Relationship Id="rId4" Type="http://schemas.openxmlformats.org/officeDocument/2006/relationships/image" Target="../media/image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1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hyperlink" Target="mailto:uDASH@unsw.edu.au" TargetMode="External"/><Relationship Id="rId3" Type="http://schemas.openxmlformats.org/officeDocument/2006/relationships/hyperlink" Target="mailto:mcartwright@unsw.edu.au" TargetMode="External"/><Relationship Id="rId4" Type="http://schemas.openxmlformats.org/officeDocument/2006/relationships/image" Target="../media/image4.png"/><Relationship Id="rId5" Type="http://schemas.openxmlformats.org/officeDocument/2006/relationships/hyperlink" Target="mailto:Scott.Sisson@unsw.edu.au" TargetMode="Externa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2"/>
          <p:cNvSpPr txBox="1"/>
          <p:nvPr/>
        </p:nvSpPr>
        <p:spPr>
          <a:xfrm>
            <a:off x="445224" y="4634791"/>
            <a:ext cx="4639592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14</a:t>
            </a:r>
            <a:r>
              <a:rPr baseline="30000"/>
              <a:t>th</a:t>
            </a:r>
            <a:r>
              <a:t> August 2023</a:t>
            </a:r>
          </a:p>
        </p:txBody>
      </p:sp>
      <p:sp>
        <p:nvSpPr>
          <p:cNvPr id="114" name="TextBox 3"/>
          <p:cNvSpPr txBox="1"/>
          <p:nvPr/>
        </p:nvSpPr>
        <p:spPr>
          <a:xfrm>
            <a:off x="445224" y="1180631"/>
            <a:ext cx="11167659" cy="156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800">
                <a:latin typeface="Clancy"/>
                <a:ea typeface="Clancy"/>
                <a:cs typeface="Clancy"/>
                <a:sym typeface="Clancy"/>
              </a:defRPr>
            </a:lvl1pPr>
          </a:lstStyle>
          <a:p>
            <a:pPr/>
            <a:r>
              <a:t>The impact of changes to liquor licensing policy on violence in NSW 2000-2019</a:t>
            </a:r>
          </a:p>
        </p:txBody>
      </p:sp>
      <p:sp>
        <p:nvSpPr>
          <p:cNvPr id="115" name="TextBox 4"/>
          <p:cNvSpPr txBox="1"/>
          <p:nvPr/>
        </p:nvSpPr>
        <p:spPr>
          <a:xfrm>
            <a:off x="445226" y="3632837"/>
            <a:ext cx="7149108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Professor Scott A. Sisson, </a:t>
            </a:r>
            <a:r>
              <a:rPr i="1"/>
              <a:t>UNSW Data Science Hub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Dr Suzanne Poynton, </a:t>
            </a:r>
            <a:r>
              <a:rPr i="1"/>
              <a:t>NSW Bureau of Crime Statistics &amp; Research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Dr Ziyang Lyu, </a:t>
            </a:r>
            <a:r>
              <a:rPr i="1"/>
              <a:t>UNSW Data Science Hub</a:t>
            </a:r>
          </a:p>
        </p:txBody>
      </p:sp>
      <p:sp>
        <p:nvSpPr>
          <p:cNvPr id="116" name="TextBox 1"/>
          <p:cNvSpPr txBox="1"/>
          <p:nvPr/>
        </p:nvSpPr>
        <p:spPr>
          <a:xfrm>
            <a:off x="445226" y="729950"/>
            <a:ext cx="8824505" cy="459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4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Applied Research in Crime and Justice Conference 2023</a:t>
            </a:r>
          </a:p>
        </p:txBody>
      </p:sp>
      <p:pic>
        <p:nvPicPr>
          <p:cNvPr id="117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2856" y="4904668"/>
            <a:ext cx="5076045" cy="21432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746" y="235419"/>
            <a:ext cx="2743201" cy="385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Proxy data for RNSW</a:t>
            </a:r>
          </a:p>
        </p:txBody>
      </p:sp>
      <p:sp>
        <p:nvSpPr>
          <p:cNvPr id="175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76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Grey line is equivalent data from Victoria (VIC):…"/>
          <p:cNvSpPr txBox="1"/>
          <p:nvPr/>
        </p:nvSpPr>
        <p:spPr>
          <a:xfrm>
            <a:off x="1070822" y="4952291"/>
            <a:ext cx="5821240" cy="148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7DAC5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Orange line is equivalent data from Victoria (VIC):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VIC is similar in population and urbanisation to NSW </a:t>
            </a:r>
            <a:r>
              <a:rPr>
                <a:solidFill>
                  <a:srgbClr val="7EAC55"/>
                </a:solidFill>
              </a:rPr>
              <a:t>✓</a:t>
            </a:r>
          </a:p>
          <a:p>
            <a:pPr marL="228600" indent="-228600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Clear relationship prior to Policy 1 </a:t>
            </a:r>
            <a:r>
              <a:rPr>
                <a:solidFill>
                  <a:srgbClr val="7EAC55"/>
                </a:solidFill>
              </a:rPr>
              <a:t>✓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did not enact liquor licensing Policies </a:t>
            </a:r>
            <a:r>
              <a:rPr>
                <a:solidFill>
                  <a:srgbClr val="7EAC55"/>
                </a:solidFill>
              </a:rPr>
              <a:t>✓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(useful) differences afterwards</a:t>
            </a:r>
          </a:p>
        </p:txBody>
      </p:sp>
      <p:pic>
        <p:nvPicPr>
          <p:cNvPr id="178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1620" y="1323245"/>
            <a:ext cx="7479993" cy="3662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Proxy data for CBD and KCP </a:t>
            </a:r>
          </a:p>
        </p:txBody>
      </p:sp>
      <p:sp>
        <p:nvSpPr>
          <p:cNvPr id="181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8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52775" y="903087"/>
            <a:ext cx="5274934" cy="2650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37601" y="3554255"/>
            <a:ext cx="5305284" cy="2644283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CBD &amp; KCP subject to both statewide and local Policies…"/>
          <p:cNvSpPr txBox="1"/>
          <p:nvPr/>
        </p:nvSpPr>
        <p:spPr>
          <a:xfrm>
            <a:off x="914330" y="1360402"/>
            <a:ext cx="4787931" cy="4561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CBD &amp; KCP subject to both statewide and local Policies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solidFill>
                  <a:srgbClr val="7EAC5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Same proxy for both areas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PASYD = Sydney LGA - CBD - KCP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                - DDA (Distal Displacement Area)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                - PDA (Proximal Displ. Area)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PASYD should 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contain information about CBD &amp; KCP </a:t>
            </a:r>
            <a:r>
              <a:rPr>
                <a:solidFill>
                  <a:srgbClr val="7EAC55"/>
                </a:solidFill>
              </a:rPr>
              <a:t>✓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but not be influenced by local Policies </a:t>
            </a:r>
            <a:r>
              <a:rPr>
                <a:solidFill>
                  <a:srgbClr val="7EAC55"/>
                </a:solidFill>
              </a:rPr>
              <a:t>✓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while accounting for statewide Policies </a:t>
            </a:r>
            <a:r>
              <a:rPr>
                <a:solidFill>
                  <a:srgbClr val="7EAC55"/>
                </a:solidFill>
              </a:rPr>
              <a:t>✓</a:t>
            </a:r>
          </a:p>
          <a:p>
            <a:pPr>
              <a:defRPr>
                <a:solidFill>
                  <a:srgbClr val="7EAC55"/>
                </a:solidFill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solidFill>
                  <a:srgbClr val="7DAC5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Weaker relationship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but useful differences Policy 1+</a:t>
            </a:r>
          </a:p>
        </p:txBody>
      </p:sp>
      <p:sp>
        <p:nvSpPr>
          <p:cNvPr id="186" name="DDA includes Bondi Beach, Coogee, Double Bay and Newtown. PDA includes: Surry Hills, Chippendale, Ultimo, Pyrmont and Elizabeth Bay (including The Star casino)."/>
          <p:cNvSpPr txBox="1"/>
          <p:nvPr/>
        </p:nvSpPr>
        <p:spPr>
          <a:xfrm>
            <a:off x="906761" y="6250328"/>
            <a:ext cx="5463140" cy="40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57200">
              <a:lnSpc>
                <a:spcPct val="150000"/>
              </a:lnSpc>
              <a:spcBef>
                <a:spcPts val="1200"/>
              </a:spcBef>
              <a:defRPr sz="900">
                <a:latin typeface="Arial"/>
                <a:ea typeface="Arial"/>
                <a:cs typeface="Arial"/>
                <a:sym typeface="Arial"/>
              </a:defRPr>
            </a:pPr>
            <a:r>
              <a:t>DDA includes Bondi Beach, Coogee, Double Bay and Newtown. PDA includes: Surry Hills, Chippendale, Ultimo, Pyrmont and Elizabeth Bay (including </a:t>
            </a:r>
            <a:r>
              <a:rPr i="1"/>
              <a:t>The Star </a:t>
            </a:r>
            <a:r>
              <a:t>casino).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pPr>
            <a:r>
              <a:t>A model for (</a:t>
            </a:r>
            <a:r>
              <a:rPr i="1"/>
              <a:t>y</a:t>
            </a:r>
            <a:r>
              <a:rPr baseline="-5998" i="1"/>
              <a:t>t</a:t>
            </a:r>
            <a:r>
              <a:rPr baseline="31999" i="1"/>
              <a:t>*</a:t>
            </a:r>
            <a:r>
              <a:t>,</a:t>
            </a:r>
            <a:r>
              <a:rPr i="1"/>
              <a:t>p</a:t>
            </a:r>
            <a:r>
              <a:rPr baseline="-5998" i="1"/>
              <a:t>t</a:t>
            </a:r>
            <a:r>
              <a:t>)</a:t>
            </a:r>
          </a:p>
        </p:txBody>
      </p:sp>
      <p:sp>
        <p:nvSpPr>
          <p:cNvPr id="189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90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Conditional predictive distribution is then…"/>
          <p:cNvSpPr txBox="1"/>
          <p:nvPr/>
        </p:nvSpPr>
        <p:spPr>
          <a:xfrm>
            <a:off x="5498555" y="3117180"/>
            <a:ext cx="5596899" cy="2698460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Conditional predictive distribution is then</a:t>
            </a:r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/>
          </a:p>
          <a:p>
            <a:pPr marL="180472" indent="-180472">
              <a:buSzPct val="100000"/>
              <a:buChar char="•"/>
            </a:pPr>
            <a:r>
              <a:t>fit VAR model for (</a:t>
            </a:r>
            <a:r>
              <a:rPr i="1"/>
              <a:t>y</a:t>
            </a:r>
            <a:r>
              <a:rPr baseline="-5998" i="1"/>
              <a:t>t</a:t>
            </a:r>
            <a:r>
              <a:rPr baseline="31999" i="1"/>
              <a:t>*</a:t>
            </a:r>
            <a:r>
              <a:t>,</a:t>
            </a:r>
            <a:r>
              <a:rPr i="1"/>
              <a:t>p</a:t>
            </a:r>
            <a:r>
              <a:rPr baseline="-5998" i="1"/>
              <a:t>t</a:t>
            </a:r>
            <a:r>
              <a:t>) over </a:t>
            </a:r>
            <a:r>
              <a:rPr i="1"/>
              <a:t>t=1,…,τ</a:t>
            </a:r>
            <a:r>
              <a:rPr baseline="-5998" i="1"/>
              <a:t>1</a:t>
            </a:r>
            <a:r>
              <a:rPr i="1"/>
              <a:t>-1</a:t>
            </a:r>
            <a:endParaRPr i="1"/>
          </a:p>
          <a:p>
            <a:pPr marL="180472" indent="-180472">
              <a:buSzPct val="100000"/>
              <a:buChar char="•"/>
            </a:pPr>
            <a:r>
              <a:t>use (</a:t>
            </a:r>
            <a:r>
              <a:rPr i="1"/>
              <a:t>y</a:t>
            </a:r>
            <a:r>
              <a:rPr baseline="-5998" i="1"/>
              <a:t>t</a:t>
            </a:r>
            <a:r>
              <a:rPr baseline="31999" i="1"/>
              <a:t>* </a:t>
            </a:r>
            <a:r>
              <a:t>| </a:t>
            </a:r>
            <a:r>
              <a:rPr i="1"/>
              <a:t>p</a:t>
            </a:r>
            <a:r>
              <a:rPr baseline="-5998" i="1"/>
              <a:t>t</a:t>
            </a:r>
            <a:r>
              <a:t>) to forecast over </a:t>
            </a:r>
            <a:r>
              <a:rPr i="1"/>
              <a:t>t= τ</a:t>
            </a:r>
            <a:r>
              <a:rPr baseline="-5998" i="1"/>
              <a:t>1</a:t>
            </a:r>
            <a:r>
              <a:rPr i="1"/>
              <a:t>,…,T</a:t>
            </a:r>
          </a:p>
        </p:txBody>
      </p:sp>
      <p:sp>
        <p:nvSpPr>
          <p:cNvPr id="192" name="Vector Autoregression: VAR(p)"/>
          <p:cNvSpPr txBox="1"/>
          <p:nvPr/>
        </p:nvSpPr>
        <p:spPr>
          <a:xfrm>
            <a:off x="934423" y="1455553"/>
            <a:ext cx="3200507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Vector Autoregression: </a:t>
            </a:r>
            <a:r>
              <a:rPr i="1"/>
              <a:t>VAR(p)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3978" y="2008301"/>
            <a:ext cx="8885658" cy="885756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T = trend (linear)…"/>
          <p:cNvSpPr txBox="1"/>
          <p:nvPr/>
        </p:nvSpPr>
        <p:spPr>
          <a:xfrm>
            <a:off x="1000000" y="3075968"/>
            <a:ext cx="4430459" cy="1767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T</a:t>
            </a:r>
            <a:r>
              <a:rPr i="0"/>
              <a:t> = trend (linear)</a:t>
            </a:r>
          </a:p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S</a:t>
            </a:r>
            <a:r>
              <a:rPr i="0"/>
              <a:t> = seasonality (annual cycle)</a:t>
            </a:r>
          </a:p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e</a:t>
            </a:r>
            <a:r>
              <a:rPr i="0"/>
              <a:t> = normal errors (assumption reasonable)</a:t>
            </a:r>
          </a:p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p</a:t>
            </a:r>
            <a:r>
              <a:rPr i="0"/>
              <a:t> = process degree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fit via MLE/AIC etc.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1585" y="3628716"/>
            <a:ext cx="3218252" cy="7458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10233" y="4614390"/>
            <a:ext cx="5573543" cy="4216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Counterfactual forecasts </a:t>
            </a:r>
          </a:p>
        </p:txBody>
      </p:sp>
      <p:sp>
        <p:nvSpPr>
          <p:cNvPr id="199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00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44915" y="1500989"/>
            <a:ext cx="8171518" cy="435814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1,000 replicate counterfactual datasets…"/>
          <p:cNvSpPr txBox="1"/>
          <p:nvPr/>
        </p:nvSpPr>
        <p:spPr>
          <a:xfrm>
            <a:off x="958032" y="1734664"/>
            <a:ext cx="1957393" cy="372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1,000 replicate counterfactual datasets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Fitted VAR </a:t>
            </a:r>
            <a:r>
              <a:rPr i="1"/>
              <a:t>R</a:t>
            </a:r>
            <a:r>
              <a:rPr baseline="31999" i="1"/>
              <a:t>2</a:t>
            </a:r>
            <a:r>
              <a:t> values: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(0.68, 0.60)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(0.29, 0.27)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(0.18, 0.28)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Diagnostic tests suggest model is reasonable.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Difference datasets {D_t} </a:t>
            </a:r>
          </a:p>
        </p:txBody>
      </p:sp>
      <p:sp>
        <p:nvSpPr>
          <p:cNvPr id="205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06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82357" y="458312"/>
            <a:ext cx="3573209" cy="6389307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1,000 replicate datasets…"/>
          <p:cNvSpPr txBox="1"/>
          <p:nvPr/>
        </p:nvSpPr>
        <p:spPr>
          <a:xfrm>
            <a:off x="958032" y="1788147"/>
            <a:ext cx="1957393" cy="372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1,000 replicate datasets 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Ideally contains Policies effects only.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Now specify </a:t>
            </a:r>
            <a:r>
              <a:rPr>
                <a:solidFill>
                  <a:srgbClr val="7EAC55"/>
                </a:solidFill>
              </a:rPr>
              <a:t>intervention model</a:t>
            </a:r>
            <a:r>
              <a:t> for these data.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An intervention model </a:t>
            </a:r>
          </a:p>
        </p:txBody>
      </p:sp>
      <p:sp>
        <p:nvSpPr>
          <p:cNvPr id="211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1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Other intervention models are possible (see later discussion)"/>
          <p:cNvSpPr txBox="1"/>
          <p:nvPr/>
        </p:nvSpPr>
        <p:spPr>
          <a:xfrm>
            <a:off x="766547" y="5858119"/>
            <a:ext cx="6241177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7DAC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Other intervention models are possible (see later discussion)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4139" y="1272713"/>
            <a:ext cx="2309533" cy="765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73348" y="2253870"/>
            <a:ext cx="7620002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Define…"/>
          <p:cNvSpPr txBox="1"/>
          <p:nvPr/>
        </p:nvSpPr>
        <p:spPr>
          <a:xfrm>
            <a:off x="940733" y="1427480"/>
            <a:ext cx="7412584" cy="400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Define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Piecewise linear spline with knot points at Policy promulgation times </a:t>
            </a:r>
            <a:r>
              <a:rPr i="1"/>
              <a:t>τ</a:t>
            </a:r>
            <a:r>
              <a:rPr baseline="-5998" i="1"/>
              <a:t>k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Possible step changes (</a:t>
            </a:r>
            <a:r>
              <a:rPr i="1"/>
              <a:t>c</a:t>
            </a:r>
            <a:r>
              <a:t>) at knot points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Errors modelled as </a:t>
            </a:r>
            <a:r>
              <a:rPr i="1"/>
              <a:t>ARMA(p,q)</a:t>
            </a:r>
          </a:p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solidFill>
                  <a:srgbClr val="7DAC5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Interpretation of (</a:t>
            </a:r>
            <a:r>
              <a:rPr i="1"/>
              <a:t>c</a:t>
            </a:r>
            <a:r>
              <a:rPr baseline="-5998" i="1"/>
              <a:t>k</a:t>
            </a:r>
            <a:r>
              <a:t>, </a:t>
            </a:r>
            <a:r>
              <a:rPr i="1"/>
              <a:t>β</a:t>
            </a:r>
            <a:r>
              <a:rPr baseline="-5998" i="1"/>
              <a:t>k</a:t>
            </a:r>
            <a:r>
              <a:t>):</a:t>
            </a:r>
          </a:p>
          <a:p>
            <a:pPr marL="180472" indent="-180472">
              <a:buSzPct val="100000"/>
              <a:buChar char="•"/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c</a:t>
            </a:r>
            <a:r>
              <a:rPr baseline="-5998"/>
              <a:t>k</a:t>
            </a:r>
            <a:r>
              <a:rPr i="0"/>
              <a:t> = instantaneous effect of Policy </a:t>
            </a:r>
            <a:r>
              <a:t>k</a:t>
            </a:r>
          </a:p>
          <a:p>
            <a:pPr marL="180472" indent="-180472">
              <a:buSzPct val="100000"/>
              <a:buChar char="•"/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β</a:t>
            </a:r>
            <a:r>
              <a:rPr baseline="-5998"/>
              <a:t>k</a:t>
            </a:r>
            <a:r>
              <a:rPr i="0"/>
              <a:t> = over time effect of Policy </a:t>
            </a:r>
            <a:r>
              <a:t>k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06320" y="4707840"/>
            <a:ext cx="178354" cy="86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… conditional on the effects of all other Policies up to Policy k"/>
          <p:cNvSpPr txBox="1"/>
          <p:nvPr/>
        </p:nvSpPr>
        <p:spPr>
          <a:xfrm>
            <a:off x="5738564" y="4814523"/>
            <a:ext cx="3267619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… conditional on the effects of all other Policies up to Policy </a:t>
            </a:r>
            <a:r>
              <a:rPr i="1"/>
              <a:t>k</a:t>
            </a:r>
          </a:p>
        </p:txBody>
      </p:sp>
      <p:sp>
        <p:nvSpPr>
          <p:cNvPr id="219" name="… and compared to a scenario where no Policies are implemented"/>
          <p:cNvSpPr txBox="1"/>
          <p:nvPr/>
        </p:nvSpPr>
        <p:spPr>
          <a:xfrm>
            <a:off x="9252508" y="4791778"/>
            <a:ext cx="2159573" cy="120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… and compared to a scenario where no Policies are implemented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Model fitting and reduction</a:t>
            </a:r>
          </a:p>
        </p:txBody>
      </p:sp>
      <p:sp>
        <p:nvSpPr>
          <p:cNvPr id="222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2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5223" y="1225385"/>
            <a:ext cx="7960181" cy="477611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Fit intervention model to each difference dataset (of 1,000)…"/>
          <p:cNvSpPr txBox="1"/>
          <p:nvPr/>
        </p:nvSpPr>
        <p:spPr>
          <a:xfrm>
            <a:off x="766548" y="1577279"/>
            <a:ext cx="2527857" cy="372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Fit intervention model to each difference dataset (of 1,000)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Histograms of p-values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Which correspond to important predictors?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Can perform backwards selection, removing least important at each step.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The reduced model</a:t>
            </a:r>
          </a:p>
        </p:txBody>
      </p:sp>
      <p:sp>
        <p:nvSpPr>
          <p:cNvPr id="228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2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5404" y="1268553"/>
            <a:ext cx="8273640" cy="551576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Only important effects remaining."/>
          <p:cNvSpPr txBox="1"/>
          <p:nvPr/>
        </p:nvSpPr>
        <p:spPr>
          <a:xfrm>
            <a:off x="4945088" y="5197107"/>
            <a:ext cx="3454332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Only important effects remaining.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Results for statewide policies in RNSW </a:t>
            </a:r>
          </a:p>
        </p:txBody>
      </p:sp>
      <p:sp>
        <p:nvSpPr>
          <p:cNvPr id="234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35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6" name="Table"/>
          <p:cNvGraphicFramePr/>
          <p:nvPr/>
        </p:nvGraphicFramePr>
        <p:xfrm>
          <a:off x="1011409" y="3685623"/>
          <a:ext cx="4625541" cy="192531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968266"/>
                <a:gridCol w="968266"/>
                <a:gridCol w="968266"/>
                <a:gridCol w="860219"/>
                <a:gridCol w="860521"/>
              </a:tblGrid>
              <a:tr h="259080">
                <a:tc>
                  <a:txBody>
                    <a:bodyPr/>
                    <a:lstStyle/>
                    <a:p>
                      <a:pPr>
                        <a:defRPr>
                          <a:sym typeface="Helvetica"/>
                        </a:defRPr>
                      </a:pP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algn="just" defTabSz="450215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1</a:t>
                      </a:r>
                      <a:endParaRPr sz="1800"/>
                    </a:p>
                    <a:p>
                      <a:pPr algn="l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Violent venues/six hour closures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algn="l" defTabSz="450215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2</a:t>
                      </a:r>
                      <a:endParaRPr sz="1800"/>
                    </a:p>
                    <a:p>
                      <a:pPr algn="l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Three strikes scheme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algn="just" defTabSz="450215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4</a:t>
                      </a:r>
                      <a:endParaRPr sz="1800"/>
                    </a:p>
                    <a:p>
                      <a:pPr algn="l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Fee scheme /take-away restrictions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algn="just" defTabSz="450215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7</a:t>
                      </a:r>
                      <a:endParaRPr sz="1800"/>
                    </a:p>
                    <a:p>
                      <a:pPr algn="just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Industry training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224833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Constant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-35.72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-57.72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224833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95% CI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 -53.87, -17.57)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 -82.99, -32.45)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224833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Change in slope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-0.29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0.76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224833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95% CI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(-0.43, -0.15)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(-0.21,1.73)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383450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Cumulative change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-5.05%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-14.22%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-23.53%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-18.73%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383450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Individual change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-5.05%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-9.66%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-10.85%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6.28%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</a:tbl>
          </a:graphicData>
        </a:graphic>
      </p:graphicFrame>
      <p:sp>
        <p:nvSpPr>
          <p:cNvPr id="237" name="Table 3: Summary of estimated policy intervention effects for statewide policies in RNSW."/>
          <p:cNvSpPr txBox="1"/>
          <p:nvPr/>
        </p:nvSpPr>
        <p:spPr>
          <a:xfrm>
            <a:off x="990424" y="3425858"/>
            <a:ext cx="4967245" cy="21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just" defTabSz="450215">
              <a:lnSpc>
                <a:spcPct val="150000"/>
              </a:lnSpc>
              <a:spcBef>
                <a:spcPts val="1200"/>
              </a:spcBef>
              <a:defRPr b="1"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Table 3: Summary of estimated policy intervention effects for statewide policies in RNSW.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7813" y="1397501"/>
            <a:ext cx="6071073" cy="207291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Instantaneous effect of Policy 1 (not linear).…"/>
          <p:cNvSpPr txBox="1"/>
          <p:nvPr/>
        </p:nvSpPr>
        <p:spPr>
          <a:xfrm>
            <a:off x="6051599" y="3675731"/>
            <a:ext cx="5227862" cy="2326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7DAC5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Instantaneous effect of Policy 1 (not linear).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Due to: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VIC proxy being below-trend Policy 1+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Leading to expectation of RNSW doing the same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solidFill>
                  <a:srgbClr val="7DAC5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“Possible stability post 2015” for </a:t>
            </a:r>
            <a:r>
              <a:rPr i="1"/>
              <a:t>y</a:t>
            </a:r>
            <a:r>
              <a:rPr baseline="-5998" i="1"/>
              <a:t>t</a:t>
            </a:r>
            <a:r>
              <a:t>: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becomes a decrease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relative to increasing proxy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96039" y="84701"/>
            <a:ext cx="2869214" cy="1404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5448" y="1338549"/>
            <a:ext cx="6571803" cy="2031466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Results for policies in CBD</a:t>
            </a:r>
          </a:p>
        </p:txBody>
      </p:sp>
      <p:sp>
        <p:nvSpPr>
          <p:cNvPr id="244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45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6" name="Table"/>
          <p:cNvGraphicFramePr/>
          <p:nvPr/>
        </p:nvGraphicFramePr>
        <p:xfrm>
          <a:off x="1105838" y="3706607"/>
          <a:ext cx="4520269" cy="159322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130067"/>
                <a:gridCol w="1130067"/>
                <a:gridCol w="1130067"/>
                <a:gridCol w="1130067"/>
              </a:tblGrid>
              <a:tr h="259080">
                <a:tc>
                  <a:txBody>
                    <a:bodyPr/>
                    <a:lstStyle/>
                    <a:p>
                      <a:pPr>
                        <a:defRPr>
                          <a:sym typeface="Helvetica"/>
                        </a:defRPr>
                      </a:pP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algn="just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</a:t>
                      </a:r>
                      <a:r>
                        <a:t>1</a:t>
                      </a:r>
                    </a:p>
                    <a:p>
                      <a:pPr algn="just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Licence freeze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algn="just" defTabSz="450215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2</a:t>
                      </a:r>
                      <a:endParaRPr sz="1800"/>
                    </a:p>
                    <a:p>
                      <a:pPr algn="just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Lockouts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algn="just" defTabSz="450215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4</a:t>
                      </a:r>
                      <a:endParaRPr sz="1800"/>
                    </a:p>
                    <a:p>
                      <a:pPr algn="l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Lockout relaxation for entertainment venues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222358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Constant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-6.48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-11.37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-6.28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222358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95% CI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(-9.176, -3.784)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(-15.35, -7.39)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(-11.06, -1.51)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222358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Change in slope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222358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95% CI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222358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Cumulative change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-15.48%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-37.45%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-44.78%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222358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Individual change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-15.48%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-25.99%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-11.72%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</a:tbl>
          </a:graphicData>
        </a:graphic>
      </p:graphicFrame>
      <p:sp>
        <p:nvSpPr>
          <p:cNvPr id="247" name="Table 4: Summary of estimated policy intervention effects for CBD centric policies in the CBD."/>
          <p:cNvSpPr txBox="1"/>
          <p:nvPr/>
        </p:nvSpPr>
        <p:spPr>
          <a:xfrm>
            <a:off x="1074362" y="3398923"/>
            <a:ext cx="5208514" cy="214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just" defTabSz="450215">
              <a:lnSpc>
                <a:spcPct val="150000"/>
              </a:lnSpc>
              <a:spcBef>
                <a:spcPts val="1200"/>
              </a:spcBef>
              <a:defRPr b="1"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Table 4: Summary of estimated policy intervention effects for CBD centric policies in the CBD.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34433" y="139944"/>
            <a:ext cx="2862499" cy="1438317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Effect of Policies best described by…"/>
          <p:cNvSpPr txBox="1"/>
          <p:nvPr/>
        </p:nvSpPr>
        <p:spPr>
          <a:xfrm>
            <a:off x="6529419" y="4178105"/>
            <a:ext cx="3721553" cy="650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Effect of Policies best described by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constant effects of Policies 1, 2 &amp; 4.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One committee recommendation: “further analysis … be undertaken to ascertain which of the suite of public safety measures introduced in the last decade have contributed most to the decline in non-domestic assaults both in Sydney and across the state”.…"/>
          <p:cNvSpPr txBox="1"/>
          <p:nvPr/>
        </p:nvSpPr>
        <p:spPr>
          <a:xfrm>
            <a:off x="715317" y="4759540"/>
            <a:ext cx="8579440" cy="1822159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One committee recommendation: </a:t>
            </a:r>
            <a:r>
              <a:rPr>
                <a:solidFill>
                  <a:srgbClr val="941100"/>
                </a:solidFill>
              </a:rPr>
              <a:t>“further analysis … be undertaken to ascertain which of the suite of public safety measures introduced in the last decade have contributed most to the decline in non-domestic assaults both in Sydney and across the state”.</a:t>
            </a:r>
            <a:endParaRPr>
              <a:solidFill>
                <a:srgbClr val="941100"/>
              </a:solidFill>
            </a:endParaRPr>
          </a:p>
          <a:p>
            <a:pPr>
              <a:defRPr>
                <a:solidFill>
                  <a:srgbClr val="941100"/>
                </a:solidFill>
              </a:defRPr>
            </a:pPr>
          </a:p>
          <a:p>
            <a:pPr/>
            <a:r>
              <a:t>NSW BOCSAR was nominated to lead this work and identify a methodology to quantify the effects of individual liquor licensing policies on rates of violent crime in NSW. </a:t>
            </a:r>
          </a:p>
        </p:txBody>
      </p:sp>
      <p:sp>
        <p:nvSpPr>
          <p:cNvPr id="121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Liquor licensing in NSW  </a:t>
            </a:r>
          </a:p>
        </p:txBody>
      </p:sp>
      <p:sp>
        <p:nvSpPr>
          <p:cNvPr id="122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2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Between 2008 and 2018, the NSW Government implemented a series of reforms to reduce violence related to licensed premises, both state-wide and local area.…"/>
          <p:cNvSpPr txBox="1"/>
          <p:nvPr/>
        </p:nvSpPr>
        <p:spPr>
          <a:xfrm>
            <a:off x="774765" y="1449724"/>
            <a:ext cx="6529293" cy="3133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57200">
              <a:defRPr sz="1400">
                <a:solidFill>
                  <a:srgbClr val="7EAC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Between 2008 and 2018, the NSW Government implemented a series of reforms to reduce violence related to licensed premises, both state-wide and local area. </a:t>
            </a:r>
          </a:p>
          <a:p>
            <a:pPr algn="just" defTabSz="457200">
              <a:defRPr sz="14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 defTabSz="457200">
              <a:defRPr sz="1400">
                <a:solidFill>
                  <a:srgbClr val="7EAC56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Menendez et al (2015) found:</a:t>
            </a:r>
          </a:p>
          <a:p>
            <a:pPr marL="120315" indent="-120315" algn="just" defTabSz="4572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 2008 reforms reduced police-recorded serious assaults</a:t>
            </a:r>
          </a:p>
          <a:p>
            <a:pPr marL="120315" indent="-120315" algn="just" defTabSz="4572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subsequent policy changes in 2011 and 2012 enhanced these effects. </a:t>
            </a:r>
          </a:p>
          <a:p>
            <a:pPr marL="120315" indent="-120315" algn="just" defTabSz="4572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the 2014 “Sydney Lockout Laws” led to a significant decrease in assaults in the CBD and Kings Cross (KCP) entertainment precincts. </a:t>
            </a:r>
          </a:p>
          <a:p>
            <a:pPr algn="just" defTabSz="457200">
              <a:defRPr sz="14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 defTabSz="457200"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However the reforms were criticised for negatively affecting Sydney’s night-time economy and city vibrancy.</a:t>
            </a:r>
          </a:p>
          <a:p>
            <a:pPr algn="just" defTabSz="457200">
              <a:defRPr sz="14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 defTabSz="457200">
              <a:defRPr sz="1400">
                <a:solidFill>
                  <a:srgbClr val="7FAC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response:</a:t>
            </a:r>
          </a:p>
          <a:p>
            <a:pPr marL="140367" indent="-140367" algn="just" defTabSz="4572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NSW Govt commissioned a 2016 review, leading to several easing changes.</a:t>
            </a:r>
          </a:p>
          <a:p>
            <a:pPr marL="140367" indent="-140367" algn="just" defTabSz="457200">
              <a:buSzPct val="100000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t>A 2019 joint select parliamentary committee also made further easing changes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3355" y="1474943"/>
            <a:ext cx="3643358" cy="2049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8400" y="1285666"/>
            <a:ext cx="6835898" cy="2140588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Results for policies in the KCP</a:t>
            </a:r>
          </a:p>
        </p:txBody>
      </p:sp>
      <p:sp>
        <p:nvSpPr>
          <p:cNvPr id="253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54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55" name="Table"/>
          <p:cNvGraphicFramePr/>
          <p:nvPr/>
        </p:nvGraphicFramePr>
        <p:xfrm>
          <a:off x="995452" y="3643805"/>
          <a:ext cx="5200716" cy="214281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015853"/>
                <a:gridCol w="759653"/>
                <a:gridCol w="870140"/>
                <a:gridCol w="744032"/>
                <a:gridCol w="915679"/>
                <a:gridCol w="895359"/>
              </a:tblGrid>
              <a:tr h="268910">
                <a:tc>
                  <a:txBody>
                    <a:bodyPr/>
                    <a:lstStyle/>
                    <a:p>
                      <a:pPr>
                        <a:defRPr>
                          <a:sym typeface="Helvetica"/>
                        </a:defRPr>
                      </a:pP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algn="just" defTabSz="450215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1</a:t>
                      </a:r>
                      <a:endParaRPr sz="1800"/>
                    </a:p>
                    <a:p>
                      <a:pPr algn="just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Licence freeze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algn="just" defTabSz="450215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2</a:t>
                      </a:r>
                      <a:endParaRPr sz="1800"/>
                    </a:p>
                    <a:p>
                      <a:pPr algn="l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KCP Liquor accord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algn="just" defTabSz="450215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3</a:t>
                      </a:r>
                      <a:endParaRPr sz="1800"/>
                    </a:p>
                    <a:p>
                      <a:pPr algn="just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Lockouts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algn="just" defTabSz="450215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4</a:t>
                      </a:r>
                      <a:endParaRPr sz="1800"/>
                    </a:p>
                    <a:p>
                      <a:pPr algn="l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Lockout relaxation for entertainment venues</a:t>
                      </a:r>
                    </a:p>
                  </a:txBody>
                  <a:tcPr marL="63500" marR="63500" marT="63500" marB="63500" anchor="t" anchorCtr="0" horzOverflow="overflow"/>
                </a:tc>
                <a:tc>
                  <a:txBody>
                    <a:bodyPr/>
                    <a:lstStyle/>
                    <a:p>
                      <a:pPr algn="just" defTabSz="450215">
                        <a:defRPr b="1" sz="1000" u="sng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Policy 6</a:t>
                      </a:r>
                      <a:endParaRPr sz="1800"/>
                    </a:p>
                    <a:p>
                      <a:pPr algn="l">
                        <a:defRPr sz="1000">
                          <a:latin typeface="+mj-lt"/>
                          <a:ea typeface="+mj-ea"/>
                          <a:cs typeface="+mj-cs"/>
                        </a:defRPr>
                      </a:pPr>
                      <a:r>
                        <a:t>Licence freeze lifted for entertainment venues</a:t>
                      </a:r>
                    </a:p>
                  </a:txBody>
                  <a:tcPr marL="63500" marR="63500" marT="63500" marB="63500" anchor="t" anchorCtr="0" horzOverflow="overflow"/>
                </a:tc>
              </a:tr>
              <a:tr h="226635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Constant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-1.01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2.28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226635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95% CI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(-1.9,-0.12)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(-0.61,5.17)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398000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Change in slope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-0.07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0.03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0.02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226635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95% CI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(-0.10, -0.04)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(-0.02,0.08)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---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(-0.03,0.07)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398000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Cumulative change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-11.21%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-53.41%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-82.23%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-75.83%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-84.04%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  <a:tr h="398000">
                <a:tc>
                  <a:txBody>
                    <a:bodyPr/>
                    <a:lstStyle/>
                    <a:p>
                      <a:pPr algn="just"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Individual change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-11.21%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-47.53%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-61.86%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36.02%</a:t>
                      </a:r>
                    </a:p>
                  </a:txBody>
                  <a:tcPr marL="63500" marR="63500" marT="63500" marB="63500" anchor="b" anchorCtr="0" horzOverflow="overflow"/>
                </a:tc>
                <a:tc>
                  <a:txBody>
                    <a:bodyPr/>
                    <a:lstStyle/>
                    <a:p>
                      <a:pPr defTabSz="450215">
                        <a:defRPr sz="1800"/>
                      </a:pPr>
                      <a:r>
                        <a:rPr sz="1000">
                          <a:latin typeface="+mj-lt"/>
                          <a:ea typeface="+mj-ea"/>
                          <a:cs typeface="+mj-cs"/>
                        </a:rPr>
                        <a:t>-33.97%</a:t>
                      </a:r>
                    </a:p>
                  </a:txBody>
                  <a:tcPr marL="63500" marR="63500" marT="63500" marB="63500" anchor="b" anchorCtr="0" horzOverflow="overflow"/>
                </a:tc>
              </a:tr>
            </a:tbl>
          </a:graphicData>
        </a:graphic>
      </p:graphicFrame>
      <p:sp>
        <p:nvSpPr>
          <p:cNvPr id="256" name="Table 5: Summary of estimated policy intervention effects for KCP centric policies in the KCP."/>
          <p:cNvSpPr txBox="1"/>
          <p:nvPr/>
        </p:nvSpPr>
        <p:spPr>
          <a:xfrm>
            <a:off x="963974" y="3411625"/>
            <a:ext cx="5179102" cy="21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just" defTabSz="450215">
              <a:lnSpc>
                <a:spcPct val="150000"/>
              </a:lnSpc>
              <a:spcBef>
                <a:spcPts val="1200"/>
              </a:spcBef>
              <a:defRPr b="1"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Table 5: Summary of estimated policy intervention effects for KCP centric policies in the KCP.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67409" y="142790"/>
            <a:ext cx="2890243" cy="1440568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Linear decrease Policy 2-4 identified…"/>
          <p:cNvSpPr txBox="1"/>
          <p:nvPr/>
        </p:nvSpPr>
        <p:spPr>
          <a:xfrm>
            <a:off x="6414003" y="4390094"/>
            <a:ext cx="3789308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Linear decrease Policy 2-4 identified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with change of slope (-0.04)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attributed to Policy 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Discussion</a:t>
            </a:r>
          </a:p>
        </p:txBody>
      </p:sp>
      <p:sp>
        <p:nvSpPr>
          <p:cNvPr id="261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6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tudy aimed to quantify effects of individual liquor license laws on violent crime…"/>
          <p:cNvSpPr txBox="1"/>
          <p:nvPr/>
        </p:nvSpPr>
        <p:spPr>
          <a:xfrm>
            <a:off x="916358" y="1332714"/>
            <a:ext cx="5132106" cy="344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Study aimed to quantify effects of individual liquor license laws on violent crime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Overall the laws contributed to a decline of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19% in RNSW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45% in the CBD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84% in the KCP (low numbers make this % large)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from levels that would have been achieved had no alcohol control policies been introduced.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Results broadly consistent with previous studies</a:t>
            </a:r>
          </a:p>
        </p:txBody>
      </p:sp>
      <p:sp>
        <p:nvSpPr>
          <p:cNvPr id="264" name="The falls in violent crime are larger than those reported in previous work.…"/>
          <p:cNvSpPr txBox="1"/>
          <p:nvPr/>
        </p:nvSpPr>
        <p:spPr>
          <a:xfrm>
            <a:off x="1603525" y="5102743"/>
            <a:ext cx="7453187" cy="1530059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The falls in violent crime are larger than those reported in previous work. </a:t>
            </a:r>
          </a:p>
          <a:p>
            <a:pPr>
              <a:defRPr>
                <a:solidFill>
                  <a:srgbClr val="7DAC55"/>
                </a:solidFill>
              </a:defRPr>
            </a:pPr>
            <a:r>
              <a:t>Possible reasons:</a:t>
            </a:r>
          </a:p>
          <a:p>
            <a:pPr marL="180472" indent="-180472">
              <a:buSzPct val="100000"/>
              <a:buChar char="•"/>
            </a:pPr>
            <a:r>
              <a:t>use of a counterfactual allowed us to isolate the impact of the lockout laws from the effect of other statewide policies (or other effects). </a:t>
            </a:r>
          </a:p>
          <a:p>
            <a:pPr marL="180472" indent="-180472">
              <a:buSzPct val="100000"/>
              <a:buChar char="•"/>
            </a:pPr>
            <a:r>
              <a:t>measured from estimated levels had no policies been introduced</a:t>
            </a:r>
          </a:p>
        </p:txBody>
      </p:sp>
      <p:sp>
        <p:nvSpPr>
          <p:cNvPr id="265" name="The proxy dataset for CBD and KCP (PASYD) was less informative than that for RNSW (VIC), despite being sensibly derived as a reasonable choice given the data available. Better proxies will of course, improve inference.…"/>
          <p:cNvSpPr txBox="1"/>
          <p:nvPr/>
        </p:nvSpPr>
        <p:spPr>
          <a:xfrm>
            <a:off x="6065983" y="1815314"/>
            <a:ext cx="5103531" cy="2698460"/>
          </a:xfrm>
          <a:prstGeom prst="rect">
            <a:avLst/>
          </a:prstGeom>
          <a:solidFill>
            <a:srgbClr val="FFFFFF"/>
          </a:solidFill>
          <a:ln w="28575">
            <a:solidFill>
              <a:srgbClr val="7DAC55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/>
            <a:r>
              <a:t>The proxy dataset for CBD and KCP (PASYD) was less informative than that for RNSW (VIC), despite being sensibly derived as a reasonable choice given the data available. Better proxies will of course, improve inference.</a:t>
            </a:r>
          </a:p>
          <a:p>
            <a:pPr/>
          </a:p>
          <a:p>
            <a:pPr/>
            <a:r>
              <a:t>Some policies were close together in time, making it challenging to accurately estimate their individual effects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Discussion</a:t>
            </a:r>
          </a:p>
        </p:txBody>
      </p:sp>
      <p:sp>
        <p:nvSpPr>
          <p:cNvPr id="268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6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Model discussion:…"/>
          <p:cNvSpPr txBox="1"/>
          <p:nvPr/>
        </p:nvSpPr>
        <p:spPr>
          <a:xfrm>
            <a:off x="918266" y="1440881"/>
            <a:ext cx="10355468" cy="4841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7DAC5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Model discussion: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Intervention model was a piecewise linear spline (with possible intercept changes at each knot).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solidFill>
                  <a:srgbClr val="7DAC5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Reason:</a:t>
            </a:r>
            <a:r>
              <a:rPr>
                <a:solidFill>
                  <a:srgbClr val="000000"/>
                </a:solidFill>
              </a:rPr>
              <a:t> 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a Policy effect is likely still taking place when the next Policy is enacted, confounding effect estimates</a:t>
            </a:r>
          </a:p>
          <a:p>
            <a:pPr marL="180472" indent="-180472">
              <a:buSzPct val="100000"/>
              <a:buChar char="•"/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β</a:t>
            </a:r>
            <a:r>
              <a:rPr baseline="-5998"/>
              <a:t>k</a:t>
            </a:r>
            <a:r>
              <a:rPr i="0"/>
              <a:t> coefficients directly interpretable as the change observed compared to what was already happening — helpful.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solidFill>
                  <a:srgbClr val="7DAC5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Downside:</a:t>
            </a:r>
            <a:r>
              <a:rPr>
                <a:solidFill>
                  <a:srgbClr val="000000"/>
                </a:solidFill>
              </a:rPr>
              <a:t> difficult to represent, e.g., a Policy effect that is an initial weekly reduction in assaults before levelling-off to a new constant value. Rather, the levelling-off will tend to be attributed to an increase in the weekly assault rate of a subsequent Policy. 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(This could account for the apparent slowing of the weekly decline in assaults following Policy 2 but attributed to Policy 3 in the KCP.)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Discussion </a:t>
            </a:r>
          </a:p>
        </p:txBody>
      </p:sp>
      <p:sp>
        <p:nvSpPr>
          <p:cNvPr id="273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7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Alternatives:…"/>
          <p:cNvSpPr txBox="1"/>
          <p:nvPr/>
        </p:nvSpPr>
        <p:spPr>
          <a:xfrm>
            <a:off x="953711" y="1524819"/>
            <a:ext cx="10284578" cy="2606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7DAC5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Alternatives:</a:t>
            </a:r>
          </a:p>
          <a:p>
            <a:pPr marL="228600" indent="-228600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Introduce new parameter that determines when the transitional effects of a Policy expire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And/or adopt exponential decay form for Policy “impulse” effect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solidFill>
                  <a:srgbClr val="7DAC5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Cons: </a:t>
            </a:r>
            <a:r>
              <a:rPr>
                <a:solidFill>
                  <a:srgbClr val="000000"/>
                </a:solidFill>
              </a:rPr>
              <a:t>such parameters are difficult/impossible to estimate. Especially if the levelling-off occurs after the introduction of the next Policy and so parameters are conflated with later Policy effects.)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Can specify parameters/form more strongly, but then this becomes a model choice, and we’re back to analyst model specification decisions of the kind we have already made.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HANK YOU"/>
          <p:cNvSpPr txBox="1"/>
          <p:nvPr/>
        </p:nvSpPr>
        <p:spPr>
          <a:xfrm>
            <a:off x="5379115" y="3243582"/>
            <a:ext cx="1433768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>
                <a:solidFill>
                  <a:srgbClr val="7DAC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THANK YOU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extBox 3"/>
          <p:cNvSpPr txBox="1"/>
          <p:nvPr/>
        </p:nvSpPr>
        <p:spPr>
          <a:xfrm>
            <a:off x="445224" y="580555"/>
            <a:ext cx="11167659" cy="131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8000">
                <a:latin typeface="Clancy"/>
                <a:ea typeface="Clancy"/>
                <a:cs typeface="Clancy"/>
                <a:sym typeface="Clancy"/>
              </a:defRPr>
            </a:lvl1pPr>
          </a:lstStyle>
          <a:p>
            <a:pPr/>
            <a:r>
              <a:t>Contact us</a:t>
            </a:r>
          </a:p>
        </p:txBody>
      </p:sp>
      <p:sp>
        <p:nvSpPr>
          <p:cNvPr id="281" name="TextBox 4"/>
          <p:cNvSpPr txBox="1"/>
          <p:nvPr/>
        </p:nvSpPr>
        <p:spPr>
          <a:xfrm>
            <a:off x="445224" y="2028088"/>
            <a:ext cx="4639592" cy="288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UNSW Data Science Hub (uDASH)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Room 1050, Level 1, East Wing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Lawrence Centre (H13)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UNSW Sydney</a:t>
            </a:r>
          </a:p>
          <a:p>
            <a: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hlinkClick r:id="rId2" invalidUrl="" action="" tgtFrame="" tooltip="" history="1" highlightClick="0" endSnd="0"/>
              </a:rPr>
              <a:t>uDASH@unsw.edu.au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Michelle Cartwright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Centre Manager</a:t>
            </a:r>
          </a:p>
          <a:p>
            <a: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hlinkClick r:id="rId3" invalidUrl="" action="" tgtFrame="" tooltip="" history="1" highlightClick="0" endSnd="0"/>
              </a:rPr>
              <a:t>mcartwright@unsw.edu.au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</a:p>
        </p:txBody>
      </p:sp>
      <p:pic>
        <p:nvPicPr>
          <p:cNvPr id="282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72856" y="4904668"/>
            <a:ext cx="5076045" cy="214322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TextBox 4"/>
          <p:cNvSpPr txBox="1"/>
          <p:nvPr/>
        </p:nvSpPr>
        <p:spPr>
          <a:xfrm>
            <a:off x="3776207" y="2028088"/>
            <a:ext cx="4639589" cy="288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Emily Zeng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Business Development Mgr</a:t>
            </a:r>
          </a:p>
          <a:p>
            <a: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hlinkClick r:id="rId5" invalidUrl="" action="" tgtFrame="" tooltip="" history="1" highlightClick="0" endSnd="0"/>
              </a:rPr>
              <a:t>Scott.Sisson@unsw.edu.au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</a:p>
        </p:txBody>
      </p:sp>
      <p:sp>
        <p:nvSpPr>
          <p:cNvPr id="284" name="TextBox 4"/>
          <p:cNvSpPr txBox="1"/>
          <p:nvPr/>
        </p:nvSpPr>
        <p:spPr>
          <a:xfrm>
            <a:off x="7194853" y="2028088"/>
            <a:ext cx="4639589" cy="288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Prof. Scott Sisson</a:t>
            </a:r>
          </a:p>
          <a:p>
            <a:pPr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Director</a:t>
            </a:r>
          </a:p>
          <a:p>
            <a: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>
                <a:hlinkClick r:id="rId5" invalidUrl="" action="" tgtFrame="" tooltip="" history="1" highlightClick="0" endSnd="0"/>
              </a:rPr>
              <a:t>Scott.Sisson@unsw.edu.au</a:t>
            </a:r>
            <a:r>
              <a:rPr u="none">
                <a:solidFill>
                  <a:srgbClr val="000000"/>
                </a:solidFill>
                <a:uFillTx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The data</a:t>
            </a:r>
          </a:p>
        </p:txBody>
      </p:sp>
      <p:sp>
        <p:nvSpPr>
          <p:cNvPr id="128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2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749,576 non domestic violence-related assaults in NSW from 1st Jan 2000 – 31st Dec 2019…"/>
          <p:cNvSpPr txBox="1"/>
          <p:nvPr/>
        </p:nvSpPr>
        <p:spPr>
          <a:xfrm>
            <a:off x="974982" y="1570538"/>
            <a:ext cx="10143060" cy="2460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just" defTabSz="457200">
              <a:defRPr sz="1500">
                <a:solidFill>
                  <a:srgbClr val="7EAC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749,576 non domestic violence-related assaults</a:t>
            </a:r>
            <a:r>
              <a:rPr>
                <a:solidFill>
                  <a:srgbClr val="000000"/>
                </a:solidFill>
              </a:rPr>
              <a:t> in NSW from 1st Jan 2000 – 31st Dec 2019</a:t>
            </a:r>
          </a:p>
          <a:p>
            <a:pPr algn="just" defTabSz="457200">
              <a:defRPr sz="15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 defTabSz="457200"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Due to the varying geographical scope of liquor licensing policies, the assault data were partitioned into those occurring</a:t>
            </a:r>
          </a:p>
          <a:p>
            <a:pPr lvl="1" marL="521367" indent="-140367" algn="just" defTabSz="457200">
              <a:buSzPct val="100000"/>
              <a:buChar char="•"/>
              <a:defRPr sz="1500">
                <a:solidFill>
                  <a:srgbClr val="7EAC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 the CBD</a:t>
            </a:r>
            <a:r>
              <a:rPr>
                <a:solidFill>
                  <a:srgbClr val="000000"/>
                </a:solidFill>
              </a:rPr>
              <a:t> (a)</a:t>
            </a:r>
          </a:p>
          <a:p>
            <a:pPr lvl="1" marL="521367" indent="-140367" algn="just" defTabSz="457200">
              <a:buSzPct val="100000"/>
              <a:buChar char="•"/>
              <a:defRPr sz="1500">
                <a:solidFill>
                  <a:srgbClr val="7EAC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KCP</a:t>
            </a:r>
            <a:r>
              <a:rPr>
                <a:solidFill>
                  <a:srgbClr val="000000"/>
                </a:solidFill>
              </a:rPr>
              <a:t> (b)</a:t>
            </a:r>
          </a:p>
          <a:p>
            <a:pPr lvl="1" marL="521367" indent="-140367" algn="just" defTabSz="457200">
              <a:buSzPct val="100000"/>
              <a:buChar char="•"/>
              <a:defRPr sz="1500">
                <a:solidFill>
                  <a:srgbClr val="7EAC5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rest of NSW (RNSW)</a:t>
            </a:r>
            <a:br/>
            <a:r>
              <a:rPr>
                <a:solidFill>
                  <a:srgbClr val="000000"/>
                </a:solidFill>
              </a:rPr>
              <a:t>defined as all of NSW excluding </a:t>
            </a:r>
            <a:br>
              <a:rPr>
                <a:solidFill>
                  <a:srgbClr val="000000"/>
                </a:solidFill>
              </a:rPr>
            </a:br>
            <a:r>
              <a:rPr>
                <a:solidFill>
                  <a:srgbClr val="000000"/>
                </a:solidFill>
              </a:rPr>
              <a:t>the Sydney LGA (local govt area)</a:t>
            </a:r>
          </a:p>
          <a:p>
            <a:pPr algn="just" defTabSz="457200">
              <a:defRPr sz="1500">
                <a:latin typeface="Arial"/>
                <a:ea typeface="Arial"/>
                <a:cs typeface="Arial"/>
                <a:sym typeface="Arial"/>
              </a:defRPr>
            </a:pPr>
          </a:p>
          <a:p>
            <a:pPr algn="just" defTabSz="457200"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Numbers of assaults were aggregated</a:t>
            </a:r>
            <a:br/>
            <a:r>
              <a:t>into </a:t>
            </a:r>
            <a:r>
              <a:rPr>
                <a:solidFill>
                  <a:srgbClr val="7EAC55"/>
                </a:solidFill>
              </a:rPr>
              <a:t>weekly count series</a:t>
            </a:r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71669" y="2560669"/>
            <a:ext cx="6781598" cy="32961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Box 5"/>
          <p:cNvSpPr txBox="1"/>
          <p:nvPr/>
        </p:nvSpPr>
        <p:spPr>
          <a:xfrm>
            <a:off x="909603" y="766475"/>
            <a:ext cx="10147494" cy="412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457200">
              <a:defRPr b="1"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Weekly counts of reported non-domestic assaults in RNSW</a:t>
            </a:r>
          </a:p>
        </p:txBody>
      </p:sp>
      <p:sp>
        <p:nvSpPr>
          <p:cNvPr id="134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35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581" y="1332761"/>
            <a:ext cx="8152235" cy="399160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Vertical lines indicate the promulgation times of the 7 statewide Policy interventions"/>
          <p:cNvSpPr txBox="1"/>
          <p:nvPr/>
        </p:nvSpPr>
        <p:spPr>
          <a:xfrm>
            <a:off x="9611699" y="3094215"/>
            <a:ext cx="1593494" cy="468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457200"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Vertical lines indicate the promulgation times of the 7 statewide Policy interventions</a:t>
            </a:r>
          </a:p>
        </p:txBody>
      </p:sp>
      <p:sp>
        <p:nvSpPr>
          <p:cNvPr id="138" name="Some trend and seasonality before first Policy…"/>
          <p:cNvSpPr txBox="1"/>
          <p:nvPr/>
        </p:nvSpPr>
        <p:spPr>
          <a:xfrm>
            <a:off x="1199354" y="5478157"/>
            <a:ext cx="4935191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Some trend and seasonality before first Policy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Apparent decrease 2008-2015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Possible stability post 2015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Box 5"/>
          <p:cNvSpPr txBox="1"/>
          <p:nvPr/>
        </p:nvSpPr>
        <p:spPr>
          <a:xfrm>
            <a:off x="909603" y="766475"/>
            <a:ext cx="10147494" cy="412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457200">
              <a:defRPr b="1"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Weekly counts of reported non-domestic assaults in the CBD</a:t>
            </a:r>
          </a:p>
        </p:txBody>
      </p:sp>
      <p:sp>
        <p:nvSpPr>
          <p:cNvPr id="141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42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1881" y="1292109"/>
            <a:ext cx="8128563" cy="408434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Vertical lines indicate the promulgation times of the 5 Policies impacting the CBD"/>
          <p:cNvSpPr txBox="1"/>
          <p:nvPr/>
        </p:nvSpPr>
        <p:spPr>
          <a:xfrm>
            <a:off x="9611699" y="3094215"/>
            <a:ext cx="1593494" cy="468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457200"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Vertical lines indicate the promulgation times of the 5 Policies impacting the CBD</a:t>
            </a:r>
          </a:p>
        </p:txBody>
      </p:sp>
      <p:sp>
        <p:nvSpPr>
          <p:cNvPr id="145" name="Some trend, weak seasonality before first Policy…"/>
          <p:cNvSpPr txBox="1"/>
          <p:nvPr/>
        </p:nvSpPr>
        <p:spPr>
          <a:xfrm>
            <a:off x="1199354" y="5478157"/>
            <a:ext cx="5150954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Some trend, weak seasonality before first Policy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Apparent decrease between Policies 1 &amp; 2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Possible stability Policy 2+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Weekly counts of reported non-domestic assaults in the KCP </a:t>
            </a:r>
          </a:p>
        </p:txBody>
      </p:sp>
      <p:sp>
        <p:nvSpPr>
          <p:cNvPr id="148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4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5527" y="1301890"/>
            <a:ext cx="8142318" cy="405833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Vertical lines indicate the promulgation times of the 6 Policies impacting the KCP"/>
          <p:cNvSpPr txBox="1"/>
          <p:nvPr/>
        </p:nvSpPr>
        <p:spPr>
          <a:xfrm>
            <a:off x="9611699" y="3094215"/>
            <a:ext cx="1593494" cy="468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just" defTabSz="457200">
              <a:defRPr sz="9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Vertical lines indicate the promulgation times of the 6 Policies impacting the KCP</a:t>
            </a:r>
          </a:p>
        </p:txBody>
      </p:sp>
      <p:sp>
        <p:nvSpPr>
          <p:cNvPr id="152" name="Some trend before first Policy…"/>
          <p:cNvSpPr txBox="1"/>
          <p:nvPr/>
        </p:nvSpPr>
        <p:spPr>
          <a:xfrm>
            <a:off x="1199353" y="5478157"/>
            <a:ext cx="4592627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Some trend before first Policy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Apparent decrease between Policies 2 &amp; 4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Possible stability Policy 4+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Box 5"/>
          <p:cNvSpPr txBox="1"/>
          <p:nvPr/>
        </p:nvSpPr>
        <p:spPr>
          <a:xfrm>
            <a:off x="909603" y="775768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Liquor licensing policy timeline: Statewide and CBD/KCP</a:t>
            </a:r>
          </a:p>
        </p:txBody>
      </p:sp>
      <p:sp>
        <p:nvSpPr>
          <p:cNvPr id="155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56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3218" y="1573876"/>
            <a:ext cx="4303340" cy="3604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06129" y="1606821"/>
            <a:ext cx="4633171" cy="3452632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he promulgation time between many consecutive policies is short (order ~ months)…"/>
          <p:cNvSpPr txBox="1"/>
          <p:nvPr/>
        </p:nvSpPr>
        <p:spPr>
          <a:xfrm>
            <a:off x="1199354" y="5478157"/>
            <a:ext cx="8765804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The promulgation time between many consecutive policies is short (order ~ months)</a:t>
            </a:r>
          </a:p>
          <a:p>
            <a:pPr marL="180472" indent="-180472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Challenge to estimate policy effects on a few (weekly aggregate) data points</a:t>
            </a:r>
          </a:p>
          <a:p>
            <a:pPr marL="180472" indent="-180472">
              <a:buSzPct val="100000"/>
              <a:buChar char="•"/>
              <a:defRPr>
                <a:solidFill>
                  <a:srgbClr val="7EAC5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Accordingly we group these into composite Policies (capital P)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Modelling Approach</a:t>
            </a:r>
          </a:p>
        </p:txBody>
      </p:sp>
      <p:sp>
        <p:nvSpPr>
          <p:cNvPr id="162" name="Rectangle 6"/>
          <p:cNvSpPr txBox="1"/>
          <p:nvPr/>
        </p:nvSpPr>
        <p:spPr>
          <a:xfrm>
            <a:off x="870271" y="1542977"/>
            <a:ext cx="3468579" cy="291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spcBef>
                <a:spcPts val="800"/>
              </a:spcBef>
              <a:defRPr>
                <a:solidFill>
                  <a:schemeClr val="accent6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Brief:</a:t>
            </a:r>
            <a:r>
              <a:rPr>
                <a:solidFill>
                  <a:srgbClr val="000000"/>
                </a:solidFill>
              </a:rPr>
              <a:t> Wish to evaluate the effect of individual liquor policies.</a:t>
            </a:r>
          </a:p>
          <a:p>
            <a:pPr>
              <a:spcBef>
                <a:spcPts val="800"/>
              </a:spcBef>
              <a:defRPr>
                <a:solidFill>
                  <a:srgbClr val="7FAC55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t>Challenges:</a:t>
            </a:r>
          </a:p>
          <a:p>
            <a:pPr>
              <a:spcBef>
                <a:spcPts val="800"/>
              </a:spcBef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Policy effects overlap (the impact of one policy still being felt when another policy is introduced).</a:t>
            </a:r>
          </a:p>
          <a:p>
            <a:pPr>
              <a:spcBef>
                <a:spcPts val="800"/>
              </a:spcBef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We don’t know what would have happened if no laws were introduced.</a:t>
            </a:r>
          </a:p>
        </p:txBody>
      </p:sp>
      <p:sp>
        <p:nvSpPr>
          <p:cNvPr id="163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64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unknown.png" descr="unknow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9479" y="1172367"/>
            <a:ext cx="6680632" cy="327105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Approach:…"/>
          <p:cNvSpPr txBox="1"/>
          <p:nvPr/>
        </p:nvSpPr>
        <p:spPr>
          <a:xfrm>
            <a:off x="871474" y="4520965"/>
            <a:ext cx="9915872" cy="1501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chemeClr val="accent6"/>
                </a:solidFill>
              </a:defRPr>
            </a:pPr>
            <a:r>
              <a:t>Approach: </a:t>
            </a:r>
          </a:p>
          <a:p>
            <a:pPr lvl="1" marL="561471" indent="-180472">
              <a:buSzPct val="100000"/>
              <a:buChar char="•"/>
            </a:pPr>
            <a:r>
              <a:t>Can’t just fit time series model to data (RNSW), as unclear if observed changes are due to laws.</a:t>
            </a:r>
          </a:p>
          <a:p>
            <a:pPr lvl="1" marL="561471" indent="-180472">
              <a:buSzPct val="100000"/>
              <a:buChar char="•"/>
            </a:pPr>
            <a:r>
              <a:t>Identify independent proxy dataset (Vic) with same influences and trends, but </a:t>
            </a:r>
            <a:r>
              <a:rPr i="1"/>
              <a:t>without</a:t>
            </a:r>
            <a:r>
              <a:t> any laws.</a:t>
            </a:r>
          </a:p>
          <a:p>
            <a:pPr lvl="1" marL="561471" indent="-180472">
              <a:buSzPct val="100000"/>
              <a:buChar char="•"/>
            </a:pPr>
            <a:r>
              <a:t>Specify a joint model for both (RNSW, Vic), and forecast how RNSW would behave without any laws.</a:t>
            </a:r>
          </a:p>
          <a:p>
            <a:pPr lvl="1" marL="561471" indent="-180472">
              <a:buSzPct val="100000"/>
              <a:buChar char="•"/>
            </a:pPr>
            <a:r>
              <a:t>Calculated difference between counterfactual and observed datasets = the effect of the laws.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Box 5"/>
          <p:cNvSpPr txBox="1"/>
          <p:nvPr/>
        </p:nvSpPr>
        <p:spPr>
          <a:xfrm>
            <a:off x="909603" y="766475"/>
            <a:ext cx="10147494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200">
                <a:latin typeface="Clancy Bold"/>
                <a:ea typeface="Clancy Bold"/>
                <a:cs typeface="Clancy Bold"/>
                <a:sym typeface="Clancy Bold"/>
              </a:defRPr>
            </a:lvl1pPr>
          </a:lstStyle>
          <a:p>
            <a:pPr/>
            <a:r>
              <a:t>Modelling Approach</a:t>
            </a:r>
          </a:p>
        </p:txBody>
      </p:sp>
      <p:sp>
        <p:nvSpPr>
          <p:cNvPr id="169" name="Straight Connector 3"/>
          <p:cNvSpPr/>
          <p:nvPr/>
        </p:nvSpPr>
        <p:spPr>
          <a:xfrm>
            <a:off x="932635" y="1235539"/>
            <a:ext cx="891615" cy="2"/>
          </a:xfrm>
          <a:prstGeom prst="line">
            <a:avLst/>
          </a:prstGeom>
          <a:ln w="76200">
            <a:solidFill>
              <a:srgbClr val="FFDC00"/>
            </a:solidFill>
            <a:miter/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70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29750" y="6038765"/>
            <a:ext cx="1957391" cy="826457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For each region (RNSW, CBD, KCP):…"/>
          <p:cNvSpPr txBox="1"/>
          <p:nvPr/>
        </p:nvSpPr>
        <p:spPr>
          <a:xfrm>
            <a:off x="967702" y="1514327"/>
            <a:ext cx="5797111" cy="428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7EAC5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For each region (RNSW, CBD, KCP)</a:t>
            </a:r>
            <a:r>
              <a:rPr>
                <a:solidFill>
                  <a:srgbClr val="000000"/>
                </a:solidFill>
              </a:rPr>
              <a:t>:</a:t>
            </a:r>
          </a:p>
          <a:p>
            <a:pPr lvl="2"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 lvl="2"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y</a:t>
            </a:r>
            <a:r>
              <a:rPr baseline="-5998"/>
              <a:t>t</a:t>
            </a:r>
            <a:r>
              <a:rPr i="0"/>
              <a:t> = observed counts</a:t>
            </a:r>
          </a:p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y</a:t>
            </a:r>
            <a:r>
              <a:rPr baseline="-5998"/>
              <a:t>t</a:t>
            </a:r>
            <a:r>
              <a:rPr baseline="31999"/>
              <a:t>*</a:t>
            </a:r>
            <a:r>
              <a:rPr i="0"/>
              <a:t> = counterfactual data for </a:t>
            </a:r>
            <a:r>
              <a:t>t=1,…,T</a:t>
            </a:r>
          </a:p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If </a:t>
            </a:r>
            <a:r>
              <a:rPr i="1"/>
              <a:t>τ</a:t>
            </a:r>
            <a:r>
              <a:rPr baseline="-5998" i="1"/>
              <a:t>k</a:t>
            </a:r>
            <a:r>
              <a:t> = promulgation time of </a:t>
            </a:r>
            <a:r>
              <a:rPr i="1"/>
              <a:t>k</a:t>
            </a:r>
            <a:r>
              <a:t>-th Policy then</a:t>
            </a:r>
          </a:p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y</a:t>
            </a:r>
            <a:r>
              <a:rPr baseline="-5998"/>
              <a:t>t</a:t>
            </a:r>
            <a:r>
              <a:rPr baseline="31999"/>
              <a:t>*</a:t>
            </a:r>
            <a:r>
              <a:rPr i="0"/>
              <a:t> = </a:t>
            </a:r>
            <a:r>
              <a:t>y</a:t>
            </a:r>
            <a:r>
              <a:rPr baseline="-5998"/>
              <a:t>t</a:t>
            </a:r>
            <a:r>
              <a:rPr i="0"/>
              <a:t>                  for </a:t>
            </a:r>
            <a:r>
              <a:t>t=1,…,τ</a:t>
            </a:r>
            <a:r>
              <a:rPr baseline="-5998"/>
              <a:t>1</a:t>
            </a:r>
            <a:r>
              <a:t>-1</a:t>
            </a:r>
          </a:p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y</a:t>
            </a:r>
            <a:r>
              <a:rPr baseline="-5998"/>
              <a:t>t</a:t>
            </a:r>
            <a:r>
              <a:rPr baseline="31999"/>
              <a:t>*</a:t>
            </a:r>
            <a:r>
              <a:rPr i="0"/>
              <a:t> = unobserved for </a:t>
            </a:r>
            <a:r>
              <a:t>t= τ</a:t>
            </a:r>
            <a:r>
              <a:rPr baseline="-5998"/>
              <a:t>1</a:t>
            </a:r>
            <a:r>
              <a:t>,…,T</a:t>
            </a:r>
          </a:p>
          <a:p>
            <a:pPr>
              <a:defRPr i="1"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solidFill>
                  <a:srgbClr val="7EAC5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If </a:t>
            </a:r>
            <a:r>
              <a:rPr i="1"/>
              <a:t>y</a:t>
            </a:r>
            <a:r>
              <a:rPr baseline="-5998" i="1"/>
              <a:t>t</a:t>
            </a:r>
            <a:r>
              <a:rPr baseline="31999" i="1"/>
              <a:t>*  </a:t>
            </a:r>
            <a:r>
              <a:t>was observed: 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then (with additivity assumptions)</a:t>
            </a:r>
          </a:p>
          <a:p>
            <a:pPr lvl="2">
              <a:defRPr i="1">
                <a:latin typeface="+mn-lt"/>
                <a:ea typeface="+mn-ea"/>
                <a:cs typeface="+mn-cs"/>
                <a:sym typeface="Helvetica"/>
              </a:defRPr>
            </a:pPr>
            <a:r>
              <a:t>D</a:t>
            </a:r>
            <a:r>
              <a:rPr baseline="-5998"/>
              <a:t>t</a:t>
            </a:r>
            <a:r>
              <a:rPr i="0"/>
              <a:t> = </a:t>
            </a:r>
            <a:r>
              <a:t>y</a:t>
            </a:r>
            <a:r>
              <a:rPr baseline="-5998"/>
              <a:t>t</a:t>
            </a:r>
            <a:r>
              <a:rPr baseline="31999"/>
              <a:t> </a:t>
            </a:r>
            <a:r>
              <a:t>- y</a:t>
            </a:r>
            <a:r>
              <a:rPr baseline="-5998"/>
              <a:t>t</a:t>
            </a:r>
            <a:r>
              <a:rPr baseline="31999"/>
              <a:t>*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would contain Policy effects only.</a:t>
            </a: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So we build a model to predict the unobserved part of </a:t>
            </a:r>
            <a:r>
              <a:rPr i="1"/>
              <a:t>y</a:t>
            </a:r>
            <a:r>
              <a:rPr baseline="-5998" i="1"/>
              <a:t>t</a:t>
            </a:r>
            <a:r>
              <a:rPr baseline="31999" i="1"/>
              <a:t>*</a:t>
            </a:r>
          </a:p>
        </p:txBody>
      </p:sp>
      <p:sp>
        <p:nvSpPr>
          <p:cNvPr id="172" name="Model for yt*:…"/>
          <p:cNvSpPr txBox="1"/>
          <p:nvPr/>
        </p:nvSpPr>
        <p:spPr>
          <a:xfrm>
            <a:off x="6497942" y="1734664"/>
            <a:ext cx="4302597" cy="3282659"/>
          </a:xfrm>
          <a:prstGeom prst="rect">
            <a:avLst/>
          </a:prstGeom>
          <a:solidFill>
            <a:srgbClr val="FFFFFF"/>
          </a:solidFill>
          <a:ln w="28575">
            <a:solidFill>
              <a:srgbClr val="FF0000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7DAC55"/>
                </a:solidFill>
              </a:defRPr>
            </a:pPr>
            <a:r>
              <a:t>Model for </a:t>
            </a:r>
            <a:r>
              <a:rPr i="1"/>
              <a:t>y</a:t>
            </a:r>
            <a:r>
              <a:rPr baseline="-5998" i="1"/>
              <a:t>t</a:t>
            </a:r>
            <a:r>
              <a:rPr baseline="31999" i="1"/>
              <a:t>*</a:t>
            </a:r>
            <a:r>
              <a:t>:</a:t>
            </a:r>
          </a:p>
          <a:p>
            <a:pPr/>
            <a:endParaRPr>
              <a:solidFill>
                <a:srgbClr val="7DAC55"/>
              </a:solidFill>
            </a:endParaRPr>
          </a:p>
          <a:p>
            <a:pPr>
              <a:defRPr>
                <a:solidFill>
                  <a:srgbClr val="7EAC55"/>
                </a:solidFill>
              </a:defRPr>
            </a:pPr>
            <a:r>
              <a:t>First identify proxy dataset </a:t>
            </a:r>
            <a:r>
              <a:rPr i="1"/>
              <a:t>p</a:t>
            </a:r>
            <a:r>
              <a:rPr baseline="-5998" i="1"/>
              <a:t>t</a:t>
            </a:r>
            <a:r>
              <a:t>:</a:t>
            </a:r>
          </a:p>
          <a:p>
            <a:pPr marL="180472" indent="-180472">
              <a:buSzPct val="100000"/>
              <a:buChar char="•"/>
            </a:pPr>
            <a:r>
              <a:t>available for the full study period</a:t>
            </a:r>
          </a:p>
          <a:p>
            <a:pPr marL="180472" indent="-180472">
              <a:buSzPct val="100000"/>
              <a:buChar char="•"/>
            </a:pPr>
            <a:r>
              <a:t>strongly related to </a:t>
            </a:r>
            <a:r>
              <a:rPr i="1"/>
              <a:t>y</a:t>
            </a:r>
            <a:r>
              <a:rPr baseline="-5998" i="1"/>
              <a:t>t</a:t>
            </a:r>
            <a:r>
              <a:t> (</a:t>
            </a:r>
            <a:r>
              <a:rPr i="1"/>
              <a:t>y</a:t>
            </a:r>
            <a:r>
              <a:rPr baseline="-5998" i="1"/>
              <a:t>t</a:t>
            </a:r>
            <a:r>
              <a:rPr baseline="31999" i="1"/>
              <a:t>*</a:t>
            </a:r>
            <a:r>
              <a:t>) before Policy 1</a:t>
            </a:r>
          </a:p>
          <a:p>
            <a:pPr marL="180472" indent="-180472">
              <a:buSzPct val="100000"/>
              <a:buChar char="•"/>
            </a:pPr>
            <a:r>
              <a:t>not affected by Policies</a:t>
            </a:r>
          </a:p>
          <a:p>
            <a:pPr/>
          </a:p>
          <a:p>
            <a:pPr>
              <a:defRPr>
                <a:solidFill>
                  <a:srgbClr val="7EAC56"/>
                </a:solidFill>
              </a:defRPr>
            </a:pPr>
            <a:r>
              <a:t>Then:</a:t>
            </a:r>
          </a:p>
          <a:p>
            <a:pPr marL="180472" indent="-180472">
              <a:buSzPct val="100000"/>
              <a:buChar char="•"/>
            </a:pPr>
            <a:r>
              <a:t>build joint model for (</a:t>
            </a:r>
            <a:r>
              <a:rPr i="1"/>
              <a:t>y</a:t>
            </a:r>
            <a:r>
              <a:rPr baseline="-5998" i="1"/>
              <a:t>t</a:t>
            </a:r>
            <a:r>
              <a:rPr baseline="31999" i="1"/>
              <a:t>*</a:t>
            </a:r>
            <a:r>
              <a:t>,</a:t>
            </a:r>
            <a:r>
              <a:rPr i="1"/>
              <a:t>p</a:t>
            </a:r>
            <a:r>
              <a:rPr baseline="-5998" i="1"/>
              <a:t>t</a:t>
            </a:r>
            <a:r>
              <a:t>) over </a:t>
            </a:r>
            <a:r>
              <a:rPr i="1"/>
              <a:t>t=1,…,τ</a:t>
            </a:r>
            <a:r>
              <a:rPr baseline="-5998" i="1"/>
              <a:t>1</a:t>
            </a:r>
            <a:r>
              <a:rPr i="1"/>
              <a:t>-1</a:t>
            </a:r>
            <a:endParaRPr i="1"/>
          </a:p>
          <a:p>
            <a:pPr marL="180472" indent="-180472">
              <a:buSzPct val="100000"/>
              <a:buChar char="•"/>
            </a:pPr>
            <a:r>
              <a:t>use (</a:t>
            </a:r>
            <a:r>
              <a:rPr i="1"/>
              <a:t>y</a:t>
            </a:r>
            <a:r>
              <a:rPr baseline="-5998" i="1"/>
              <a:t>t</a:t>
            </a:r>
            <a:r>
              <a:rPr baseline="31999" i="1"/>
              <a:t>* </a:t>
            </a:r>
            <a:r>
              <a:t>| </a:t>
            </a:r>
            <a:r>
              <a:rPr i="1"/>
              <a:t>p</a:t>
            </a:r>
            <a:r>
              <a:rPr baseline="-5998" i="1"/>
              <a:t>t</a:t>
            </a:r>
            <a:r>
              <a:t>) to forecast over </a:t>
            </a:r>
            <a:r>
              <a:rPr i="1"/>
              <a:t>t= τ</a:t>
            </a:r>
            <a:r>
              <a:rPr baseline="-5998" i="1"/>
              <a:t>1</a:t>
            </a:r>
            <a:r>
              <a:rPr i="1"/>
              <a:t>,…,T</a:t>
            </a:r>
            <a:endParaRPr i="1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J Document" ma:contentTypeID="0x01010077DC2A28846341C9915EFC7988C44A4F00AC683DE72F6D54408E582A29A0E01260" ma:contentTypeVersion="4" ma:contentTypeDescription="" ma:contentTypeScope="" ma:versionID="6d8699e19d18e85c01352be16c7ff8ee">
  <xsd:schema xmlns:xsd="http://www.w3.org/2001/XMLSchema" xmlns:xs="http://www.w3.org/2001/XMLSchema" xmlns:p="http://schemas.microsoft.com/office/2006/metadata/properties" xmlns:ns1="http://schemas.microsoft.com/sharepoint/v3" xmlns:ns3="7682a661-0ade-4637-84c8-77ce31dee783" xmlns:ns4="e4ff26e6-61c9-4223-823f-818594960367" targetNamespace="http://schemas.microsoft.com/office/2006/metadata/properties" ma:root="true" ma:fieldsID="7b26b1d083b43316654d29245d50e201" ns1:_="" ns3:_="" ns4:_="">
    <xsd:import namespace="http://schemas.microsoft.com/sharepoint/v3"/>
    <xsd:import namespace="7682a661-0ade-4637-84c8-77ce31dee783"/>
    <xsd:import namespace="e4ff26e6-61c9-4223-823f-818594960367"/>
    <xsd:element name="properties">
      <xsd:complexType>
        <xsd:sequence>
          <xsd:element name="documentManagement">
            <xsd:complexType>
              <xsd:all>
                <xsd:element ref="ns3:TaxCatchAll" minOccurs="0"/>
                <xsd:element ref="ns4:ne8158a489a9473f9c54eecb4c21131b" minOccurs="0"/>
                <xsd:element ref="ns4:bc56bdda6a6a44c48d8cfdd96ad4c147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4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82a661-0ade-4637-84c8-77ce31dee78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1544a81-4f2a-458e-ab5b-bbbaec5e6e73}" ma:internalName="TaxCatchAll" ma:readOnly="false" ma:showField="CatchAllData" ma:web="7682a661-0ade-4637-84c8-77ce31dee7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ff26e6-61c9-4223-823f-818594960367" elementFormDefault="qualified">
    <xsd:import namespace="http://schemas.microsoft.com/office/2006/documentManagement/types"/>
    <xsd:import namespace="http://schemas.microsoft.com/office/infopath/2007/PartnerControls"/>
    <xsd:element name="ne8158a489a9473f9c54eecb4c21131b" ma:index="11" ma:taxonomy="true" ma:internalName="ne8158a489a9473f9c54eecb4c21131b" ma:taxonomyFieldName="Content_x0020_tags" ma:displayName="Content tags" ma:fieldId="{7e8158a4-89a9-473f-9c54-eecb4c21131b}" ma:taxonomyMulti="true" ma:sspId="f6e08d11-6f9a-422e-94df-5713af838a64" ma:termSetId="a069c314-3269-420f-97d4-651b5f06edc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c56bdda6a6a44c48d8cfdd96ad4c147" ma:index="12" nillable="true" ma:displayName="DC.Type.DocType (JSMS)_0" ma:hidden="true" ma:internalName="bc56bdda6a6a44c48d8cfdd96ad4c147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82a661-0ade-4637-84c8-77ce31dee783">
      <Value>28</Value>
      <Value>105</Value>
    </TaxCatchAll>
    <bc56bdda6a6a44c48d8cfdd96ad4c147 xmlns="e4ff26e6-61c9-4223-823f-818594960367" xsi:nil="true"/>
    <PublishingExpirationDate xmlns="http://schemas.microsoft.com/sharepoint/v3" xsi:nil="true"/>
    <PublishingStartDate xmlns="http://schemas.microsoft.com/sharepoint/v3" xsi:nil="true"/>
    <ne8158a489a9473f9c54eecb4c21131b xmlns="e4ff26e6-61c9-4223-823f-818594960367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Conference proceedings / Presentations</TermName>
          <TermId xmlns="http://schemas.microsoft.com/office/infopath/2007/PartnerControls">c21264d4-9564-4e41-9805-0fcb8759ef5a</TermId>
        </TermInfo>
      </Terms>
    </ne8158a489a9473f9c54eecb4c21131b>
  </documentManagement>
</p:properties>
</file>

<file path=customXml/itemProps1.xml><?xml version="1.0" encoding="utf-8"?>
<ds:datastoreItem xmlns:ds="http://schemas.openxmlformats.org/officeDocument/2006/customXml" ds:itemID="{F9C47C86-E4D8-4B8D-9673-8B9CF0F66139}"/>
</file>

<file path=customXml/itemProps2.xml><?xml version="1.0" encoding="utf-8"?>
<ds:datastoreItem xmlns:ds="http://schemas.openxmlformats.org/officeDocument/2006/customXml" ds:itemID="{10D8C49C-933E-4DC4-B702-880CC3BC0B06}"/>
</file>

<file path=customXml/itemProps3.xml><?xml version="1.0" encoding="utf-8"?>
<ds:datastoreItem xmlns:ds="http://schemas.openxmlformats.org/officeDocument/2006/customXml" ds:itemID="{530ABA7C-F344-47AF-929E-5F23E28449D5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changes to liquor licensing policy on violence in NSW, 2000-2019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0x01010077DC2A28846341C9915EFC7988C44A4F00AC683DE72F6D54408E582A29A0E01260</vt:lpwstr>
  </property>
  <property fmtid="{D5CDD505-2E9C-101B-9397-08002B2CF9AE}" pid="3" name="bc56bdda6a6a44c48d8cfdd96ad4c1470">
    <vt:lpwstr>Report|55c057c3-5c13-4ca6-8dab-3fe1e0497fe2</vt:lpwstr>
  </property>
  <property fmtid="{D5CDD505-2E9C-101B-9397-08002B2CF9AE}" pid="4" name="Content tags">
    <vt:lpwstr>105;#Conference proceedings / Presentations|c21264d4-9564-4e41-9805-0fcb8759ef5a</vt:lpwstr>
  </property>
  <property fmtid="{D5CDD505-2E9C-101B-9397-08002B2CF9AE}" pid="5" name="DC.Type.DocType (JSMS">
    <vt:lpwstr>28;#Report|55c057c3-5c13-4ca6-8dab-3fe1e0497fe2</vt:lpwstr>
  </property>
</Properties>
</file>