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18.xml" ContentType="application/vnd.openxmlformats-officedocument.presentationml.tags+xml"/>
  <Override PartName="/ppt/tags/tag51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50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49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47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4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45.xml" ContentType="application/vnd.openxmlformats-officedocument.presentationml.tags+xml"/>
  <Override PartName="/ppt/tags/tag44.xml" ContentType="application/vnd.openxmlformats-officedocument.presentationml.tags+xml"/>
  <Override PartName="/ppt/tags/tag43.xml" ContentType="application/vnd.openxmlformats-officedocument.presentationml.tags+xml"/>
  <Override PartName="/ppt/tags/tag42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39.xml" ContentType="application/vnd.openxmlformats-officedocument.presentationml.tags+xml"/>
  <Override PartName="/ppt/tags/tag38.xml" ContentType="application/vnd.openxmlformats-officedocument.presentationml.tags+xml"/>
  <Override PartName="/ppt/tags/tag37.xml" ContentType="application/vnd.openxmlformats-officedocument.presentationml.tags+xml"/>
  <Override PartName="/ppt/tags/tag36.xml" ContentType="application/vnd.openxmlformats-officedocument.presentationml.tags+xml"/>
  <Override PartName="/ppt/tags/tag35.xml" ContentType="application/vnd.openxmlformats-officedocument.presentationml.tags+xml"/>
  <Override PartName="/ppt/tags/tag34.xml" ContentType="application/vnd.openxmlformats-officedocument.presentationml.tags+xml"/>
  <Override PartName="/ppt/tags/tag33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6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7" r:id="rId2"/>
    <p:sldId id="258" r:id="rId3"/>
    <p:sldId id="444" r:id="rId4"/>
    <p:sldId id="446" r:id="rId5"/>
    <p:sldId id="447" r:id="rId6"/>
    <p:sldId id="448" r:id="rId7"/>
    <p:sldId id="449" r:id="rId8"/>
    <p:sldId id="259" r:id="rId9"/>
    <p:sldId id="450" r:id="rId10"/>
    <p:sldId id="451" r:id="rId11"/>
    <p:sldId id="452" r:id="rId12"/>
    <p:sldId id="453" r:id="rId13"/>
    <p:sldId id="454" r:id="rId14"/>
    <p:sldId id="455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464" r:id="rId23"/>
    <p:sldId id="465" r:id="rId24"/>
    <p:sldId id="463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47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CC00"/>
    <a:srgbClr val="B45F07"/>
    <a:srgbClr val="48365A"/>
    <a:srgbClr val="FF7C80"/>
    <a:srgbClr val="3366FF"/>
    <a:srgbClr val="FF9933"/>
    <a:srgbClr val="FFCC66"/>
    <a:srgbClr val="99FF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0AF8-ACEF-4D70-AF61-73E6B160FD38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Tm="177046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153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72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7BA2-8DBE-47EE-9F8E-FC9B351853A3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Tm="177046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0A7F-130C-43EB-9A0A-5BDBC9CFEF07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Tm="177046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974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89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5648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7698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220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à l'évaluation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600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30E6-C4E5-4453-BE04-6013C153E919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à l'évaluation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785D-A78C-41F5-B9F8-B6DC1418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2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Tm="1770467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tags" Target="../tags/tag45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tags" Target="../tags/tag44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tags" Target="../tags/tag43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26" Type="http://schemas.openxmlformats.org/officeDocument/2006/relationships/image" Target="../media/image22.svg"/><Relationship Id="rId3" Type="http://schemas.openxmlformats.org/officeDocument/2006/relationships/tags" Target="../tags/tag48.xml"/><Relationship Id="rId21" Type="http://schemas.openxmlformats.org/officeDocument/2006/relationships/image" Target="../media/image17.png"/><Relationship Id="rId7" Type="http://schemas.openxmlformats.org/officeDocument/2006/relationships/tags" Target="../tags/tag52.xml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tags" Target="../tags/tag47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7.png"/><Relationship Id="rId24" Type="http://schemas.openxmlformats.org/officeDocument/2006/relationships/image" Target="../media/image20.svg"/><Relationship Id="rId5" Type="http://schemas.openxmlformats.org/officeDocument/2006/relationships/tags" Target="../tags/tag50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5.png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image" Target="../media/image10.svg"/><Relationship Id="rId22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tags" Target="../tags/tag57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tags" Target="../tags/tag56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tags" Target="../tags/tag55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tags" Target="../tags/tag60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tags" Target="../tags/tag59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tags" Target="../tags/tag5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CB5C7F-4555-4308-B631-8F320A86DE5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5479536" y="2550709"/>
            <a:ext cx="5187821" cy="16557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Steeve Marchand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Melbourne Institute: Applied Economic and Social Research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University of Melbourne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34AAE2-5C2C-1202-591B-F14D489E6310}"/>
              </a:ext>
            </a:extLst>
          </p:cNvPr>
          <p:cNvSpPr txBox="1">
            <a:spLocks/>
          </p:cNvSpPr>
          <p:nvPr/>
        </p:nvSpPr>
        <p:spPr>
          <a:xfrm>
            <a:off x="475860" y="161556"/>
            <a:ext cx="10942216" cy="16557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Can Parole Reduce Both Time Served and Crime?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E032CC-9579-4B0F-D541-F0BE307F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5628692"/>
            <a:ext cx="2933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4238A3E-6D3E-3551-9DC2-DD8D758F9D7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31697" y="2601118"/>
            <a:ext cx="4285861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entury Gothic" panose="020B0502020202020204" pitchFamily="34" charset="0"/>
              </a:rPr>
              <a:t>William </a:t>
            </a:r>
            <a:r>
              <a:rPr lang="en-US" b="1" dirty="0" err="1">
                <a:latin typeface="Century Gothic" panose="020B0502020202020204" pitchFamily="34" charset="0"/>
              </a:rPr>
              <a:t>Arbour</a:t>
            </a:r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sz="1800" dirty="0">
                <a:latin typeface="Century Gothic" panose="020B0502020202020204" pitchFamily="34" charset="0"/>
              </a:rPr>
              <a:t>Department of Economics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University of Montreal</a:t>
            </a:r>
          </a:p>
        </p:txBody>
      </p:sp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D2559F4D-97FD-32D6-C3C1-449E4DC0A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824" y="5843295"/>
            <a:ext cx="1747026" cy="1312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7843E-D277-2500-5A2C-402A82322A49}"/>
              </a:ext>
            </a:extLst>
          </p:cNvPr>
          <p:cNvSpPr txBox="1"/>
          <p:nvPr/>
        </p:nvSpPr>
        <p:spPr>
          <a:xfrm>
            <a:off x="2791177" y="4667105"/>
            <a:ext cx="60115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latin typeface="Century Gothic" panose="020B0502020202020204" pitchFamily="34" charset="0"/>
              </a:rPr>
              <a:t>Applied Research in Crime and Justice Conference </a:t>
            </a:r>
          </a:p>
          <a:p>
            <a:pPr algn="ctr"/>
            <a:r>
              <a:rPr lang="en-AU" sz="1600" dirty="0">
                <a:latin typeface="Century Gothic" panose="020B0502020202020204" pitchFamily="34" charset="0"/>
              </a:rPr>
              <a:t>International convention Centre, Sydney</a:t>
            </a:r>
          </a:p>
          <a:p>
            <a:pPr algn="ctr"/>
            <a:r>
              <a:rPr lang="en-AU" sz="1600" dirty="0">
                <a:latin typeface="Century Gothic" panose="020B0502020202020204" pitchFamily="34" charset="0"/>
              </a:rPr>
              <a:t>14-15 August 2023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Tm="177046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Parole in Quebec’s provincial prisons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Inmates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renouncing to parole hearing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⇒ self-selection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PBMs methodically select parolees ⇒ PBM’s selection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Extensive case review and interview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Recommendation letters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Risk scores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Program participation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Credible rehabilitation plan</a:t>
            </a:r>
            <a:endParaRPr lang="en-AU" sz="24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PBMs decide on parole conditions (60 possible conditions)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 major condition : residing in a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halfway house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br>
              <a:rPr lang="en-AU" sz="1200" dirty="0">
                <a:effectLst/>
                <a:latin typeface="Century Gothic" panose="020B0502020202020204" pitchFamily="34" charset="0"/>
              </a:rPr>
            </a:br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Pictures of halfway houses in Quebec</a:t>
            </a:r>
            <a:endParaRPr lang="en-AU" sz="1200" b="1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Content Placeholder 7" descr="A collage of different pictures of a house&#10;&#10;Description automatically generated">
            <a:extLst>
              <a:ext uri="{FF2B5EF4-FFF2-40B4-BE49-F238E27FC236}">
                <a16:creationId xmlns:a16="http://schemas.microsoft.com/office/drawing/2014/main" id="{CB124999-F2B9-99D3-FA76-95369CABC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23" y="1315501"/>
            <a:ext cx="6857119" cy="4538761"/>
          </a:xfrm>
        </p:spPr>
      </p:pic>
    </p:spTree>
    <p:extLst>
      <p:ext uri="{BB962C8B-B14F-4D97-AF65-F5344CB8AC3E}">
        <p14:creationId xmlns:p14="http://schemas.microsoft.com/office/powerpoint/2010/main" val="11245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alfway houses in Quebec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 compromise between incarceration and release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Covers basic needs (shelter, food)</a:t>
            </a:r>
            <a:endParaRPr lang="en-A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Parolees can leave freely, but they must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eport to employees regularly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pend night at the halfway house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articipate in programs/therapy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eek job/go to work</a:t>
            </a:r>
            <a:endParaRPr lang="en-AU" sz="18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AU" sz="18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Costs per offender lower than incarceration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Prison : $220 /day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Halfway house : $100 /day</a:t>
            </a:r>
            <a:endParaRPr lang="en-AU" sz="1800" b="1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4139A5-ECD1-4C02-A87F-52D1C35E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804979" cy="2852737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Century Gothic" panose="020B0502020202020204" pitchFamily="34" charset="0"/>
              </a:rPr>
              <a:t>Data and summary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2B1CB-F6B1-4CB6-8396-D9C3AD1E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Data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Administrative data on all prisoners in Quebec’s provincial prisons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Sentences to provincial </a:t>
            </a:r>
            <a:r>
              <a:rPr lang="en-AU" sz="18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and</a:t>
            </a: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federal prisons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Recidivism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Type of crime + demographics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Risk scores from the sentence’s onset (8 components)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2007-2020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b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Combined with data on parole hearings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b="1" dirty="0">
                <a:effectLst/>
                <a:latin typeface="Century Gothic" panose="020B0502020202020204" pitchFamily="34" charset="0"/>
              </a:rPr>
              <a:t>Parole board member (PBM) identifiers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Around 30 PBMs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Decisions: granted or not, required conditions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2007-2015</a:t>
            </a:r>
            <a:endParaRPr lang="en-AU" sz="1800" b="1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Definitions of recidivism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We consider t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wo definitions of recidivism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0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Reincarceration (technical violation of conditions, new conviction)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New conviction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A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within a certain time window after 1/3 of the sentence</a:t>
            </a:r>
            <a:endParaRPr lang="en-AU" sz="3200" b="1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2876F-9BA1-3499-A201-460E73F9C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76" y="4120839"/>
            <a:ext cx="9870686" cy="22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Reincarceration rates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Content Placeholder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4D75EE55-723E-571D-2FA6-629D43FB4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34" y="885523"/>
            <a:ext cx="8038500" cy="583595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Reconviction rates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Content Placeholder 5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842EC102-0DAF-1028-E6C4-D8C97D7AC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35" y="840827"/>
            <a:ext cx="8100064" cy="588064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4139A5-ECD1-4C02-A87F-52D1C35E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Century Gothic" panose="020B0502020202020204" pitchFamily="34" charset="0"/>
              </a:rPr>
              <a:t>Estimating the causal effect of parole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2B1CB-F6B1-4CB6-8396-D9C3AD1E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Empirical strategy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b="1" u="sng" dirty="0">
                <a:effectLst/>
                <a:latin typeface="Century Gothic" panose="020B0502020202020204" pitchFamily="34" charset="0"/>
              </a:rPr>
              <a:t>Challenge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Parolees and non-parolees are not comparable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Self-selection into hearings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Selection from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arole boar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 members during hearings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Parolees are likely to commit less crimes for reasons other than parole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b="1" u="sng" dirty="0">
                <a:effectLst/>
                <a:latin typeface="Century Gothic" panose="020B0502020202020204" pitchFamily="34" charset="0"/>
              </a:rPr>
              <a:t>Solution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We use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the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propensities of parole board members</a:t>
            </a:r>
            <a:r>
              <a:rPr lang="en-AU" sz="20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to grant parole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Well established method to isolate the causal effect of sentencing decisions on offenders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Often called “judge leniency design”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A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A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265AEE-B958-211A-DEA8-354152D2B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3122"/>
            <a:ext cx="10515600" cy="21052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The opinions expressed in this presentation are those of the authors only and do not necessarily reflect those of the </a:t>
            </a:r>
            <a:r>
              <a:rPr lang="en-US" sz="1800" i="1" dirty="0" err="1">
                <a:latin typeface="Century Gothic" panose="020B0502020202020204" pitchFamily="34" charset="0"/>
              </a:rPr>
              <a:t>ministère</a:t>
            </a:r>
            <a:r>
              <a:rPr lang="en-US" sz="1800" i="1" dirty="0">
                <a:latin typeface="Century Gothic" panose="020B0502020202020204" pitchFamily="34" charset="0"/>
              </a:rPr>
              <a:t> de la </a:t>
            </a:r>
            <a:r>
              <a:rPr lang="en-US" sz="1800" i="1" dirty="0" err="1">
                <a:latin typeface="Century Gothic" panose="020B0502020202020204" pitchFamily="34" charset="0"/>
              </a:rPr>
              <a:t>Sécurité</a:t>
            </a:r>
            <a:r>
              <a:rPr lang="en-US" sz="1800" i="1" dirty="0">
                <a:latin typeface="Century Gothic" panose="020B0502020202020204" pitchFamily="34" charset="0"/>
              </a:rPr>
              <a:t> </a:t>
            </a:r>
            <a:r>
              <a:rPr lang="en-US" sz="1800" i="1" dirty="0" err="1">
                <a:latin typeface="Century Gothic" panose="020B0502020202020204" pitchFamily="34" charset="0"/>
              </a:rPr>
              <a:t>publique</a:t>
            </a:r>
            <a:r>
              <a:rPr lang="en-US" sz="1800" i="1" dirty="0">
                <a:latin typeface="Century Gothic" panose="020B0502020202020204" pitchFamily="34" charset="0"/>
              </a:rPr>
              <a:t> of Québec or of the Commission </a:t>
            </a:r>
            <a:r>
              <a:rPr lang="en-US" sz="1800" i="1" dirty="0" err="1">
                <a:latin typeface="Century Gothic" panose="020B0502020202020204" pitchFamily="34" charset="0"/>
              </a:rPr>
              <a:t>québécoise</a:t>
            </a:r>
            <a:r>
              <a:rPr lang="en-US" sz="1800" i="1" dirty="0">
                <a:latin typeface="Century Gothic" panose="020B0502020202020204" pitchFamily="34" charset="0"/>
              </a:rPr>
              <a:t> des </a:t>
            </a:r>
            <a:r>
              <a:rPr lang="en-US" sz="1800" i="1" dirty="0" err="1">
                <a:latin typeface="Century Gothic" panose="020B0502020202020204" pitchFamily="34" charset="0"/>
              </a:rPr>
              <a:t>libérations</a:t>
            </a:r>
            <a:r>
              <a:rPr lang="en-US" sz="1800" i="1" dirty="0">
                <a:latin typeface="Century Gothic" panose="020B0502020202020204" pitchFamily="34" charset="0"/>
              </a:rPr>
              <a:t> </a:t>
            </a:r>
            <a:r>
              <a:rPr lang="en-US" sz="1800" i="1" dirty="0" err="1">
                <a:latin typeface="Century Gothic" panose="020B0502020202020204" pitchFamily="34" charset="0"/>
              </a:rPr>
              <a:t>conditionnelles</a:t>
            </a:r>
            <a:r>
              <a:rPr lang="en-US" sz="1800" i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Tm="177046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The idea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Graphic 6" descr="Homme juge avec un remplissage uni">
            <a:extLst>
              <a:ext uri="{FF2B5EF4-FFF2-40B4-BE49-F238E27FC236}">
                <a16:creationId xmlns:a16="http://schemas.microsoft.com/office/drawing/2014/main" id="{2501FE8C-0CCA-317F-449F-B13EEAEF1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7769" y="2837668"/>
            <a:ext cx="914400" cy="914400"/>
          </a:xfrm>
          <a:prstGeom prst="rect">
            <a:avLst/>
          </a:prstGeom>
        </p:spPr>
      </p:pic>
      <p:pic>
        <p:nvPicPr>
          <p:cNvPr id="8" name="Graphic 7" descr="Femme juge avec un remplissage uni">
            <a:extLst>
              <a:ext uri="{FF2B5EF4-FFF2-40B4-BE49-F238E27FC236}">
                <a16:creationId xmlns:a16="http://schemas.microsoft.com/office/drawing/2014/main" id="{2CBE9F72-E129-83E8-D4CE-45B3B4AD5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64397" y="2837668"/>
            <a:ext cx="914400" cy="914400"/>
          </a:xfrm>
          <a:prstGeom prst="rect">
            <a:avLst/>
          </a:prstGeom>
        </p:spPr>
      </p:pic>
      <p:pic>
        <p:nvPicPr>
          <p:cNvPr id="9" name="Graphic 8" descr="Homme juge avec un remplissage uni">
            <a:extLst>
              <a:ext uri="{FF2B5EF4-FFF2-40B4-BE49-F238E27FC236}">
                <a16:creationId xmlns:a16="http://schemas.microsoft.com/office/drawing/2014/main" id="{25F3FC21-92A8-CFE9-43B7-6CD65215E8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1141" y="2837668"/>
            <a:ext cx="914400" cy="914400"/>
          </a:xfrm>
          <a:prstGeom prst="rect">
            <a:avLst/>
          </a:prstGeom>
        </p:spPr>
      </p:pic>
      <p:pic>
        <p:nvPicPr>
          <p:cNvPr id="10" name="Graphic 9" descr="Femme juge avec un remplissage uni">
            <a:extLst>
              <a:ext uri="{FF2B5EF4-FFF2-40B4-BE49-F238E27FC236}">
                <a16:creationId xmlns:a16="http://schemas.microsoft.com/office/drawing/2014/main" id="{A32DD086-D154-8B3A-7AEB-234F2A2EFA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7892" y="2837668"/>
            <a:ext cx="914400" cy="914400"/>
          </a:xfrm>
          <a:prstGeom prst="rect">
            <a:avLst/>
          </a:prstGeom>
        </p:spPr>
      </p:pic>
      <p:pic>
        <p:nvPicPr>
          <p:cNvPr id="11" name="Graphic 10" descr="Femme juge avec un remplissage uni">
            <a:extLst>
              <a:ext uri="{FF2B5EF4-FFF2-40B4-BE49-F238E27FC236}">
                <a16:creationId xmlns:a16="http://schemas.microsoft.com/office/drawing/2014/main" id="{50742E87-FB28-E167-443E-4FFB56525A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4643" y="2837668"/>
            <a:ext cx="914400" cy="914400"/>
          </a:xfrm>
          <a:prstGeom prst="rect">
            <a:avLst/>
          </a:prstGeom>
        </p:spPr>
      </p:pic>
      <p:pic>
        <p:nvPicPr>
          <p:cNvPr id="12" name="Graphic 11" descr="Homme juge avec un remplissage uni">
            <a:extLst>
              <a:ext uri="{FF2B5EF4-FFF2-40B4-BE49-F238E27FC236}">
                <a16:creationId xmlns:a16="http://schemas.microsoft.com/office/drawing/2014/main" id="{7C9086E3-784A-380C-4D02-20339CDCED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11394" y="2837668"/>
            <a:ext cx="914400" cy="914400"/>
          </a:xfrm>
          <a:prstGeom prst="rect">
            <a:avLst/>
          </a:prstGeom>
        </p:spPr>
      </p:pic>
      <p:pic>
        <p:nvPicPr>
          <p:cNvPr id="13" name="Graphic 12" descr="Homme juge avec un remplissage uni">
            <a:extLst>
              <a:ext uri="{FF2B5EF4-FFF2-40B4-BE49-F238E27FC236}">
                <a16:creationId xmlns:a16="http://schemas.microsoft.com/office/drawing/2014/main" id="{103739DA-9B6F-D836-25C9-805C0A5D9F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86945" y="2837668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052232-864D-0772-50D7-E975574B0825}"/>
              </a:ext>
            </a:extLst>
          </p:cNvPr>
          <p:cNvSpPr/>
          <p:nvPr/>
        </p:nvSpPr>
        <p:spPr>
          <a:xfrm>
            <a:off x="128372" y="3216929"/>
            <a:ext cx="1397295" cy="640830"/>
          </a:xfrm>
          <a:prstGeom prst="rect">
            <a:avLst/>
          </a:prstGeom>
          <a:solidFill>
            <a:srgbClr val="00CC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Most </a:t>
            </a:r>
            <a:r>
              <a:rPr lang="fr-CA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lenient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339AC-7D90-F4F1-C608-CAD76DA3DB99}"/>
              </a:ext>
            </a:extLst>
          </p:cNvPr>
          <p:cNvSpPr/>
          <p:nvPr/>
        </p:nvSpPr>
        <p:spPr>
          <a:xfrm>
            <a:off x="10101345" y="3257718"/>
            <a:ext cx="1397295" cy="640830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Least lenient</a:t>
            </a:r>
          </a:p>
        </p:txBody>
      </p:sp>
      <p:pic>
        <p:nvPicPr>
          <p:cNvPr id="16" name="Graphic 15" descr="Homme avec un remplissage uni">
            <a:extLst>
              <a:ext uri="{FF2B5EF4-FFF2-40B4-BE49-F238E27FC236}">
                <a16:creationId xmlns:a16="http://schemas.microsoft.com/office/drawing/2014/main" id="{8B37784E-E89B-9593-8FC8-97231E9566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52155" y="5076497"/>
            <a:ext cx="1279853" cy="1279853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DAE344F-4216-7A74-C4FD-6A78019AD28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549746" y="4162097"/>
            <a:ext cx="2882303" cy="914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Randomly allocated to a parole board member</a:t>
            </a:r>
          </a:p>
        </p:txBody>
      </p:sp>
    </p:spTree>
    <p:extLst>
      <p:ext uri="{BB962C8B-B14F-4D97-AF65-F5344CB8AC3E}">
        <p14:creationId xmlns:p14="http://schemas.microsoft.com/office/powerpoint/2010/main" val="27051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The idea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>
                <a:latin typeface="Century Gothic" panose="020B0502020202020204" pitchFamily="34" charset="0"/>
              </a:rPr>
              <a:t>21</a:t>
            </a:fld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 descr="Homme juge avec un remplissage uni">
            <a:extLst>
              <a:ext uri="{FF2B5EF4-FFF2-40B4-BE49-F238E27FC236}">
                <a16:creationId xmlns:a16="http://schemas.microsoft.com/office/drawing/2014/main" id="{2501FE8C-0CCA-317F-449F-B13EEAEF18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7769" y="2837668"/>
            <a:ext cx="914400" cy="914400"/>
          </a:xfrm>
          <a:prstGeom prst="rect">
            <a:avLst/>
          </a:prstGeom>
        </p:spPr>
      </p:pic>
      <p:pic>
        <p:nvPicPr>
          <p:cNvPr id="8" name="Graphic 7" descr="Femme juge avec un remplissage uni">
            <a:extLst>
              <a:ext uri="{FF2B5EF4-FFF2-40B4-BE49-F238E27FC236}">
                <a16:creationId xmlns:a16="http://schemas.microsoft.com/office/drawing/2014/main" id="{2CBE9F72-E129-83E8-D4CE-45B3B4AD57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64397" y="2837668"/>
            <a:ext cx="914400" cy="914400"/>
          </a:xfrm>
          <a:prstGeom prst="rect">
            <a:avLst/>
          </a:prstGeom>
        </p:spPr>
      </p:pic>
      <p:pic>
        <p:nvPicPr>
          <p:cNvPr id="9" name="Graphic 8" descr="Homme juge avec un remplissage uni">
            <a:extLst>
              <a:ext uri="{FF2B5EF4-FFF2-40B4-BE49-F238E27FC236}">
                <a16:creationId xmlns:a16="http://schemas.microsoft.com/office/drawing/2014/main" id="{25F3FC21-92A8-CFE9-43B7-6CD65215E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1141" y="2837668"/>
            <a:ext cx="914400" cy="914400"/>
          </a:xfrm>
          <a:prstGeom prst="rect">
            <a:avLst/>
          </a:prstGeom>
        </p:spPr>
      </p:pic>
      <p:pic>
        <p:nvPicPr>
          <p:cNvPr id="10" name="Graphic 9" descr="Femme juge avec un remplissage uni">
            <a:extLst>
              <a:ext uri="{FF2B5EF4-FFF2-40B4-BE49-F238E27FC236}">
                <a16:creationId xmlns:a16="http://schemas.microsoft.com/office/drawing/2014/main" id="{A32DD086-D154-8B3A-7AEB-234F2A2EFA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37892" y="2837668"/>
            <a:ext cx="914400" cy="914400"/>
          </a:xfrm>
          <a:prstGeom prst="rect">
            <a:avLst/>
          </a:prstGeom>
        </p:spPr>
      </p:pic>
      <p:pic>
        <p:nvPicPr>
          <p:cNvPr id="11" name="Graphic 10" descr="Femme juge avec un remplissage uni">
            <a:extLst>
              <a:ext uri="{FF2B5EF4-FFF2-40B4-BE49-F238E27FC236}">
                <a16:creationId xmlns:a16="http://schemas.microsoft.com/office/drawing/2014/main" id="{50742E87-FB28-E167-443E-4FFB56525A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24643" y="2837668"/>
            <a:ext cx="914400" cy="914400"/>
          </a:xfrm>
          <a:prstGeom prst="rect">
            <a:avLst/>
          </a:prstGeom>
        </p:spPr>
      </p:pic>
      <p:pic>
        <p:nvPicPr>
          <p:cNvPr id="12" name="Graphic 11" descr="Homme juge avec un remplissage uni">
            <a:extLst>
              <a:ext uri="{FF2B5EF4-FFF2-40B4-BE49-F238E27FC236}">
                <a16:creationId xmlns:a16="http://schemas.microsoft.com/office/drawing/2014/main" id="{7C9086E3-784A-380C-4D02-20339CDCED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011394" y="2837668"/>
            <a:ext cx="914400" cy="914400"/>
          </a:xfrm>
          <a:prstGeom prst="rect">
            <a:avLst/>
          </a:prstGeom>
        </p:spPr>
      </p:pic>
      <p:pic>
        <p:nvPicPr>
          <p:cNvPr id="13" name="Graphic 12" descr="Homme juge avec un remplissage uni">
            <a:extLst>
              <a:ext uri="{FF2B5EF4-FFF2-40B4-BE49-F238E27FC236}">
                <a16:creationId xmlns:a16="http://schemas.microsoft.com/office/drawing/2014/main" id="{103739DA-9B6F-D836-25C9-805C0A5D9F3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186945" y="2837668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052232-864D-0772-50D7-E975574B0825}"/>
              </a:ext>
            </a:extLst>
          </p:cNvPr>
          <p:cNvSpPr/>
          <p:nvPr/>
        </p:nvSpPr>
        <p:spPr>
          <a:xfrm>
            <a:off x="128372" y="3216929"/>
            <a:ext cx="1397295" cy="640830"/>
          </a:xfrm>
          <a:prstGeom prst="rect">
            <a:avLst/>
          </a:prstGeom>
          <a:solidFill>
            <a:srgbClr val="00CC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Most </a:t>
            </a:r>
            <a:r>
              <a:rPr lang="fr-CA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lenient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339AC-7D90-F4F1-C608-CAD76DA3DB99}"/>
              </a:ext>
            </a:extLst>
          </p:cNvPr>
          <p:cNvSpPr/>
          <p:nvPr/>
        </p:nvSpPr>
        <p:spPr>
          <a:xfrm>
            <a:off x="10101345" y="3257718"/>
            <a:ext cx="1397295" cy="640830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Least lenient</a:t>
            </a:r>
          </a:p>
        </p:txBody>
      </p:sp>
      <p:pic>
        <p:nvPicPr>
          <p:cNvPr id="16" name="Graphic 15" descr="Homme avec un remplissage uni">
            <a:extLst>
              <a:ext uri="{FF2B5EF4-FFF2-40B4-BE49-F238E27FC236}">
                <a16:creationId xmlns:a16="http://schemas.microsoft.com/office/drawing/2014/main" id="{8B37784E-E89B-9593-8FC8-97231E9566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452155" y="5076497"/>
            <a:ext cx="1279853" cy="127985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766C9B-F7BC-A9E2-F681-440EC0CFDD0B}"/>
              </a:ext>
            </a:extLst>
          </p:cNvPr>
          <p:cNvCxnSpPr>
            <a:cxnSpLocks/>
          </p:cNvCxnSpPr>
          <p:nvPr/>
        </p:nvCxnSpPr>
        <p:spPr>
          <a:xfrm flipH="1" flipV="1">
            <a:off x="2878798" y="3950228"/>
            <a:ext cx="2029543" cy="115170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9C0E6A-E837-E438-0629-07C0CFE63F61}"/>
              </a:ext>
            </a:extLst>
          </p:cNvPr>
          <p:cNvCxnSpPr>
            <a:cxnSpLocks/>
          </p:cNvCxnSpPr>
          <p:nvPr/>
        </p:nvCxnSpPr>
        <p:spPr>
          <a:xfrm flipH="1" flipV="1">
            <a:off x="3893569" y="3821777"/>
            <a:ext cx="1572344" cy="118802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43BB49-965E-AB4F-A8F6-865EA70555B2}"/>
              </a:ext>
            </a:extLst>
          </p:cNvPr>
          <p:cNvCxnSpPr>
            <a:cxnSpLocks/>
          </p:cNvCxnSpPr>
          <p:nvPr/>
        </p:nvCxnSpPr>
        <p:spPr>
          <a:xfrm flipH="1" flipV="1">
            <a:off x="5180692" y="3880519"/>
            <a:ext cx="692429" cy="9881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3EB657C-53E4-EB0D-4B63-A61E82DC2772}"/>
              </a:ext>
            </a:extLst>
          </p:cNvPr>
          <p:cNvCxnSpPr>
            <a:cxnSpLocks/>
          </p:cNvCxnSpPr>
          <p:nvPr/>
        </p:nvCxnSpPr>
        <p:spPr>
          <a:xfrm flipV="1">
            <a:off x="6113101" y="3888515"/>
            <a:ext cx="3010" cy="98012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02C82B-90A3-3639-95EA-96EAE70237A1}"/>
              </a:ext>
            </a:extLst>
          </p:cNvPr>
          <p:cNvCxnSpPr>
            <a:cxnSpLocks/>
          </p:cNvCxnSpPr>
          <p:nvPr/>
        </p:nvCxnSpPr>
        <p:spPr>
          <a:xfrm flipV="1">
            <a:off x="6538532" y="3896512"/>
            <a:ext cx="654174" cy="9881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0DD44E-7720-C18A-83EB-2FF2AECBDBCA}"/>
              </a:ext>
            </a:extLst>
          </p:cNvPr>
          <p:cNvCxnSpPr>
            <a:cxnSpLocks/>
          </p:cNvCxnSpPr>
          <p:nvPr/>
        </p:nvCxnSpPr>
        <p:spPr>
          <a:xfrm flipV="1">
            <a:off x="6852125" y="3880519"/>
            <a:ext cx="1473413" cy="113962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AE89FF-1409-FCBE-8C77-0C3B37707892}"/>
              </a:ext>
            </a:extLst>
          </p:cNvPr>
          <p:cNvCxnSpPr>
            <a:cxnSpLocks/>
          </p:cNvCxnSpPr>
          <p:nvPr/>
        </p:nvCxnSpPr>
        <p:spPr>
          <a:xfrm flipV="1">
            <a:off x="7242765" y="3981437"/>
            <a:ext cx="1893725" cy="12021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2098C81-7A8B-1E87-99EC-7494F61FC51A}"/>
              </a:ext>
            </a:extLst>
          </p:cNvPr>
          <p:cNvCxnSpPr>
            <a:cxnSpLocks/>
          </p:cNvCxnSpPr>
          <p:nvPr/>
        </p:nvCxnSpPr>
        <p:spPr>
          <a:xfrm flipV="1">
            <a:off x="2446788" y="2133600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EB2FAB-F891-3F2C-F19E-F479EB2E8DD6}"/>
              </a:ext>
            </a:extLst>
          </p:cNvPr>
          <p:cNvCxnSpPr>
            <a:cxnSpLocks/>
          </p:cNvCxnSpPr>
          <p:nvPr/>
        </p:nvCxnSpPr>
        <p:spPr>
          <a:xfrm flipV="1">
            <a:off x="3664969" y="2133600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C89A60-8245-BC7B-36A1-E921494A2D45}"/>
              </a:ext>
            </a:extLst>
          </p:cNvPr>
          <p:cNvCxnSpPr>
            <a:cxnSpLocks/>
          </p:cNvCxnSpPr>
          <p:nvPr/>
        </p:nvCxnSpPr>
        <p:spPr>
          <a:xfrm flipV="1">
            <a:off x="4908341" y="2160104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D42193-C82E-FE86-8E7C-79E1FB1C2846}"/>
              </a:ext>
            </a:extLst>
          </p:cNvPr>
          <p:cNvCxnSpPr>
            <a:cxnSpLocks/>
          </p:cNvCxnSpPr>
          <p:nvPr/>
        </p:nvCxnSpPr>
        <p:spPr>
          <a:xfrm flipV="1">
            <a:off x="6092081" y="2160104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B70739-C2EC-7A05-A35E-44330C84F2E2}"/>
              </a:ext>
            </a:extLst>
          </p:cNvPr>
          <p:cNvCxnSpPr>
            <a:cxnSpLocks/>
          </p:cNvCxnSpPr>
          <p:nvPr/>
        </p:nvCxnSpPr>
        <p:spPr>
          <a:xfrm flipV="1">
            <a:off x="7281843" y="2173356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7EDD24F-4335-2DB9-B646-342B589FB3F5}"/>
              </a:ext>
            </a:extLst>
          </p:cNvPr>
          <p:cNvCxnSpPr>
            <a:cxnSpLocks/>
          </p:cNvCxnSpPr>
          <p:nvPr/>
        </p:nvCxnSpPr>
        <p:spPr>
          <a:xfrm flipV="1">
            <a:off x="8468594" y="2187130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9D1D55-3F3D-81A8-83B3-B8EC32F4F773}"/>
              </a:ext>
            </a:extLst>
          </p:cNvPr>
          <p:cNvCxnSpPr>
            <a:cxnSpLocks/>
          </p:cNvCxnSpPr>
          <p:nvPr/>
        </p:nvCxnSpPr>
        <p:spPr>
          <a:xfrm flipV="1">
            <a:off x="9644145" y="2184388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2F60AFF-C0B0-D2F8-68A7-0C44F655C4D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49176" y="1732171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00CC00"/>
                </a:solidFill>
                <a:latin typeface="Century Gothic" panose="020B0502020202020204" pitchFamily="34" charset="0"/>
              </a:rPr>
              <a:t>Granted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6E20D70-75E7-73BF-7D6B-1AB20744711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47329" y="1737736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00CC00"/>
                </a:solidFill>
                <a:latin typeface="Century Gothic" panose="020B0502020202020204" pitchFamily="34" charset="0"/>
              </a:rPr>
              <a:t>Granted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45FE907-3748-8238-E645-332D957CD71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392610" y="1746053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00CC00"/>
                </a:solidFill>
                <a:latin typeface="Century Gothic" panose="020B0502020202020204" pitchFamily="34" charset="0"/>
              </a:rPr>
              <a:t>Granted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678CEF9-A57A-DE72-CDE9-78328EA3C7A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87792" y="1745423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00CC00"/>
                </a:solidFill>
                <a:latin typeface="Century Gothic" panose="020B0502020202020204" pitchFamily="34" charset="0"/>
              </a:rPr>
              <a:t>Granted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9E5BA68-0B44-22E0-5CCC-3D3FAF7A21A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794482" y="1751831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Denied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21EECE3-26E4-E1A1-B4C9-44D6B551F67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950728" y="1745422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Denied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D247107-075B-ECA2-8324-AD4C878E9D0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9093495" y="1745421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Denied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The idea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>
                <a:latin typeface="Century Gothic" panose="020B0502020202020204" pitchFamily="34" charset="0"/>
              </a:rPr>
              <a:t>22</a:t>
            </a:fld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 descr="Homme juge avec un remplissage uni">
            <a:extLst>
              <a:ext uri="{FF2B5EF4-FFF2-40B4-BE49-F238E27FC236}">
                <a16:creationId xmlns:a16="http://schemas.microsoft.com/office/drawing/2014/main" id="{2501FE8C-0CCA-317F-449F-B13EEAEF1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7769" y="2837668"/>
            <a:ext cx="914400" cy="914400"/>
          </a:xfrm>
          <a:prstGeom prst="rect">
            <a:avLst/>
          </a:prstGeom>
        </p:spPr>
      </p:pic>
      <p:pic>
        <p:nvPicPr>
          <p:cNvPr id="8" name="Graphic 7" descr="Femme juge avec un remplissage uni">
            <a:extLst>
              <a:ext uri="{FF2B5EF4-FFF2-40B4-BE49-F238E27FC236}">
                <a16:creationId xmlns:a16="http://schemas.microsoft.com/office/drawing/2014/main" id="{2CBE9F72-E129-83E8-D4CE-45B3B4AD5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64397" y="2837668"/>
            <a:ext cx="914400" cy="914400"/>
          </a:xfrm>
          <a:prstGeom prst="rect">
            <a:avLst/>
          </a:prstGeom>
        </p:spPr>
      </p:pic>
      <p:pic>
        <p:nvPicPr>
          <p:cNvPr id="9" name="Graphic 8" descr="Homme juge avec un remplissage uni">
            <a:extLst>
              <a:ext uri="{FF2B5EF4-FFF2-40B4-BE49-F238E27FC236}">
                <a16:creationId xmlns:a16="http://schemas.microsoft.com/office/drawing/2014/main" id="{25F3FC21-92A8-CFE9-43B7-6CD65215E8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1141" y="2837668"/>
            <a:ext cx="914400" cy="914400"/>
          </a:xfrm>
          <a:prstGeom prst="rect">
            <a:avLst/>
          </a:prstGeom>
        </p:spPr>
      </p:pic>
      <p:pic>
        <p:nvPicPr>
          <p:cNvPr id="10" name="Graphic 9" descr="Femme juge avec un remplissage uni">
            <a:extLst>
              <a:ext uri="{FF2B5EF4-FFF2-40B4-BE49-F238E27FC236}">
                <a16:creationId xmlns:a16="http://schemas.microsoft.com/office/drawing/2014/main" id="{A32DD086-D154-8B3A-7AEB-234F2A2EFA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7892" y="2837668"/>
            <a:ext cx="914400" cy="914400"/>
          </a:xfrm>
          <a:prstGeom prst="rect">
            <a:avLst/>
          </a:prstGeom>
        </p:spPr>
      </p:pic>
      <p:pic>
        <p:nvPicPr>
          <p:cNvPr id="11" name="Graphic 10" descr="Femme juge avec un remplissage uni">
            <a:extLst>
              <a:ext uri="{FF2B5EF4-FFF2-40B4-BE49-F238E27FC236}">
                <a16:creationId xmlns:a16="http://schemas.microsoft.com/office/drawing/2014/main" id="{50742E87-FB28-E167-443E-4FFB56525A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4643" y="2837668"/>
            <a:ext cx="914400" cy="914400"/>
          </a:xfrm>
          <a:prstGeom prst="rect">
            <a:avLst/>
          </a:prstGeom>
        </p:spPr>
      </p:pic>
      <p:pic>
        <p:nvPicPr>
          <p:cNvPr id="12" name="Graphic 11" descr="Homme juge avec un remplissage uni">
            <a:extLst>
              <a:ext uri="{FF2B5EF4-FFF2-40B4-BE49-F238E27FC236}">
                <a16:creationId xmlns:a16="http://schemas.microsoft.com/office/drawing/2014/main" id="{7C9086E3-784A-380C-4D02-20339CDCED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11394" y="2837668"/>
            <a:ext cx="914400" cy="914400"/>
          </a:xfrm>
          <a:prstGeom prst="rect">
            <a:avLst/>
          </a:prstGeom>
        </p:spPr>
      </p:pic>
      <p:pic>
        <p:nvPicPr>
          <p:cNvPr id="13" name="Graphic 12" descr="Homme juge avec un remplissage uni">
            <a:extLst>
              <a:ext uri="{FF2B5EF4-FFF2-40B4-BE49-F238E27FC236}">
                <a16:creationId xmlns:a16="http://schemas.microsoft.com/office/drawing/2014/main" id="{103739DA-9B6F-D836-25C9-805C0A5D9F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86945" y="2837668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052232-864D-0772-50D7-E975574B0825}"/>
              </a:ext>
            </a:extLst>
          </p:cNvPr>
          <p:cNvSpPr/>
          <p:nvPr/>
        </p:nvSpPr>
        <p:spPr>
          <a:xfrm>
            <a:off x="128372" y="3216929"/>
            <a:ext cx="1397295" cy="640830"/>
          </a:xfrm>
          <a:prstGeom prst="rect">
            <a:avLst/>
          </a:prstGeom>
          <a:solidFill>
            <a:srgbClr val="00CC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Most </a:t>
            </a:r>
            <a:r>
              <a:rPr lang="fr-CA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lenient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339AC-7D90-F4F1-C608-CAD76DA3DB99}"/>
              </a:ext>
            </a:extLst>
          </p:cNvPr>
          <p:cNvSpPr/>
          <p:nvPr/>
        </p:nvSpPr>
        <p:spPr>
          <a:xfrm>
            <a:off x="10101345" y="3257718"/>
            <a:ext cx="1397295" cy="640830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Least lenient</a:t>
            </a:r>
          </a:p>
        </p:txBody>
      </p:sp>
      <p:pic>
        <p:nvPicPr>
          <p:cNvPr id="16" name="Graphic 15" descr="Homme avec un remplissage uni">
            <a:extLst>
              <a:ext uri="{FF2B5EF4-FFF2-40B4-BE49-F238E27FC236}">
                <a16:creationId xmlns:a16="http://schemas.microsoft.com/office/drawing/2014/main" id="{8B37784E-E89B-9593-8FC8-97231E9566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52155" y="5076497"/>
            <a:ext cx="1279853" cy="127985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9C0E6A-E837-E438-0629-07C0CFE63F61}"/>
              </a:ext>
            </a:extLst>
          </p:cNvPr>
          <p:cNvCxnSpPr>
            <a:cxnSpLocks/>
          </p:cNvCxnSpPr>
          <p:nvPr/>
        </p:nvCxnSpPr>
        <p:spPr>
          <a:xfrm flipH="1" flipV="1">
            <a:off x="3893569" y="3821777"/>
            <a:ext cx="1572344" cy="118802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EB2FAB-F891-3F2C-F19E-F479EB2E8DD6}"/>
              </a:ext>
            </a:extLst>
          </p:cNvPr>
          <p:cNvCxnSpPr>
            <a:cxnSpLocks/>
          </p:cNvCxnSpPr>
          <p:nvPr/>
        </p:nvCxnSpPr>
        <p:spPr>
          <a:xfrm flipV="1">
            <a:off x="3664969" y="2133600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6E20D70-75E7-73BF-7D6B-1AB20744711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147329" y="1737736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00CC00"/>
                </a:solidFill>
                <a:latin typeface="Century Gothic" panose="020B0502020202020204" pitchFamily="34" charset="0"/>
              </a:rPr>
              <a:t>Granted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The idea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>
                <a:latin typeface="Century Gothic" panose="020B0502020202020204" pitchFamily="34" charset="0"/>
              </a:rPr>
              <a:t>23</a:t>
            </a:fld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 descr="Homme juge avec un remplissage uni">
            <a:extLst>
              <a:ext uri="{FF2B5EF4-FFF2-40B4-BE49-F238E27FC236}">
                <a16:creationId xmlns:a16="http://schemas.microsoft.com/office/drawing/2014/main" id="{2501FE8C-0CCA-317F-449F-B13EEAEF1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7769" y="2837668"/>
            <a:ext cx="914400" cy="914400"/>
          </a:xfrm>
          <a:prstGeom prst="rect">
            <a:avLst/>
          </a:prstGeom>
        </p:spPr>
      </p:pic>
      <p:pic>
        <p:nvPicPr>
          <p:cNvPr id="8" name="Graphic 7" descr="Femme juge avec un remplissage uni">
            <a:extLst>
              <a:ext uri="{FF2B5EF4-FFF2-40B4-BE49-F238E27FC236}">
                <a16:creationId xmlns:a16="http://schemas.microsoft.com/office/drawing/2014/main" id="{2CBE9F72-E129-83E8-D4CE-45B3B4AD5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64397" y="2837668"/>
            <a:ext cx="914400" cy="914400"/>
          </a:xfrm>
          <a:prstGeom prst="rect">
            <a:avLst/>
          </a:prstGeom>
        </p:spPr>
      </p:pic>
      <p:pic>
        <p:nvPicPr>
          <p:cNvPr id="9" name="Graphic 8" descr="Homme juge avec un remplissage uni">
            <a:extLst>
              <a:ext uri="{FF2B5EF4-FFF2-40B4-BE49-F238E27FC236}">
                <a16:creationId xmlns:a16="http://schemas.microsoft.com/office/drawing/2014/main" id="{25F3FC21-92A8-CFE9-43B7-6CD65215E8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1141" y="2837668"/>
            <a:ext cx="914400" cy="914400"/>
          </a:xfrm>
          <a:prstGeom prst="rect">
            <a:avLst/>
          </a:prstGeom>
        </p:spPr>
      </p:pic>
      <p:pic>
        <p:nvPicPr>
          <p:cNvPr id="10" name="Graphic 9" descr="Femme juge avec un remplissage uni">
            <a:extLst>
              <a:ext uri="{FF2B5EF4-FFF2-40B4-BE49-F238E27FC236}">
                <a16:creationId xmlns:a16="http://schemas.microsoft.com/office/drawing/2014/main" id="{A32DD086-D154-8B3A-7AEB-234F2A2EFA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7892" y="2837668"/>
            <a:ext cx="914400" cy="914400"/>
          </a:xfrm>
          <a:prstGeom prst="rect">
            <a:avLst/>
          </a:prstGeom>
        </p:spPr>
      </p:pic>
      <p:pic>
        <p:nvPicPr>
          <p:cNvPr id="11" name="Graphic 10" descr="Femme juge avec un remplissage uni">
            <a:extLst>
              <a:ext uri="{FF2B5EF4-FFF2-40B4-BE49-F238E27FC236}">
                <a16:creationId xmlns:a16="http://schemas.microsoft.com/office/drawing/2014/main" id="{50742E87-FB28-E167-443E-4FFB56525A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4643" y="2837668"/>
            <a:ext cx="914400" cy="914400"/>
          </a:xfrm>
          <a:prstGeom prst="rect">
            <a:avLst/>
          </a:prstGeom>
        </p:spPr>
      </p:pic>
      <p:pic>
        <p:nvPicPr>
          <p:cNvPr id="12" name="Graphic 11" descr="Homme juge avec un remplissage uni">
            <a:extLst>
              <a:ext uri="{FF2B5EF4-FFF2-40B4-BE49-F238E27FC236}">
                <a16:creationId xmlns:a16="http://schemas.microsoft.com/office/drawing/2014/main" id="{7C9086E3-784A-380C-4D02-20339CDCED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11394" y="2837668"/>
            <a:ext cx="914400" cy="914400"/>
          </a:xfrm>
          <a:prstGeom prst="rect">
            <a:avLst/>
          </a:prstGeom>
        </p:spPr>
      </p:pic>
      <p:pic>
        <p:nvPicPr>
          <p:cNvPr id="13" name="Graphic 12" descr="Homme juge avec un remplissage uni">
            <a:extLst>
              <a:ext uri="{FF2B5EF4-FFF2-40B4-BE49-F238E27FC236}">
                <a16:creationId xmlns:a16="http://schemas.microsoft.com/office/drawing/2014/main" id="{103739DA-9B6F-D836-25C9-805C0A5D9F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86945" y="2837668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052232-864D-0772-50D7-E975574B0825}"/>
              </a:ext>
            </a:extLst>
          </p:cNvPr>
          <p:cNvSpPr/>
          <p:nvPr/>
        </p:nvSpPr>
        <p:spPr>
          <a:xfrm>
            <a:off x="128372" y="3216929"/>
            <a:ext cx="1397295" cy="640830"/>
          </a:xfrm>
          <a:prstGeom prst="rect">
            <a:avLst/>
          </a:prstGeom>
          <a:solidFill>
            <a:srgbClr val="00CC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Most </a:t>
            </a:r>
            <a:r>
              <a:rPr lang="fr-CA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lenient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339AC-7D90-F4F1-C608-CAD76DA3DB99}"/>
              </a:ext>
            </a:extLst>
          </p:cNvPr>
          <p:cNvSpPr/>
          <p:nvPr/>
        </p:nvSpPr>
        <p:spPr>
          <a:xfrm>
            <a:off x="10101345" y="3257718"/>
            <a:ext cx="1397295" cy="640830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Least lenient</a:t>
            </a:r>
          </a:p>
        </p:txBody>
      </p:sp>
      <p:pic>
        <p:nvPicPr>
          <p:cNvPr id="16" name="Graphic 15" descr="Homme avec un remplissage uni">
            <a:extLst>
              <a:ext uri="{FF2B5EF4-FFF2-40B4-BE49-F238E27FC236}">
                <a16:creationId xmlns:a16="http://schemas.microsoft.com/office/drawing/2014/main" id="{8B37784E-E89B-9593-8FC8-97231E9566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52155" y="5076497"/>
            <a:ext cx="1279853" cy="127985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0DD44E-7720-C18A-83EB-2FF2AECBDBCA}"/>
              </a:ext>
            </a:extLst>
          </p:cNvPr>
          <p:cNvCxnSpPr>
            <a:cxnSpLocks/>
          </p:cNvCxnSpPr>
          <p:nvPr/>
        </p:nvCxnSpPr>
        <p:spPr>
          <a:xfrm flipV="1">
            <a:off x="6852125" y="3880519"/>
            <a:ext cx="1473413" cy="113962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7EDD24F-4335-2DB9-B646-342B589FB3F5}"/>
              </a:ext>
            </a:extLst>
          </p:cNvPr>
          <p:cNvCxnSpPr>
            <a:cxnSpLocks/>
          </p:cNvCxnSpPr>
          <p:nvPr/>
        </p:nvCxnSpPr>
        <p:spPr>
          <a:xfrm flipV="1">
            <a:off x="8468594" y="2187130"/>
            <a:ext cx="0" cy="5270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21EECE3-26E4-E1A1-B4C9-44D6B551F67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950728" y="1745422"/>
            <a:ext cx="1014596" cy="4014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Denied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800" b="1" dirty="0">
              <a:solidFill>
                <a:srgbClr val="00CC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8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Empirical strategy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The random allocation of parole board members to hearings allows to use an </a:t>
            </a:r>
            <a:r>
              <a:rPr lang="en-AU" sz="2000" b="1" dirty="0">
                <a:latin typeface="Century Gothic" panose="020B0502020202020204" pitchFamily="34" charset="0"/>
              </a:rPr>
              <a:t>instrumental variable approach:</a:t>
            </a:r>
            <a:endParaRPr lang="en-AU" sz="2400" b="1" dirty="0">
              <a:latin typeface="Century Gothic" panose="020B0502020202020204" pitchFamily="34" charset="0"/>
            </a:endParaRP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Estimate the propensity of each parole board member to grant parole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Estimate the effects of parole decisions that are explained by these propensities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This method isolates the causal effect of parole for offender </a:t>
            </a:r>
            <a:r>
              <a:rPr lang="en-AU" sz="2000" b="1" dirty="0">
                <a:latin typeface="Century Gothic" panose="020B0502020202020204" pitchFamily="34" charset="0"/>
              </a:rPr>
              <a:t>at the margin of being granted parole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0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In our context, these individuals are very likely to be required to stay at a </a:t>
            </a:r>
            <a:r>
              <a:rPr lang="en-AU" sz="2000" b="1" dirty="0">
                <a:latin typeface="Century Gothic" panose="020B0502020202020204" pitchFamily="34" charset="0"/>
              </a:rPr>
              <a:t>halfway house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0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000" b="1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IV regressions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D1343-69AB-0489-3844-810F45088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66" y="914507"/>
            <a:ext cx="8119423" cy="54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IV regressions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D1343-69AB-0489-3844-810F45088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66" y="914507"/>
            <a:ext cx="8119423" cy="54418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3802D6D-FB2D-3811-4AE6-E0420F28A860}"/>
              </a:ext>
            </a:extLst>
          </p:cNvPr>
          <p:cNvCxnSpPr>
            <a:cxnSpLocks/>
          </p:cNvCxnSpPr>
          <p:nvPr/>
        </p:nvCxnSpPr>
        <p:spPr>
          <a:xfrm flipV="1">
            <a:off x="7873893" y="2173357"/>
            <a:ext cx="882537" cy="2507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71E9FD-4684-14A7-1162-B6A6BF0DFBFA}"/>
              </a:ext>
            </a:extLst>
          </p:cNvPr>
          <p:cNvSpPr txBox="1"/>
          <p:nvPr/>
        </p:nvSpPr>
        <p:spPr>
          <a:xfrm>
            <a:off x="8756430" y="1239009"/>
            <a:ext cx="3191204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Parole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increases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the probability of reincarceration by 8.6 percentage points within 5 years …</a:t>
            </a:r>
          </a:p>
        </p:txBody>
      </p:sp>
    </p:spTree>
    <p:extLst>
      <p:ext uri="{BB962C8B-B14F-4D97-AF65-F5344CB8AC3E}">
        <p14:creationId xmlns:p14="http://schemas.microsoft.com/office/powerpoint/2010/main" val="16601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IV regressions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>
                <a:latin typeface="Century Gothic" panose="020B0502020202020204" pitchFamily="34" charset="0"/>
              </a:rPr>
              <a:t>27</a:t>
            </a:fld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D1343-69AB-0489-3844-810F45088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66" y="914507"/>
            <a:ext cx="8119423" cy="54418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3802D6D-FB2D-3811-4AE6-E0420F28A860}"/>
              </a:ext>
            </a:extLst>
          </p:cNvPr>
          <p:cNvCxnSpPr>
            <a:cxnSpLocks/>
          </p:cNvCxnSpPr>
          <p:nvPr/>
        </p:nvCxnSpPr>
        <p:spPr>
          <a:xfrm flipV="1">
            <a:off x="7873893" y="2173357"/>
            <a:ext cx="882537" cy="2507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71E9FD-4684-14A7-1162-B6A6BF0DFBFA}"/>
              </a:ext>
            </a:extLst>
          </p:cNvPr>
          <p:cNvSpPr txBox="1"/>
          <p:nvPr/>
        </p:nvSpPr>
        <p:spPr>
          <a:xfrm>
            <a:off x="8756430" y="1239009"/>
            <a:ext cx="3191204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Parole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increases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the probability of reincarceration by 8.6 percentage points within 5 years …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6976FAA-6B34-C529-FF95-9081CDA84EE8}"/>
              </a:ext>
            </a:extLst>
          </p:cNvPr>
          <p:cNvCxnSpPr>
            <a:cxnSpLocks/>
          </p:cNvCxnSpPr>
          <p:nvPr/>
        </p:nvCxnSpPr>
        <p:spPr>
          <a:xfrm>
            <a:off x="7897084" y="4390217"/>
            <a:ext cx="85934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034BBC-C213-C392-D51B-AF80FAC48418}"/>
              </a:ext>
            </a:extLst>
          </p:cNvPr>
          <p:cNvSpPr txBox="1"/>
          <p:nvPr/>
        </p:nvSpPr>
        <p:spPr>
          <a:xfrm>
            <a:off x="8756430" y="3804573"/>
            <a:ext cx="3191204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but 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decreases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the probability of reconviction by 8.7 percentage points</a:t>
            </a:r>
          </a:p>
        </p:txBody>
      </p:sp>
    </p:spTree>
    <p:extLst>
      <p:ext uri="{BB962C8B-B14F-4D97-AF65-F5344CB8AC3E}">
        <p14:creationId xmlns:p14="http://schemas.microsoft.com/office/powerpoint/2010/main" val="25834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Contradictory results 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0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Asks for another framework to understand the overall effect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What is the effect on incarceration time?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b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Breaking a parole condition  ⇒  reincarceration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b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This may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partly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counterbalance the decrease in incarceration caused by parole</a:t>
            </a:r>
            <a:endParaRPr lang="en-AU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Effect of parole on time incarcerated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BA656-E2CA-C95B-5681-F833795B6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919" y="1515433"/>
            <a:ext cx="9460591" cy="2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Motivation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114098"/>
            <a:ext cx="10783613" cy="5062866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AU" sz="2000" b="1" dirty="0">
                <a:effectLst/>
                <a:latin typeface="Century Gothic" panose="020B0502020202020204" pitchFamily="34" charset="0"/>
              </a:rPr>
              <a:t>Parole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: the conditional early release of prisoners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Can decrease incarcerated population and costs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Reduced incapacitation period ⇒ ↑ recidivism ?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Reduced deterrence ⇒ ↑ recidivism ?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Allows parole officers to exert influence on parolees’ transition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Rehabilitation assistance for transitioning back into community   ⇒ ↓ recidivism ?</a:t>
            </a:r>
            <a:endParaRPr lang="fr-CA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Effect of parole on time incarcerated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>
                <a:latin typeface="Century Gothic" panose="020B0502020202020204" pitchFamily="34" charset="0"/>
              </a:rPr>
              <a:t>30</a:t>
            </a:fld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BA656-E2CA-C95B-5681-F833795B6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919" y="1515433"/>
            <a:ext cx="9460591" cy="2627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AB43A5-5BFB-1409-3586-04967BDC9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213" y="4474980"/>
            <a:ext cx="5995987" cy="2063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11223-DBC1-D528-3FE1-9BEEEEF0CB93}"/>
              </a:ext>
            </a:extLst>
          </p:cNvPr>
          <p:cNvSpPr txBox="1"/>
          <p:nvPr/>
        </p:nvSpPr>
        <p:spPr>
          <a:xfrm>
            <a:off x="1197919" y="5019401"/>
            <a:ext cx="1792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Results from IV estimation:</a:t>
            </a:r>
          </a:p>
        </p:txBody>
      </p:sp>
    </p:spTree>
    <p:extLst>
      <p:ext uri="{BB962C8B-B14F-4D97-AF65-F5344CB8AC3E}">
        <p14:creationId xmlns:p14="http://schemas.microsoft.com/office/powerpoint/2010/main" val="30344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Concluding remarks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698171"/>
            <a:ext cx="10783613" cy="4310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Parole decreases total time served (↓ incarceration days) while reducing new crimes</a:t>
            </a:r>
            <a:br>
              <a:rPr lang="en-AU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en-AU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In a context with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substantive rehabilitation assistance (e.g., halfway houses)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 selection of relatively low risk offenders</a:t>
            </a:r>
            <a:endParaRPr lang="en-AU" sz="4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4139A5-ECD1-4C02-A87F-52D1C35E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  <a:br>
              <a:rPr lang="en-AU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AU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200" dirty="0" err="1">
                <a:solidFill>
                  <a:schemeClr val="bg1"/>
                </a:solidFill>
              </a:rPr>
              <a:t>steeve.marchand@unimelb.edu.au</a:t>
            </a:r>
            <a:endParaRPr lang="en-AU" sz="7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2B1CB-F6B1-4CB6-8396-D9C3AD1E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Motivation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114098"/>
            <a:ext cx="10783613" cy="5062866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The net effect of parole on recidivism is unclear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sz="2000" b="1" dirty="0">
                <a:latin typeface="Century Gothic" panose="020B0502020202020204" pitchFamily="34" charset="0"/>
              </a:rPr>
              <a:t>Cannot simply compare parolees to non-parolees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Empirical evidence of the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causal effect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of parole is limited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ecreases recidivism (Meier et al., 2020)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No effect (</a:t>
            </a:r>
            <a:r>
              <a:rPr lang="en-A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Zapryanova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, 2020)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Increases rearrests (</a:t>
            </a:r>
            <a:r>
              <a:rPr lang="en-A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Laforest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, 2021)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In</a:t>
            </a:r>
            <a:r>
              <a:rPr lang="en-AU" sz="2000" b="1" dirty="0">
                <a:latin typeface="Century Gothic" panose="020B0502020202020204" pitchFamily="34" charset="0"/>
              </a:rPr>
              <a:t> NSW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decreases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recidivism (</a:t>
            </a:r>
            <a:r>
              <a:rPr lang="en-A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Ooi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&amp; Wang,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Motivation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439916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Which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specific practices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make parole successful ?</a:t>
            </a:r>
          </a:p>
          <a:p>
            <a:pPr marL="0" indent="0">
              <a:lnSpc>
                <a:spcPct val="200000"/>
              </a:lnSpc>
              <a:buNone/>
            </a:pPr>
            <a:b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In which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context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is parole appropriate and for whom ?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b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How to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measure recidivism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?</a:t>
            </a:r>
            <a:endParaRPr lang="fr-CA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en-AU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Our </a:t>
            </a:r>
            <a:r>
              <a:rPr lang="fr-CA" sz="36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study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439916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We study the context of provincial prisons in Quebec, Canada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Short sentences : between 6 months and 2 years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Selective process : selection of low-risk prisoners</a:t>
            </a:r>
          </a:p>
          <a:p>
            <a:pPr lvl="1">
              <a:lnSpc>
                <a:spcPct val="200000"/>
              </a:lnSpc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Significant rehabilitation assistance for parolees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through halfway houses</a:t>
            </a:r>
            <a:endParaRPr lang="en-AU" sz="32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Our </a:t>
            </a:r>
            <a:r>
              <a:rPr lang="fr-CA" sz="36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study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439916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Estimate the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causal effect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of parole on recidivism and incarceration</a:t>
            </a:r>
            <a:b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We exploit the </a:t>
            </a:r>
            <a:r>
              <a:rPr lang="en-AU" sz="2000" b="1" dirty="0">
                <a:effectLst/>
                <a:latin typeface="Century Gothic" panose="020B0502020202020204" pitchFamily="34" charset="0"/>
              </a:rPr>
              <a:t>propensities of parole board members</a:t>
            </a:r>
            <a:r>
              <a:rPr lang="en-AU" sz="20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(PBMs) to grant parole</a:t>
            </a:r>
            <a:b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We find: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Likelihood of reincarceration ↑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Likelihood of reconviction ↓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Total time spent in prison ↓</a:t>
            </a:r>
            <a:endParaRPr lang="en-AU" sz="32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AU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We decompose the effect of parole on incarceration time into different channels</a:t>
            </a:r>
            <a:endParaRPr lang="en-AU" sz="20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AU" sz="24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4139A5-ECD1-4C02-A87F-52D1C35E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2B1CB-F6B1-4CB6-8396-D9C3AD1E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Tm="177046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C141-AADA-4255-8B75-E8D455C3C2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3098" y="312572"/>
            <a:ext cx="10515600" cy="79101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Parole in Quebec’s provincial prisons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E473-C212-45D8-8D09-28DA5CF251B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4193" y="1271750"/>
            <a:ext cx="10783613" cy="47370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Inmates with sentences ≥ 6 months are eligible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Hearing happens at 1/3 of sentence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Parole applies immediately if granted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52% of eligible prisoners 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renounce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to their parole hearing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Low chances to obtain it / unpleasant process</a:t>
            </a:r>
            <a:endParaRPr lang="en-A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AU" sz="2000" b="1" u="sng" dirty="0">
                <a:effectLst/>
                <a:latin typeface="Century Gothic" panose="020B0502020202020204" pitchFamily="34" charset="0"/>
              </a:rPr>
              <a:t>Longer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time under supervision</a:t>
            </a:r>
            <a:endParaRPr lang="en-AU" sz="3200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7E20F-5B74-4BE8-B110-390B8129147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024785D-A78C-41F5-B9F8-B6DC141805A6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C1651-1253-1143-C012-982502FCD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950" y="4372303"/>
            <a:ext cx="9536564" cy="21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J Document" ma:contentTypeID="0x01010077DC2A28846341C9915EFC7988C44A4F00AC683DE72F6D54408E582A29A0E01260" ma:contentTypeVersion="4" ma:contentTypeDescription="" ma:contentTypeScope="" ma:versionID="6d8699e19d18e85c01352be16c7ff8ee">
  <xsd:schema xmlns:xsd="http://www.w3.org/2001/XMLSchema" xmlns:xs="http://www.w3.org/2001/XMLSchema" xmlns:p="http://schemas.microsoft.com/office/2006/metadata/properties" xmlns:ns1="http://schemas.microsoft.com/sharepoint/v3" xmlns:ns3="7682a661-0ade-4637-84c8-77ce31dee783" xmlns:ns4="e4ff26e6-61c9-4223-823f-818594960367" targetNamespace="http://schemas.microsoft.com/office/2006/metadata/properties" ma:root="true" ma:fieldsID="7b26b1d083b43316654d29245d50e201" ns1:_="" ns3:_="" ns4:_="">
    <xsd:import namespace="http://schemas.microsoft.com/sharepoint/v3"/>
    <xsd:import namespace="7682a661-0ade-4637-84c8-77ce31dee783"/>
    <xsd:import namespace="e4ff26e6-61c9-4223-823f-818594960367"/>
    <xsd:element name="properties">
      <xsd:complexType>
        <xsd:sequence>
          <xsd:element name="documentManagement">
            <xsd:complexType>
              <xsd:all>
                <xsd:element ref="ns3:TaxCatchAll" minOccurs="0"/>
                <xsd:element ref="ns4:ne8158a489a9473f9c54eecb4c21131b" minOccurs="0"/>
                <xsd:element ref="ns4:bc56bdda6a6a44c48d8cfdd96ad4c147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2a661-0ade-4637-84c8-77ce31dee78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1544a81-4f2a-458e-ab5b-bbbaec5e6e73}" ma:internalName="TaxCatchAll" ma:readOnly="false" ma:showField="CatchAllData" ma:web="7682a661-0ade-4637-84c8-77ce31dee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f26e6-61c9-4223-823f-818594960367" elementFormDefault="qualified">
    <xsd:import namespace="http://schemas.microsoft.com/office/2006/documentManagement/types"/>
    <xsd:import namespace="http://schemas.microsoft.com/office/infopath/2007/PartnerControls"/>
    <xsd:element name="ne8158a489a9473f9c54eecb4c21131b" ma:index="11" ma:taxonomy="true" ma:internalName="ne8158a489a9473f9c54eecb4c21131b" ma:taxonomyFieldName="Content_x0020_tags" ma:displayName="Content tags" ma:fieldId="{7e8158a4-89a9-473f-9c54-eecb4c21131b}" ma:taxonomyMulti="true" ma:sspId="f6e08d11-6f9a-422e-94df-5713af838a64" ma:termSetId="a069c314-3269-420f-97d4-651b5f06ed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c56bdda6a6a44c48d8cfdd96ad4c147" ma:index="12" nillable="true" ma:displayName="DC.Type.DocType (JSMS)_0" ma:hidden="true" ma:internalName="bc56bdda6a6a44c48d8cfdd96ad4c147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82a661-0ade-4637-84c8-77ce31dee783">
      <Value>28</Value>
      <Value>105</Value>
    </TaxCatchAll>
    <bc56bdda6a6a44c48d8cfdd96ad4c147 xmlns="e4ff26e6-61c9-4223-823f-818594960367" xsi:nil="true"/>
    <PublishingExpirationDate xmlns="http://schemas.microsoft.com/sharepoint/v3" xsi:nil="true"/>
    <PublishingStartDate xmlns="http://schemas.microsoft.com/sharepoint/v3" xsi:nil="true"/>
    <ne8158a489a9473f9c54eecb4c21131b xmlns="e4ff26e6-61c9-4223-823f-8185949603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Conference proceedings / Presentations</TermName>
          <TermId xmlns="http://schemas.microsoft.com/office/infopath/2007/PartnerControls">c21264d4-9564-4e41-9805-0fcb8759ef5a</TermId>
        </TermInfo>
      </Terms>
    </ne8158a489a9473f9c54eecb4c21131b>
  </documentManagement>
</p:properties>
</file>

<file path=customXml/itemProps1.xml><?xml version="1.0" encoding="utf-8"?>
<ds:datastoreItem xmlns:ds="http://schemas.openxmlformats.org/officeDocument/2006/customXml" ds:itemID="{C2A16373-4D6E-4A45-A199-AB4C74EBC8A3}"/>
</file>

<file path=customXml/itemProps2.xml><?xml version="1.0" encoding="utf-8"?>
<ds:datastoreItem xmlns:ds="http://schemas.openxmlformats.org/officeDocument/2006/customXml" ds:itemID="{04CF1C1D-18D3-42CE-B952-EFC769E3364D}"/>
</file>

<file path=customXml/itemProps3.xml><?xml version="1.0" encoding="utf-8"?>
<ds:datastoreItem xmlns:ds="http://schemas.openxmlformats.org/officeDocument/2006/customXml" ds:itemID="{7C5A7DEE-B338-403E-8E79-9CC0E78950F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6415</TotalTime>
  <Words>950</Words>
  <Application>Microsoft Macintosh PowerPoint</Application>
  <PresentationFormat>Widescreen</PresentationFormat>
  <Paragraphs>191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Motivation</vt:lpstr>
      <vt:lpstr>Motivation</vt:lpstr>
      <vt:lpstr>Motivation</vt:lpstr>
      <vt:lpstr>Our study</vt:lpstr>
      <vt:lpstr>Our study</vt:lpstr>
      <vt:lpstr>Context</vt:lpstr>
      <vt:lpstr>Parole in Quebec’s provincial prisons</vt:lpstr>
      <vt:lpstr>Parole in Quebec’s provincial prisons</vt:lpstr>
      <vt:lpstr> Pictures of halfway houses in Quebec</vt:lpstr>
      <vt:lpstr>Halfway houses in Quebec</vt:lpstr>
      <vt:lpstr>Data and summary statistics</vt:lpstr>
      <vt:lpstr>Data</vt:lpstr>
      <vt:lpstr>Definitions of recidivism</vt:lpstr>
      <vt:lpstr>Reincarceration rates</vt:lpstr>
      <vt:lpstr>Reconviction rates</vt:lpstr>
      <vt:lpstr>Estimating the causal effect of parole</vt:lpstr>
      <vt:lpstr>Empirical strategy</vt:lpstr>
      <vt:lpstr>The idea</vt:lpstr>
      <vt:lpstr>The idea</vt:lpstr>
      <vt:lpstr>The idea</vt:lpstr>
      <vt:lpstr>The idea</vt:lpstr>
      <vt:lpstr>Empirical strategy</vt:lpstr>
      <vt:lpstr>IV regressions</vt:lpstr>
      <vt:lpstr>IV regressions</vt:lpstr>
      <vt:lpstr>IV regressions</vt:lpstr>
      <vt:lpstr>Contradictory results ?</vt:lpstr>
      <vt:lpstr>Effect of parole on time incarcerated </vt:lpstr>
      <vt:lpstr>Effect of parole on time incarcerated </vt:lpstr>
      <vt:lpstr>Concluding remarks</vt:lpstr>
      <vt:lpstr>Thank you  steeve.marchand@unimelb.edu.au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parole reduce both time served and crime?</dc:title>
  <dc:creator>William Arbour</dc:creator>
  <cp:lastModifiedBy>Steeve Marchand</cp:lastModifiedBy>
  <cp:revision>229</cp:revision>
  <dcterms:created xsi:type="dcterms:W3CDTF">2021-02-18T00:20:47Z</dcterms:created>
  <dcterms:modified xsi:type="dcterms:W3CDTF">2023-08-13T21:59:38Z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0x01010077DC2A28846341C9915EFC7988C44A4F00AC683DE72F6D54408E582A29A0E01260</vt:lpwstr>
  </property>
  <property fmtid="{D5CDD505-2E9C-101B-9397-08002B2CF9AE}" pid="3" name="bc56bdda6a6a44c48d8cfdd96ad4c1470">
    <vt:lpwstr>Report|55c057c3-5c13-4ca6-8dab-3fe1e0497fe2</vt:lpwstr>
  </property>
  <property fmtid="{D5CDD505-2E9C-101B-9397-08002B2CF9AE}" pid="4" name="Content tags">
    <vt:lpwstr>105;#Conference proceedings / Presentations|c21264d4-9564-4e41-9805-0fcb8759ef5a</vt:lpwstr>
  </property>
  <property fmtid="{D5CDD505-2E9C-101B-9397-08002B2CF9AE}" pid="5" name="DC.Type.DocType (JSMS">
    <vt:lpwstr>28;#Report|55c057c3-5c13-4ca6-8dab-3fe1e0497fe2</vt:lpwstr>
  </property>
</Properties>
</file>