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7" r:id="rId5"/>
    <p:sldId id="410" r:id="rId6"/>
    <p:sldId id="364" r:id="rId7"/>
    <p:sldId id="316" r:id="rId8"/>
    <p:sldId id="356" r:id="rId9"/>
    <p:sldId id="376" r:id="rId10"/>
    <p:sldId id="400" r:id="rId11"/>
    <p:sldId id="394" r:id="rId12"/>
    <p:sldId id="404" r:id="rId13"/>
    <p:sldId id="417" r:id="rId14"/>
    <p:sldId id="397" r:id="rId15"/>
    <p:sldId id="415" r:id="rId16"/>
    <p:sldId id="261" r:id="rId17"/>
    <p:sldId id="262" r:id="rId18"/>
    <p:sldId id="264" r:id="rId19"/>
    <p:sldId id="399" r:id="rId20"/>
    <p:sldId id="416" r:id="rId21"/>
    <p:sldId id="407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Dennison" initials="SD" lastIdx="1" clrIdx="0">
    <p:extLst>
      <p:ext uri="{19B8F6BF-5375-455C-9EA6-DF929625EA0E}">
        <p15:presenceInfo xmlns:p15="http://schemas.microsoft.com/office/powerpoint/2012/main" userId="S::susan.dennison@griffith.edu.au::a4c49129-6fdd-4fe0-9b89-7d8c057a7f87" providerId="AD"/>
      </p:ext>
    </p:extLst>
  </p:cmAuthor>
  <p:cmAuthor id="2" name="Tara Renae McGee" initials="TRM" lastIdx="19" clrIdx="1">
    <p:extLst>
      <p:ext uri="{19B8F6BF-5375-455C-9EA6-DF929625EA0E}">
        <p15:presenceInfo xmlns:p15="http://schemas.microsoft.com/office/powerpoint/2012/main" userId="S::t.mcgee@griffith.edu.au::24196c22-b022-4b33-b31e-a8264b6ee6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97"/>
    <p:restoredTop sz="94655"/>
  </p:normalViewPr>
  <p:slideViewPr>
    <p:cSldViewPr snapToGrid="0" snapToObjects="1" showGuides="1">
      <p:cViewPr varScale="1">
        <p:scale>
          <a:sx n="117" d="100"/>
          <a:sy n="117" d="100"/>
        </p:scale>
        <p:origin x="107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ransformingcorrections.com.au/" TargetMode="External"/><Relationship Id="rId1" Type="http://schemas.openxmlformats.org/officeDocument/2006/relationships/hyperlink" Target="mailto:susan.dennison@griffith.edu.au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ransformingcorrections.com.au/" TargetMode="External"/><Relationship Id="rId1" Type="http://schemas.openxmlformats.org/officeDocument/2006/relationships/hyperlink" Target="mailto:susan.dennison@griffith.edu.a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4BBCD6-F225-4C77-9431-F3C70C0DA92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7DEE22-2DE0-48DD-8936-7FC3C0D6B548}">
      <dgm:prSet/>
      <dgm:spPr/>
      <dgm:t>
        <a:bodyPr/>
        <a:lstStyle/>
        <a:p>
          <a:r>
            <a:rPr lang="en-US" b="1" dirty="0"/>
            <a:t>Director, TCTL Centre</a:t>
          </a:r>
        </a:p>
        <a:p>
          <a:r>
            <a:rPr lang="en-US" b="1" dirty="0"/>
            <a:t>Professor Susan Dennison</a:t>
          </a:r>
        </a:p>
        <a:p>
          <a:endParaRPr lang="en-US" u="none" dirty="0">
            <a:hlinkClick xmlns:r="http://schemas.openxmlformats.org/officeDocument/2006/relationships" r:id="rId1"/>
          </a:endParaRPr>
        </a:p>
        <a:p>
          <a:r>
            <a:rPr lang="en-US" u="none" dirty="0">
              <a:hlinkClick xmlns:r="http://schemas.openxmlformats.org/officeDocument/2006/relationships" r:id="rId1"/>
            </a:rPr>
            <a:t>susan.dennison@griffith.edu.au</a:t>
          </a:r>
          <a:endParaRPr lang="en-US" u="none" dirty="0"/>
        </a:p>
        <a:p>
          <a:endParaRPr lang="en-US" dirty="0"/>
        </a:p>
      </dgm:t>
    </dgm:pt>
    <dgm:pt modelId="{B68239C0-475A-4A12-9088-67B3A763A725}" type="parTrans" cxnId="{BD09794E-FF0B-4D03-9A4E-24FBBF0DF116}">
      <dgm:prSet/>
      <dgm:spPr/>
      <dgm:t>
        <a:bodyPr/>
        <a:lstStyle/>
        <a:p>
          <a:endParaRPr lang="en-US"/>
        </a:p>
      </dgm:t>
    </dgm:pt>
    <dgm:pt modelId="{09B96CF4-054C-4939-BB98-FCB4C9DC0D54}" type="sibTrans" cxnId="{BD09794E-FF0B-4D03-9A4E-24FBBF0DF116}">
      <dgm:prSet/>
      <dgm:spPr/>
      <dgm:t>
        <a:bodyPr/>
        <a:lstStyle/>
        <a:p>
          <a:endParaRPr lang="en-US"/>
        </a:p>
      </dgm:t>
    </dgm:pt>
    <dgm:pt modelId="{B78ADCDF-E2F7-428F-8115-9A7F196FDE89}">
      <dgm:prSet/>
      <dgm:spPr/>
      <dgm:t>
        <a:bodyPr/>
        <a:lstStyle/>
        <a:p>
          <a:r>
            <a:rPr lang="en-US" b="1" dirty="0"/>
            <a:t>Transforming Corrections to Transform Lives website:</a:t>
          </a:r>
        </a:p>
        <a:p>
          <a:endParaRPr lang="en-US" b="1" dirty="0">
            <a:hlinkClick xmlns:r="http://schemas.openxmlformats.org/officeDocument/2006/relationships" r:id="rId2"/>
          </a:endParaRPr>
        </a:p>
        <a:p>
          <a:r>
            <a:rPr lang="en-US" b="1" dirty="0">
              <a:hlinkClick xmlns:r="http://schemas.openxmlformats.org/officeDocument/2006/relationships" r:id="rId2"/>
            </a:rPr>
            <a:t>www.transformingcorrections.com.au</a:t>
          </a:r>
          <a:endParaRPr lang="en-US" b="1" dirty="0"/>
        </a:p>
      </dgm:t>
    </dgm:pt>
    <dgm:pt modelId="{007B4B52-7EA7-4100-B0DE-04A4A2F0267C}" type="parTrans" cxnId="{9B47CD52-4CAE-4F35-A94D-1C92AC665FD5}">
      <dgm:prSet/>
      <dgm:spPr/>
      <dgm:t>
        <a:bodyPr/>
        <a:lstStyle/>
        <a:p>
          <a:endParaRPr lang="en-US"/>
        </a:p>
      </dgm:t>
    </dgm:pt>
    <dgm:pt modelId="{584113C8-1AB5-40AF-A9A7-067D421002A5}" type="sibTrans" cxnId="{9B47CD52-4CAE-4F35-A94D-1C92AC665FD5}">
      <dgm:prSet/>
      <dgm:spPr/>
      <dgm:t>
        <a:bodyPr/>
        <a:lstStyle/>
        <a:p>
          <a:endParaRPr lang="en-US"/>
        </a:p>
      </dgm:t>
    </dgm:pt>
    <dgm:pt modelId="{C08D1B9A-A921-6E45-95E5-1FBF70F983AD}" type="pres">
      <dgm:prSet presAssocID="{F24BBCD6-F225-4C77-9431-F3C70C0DA926}" presName="linear" presStyleCnt="0">
        <dgm:presLayoutVars>
          <dgm:animLvl val="lvl"/>
          <dgm:resizeHandles val="exact"/>
        </dgm:presLayoutVars>
      </dgm:prSet>
      <dgm:spPr/>
    </dgm:pt>
    <dgm:pt modelId="{91970040-6C94-F146-B442-29E09E2E94B5}" type="pres">
      <dgm:prSet presAssocID="{9E7DEE22-2DE0-48DD-8936-7FC3C0D6B54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D0FC0D0-66C0-CD4A-A134-760DC534884F}" type="pres">
      <dgm:prSet presAssocID="{09B96CF4-054C-4939-BB98-FCB4C9DC0D54}" presName="spacer" presStyleCnt="0"/>
      <dgm:spPr/>
    </dgm:pt>
    <dgm:pt modelId="{7B75FFEA-90DC-F24E-A9E1-C868F87498F2}" type="pres">
      <dgm:prSet presAssocID="{B78ADCDF-E2F7-428F-8115-9A7F196FDE8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D09794E-FF0B-4D03-9A4E-24FBBF0DF116}" srcId="{F24BBCD6-F225-4C77-9431-F3C70C0DA926}" destId="{9E7DEE22-2DE0-48DD-8936-7FC3C0D6B548}" srcOrd="0" destOrd="0" parTransId="{B68239C0-475A-4A12-9088-67B3A763A725}" sibTransId="{09B96CF4-054C-4939-BB98-FCB4C9DC0D54}"/>
    <dgm:cxn modelId="{9B47CD52-4CAE-4F35-A94D-1C92AC665FD5}" srcId="{F24BBCD6-F225-4C77-9431-F3C70C0DA926}" destId="{B78ADCDF-E2F7-428F-8115-9A7F196FDE89}" srcOrd="1" destOrd="0" parTransId="{007B4B52-7EA7-4100-B0DE-04A4A2F0267C}" sibTransId="{584113C8-1AB5-40AF-A9A7-067D421002A5}"/>
    <dgm:cxn modelId="{C7E4A060-7DC1-234F-9C97-5C30453BF1BE}" type="presOf" srcId="{B78ADCDF-E2F7-428F-8115-9A7F196FDE89}" destId="{7B75FFEA-90DC-F24E-A9E1-C868F87498F2}" srcOrd="0" destOrd="0" presId="urn:microsoft.com/office/officeart/2005/8/layout/vList2"/>
    <dgm:cxn modelId="{5C0D9E7A-283A-A441-94FC-8463E3841D94}" type="presOf" srcId="{F24BBCD6-F225-4C77-9431-F3C70C0DA926}" destId="{C08D1B9A-A921-6E45-95E5-1FBF70F983AD}" srcOrd="0" destOrd="0" presId="urn:microsoft.com/office/officeart/2005/8/layout/vList2"/>
    <dgm:cxn modelId="{55F2DDEC-4002-5241-AACF-6CDE50EE645B}" type="presOf" srcId="{9E7DEE22-2DE0-48DD-8936-7FC3C0D6B548}" destId="{91970040-6C94-F146-B442-29E09E2E94B5}" srcOrd="0" destOrd="0" presId="urn:microsoft.com/office/officeart/2005/8/layout/vList2"/>
    <dgm:cxn modelId="{BC6B9B5F-5AD2-AB45-9952-314C1E2FC14A}" type="presParOf" srcId="{C08D1B9A-A921-6E45-95E5-1FBF70F983AD}" destId="{91970040-6C94-F146-B442-29E09E2E94B5}" srcOrd="0" destOrd="0" presId="urn:microsoft.com/office/officeart/2005/8/layout/vList2"/>
    <dgm:cxn modelId="{75CDE30E-6FB3-D346-A493-75A176C9C193}" type="presParOf" srcId="{C08D1B9A-A921-6E45-95E5-1FBF70F983AD}" destId="{AD0FC0D0-66C0-CD4A-A134-760DC534884F}" srcOrd="1" destOrd="0" presId="urn:microsoft.com/office/officeart/2005/8/layout/vList2"/>
    <dgm:cxn modelId="{5BA25660-EB6B-B344-A7E8-87E4BB1BD766}" type="presParOf" srcId="{C08D1B9A-A921-6E45-95E5-1FBF70F983AD}" destId="{7B75FFEA-90DC-F24E-A9E1-C868F87498F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70040-6C94-F146-B442-29E09E2E94B5}">
      <dsp:nvSpPr>
        <dsp:cNvPr id="0" name=""/>
        <dsp:cNvSpPr/>
      </dsp:nvSpPr>
      <dsp:spPr>
        <a:xfrm>
          <a:off x="0" y="64433"/>
          <a:ext cx="6245265" cy="26956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Director, TCTL Centre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Professor Susan Dennison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u="none" kern="1200" dirty="0">
            <a:hlinkClick xmlns:r="http://schemas.openxmlformats.org/officeDocument/2006/relationships" r:id="rId1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none" kern="1200" dirty="0">
              <a:hlinkClick xmlns:r="http://schemas.openxmlformats.org/officeDocument/2006/relationships" r:id="rId1"/>
            </a:rPr>
            <a:t>susan.dennison@griffith.edu.au</a:t>
          </a:r>
          <a:endParaRPr lang="en-US" sz="2400" u="none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131592" y="196025"/>
        <a:ext cx="5982081" cy="2432496"/>
      </dsp:txXfrm>
    </dsp:sp>
    <dsp:sp modelId="{7B75FFEA-90DC-F24E-A9E1-C868F87498F2}">
      <dsp:nvSpPr>
        <dsp:cNvPr id="0" name=""/>
        <dsp:cNvSpPr/>
      </dsp:nvSpPr>
      <dsp:spPr>
        <a:xfrm>
          <a:off x="0" y="2829233"/>
          <a:ext cx="6245265" cy="2695680"/>
        </a:xfrm>
        <a:prstGeom prst="roundRect">
          <a:avLst/>
        </a:prstGeom>
        <a:solidFill>
          <a:schemeClr val="accent5">
            <a:hueOff val="4715339"/>
            <a:satOff val="13597"/>
            <a:lumOff val="-2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Transforming Corrections to Transform Lives website: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>
            <a:hlinkClick xmlns:r="http://schemas.openxmlformats.org/officeDocument/2006/relationships" r:id="rId2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hlinkClick xmlns:r="http://schemas.openxmlformats.org/officeDocument/2006/relationships" r:id="rId2"/>
            </a:rPr>
            <a:t>www.transformingcorrections.com.au</a:t>
          </a:r>
          <a:endParaRPr lang="en-US" sz="2400" b="1" kern="1200" dirty="0"/>
        </a:p>
      </dsp:txBody>
      <dsp:txXfrm>
        <a:off x="131592" y="2960825"/>
        <a:ext cx="5982081" cy="2432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397D9-27F3-A748-AAFC-AD6FB909DF3F}" type="datetimeFigureOut">
              <a:rPr lang="en-US" smtClean="0"/>
              <a:t>8/14/23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F42ED-17ED-564B-86D1-BD5AE4ACE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2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F42ED-17ED-564B-86D1-BD5AE4ACE2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75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22EE0-00CE-40AC-9DA5-C96F1E7AE682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059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F42ED-17ED-564B-86D1-BD5AE4ACE2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9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073205"/>
            <a:ext cx="10515600" cy="100899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4157827"/>
            <a:ext cx="10515600" cy="132556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838200" y="632402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transformingcorrections.com.au</a:t>
            </a:r>
            <a:endParaRPr lang="en-US" sz="1800" b="1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53" y="5577702"/>
            <a:ext cx="7254240" cy="14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38" y="2"/>
            <a:ext cx="4025462" cy="6871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80586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3"/>
              </a:buBlip>
              <a:defRPr/>
            </a:lvl1pPr>
            <a:lvl2pPr marL="685800" indent="-228600">
              <a:buSzPct val="80000"/>
              <a:buFontTx/>
              <a:buBlip>
                <a:blip r:embed="rId3"/>
              </a:buBlip>
              <a:defRPr/>
            </a:lvl2pPr>
            <a:lvl3pPr marL="1143000" indent="-228600">
              <a:buSzPct val="80000"/>
              <a:buFontTx/>
              <a:buBlip>
                <a:blip r:embed="rId3"/>
              </a:buBlip>
              <a:defRPr/>
            </a:lvl3pPr>
            <a:lvl4pPr marL="1600200" indent="-228600">
              <a:buSzPct val="80000"/>
              <a:buFontTx/>
              <a:buBlip>
                <a:blip r:embed="rId3"/>
              </a:buBlip>
              <a:defRPr/>
            </a:lvl4pPr>
            <a:lvl5pPr marL="2057400" indent="-228600">
              <a:buSzPct val="8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38" y="2"/>
            <a:ext cx="4025461" cy="6871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80586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3"/>
              </a:buBlip>
              <a:defRPr/>
            </a:lvl1pPr>
            <a:lvl2pPr marL="685800" indent="-228600">
              <a:buSzPct val="80000"/>
              <a:buFontTx/>
              <a:buBlip>
                <a:blip r:embed="rId3"/>
              </a:buBlip>
              <a:defRPr/>
            </a:lvl2pPr>
            <a:lvl3pPr marL="1143000" indent="-228600">
              <a:buSzPct val="80000"/>
              <a:buFontTx/>
              <a:buBlip>
                <a:blip r:embed="rId3"/>
              </a:buBlip>
              <a:defRPr/>
            </a:lvl3pPr>
            <a:lvl4pPr marL="1600200" indent="-228600">
              <a:buSzPct val="80000"/>
              <a:buFontTx/>
              <a:buBlip>
                <a:blip r:embed="rId3"/>
              </a:buBlip>
              <a:defRPr/>
            </a:lvl4pPr>
            <a:lvl5pPr marL="2057400" indent="-228600">
              <a:buSzPct val="8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38" y="3"/>
            <a:ext cx="4025461" cy="6871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80586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3"/>
              </a:buBlip>
              <a:defRPr/>
            </a:lvl1pPr>
            <a:lvl2pPr marL="685800" indent="-228600">
              <a:buSzPct val="80000"/>
              <a:buFontTx/>
              <a:buBlip>
                <a:blip r:embed="rId3"/>
              </a:buBlip>
              <a:defRPr/>
            </a:lvl2pPr>
            <a:lvl3pPr marL="1143000" indent="-228600">
              <a:buSzPct val="80000"/>
              <a:buFontTx/>
              <a:buBlip>
                <a:blip r:embed="rId3"/>
              </a:buBlip>
              <a:defRPr/>
            </a:lvl3pPr>
            <a:lvl4pPr marL="1600200" indent="-228600">
              <a:buSzPct val="80000"/>
              <a:buFontTx/>
              <a:buBlip>
                <a:blip r:embed="rId3"/>
              </a:buBlip>
              <a:defRPr/>
            </a:lvl4pPr>
            <a:lvl5pPr marL="2057400" indent="-228600">
              <a:buSzPct val="8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/>
              </a:buBlip>
              <a:defRPr/>
            </a:lvl1pPr>
            <a:lvl2pPr marL="685800" indent="-228600">
              <a:buSzPct val="80000"/>
              <a:buFontTx/>
              <a:buBlip>
                <a:blip r:embed="rId2"/>
              </a:buBlip>
              <a:defRPr/>
            </a:lvl2pPr>
            <a:lvl3pPr marL="1143000" indent="-228600">
              <a:buSzPct val="80000"/>
              <a:buFontTx/>
              <a:buBlip>
                <a:blip r:embed="rId2"/>
              </a:buBlip>
              <a:defRPr/>
            </a:lvl3pPr>
            <a:lvl4pPr marL="1600200" indent="-228600">
              <a:buSzPct val="80000"/>
              <a:buFontTx/>
              <a:buBlip>
                <a:blip r:embed="rId2"/>
              </a:buBlip>
              <a:defRPr/>
            </a:lvl4pPr>
            <a:lvl5pPr marL="2057400" indent="-228600">
              <a:buSzPct val="8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48" y="3288792"/>
            <a:ext cx="3197352" cy="35692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/>
              </a:buBlip>
              <a:defRPr/>
            </a:lvl1pPr>
            <a:lvl2pPr marL="685800" indent="-228600">
              <a:buSzPct val="80000"/>
              <a:buFontTx/>
              <a:buBlip>
                <a:blip r:embed="rId2"/>
              </a:buBlip>
              <a:defRPr/>
            </a:lvl2pPr>
            <a:lvl3pPr marL="1143000" indent="-228600">
              <a:buSzPct val="80000"/>
              <a:buFontTx/>
              <a:buBlip>
                <a:blip r:embed="rId2"/>
              </a:buBlip>
              <a:defRPr/>
            </a:lvl3pPr>
            <a:lvl4pPr marL="1600200" indent="-228600">
              <a:buSzPct val="80000"/>
              <a:buFontTx/>
              <a:buBlip>
                <a:blip r:embed="rId2"/>
              </a:buBlip>
              <a:defRPr/>
            </a:lvl4pPr>
            <a:lvl5pPr marL="2057400" indent="-228600">
              <a:buSzPct val="8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8000"/>
            <a:ext cx="12192000" cy="274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766739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 marL="6858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3pPr>
            <a:lvl4pPr marL="16002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4pPr>
            <a:lvl5pPr marL="20574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766739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 marL="6858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3pPr>
            <a:lvl4pPr marL="16002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4pPr>
            <a:lvl5pPr marL="20574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766739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 marL="6858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3pPr>
            <a:lvl4pPr marL="16002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4pPr>
            <a:lvl5pPr marL="20574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766739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 marL="6858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3pPr>
            <a:lvl4pPr marL="16002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4pPr>
            <a:lvl5pPr marL="2057400" indent="-228600">
              <a:buSzPct val="8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E9E71-2F25-45F9-B823-165C953B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BC4-0A9E-47DA-821F-6DFB955786F1}" type="datetimeFigureOut">
              <a:rPr lang="en-AU" smtClean="0"/>
              <a:t>14/8/2023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21817-5F2F-459A-86D1-55D7B883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7BF4-5309-4D99-BD9D-703CC37CF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6EAE-4776-42F4-9B88-4630D2F3A3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72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073205"/>
            <a:ext cx="10515600" cy="100899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4157827"/>
            <a:ext cx="10515600" cy="132556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838200" y="632402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transformingcorrections.com.au</a:t>
            </a:r>
            <a:endParaRPr lang="en-US" sz="1800" b="1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5577702"/>
            <a:ext cx="7254240" cy="14356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073205"/>
            <a:ext cx="10515600" cy="100899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4157827"/>
            <a:ext cx="10515600" cy="132556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838200" y="632402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transformingcorrections.com.au</a:t>
            </a:r>
            <a:endParaRPr lang="en-US" sz="1800" b="1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5577702"/>
            <a:ext cx="7254240" cy="14356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2192" y="5483390"/>
            <a:ext cx="7895897" cy="100899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752192" y="4157827"/>
            <a:ext cx="7895897" cy="132556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3752191" y="6306207"/>
            <a:ext cx="7895897" cy="1673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transformingcorrections.com.au</a:t>
            </a:r>
            <a:endParaRPr lang="en-US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/>
              </a:buBlip>
              <a:defRPr/>
            </a:lvl1pPr>
            <a:lvl2pPr marL="685800" indent="-228600">
              <a:buSzPct val="80000"/>
              <a:buFontTx/>
              <a:buBlip>
                <a:blip r:embed="rId2"/>
              </a:buBlip>
              <a:defRPr/>
            </a:lvl2pPr>
            <a:lvl3pPr marL="1143000" indent="-228600">
              <a:buSzPct val="80000"/>
              <a:buFontTx/>
              <a:buBlip>
                <a:blip r:embed="rId2"/>
              </a:buBlip>
              <a:defRPr/>
            </a:lvl3pPr>
            <a:lvl4pPr marL="1600200" indent="-228600">
              <a:buSzPct val="80000"/>
              <a:buFontTx/>
              <a:buBlip>
                <a:blip r:embed="rId2"/>
              </a:buBlip>
              <a:defRPr/>
            </a:lvl4pPr>
            <a:lvl5pPr marL="2057400" indent="-228600">
              <a:buSzPct val="8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288" y="0"/>
            <a:ext cx="1886712" cy="193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/>
              </a:buBlip>
              <a:defRPr/>
            </a:lvl1pPr>
            <a:lvl2pPr marL="685800" indent="-228600">
              <a:buSzPct val="80000"/>
              <a:buFontTx/>
              <a:buBlip>
                <a:blip r:embed="rId2"/>
              </a:buBlip>
              <a:defRPr/>
            </a:lvl2pPr>
            <a:lvl3pPr marL="1143000" indent="-228600">
              <a:buSzPct val="80000"/>
              <a:buFontTx/>
              <a:buBlip>
                <a:blip r:embed="rId2"/>
              </a:buBlip>
              <a:defRPr/>
            </a:lvl3pPr>
            <a:lvl4pPr marL="1600200" indent="-228600">
              <a:buSzPct val="80000"/>
              <a:buFontTx/>
              <a:buBlip>
                <a:blip r:embed="rId2"/>
              </a:buBlip>
              <a:defRPr/>
            </a:lvl4pPr>
            <a:lvl5pPr marL="2057400" indent="-228600">
              <a:buSzPct val="8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288" y="0"/>
            <a:ext cx="1886712" cy="19324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/>
              </a:buBlip>
              <a:defRPr/>
            </a:lvl1pPr>
            <a:lvl2pPr marL="685800" indent="-228600">
              <a:buSzPct val="80000"/>
              <a:buFontTx/>
              <a:buBlip>
                <a:blip r:embed="rId2"/>
              </a:buBlip>
              <a:defRPr/>
            </a:lvl2pPr>
            <a:lvl3pPr marL="1143000" indent="-228600">
              <a:buSzPct val="80000"/>
              <a:buFontTx/>
              <a:buBlip>
                <a:blip r:embed="rId2"/>
              </a:buBlip>
              <a:defRPr/>
            </a:lvl3pPr>
            <a:lvl4pPr marL="1600200" indent="-228600">
              <a:buSzPct val="80000"/>
              <a:buFontTx/>
              <a:buBlip>
                <a:blip r:embed="rId2"/>
              </a:buBlip>
              <a:defRPr/>
            </a:lvl4pPr>
            <a:lvl5pPr marL="2057400" indent="-228600">
              <a:buSzPct val="8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288" y="0"/>
            <a:ext cx="1886712" cy="19324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/>
              </a:buBlip>
              <a:defRPr/>
            </a:lvl1pPr>
            <a:lvl2pPr marL="685800" indent="-228600">
              <a:buSzPct val="80000"/>
              <a:buFontTx/>
              <a:buBlip>
                <a:blip r:embed="rId2"/>
              </a:buBlip>
              <a:defRPr/>
            </a:lvl2pPr>
            <a:lvl3pPr marL="1143000" indent="-228600">
              <a:buSzPct val="80000"/>
              <a:buFontTx/>
              <a:buBlip>
                <a:blip r:embed="rId2"/>
              </a:buBlip>
              <a:defRPr/>
            </a:lvl3pPr>
            <a:lvl4pPr marL="1600200" indent="-228600">
              <a:buSzPct val="80000"/>
              <a:buFontTx/>
              <a:buBlip>
                <a:blip r:embed="rId2"/>
              </a:buBlip>
              <a:defRPr/>
            </a:lvl4pPr>
            <a:lvl5pPr marL="2057400" indent="-228600">
              <a:buSzPct val="8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288" y="0"/>
            <a:ext cx="1886712" cy="19324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38" y="0"/>
            <a:ext cx="4025462" cy="68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80586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3"/>
              </a:buBlip>
              <a:defRPr/>
            </a:lvl1pPr>
            <a:lvl2pPr marL="685800" indent="-228600">
              <a:buSzPct val="80000"/>
              <a:buFontTx/>
              <a:buBlip>
                <a:blip r:embed="rId3"/>
              </a:buBlip>
              <a:defRPr/>
            </a:lvl2pPr>
            <a:lvl3pPr marL="1143000" indent="-228600">
              <a:buSzPct val="80000"/>
              <a:buFontTx/>
              <a:buBlip>
                <a:blip r:embed="rId3"/>
              </a:buBlip>
              <a:defRPr/>
            </a:lvl3pPr>
            <a:lvl4pPr marL="1600200" indent="-228600">
              <a:buSzPct val="80000"/>
              <a:buFontTx/>
              <a:buBlip>
                <a:blip r:embed="rId3"/>
              </a:buBlip>
              <a:defRPr/>
            </a:lvl4pPr>
            <a:lvl5pPr marL="2057400" indent="-228600">
              <a:buSzPct val="8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1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0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9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8200" y="5691749"/>
            <a:ext cx="10515600" cy="401481"/>
          </a:xfrm>
        </p:spPr>
        <p:txBody>
          <a:bodyPr/>
          <a:lstStyle/>
          <a:p>
            <a:r>
              <a:rPr lang="en-AU" sz="16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Applied Research in Crime and Justice Conference, 14</a:t>
            </a:r>
            <a:r>
              <a:rPr lang="en-AU" sz="1600" i="1" baseline="300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</a:t>
            </a:r>
            <a:r>
              <a:rPr lang="en-AU" sz="16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September </a:t>
            </a:r>
            <a:r>
              <a:rPr lang="en-US" sz="1600" dirty="0"/>
              <a:t>2023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4298444"/>
            <a:ext cx="10515600" cy="1046640"/>
          </a:xfrm>
        </p:spPr>
        <p:txBody>
          <a:bodyPr>
            <a:normAutofit fontScale="90000"/>
          </a:bodyPr>
          <a:lstStyle/>
          <a:p>
            <a:r>
              <a:rPr lang="en-AU" sz="27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Supporting incarcerated mothers and their children with a model for individual and systems change</a:t>
            </a:r>
            <a:br>
              <a:rPr lang="en-AU" sz="2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br>
              <a:rPr lang="en-AU" sz="2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1600" dirty="0"/>
              <a:t>Susan Dennison, Janet </a:t>
            </a:r>
            <a:r>
              <a:rPr lang="en-US" sz="1600" dirty="0" err="1"/>
              <a:t>Ransley</a:t>
            </a:r>
            <a:r>
              <a:rPr lang="en-US" sz="1600" dirty="0"/>
              <a:t>, Tara McGee and TCTL team</a:t>
            </a:r>
            <a:br>
              <a:rPr lang="en-US" sz="1800" dirty="0"/>
            </a:br>
            <a:br>
              <a:rPr lang="en-A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br>
              <a:rPr lang="en-A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977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696F02-5151-514E-B850-911F7A889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359687" y="0"/>
            <a:ext cx="11472625" cy="6453352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FEE655F3-E2D3-7676-34C4-100488444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347" y="0"/>
            <a:ext cx="1198651" cy="11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8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705423-7E81-875B-7A77-ECE10720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3B7AB3-0071-4342-1E26-7A5EE1CC5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073" y="0"/>
            <a:ext cx="1767927" cy="176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58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15BCA-CCD6-8543-B919-97BD0047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669711"/>
          </a:xfrm>
        </p:spPr>
        <p:txBody>
          <a:bodyPr/>
          <a:lstStyle/>
          <a:p>
            <a:r>
              <a:rPr lang="en-US" sz="2800" dirty="0"/>
              <a:t>Systems Change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71958-7FAA-A045-B2E1-C6B0ADA0F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146"/>
            <a:ext cx="10515600" cy="47518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Honourable</a:t>
            </a:r>
            <a:r>
              <a:rPr lang="en-US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Margaret McMurdo AC, Chair</a:t>
            </a:r>
            <a:endParaRPr lang="en-AU" sz="1600" b="1" dirty="0">
              <a:solidFill>
                <a:srgbClr val="CEA177"/>
              </a:solidFill>
              <a:effectLst/>
              <a:latin typeface="Century Gothic" panose="020B0502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Queensland </a:t>
            </a: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Corrective Services</a:t>
            </a:r>
            <a:endParaRPr lang="en-AU" sz="1600" b="1" dirty="0">
              <a:solidFill>
                <a:srgbClr val="CEA177"/>
              </a:solidFill>
              <a:effectLst/>
              <a:latin typeface="Century Gothic" panose="020B0502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AU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Department of </a:t>
            </a:r>
            <a:r>
              <a:rPr lang="en-A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Youth Justice</a:t>
            </a:r>
            <a:r>
              <a:rPr lang="en-AU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AU" sz="16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Employment, Small Business and Training</a:t>
            </a:r>
            <a:r>
              <a:rPr lang="en-AU" sz="1600" dirty="0"/>
              <a:t> </a:t>
            </a:r>
            <a:endParaRPr lang="en-AU" sz="1600" b="1" dirty="0">
              <a:solidFill>
                <a:srgbClr val="CEA177"/>
              </a:solidFill>
              <a:effectLst/>
              <a:latin typeface="Century Gothic" panose="020B0502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AU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Department of Youth Justice, </a:t>
            </a:r>
            <a:r>
              <a:rPr lang="en-A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Employment, Small Business and Training</a:t>
            </a:r>
            <a:endParaRPr lang="en-AU" sz="1600" b="1" dirty="0">
              <a:solidFill>
                <a:srgbClr val="CEA177"/>
              </a:solidFill>
              <a:effectLst/>
              <a:latin typeface="Century Gothic" panose="020B0502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AU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Department of Treaty, </a:t>
            </a:r>
            <a:r>
              <a:rPr lang="en-A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Aboriginal and Torres Strait Islander Partnerships, </a:t>
            </a:r>
            <a:r>
              <a:rPr lang="en-AU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Communities and the Arts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AU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Department of Treaty, </a:t>
            </a:r>
            <a:r>
              <a:rPr lang="en-AU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Aboriginal and Torres Strait Islander Partnerships, </a:t>
            </a:r>
            <a:r>
              <a:rPr lang="en-A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Communities</a:t>
            </a:r>
            <a:r>
              <a:rPr lang="en-AU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and the Arts </a:t>
            </a:r>
            <a:endParaRPr lang="en-AU" sz="1600" dirty="0">
              <a:solidFill>
                <a:srgbClr val="CEA177"/>
              </a:solidFill>
              <a:effectLst/>
              <a:latin typeface="Century Gothic" panose="020B0502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AU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Queensland </a:t>
            </a:r>
            <a:r>
              <a:rPr lang="en-A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Health</a:t>
            </a:r>
            <a:endParaRPr lang="en-AU" sz="1600" b="1" dirty="0">
              <a:solidFill>
                <a:srgbClr val="CEA177"/>
              </a:solidFill>
              <a:effectLst/>
              <a:latin typeface="Century Gothic" panose="020B0502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AU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Department of </a:t>
            </a:r>
            <a:r>
              <a:rPr lang="en-A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Education</a:t>
            </a:r>
            <a:endParaRPr lang="en-AU" sz="1600" b="1" dirty="0">
              <a:solidFill>
                <a:srgbClr val="CEA177"/>
              </a:solidFill>
              <a:effectLst/>
              <a:latin typeface="Century Gothic" panose="020B0502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AU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Department of </a:t>
            </a:r>
            <a:r>
              <a:rPr lang="en-A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Housing</a:t>
            </a:r>
            <a:r>
              <a:rPr lang="en-AU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AU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Department of </a:t>
            </a:r>
            <a:r>
              <a:rPr lang="en-A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Child Safety</a:t>
            </a:r>
            <a:r>
              <a:rPr lang="en-AU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Seniors and Disability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A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Office for Women and Violence Prevention</a:t>
            </a:r>
            <a:r>
              <a:rPr lang="en-AU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Department of Justice and Attorney General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A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First Nations Justice Office</a:t>
            </a:r>
            <a:r>
              <a:rPr lang="en-AU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Department of Justice and Attorney General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AU" sz="1600" b="1" dirty="0">
                <a:solidFill>
                  <a:srgbClr val="000000"/>
                </a:solidFill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Justice Innovation Office</a:t>
            </a:r>
            <a:r>
              <a:rPr lang="en-AU" sz="1600" dirty="0">
                <a:solidFill>
                  <a:srgbClr val="000000"/>
                </a:solidFill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Department of Justice and Attorney General</a:t>
            </a:r>
            <a:endParaRPr lang="en-AU" sz="1600" b="1" dirty="0">
              <a:solidFill>
                <a:srgbClr val="CEA177"/>
              </a:solidFill>
              <a:effectLst/>
              <a:latin typeface="Century Gothic" panose="020B0502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Transforming Corrections to Transform Lives Centre, Griffith University</a:t>
            </a:r>
            <a:endParaRPr lang="en-AU" sz="1600" b="1" dirty="0">
              <a:solidFill>
                <a:srgbClr val="CEA177"/>
              </a:solidFill>
              <a:effectLst/>
              <a:latin typeface="Century Gothic" panose="020B0502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A1BCE-0100-4A41-8C6A-D8D0B1A19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939" y="0"/>
            <a:ext cx="1587061" cy="158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07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Mapping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79665"/>
            <a:ext cx="10744200" cy="5104014"/>
          </a:xfrm>
        </p:spPr>
        <p:txBody>
          <a:bodyPr/>
          <a:lstStyle/>
          <a:p>
            <a:r>
              <a:rPr lang="en-AU" sz="2400" b="1" dirty="0"/>
              <a:t>Why map the system?</a:t>
            </a:r>
          </a:p>
          <a:p>
            <a:pPr lvl="1"/>
            <a:r>
              <a:rPr lang="en-AU" sz="1800" dirty="0"/>
              <a:t>To understand how mothers and their children flow through multiple systems</a:t>
            </a:r>
          </a:p>
          <a:p>
            <a:pPr lvl="1"/>
            <a:r>
              <a:rPr lang="en-AU" sz="1800" dirty="0"/>
              <a:t>To identify complexity, overlaps and gaps and how they shape the  experiences of mothers and their children </a:t>
            </a:r>
          </a:p>
          <a:p>
            <a:pPr lvl="1"/>
            <a:r>
              <a:rPr lang="en-AU" sz="1800" dirty="0">
                <a:solidFill>
                  <a:srgbClr val="014F5B"/>
                </a:solidFill>
                <a:latin typeface="Century Gothic" panose="020F0302020204030204"/>
              </a:rPr>
              <a:t>To identify key decision points where policy or practices change could lead to better outcomes</a:t>
            </a:r>
            <a:endParaRPr lang="en-AU" sz="1800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lang="en-AU" sz="1800" dirty="0"/>
              <a:t>To engage system leaders (via the Systems Change Board) in evidence-based and enduring reform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14F5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</a:t>
            </a:r>
            <a:r>
              <a:rPr lang="en-AU" sz="1800" dirty="0">
                <a:solidFill>
                  <a:srgbClr val="014F5B"/>
                </a:solidFill>
                <a:latin typeface="Century Gothic" panose="020F0302020204030204"/>
              </a:rPr>
              <a:t> p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4F5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rovide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14F5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baseline for measurement of impact over time</a:t>
            </a:r>
          </a:p>
          <a:p>
            <a:pPr lvl="1"/>
            <a:endParaRPr lang="en-AU" sz="1400" b="1" dirty="0"/>
          </a:p>
          <a:p>
            <a:r>
              <a:rPr lang="en-AU" sz="2400" b="1" dirty="0"/>
              <a:t>How are we mapping the system?</a:t>
            </a:r>
          </a:p>
          <a:p>
            <a:pPr lvl="1"/>
            <a:r>
              <a:rPr lang="en-AU" sz="1800" dirty="0"/>
              <a:t>Based on Meadows and Wright (2009) - Stock and flow modelling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lang="en-AU" sz="1800" dirty="0"/>
              <a:t>Drawing on relevant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14F5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legislation, policies, procedures, and practices of multiple agencies impacting mothers and their children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lang="en-AU" sz="1800" dirty="0">
                <a:solidFill>
                  <a:srgbClr val="014F5B"/>
                </a:solidFill>
                <a:latin typeface="Century Gothic" panose="020F0302020204030204"/>
              </a:rPr>
              <a:t>Supplemented by key stakeholder interviews and phase 1 workshops including with imprisoned mothers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14F5B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457200" lvl="1" indent="0">
              <a:buNone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113557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BFCB02-0E75-1CFA-C1BF-FF27420A7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" t="22837" r="446" b="5376"/>
          <a:stretch/>
        </p:blipFill>
        <p:spPr>
          <a:xfrm>
            <a:off x="52463" y="1478602"/>
            <a:ext cx="11965650" cy="45914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130603D-9724-8EDB-7F38-B025A871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1325563"/>
          </a:xfrm>
        </p:spPr>
        <p:txBody>
          <a:bodyPr/>
          <a:lstStyle/>
          <a:p>
            <a:r>
              <a:rPr lang="en-AU" dirty="0"/>
              <a:t>Basic Overview of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84516-601F-56FC-BB1D-7A11F65C0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98" t="1843" r="446" b="87491"/>
          <a:stretch/>
        </p:blipFill>
        <p:spPr>
          <a:xfrm>
            <a:off x="9630381" y="6070057"/>
            <a:ext cx="221791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33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130603D-9724-8EDB-7F38-B025A871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14" y="500062"/>
            <a:ext cx="10214918" cy="1325563"/>
          </a:xfrm>
        </p:spPr>
        <p:txBody>
          <a:bodyPr/>
          <a:lstStyle/>
          <a:p>
            <a:r>
              <a:rPr lang="en-AU" dirty="0"/>
              <a:t>Expansion of Community Sub-System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1156E-99DA-F1CD-6CC2-F9E7D227A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95" y="1154065"/>
            <a:ext cx="9623501" cy="5203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069FF-394B-FCF6-8D4F-31D4BEF01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604" y="6339789"/>
            <a:ext cx="2252164" cy="4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38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6394D8-9869-8FA9-FBA6-BDA2C1684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8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A32D5F-B013-D14F-A015-B3A0EC8D7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2951" y="222422"/>
            <a:ext cx="4392008" cy="6190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E907D-2818-CD44-8654-C42A47D01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41" y="222422"/>
            <a:ext cx="4314575" cy="61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55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011BB3-AA21-3D49-9D2E-ADD85116F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591" y="500063"/>
            <a:ext cx="6619348" cy="782086"/>
          </a:xfrm>
        </p:spPr>
        <p:txBody>
          <a:bodyPr>
            <a:normAutofit/>
          </a:bodyPr>
          <a:lstStyle/>
          <a:p>
            <a:r>
              <a:rPr lang="en-US" sz="3200" dirty="0"/>
              <a:t>Partnerships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2027EB-983F-BF44-A790-FD7CBD8A7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715677"/>
            <a:ext cx="7248938" cy="4642259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PRF – investment, risk, facilitation, evidence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TCTL – independence, evidence, knowledge brokers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QCS – clients, expertise, systems reform, sustainability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Whole of government – information sharing, strategic advice, systems change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Shared vision - Women and children at core; breaking cycles of disadvantage and offending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Relationships – openness, trust, collaboration</a:t>
            </a:r>
          </a:p>
        </p:txBody>
      </p:sp>
      <p:pic>
        <p:nvPicPr>
          <p:cNvPr id="7" name="Picture 6" descr="Skydivers make a formation above the clouds">
            <a:extLst>
              <a:ext uri="{FF2B5EF4-FFF2-40B4-BE49-F238E27FC236}">
                <a16:creationId xmlns:a16="http://schemas.microsoft.com/office/drawing/2014/main" id="{66A4FA7C-E665-409D-53AC-1AEB64091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6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rcRect l="36532" r="26922" b="-1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chemeClr val="tx1"/>
              </a:gs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  <a:lumMod val="65000"/>
                  <a:lumOff val="35000"/>
                </a:schemeClr>
              </a:gs>
            </a:gsLst>
            <a:lin ang="10800000" scaled="1"/>
          </a:gradFill>
          <a:effectLst/>
        </p:spPr>
      </p:pic>
    </p:spTree>
    <p:extLst>
      <p:ext uri="{BB962C8B-B14F-4D97-AF65-F5344CB8AC3E}">
        <p14:creationId xmlns:p14="http://schemas.microsoft.com/office/powerpoint/2010/main" val="1427722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5000" dirty="0"/>
              <a:t>Thank you</a:t>
            </a:r>
            <a:br>
              <a:rPr lang="en-US" sz="5000" dirty="0"/>
            </a:br>
            <a:br>
              <a:rPr lang="en-US" sz="5000" dirty="0"/>
            </a:br>
            <a:r>
              <a:rPr lang="en-US" sz="5000" dirty="0"/>
              <a:t>For more information:</a:t>
            </a:r>
            <a:br>
              <a:rPr lang="en-US" sz="5000" dirty="0"/>
            </a:br>
            <a:endParaRPr lang="en-US" sz="5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BB395810-083A-4D04-9671-3DD59A9424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4735136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2F9DE11-B11C-DA40-99D8-9A34EA332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8556" y="8313"/>
            <a:ext cx="1132114" cy="113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62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3C0BE-D475-8F4D-97A3-2577C98E4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00063"/>
            <a:ext cx="9766738" cy="817992"/>
          </a:xfrm>
        </p:spPr>
        <p:txBody>
          <a:bodyPr/>
          <a:lstStyle/>
          <a:p>
            <a:r>
              <a:rPr lang="en-US" sz="3600" dirty="0"/>
              <a:t>Female imprisonment in Queensland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F5AF-7F42-AB40-A0D5-E44F0FA2D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8055"/>
            <a:ext cx="10515600" cy="50398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 </a:t>
            </a:r>
            <a:r>
              <a:rPr lang="en-US" sz="2000" dirty="0"/>
              <a:t>Number of women in prison has doubled in past decade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Increase in remand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Increase in First Nations women in custody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Increase in violent, non-sexual offences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Parole breaches/suspension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Third highest rate in Australia (making up approximately 9% of prison population in Qld)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Average age 34-35 years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 third of women return to custody within 2 years (half return to Corrective Services for a new sanction)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Majority of women are mothers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80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5449E-C847-A943-A3C6-1FA81B315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52" y="328612"/>
            <a:ext cx="10291516" cy="893309"/>
          </a:xfrm>
        </p:spPr>
        <p:txBody>
          <a:bodyPr/>
          <a:lstStyle/>
          <a:p>
            <a:pPr algn="ctr"/>
            <a:r>
              <a:rPr lang="en-US" sz="3200" dirty="0"/>
              <a:t>Intergenerational cycle of risk, offending and incarceration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46C2A-57B3-D547-A153-09FA41F72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558" y="773084"/>
            <a:ext cx="9259225" cy="65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67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A8DD-51E7-EC49-B19F-ED15E35B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49" y="447511"/>
            <a:ext cx="6578599" cy="917258"/>
          </a:xfrm>
        </p:spPr>
        <p:txBody>
          <a:bodyPr/>
          <a:lstStyle/>
          <a:p>
            <a:r>
              <a:rPr lang="en-US" sz="3600" dirty="0"/>
              <a:t>TCTL Phase1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C0DBB-B676-6C43-A210-08A022C95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49" y="3175102"/>
            <a:ext cx="5880235" cy="2814876"/>
          </a:xfrm>
        </p:spPr>
        <p:txBody>
          <a:bodyPr/>
          <a:lstStyle/>
          <a:p>
            <a:pPr marL="0" indent="0">
              <a:buNone/>
            </a:pPr>
            <a:endParaRPr lang="en-AU" dirty="0"/>
          </a:p>
          <a:p>
            <a:pPr lvl="1"/>
            <a:r>
              <a:rPr lang="en-AU" sz="2000" dirty="0"/>
              <a:t>Creates conditions for families to thrive through a holistic system of practice that supports wellbeing and social inclusion; and</a:t>
            </a:r>
          </a:p>
          <a:p>
            <a:pPr lvl="1"/>
            <a:endParaRPr lang="en-AU" sz="2000" dirty="0"/>
          </a:p>
          <a:p>
            <a:pPr lvl="1"/>
            <a:r>
              <a:rPr lang="en-AU" sz="2000" dirty="0"/>
              <a:t>Demonstrates more effective, sustainable service provision that can be scaled up by governments.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C9CFE-561D-6E43-BBF1-736A62F50647}"/>
              </a:ext>
            </a:extLst>
          </p:cNvPr>
          <p:cNvSpPr txBox="1"/>
          <p:nvPr/>
        </p:nvSpPr>
        <p:spPr>
          <a:xfrm>
            <a:off x="480849" y="1577985"/>
            <a:ext cx="642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Co-create a new model of service provision for imprisoned mothers and their children, during custody and after release, that:</a:t>
            </a:r>
          </a:p>
        </p:txBody>
      </p:sp>
      <p:pic>
        <p:nvPicPr>
          <p:cNvPr id="6" name="Picture 5" descr="A person and person kissing&#10;&#10;Description automatically generated with medium confidence">
            <a:extLst>
              <a:ext uri="{FF2B5EF4-FFF2-40B4-BE49-F238E27FC236}">
                <a16:creationId xmlns:a16="http://schemas.microsoft.com/office/drawing/2014/main" id="{1EF59E7E-4E74-864F-889A-3A0D40787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218" y="1"/>
            <a:ext cx="4783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07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596D1-73B4-124E-A3C2-B99FADA4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629267"/>
            <a:ext cx="8305886" cy="73797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TCTL Co-creation workshops (2020 – 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64962-2070-C141-B7AC-E52EFB398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8" y="1676845"/>
            <a:ext cx="5278906" cy="3722845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Workshop Series 1 – Mothers needs (mothers in prison; service providers/agencies)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Workshop Series 2 – Children and young people’s needs (service providers/agencies)</a:t>
            </a:r>
          </a:p>
          <a:p>
            <a:endParaRPr lang="en-US" sz="1800" dirty="0"/>
          </a:p>
          <a:p>
            <a:r>
              <a:rPr lang="en-US" sz="1800" dirty="0"/>
              <a:t>Workshop Series 3 – Model development (TCTL team)</a:t>
            </a:r>
          </a:p>
          <a:p>
            <a:endParaRPr lang="en-US" sz="1800" dirty="0"/>
          </a:p>
          <a:p>
            <a:r>
              <a:rPr lang="en-US" sz="1800" dirty="0"/>
              <a:t>Workshop Series 4 – Model validation (mothers in prison)</a:t>
            </a:r>
          </a:p>
        </p:txBody>
      </p:sp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48E6D270-FEB5-AE4C-8ED8-5A9FE562E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687" y="1676845"/>
            <a:ext cx="5082172" cy="38196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33420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60B9-D924-2742-84E6-14DE52B7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00063"/>
            <a:ext cx="9766738" cy="1160958"/>
          </a:xfrm>
        </p:spPr>
        <p:txBody>
          <a:bodyPr/>
          <a:lstStyle/>
          <a:p>
            <a:pPr algn="ctr"/>
            <a:r>
              <a:rPr lang="en-US" sz="3200"/>
              <a:t>Transforming Corrections to Transform Lives Centre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D3FF1-5AB2-8A4E-969E-19F88B44C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060" y="1661021"/>
            <a:ext cx="8396525" cy="4949985"/>
          </a:xfrm>
        </p:spPr>
        <p:txBody>
          <a:bodyPr/>
          <a:lstStyle/>
          <a:p>
            <a:pPr marL="0" indent="0" algn="ctr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</a:rPr>
              <a:t>Our Vision</a:t>
            </a:r>
          </a:p>
          <a:p>
            <a:pPr marL="0" indent="0" algn="ctr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/>
              <a:t>To support mothers and their children to have safe, dignified, and fulfilling lives, breaking down intergenerational cycles of disadvantage and incarceration, by transforming systems and generating new knowledge for evidence-based programs.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3204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1759B-65B7-E9C3-D5B9-4D011BE87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13" y="0"/>
            <a:ext cx="9607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59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D6389D-63A0-D097-F12A-8F3F31781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375" y="0"/>
            <a:ext cx="1825625" cy="1825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430678-11DA-19E2-8BF5-653DF2F2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096" y="0"/>
            <a:ext cx="6863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9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DCDD-2B8C-C949-B117-192061FD3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00062"/>
            <a:ext cx="9766738" cy="722451"/>
          </a:xfrm>
        </p:spPr>
        <p:txBody>
          <a:bodyPr/>
          <a:lstStyle/>
          <a:p>
            <a:r>
              <a:rPr lang="en-US" sz="2800" dirty="0"/>
              <a:t>Intended outcomes of Transform Lives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9EC66-27BA-9E4C-A891-6A464B8CC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1578"/>
            <a:ext cx="10515600" cy="5056360"/>
          </a:xfrm>
        </p:spPr>
        <p:txBody>
          <a:bodyPr/>
          <a:lstStyle/>
          <a:p>
            <a:r>
              <a:rPr lang="en-US" sz="2400" dirty="0"/>
              <a:t>Mothers:</a:t>
            </a:r>
          </a:p>
          <a:p>
            <a:pPr lvl="1"/>
            <a:r>
              <a:rPr lang="en-US" sz="1800" dirty="0"/>
              <a:t>Improvement in key areas that are preconditions for change (knowledge/skills, attitudes, practice/</a:t>
            </a:r>
            <a:r>
              <a:rPr lang="en-US" sz="1800" dirty="0" err="1"/>
              <a:t>behaviours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Improved relationships with their children and capacity to engage in mothering</a:t>
            </a:r>
          </a:p>
          <a:p>
            <a:pPr lvl="1"/>
            <a:r>
              <a:rPr lang="en-US" sz="1800" dirty="0"/>
              <a:t>Stability and wellbeing (i.e., housing, relationships, employment, health)</a:t>
            </a:r>
          </a:p>
          <a:p>
            <a:pPr lvl="1"/>
            <a:r>
              <a:rPr lang="en-US" sz="1800" dirty="0"/>
              <a:t>Increased time to re-offend/reduced recidivism</a:t>
            </a:r>
          </a:p>
          <a:p>
            <a:pPr lvl="1"/>
            <a:endParaRPr lang="en-US" dirty="0"/>
          </a:p>
          <a:p>
            <a:r>
              <a:rPr lang="en-US" sz="2400" dirty="0"/>
              <a:t>Children:</a:t>
            </a:r>
          </a:p>
          <a:p>
            <a:pPr lvl="1"/>
            <a:r>
              <a:rPr lang="en-US" sz="1800" dirty="0"/>
              <a:t>Needs assessed (neurodevelopmental, learning, </a:t>
            </a:r>
            <a:r>
              <a:rPr lang="en-US" sz="1800" dirty="0" err="1"/>
              <a:t>behaviour</a:t>
            </a:r>
            <a:r>
              <a:rPr lang="en-US" sz="1800" dirty="0"/>
              <a:t>, health) and support accessed</a:t>
            </a:r>
          </a:p>
          <a:p>
            <a:pPr lvl="1"/>
            <a:r>
              <a:rPr lang="en-US" sz="1800" dirty="0"/>
              <a:t>Healthy</a:t>
            </a:r>
          </a:p>
          <a:p>
            <a:pPr lvl="1"/>
            <a:r>
              <a:rPr lang="en-US" sz="1800" dirty="0"/>
              <a:t>Enrolled in, and attending, school (or other educational setting)</a:t>
            </a:r>
          </a:p>
          <a:p>
            <a:pPr lvl="1"/>
            <a:r>
              <a:rPr lang="en-US" sz="1800" dirty="0"/>
              <a:t>Strong support network and improved relationship with their mother</a:t>
            </a:r>
          </a:p>
          <a:p>
            <a:pPr lvl="1"/>
            <a:r>
              <a:rPr lang="en-US" sz="1800" dirty="0"/>
              <a:t>Reduced contact with the child protection system and reduced time in out of home care</a:t>
            </a:r>
          </a:p>
          <a:p>
            <a:pPr lvl="1"/>
            <a:r>
              <a:rPr lang="en-US" sz="1800" dirty="0"/>
              <a:t>Reduced risks for youth offending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B2C8A-DE4F-664C-A342-4370C887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762" y="1"/>
            <a:ext cx="1532238" cy="15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5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CTL">
      <a:dk1>
        <a:srgbClr val="014F5B"/>
      </a:dk1>
      <a:lt1>
        <a:srgbClr val="FFFFFF"/>
      </a:lt1>
      <a:dk2>
        <a:srgbClr val="CEA177"/>
      </a:dk2>
      <a:lt2>
        <a:srgbClr val="E7E6E6"/>
      </a:lt2>
      <a:accent1>
        <a:srgbClr val="014F5B"/>
      </a:accent1>
      <a:accent2>
        <a:srgbClr val="CEA177"/>
      </a:accent2>
      <a:accent3>
        <a:srgbClr val="DBBA97"/>
      </a:accent3>
      <a:accent4>
        <a:srgbClr val="A9ACA1"/>
      </a:accent4>
      <a:accent5>
        <a:srgbClr val="C0C1B9"/>
      </a:accent5>
      <a:accent6>
        <a:srgbClr val="73A187"/>
      </a:accent6>
      <a:hlink>
        <a:srgbClr val="014F5B"/>
      </a:hlink>
      <a:folHlink>
        <a:srgbClr val="954F2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J Document" ma:contentTypeID="0x01010077DC2A28846341C9915EFC7988C44A4F00AC683DE72F6D54408E582A29A0E01260" ma:contentTypeVersion="4" ma:contentTypeDescription="" ma:contentTypeScope="" ma:versionID="6d8699e19d18e85c01352be16c7ff8ee">
  <xsd:schema xmlns:xsd="http://www.w3.org/2001/XMLSchema" xmlns:xs="http://www.w3.org/2001/XMLSchema" xmlns:p="http://schemas.microsoft.com/office/2006/metadata/properties" xmlns:ns1="http://schemas.microsoft.com/sharepoint/v3" xmlns:ns3="7682a661-0ade-4637-84c8-77ce31dee783" xmlns:ns4="e4ff26e6-61c9-4223-823f-818594960367" targetNamespace="http://schemas.microsoft.com/office/2006/metadata/properties" ma:root="true" ma:fieldsID="7b26b1d083b43316654d29245d50e201" ns1:_="" ns3:_="" ns4:_="">
    <xsd:import namespace="http://schemas.microsoft.com/sharepoint/v3"/>
    <xsd:import namespace="7682a661-0ade-4637-84c8-77ce31dee783"/>
    <xsd:import namespace="e4ff26e6-61c9-4223-823f-818594960367"/>
    <xsd:element name="properties">
      <xsd:complexType>
        <xsd:sequence>
          <xsd:element name="documentManagement">
            <xsd:complexType>
              <xsd:all>
                <xsd:element ref="ns3:TaxCatchAll" minOccurs="0"/>
                <xsd:element ref="ns4:ne8158a489a9473f9c54eecb4c21131b" minOccurs="0"/>
                <xsd:element ref="ns4:bc56bdda6a6a44c48d8cfdd96ad4c147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4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82a661-0ade-4637-84c8-77ce31dee78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1544a81-4f2a-458e-ab5b-bbbaec5e6e73}" ma:internalName="TaxCatchAll" ma:readOnly="false" ma:showField="CatchAllData" ma:web="7682a661-0ade-4637-84c8-77ce31dee7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ff26e6-61c9-4223-823f-818594960367" elementFormDefault="qualified">
    <xsd:import namespace="http://schemas.microsoft.com/office/2006/documentManagement/types"/>
    <xsd:import namespace="http://schemas.microsoft.com/office/infopath/2007/PartnerControls"/>
    <xsd:element name="ne8158a489a9473f9c54eecb4c21131b" ma:index="11" ma:taxonomy="true" ma:internalName="ne8158a489a9473f9c54eecb4c21131b" ma:taxonomyFieldName="Content_x0020_tags" ma:displayName="Content tags" ma:fieldId="{7e8158a4-89a9-473f-9c54-eecb4c21131b}" ma:taxonomyMulti="true" ma:sspId="f6e08d11-6f9a-422e-94df-5713af838a64" ma:termSetId="a069c314-3269-420f-97d4-651b5f06edc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c56bdda6a6a44c48d8cfdd96ad4c147" ma:index="12" nillable="true" ma:displayName="DC.Type.DocType (JSMS)_0" ma:hidden="true" ma:internalName="bc56bdda6a6a44c48d8cfdd96ad4c147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82a661-0ade-4637-84c8-77ce31dee783">
      <Value>28</Value>
      <Value>105</Value>
    </TaxCatchAll>
    <bc56bdda6a6a44c48d8cfdd96ad4c147 xmlns="e4ff26e6-61c9-4223-823f-818594960367" xsi:nil="true"/>
    <PublishingExpirationDate xmlns="http://schemas.microsoft.com/sharepoint/v3" xsi:nil="true"/>
    <PublishingStartDate xmlns="http://schemas.microsoft.com/sharepoint/v3" xsi:nil="true"/>
    <ne8158a489a9473f9c54eecb4c21131b xmlns="e4ff26e6-61c9-4223-823f-8185949603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Conference proceedings / Presentations</TermName>
          <TermId xmlns="http://schemas.microsoft.com/office/infopath/2007/PartnerControls">c21264d4-9564-4e41-9805-0fcb8759ef5a</TermId>
        </TermInfo>
      </Terms>
    </ne8158a489a9473f9c54eecb4c21131b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60BC4D-5831-494A-AEE0-F783BF8DAE8C}"/>
</file>

<file path=customXml/itemProps2.xml><?xml version="1.0" encoding="utf-8"?>
<ds:datastoreItem xmlns:ds="http://schemas.openxmlformats.org/officeDocument/2006/customXml" ds:itemID="{09F97C3A-2CA2-4D14-B145-05D203D96BF7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1B964A8-8050-4C67-A65F-E3D749437E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781</Words>
  <Application>Microsoft Macintosh PowerPoint</Application>
  <PresentationFormat>Widescreen</PresentationFormat>
  <Paragraphs>98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Century Gothic</vt:lpstr>
      <vt:lpstr>Office Theme</vt:lpstr>
      <vt:lpstr>Supporting incarcerated mothers and their children with a model for individual and systems change  Susan Dennison, Janet Ransley, Tara McGee and TCTL team   </vt:lpstr>
      <vt:lpstr>Female imprisonment in Queensland</vt:lpstr>
      <vt:lpstr>Intergenerational cycle of risk, offending and incarceration</vt:lpstr>
      <vt:lpstr>TCTL Phase1</vt:lpstr>
      <vt:lpstr>TCTL Co-creation workshops (2020 – 2021)</vt:lpstr>
      <vt:lpstr>Transforming Corrections to Transform Lives Centre</vt:lpstr>
      <vt:lpstr>PowerPoint Presentation</vt:lpstr>
      <vt:lpstr>PowerPoint Presentation</vt:lpstr>
      <vt:lpstr>Intended outcomes of Transform Lives Program</vt:lpstr>
      <vt:lpstr>PowerPoint Presentation</vt:lpstr>
      <vt:lpstr>PowerPoint Presentation</vt:lpstr>
      <vt:lpstr>Systems Change Board</vt:lpstr>
      <vt:lpstr>System Mapping</vt:lpstr>
      <vt:lpstr>Basic Overview of System</vt:lpstr>
      <vt:lpstr>Expansion of Community Sub-System</vt:lpstr>
      <vt:lpstr>PowerPoint Presentation</vt:lpstr>
      <vt:lpstr>PowerPoint Presentation</vt:lpstr>
      <vt:lpstr>Partnerships</vt:lpstr>
      <vt:lpstr>Thank you  For more information: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Corrections to Transform Lives: Supporting incarcerated mothers and their children through a model for individual and systems change</dc:title>
  <dc:creator>Susan Dennison</dc:creator>
  <cp:lastModifiedBy>Susan Dennison</cp:lastModifiedBy>
  <cp:revision>8</cp:revision>
  <dcterms:created xsi:type="dcterms:W3CDTF">2023-08-11T07:37:00Z</dcterms:created>
  <dcterms:modified xsi:type="dcterms:W3CDTF">2023-08-13T22:15:14Z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0x01010077DC2A28846341C9915EFC7988C44A4F00AC683DE72F6D54408E582A29A0E01260</vt:lpwstr>
  </property>
  <property fmtid="{D5CDD505-2E9C-101B-9397-08002B2CF9AE}" pid="3" name="bc56bdda6a6a44c48d8cfdd96ad4c1470">
    <vt:lpwstr>Report|55c057c3-5c13-4ca6-8dab-3fe1e0497fe2</vt:lpwstr>
  </property>
  <property fmtid="{D5CDD505-2E9C-101B-9397-08002B2CF9AE}" pid="4" name="Content tags">
    <vt:lpwstr>105;#Conference proceedings / Presentations|c21264d4-9564-4e41-9805-0fcb8759ef5a</vt:lpwstr>
  </property>
  <property fmtid="{D5CDD505-2E9C-101B-9397-08002B2CF9AE}" pid="5" name="DC.Type.DocType (JSMS">
    <vt:lpwstr>28;#Report|55c057c3-5c13-4ca6-8dab-3fe1e0497fe2</vt:lpwstr>
  </property>
</Properties>
</file>