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8" r:id="rId5"/>
    <p:sldId id="568" r:id="rId6"/>
    <p:sldId id="573" r:id="rId7"/>
    <p:sldId id="603" r:id="rId8"/>
    <p:sldId id="604" r:id="rId9"/>
    <p:sldId id="542" r:id="rId10"/>
    <p:sldId id="580" r:id="rId11"/>
    <p:sldId id="606" r:id="rId12"/>
    <p:sldId id="605" r:id="rId13"/>
    <p:sldId id="602" r:id="rId14"/>
    <p:sldId id="590" r:id="rId15"/>
    <p:sldId id="557" r:id="rId16"/>
    <p:sldId id="593" r:id="rId17"/>
    <p:sldId id="597" r:id="rId18"/>
    <p:sldId id="591" r:id="rId19"/>
    <p:sldId id="587" r:id="rId20"/>
    <p:sldId id="594" r:id="rId21"/>
    <p:sldId id="596" r:id="rId22"/>
    <p:sldId id="574" r:id="rId23"/>
    <p:sldId id="584" r:id="rId24"/>
    <p:sldId id="598" r:id="rId25"/>
    <p:sldId id="607" r:id="rId26"/>
    <p:sldId id="26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64"/>
    <a:srgbClr val="009394"/>
    <a:srgbClr val="C4D6D7"/>
    <a:srgbClr val="33C1C6"/>
    <a:srgbClr val="E5ECF0"/>
    <a:srgbClr val="E2E8EC"/>
    <a:srgbClr val="EBF1F6"/>
    <a:srgbClr val="075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913" autoAdjust="0"/>
    <p:restoredTop sz="82353" autoAdjust="0"/>
  </p:normalViewPr>
  <p:slideViewPr>
    <p:cSldViewPr snapToGrid="0">
      <p:cViewPr varScale="1">
        <p:scale>
          <a:sx n="124" d="100"/>
          <a:sy n="124" d="100"/>
        </p:scale>
        <p:origin x="82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34 or under</c:v>
                </c:pt>
              </c:strCache>
            </c:strRef>
          </c:tx>
          <c:spPr>
            <a:solidFill>
              <a:srgbClr val="00626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Target population</c:v>
                </c:pt>
                <c:pt idx="1">
                  <c:v>Australian population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0.56999999999999995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7-4F8F-B5CD-4472E9E0CC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35-49</c:v>
                </c:pt>
              </c:strCache>
            </c:strRef>
          </c:tx>
          <c:spPr>
            <a:solidFill>
              <a:srgbClr val="00939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Target population</c:v>
                </c:pt>
                <c:pt idx="1">
                  <c:v>Australian population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0.26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7-4F8F-B5CD-4472E9E0CC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50+</c:v>
                </c:pt>
              </c:strCache>
            </c:strRef>
          </c:tx>
          <c:spPr>
            <a:solidFill>
              <a:srgbClr val="C4D6D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Target population</c:v>
                </c:pt>
                <c:pt idx="1">
                  <c:v>Australian population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0.17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7-4F8F-B5CD-4472E9E0C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5"/>
        <c:axId val="434444927"/>
        <c:axId val="32952111"/>
      </c:barChart>
      <c:catAx>
        <c:axId val="43444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2111"/>
        <c:crosses val="autoZero"/>
        <c:auto val="1"/>
        <c:lblAlgn val="ctr"/>
        <c:lblOffset val="100"/>
        <c:noMultiLvlLbl val="0"/>
      </c:catAx>
      <c:valAx>
        <c:axId val="329521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4444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189041994750656"/>
          <c:y val="0.21249999999999999"/>
          <c:w val="0.35621916010498689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A6B93-FE9D-4C0E-8BD7-EBA9A9BC3FA9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25EECCE0-287B-4987-9D8C-95FC6F61EE6C}">
      <dgm:prSet phldrT="[Text]"/>
      <dgm:spPr>
        <a:solidFill>
          <a:srgbClr val="006264">
            <a:alpha val="50000"/>
          </a:srgbClr>
        </a:solidFill>
      </dgm:spPr>
      <dgm:t>
        <a:bodyPr/>
        <a:lstStyle/>
        <a:p>
          <a:r>
            <a:rPr lang="en-AU" dirty="0"/>
            <a:t>Sexual assault and coercion</a:t>
          </a:r>
        </a:p>
      </dgm:t>
    </dgm:pt>
    <dgm:pt modelId="{DB66B807-395C-4BDD-ABC4-6DFF0B044127}" type="parTrans" cxnId="{ED1EF8F6-85DE-4E47-9C45-70EFF010DF55}">
      <dgm:prSet/>
      <dgm:spPr/>
      <dgm:t>
        <a:bodyPr/>
        <a:lstStyle/>
        <a:p>
          <a:endParaRPr lang="en-AU"/>
        </a:p>
      </dgm:t>
    </dgm:pt>
    <dgm:pt modelId="{7641BFCA-383B-4CB6-936F-DC1C06682F06}" type="sibTrans" cxnId="{ED1EF8F6-85DE-4E47-9C45-70EFF010DF55}">
      <dgm:prSet/>
      <dgm:spPr/>
      <dgm:t>
        <a:bodyPr/>
        <a:lstStyle/>
        <a:p>
          <a:endParaRPr lang="en-AU"/>
        </a:p>
      </dgm:t>
    </dgm:pt>
    <dgm:pt modelId="{31F2FF7B-BD36-499F-9D53-48E33C6D75F0}">
      <dgm:prSet phldrT="[Text]" custT="1"/>
      <dgm:spPr>
        <a:solidFill>
          <a:srgbClr val="C4D6D7">
            <a:alpha val="50000"/>
          </a:srgbClr>
        </a:solidFill>
      </dgm:spPr>
      <dgm:t>
        <a:bodyPr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Pressured respondent verbally to perform unwanted sexual acts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Calibri"/>
              <a:ea typeface="+mn-ea"/>
              <a:cs typeface="+mn-cs"/>
            </a:rPr>
            <a:t>22.0%</a:t>
          </a:r>
        </a:p>
      </dgm:t>
    </dgm:pt>
    <dgm:pt modelId="{DA060FCA-F7CC-4539-B571-ECB9C90D6E83}" type="parTrans" cxnId="{9C593C89-8661-4261-BBC8-D9F8754A0E8F}">
      <dgm:prSet/>
      <dgm:spPr/>
      <dgm:t>
        <a:bodyPr/>
        <a:lstStyle/>
        <a:p>
          <a:endParaRPr lang="en-AU"/>
        </a:p>
      </dgm:t>
    </dgm:pt>
    <dgm:pt modelId="{1F1CD708-4341-4BE9-A4EB-B693AF910ECB}" type="sibTrans" cxnId="{9C593C89-8661-4261-BBC8-D9F8754A0E8F}">
      <dgm:prSet/>
      <dgm:spPr/>
      <dgm:t>
        <a:bodyPr/>
        <a:lstStyle/>
        <a:p>
          <a:endParaRPr lang="en-AU"/>
        </a:p>
      </dgm:t>
    </dgm:pt>
    <dgm:pt modelId="{B0F8DC98-F7AC-43EB-BC2E-B9BB4A0F3486}">
      <dgm:prSet phldrT="[Text]" custT="1"/>
      <dgm:spPr>
        <a:solidFill>
          <a:srgbClr val="C4D6D7">
            <a:alpha val="50000"/>
          </a:srgbClr>
        </a:solidFill>
      </dgm:spPr>
      <dgm:t>
        <a:bodyPr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Attempted to engage in sex act when respondent could not consent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Calibri"/>
              <a:ea typeface="+mn-ea"/>
              <a:cs typeface="+mn-cs"/>
            </a:rPr>
            <a:t>15.8%</a:t>
          </a:r>
        </a:p>
      </dgm:t>
    </dgm:pt>
    <dgm:pt modelId="{84238539-50FB-4B81-8A65-A9A500723878}" type="parTrans" cxnId="{DE88A714-EAB5-4ED9-83B8-19D2B149E0D4}">
      <dgm:prSet/>
      <dgm:spPr/>
      <dgm:t>
        <a:bodyPr/>
        <a:lstStyle/>
        <a:p>
          <a:endParaRPr lang="en-AU"/>
        </a:p>
      </dgm:t>
    </dgm:pt>
    <dgm:pt modelId="{AB58CADA-C059-4E88-A4BC-F3E961734CA4}" type="sibTrans" cxnId="{DE88A714-EAB5-4ED9-83B8-19D2B149E0D4}">
      <dgm:prSet/>
      <dgm:spPr/>
      <dgm:t>
        <a:bodyPr/>
        <a:lstStyle/>
        <a:p>
          <a:endParaRPr lang="en-AU"/>
        </a:p>
      </dgm:t>
    </dgm:pt>
    <dgm:pt modelId="{14DDAFFF-2671-4CE5-AE2C-0A1BD25AC275}">
      <dgm:prSet phldrT="[Text]" custT="1"/>
      <dgm:spPr>
        <a:solidFill>
          <a:srgbClr val="C4D6D7">
            <a:alpha val="50000"/>
          </a:srgbClr>
        </a:solidFill>
      </dgm:spPr>
      <dgm:t>
        <a:bodyPr/>
        <a:lstStyle/>
        <a:p>
          <a:r>
            <a:rPr lang="en-AU" sz="1000" dirty="0"/>
            <a:t>Use of physical violence (including threats) to make respondent engage in sex acts</a:t>
          </a:r>
        </a:p>
        <a:p>
          <a:r>
            <a:rPr lang="en-AU" sz="1400" b="1" dirty="0"/>
            <a:t>13.0%</a:t>
          </a:r>
        </a:p>
      </dgm:t>
    </dgm:pt>
    <dgm:pt modelId="{EF76AA89-7C97-4C18-941E-37D530D21ECD}" type="parTrans" cxnId="{5F097A8E-1379-496F-AC35-6B7A6A8BE900}">
      <dgm:prSet/>
      <dgm:spPr/>
      <dgm:t>
        <a:bodyPr/>
        <a:lstStyle/>
        <a:p>
          <a:endParaRPr lang="en-AU"/>
        </a:p>
      </dgm:t>
    </dgm:pt>
    <dgm:pt modelId="{5C373A61-D6F9-41EF-8BCB-040AC50787FC}" type="sibTrans" cxnId="{5F097A8E-1379-496F-AC35-6B7A6A8BE900}">
      <dgm:prSet/>
      <dgm:spPr/>
      <dgm:t>
        <a:bodyPr/>
        <a:lstStyle/>
        <a:p>
          <a:endParaRPr lang="en-AU"/>
        </a:p>
      </dgm:t>
    </dgm:pt>
    <dgm:pt modelId="{3234141D-45E8-4A4D-82F0-91D41E7B831C}">
      <dgm:prSet phldrT="[Text]" custT="1"/>
      <dgm:spPr>
        <a:solidFill>
          <a:srgbClr val="C4D6D7">
            <a:alpha val="50000"/>
          </a:srgbClr>
        </a:solidFill>
      </dgm:spPr>
      <dgm:t>
        <a:bodyPr/>
        <a:lstStyle/>
        <a:p>
          <a:r>
            <a:rPr lang="en-AU" sz="1000" dirty="0"/>
            <a:t>Spiked the respondent’s drink to coerce them into performing sexual acts</a:t>
          </a:r>
        </a:p>
        <a:p>
          <a:r>
            <a:rPr lang="en-AU" sz="1400" b="1" dirty="0"/>
            <a:t>10.0%</a:t>
          </a:r>
        </a:p>
      </dgm:t>
    </dgm:pt>
    <dgm:pt modelId="{09C61DD1-4823-4B45-B731-E18CEDB3412C}" type="parTrans" cxnId="{2419D1E8-35AB-4AD4-94C1-F1D75AB5BF3A}">
      <dgm:prSet/>
      <dgm:spPr/>
      <dgm:t>
        <a:bodyPr/>
        <a:lstStyle/>
        <a:p>
          <a:endParaRPr lang="en-US"/>
        </a:p>
      </dgm:t>
    </dgm:pt>
    <dgm:pt modelId="{EA63393D-F96E-4CBC-AD6C-0E6591EE75EF}" type="sibTrans" cxnId="{2419D1E8-35AB-4AD4-94C1-F1D75AB5BF3A}">
      <dgm:prSet/>
      <dgm:spPr/>
      <dgm:t>
        <a:bodyPr/>
        <a:lstStyle/>
        <a:p>
          <a:endParaRPr lang="en-US"/>
        </a:p>
      </dgm:t>
    </dgm:pt>
    <dgm:pt modelId="{026501D9-B0E4-46C4-B448-66435D6401A2}" type="pres">
      <dgm:prSet presAssocID="{7F7A6B93-FE9D-4C0E-8BD7-EBA9A9BC3FA9}" presName="composite" presStyleCnt="0">
        <dgm:presLayoutVars>
          <dgm:chMax val="1"/>
          <dgm:dir/>
          <dgm:resizeHandles val="exact"/>
        </dgm:presLayoutVars>
      </dgm:prSet>
      <dgm:spPr/>
    </dgm:pt>
    <dgm:pt modelId="{2FDBF2F2-B2D7-4BC1-ADC5-8E8C71C86F32}" type="pres">
      <dgm:prSet presAssocID="{7F7A6B93-FE9D-4C0E-8BD7-EBA9A9BC3FA9}" presName="radial" presStyleCnt="0">
        <dgm:presLayoutVars>
          <dgm:animLvl val="ctr"/>
        </dgm:presLayoutVars>
      </dgm:prSet>
      <dgm:spPr/>
    </dgm:pt>
    <dgm:pt modelId="{DB1FAF65-FEE6-430D-BE40-F2DA50C575D1}" type="pres">
      <dgm:prSet presAssocID="{25EECCE0-287B-4987-9D8C-95FC6F61EE6C}" presName="centerShape" presStyleLbl="vennNode1" presStyleIdx="0" presStyleCnt="5" custScaleX="85252" custScaleY="90669"/>
      <dgm:spPr/>
    </dgm:pt>
    <dgm:pt modelId="{35E62BE5-4BF1-498A-994F-405895399A69}" type="pres">
      <dgm:prSet presAssocID="{31F2FF7B-BD36-499F-9D53-48E33C6D75F0}" presName="node" presStyleLbl="vennNode1" presStyleIdx="1" presStyleCnt="5" custScaleX="133100" custScaleY="133100">
        <dgm:presLayoutVars>
          <dgm:bulletEnabled val="1"/>
        </dgm:presLayoutVars>
      </dgm:prSet>
      <dgm:spPr/>
    </dgm:pt>
    <dgm:pt modelId="{5F20742D-3059-4B78-BD58-F4D10C7629DD}" type="pres">
      <dgm:prSet presAssocID="{B0F8DC98-F7AC-43EB-BC2E-B9BB4A0F3486}" presName="node" presStyleLbl="vennNode1" presStyleIdx="2" presStyleCnt="5" custScaleX="133100" custScaleY="133100">
        <dgm:presLayoutVars>
          <dgm:bulletEnabled val="1"/>
        </dgm:presLayoutVars>
      </dgm:prSet>
      <dgm:spPr/>
    </dgm:pt>
    <dgm:pt modelId="{B65EFF32-36C6-472E-A55F-F0A017864CBE}" type="pres">
      <dgm:prSet presAssocID="{14DDAFFF-2671-4CE5-AE2C-0A1BD25AC275}" presName="node" presStyleLbl="vennNode1" presStyleIdx="3" presStyleCnt="5" custScaleX="133100" custScaleY="133100">
        <dgm:presLayoutVars>
          <dgm:bulletEnabled val="1"/>
        </dgm:presLayoutVars>
      </dgm:prSet>
      <dgm:spPr/>
    </dgm:pt>
    <dgm:pt modelId="{C0288585-2179-4FBF-8DEC-A4E547074E37}" type="pres">
      <dgm:prSet presAssocID="{3234141D-45E8-4A4D-82F0-91D41E7B831C}" presName="node" presStyleLbl="vennNode1" presStyleIdx="4" presStyleCnt="5" custScaleX="133100" custScaleY="133100">
        <dgm:presLayoutVars>
          <dgm:bulletEnabled val="1"/>
        </dgm:presLayoutVars>
      </dgm:prSet>
      <dgm:spPr/>
    </dgm:pt>
  </dgm:ptLst>
  <dgm:cxnLst>
    <dgm:cxn modelId="{DE88A714-EAB5-4ED9-83B8-19D2B149E0D4}" srcId="{25EECCE0-287B-4987-9D8C-95FC6F61EE6C}" destId="{B0F8DC98-F7AC-43EB-BC2E-B9BB4A0F3486}" srcOrd="1" destOrd="0" parTransId="{84238539-50FB-4B81-8A65-A9A500723878}" sibTransId="{AB58CADA-C059-4E88-A4BC-F3E961734CA4}"/>
    <dgm:cxn modelId="{718DD52C-D838-4596-B597-E33E92427BEA}" type="presOf" srcId="{25EECCE0-287B-4987-9D8C-95FC6F61EE6C}" destId="{DB1FAF65-FEE6-430D-BE40-F2DA50C575D1}" srcOrd="0" destOrd="0" presId="urn:microsoft.com/office/officeart/2005/8/layout/radial3"/>
    <dgm:cxn modelId="{DFE8155C-29CB-4403-911E-4AF83D523BBB}" type="presOf" srcId="{3234141D-45E8-4A4D-82F0-91D41E7B831C}" destId="{C0288585-2179-4FBF-8DEC-A4E547074E37}" srcOrd="0" destOrd="0" presId="urn:microsoft.com/office/officeart/2005/8/layout/radial3"/>
    <dgm:cxn modelId="{47524362-A8DC-47C3-B1DD-1643142D12EA}" type="presOf" srcId="{14DDAFFF-2671-4CE5-AE2C-0A1BD25AC275}" destId="{B65EFF32-36C6-472E-A55F-F0A017864CBE}" srcOrd="0" destOrd="0" presId="urn:microsoft.com/office/officeart/2005/8/layout/radial3"/>
    <dgm:cxn modelId="{C6818257-1C1A-4ECC-8F53-1D655210AB79}" type="presOf" srcId="{B0F8DC98-F7AC-43EB-BC2E-B9BB4A0F3486}" destId="{5F20742D-3059-4B78-BD58-F4D10C7629DD}" srcOrd="0" destOrd="0" presId="urn:microsoft.com/office/officeart/2005/8/layout/radial3"/>
    <dgm:cxn modelId="{9C593C89-8661-4261-BBC8-D9F8754A0E8F}" srcId="{25EECCE0-287B-4987-9D8C-95FC6F61EE6C}" destId="{31F2FF7B-BD36-499F-9D53-48E33C6D75F0}" srcOrd="0" destOrd="0" parTransId="{DA060FCA-F7CC-4539-B571-ECB9C90D6E83}" sibTransId="{1F1CD708-4341-4BE9-A4EB-B693AF910ECB}"/>
    <dgm:cxn modelId="{5F097A8E-1379-496F-AC35-6B7A6A8BE900}" srcId="{25EECCE0-287B-4987-9D8C-95FC6F61EE6C}" destId="{14DDAFFF-2671-4CE5-AE2C-0A1BD25AC275}" srcOrd="2" destOrd="0" parTransId="{EF76AA89-7C97-4C18-941E-37D530D21ECD}" sibTransId="{5C373A61-D6F9-41EF-8BCB-040AC50787FC}"/>
    <dgm:cxn modelId="{2419D1E8-35AB-4AD4-94C1-F1D75AB5BF3A}" srcId="{25EECCE0-287B-4987-9D8C-95FC6F61EE6C}" destId="{3234141D-45E8-4A4D-82F0-91D41E7B831C}" srcOrd="3" destOrd="0" parTransId="{09C61DD1-4823-4B45-B731-E18CEDB3412C}" sibTransId="{EA63393D-F96E-4CBC-AD6C-0E6591EE75EF}"/>
    <dgm:cxn modelId="{FC2720ED-C065-408D-8C01-15E697A90AE4}" type="presOf" srcId="{7F7A6B93-FE9D-4C0E-8BD7-EBA9A9BC3FA9}" destId="{026501D9-B0E4-46C4-B448-66435D6401A2}" srcOrd="0" destOrd="0" presId="urn:microsoft.com/office/officeart/2005/8/layout/radial3"/>
    <dgm:cxn modelId="{ED1EF8F6-85DE-4E47-9C45-70EFF010DF55}" srcId="{7F7A6B93-FE9D-4C0E-8BD7-EBA9A9BC3FA9}" destId="{25EECCE0-287B-4987-9D8C-95FC6F61EE6C}" srcOrd="0" destOrd="0" parTransId="{DB66B807-395C-4BDD-ABC4-6DFF0B044127}" sibTransId="{7641BFCA-383B-4CB6-936F-DC1C06682F06}"/>
    <dgm:cxn modelId="{7A8974D9-A63B-4DF4-ACC8-3B06577A1DD2}" type="presOf" srcId="{31F2FF7B-BD36-499F-9D53-48E33C6D75F0}" destId="{35E62BE5-4BF1-498A-994F-405895399A69}" srcOrd="0" destOrd="0" presId="urn:microsoft.com/office/officeart/2005/8/layout/radial3"/>
    <dgm:cxn modelId="{1443BB9A-B4AD-4429-8683-6CB5DFA39994}" type="presParOf" srcId="{026501D9-B0E4-46C4-B448-66435D6401A2}" destId="{2FDBF2F2-B2D7-4BC1-ADC5-8E8C71C86F32}" srcOrd="0" destOrd="0" presId="urn:microsoft.com/office/officeart/2005/8/layout/radial3"/>
    <dgm:cxn modelId="{ACF85401-0658-4DAF-A906-11420E7D32AE}" type="presParOf" srcId="{2FDBF2F2-B2D7-4BC1-ADC5-8E8C71C86F32}" destId="{DB1FAF65-FEE6-430D-BE40-F2DA50C575D1}" srcOrd="0" destOrd="0" presId="urn:microsoft.com/office/officeart/2005/8/layout/radial3"/>
    <dgm:cxn modelId="{E4B45053-87E5-46E4-8156-64AFF70CD35E}" type="presParOf" srcId="{2FDBF2F2-B2D7-4BC1-ADC5-8E8C71C86F32}" destId="{35E62BE5-4BF1-498A-994F-405895399A69}" srcOrd="1" destOrd="0" presId="urn:microsoft.com/office/officeart/2005/8/layout/radial3"/>
    <dgm:cxn modelId="{08F63D4F-0074-4339-9EAA-FE8671F4E707}" type="presParOf" srcId="{2FDBF2F2-B2D7-4BC1-ADC5-8E8C71C86F32}" destId="{5F20742D-3059-4B78-BD58-F4D10C7629DD}" srcOrd="2" destOrd="0" presId="urn:microsoft.com/office/officeart/2005/8/layout/radial3"/>
    <dgm:cxn modelId="{B4EF6657-8A9B-4DB9-8D8F-4F24A541FE18}" type="presParOf" srcId="{2FDBF2F2-B2D7-4BC1-ADC5-8E8C71C86F32}" destId="{B65EFF32-36C6-472E-A55F-F0A017864CBE}" srcOrd="3" destOrd="0" presId="urn:microsoft.com/office/officeart/2005/8/layout/radial3"/>
    <dgm:cxn modelId="{6DAA8A17-2260-463B-81B1-CC64AFA164C0}" type="presParOf" srcId="{2FDBF2F2-B2D7-4BC1-ADC5-8E8C71C86F32}" destId="{C0288585-2179-4FBF-8DEC-A4E547074E3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FAF65-FEE6-430D-BE40-F2DA50C575D1}">
      <dsp:nvSpPr>
        <dsp:cNvPr id="0" name=""/>
        <dsp:cNvSpPr/>
      </dsp:nvSpPr>
      <dsp:spPr>
        <a:xfrm>
          <a:off x="2087103" y="1010047"/>
          <a:ext cx="1921793" cy="2043905"/>
        </a:xfrm>
        <a:prstGeom prst="ellipse">
          <a:avLst/>
        </a:prstGeom>
        <a:solidFill>
          <a:srgbClr val="006264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Sexual assault and coercion</a:t>
          </a:r>
        </a:p>
      </dsp:txBody>
      <dsp:txXfrm>
        <a:off x="2368543" y="1309370"/>
        <a:ext cx="1358913" cy="1445259"/>
      </dsp:txXfrm>
    </dsp:sp>
    <dsp:sp modelId="{35E62BE5-4BF1-498A-994F-405895399A69}">
      <dsp:nvSpPr>
        <dsp:cNvPr id="0" name=""/>
        <dsp:cNvSpPr/>
      </dsp:nvSpPr>
      <dsp:spPr>
        <a:xfrm>
          <a:off x="2297898" y="-186136"/>
          <a:ext cx="1500203" cy="1500203"/>
        </a:xfrm>
        <a:prstGeom prst="ellipse">
          <a:avLst/>
        </a:prstGeom>
        <a:solidFill>
          <a:srgbClr val="C4D6D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Pressured respondent verbally to perform unwanted sexual acts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Calibri"/>
              <a:ea typeface="+mn-ea"/>
              <a:cs typeface="+mn-cs"/>
            </a:rPr>
            <a:t>22.0%</a:t>
          </a:r>
        </a:p>
      </dsp:txBody>
      <dsp:txXfrm>
        <a:off x="2517598" y="33564"/>
        <a:ext cx="1060803" cy="1060803"/>
      </dsp:txXfrm>
    </dsp:sp>
    <dsp:sp modelId="{5F20742D-3059-4B78-BD58-F4D10C7629DD}">
      <dsp:nvSpPr>
        <dsp:cNvPr id="0" name=""/>
        <dsp:cNvSpPr/>
      </dsp:nvSpPr>
      <dsp:spPr>
        <a:xfrm>
          <a:off x="3765933" y="1281898"/>
          <a:ext cx="1500203" cy="1500203"/>
        </a:xfrm>
        <a:prstGeom prst="ellipse">
          <a:avLst/>
        </a:prstGeom>
        <a:solidFill>
          <a:srgbClr val="C4D6D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Attempted to engage in sex act when respondent could not consent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>
              <a:latin typeface="Calibri"/>
              <a:ea typeface="+mn-ea"/>
              <a:cs typeface="+mn-cs"/>
            </a:rPr>
            <a:t>15.8%</a:t>
          </a:r>
        </a:p>
      </dsp:txBody>
      <dsp:txXfrm>
        <a:off x="3985633" y="1501598"/>
        <a:ext cx="1060803" cy="1060803"/>
      </dsp:txXfrm>
    </dsp:sp>
    <dsp:sp modelId="{B65EFF32-36C6-472E-A55F-F0A017864CBE}">
      <dsp:nvSpPr>
        <dsp:cNvPr id="0" name=""/>
        <dsp:cNvSpPr/>
      </dsp:nvSpPr>
      <dsp:spPr>
        <a:xfrm>
          <a:off x="2297898" y="2749933"/>
          <a:ext cx="1500203" cy="1500203"/>
        </a:xfrm>
        <a:prstGeom prst="ellipse">
          <a:avLst/>
        </a:prstGeom>
        <a:solidFill>
          <a:srgbClr val="C4D6D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Use of physical violence (including threats) to make respondent engage in sex acts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13.0%</a:t>
          </a:r>
        </a:p>
      </dsp:txBody>
      <dsp:txXfrm>
        <a:off x="2517598" y="2969633"/>
        <a:ext cx="1060803" cy="1060803"/>
      </dsp:txXfrm>
    </dsp:sp>
    <dsp:sp modelId="{C0288585-2179-4FBF-8DEC-A4E547074E37}">
      <dsp:nvSpPr>
        <dsp:cNvPr id="0" name=""/>
        <dsp:cNvSpPr/>
      </dsp:nvSpPr>
      <dsp:spPr>
        <a:xfrm>
          <a:off x="829863" y="1281898"/>
          <a:ext cx="1500203" cy="1500203"/>
        </a:xfrm>
        <a:prstGeom prst="ellipse">
          <a:avLst/>
        </a:prstGeom>
        <a:solidFill>
          <a:srgbClr val="C4D6D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Spiked the respondent’s drink to coerce them into performing sexual acts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b="1" kern="1200" dirty="0"/>
            <a:t>10.0%</a:t>
          </a:r>
        </a:p>
      </dsp:txBody>
      <dsp:txXfrm>
        <a:off x="1049563" y="1501598"/>
        <a:ext cx="1060803" cy="106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5EF4-741E-4079-B84B-6880C990C1E8}" type="datetimeFigureOut">
              <a:rPr lang="en-AU" smtClean="0"/>
              <a:t>2/08/2023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AU" b="1">
                <a:solidFill>
                  <a:srgbClr val="FF0000"/>
                </a:solidFill>
                <a:latin typeface="Arial" panose="020B0604020202020204" pitchFamily="34" charset="0"/>
              </a:rPr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B2A0F-8820-4E6D-8416-4F1E7566FEA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80890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88416-B094-47B6-BB05-5B724E3F189B}" type="datetimeFigureOut">
              <a:rPr lang="en-US" smtClean="0"/>
              <a:pPr/>
              <a:t>8/2/2023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AU"/>
              <a:t>​‌OFFICIAL‌​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87076-D569-4001-A5DA-B39109BA26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4534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59B5C2B-5F13-4844-A316-65368878F6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76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63D459D-9E72-4004-914C-373F3FAFC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041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2269542-F872-4067-8456-18901D0BE1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661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D51EB61-2A5A-4D60-B03D-7F4CBE17D9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0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47E1474-A6FE-43F8-A9A5-6F4107C06A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441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47E1474-A6FE-43F8-A9A5-6F4107C06A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65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D51EB61-2A5A-4D60-B03D-7F4CBE17D9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714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48AC43B-0918-4444-96F5-8C667C7E05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959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47E1474-A6FE-43F8-A9A5-6F4107C06A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783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47E1474-A6FE-43F8-A9A5-6F4107C06A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196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6B9D358-CD1C-42E3-91A4-CB0CB1F320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82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refs</a:t>
            </a:r>
          </a:p>
          <a:p>
            <a:r>
              <a:rPr lang="en-AU" dirty="0"/>
              <a:t>https://takeatumble.com.au/insights/lifestyle/online-dating-statistics/#:~:text=1.,apps%20in%20Australia%20in%202021.&amp;text=According%20to%20a%20December%202021,classified%20as%20non%2Dpaying%20users.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0BEFC70-557D-4325-AB52-6ECBB153DE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983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DB7B97C-905C-4517-812A-CFA8342CF9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0982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DB7B97C-905C-4517-812A-CFA8342CF9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655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/>
              <a:t>DAFSV among users with disability</a:t>
            </a:r>
            <a:br>
              <a:rPr lang="en-AU" sz="1200" dirty="0"/>
            </a:br>
            <a:br>
              <a:rPr lang="en-AU" sz="1200" dirty="0"/>
            </a:br>
            <a:r>
              <a:rPr lang="en-AU" sz="1200" dirty="0"/>
              <a:t>Platform usage and self-protection behaviours</a:t>
            </a:r>
            <a:br>
              <a:rPr lang="en-AU" sz="1200" dirty="0"/>
            </a:br>
            <a:br>
              <a:rPr lang="en-AU" sz="1200" dirty="0"/>
            </a:br>
            <a:r>
              <a:rPr lang="en-AU" sz="1200" dirty="0"/>
              <a:t>Reporting to dating platforms</a:t>
            </a:r>
            <a:br>
              <a:rPr lang="en-AU" sz="1200" dirty="0"/>
            </a:br>
            <a:br>
              <a:rPr lang="en-AU" sz="1200" dirty="0"/>
            </a:br>
            <a:r>
              <a:rPr lang="en-AU" sz="1200" dirty="0"/>
              <a:t>Risk factors for experiencing CSAM requests</a:t>
            </a:r>
            <a:br>
              <a:rPr lang="en-AU" sz="1200" dirty="0"/>
            </a:br>
            <a:br>
              <a:rPr lang="en-AU" sz="1200" dirty="0"/>
            </a:br>
            <a:r>
              <a:rPr lang="en-AU" sz="1200" dirty="0"/>
              <a:t>Children’s use of dating apps</a:t>
            </a:r>
            <a:br>
              <a:rPr lang="en-AU" sz="1200" dirty="0"/>
            </a:br>
            <a:br>
              <a:rPr lang="en-AU" sz="1200" dirty="0"/>
            </a:br>
            <a:r>
              <a:rPr lang="en-AU" sz="1200" dirty="0"/>
              <a:t>Recruitment into exploitative conditions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6B9D358-CD1C-42E3-91A4-CB0CB1F320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599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</p:spPr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90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0BEFC70-557D-4325-AB52-6ECBB153DE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44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</a:t>
            </a:r>
            <a:r>
              <a:rPr lang="en-AU" dirty="0" err="1"/>
              <a:t>ather</a:t>
            </a:r>
            <a:r>
              <a:rPr lang="en-AU" dirty="0"/>
              <a:t> than representative of entire AUS population 18+; more representative of AUS population 18+ who have used/currently use a mobile dating app/website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AU" dirty="0"/>
              <a:t>.</a:t>
            </a:r>
          </a:p>
          <a:p>
            <a:endParaRPr lang="en-US" dirty="0"/>
          </a:p>
          <a:p>
            <a:r>
              <a:rPr lang="en-US" dirty="0"/>
              <a:t>Average completion time approx. 13 minutes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3F5D2D9-8493-4B65-B994-949045FFA1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21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result, sample was slightly different to the AUS population</a:t>
            </a:r>
          </a:p>
          <a:p>
            <a:endParaRPr lang="en-US" dirty="0"/>
          </a:p>
          <a:p>
            <a:r>
              <a:rPr lang="en-US" dirty="0"/>
              <a:t>Another thing is that the LGB+ people were oversampled as these people more likely to experience than hetero</a:t>
            </a:r>
          </a:p>
          <a:p>
            <a:r>
              <a:rPr lang="en-US" dirty="0"/>
              <a:t>Result is data that is skewed away from the ‘general’ AUS population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D93329E-3F4C-4A68-BAA9-BB5DF37BA7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532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about gender, transgender etc.</a:t>
            </a:r>
          </a:p>
          <a:p>
            <a:endParaRPr lang="en-US" dirty="0"/>
          </a:p>
          <a:p>
            <a:r>
              <a:rPr lang="en-US" dirty="0"/>
              <a:t>LGB+</a:t>
            </a:r>
          </a:p>
          <a:p>
            <a:endParaRPr lang="en-US" dirty="0"/>
          </a:p>
          <a:p>
            <a:r>
              <a:rPr lang="en-US" dirty="0"/>
              <a:t>Based on our questions, structured around ABS standards, only asked for respondent gender, not biological sex</a:t>
            </a:r>
          </a:p>
          <a:p>
            <a:r>
              <a:rPr lang="en-US" dirty="0"/>
              <a:t>We had a sexuality question – unable to fully demarcate different groups other than simple split of heterosexual vs not.</a:t>
            </a:r>
          </a:p>
          <a:p>
            <a:r>
              <a:rPr lang="en-US" dirty="0"/>
              <a:t>Hence using LGB+ rather than LGBTQIA+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6A9A370-B9D5-44EE-BD57-56EE539F03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12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NESB = non-English speaking background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</p:spPr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01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274CCBB-F519-4450-835D-576BCEEE98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03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274CCBB-F519-4450-835D-576BCEEE98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6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"/>
            <a:ext cx="9163374" cy="51456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39346" y="1"/>
            <a:ext cx="1265311" cy="271130"/>
          </a:xfrm>
        </p:spPr>
        <p:txBody>
          <a:bodyPr>
            <a:normAutofit/>
          </a:bodyPr>
          <a:lstStyle>
            <a:lvl1pPr algn="ct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AU" dirty="0"/>
              <a:t>CLASSIFICATION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939346" y="4926200"/>
            <a:ext cx="1265311" cy="199361"/>
          </a:xfrm>
        </p:spPr>
        <p:txBody>
          <a:bodyPr>
            <a:normAutofit/>
          </a:bodyPr>
          <a:lstStyle>
            <a:lvl1pPr algn="ct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AU" dirty="0"/>
              <a:t>CLASSIFICATION</a:t>
            </a:r>
          </a:p>
        </p:txBody>
      </p:sp>
      <p:sp>
        <p:nvSpPr>
          <p:cNvPr id="10" name="JS SlideHeader"/>
          <p:cNvSpPr txBox="1"/>
          <p:nvPr userDrawn="1"/>
        </p:nvSpPr>
        <p:spPr>
          <a:xfrm>
            <a:off x="2511937" y="4544782"/>
            <a:ext cx="1608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i="0" u="non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www.aic.gov.au</a:t>
            </a:r>
            <a:endParaRPr lang="en-GB" sz="1200" b="1" i="0" u="non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15" y="4411690"/>
            <a:ext cx="1620450" cy="587951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971900" y="1870657"/>
            <a:ext cx="5400325" cy="1273945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rgbClr val="006264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7965316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3"/>
            <a:ext cx="1153390" cy="1322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3782" y="273845"/>
            <a:ext cx="5600700" cy="614579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rgbClr val="006264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39346" y="1"/>
            <a:ext cx="1265311" cy="271130"/>
          </a:xfrm>
        </p:spPr>
        <p:txBody>
          <a:bodyPr>
            <a:normAutofit/>
          </a:bodyPr>
          <a:lstStyle>
            <a:lvl1pPr algn="ct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AU" dirty="0"/>
              <a:t>CLASSIFICATION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39346" y="4936165"/>
            <a:ext cx="1265311" cy="199361"/>
          </a:xfrm>
        </p:spPr>
        <p:txBody>
          <a:bodyPr>
            <a:normAutofit/>
          </a:bodyPr>
          <a:lstStyle>
            <a:lvl1pPr algn="ct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AU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390" y="1369219"/>
            <a:ext cx="7361961" cy="3263504"/>
          </a:xfrm>
        </p:spPr>
        <p:txBody>
          <a:bodyPr/>
          <a:lstStyle>
            <a:lvl1pPr marL="0" indent="0">
              <a:buClrTx/>
              <a:buFont typeface="Wingdings" pitchFamily="2" charset="2"/>
              <a:buNone/>
              <a:defRPr sz="2400"/>
            </a:lvl1pPr>
            <a:lvl2pPr marL="457200" indent="0">
              <a:buFont typeface="Symbol" pitchFamily="18" charset="2"/>
              <a:buNone/>
              <a:defRPr sz="2400"/>
            </a:lvl2pPr>
            <a:lvl3pPr marL="914400" indent="0">
              <a:buFont typeface="Symbol" pitchFamily="18" charset="2"/>
              <a:buNone/>
              <a:defRPr sz="2000"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53390" y="4732739"/>
            <a:ext cx="7361961" cy="0"/>
          </a:xfrm>
          <a:prstGeom prst="line">
            <a:avLst/>
          </a:prstGeom>
          <a:ln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AU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173335723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" y="282"/>
            <a:ext cx="9140289" cy="5142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480" y="1731170"/>
            <a:ext cx="5824103" cy="1487414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goes here</a:t>
            </a:r>
            <a:endParaRPr lang="en-AU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39346" y="1"/>
            <a:ext cx="1265311" cy="271130"/>
          </a:xfrm>
        </p:spPr>
        <p:txBody>
          <a:bodyPr>
            <a:normAutofit/>
          </a:bodyPr>
          <a:lstStyle>
            <a:lvl1pPr algn="ct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AU" dirty="0"/>
              <a:t>CLASSIFICATION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39346" y="4936165"/>
            <a:ext cx="1265311" cy="199361"/>
          </a:xfrm>
        </p:spPr>
        <p:txBody>
          <a:bodyPr>
            <a:normAutofit/>
          </a:bodyPr>
          <a:lstStyle>
            <a:lvl1pPr algn="ctr">
              <a:buNone/>
              <a:defRPr sz="12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AU" dirty="0"/>
              <a:t>CLASSIFICATION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AU"/>
              <a:t>​‌OFFICIAL‌​</a:t>
            </a: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3E22-D9E1-47F4-9E72-08F4A7E0F87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58949" y="4712881"/>
            <a:ext cx="7368602" cy="2957"/>
          </a:xfrm>
          <a:prstGeom prst="line">
            <a:avLst/>
          </a:prstGeom>
          <a:ln>
            <a:solidFill>
              <a:srgbClr val="075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65A0-6AE6-47E6-AD18-0FBC07743C5C}" type="datetime1">
              <a:rPr lang="en-US" smtClean="0"/>
              <a:pPr/>
              <a:t>8/2/2023</a:t>
            </a:fld>
            <a:endParaRPr lang="en-AU"/>
          </a:p>
        </p:txBody>
      </p:sp>
      <p:sp>
        <p:nvSpPr>
          <p:cNvPr id="4" name="JS SlideHeader"/>
          <p:cNvSpPr txBox="1"/>
          <p:nvPr userDrawn="1"/>
        </p:nvSpPr>
        <p:spPr>
          <a:xfrm>
            <a:off x="914400" y="63500"/>
            <a:ext cx="7315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6600" kern="1200">
          <a:solidFill>
            <a:srgbClr val="00626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11" Type="http://schemas.microsoft.com/office/2007/relationships/diagramDrawing" Target="../diagrams/drawing1.xml"/><Relationship Id="rId5" Type="http://schemas.openxmlformats.org/officeDocument/2006/relationships/image" Target="../media/image3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3.svg"/><Relationship Id="rId9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00BC-6A0E-4CE9-85F6-C584D4DC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Preliminary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B2DDD-AE65-42B4-8474-13D90D88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18180-FA3B-44FB-AD07-2DC9A70D32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8C24D-8194-42A3-BCB0-3B3647CE64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85BF7-BEA1-4209-B076-0A3F9CA2E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BCF297-7C33-40B3-8FF6-4A4609742C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pic>
        <p:nvPicPr>
          <p:cNvPr id="3074" name="Picture 2" descr="U.S. Consumer Spending in the Top 10 Mobile Dating Apps Grew 53% in the  Past 12 Months">
            <a:extLst>
              <a:ext uri="{FF2B5EF4-FFF2-40B4-BE49-F238E27FC236}">
                <a16:creationId xmlns:a16="http://schemas.microsoft.com/office/drawing/2014/main" id="{9F77B52B-FB71-4C8E-9227-BF9729E2D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73"/>
            <a:ext cx="9144000" cy="536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91C92D-BD19-4D87-AE7B-8425EE0E73C4}"/>
              </a:ext>
            </a:extLst>
          </p:cNvPr>
          <p:cNvSpPr/>
          <p:nvPr/>
        </p:nvSpPr>
        <p:spPr>
          <a:xfrm>
            <a:off x="159328" y="155395"/>
            <a:ext cx="4313436" cy="13473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rgbClr val="006264"/>
                </a:solidFill>
              </a:rPr>
              <a:t>Sexual harassment, aggression and violence victimisation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39B66F-40D5-48F9-A928-E3306794282E}"/>
              </a:ext>
            </a:extLst>
          </p:cNvPr>
          <p:cNvSpPr txBox="1">
            <a:spLocks/>
          </p:cNvSpPr>
          <p:nvPr/>
        </p:nvSpPr>
        <p:spPr>
          <a:xfrm>
            <a:off x="5611090" y="237686"/>
            <a:ext cx="3373583" cy="1466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kern="1200" baseline="0">
                <a:solidFill>
                  <a:srgbClr val="006264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AU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CDA3A2-D571-4315-8F1C-1F48C54EDF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10" t="19562" r="18142" b="38482"/>
          <a:stretch/>
        </p:blipFill>
        <p:spPr>
          <a:xfrm>
            <a:off x="5010925" y="0"/>
            <a:ext cx="4313436" cy="53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2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8CBE3-2219-4A40-BEBE-44BF7BD6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Limitations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08CB30-1ED5-41C3-8831-7EDEFB43F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527BE-C295-4F1E-9C98-A972101314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2FCAC6-2B59-4986-BE6D-009130E74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C61AE-22A3-4F4B-A2D9-F93A6830F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inclusion of questions on perpetration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Cannot link </a:t>
            </a:r>
            <a:r>
              <a:rPr lang="en-US" dirty="0" err="1"/>
              <a:t>victimisation</a:t>
            </a:r>
            <a:r>
              <a:rPr lang="en-US" dirty="0"/>
              <a:t> to specific apps/websites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Exploration of </a:t>
            </a:r>
            <a:r>
              <a:rPr lang="en-US" dirty="0" err="1"/>
              <a:t>victimisation</a:t>
            </a:r>
            <a:r>
              <a:rPr lang="en-US" dirty="0"/>
              <a:t> experiences is limited to gender and sexual identity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0965AE-1036-4865-B103-984E718628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184149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1895-7687-4D0C-8797-720E4969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390" y="397760"/>
            <a:ext cx="7351569" cy="614579"/>
          </a:xfrm>
        </p:spPr>
        <p:txBody>
          <a:bodyPr>
            <a:normAutofit fontScale="90000"/>
          </a:bodyPr>
          <a:lstStyle/>
          <a:p>
            <a:r>
              <a:rPr lang="en-AU" dirty="0"/>
              <a:t>Dating App Facilitated Sexual Violence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A326E-9CBF-479A-AD6B-A870D976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0FA54-8B14-423B-A84D-A0BF4DA2A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D42C3-79F7-4A85-8F53-26155E519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996B889-FA80-47BB-A9AD-B7D01866B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8" y="1310460"/>
            <a:ext cx="7958323" cy="3158682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25CBFB-69BE-465E-BBC8-A4AF5B4095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218202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251AEA-08DD-4972-9679-CB96BCE6DEE5}"/>
              </a:ext>
            </a:extLst>
          </p:cNvPr>
          <p:cNvSpPr/>
          <p:nvPr/>
        </p:nvSpPr>
        <p:spPr>
          <a:xfrm>
            <a:off x="231367" y="1273908"/>
            <a:ext cx="8664659" cy="1055050"/>
          </a:xfrm>
          <a:prstGeom prst="rect">
            <a:avLst/>
          </a:prstGeom>
          <a:solidFill>
            <a:srgbClr val="E5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A93E3-0F0E-43E5-BCB2-DE1B7671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15" y="394779"/>
            <a:ext cx="7706765" cy="614579"/>
          </a:xfrm>
        </p:spPr>
        <p:txBody>
          <a:bodyPr>
            <a:noAutofit/>
          </a:bodyPr>
          <a:lstStyle/>
          <a:p>
            <a:r>
              <a:rPr lang="en-AU" sz="3600" dirty="0"/>
              <a:t>Online DAFSV Prevalence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CCD0A-4DBA-44D8-8519-E24563FB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192D4-CB6F-44D3-BE4C-83C33F4778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9D995-7203-4CB9-84C1-50025FB06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412DC-3197-47C5-8F3E-AD0591A8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343" y="1367628"/>
            <a:ext cx="7238538" cy="353655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b="1" dirty="0"/>
              <a:t>72.3% </a:t>
            </a:r>
            <a:r>
              <a:rPr lang="en-US" dirty="0"/>
              <a:t>had been subjected to at least one form of online DAFSV in the last 5 years</a:t>
            </a:r>
            <a:endParaRPr lang="en-US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69.0% </a:t>
            </a:r>
            <a:r>
              <a:rPr lang="en-US" sz="2000" dirty="0"/>
              <a:t>had been sexually harassed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45.5% </a:t>
            </a:r>
            <a:r>
              <a:rPr lang="en-US" sz="2000" dirty="0"/>
              <a:t>had been subjected to abusive and threatening language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27.6%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had been stalked online</a:t>
            </a:r>
            <a:endParaRPr lang="en-A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b="1" dirty="0"/>
              <a:t>18.8% </a:t>
            </a:r>
            <a:r>
              <a:rPr lang="en-AU" sz="2000" dirty="0"/>
              <a:t>had been subjected to online IBSA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388A78-8EA2-4537-9D78-FF7DF0EE55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27480D-DBE8-4F50-ADAD-523183826E46}"/>
              </a:ext>
            </a:extLst>
          </p:cNvPr>
          <p:cNvCxnSpPr>
            <a:cxnSpLocks/>
          </p:cNvCxnSpPr>
          <p:nvPr/>
        </p:nvCxnSpPr>
        <p:spPr>
          <a:xfrm flipV="1">
            <a:off x="231368" y="2328958"/>
            <a:ext cx="8664658" cy="13189"/>
          </a:xfrm>
          <a:prstGeom prst="line">
            <a:avLst/>
          </a:prstGeom>
          <a:ln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736AC0-A412-4882-8C83-53EE817E2B7B}"/>
              </a:ext>
            </a:extLst>
          </p:cNvPr>
          <p:cNvCxnSpPr>
            <a:cxnSpLocks/>
          </p:cNvCxnSpPr>
          <p:nvPr/>
        </p:nvCxnSpPr>
        <p:spPr>
          <a:xfrm>
            <a:off x="1150343" y="2881190"/>
            <a:ext cx="6966737" cy="0"/>
          </a:xfrm>
          <a:prstGeom prst="line">
            <a:avLst/>
          </a:prstGeom>
          <a:ln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955CB-180F-4D40-BF1A-7C4B02ED9037}"/>
              </a:ext>
            </a:extLst>
          </p:cNvPr>
          <p:cNvCxnSpPr>
            <a:cxnSpLocks/>
          </p:cNvCxnSpPr>
          <p:nvPr/>
        </p:nvCxnSpPr>
        <p:spPr>
          <a:xfrm>
            <a:off x="1150343" y="3430710"/>
            <a:ext cx="6966737" cy="0"/>
          </a:xfrm>
          <a:prstGeom prst="line">
            <a:avLst/>
          </a:prstGeom>
          <a:ln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9694D3-2831-4018-A363-8D5F7477366C}"/>
              </a:ext>
            </a:extLst>
          </p:cNvPr>
          <p:cNvCxnSpPr>
            <a:cxnSpLocks/>
          </p:cNvCxnSpPr>
          <p:nvPr/>
        </p:nvCxnSpPr>
        <p:spPr>
          <a:xfrm>
            <a:off x="1150343" y="3950434"/>
            <a:ext cx="6966737" cy="0"/>
          </a:xfrm>
          <a:prstGeom prst="line">
            <a:avLst/>
          </a:prstGeom>
          <a:ln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8F9D50F-B23A-4F61-83F6-482828575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9" y="1273908"/>
            <a:ext cx="689840" cy="1055050"/>
          </a:xfrm>
          <a:prstGeom prst="rect">
            <a:avLst/>
          </a:prstGeom>
        </p:spPr>
      </p:pic>
    </p:spTree>
    <p:extLst/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810F46B-B381-4C95-A9B3-076765239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96" y="1025399"/>
            <a:ext cx="6577208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D37DF-2A12-4426-ADDE-FA19D81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1" y="273845"/>
            <a:ext cx="7276371" cy="61457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AU" dirty="0"/>
              <a:t>Experiences of online DAFSV, by gender and sexuality (%)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8DD90-CFE9-4996-9288-8B72906E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C1D1C-C14C-4CB0-8F85-E3C6E534C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7B1A0-A050-4BD0-A5E0-6C4DB726B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81F9-0D79-4C8D-A3CE-D4497235E0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F992FD-A2B6-4EE7-9DAC-3155248BB096}"/>
              </a:ext>
            </a:extLst>
          </p:cNvPr>
          <p:cNvSpPr/>
          <p:nvPr/>
        </p:nvSpPr>
        <p:spPr>
          <a:xfrm>
            <a:off x="2773897" y="1111070"/>
            <a:ext cx="1641986" cy="3318762"/>
          </a:xfrm>
          <a:prstGeom prst="ellipse">
            <a:avLst/>
          </a:prstGeom>
          <a:noFill/>
          <a:ln w="38100">
            <a:solidFill>
              <a:srgbClr val="33C1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6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F602DF9-F542-42B1-85C0-D0C32644F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27" y="1239481"/>
            <a:ext cx="4153113" cy="3073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4633A6-42D4-4C6E-A44B-136FE9D854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7"/>
          <a:stretch/>
        </p:blipFill>
        <p:spPr>
          <a:xfrm>
            <a:off x="1837337" y="1770480"/>
            <a:ext cx="2827590" cy="2290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D37DF-2A12-4426-ADDE-FA19D81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1" y="339577"/>
            <a:ext cx="7276371" cy="61457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AU" dirty="0"/>
              <a:t>Number of online DAFSV  behaviours experienced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8DD90-CFE9-4996-9288-8B72906E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C1D1C-C14C-4CB0-8F85-E3C6E534C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7B1A0-A050-4BD0-A5E0-6C4DB726B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81F9-0D79-4C8D-A3CE-D4497235E0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89B9AF5-E4DA-45BE-BE6F-378DF9DB7E83}"/>
              </a:ext>
            </a:extLst>
          </p:cNvPr>
          <p:cNvSpPr/>
          <p:nvPr/>
        </p:nvSpPr>
        <p:spPr>
          <a:xfrm>
            <a:off x="4479073" y="2728332"/>
            <a:ext cx="185854" cy="987009"/>
          </a:xfrm>
          <a:prstGeom prst="rightBrace">
            <a:avLst>
              <a:gd name="adj1" fmla="val 50193"/>
              <a:gd name="adj2" fmla="val 50753"/>
            </a:avLst>
          </a:prstGeom>
          <a:ln w="38100">
            <a:solidFill>
              <a:srgbClr val="33C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6FA7AE-94B7-4B58-903B-EAE4DA721441}"/>
              </a:ext>
            </a:extLst>
          </p:cNvPr>
          <p:cNvSpPr txBox="1"/>
          <p:nvPr/>
        </p:nvSpPr>
        <p:spPr>
          <a:xfrm>
            <a:off x="4891667" y="291229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60.8% </a:t>
            </a:r>
            <a:r>
              <a:rPr lang="en-AU" dirty="0"/>
              <a:t>experienced multiple behaviours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1C7DF-D78C-4E7C-89B7-B12F41BFE1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75"/>
          <a:stretch/>
        </p:blipFill>
        <p:spPr>
          <a:xfrm>
            <a:off x="672790" y="1767022"/>
            <a:ext cx="1401336" cy="229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251AEA-08DD-4972-9679-CB96BCE6DEE5}"/>
              </a:ext>
            </a:extLst>
          </p:cNvPr>
          <p:cNvSpPr/>
          <p:nvPr/>
        </p:nvSpPr>
        <p:spPr>
          <a:xfrm>
            <a:off x="231367" y="1273908"/>
            <a:ext cx="8675405" cy="1055050"/>
          </a:xfrm>
          <a:prstGeom prst="rect">
            <a:avLst/>
          </a:prstGeom>
          <a:solidFill>
            <a:srgbClr val="E5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A93E3-0F0E-43E5-BCB2-DE1B7671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15" y="394779"/>
            <a:ext cx="7706765" cy="614579"/>
          </a:xfrm>
        </p:spPr>
        <p:txBody>
          <a:bodyPr>
            <a:noAutofit/>
          </a:bodyPr>
          <a:lstStyle/>
          <a:p>
            <a:r>
              <a:rPr lang="en-AU" sz="3600" dirty="0"/>
              <a:t>In-person DAFSV Prevalence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CCD0A-4DBA-44D8-8519-E24563FB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192D4-CB6F-44D3-BE4C-83C33F4778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9D995-7203-4CB9-84C1-50025FB06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412DC-3197-47C5-8F3E-AD0591A8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871" y="1367628"/>
            <a:ext cx="7211010" cy="353655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/>
              <a:t>34.0% </a:t>
            </a:r>
            <a:r>
              <a:rPr lang="en-US" dirty="0"/>
              <a:t>had been subjected to at least one form of in-person DAFSV in the last 5 years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27.3% </a:t>
            </a:r>
            <a:r>
              <a:rPr lang="en-US" sz="2000" dirty="0"/>
              <a:t>had been sexually assaulted or coerced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18.8% </a:t>
            </a:r>
            <a:r>
              <a:rPr lang="en-US" sz="2000" dirty="0"/>
              <a:t>had been subjected to reproductive and sexual health related abuse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14.3%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 been stalked in-person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b="1" dirty="0"/>
              <a:t>10.5% </a:t>
            </a:r>
            <a:r>
              <a:rPr lang="en-AU" sz="2000" dirty="0"/>
              <a:t>had been subjected to in-person IBSA</a:t>
            </a:r>
            <a:endParaRPr lang="en-AU" sz="18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D388A78-8EA2-4537-9D78-FF7DF0EE55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27480D-DBE8-4F50-ADAD-523183826E46}"/>
              </a:ext>
            </a:extLst>
          </p:cNvPr>
          <p:cNvCxnSpPr>
            <a:cxnSpLocks/>
          </p:cNvCxnSpPr>
          <p:nvPr/>
        </p:nvCxnSpPr>
        <p:spPr>
          <a:xfrm flipV="1">
            <a:off x="231368" y="2342146"/>
            <a:ext cx="8675404" cy="1"/>
          </a:xfrm>
          <a:prstGeom prst="line">
            <a:avLst/>
          </a:prstGeom>
          <a:ln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736AC0-A412-4882-8C83-53EE817E2B7B}"/>
              </a:ext>
            </a:extLst>
          </p:cNvPr>
          <p:cNvCxnSpPr>
            <a:cxnSpLocks/>
          </p:cNvCxnSpPr>
          <p:nvPr/>
        </p:nvCxnSpPr>
        <p:spPr>
          <a:xfrm>
            <a:off x="1177871" y="2857942"/>
            <a:ext cx="6939209" cy="0"/>
          </a:xfrm>
          <a:prstGeom prst="line">
            <a:avLst/>
          </a:prstGeom>
          <a:ln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A955CB-180F-4D40-BF1A-7C4B02ED9037}"/>
              </a:ext>
            </a:extLst>
          </p:cNvPr>
          <p:cNvCxnSpPr>
            <a:cxnSpLocks/>
          </p:cNvCxnSpPr>
          <p:nvPr/>
        </p:nvCxnSpPr>
        <p:spPr>
          <a:xfrm>
            <a:off x="1177871" y="3732926"/>
            <a:ext cx="6939209" cy="0"/>
          </a:xfrm>
          <a:prstGeom prst="line">
            <a:avLst/>
          </a:prstGeom>
          <a:ln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9694D3-2831-4018-A363-8D5F7477366C}"/>
              </a:ext>
            </a:extLst>
          </p:cNvPr>
          <p:cNvCxnSpPr>
            <a:cxnSpLocks/>
          </p:cNvCxnSpPr>
          <p:nvPr/>
        </p:nvCxnSpPr>
        <p:spPr>
          <a:xfrm>
            <a:off x="1177871" y="4268149"/>
            <a:ext cx="6939209" cy="0"/>
          </a:xfrm>
          <a:prstGeom prst="line">
            <a:avLst/>
          </a:prstGeom>
          <a:ln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21F9175-7CB4-49E5-A4F1-2E51F64ED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7" y="1298119"/>
            <a:ext cx="1035784" cy="99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9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5EA-A1B8-4CFE-9845-9667BA4E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0E868A-50AA-4EA0-9140-19B6FE7D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4B78E-CBE7-495E-ADCF-6E78DF13B5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A285D-81C4-43F8-B0EA-475E7B907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pic>
        <p:nvPicPr>
          <p:cNvPr id="9" name="Content Placeholder 8" descr="Man">
            <a:extLst>
              <a:ext uri="{FF2B5EF4-FFF2-40B4-BE49-F238E27FC236}">
                <a16:creationId xmlns:a16="http://schemas.microsoft.com/office/drawing/2014/main" id="{E703C1F1-1426-4EA6-8B90-E27181AAE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0" y="1873821"/>
            <a:ext cx="914400" cy="914400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36D7A8-C348-4919-8372-4D91293AC20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pic>
        <p:nvPicPr>
          <p:cNvPr id="11" name="Graphic 10" descr="Woman">
            <a:extLst>
              <a:ext uri="{FF2B5EF4-FFF2-40B4-BE49-F238E27FC236}">
                <a16:creationId xmlns:a16="http://schemas.microsoft.com/office/drawing/2014/main" id="{06B31413-BA55-407F-81CC-4126FB64F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0" y="1873821"/>
            <a:ext cx="914400" cy="91440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84326F4-9964-447D-B0F9-5E4A6E174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050616"/>
              </p:ext>
            </p:extLst>
          </p:nvPr>
        </p:nvGraphicFramePr>
        <p:xfrm>
          <a:off x="1524000" y="3925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4F1A4CA-C811-4631-ABAC-D73144F6B9CB}"/>
              </a:ext>
            </a:extLst>
          </p:cNvPr>
          <p:cNvSpPr txBox="1">
            <a:spLocks/>
          </p:cNvSpPr>
          <p:nvPr/>
        </p:nvSpPr>
        <p:spPr>
          <a:xfrm>
            <a:off x="4772621" y="1873821"/>
            <a:ext cx="3561159" cy="1158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/>
              <a:t>10.3%</a:t>
            </a:r>
            <a:r>
              <a:rPr lang="en-US" sz="2000" dirty="0"/>
              <a:t> one person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.5%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people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39BD26-1B3C-48BA-9A9D-EC478E4DB00A}"/>
              </a:ext>
            </a:extLst>
          </p:cNvPr>
          <p:cNvSpPr/>
          <p:nvPr/>
        </p:nvSpPr>
        <p:spPr>
          <a:xfrm>
            <a:off x="3024557" y="1674745"/>
            <a:ext cx="1499616" cy="1499616"/>
          </a:xfrm>
          <a:prstGeom prst="ellipse">
            <a:avLst/>
          </a:prstGeom>
          <a:noFill/>
          <a:ln w="57150">
            <a:solidFill>
              <a:srgbClr val="006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8025E-6 L -0.25 3.5802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8025E-6 L -0.25 3.5802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0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70546A-BE5E-4D3A-9DD6-F235D64F5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64" y="1010124"/>
            <a:ext cx="6510271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D37DF-2A12-4426-ADDE-FA19D81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1" y="273845"/>
            <a:ext cx="7276371" cy="61457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AU" dirty="0"/>
              <a:t>Experiences of in-person DAFSV, by gender and sexuality (%)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8DD90-CFE9-4996-9288-8B72906E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C1D1C-C14C-4CB0-8F85-E3C6E534C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7B1A0-A050-4BD0-A5E0-6C4DB726B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81F9-0D79-4C8D-A3CE-D4497235E0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F992FD-A2B6-4EE7-9DAC-3155248BB096}"/>
              </a:ext>
            </a:extLst>
          </p:cNvPr>
          <p:cNvSpPr/>
          <p:nvPr/>
        </p:nvSpPr>
        <p:spPr>
          <a:xfrm>
            <a:off x="2833369" y="1843668"/>
            <a:ext cx="1471001" cy="2824056"/>
          </a:xfrm>
          <a:prstGeom prst="ellipse">
            <a:avLst/>
          </a:prstGeom>
          <a:noFill/>
          <a:ln w="38100">
            <a:solidFill>
              <a:srgbClr val="33C1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9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37DF-2A12-4426-ADDE-FA19D81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1" y="339577"/>
            <a:ext cx="7276371" cy="61457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AU" dirty="0"/>
              <a:t>Number of in-person DAFSV  behaviours experienced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8DD90-CFE9-4996-9288-8B72906E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C1D1C-C14C-4CB0-8F85-E3C6E534C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7B1A0-A050-4BD0-A5E0-6C4DB726B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B81F9-0D79-4C8D-A3CE-D4497235E0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B56BB9-6FD1-4BDE-A622-EC5112FAF419}"/>
              </a:ext>
            </a:extLst>
          </p:cNvPr>
          <p:cNvGrpSpPr/>
          <p:nvPr/>
        </p:nvGrpSpPr>
        <p:grpSpPr>
          <a:xfrm>
            <a:off x="220063" y="1773885"/>
            <a:ext cx="4351937" cy="2276819"/>
            <a:chOff x="1" y="2048934"/>
            <a:chExt cx="4351937" cy="22768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AABECD-4C17-4757-87BA-5A0DBA39C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496"/>
            <a:stretch/>
          </p:blipFill>
          <p:spPr>
            <a:xfrm>
              <a:off x="1" y="2048934"/>
              <a:ext cx="2423532" cy="22768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140A6E-C9A5-4FDB-94C2-774D0BD9D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67"/>
            <a:stretch/>
          </p:blipFill>
          <p:spPr>
            <a:xfrm>
              <a:off x="1075338" y="2048934"/>
              <a:ext cx="3276600" cy="2276819"/>
            </a:xfrm>
            <a:prstGeom prst="rect">
              <a:avLst/>
            </a:prstGeom>
          </p:spPr>
        </p:pic>
      </p:grp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89B9AF5-E4DA-45BE-BE6F-378DF9DB7E83}"/>
              </a:ext>
            </a:extLst>
          </p:cNvPr>
          <p:cNvSpPr/>
          <p:nvPr/>
        </p:nvSpPr>
        <p:spPr>
          <a:xfrm>
            <a:off x="4479073" y="2728332"/>
            <a:ext cx="185854" cy="987009"/>
          </a:xfrm>
          <a:prstGeom prst="rightBrace">
            <a:avLst>
              <a:gd name="adj1" fmla="val 50193"/>
              <a:gd name="adj2" fmla="val 50753"/>
            </a:avLst>
          </a:prstGeom>
          <a:ln w="38100">
            <a:solidFill>
              <a:srgbClr val="33C1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6FA7AE-94B7-4B58-903B-EAE4DA721441}"/>
              </a:ext>
            </a:extLst>
          </p:cNvPr>
          <p:cNvSpPr txBox="1"/>
          <p:nvPr/>
        </p:nvSpPr>
        <p:spPr>
          <a:xfrm>
            <a:off x="4891667" y="291229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22.7% </a:t>
            </a:r>
            <a:r>
              <a:rPr lang="en-AU" dirty="0"/>
              <a:t>experienced multiple behaviours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ABCC9B-0B35-4AFF-AB0F-9DCB438CD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02031"/>
            <a:ext cx="4121362" cy="30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C4A14-2F63-4534-8826-D4BB74C0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273845"/>
            <a:ext cx="7351568" cy="614579"/>
          </a:xfrm>
        </p:spPr>
        <p:txBody>
          <a:bodyPr>
            <a:normAutofit fontScale="90000"/>
          </a:bodyPr>
          <a:lstStyle/>
          <a:p>
            <a:r>
              <a:rPr lang="en-AU" dirty="0"/>
              <a:t>Co-occurrence of online and in-person DAFSV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45F79C-FBCB-42B2-9EE7-CB47DC12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4DAFD-95EC-4EF7-8060-12357EAFD7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D4036-DB9C-4024-A491-FC73F0F6E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018151-2A4B-4608-8343-DB8095474B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92853-67C5-4AC5-8042-26D43701C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93" y="999044"/>
            <a:ext cx="651894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8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EE04FEE-A5E3-4AB4-A8D6-BF35B6D57E09}"/>
              </a:ext>
            </a:extLst>
          </p:cNvPr>
          <p:cNvSpPr/>
          <p:nvPr/>
        </p:nvSpPr>
        <p:spPr>
          <a:xfrm>
            <a:off x="-110359" y="-110359"/>
            <a:ext cx="9325304" cy="5359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Australia">
            <a:extLst>
              <a:ext uri="{FF2B5EF4-FFF2-40B4-BE49-F238E27FC236}">
                <a16:creationId xmlns:a16="http://schemas.microsoft.com/office/drawing/2014/main" id="{B03ED0C3-788F-4821-AAD3-29CD8ED7A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8687" r="35075" b="17381"/>
          <a:stretch/>
        </p:blipFill>
        <p:spPr>
          <a:xfrm>
            <a:off x="-244466" y="7974"/>
            <a:ext cx="6452453" cy="5359918"/>
          </a:xfrm>
          <a:prstGeom prst="rect">
            <a:avLst/>
          </a:prstGeom>
        </p:spPr>
      </p:pic>
      <p:pic>
        <p:nvPicPr>
          <p:cNvPr id="19" name="Picture 2" descr="5 Photos Of Tinder-Themed Weddings That Perfectly Honor How The Couple Met  | Tinder wedding, Couples invitations, Engagement party planning">
            <a:extLst>
              <a:ext uri="{FF2B5EF4-FFF2-40B4-BE49-F238E27FC236}">
                <a16:creationId xmlns:a16="http://schemas.microsoft.com/office/drawing/2014/main" id="{AB446876-D607-412D-B362-66D79023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1509"/>
            <a:ext cx="2849258" cy="4273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BE8BD-CD6B-4358-AFA3-ED5F6DE8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876E1-2553-433B-9670-2CAE7D23D7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D25EB-D636-4BA3-A46F-6202F5CB2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0C6D8D-0FBD-47F2-B8BB-808850D493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8EBA8-5F18-4E79-ABCB-D65DC8876618}"/>
              </a:ext>
            </a:extLst>
          </p:cNvPr>
          <p:cNvSpPr txBox="1"/>
          <p:nvPr/>
        </p:nvSpPr>
        <p:spPr>
          <a:xfrm>
            <a:off x="1031423" y="956451"/>
            <a:ext cx="3900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>
                <a:solidFill>
                  <a:schemeClr val="bg1"/>
                </a:solidFill>
              </a:rPr>
              <a:t>3.2 million users in 2021</a:t>
            </a:r>
          </a:p>
          <a:p>
            <a:pPr algn="ctr"/>
            <a:endParaRPr lang="en-AU" sz="2200" b="1" dirty="0">
              <a:solidFill>
                <a:schemeClr val="bg1"/>
              </a:solidFill>
            </a:endParaRPr>
          </a:p>
          <a:p>
            <a:pPr algn="ctr"/>
            <a:r>
              <a:rPr lang="en-AU" sz="2200" b="1" dirty="0">
                <a:solidFill>
                  <a:schemeClr val="bg1"/>
                </a:solidFill>
              </a:rPr>
              <a:t>Most users are 25–34 years old</a:t>
            </a:r>
          </a:p>
          <a:p>
            <a:pPr algn="ctr"/>
            <a:endParaRPr lang="en-AU" sz="2200" b="1" dirty="0">
              <a:solidFill>
                <a:schemeClr val="bg1"/>
              </a:solidFill>
            </a:endParaRPr>
          </a:p>
          <a:p>
            <a:pPr algn="ctr"/>
            <a:r>
              <a:rPr lang="en-AU" sz="2200" b="1" dirty="0">
                <a:solidFill>
                  <a:schemeClr val="bg1"/>
                </a:solidFill>
              </a:rPr>
              <a:t>Most common way of meeting new partners</a:t>
            </a:r>
          </a:p>
        </p:txBody>
      </p:sp>
    </p:spTree>
    <p:extLst>
      <p:ext uri="{BB962C8B-B14F-4D97-AF65-F5344CB8AC3E}">
        <p14:creationId xmlns:p14="http://schemas.microsoft.com/office/powerpoint/2010/main" val="239812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ing app companies, which inhabit a multi-billion-dollar industry, have been very adept at co-opting feminism in the marketing of their products as ‘empowering.’">
            <a:extLst>
              <a:ext uri="{FF2B5EF4-FFF2-40B4-BE49-F238E27FC236}">
                <a16:creationId xmlns:a16="http://schemas.microsoft.com/office/drawing/2014/main" id="{6A2A104C-3CBD-4C58-85E0-A1E20B43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74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6B6478-49D5-4799-865D-6DE96E3E6376}"/>
              </a:ext>
            </a:extLst>
          </p:cNvPr>
          <p:cNvSpPr/>
          <p:nvPr/>
        </p:nvSpPr>
        <p:spPr>
          <a:xfrm>
            <a:off x="205563" y="177209"/>
            <a:ext cx="4366438" cy="496629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000" dirty="0">
                <a:solidFill>
                  <a:srgbClr val="006264"/>
                </a:solidFill>
              </a:rPr>
              <a:t>In the last five years…</a:t>
            </a:r>
          </a:p>
          <a:p>
            <a:endParaRPr lang="en-AU" dirty="0">
              <a:solidFill>
                <a:srgbClr val="00626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b="1" dirty="0">
                <a:solidFill>
                  <a:srgbClr val="006264"/>
                </a:solidFill>
              </a:rPr>
              <a:t>3 in 4 </a:t>
            </a:r>
            <a:r>
              <a:rPr lang="en-AU" dirty="0">
                <a:solidFill>
                  <a:srgbClr val="006264"/>
                </a:solidFill>
              </a:rPr>
              <a:t>respondents had experienced </a:t>
            </a:r>
            <a:r>
              <a:rPr lang="en-AU" b="1" dirty="0">
                <a:solidFill>
                  <a:srgbClr val="006264"/>
                </a:solidFill>
              </a:rPr>
              <a:t>online DAFSV</a:t>
            </a:r>
            <a:r>
              <a:rPr lang="en-AU" dirty="0">
                <a:solidFill>
                  <a:srgbClr val="006264"/>
                </a:solidFill>
              </a:rPr>
              <a:t>, and </a:t>
            </a:r>
            <a:r>
              <a:rPr lang="en-AU" b="1" dirty="0">
                <a:solidFill>
                  <a:srgbClr val="006264"/>
                </a:solidFill>
              </a:rPr>
              <a:t>1 in 3 </a:t>
            </a:r>
            <a:r>
              <a:rPr lang="en-AU" dirty="0">
                <a:solidFill>
                  <a:srgbClr val="006264"/>
                </a:solidFill>
              </a:rPr>
              <a:t>have been subjected to </a:t>
            </a:r>
            <a:r>
              <a:rPr lang="en-AU" b="1" dirty="0">
                <a:solidFill>
                  <a:srgbClr val="006264"/>
                </a:solidFill>
              </a:rPr>
              <a:t>in-person DAFSV</a:t>
            </a: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rgbClr val="00626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b="1" dirty="0">
                <a:solidFill>
                  <a:srgbClr val="006264"/>
                </a:solidFill>
              </a:rPr>
              <a:t>DAFSV </a:t>
            </a:r>
            <a:r>
              <a:rPr lang="en-AU" dirty="0">
                <a:solidFill>
                  <a:srgbClr val="006264"/>
                </a:solidFill>
              </a:rPr>
              <a:t>experiences are often </a:t>
            </a:r>
            <a:r>
              <a:rPr lang="en-AU" b="1" dirty="0">
                <a:solidFill>
                  <a:srgbClr val="006264"/>
                </a:solidFill>
              </a:rPr>
              <a:t>not isolated or singular incidents</a:t>
            </a:r>
          </a:p>
          <a:p>
            <a:pPr marL="342900" indent="-342900">
              <a:buFont typeface="+mj-lt"/>
              <a:buAutoNum type="arabicPeriod"/>
            </a:pPr>
            <a:endParaRPr lang="en-AU" dirty="0">
              <a:solidFill>
                <a:srgbClr val="00626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b="1" dirty="0">
                <a:solidFill>
                  <a:srgbClr val="006264"/>
                </a:solidFill>
              </a:rPr>
              <a:t>LGB+ </a:t>
            </a:r>
            <a:r>
              <a:rPr lang="en-AU" dirty="0">
                <a:solidFill>
                  <a:srgbClr val="006264"/>
                </a:solidFill>
              </a:rPr>
              <a:t>respondents</a:t>
            </a:r>
            <a:r>
              <a:rPr lang="en-AU" b="1" dirty="0">
                <a:solidFill>
                  <a:srgbClr val="006264"/>
                </a:solidFill>
              </a:rPr>
              <a:t> </a:t>
            </a:r>
            <a:r>
              <a:rPr lang="en-AU" dirty="0">
                <a:solidFill>
                  <a:srgbClr val="006264"/>
                </a:solidFill>
              </a:rPr>
              <a:t>reported the </a:t>
            </a:r>
            <a:r>
              <a:rPr lang="en-AU" b="1" dirty="0">
                <a:solidFill>
                  <a:srgbClr val="006264"/>
                </a:solidFill>
              </a:rPr>
              <a:t>highest rates of DAFSV</a:t>
            </a:r>
          </a:p>
          <a:p>
            <a:endParaRPr lang="en-AU" dirty="0">
              <a:solidFill>
                <a:srgbClr val="00626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531DA-ACF3-497E-B9F6-4014E4DA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2AFDA-F5EF-4972-968A-4C154712C9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9C2AC-96D7-49FC-A278-65D973D60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8459D8-7DBF-4317-A7F2-2015035D53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195947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9DFE-6B89-4E24-A464-1A7F649A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531DA-ACF3-497E-B9F6-4014E4DA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2AFDA-F5EF-4972-968A-4C154712C9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9C2AC-96D7-49FC-A278-65D973D60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6C326-63AC-4B45-AB1F-25FFEA3F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8459D8-7DBF-4317-A7F2-2015035D53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pic>
        <p:nvPicPr>
          <p:cNvPr id="1026" name="Picture 2" descr="Dating app companies, which inhabit a multi-billion-dollar industry, have been very adept at co-opting feminism in the marketing of their products as ‘empowering.’">
            <a:extLst>
              <a:ext uri="{FF2B5EF4-FFF2-40B4-BE49-F238E27FC236}">
                <a16:creationId xmlns:a16="http://schemas.microsoft.com/office/drawing/2014/main" id="{6A2A104C-3CBD-4C58-85E0-A1E20B43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74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E9AC02-0679-41DF-ABB9-6BDA783F6F43}"/>
              </a:ext>
            </a:extLst>
          </p:cNvPr>
          <p:cNvSpPr/>
          <p:nvPr/>
        </p:nvSpPr>
        <p:spPr>
          <a:xfrm>
            <a:off x="205563" y="177209"/>
            <a:ext cx="4366438" cy="496629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000" dirty="0">
                <a:solidFill>
                  <a:srgbClr val="006264"/>
                </a:solidFill>
              </a:rPr>
              <a:t>What can we do?</a:t>
            </a:r>
          </a:p>
          <a:p>
            <a:endParaRPr lang="en-AU" dirty="0">
              <a:solidFill>
                <a:srgbClr val="0062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6264"/>
                </a:solidFill>
              </a:rPr>
              <a:t>Prevent perpetrator exploitation of dating platforms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62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6264"/>
                </a:solidFill>
              </a:rPr>
              <a:t>Support users who experience harm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62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6264"/>
                </a:solidFill>
              </a:rPr>
              <a:t>Empower users through information provision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0062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6264"/>
                </a:solidFill>
              </a:rPr>
              <a:t>Promote technological solutions</a:t>
            </a:r>
          </a:p>
          <a:p>
            <a:endParaRPr lang="en-AU" dirty="0">
              <a:solidFill>
                <a:srgbClr val="006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76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45F79C-FBCB-42B2-9EE7-CB47DC12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4DAFD-95EC-4EF7-8060-12357EAFD7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FD4036-DB9C-4024-A491-FC73F0F6E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018151-2A4B-4608-8343-DB8095474B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86E52A-0DA0-45E8-B12B-5E8B12312CF3}"/>
              </a:ext>
            </a:extLst>
          </p:cNvPr>
          <p:cNvGrpSpPr/>
          <p:nvPr/>
        </p:nvGrpSpPr>
        <p:grpSpPr>
          <a:xfrm>
            <a:off x="-2" y="552787"/>
            <a:ext cx="9144002" cy="3167837"/>
            <a:chOff x="0" y="1"/>
            <a:chExt cx="9144002" cy="31678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48F06D-A9A2-4165-99E4-F5458BEB4DAC}"/>
                </a:ext>
              </a:extLst>
            </p:cNvPr>
            <p:cNvGrpSpPr/>
            <p:nvPr/>
          </p:nvGrpSpPr>
          <p:grpSpPr>
            <a:xfrm>
              <a:off x="0" y="1"/>
              <a:ext cx="4449055" cy="3046874"/>
              <a:chOff x="0" y="1"/>
              <a:chExt cx="4449055" cy="304687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31508C0-C691-4853-9FEE-EC6093169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4449055" cy="170726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FBBFBF4-A138-431F-9BCD-78193381A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1434" y="1745058"/>
                <a:ext cx="2565532" cy="1301817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46C632-BB38-4BE7-9B06-31C2326059F1}"/>
                </a:ext>
              </a:extLst>
            </p:cNvPr>
            <p:cNvGrpSpPr/>
            <p:nvPr/>
          </p:nvGrpSpPr>
          <p:grpSpPr>
            <a:xfrm>
              <a:off x="4694947" y="1"/>
              <a:ext cx="4449055" cy="3167837"/>
              <a:chOff x="4694947" y="1"/>
              <a:chExt cx="4449055" cy="316783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5E22CBD-CBD2-43BD-9C7F-2FCFFF0898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0220" y="1707263"/>
                <a:ext cx="2533780" cy="1460575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4C88E4B-5C85-475D-A630-261B6E29F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4947" y="1"/>
                <a:ext cx="4449055" cy="17072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9257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OFFICIAL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OFFICIAL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0E73B-28C5-4DD3-AA5D-021ADE988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10" t="19562" r="18142" b="38482"/>
          <a:stretch/>
        </p:blipFill>
        <p:spPr>
          <a:xfrm>
            <a:off x="5010925" y="0"/>
            <a:ext cx="4313436" cy="53683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7D49A1-E600-4628-8495-5BCF5CB8FBC8}"/>
              </a:ext>
            </a:extLst>
          </p:cNvPr>
          <p:cNvSpPr/>
          <p:nvPr/>
        </p:nvSpPr>
        <p:spPr>
          <a:xfrm>
            <a:off x="215087" y="834582"/>
            <a:ext cx="4604563" cy="353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000" dirty="0">
                <a:solidFill>
                  <a:srgbClr val="006264"/>
                </a:solidFill>
              </a:rPr>
              <a:t>Heather Wolbers</a:t>
            </a:r>
          </a:p>
          <a:p>
            <a:pPr algn="ctr"/>
            <a:r>
              <a:rPr lang="en-AU" sz="3000" dirty="0">
                <a:solidFill>
                  <a:srgbClr val="006264"/>
                </a:solidFill>
              </a:rPr>
              <a:t>heather.wolbers@aic.gov.au</a:t>
            </a:r>
            <a:endParaRPr lang="en-AU" dirty="0">
              <a:solidFill>
                <a:srgbClr val="006264"/>
              </a:solidFill>
            </a:endParaRPr>
          </a:p>
          <a:p>
            <a:endParaRPr lang="en-AU" dirty="0">
              <a:solidFill>
                <a:srgbClr val="006264"/>
              </a:solidFill>
            </a:endParaRPr>
          </a:p>
        </p:txBody>
      </p:sp>
    </p:spTree>
    <p:extLst/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9FE5422-9B69-4C53-8226-02FBEEF12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82"/>
            <a:ext cx="2304105" cy="2362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BE8BD-CD6B-4358-AFA3-ED5F6DE8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876E1-2553-433B-9670-2CAE7D23D7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D25EB-D636-4BA3-A46F-6202F5CB21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0C6D8D-0FBD-47F2-B8BB-808850D493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8DBC0E-B36C-447F-8BA5-3BFCCC51CC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2927" b="48199"/>
          <a:stretch/>
        </p:blipFill>
        <p:spPr>
          <a:xfrm>
            <a:off x="3856635" y="3004458"/>
            <a:ext cx="2849950" cy="6348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E72D78-CB8F-4F8E-BF11-4536705A6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32" y="2608800"/>
            <a:ext cx="3468560" cy="1002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B54D1C-A244-4154-8704-D6D03DCE8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17" y="135566"/>
            <a:ext cx="4205126" cy="683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012A72-65BA-43EA-9255-9ABDB4450C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8" r="3820" b="67916"/>
          <a:stretch/>
        </p:blipFill>
        <p:spPr>
          <a:xfrm>
            <a:off x="2502134" y="1990773"/>
            <a:ext cx="2037607" cy="502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74B32B-BED2-46E3-AD72-1D34AD925F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5" b="14825"/>
          <a:stretch/>
        </p:blipFill>
        <p:spPr>
          <a:xfrm>
            <a:off x="4810205" y="2096785"/>
            <a:ext cx="4094398" cy="842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A02E66-0273-4C62-8290-A1261D3CD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2" y="3754495"/>
            <a:ext cx="6121674" cy="1185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508ABD-96EF-469D-9E5B-33A261BC28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34" y="117918"/>
            <a:ext cx="2069866" cy="1705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98E4D5-A652-460B-BDDB-B36F8F2A65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17" y="960686"/>
            <a:ext cx="4148186" cy="944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9C8C06-994F-4B6C-910F-147EBFDFF64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5"/>
          <a:stretch/>
        </p:blipFill>
        <p:spPr>
          <a:xfrm>
            <a:off x="6830510" y="3130023"/>
            <a:ext cx="2005602" cy="1401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81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62C227-C3C9-402B-87F7-B797DF5F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516A7-DA3C-4A17-BC71-75F5524BDE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CCF750-5C33-4C79-918B-DD3D17B39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148921-5A14-4B7F-A892-BB24F78716E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E5757E-88D5-41A8-A1E9-6916DF69E7EC}"/>
              </a:ext>
            </a:extLst>
          </p:cNvPr>
          <p:cNvCxnSpPr>
            <a:cxnSpLocks/>
          </p:cNvCxnSpPr>
          <p:nvPr/>
        </p:nvCxnSpPr>
        <p:spPr>
          <a:xfrm>
            <a:off x="1163782" y="2682240"/>
            <a:ext cx="5600700" cy="0"/>
          </a:xfrm>
          <a:prstGeom prst="straightConnector1">
            <a:avLst/>
          </a:prstGeom>
          <a:ln w="76200">
            <a:solidFill>
              <a:srgbClr val="0062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A06F6C-0793-4A6D-AF83-F2C2AE848CE8}"/>
              </a:ext>
            </a:extLst>
          </p:cNvPr>
          <p:cNvSpPr txBox="1"/>
          <p:nvPr/>
        </p:nvSpPr>
        <p:spPr>
          <a:xfrm>
            <a:off x="60960" y="2512963"/>
            <a:ext cx="177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23 June 21</a:t>
            </a:r>
            <a:endParaRPr lang="en-A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327522-54C5-4C01-A1EE-EA4B293372C2}"/>
              </a:ext>
            </a:extLst>
          </p:cNvPr>
          <p:cNvSpPr txBox="1"/>
          <p:nvPr/>
        </p:nvSpPr>
        <p:spPr>
          <a:xfrm>
            <a:off x="6764482" y="2504132"/>
            <a:ext cx="177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 August 21</a:t>
            </a:r>
            <a:endParaRPr lang="en-AU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ED1A45-ABCD-4A3A-8EE1-7D405F3F8564}"/>
              </a:ext>
            </a:extLst>
          </p:cNvPr>
          <p:cNvSpPr txBox="1"/>
          <p:nvPr/>
        </p:nvSpPr>
        <p:spPr>
          <a:xfrm>
            <a:off x="1131570" y="1147090"/>
            <a:ext cx="140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Roy Morgan face-to-face calibration survey (</a:t>
            </a:r>
            <a:r>
              <a:rPr lang="en-US" i="1" dirty="0"/>
              <a:t>n</a:t>
            </a:r>
            <a:r>
              <a:rPr lang="en-US" dirty="0"/>
              <a:t>=1,045)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175B77-019B-497C-BE9A-173261549E3F}"/>
              </a:ext>
            </a:extLst>
          </p:cNvPr>
          <p:cNvSpPr txBox="1"/>
          <p:nvPr/>
        </p:nvSpPr>
        <p:spPr>
          <a:xfrm>
            <a:off x="2128082" y="2735939"/>
            <a:ext cx="3076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 population for Australians aged 18+</a:t>
            </a:r>
          </a:p>
          <a:p>
            <a:endParaRPr lang="en-US" dirty="0"/>
          </a:p>
          <a:p>
            <a:r>
              <a:rPr lang="en-US" dirty="0"/>
              <a:t>Quotas adjusted for age- and gender-based propensity to have used a dating app in last 5 years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1A529-1C73-495D-9103-C682DCFE05A4}"/>
              </a:ext>
            </a:extLst>
          </p:cNvPr>
          <p:cNvSpPr txBox="1"/>
          <p:nvPr/>
        </p:nvSpPr>
        <p:spPr>
          <a:xfrm>
            <a:off x="4960190" y="1120274"/>
            <a:ext cx="187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Proportional quota sampling of Pure-profile and </a:t>
            </a:r>
            <a:r>
              <a:rPr lang="en-US" dirty="0" err="1"/>
              <a:t>Dynata</a:t>
            </a:r>
            <a:r>
              <a:rPr lang="en-US" dirty="0"/>
              <a:t> surveys</a:t>
            </a:r>
          </a:p>
          <a:p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=9,214)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FDD07-7FEA-4107-89A2-3F61752E0E29}"/>
              </a:ext>
            </a:extLst>
          </p:cNvPr>
          <p:cNvSpPr txBox="1"/>
          <p:nvPr/>
        </p:nvSpPr>
        <p:spPr>
          <a:xfrm>
            <a:off x="7505700" y="2959162"/>
            <a:ext cx="1638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Removal of erroneous, nonsense responses (</a:t>
            </a:r>
            <a:r>
              <a:rPr lang="en-US" i="1" dirty="0"/>
              <a:t>n</a:t>
            </a:r>
            <a:r>
              <a:rPr lang="en-US" dirty="0"/>
              <a:t>=9,987)</a:t>
            </a:r>
            <a:endParaRPr lang="en-A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6DB6D7E-92CC-4D5F-8EEE-2EE95503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273845"/>
            <a:ext cx="5600700" cy="614579"/>
          </a:xfrm>
        </p:spPr>
        <p:txBody>
          <a:bodyPr/>
          <a:lstStyle/>
          <a:p>
            <a:r>
              <a:rPr lang="en-US" dirty="0"/>
              <a:t>Survey Methodology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708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C7786-D678-4C61-A99D-E3724F6C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B5E06-427A-45A0-9E98-9E684DE3FC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F17F8-B20D-4697-9720-D229BC1E4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781C0-8556-4BF7-8B59-C443C7675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13610" y="5579638"/>
            <a:ext cx="7361961" cy="500960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Sample was skewed younger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err="1"/>
              <a:t>Approx</a:t>
            </a:r>
            <a:r>
              <a:rPr lang="en-US" dirty="0"/>
              <a:t> 57% in target aged 34 or under</a:t>
            </a:r>
            <a:br>
              <a:rPr lang="en-US" dirty="0"/>
            </a:br>
            <a:r>
              <a:rPr lang="en-US" dirty="0"/>
              <a:t>30% Of AUS population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err="1"/>
              <a:t>Approx</a:t>
            </a:r>
            <a:r>
              <a:rPr lang="en-US" dirty="0"/>
              <a:t> 17% of people in target pop aged 50+ compared with 45% among AUS population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35-49 approx. 26% in both target and AUS population</a:t>
            </a:r>
            <a:endParaRPr lang="en-AU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5DD1A7F-4BF9-42AC-9BFD-845D458EB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871068"/>
              </p:ext>
            </p:extLst>
          </p:nvPr>
        </p:nvGraphicFramePr>
        <p:xfrm>
          <a:off x="1524000" y="-16772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795BDFD-AB46-4016-B056-D6CC29902B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2471A-55F1-4D23-964A-AEA5EEF26A8B}"/>
              </a:ext>
            </a:extLst>
          </p:cNvPr>
          <p:cNvSpPr txBox="1"/>
          <p:nvPr/>
        </p:nvSpPr>
        <p:spPr>
          <a:xfrm>
            <a:off x="628649" y="4122180"/>
            <a:ext cx="788670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were representative of Australians aged 18+ who use mobile dating apps</a:t>
            </a:r>
          </a:p>
        </p:txBody>
      </p:sp>
    </p:spTree>
    <p:extLst>
      <p:ext uri="{BB962C8B-B14F-4D97-AF65-F5344CB8AC3E}">
        <p14:creationId xmlns:p14="http://schemas.microsoft.com/office/powerpoint/2010/main" val="107812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9E42-1F87-4AD2-B17E-6D531F8A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612524-47AC-405C-BD3E-77B1426C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72068-9281-4021-A638-0263C96EA2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37303-6B9A-4ED9-B2DC-A10BA1A45E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E67813-3403-46E3-A7A0-F0636A84F1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18F16141-4A14-4970-8E88-81EEE15853A0}"/>
              </a:ext>
            </a:extLst>
          </p:cNvPr>
          <p:cNvSpPr txBox="1"/>
          <p:nvPr/>
        </p:nvSpPr>
        <p:spPr>
          <a:xfrm>
            <a:off x="5594685" y="3507206"/>
            <a:ext cx="1001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AU" sz="2200" b="1" kern="1200">
                <a:solidFill>
                  <a:srgbClr val="0062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lang="en-A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0DBA3-E41B-48DF-A348-7A772F9F2B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037" y="271131"/>
            <a:ext cx="7361961" cy="4517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B95595-6069-4288-B35A-401C0C2776CC}"/>
              </a:ext>
            </a:extLst>
          </p:cNvPr>
          <p:cNvSpPr txBox="1"/>
          <p:nvPr/>
        </p:nvSpPr>
        <p:spPr>
          <a:xfrm>
            <a:off x="1121306" y="388372"/>
            <a:ext cx="7030657" cy="307777"/>
          </a:xfrm>
          <a:prstGeom prst="rect">
            <a:avLst/>
          </a:prstGeom>
          <a:solidFill>
            <a:srgbClr val="006264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Description of the survey sample (N=9,987)</a:t>
            </a:r>
            <a:endParaRPr lang="en-A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1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OFFICIAL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OFFICIAL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9852DA0-0167-496A-8275-FD43E8E0737A}"/>
              </a:ext>
            </a:extLst>
          </p:cNvPr>
          <p:cNvSpPr txBox="1"/>
          <p:nvPr/>
        </p:nvSpPr>
        <p:spPr>
          <a:xfrm>
            <a:off x="5334016" y="1215582"/>
            <a:ext cx="2953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/>
              <a:t>Disability</a:t>
            </a:r>
          </a:p>
          <a:p>
            <a:pPr algn="ctr"/>
            <a:r>
              <a:rPr lang="en-AU" sz="2800" b="1" dirty="0"/>
              <a:t>11.6%</a:t>
            </a:r>
            <a:endParaRPr lang="en-AU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A91815-1770-402B-A4FD-DECF8D45141D}"/>
              </a:ext>
            </a:extLst>
          </p:cNvPr>
          <p:cNvSpPr txBox="1"/>
          <p:nvPr/>
        </p:nvSpPr>
        <p:spPr>
          <a:xfrm>
            <a:off x="2154057" y="1183457"/>
            <a:ext cx="27848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/>
              <a:t>First Nations</a:t>
            </a:r>
          </a:p>
          <a:p>
            <a:pPr algn="ctr"/>
            <a:r>
              <a:rPr lang="en-AU" sz="2800" b="1" dirty="0"/>
              <a:t>7.8%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88878D3-BA07-44C2-8AF2-72F1F3F19FA6}"/>
              </a:ext>
            </a:extLst>
          </p:cNvPr>
          <p:cNvSpPr txBox="1"/>
          <p:nvPr/>
        </p:nvSpPr>
        <p:spPr>
          <a:xfrm>
            <a:off x="2097350" y="3082975"/>
            <a:ext cx="27848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/>
              <a:t>NESB</a:t>
            </a:r>
          </a:p>
          <a:p>
            <a:pPr algn="ctr"/>
            <a:r>
              <a:rPr lang="en-AU" sz="2800" b="1" dirty="0"/>
              <a:t>8.6%</a:t>
            </a:r>
            <a:endParaRPr lang="en-AU" dirty="0"/>
          </a:p>
        </p:txBody>
      </p:sp>
      <p:pic>
        <p:nvPicPr>
          <p:cNvPr id="8" name="Graphic 7" descr="Braille">
            <a:extLst>
              <a:ext uri="{FF2B5EF4-FFF2-40B4-BE49-F238E27FC236}">
                <a16:creationId xmlns:a16="http://schemas.microsoft.com/office/drawing/2014/main" id="{A5AA07A9-08C8-47B3-848E-C88F22EDF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1700" y="1184415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676ABD-6C13-45A8-A4F9-18E473166C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148" y="3118228"/>
            <a:ext cx="1091370" cy="937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1DD027-A21A-40F1-8389-8B144804F7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876" y="1035860"/>
            <a:ext cx="1088948" cy="10889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E27D29-EE98-4A1D-A159-ACCE83B1DFE1}"/>
              </a:ext>
            </a:extLst>
          </p:cNvPr>
          <p:cNvCxnSpPr>
            <a:cxnSpLocks/>
          </p:cNvCxnSpPr>
          <p:nvPr/>
        </p:nvCxnSpPr>
        <p:spPr>
          <a:xfrm>
            <a:off x="4572000" y="651641"/>
            <a:ext cx="0" cy="3840218"/>
          </a:xfrm>
          <a:prstGeom prst="line">
            <a:avLst/>
          </a:prstGeom>
          <a:ln w="38100"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763B499-47C8-4CC2-8E85-DA155F446B46}"/>
              </a:ext>
            </a:extLst>
          </p:cNvPr>
          <p:cNvCxnSpPr>
            <a:cxnSpLocks/>
          </p:cNvCxnSpPr>
          <p:nvPr/>
        </p:nvCxnSpPr>
        <p:spPr>
          <a:xfrm>
            <a:off x="1316148" y="2571750"/>
            <a:ext cx="6615740" cy="0"/>
          </a:xfrm>
          <a:prstGeom prst="line">
            <a:avLst/>
          </a:prstGeom>
          <a:ln w="38100"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30C9B40-7AAB-4BF2-84D3-9A91E32AEFA9}"/>
              </a:ext>
            </a:extLst>
          </p:cNvPr>
          <p:cNvSpPr txBox="1"/>
          <p:nvPr/>
        </p:nvSpPr>
        <p:spPr>
          <a:xfrm>
            <a:off x="5562117" y="3158018"/>
            <a:ext cx="29532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dirty="0"/>
              <a:t>Regional/Remote</a:t>
            </a:r>
          </a:p>
          <a:p>
            <a:pPr algn="ctr"/>
            <a:r>
              <a:rPr lang="en-AU" sz="2800" b="1" dirty="0"/>
              <a:t>19.4%</a:t>
            </a:r>
            <a:endParaRPr lang="en-A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940482-2DE4-4D00-B9C9-C4E48E52EA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512" y="3033476"/>
            <a:ext cx="960772" cy="9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7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D6AD-A582-4DE9-834E-D4CA7861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Survey domains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088D1-C6AC-463E-8576-0B453CDA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9F01D-B926-4D77-9492-107AE88F9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F6712-DA66-444B-8C2F-741ECF0C0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38F23-0BB8-4FFF-9E2B-E9122C49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373342"/>
            <a:ext cx="8153400" cy="326350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Sociodemographic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Use of mobile dating apps/websites in last 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Experiences of:</a:t>
            </a:r>
          </a:p>
          <a:p>
            <a:pPr marL="702000" indent="-342900">
              <a:buFontTx/>
              <a:buChar char="-"/>
            </a:pPr>
            <a:r>
              <a:rPr lang="en-AU" dirty="0"/>
              <a:t>sexual harassment, aggression and violence (online &amp; in-person)</a:t>
            </a:r>
          </a:p>
          <a:p>
            <a:pPr marL="702000" indent="-342900">
              <a:buFontTx/>
              <a:buChar char="-"/>
            </a:pPr>
            <a:r>
              <a:rPr lang="en-AU" dirty="0"/>
              <a:t>being sent requests to facilitate child sexual exploitation</a:t>
            </a:r>
          </a:p>
          <a:p>
            <a:pPr marL="702000" indent="-342900">
              <a:buFontTx/>
              <a:buChar char="-"/>
            </a:pPr>
            <a:r>
              <a:rPr lang="en-AU" dirty="0"/>
              <a:t>attempts to recruit them into exploitative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Reporting behaviours (limited to sexual harassment, aggression and violence)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36E382-B2F8-4275-9542-F37D5FB4C5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254692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D6AD-A582-4DE9-834E-D4CA7861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Survey domains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088D1-C6AC-463E-8576-0B453CDA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9F01D-B926-4D77-9492-107AE88F9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F6712-DA66-444B-8C2F-741ECF0C0A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38F23-0BB8-4FFF-9E2B-E9122C49F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373342"/>
            <a:ext cx="8153400" cy="326350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Sociodemographic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Use of mobile dating apps/websites in last 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Experiences of:</a:t>
            </a:r>
          </a:p>
          <a:p>
            <a:pPr marL="702000" indent="-342900">
              <a:buFontTx/>
              <a:buChar char="-"/>
            </a:pPr>
            <a:r>
              <a:rPr lang="en-AU" dirty="0"/>
              <a:t>sexual harassment, aggression and violence (online &amp; in-person)</a:t>
            </a:r>
          </a:p>
          <a:p>
            <a:pPr marL="702000" indent="-342900">
              <a:buFontTx/>
              <a:buChar char="-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being sent requests to facilitate child sexual exploitation</a:t>
            </a:r>
          </a:p>
          <a:p>
            <a:pPr marL="702000" indent="-342900">
              <a:buFontTx/>
              <a:buChar char="-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attempts to recruit them into exploitative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75000"/>
                  </a:schemeClr>
                </a:solidFill>
              </a:rPr>
              <a:t>Reporting behaviours (limited to sexual harassment, aggression and violence)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36E382-B2F8-4275-9542-F37D5FB4C52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​‌OFFICIAL‌​</a:t>
            </a:r>
          </a:p>
        </p:txBody>
      </p:sp>
    </p:spTree>
    <p:extLst>
      <p:ext uri="{BB962C8B-B14F-4D97-AF65-F5344CB8AC3E}">
        <p14:creationId xmlns:p14="http://schemas.microsoft.com/office/powerpoint/2010/main" val="2565552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6by9" id="{654E9F07-BC01-A94D-9191-CFF1D3E1B827}" vid="{413BF71F-CA0C-CB45-9EAD-D7F8E05B17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7682a661-0ade-4637-84c8-77ce31dee783">
      <Value>28</Value>
      <Value>105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F6017-A69D-4803-9ADA-700507A4DAFF}">
  <ds:schemaRefs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6EE0F6-5535-43B7-A247-1B53A7286CCC}"/>
</file>

<file path=customXml/itemProps3.xml><?xml version="1.0" encoding="utf-8"?>
<ds:datastoreItem xmlns:ds="http://schemas.openxmlformats.org/officeDocument/2006/customXml" ds:itemID="{BF66A3DF-6DA5-496A-A596-30D14C7CB5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16by9</Template>
  <TotalTime>30820</TotalTime>
  <Words>976</Words>
  <Application>Microsoft Office PowerPoint</Application>
  <PresentationFormat>On-screen Show (16:9)</PresentationFormat>
  <Paragraphs>223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Office Theme</vt:lpstr>
      <vt:lpstr>Preliminary findings</vt:lpstr>
      <vt:lpstr>PowerPoint Presentation</vt:lpstr>
      <vt:lpstr>PowerPoint Presentation</vt:lpstr>
      <vt:lpstr>Survey Methodology</vt:lpstr>
      <vt:lpstr>PowerPoint Presentation</vt:lpstr>
      <vt:lpstr>PowerPoint Presentation</vt:lpstr>
      <vt:lpstr>PowerPoint Presentation</vt:lpstr>
      <vt:lpstr>Survey domains</vt:lpstr>
      <vt:lpstr>Survey domains</vt:lpstr>
      <vt:lpstr>Limitations</vt:lpstr>
      <vt:lpstr>Dating App Facilitated Sexual Violence</vt:lpstr>
      <vt:lpstr>Online DAFSV Prevalence</vt:lpstr>
      <vt:lpstr>Experiences of online DAFSV, by gender and sexuality (%)</vt:lpstr>
      <vt:lpstr>Number of online DAFSV  behaviours experienced</vt:lpstr>
      <vt:lpstr>In-person DAFSV Prevalence</vt:lpstr>
      <vt:lpstr>PowerPoint Presentation</vt:lpstr>
      <vt:lpstr>Experiences of in-person DAFSV, by gender and sexuality (%)</vt:lpstr>
      <vt:lpstr>Number of in-person DAFSV  behaviours experienced</vt:lpstr>
      <vt:lpstr>Co-occurrence of online and in-person DAFSV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harassment, aggression and violence victimisation among mobile dating app and website users in Australia  </dc:title>
  <dc:creator>Research Mac</dc:creator>
  <cp:keywords>[SEC=OFFICIAL]</cp:keywords>
  <cp:lastModifiedBy>Heather Wolbers</cp:lastModifiedBy>
  <cp:revision>183</cp:revision>
  <dcterms:created xsi:type="dcterms:W3CDTF">2016-07-21T23:40:56Z</dcterms:created>
  <dcterms:modified xsi:type="dcterms:W3CDTF">2023-08-13T08:02:09Z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PM_SecurityClassification">
    <vt:lpwstr>OFFICIAL</vt:lpwstr>
  </property>
  <property fmtid="{D5CDD505-2E9C-101B-9397-08002B2CF9AE}" pid="4" name="PM_Qualifier">
    <vt:lpwstr/>
  </property>
  <property fmtid="{D5CDD505-2E9C-101B-9397-08002B2CF9AE}" pid="5" name="PM_DisplayValueSecClassificationWithQualifier">
    <vt:lpwstr>OFFICIAL</vt:lpwstr>
  </property>
  <property fmtid="{D5CDD505-2E9C-101B-9397-08002B2CF9AE}" pid="6" name="PM_InsertionValue">
    <vt:lpwstr>OFFICIAL</vt:lpwstr>
  </property>
  <property fmtid="{D5CDD505-2E9C-101B-9397-08002B2CF9AE}" pid="7" name="PM_Originator_Hash_SHA1">
    <vt:lpwstr>A0E4ED9EF4026FD3D349F30424E925EF88DADC61</vt:lpwstr>
  </property>
  <property fmtid="{D5CDD505-2E9C-101B-9397-08002B2CF9AE}" pid="8" name="PM_Hash_Version">
    <vt:lpwstr>2018.0</vt:lpwstr>
  </property>
  <property fmtid="{D5CDD505-2E9C-101B-9397-08002B2CF9AE}" pid="9" name="PM_Hash_Salt">
    <vt:lpwstr>C69ADD0FEB07E28D0F5D20F83E2B4034</vt:lpwstr>
  </property>
  <property fmtid="{D5CDD505-2E9C-101B-9397-08002B2CF9AE}" pid="10" name="PM_Hash_SHA1">
    <vt:lpwstr>AED7F34A05124B7D4467904E4AC18CE2DABF2078</vt:lpwstr>
  </property>
  <property fmtid="{D5CDD505-2E9C-101B-9397-08002B2CF9AE}" pid="11" name="PM_PrintOutPlacement_PPT">
    <vt:lpwstr>HandoutFooter,HandoutHeader,NotesHandoutFooter,NotesHandoutHeader,SlideFooter,SlideHeader</vt:lpwstr>
  </property>
  <property fmtid="{D5CDD505-2E9C-101B-9397-08002B2CF9AE}" pid="12" name="PM_LastInsertion">
    <vt:lpwstr>UNCLASSIFIED</vt:lpwstr>
  </property>
  <property fmtid="{D5CDD505-2E9C-101B-9397-08002B2CF9AE}" pid="13" name="PM_Version">
    <vt:lpwstr>2018.1</vt:lpwstr>
  </property>
  <property fmtid="{D5CDD505-2E9C-101B-9397-08002B2CF9AE}" pid="14" name="PM_SecurityClassification_Prev">
    <vt:lpwstr>OFFICIAL</vt:lpwstr>
  </property>
  <property fmtid="{D5CDD505-2E9C-101B-9397-08002B2CF9AE}" pid="15" name="PM_ProtectiveMarkingImage_Header">
    <vt:lpwstr>C:\Program Files\Common Files\janusNET Shared\janusSEAL\Images\DocumentSlashBlue.png</vt:lpwstr>
  </property>
  <property fmtid="{D5CDD505-2E9C-101B-9397-08002B2CF9AE}" pid="16" name="PM_Caveats_Count">
    <vt:lpwstr>0</vt:lpwstr>
  </property>
  <property fmtid="{D5CDD505-2E9C-101B-9397-08002B2CF9AE}" pid="17" name="PM_Qualifier_Prev">
    <vt:lpwstr/>
  </property>
  <property fmtid="{D5CDD505-2E9C-101B-9397-08002B2CF9AE}" pid="18" name="PM_ProtectiveMarkingValue_Header">
    <vt:lpwstr>OFFICIAL</vt:lpwstr>
  </property>
  <property fmtid="{D5CDD505-2E9C-101B-9397-08002B2CF9AE}" pid="19" name="PM_ProtectiveMarkingValue_Footer">
    <vt:lpwstr>OFFICIAL</vt:lpwstr>
  </property>
  <property fmtid="{D5CDD505-2E9C-101B-9397-08002B2CF9AE}" pid="20" name="PM_ProtectiveMarkingImage_Footer">
    <vt:lpwstr>C:\Program Files\Common Files\janusNET Shared\janusSEAL\Images\DocumentSlashBlue.png</vt:lpwstr>
  </property>
  <property fmtid="{D5CDD505-2E9C-101B-9397-08002B2CF9AE}" pid="21" name="PM_Namespace">
    <vt:lpwstr>gov.au</vt:lpwstr>
  </property>
  <property fmtid="{D5CDD505-2E9C-101B-9397-08002B2CF9AE}" pid="22" name="PM_Originating_FileId">
    <vt:lpwstr>A0251E4B304745BC9F6CF6CA36CD7A2C</vt:lpwstr>
  </property>
  <property fmtid="{D5CDD505-2E9C-101B-9397-08002B2CF9AE}" pid="23" name="PM_Note">
    <vt:lpwstr/>
  </property>
  <property fmtid="{D5CDD505-2E9C-101B-9397-08002B2CF9AE}" pid="24" name="PM_Markers">
    <vt:lpwstr/>
  </property>
  <property fmtid="{D5CDD505-2E9C-101B-9397-08002B2CF9AE}" pid="25" name="PM_OriginationTimeStamp">
    <vt:lpwstr>2023-08-02T05:27:11Z</vt:lpwstr>
  </property>
  <property fmtid="{D5CDD505-2E9C-101B-9397-08002B2CF9AE}" pid="26" name="PM_Hash_Salt_Prev">
    <vt:lpwstr>04D548F8271AD7A720E1BE6E09165A92</vt:lpwstr>
  </property>
  <property fmtid="{D5CDD505-2E9C-101B-9397-08002B2CF9AE}" pid="27" name="bc56bdda6a6a44c48d8cfdd96ad4c1470">
    <vt:lpwstr>Report|55c057c3-5c13-4ca6-8dab-3fe1e0497fe2</vt:lpwstr>
  </property>
  <property fmtid="{D5CDD505-2E9C-101B-9397-08002B2CF9AE}" pid="28" name="Content tags">
    <vt:lpwstr>105;#Conference proceedings / Presentations|c21264d4-9564-4e41-9805-0fcb8759ef5a</vt:lpwstr>
  </property>
  <property fmtid="{D5CDD505-2E9C-101B-9397-08002B2CF9AE}" pid="29" name="DC.Type.DocType (JSMS">
    <vt:lpwstr>28;#Report|55c057c3-5c13-4ca6-8dab-3fe1e0497fe2</vt:lpwstr>
  </property>
</Properties>
</file>