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entation.xml" ContentType="application/vnd.openxmlformats-officedocument.presentationml.presentation.main+xml"/>
  <Override PartName="/ppt/slideLayouts/slideLayout3.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hart3.xml" ContentType="application/vnd.openxmlformats-officedocument.drawingml.chart+xml"/>
  <Override PartName="/ppt/charts/colors2.xml" ContentType="application/vnd.ms-office.chartcolorstyle+xml"/>
  <Override PartName="/ppt/charts/chart2.xml" ContentType="application/vnd.openxmlformats-officedocument.drawingml.chart+xml"/>
  <Override PartName="/ppt/charts/colors1.xml" ContentType="application/vnd.ms-office.chartcolorstyle+xml"/>
  <Override PartName="/ppt/charts/style1.xml" ContentType="application/vnd.ms-office.chartstyle+xml"/>
  <Override PartName="/ppt/charts/chart1.xml" ContentType="application/vnd.openxmlformats-officedocument.drawingml.chart+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0"/>
  </p:notesMasterIdLst>
  <p:sldIdLst>
    <p:sldId id="4124" r:id="rId2"/>
    <p:sldId id="4098" r:id="rId3"/>
    <p:sldId id="4106" r:id="rId4"/>
    <p:sldId id="484" r:id="rId5"/>
    <p:sldId id="4115" r:id="rId6"/>
    <p:sldId id="4117" r:id="rId7"/>
    <p:sldId id="4114" r:id="rId8"/>
    <p:sldId id="4121" r:id="rId9"/>
    <p:sldId id="4108" r:id="rId10"/>
    <p:sldId id="4116" r:id="rId11"/>
    <p:sldId id="500" r:id="rId12"/>
    <p:sldId id="4122" r:id="rId13"/>
    <p:sldId id="4126" r:id="rId14"/>
    <p:sldId id="4119" r:id="rId15"/>
    <p:sldId id="4125" r:id="rId16"/>
    <p:sldId id="4112" r:id="rId17"/>
    <p:sldId id="4127" r:id="rId18"/>
    <p:sldId id="499" r:id="rId19"/>
  </p:sldIdLst>
  <p:sldSz cx="12192000" cy="6858000"/>
  <p:notesSz cx="6794500" cy="9906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AEA"/>
    <a:srgbClr val="DDDDDD"/>
    <a:srgbClr val="000099"/>
    <a:srgbClr val="8CAA7E"/>
    <a:srgbClr val="CC0000"/>
    <a:srgbClr val="0000FF"/>
    <a:srgbClr val="84A65A"/>
    <a:srgbClr val="669900"/>
    <a:srgbClr val="8080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94" autoAdjust="0"/>
    <p:restoredTop sz="94660"/>
  </p:normalViewPr>
  <p:slideViewPr>
    <p:cSldViewPr snapToGrid="0">
      <p:cViewPr varScale="1">
        <p:scale>
          <a:sx n="109" d="100"/>
          <a:sy n="109" d="100"/>
        </p:scale>
        <p:origin x="105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oleObject" Target="file:////Volumes\Expansion\DATA\BOCSAR_Data\Thesis%20Tables\Thesis%20Table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Volumes\Expansion\DATA\BOCSAR_Data\Thesis%20Tables\Thesis%20Table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Volumes\Expansion\DATA\BOCSAR_Data\Thesis%20Tables\Thesis%20Tables.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CumPre_PrePostCovid!$T$1</c:f>
              <c:strCache>
                <c:ptCount val="1"/>
                <c:pt idx="0">
                  <c:v>2000</c:v>
                </c:pt>
              </c:strCache>
            </c:strRef>
          </c:tx>
          <c:spPr>
            <a:ln w="28575" cap="rnd">
              <a:solidFill>
                <a:schemeClr val="bg1">
                  <a:lumMod val="50000"/>
                </a:schemeClr>
              </a:solidFill>
              <a:round/>
            </a:ln>
            <a:effectLst/>
          </c:spPr>
          <c:marker>
            <c:symbol val="none"/>
          </c:marker>
          <c:cat>
            <c:numRef>
              <c:f>CumPre_PrePostCovid!$S$2:$S$87</c:f>
              <c:numCache>
                <c:formatCode>General</c:formatCode>
                <c:ptCount val="86"/>
                <c:pt idx="0">
                  <c:v>-1920</c:v>
                </c:pt>
                <c:pt idx="1">
                  <c:v>-1890</c:v>
                </c:pt>
                <c:pt idx="2">
                  <c:v>-1860</c:v>
                </c:pt>
                <c:pt idx="3">
                  <c:v>-1830</c:v>
                </c:pt>
                <c:pt idx="4">
                  <c:v>-1800</c:v>
                </c:pt>
                <c:pt idx="5">
                  <c:v>-1770</c:v>
                </c:pt>
                <c:pt idx="6">
                  <c:v>-1740</c:v>
                </c:pt>
                <c:pt idx="7">
                  <c:v>-1710</c:v>
                </c:pt>
                <c:pt idx="8">
                  <c:v>-1680</c:v>
                </c:pt>
                <c:pt idx="9">
                  <c:v>-1650</c:v>
                </c:pt>
                <c:pt idx="10">
                  <c:v>-1620</c:v>
                </c:pt>
                <c:pt idx="11">
                  <c:v>-1590</c:v>
                </c:pt>
                <c:pt idx="12">
                  <c:v>-1560</c:v>
                </c:pt>
                <c:pt idx="13">
                  <c:v>-1530</c:v>
                </c:pt>
                <c:pt idx="14">
                  <c:v>-1500</c:v>
                </c:pt>
                <c:pt idx="15">
                  <c:v>-1470</c:v>
                </c:pt>
                <c:pt idx="16">
                  <c:v>-1440</c:v>
                </c:pt>
                <c:pt idx="17">
                  <c:v>-1410</c:v>
                </c:pt>
                <c:pt idx="18">
                  <c:v>-1380</c:v>
                </c:pt>
                <c:pt idx="19">
                  <c:v>-1350</c:v>
                </c:pt>
                <c:pt idx="20">
                  <c:v>-1320</c:v>
                </c:pt>
                <c:pt idx="21">
                  <c:v>-1290</c:v>
                </c:pt>
                <c:pt idx="22">
                  <c:v>-1260</c:v>
                </c:pt>
                <c:pt idx="23">
                  <c:v>-1230</c:v>
                </c:pt>
                <c:pt idx="24">
                  <c:v>-1200</c:v>
                </c:pt>
                <c:pt idx="25">
                  <c:v>-1170</c:v>
                </c:pt>
                <c:pt idx="26">
                  <c:v>-1140</c:v>
                </c:pt>
                <c:pt idx="27">
                  <c:v>-1110</c:v>
                </c:pt>
                <c:pt idx="28">
                  <c:v>-1080</c:v>
                </c:pt>
                <c:pt idx="29">
                  <c:v>-1050</c:v>
                </c:pt>
                <c:pt idx="30">
                  <c:v>-1020</c:v>
                </c:pt>
                <c:pt idx="31">
                  <c:v>-990</c:v>
                </c:pt>
                <c:pt idx="32">
                  <c:v>-960</c:v>
                </c:pt>
                <c:pt idx="33">
                  <c:v>-930</c:v>
                </c:pt>
                <c:pt idx="34">
                  <c:v>-900</c:v>
                </c:pt>
                <c:pt idx="35">
                  <c:v>-870</c:v>
                </c:pt>
                <c:pt idx="36">
                  <c:v>-840</c:v>
                </c:pt>
                <c:pt idx="37">
                  <c:v>-810</c:v>
                </c:pt>
                <c:pt idx="38">
                  <c:v>-780</c:v>
                </c:pt>
                <c:pt idx="39">
                  <c:v>-750</c:v>
                </c:pt>
                <c:pt idx="40">
                  <c:v>-720</c:v>
                </c:pt>
                <c:pt idx="41">
                  <c:v>-690</c:v>
                </c:pt>
                <c:pt idx="42">
                  <c:v>-660</c:v>
                </c:pt>
                <c:pt idx="43">
                  <c:v>-630</c:v>
                </c:pt>
                <c:pt idx="44">
                  <c:v>-600</c:v>
                </c:pt>
                <c:pt idx="45">
                  <c:v>-570</c:v>
                </c:pt>
                <c:pt idx="46">
                  <c:v>-540</c:v>
                </c:pt>
                <c:pt idx="47">
                  <c:v>-510</c:v>
                </c:pt>
                <c:pt idx="48">
                  <c:v>-480</c:v>
                </c:pt>
                <c:pt idx="49">
                  <c:v>-450</c:v>
                </c:pt>
                <c:pt idx="50">
                  <c:v>-420</c:v>
                </c:pt>
                <c:pt idx="51">
                  <c:v>-390</c:v>
                </c:pt>
                <c:pt idx="52">
                  <c:v>-360</c:v>
                </c:pt>
                <c:pt idx="53">
                  <c:v>-330</c:v>
                </c:pt>
                <c:pt idx="54">
                  <c:v>-300</c:v>
                </c:pt>
                <c:pt idx="55">
                  <c:v>-270</c:v>
                </c:pt>
                <c:pt idx="56">
                  <c:v>-240</c:v>
                </c:pt>
                <c:pt idx="57">
                  <c:v>-210</c:v>
                </c:pt>
                <c:pt idx="58">
                  <c:v>-180</c:v>
                </c:pt>
                <c:pt idx="59">
                  <c:v>-150</c:v>
                </c:pt>
                <c:pt idx="60">
                  <c:v>-120</c:v>
                </c:pt>
                <c:pt idx="61">
                  <c:v>-90</c:v>
                </c:pt>
                <c:pt idx="62">
                  <c:v>-60</c:v>
                </c:pt>
                <c:pt idx="63">
                  <c:v>-30</c:v>
                </c:pt>
                <c:pt idx="64">
                  <c:v>30</c:v>
                </c:pt>
                <c:pt idx="65">
                  <c:v>60</c:v>
                </c:pt>
                <c:pt idx="66">
                  <c:v>90</c:v>
                </c:pt>
                <c:pt idx="67">
                  <c:v>120</c:v>
                </c:pt>
                <c:pt idx="68">
                  <c:v>150</c:v>
                </c:pt>
                <c:pt idx="69">
                  <c:v>180</c:v>
                </c:pt>
                <c:pt idx="70">
                  <c:v>210</c:v>
                </c:pt>
                <c:pt idx="71">
                  <c:v>240</c:v>
                </c:pt>
                <c:pt idx="72">
                  <c:v>270</c:v>
                </c:pt>
                <c:pt idx="73">
                  <c:v>300</c:v>
                </c:pt>
                <c:pt idx="74">
                  <c:v>330</c:v>
                </c:pt>
                <c:pt idx="75">
                  <c:v>360</c:v>
                </c:pt>
                <c:pt idx="76">
                  <c:v>390</c:v>
                </c:pt>
                <c:pt idx="77">
                  <c:v>420</c:v>
                </c:pt>
                <c:pt idx="78">
                  <c:v>450</c:v>
                </c:pt>
                <c:pt idx="79">
                  <c:v>480</c:v>
                </c:pt>
                <c:pt idx="80">
                  <c:v>510</c:v>
                </c:pt>
                <c:pt idx="81">
                  <c:v>540</c:v>
                </c:pt>
                <c:pt idx="82">
                  <c:v>570</c:v>
                </c:pt>
                <c:pt idx="83">
                  <c:v>600</c:v>
                </c:pt>
                <c:pt idx="84">
                  <c:v>630</c:v>
                </c:pt>
                <c:pt idx="85">
                  <c:v>660</c:v>
                </c:pt>
              </c:numCache>
            </c:numRef>
          </c:cat>
          <c:val>
            <c:numRef>
              <c:f>CumPre_PrePostCovid!$T$2:$T$87</c:f>
              <c:numCache>
                <c:formatCode>0.00</c:formatCode>
                <c:ptCount val="86"/>
                <c:pt idx="0">
                  <c:v>1.7290667650313538E-2</c:v>
                </c:pt>
                <c:pt idx="1">
                  <c:v>1.1527111766875691E-2</c:v>
                </c:pt>
                <c:pt idx="2">
                  <c:v>1.1527111766875691E-2</c:v>
                </c:pt>
                <c:pt idx="3">
                  <c:v>1.6137956473625967E-2</c:v>
                </c:pt>
                <c:pt idx="4">
                  <c:v>1.0374400590188123E-2</c:v>
                </c:pt>
                <c:pt idx="5">
                  <c:v>8.0689782368129834E-3</c:v>
                </c:pt>
                <c:pt idx="6">
                  <c:v>1.7290667650313538E-2</c:v>
                </c:pt>
                <c:pt idx="7">
                  <c:v>4.6108447067502766E-3</c:v>
                </c:pt>
                <c:pt idx="8">
                  <c:v>1.7290667650313538E-2</c:v>
                </c:pt>
                <c:pt idx="9">
                  <c:v>1.4985245296938399E-2</c:v>
                </c:pt>
                <c:pt idx="10">
                  <c:v>1.0374400590188123E-2</c:v>
                </c:pt>
                <c:pt idx="11">
                  <c:v>8.0689782368129834E-3</c:v>
                </c:pt>
                <c:pt idx="12">
                  <c:v>1.7290667650313538E-2</c:v>
                </c:pt>
                <c:pt idx="13">
                  <c:v>1.6137956473625967E-2</c:v>
                </c:pt>
                <c:pt idx="14">
                  <c:v>2.1901512357063814E-2</c:v>
                </c:pt>
                <c:pt idx="15">
                  <c:v>1.3832534120250829E-2</c:v>
                </c:pt>
                <c:pt idx="16">
                  <c:v>1.8443378827001106E-2</c:v>
                </c:pt>
                <c:pt idx="17">
                  <c:v>2.9970490593876797E-2</c:v>
                </c:pt>
                <c:pt idx="18">
                  <c:v>1.9596090003688674E-2</c:v>
                </c:pt>
                <c:pt idx="19">
                  <c:v>2.3054223533751382E-2</c:v>
                </c:pt>
                <c:pt idx="20">
                  <c:v>2.5359645887126525E-2</c:v>
                </c:pt>
                <c:pt idx="21">
                  <c:v>2.651235706381409E-2</c:v>
                </c:pt>
                <c:pt idx="22">
                  <c:v>3.6886757654002213E-2</c:v>
                </c:pt>
                <c:pt idx="23">
                  <c:v>4.265031353744006E-2</c:v>
                </c:pt>
                <c:pt idx="24">
                  <c:v>5.071929177425305E-2</c:v>
                </c:pt>
                <c:pt idx="25">
                  <c:v>4.3803024714127628E-2</c:v>
                </c:pt>
                <c:pt idx="26">
                  <c:v>3.5734046477314645E-2</c:v>
                </c:pt>
                <c:pt idx="27">
                  <c:v>4.9566580597565475E-2</c:v>
                </c:pt>
                <c:pt idx="28">
                  <c:v>6.5704537071191435E-2</c:v>
                </c:pt>
                <c:pt idx="29">
                  <c:v>5.9940981187753595E-2</c:v>
                </c:pt>
                <c:pt idx="30">
                  <c:v>6.5704537071191435E-2</c:v>
                </c:pt>
                <c:pt idx="31">
                  <c:v>6.2246403541128738E-2</c:v>
                </c:pt>
                <c:pt idx="32">
                  <c:v>6.9162670601254153E-2</c:v>
                </c:pt>
                <c:pt idx="33">
                  <c:v>8.2995204721504984E-2</c:v>
                </c:pt>
                <c:pt idx="34">
                  <c:v>8.530062707488012E-2</c:v>
                </c:pt>
                <c:pt idx="35">
                  <c:v>8.8758760604942824E-2</c:v>
                </c:pt>
                <c:pt idx="36">
                  <c:v>9.6827738841755814E-2</c:v>
                </c:pt>
                <c:pt idx="37">
                  <c:v>8.9911471781630392E-2</c:v>
                </c:pt>
                <c:pt idx="38">
                  <c:v>0.10835485060863149</c:v>
                </c:pt>
                <c:pt idx="39">
                  <c:v>0.12218738472888234</c:v>
                </c:pt>
                <c:pt idx="40">
                  <c:v>9.6827738841755814E-2</c:v>
                </c:pt>
                <c:pt idx="41">
                  <c:v>0.10604942825525636</c:v>
                </c:pt>
                <c:pt idx="42">
                  <c:v>0.10489671707856879</c:v>
                </c:pt>
                <c:pt idx="43">
                  <c:v>9.5675027665068246E-2</c:v>
                </c:pt>
                <c:pt idx="44">
                  <c:v>0.12564551825894504</c:v>
                </c:pt>
                <c:pt idx="45">
                  <c:v>0.17290667650313538</c:v>
                </c:pt>
                <c:pt idx="46">
                  <c:v>0.1486997417926964</c:v>
                </c:pt>
                <c:pt idx="47">
                  <c:v>0.141783474732571</c:v>
                </c:pt>
                <c:pt idx="48">
                  <c:v>0.19711361121357435</c:v>
                </c:pt>
                <c:pt idx="49">
                  <c:v>0.21901512357063815</c:v>
                </c:pt>
                <c:pt idx="50">
                  <c:v>0.16253227591294725</c:v>
                </c:pt>
                <c:pt idx="51">
                  <c:v>0.1567687200295094</c:v>
                </c:pt>
                <c:pt idx="52">
                  <c:v>0.21555699004057544</c:v>
                </c:pt>
                <c:pt idx="53">
                  <c:v>0.1832810770933235</c:v>
                </c:pt>
                <c:pt idx="54">
                  <c:v>0.20979343415713758</c:v>
                </c:pt>
                <c:pt idx="55">
                  <c:v>0.23054223533751383</c:v>
                </c:pt>
                <c:pt idx="56">
                  <c:v>0.19019734415344891</c:v>
                </c:pt>
                <c:pt idx="57">
                  <c:v>0.24322205828107712</c:v>
                </c:pt>
                <c:pt idx="58">
                  <c:v>0.20518258945038731</c:v>
                </c:pt>
                <c:pt idx="59">
                  <c:v>0.18904463297676136</c:v>
                </c:pt>
                <c:pt idx="60">
                  <c:v>0.27319254887495387</c:v>
                </c:pt>
                <c:pt idx="61">
                  <c:v>0.25936001475470305</c:v>
                </c:pt>
                <c:pt idx="62">
                  <c:v>0.20402987827369976</c:v>
                </c:pt>
                <c:pt idx="63">
                  <c:v>0.18212836591663592</c:v>
                </c:pt>
                <c:pt idx="64">
                  <c:v>0.22938952416082628</c:v>
                </c:pt>
                <c:pt idx="65">
                  <c:v>0.17060125414976024</c:v>
                </c:pt>
                <c:pt idx="66">
                  <c:v>0.18097565473994837</c:v>
                </c:pt>
                <c:pt idx="67">
                  <c:v>0.26858170416820365</c:v>
                </c:pt>
                <c:pt idx="68">
                  <c:v>0.20864072298045003</c:v>
                </c:pt>
                <c:pt idx="69">
                  <c:v>0.22016783474732571</c:v>
                </c:pt>
                <c:pt idx="70">
                  <c:v>0.22132054592401326</c:v>
                </c:pt>
                <c:pt idx="71">
                  <c:v>0.22477867945407598</c:v>
                </c:pt>
                <c:pt idx="72">
                  <c:v>0.24783290298782734</c:v>
                </c:pt>
                <c:pt idx="73">
                  <c:v>0.24437476945776468</c:v>
                </c:pt>
                <c:pt idx="74">
                  <c:v>0.24091663592770196</c:v>
                </c:pt>
                <c:pt idx="75">
                  <c:v>0.21440427886388785</c:v>
                </c:pt>
                <c:pt idx="76">
                  <c:v>0.18789192180007377</c:v>
                </c:pt>
                <c:pt idx="77">
                  <c:v>0.24091663592770196</c:v>
                </c:pt>
                <c:pt idx="78">
                  <c:v>0.22593139063076356</c:v>
                </c:pt>
                <c:pt idx="79">
                  <c:v>0.23630579122095166</c:v>
                </c:pt>
                <c:pt idx="80">
                  <c:v>0.19941903356694946</c:v>
                </c:pt>
                <c:pt idx="81">
                  <c:v>0.2178624123939506</c:v>
                </c:pt>
                <c:pt idx="82">
                  <c:v>0.24783290298782734</c:v>
                </c:pt>
                <c:pt idx="83">
                  <c:v>0.24322205828107712</c:v>
                </c:pt>
                <c:pt idx="84">
                  <c:v>0.22477867945407598</c:v>
                </c:pt>
                <c:pt idx="85">
                  <c:v>0.26281814828476574</c:v>
                </c:pt>
              </c:numCache>
            </c:numRef>
          </c:val>
          <c:smooth val="0"/>
          <c:extLst>
            <c:ext xmlns:c16="http://schemas.microsoft.com/office/drawing/2014/chart" uri="{C3380CC4-5D6E-409C-BE32-E72D297353CC}">
              <c16:uniqueId val="{00000000-0DBC-CD42-ACAB-89000FBA9213}"/>
            </c:ext>
          </c:extLst>
        </c:ser>
        <c:ser>
          <c:idx val="1"/>
          <c:order val="1"/>
          <c:tx>
            <c:strRef>
              <c:f>CumPre_PrePostCovid!$U$1</c:f>
              <c:strCache>
                <c:ptCount val="1"/>
                <c:pt idx="0">
                  <c:v>2002</c:v>
                </c:pt>
              </c:strCache>
            </c:strRef>
          </c:tx>
          <c:spPr>
            <a:ln w="28575" cap="rnd">
              <a:solidFill>
                <a:schemeClr val="bg1">
                  <a:lumMod val="75000"/>
                </a:schemeClr>
              </a:solidFill>
              <a:round/>
            </a:ln>
            <a:effectLst/>
          </c:spPr>
          <c:marker>
            <c:symbol val="none"/>
          </c:marker>
          <c:cat>
            <c:numRef>
              <c:f>CumPre_PrePostCovid!$S$2:$S$87</c:f>
              <c:numCache>
                <c:formatCode>General</c:formatCode>
                <c:ptCount val="86"/>
                <c:pt idx="0">
                  <c:v>-1920</c:v>
                </c:pt>
                <c:pt idx="1">
                  <c:v>-1890</c:v>
                </c:pt>
                <c:pt idx="2">
                  <c:v>-1860</c:v>
                </c:pt>
                <c:pt idx="3">
                  <c:v>-1830</c:v>
                </c:pt>
                <c:pt idx="4">
                  <c:v>-1800</c:v>
                </c:pt>
                <c:pt idx="5">
                  <c:v>-1770</c:v>
                </c:pt>
                <c:pt idx="6">
                  <c:v>-1740</c:v>
                </c:pt>
                <c:pt idx="7">
                  <c:v>-1710</c:v>
                </c:pt>
                <c:pt idx="8">
                  <c:v>-1680</c:v>
                </c:pt>
                <c:pt idx="9">
                  <c:v>-1650</c:v>
                </c:pt>
                <c:pt idx="10">
                  <c:v>-1620</c:v>
                </c:pt>
                <c:pt idx="11">
                  <c:v>-1590</c:v>
                </c:pt>
                <c:pt idx="12">
                  <c:v>-1560</c:v>
                </c:pt>
                <c:pt idx="13">
                  <c:v>-1530</c:v>
                </c:pt>
                <c:pt idx="14">
                  <c:v>-1500</c:v>
                </c:pt>
                <c:pt idx="15">
                  <c:v>-1470</c:v>
                </c:pt>
                <c:pt idx="16">
                  <c:v>-1440</c:v>
                </c:pt>
                <c:pt idx="17">
                  <c:v>-1410</c:v>
                </c:pt>
                <c:pt idx="18">
                  <c:v>-1380</c:v>
                </c:pt>
                <c:pt idx="19">
                  <c:v>-1350</c:v>
                </c:pt>
                <c:pt idx="20">
                  <c:v>-1320</c:v>
                </c:pt>
                <c:pt idx="21">
                  <c:v>-1290</c:v>
                </c:pt>
                <c:pt idx="22">
                  <c:v>-1260</c:v>
                </c:pt>
                <c:pt idx="23">
                  <c:v>-1230</c:v>
                </c:pt>
                <c:pt idx="24">
                  <c:v>-1200</c:v>
                </c:pt>
                <c:pt idx="25">
                  <c:v>-1170</c:v>
                </c:pt>
                <c:pt idx="26">
                  <c:v>-1140</c:v>
                </c:pt>
                <c:pt idx="27">
                  <c:v>-1110</c:v>
                </c:pt>
                <c:pt idx="28">
                  <c:v>-1080</c:v>
                </c:pt>
                <c:pt idx="29">
                  <c:v>-1050</c:v>
                </c:pt>
                <c:pt idx="30">
                  <c:v>-1020</c:v>
                </c:pt>
                <c:pt idx="31">
                  <c:v>-990</c:v>
                </c:pt>
                <c:pt idx="32">
                  <c:v>-960</c:v>
                </c:pt>
                <c:pt idx="33">
                  <c:v>-930</c:v>
                </c:pt>
                <c:pt idx="34">
                  <c:v>-900</c:v>
                </c:pt>
                <c:pt idx="35">
                  <c:v>-870</c:v>
                </c:pt>
                <c:pt idx="36">
                  <c:v>-840</c:v>
                </c:pt>
                <c:pt idx="37">
                  <c:v>-810</c:v>
                </c:pt>
                <c:pt idx="38">
                  <c:v>-780</c:v>
                </c:pt>
                <c:pt idx="39">
                  <c:v>-750</c:v>
                </c:pt>
                <c:pt idx="40">
                  <c:v>-720</c:v>
                </c:pt>
                <c:pt idx="41">
                  <c:v>-690</c:v>
                </c:pt>
                <c:pt idx="42">
                  <c:v>-660</c:v>
                </c:pt>
                <c:pt idx="43">
                  <c:v>-630</c:v>
                </c:pt>
                <c:pt idx="44">
                  <c:v>-600</c:v>
                </c:pt>
                <c:pt idx="45">
                  <c:v>-570</c:v>
                </c:pt>
                <c:pt idx="46">
                  <c:v>-540</c:v>
                </c:pt>
                <c:pt idx="47">
                  <c:v>-510</c:v>
                </c:pt>
                <c:pt idx="48">
                  <c:v>-480</c:v>
                </c:pt>
                <c:pt idx="49">
                  <c:v>-450</c:v>
                </c:pt>
                <c:pt idx="50">
                  <c:v>-420</c:v>
                </c:pt>
                <c:pt idx="51">
                  <c:v>-390</c:v>
                </c:pt>
                <c:pt idx="52">
                  <c:v>-360</c:v>
                </c:pt>
                <c:pt idx="53">
                  <c:v>-330</c:v>
                </c:pt>
                <c:pt idx="54">
                  <c:v>-300</c:v>
                </c:pt>
                <c:pt idx="55">
                  <c:v>-270</c:v>
                </c:pt>
                <c:pt idx="56">
                  <c:v>-240</c:v>
                </c:pt>
                <c:pt idx="57">
                  <c:v>-210</c:v>
                </c:pt>
                <c:pt idx="58">
                  <c:v>-180</c:v>
                </c:pt>
                <c:pt idx="59">
                  <c:v>-150</c:v>
                </c:pt>
                <c:pt idx="60">
                  <c:v>-120</c:v>
                </c:pt>
                <c:pt idx="61">
                  <c:v>-90</c:v>
                </c:pt>
                <c:pt idx="62">
                  <c:v>-60</c:v>
                </c:pt>
                <c:pt idx="63">
                  <c:v>-30</c:v>
                </c:pt>
                <c:pt idx="64">
                  <c:v>30</c:v>
                </c:pt>
                <c:pt idx="65">
                  <c:v>60</c:v>
                </c:pt>
                <c:pt idx="66">
                  <c:v>90</c:v>
                </c:pt>
                <c:pt idx="67">
                  <c:v>120</c:v>
                </c:pt>
                <c:pt idx="68">
                  <c:v>150</c:v>
                </c:pt>
                <c:pt idx="69">
                  <c:v>180</c:v>
                </c:pt>
                <c:pt idx="70">
                  <c:v>210</c:v>
                </c:pt>
                <c:pt idx="71">
                  <c:v>240</c:v>
                </c:pt>
                <c:pt idx="72">
                  <c:v>270</c:v>
                </c:pt>
                <c:pt idx="73">
                  <c:v>300</c:v>
                </c:pt>
                <c:pt idx="74">
                  <c:v>330</c:v>
                </c:pt>
                <c:pt idx="75">
                  <c:v>360</c:v>
                </c:pt>
                <c:pt idx="76">
                  <c:v>390</c:v>
                </c:pt>
                <c:pt idx="77">
                  <c:v>420</c:v>
                </c:pt>
                <c:pt idx="78">
                  <c:v>450</c:v>
                </c:pt>
                <c:pt idx="79">
                  <c:v>480</c:v>
                </c:pt>
                <c:pt idx="80">
                  <c:v>510</c:v>
                </c:pt>
                <c:pt idx="81">
                  <c:v>540</c:v>
                </c:pt>
                <c:pt idx="82">
                  <c:v>570</c:v>
                </c:pt>
                <c:pt idx="83">
                  <c:v>600</c:v>
                </c:pt>
                <c:pt idx="84">
                  <c:v>630</c:v>
                </c:pt>
                <c:pt idx="85">
                  <c:v>660</c:v>
                </c:pt>
              </c:numCache>
            </c:numRef>
          </c:cat>
          <c:val>
            <c:numRef>
              <c:f>CumPre_PrePostCovid!$U$2:$U$87</c:f>
              <c:numCache>
                <c:formatCode>0.00</c:formatCode>
                <c:ptCount val="86"/>
                <c:pt idx="0">
                  <c:v>1.0394650220020096E-2</c:v>
                </c:pt>
                <c:pt idx="1">
                  <c:v>1.1549611355577884E-2</c:v>
                </c:pt>
                <c:pt idx="2">
                  <c:v>1.6169455897809038E-2</c:v>
                </c:pt>
                <c:pt idx="3">
                  <c:v>1.501449476225125E-2</c:v>
                </c:pt>
                <c:pt idx="4">
                  <c:v>8.0847279489045191E-3</c:v>
                </c:pt>
                <c:pt idx="5">
                  <c:v>1.3859533626693461E-2</c:v>
                </c:pt>
                <c:pt idx="6">
                  <c:v>4.6198445422311538E-3</c:v>
                </c:pt>
                <c:pt idx="7">
                  <c:v>6.9297668133467306E-3</c:v>
                </c:pt>
                <c:pt idx="8">
                  <c:v>1.1549611355577884E-2</c:v>
                </c:pt>
                <c:pt idx="9">
                  <c:v>1.3859533626693461E-2</c:v>
                </c:pt>
                <c:pt idx="10">
                  <c:v>1.0394650220020096E-2</c:v>
                </c:pt>
                <c:pt idx="11">
                  <c:v>1.1549611355577884E-2</c:v>
                </c:pt>
                <c:pt idx="12">
                  <c:v>2.0789300440040192E-2</c:v>
                </c:pt>
                <c:pt idx="13">
                  <c:v>2.4254183846713559E-2</c:v>
                </c:pt>
                <c:pt idx="14">
                  <c:v>2.1944261575597982E-2</c:v>
                </c:pt>
                <c:pt idx="15">
                  <c:v>2.8874028388944713E-2</c:v>
                </c:pt>
                <c:pt idx="16">
                  <c:v>1.6169455897809038E-2</c:v>
                </c:pt>
                <c:pt idx="17">
                  <c:v>3.2338911795618076E-2</c:v>
                </c:pt>
                <c:pt idx="18">
                  <c:v>3.118395066006029E-2</c:v>
                </c:pt>
                <c:pt idx="19">
                  <c:v>2.3099222711155769E-2</c:v>
                </c:pt>
                <c:pt idx="20">
                  <c:v>2.6564106117829132E-2</c:v>
                </c:pt>
                <c:pt idx="21">
                  <c:v>2.8874028388944713E-2</c:v>
                </c:pt>
                <c:pt idx="22">
                  <c:v>3.926867860896481E-2</c:v>
                </c:pt>
                <c:pt idx="23">
                  <c:v>3.0028989524502499E-2</c:v>
                </c:pt>
                <c:pt idx="24">
                  <c:v>3.0028989524502499E-2</c:v>
                </c:pt>
                <c:pt idx="25">
                  <c:v>4.2733562015638174E-2</c:v>
                </c:pt>
                <c:pt idx="26">
                  <c:v>5.6593095642331635E-2</c:v>
                </c:pt>
                <c:pt idx="27">
                  <c:v>5.4283173371216062E-2</c:v>
                </c:pt>
                <c:pt idx="28">
                  <c:v>6.5832784726793936E-2</c:v>
                </c:pt>
                <c:pt idx="29">
                  <c:v>7.1607590404582894E-2</c:v>
                </c:pt>
                <c:pt idx="30">
                  <c:v>7.1607590404582894E-2</c:v>
                </c:pt>
                <c:pt idx="31">
                  <c:v>7.6227434946814041E-2</c:v>
                </c:pt>
                <c:pt idx="32">
                  <c:v>8.8932007437949712E-2</c:v>
                </c:pt>
                <c:pt idx="33">
                  <c:v>8.3157201760160768E-2</c:v>
                </c:pt>
                <c:pt idx="34">
                  <c:v>0.12473580264024116</c:v>
                </c:pt>
                <c:pt idx="35">
                  <c:v>0.10625642447131653</c:v>
                </c:pt>
                <c:pt idx="36">
                  <c:v>0.10394650220020096</c:v>
                </c:pt>
                <c:pt idx="37">
                  <c:v>0.10510146333575876</c:v>
                </c:pt>
                <c:pt idx="38">
                  <c:v>9.4706813115738656E-2</c:v>
                </c:pt>
                <c:pt idx="39">
                  <c:v>0.12473580264024116</c:v>
                </c:pt>
                <c:pt idx="40">
                  <c:v>0.15591975330030144</c:v>
                </c:pt>
                <c:pt idx="41">
                  <c:v>0.10625642447131653</c:v>
                </c:pt>
                <c:pt idx="42">
                  <c:v>0.12820068604691451</c:v>
                </c:pt>
                <c:pt idx="43">
                  <c:v>0.1397502974024924</c:v>
                </c:pt>
                <c:pt idx="44">
                  <c:v>0.12704572491135671</c:v>
                </c:pt>
                <c:pt idx="45">
                  <c:v>0.15360983102918588</c:v>
                </c:pt>
                <c:pt idx="46">
                  <c:v>0.15360983102918588</c:v>
                </c:pt>
                <c:pt idx="47">
                  <c:v>0.14437014194472356</c:v>
                </c:pt>
                <c:pt idx="48">
                  <c:v>0.23561207165378886</c:v>
                </c:pt>
                <c:pt idx="49">
                  <c:v>0.20673804326484416</c:v>
                </c:pt>
                <c:pt idx="50">
                  <c:v>0.17439913146922606</c:v>
                </c:pt>
                <c:pt idx="51">
                  <c:v>0.17786401487589942</c:v>
                </c:pt>
                <c:pt idx="52">
                  <c:v>0.18594874282480395</c:v>
                </c:pt>
                <c:pt idx="53">
                  <c:v>0.18017393714701502</c:v>
                </c:pt>
                <c:pt idx="54">
                  <c:v>0.16631440352032154</c:v>
                </c:pt>
                <c:pt idx="55">
                  <c:v>0.2298372659759999</c:v>
                </c:pt>
                <c:pt idx="56">
                  <c:v>0.18363882055368838</c:v>
                </c:pt>
                <c:pt idx="57">
                  <c:v>0.21597773234930642</c:v>
                </c:pt>
                <c:pt idx="58">
                  <c:v>0.22752734370488434</c:v>
                </c:pt>
                <c:pt idx="59">
                  <c:v>0.23561207165378886</c:v>
                </c:pt>
                <c:pt idx="60">
                  <c:v>0.26564106117829134</c:v>
                </c:pt>
                <c:pt idx="61">
                  <c:v>0.27719067253386925</c:v>
                </c:pt>
                <c:pt idx="62">
                  <c:v>0.16631440352032154</c:v>
                </c:pt>
                <c:pt idx="63">
                  <c:v>0.15014494762251251</c:v>
                </c:pt>
                <c:pt idx="64">
                  <c:v>0.24485176073825118</c:v>
                </c:pt>
                <c:pt idx="65">
                  <c:v>0.17208920919811049</c:v>
                </c:pt>
                <c:pt idx="66">
                  <c:v>0.19056858736703511</c:v>
                </c:pt>
                <c:pt idx="67">
                  <c:v>0.21713269348486425</c:v>
                </c:pt>
                <c:pt idx="68">
                  <c:v>0.17786401487589942</c:v>
                </c:pt>
                <c:pt idx="69">
                  <c:v>0.1998082764514974</c:v>
                </c:pt>
                <c:pt idx="70">
                  <c:v>0.18710370396036174</c:v>
                </c:pt>
                <c:pt idx="71">
                  <c:v>0.17901897601145722</c:v>
                </c:pt>
                <c:pt idx="72">
                  <c:v>0.20211819872261297</c:v>
                </c:pt>
                <c:pt idx="73">
                  <c:v>0.22175253802709538</c:v>
                </c:pt>
                <c:pt idx="74">
                  <c:v>0.17786401487589942</c:v>
                </c:pt>
                <c:pt idx="75">
                  <c:v>0.2090479655359597</c:v>
                </c:pt>
                <c:pt idx="76">
                  <c:v>0.22521742143376874</c:v>
                </c:pt>
                <c:pt idx="77">
                  <c:v>0.18132889828257279</c:v>
                </c:pt>
                <c:pt idx="78">
                  <c:v>0.18825866509591954</c:v>
                </c:pt>
                <c:pt idx="79">
                  <c:v>0.16746936465587933</c:v>
                </c:pt>
                <c:pt idx="80">
                  <c:v>0.15591975330030144</c:v>
                </c:pt>
                <c:pt idx="81">
                  <c:v>0.1709342480625527</c:v>
                </c:pt>
                <c:pt idx="82">
                  <c:v>0.18363882055368838</c:v>
                </c:pt>
                <c:pt idx="83">
                  <c:v>0.13859533626693463</c:v>
                </c:pt>
                <c:pt idx="84">
                  <c:v>0.19518843190926624</c:v>
                </c:pt>
                <c:pt idx="85">
                  <c:v>0.22406246029821097</c:v>
                </c:pt>
              </c:numCache>
            </c:numRef>
          </c:val>
          <c:smooth val="0"/>
          <c:extLst>
            <c:ext xmlns:c16="http://schemas.microsoft.com/office/drawing/2014/chart" uri="{C3380CC4-5D6E-409C-BE32-E72D297353CC}">
              <c16:uniqueId val="{00000001-0DBC-CD42-ACAB-89000FBA9213}"/>
            </c:ext>
          </c:extLst>
        </c:ser>
        <c:ser>
          <c:idx val="2"/>
          <c:order val="2"/>
          <c:tx>
            <c:strRef>
              <c:f>CumPre_PrePostCovid!$V$1</c:f>
              <c:strCache>
                <c:ptCount val="1"/>
                <c:pt idx="0">
                  <c:v>2004</c:v>
                </c:pt>
              </c:strCache>
            </c:strRef>
          </c:tx>
          <c:spPr>
            <a:ln w="28575" cap="rnd">
              <a:solidFill>
                <a:schemeClr val="tx1"/>
              </a:solidFill>
              <a:round/>
            </a:ln>
            <a:effectLst/>
          </c:spPr>
          <c:marker>
            <c:symbol val="none"/>
          </c:marker>
          <c:cat>
            <c:numRef>
              <c:f>CumPre_PrePostCovid!$S$2:$S$87</c:f>
              <c:numCache>
                <c:formatCode>General</c:formatCode>
                <c:ptCount val="86"/>
                <c:pt idx="0">
                  <c:v>-1920</c:v>
                </c:pt>
                <c:pt idx="1">
                  <c:v>-1890</c:v>
                </c:pt>
                <c:pt idx="2">
                  <c:v>-1860</c:v>
                </c:pt>
                <c:pt idx="3">
                  <c:v>-1830</c:v>
                </c:pt>
                <c:pt idx="4">
                  <c:v>-1800</c:v>
                </c:pt>
                <c:pt idx="5">
                  <c:v>-1770</c:v>
                </c:pt>
                <c:pt idx="6">
                  <c:v>-1740</c:v>
                </c:pt>
                <c:pt idx="7">
                  <c:v>-1710</c:v>
                </c:pt>
                <c:pt idx="8">
                  <c:v>-1680</c:v>
                </c:pt>
                <c:pt idx="9">
                  <c:v>-1650</c:v>
                </c:pt>
                <c:pt idx="10">
                  <c:v>-1620</c:v>
                </c:pt>
                <c:pt idx="11">
                  <c:v>-1590</c:v>
                </c:pt>
                <c:pt idx="12">
                  <c:v>-1560</c:v>
                </c:pt>
                <c:pt idx="13">
                  <c:v>-1530</c:v>
                </c:pt>
                <c:pt idx="14">
                  <c:v>-1500</c:v>
                </c:pt>
                <c:pt idx="15">
                  <c:v>-1470</c:v>
                </c:pt>
                <c:pt idx="16">
                  <c:v>-1440</c:v>
                </c:pt>
                <c:pt idx="17">
                  <c:v>-1410</c:v>
                </c:pt>
                <c:pt idx="18">
                  <c:v>-1380</c:v>
                </c:pt>
                <c:pt idx="19">
                  <c:v>-1350</c:v>
                </c:pt>
                <c:pt idx="20">
                  <c:v>-1320</c:v>
                </c:pt>
                <c:pt idx="21">
                  <c:v>-1290</c:v>
                </c:pt>
                <c:pt idx="22">
                  <c:v>-1260</c:v>
                </c:pt>
                <c:pt idx="23">
                  <c:v>-1230</c:v>
                </c:pt>
                <c:pt idx="24">
                  <c:v>-1200</c:v>
                </c:pt>
                <c:pt idx="25">
                  <c:v>-1170</c:v>
                </c:pt>
                <c:pt idx="26">
                  <c:v>-1140</c:v>
                </c:pt>
                <c:pt idx="27">
                  <c:v>-1110</c:v>
                </c:pt>
                <c:pt idx="28">
                  <c:v>-1080</c:v>
                </c:pt>
                <c:pt idx="29">
                  <c:v>-1050</c:v>
                </c:pt>
                <c:pt idx="30">
                  <c:v>-1020</c:v>
                </c:pt>
                <c:pt idx="31">
                  <c:v>-990</c:v>
                </c:pt>
                <c:pt idx="32">
                  <c:v>-960</c:v>
                </c:pt>
                <c:pt idx="33">
                  <c:v>-930</c:v>
                </c:pt>
                <c:pt idx="34">
                  <c:v>-900</c:v>
                </c:pt>
                <c:pt idx="35">
                  <c:v>-870</c:v>
                </c:pt>
                <c:pt idx="36">
                  <c:v>-840</c:v>
                </c:pt>
                <c:pt idx="37">
                  <c:v>-810</c:v>
                </c:pt>
                <c:pt idx="38">
                  <c:v>-780</c:v>
                </c:pt>
                <c:pt idx="39">
                  <c:v>-750</c:v>
                </c:pt>
                <c:pt idx="40">
                  <c:v>-720</c:v>
                </c:pt>
                <c:pt idx="41">
                  <c:v>-690</c:v>
                </c:pt>
                <c:pt idx="42">
                  <c:v>-660</c:v>
                </c:pt>
                <c:pt idx="43">
                  <c:v>-630</c:v>
                </c:pt>
                <c:pt idx="44">
                  <c:v>-600</c:v>
                </c:pt>
                <c:pt idx="45">
                  <c:v>-570</c:v>
                </c:pt>
                <c:pt idx="46">
                  <c:v>-540</c:v>
                </c:pt>
                <c:pt idx="47">
                  <c:v>-510</c:v>
                </c:pt>
                <c:pt idx="48">
                  <c:v>-480</c:v>
                </c:pt>
                <c:pt idx="49">
                  <c:v>-450</c:v>
                </c:pt>
                <c:pt idx="50">
                  <c:v>-420</c:v>
                </c:pt>
                <c:pt idx="51">
                  <c:v>-390</c:v>
                </c:pt>
                <c:pt idx="52">
                  <c:v>-360</c:v>
                </c:pt>
                <c:pt idx="53">
                  <c:v>-330</c:v>
                </c:pt>
                <c:pt idx="54">
                  <c:v>-300</c:v>
                </c:pt>
                <c:pt idx="55">
                  <c:v>-270</c:v>
                </c:pt>
                <c:pt idx="56">
                  <c:v>-240</c:v>
                </c:pt>
                <c:pt idx="57">
                  <c:v>-210</c:v>
                </c:pt>
                <c:pt idx="58">
                  <c:v>-180</c:v>
                </c:pt>
                <c:pt idx="59">
                  <c:v>-150</c:v>
                </c:pt>
                <c:pt idx="60">
                  <c:v>-120</c:v>
                </c:pt>
                <c:pt idx="61">
                  <c:v>-90</c:v>
                </c:pt>
                <c:pt idx="62">
                  <c:v>-60</c:v>
                </c:pt>
                <c:pt idx="63">
                  <c:v>-30</c:v>
                </c:pt>
                <c:pt idx="64">
                  <c:v>30</c:v>
                </c:pt>
                <c:pt idx="65">
                  <c:v>60</c:v>
                </c:pt>
                <c:pt idx="66">
                  <c:v>90</c:v>
                </c:pt>
                <c:pt idx="67">
                  <c:v>120</c:v>
                </c:pt>
                <c:pt idx="68">
                  <c:v>150</c:v>
                </c:pt>
                <c:pt idx="69">
                  <c:v>180</c:v>
                </c:pt>
                <c:pt idx="70">
                  <c:v>210</c:v>
                </c:pt>
                <c:pt idx="71">
                  <c:v>240</c:v>
                </c:pt>
                <c:pt idx="72">
                  <c:v>270</c:v>
                </c:pt>
                <c:pt idx="73">
                  <c:v>300</c:v>
                </c:pt>
                <c:pt idx="74">
                  <c:v>330</c:v>
                </c:pt>
                <c:pt idx="75">
                  <c:v>360</c:v>
                </c:pt>
                <c:pt idx="76">
                  <c:v>390</c:v>
                </c:pt>
                <c:pt idx="77">
                  <c:v>420</c:v>
                </c:pt>
                <c:pt idx="78">
                  <c:v>450</c:v>
                </c:pt>
                <c:pt idx="79">
                  <c:v>480</c:v>
                </c:pt>
                <c:pt idx="80">
                  <c:v>510</c:v>
                </c:pt>
                <c:pt idx="81">
                  <c:v>540</c:v>
                </c:pt>
                <c:pt idx="82">
                  <c:v>570</c:v>
                </c:pt>
                <c:pt idx="83">
                  <c:v>600</c:v>
                </c:pt>
                <c:pt idx="84">
                  <c:v>630</c:v>
                </c:pt>
                <c:pt idx="85">
                  <c:v>660</c:v>
                </c:pt>
              </c:numCache>
            </c:numRef>
          </c:cat>
          <c:val>
            <c:numRef>
              <c:f>CumPre_PrePostCovid!$V$2:$V$87</c:f>
              <c:numCache>
                <c:formatCode>0.00</c:formatCode>
                <c:ptCount val="86"/>
                <c:pt idx="0">
                  <c:v>4.6569026940182084E-3</c:v>
                </c:pt>
                <c:pt idx="1">
                  <c:v>1.0478031061540969E-2</c:v>
                </c:pt>
                <c:pt idx="2">
                  <c:v>1.3970708082054625E-2</c:v>
                </c:pt>
                <c:pt idx="3">
                  <c:v>9.3138053880364169E-3</c:v>
                </c:pt>
                <c:pt idx="4">
                  <c:v>1.0478031061540969E-2</c:v>
                </c:pt>
                <c:pt idx="5">
                  <c:v>8.1495797145318648E-3</c:v>
                </c:pt>
                <c:pt idx="6">
                  <c:v>6.9853540410273127E-3</c:v>
                </c:pt>
                <c:pt idx="7">
                  <c:v>1.7463385102568282E-2</c:v>
                </c:pt>
                <c:pt idx="8">
                  <c:v>9.3138053880364169E-3</c:v>
                </c:pt>
                <c:pt idx="9">
                  <c:v>1.0478031061540969E-2</c:v>
                </c:pt>
                <c:pt idx="10">
                  <c:v>1.3970708082054625E-2</c:v>
                </c:pt>
                <c:pt idx="11">
                  <c:v>2.212028779658649E-2</c:v>
                </c:pt>
                <c:pt idx="12">
                  <c:v>2.3284513470091042E-2</c:v>
                </c:pt>
                <c:pt idx="13">
                  <c:v>2.0956062123081938E-2</c:v>
                </c:pt>
                <c:pt idx="14">
                  <c:v>1.3970708082054625E-2</c:v>
                </c:pt>
                <c:pt idx="15">
                  <c:v>2.5612964817100146E-2</c:v>
                </c:pt>
                <c:pt idx="16">
                  <c:v>2.0956062123081938E-2</c:v>
                </c:pt>
                <c:pt idx="17">
                  <c:v>2.3284513470091042E-2</c:v>
                </c:pt>
                <c:pt idx="18">
                  <c:v>2.212028779658649E-2</c:v>
                </c:pt>
                <c:pt idx="19">
                  <c:v>2.7941416164109251E-2</c:v>
                </c:pt>
                <c:pt idx="20">
                  <c:v>3.0269867511118355E-2</c:v>
                </c:pt>
                <c:pt idx="21">
                  <c:v>2.6777190490604699E-2</c:v>
                </c:pt>
                <c:pt idx="22">
                  <c:v>3.0269867511118355E-2</c:v>
                </c:pt>
                <c:pt idx="23">
                  <c:v>3.7255221552145668E-2</c:v>
                </c:pt>
                <c:pt idx="24">
                  <c:v>4.7733252613686633E-2</c:v>
                </c:pt>
                <c:pt idx="25">
                  <c:v>3.3762544531632008E-2</c:v>
                </c:pt>
                <c:pt idx="26">
                  <c:v>6.403241204275037E-2</c:v>
                </c:pt>
                <c:pt idx="27">
                  <c:v>5.1225929634200293E-2</c:v>
                </c:pt>
                <c:pt idx="28">
                  <c:v>6.2868186369245807E-2</c:v>
                </c:pt>
                <c:pt idx="29">
                  <c:v>6.7525089063264015E-2</c:v>
                </c:pt>
                <c:pt idx="30">
                  <c:v>8.3824248492327752E-2</c:v>
                </c:pt>
                <c:pt idx="31">
                  <c:v>8.9645376859850509E-2</c:v>
                </c:pt>
                <c:pt idx="32">
                  <c:v>9.3138053880364169E-2</c:v>
                </c:pt>
                <c:pt idx="33">
                  <c:v>8.848115118634596E-2</c:v>
                </c:pt>
                <c:pt idx="34">
                  <c:v>8.9645376859850509E-2</c:v>
                </c:pt>
                <c:pt idx="35">
                  <c:v>9.7794956574382391E-2</c:v>
                </c:pt>
                <c:pt idx="36">
                  <c:v>0.12457214706498708</c:v>
                </c:pt>
                <c:pt idx="37">
                  <c:v>0.111765664656437</c:v>
                </c:pt>
                <c:pt idx="38">
                  <c:v>0.11060143898293244</c:v>
                </c:pt>
                <c:pt idx="39">
                  <c:v>0.12922904975900529</c:v>
                </c:pt>
                <c:pt idx="40">
                  <c:v>0.12690059841199619</c:v>
                </c:pt>
                <c:pt idx="41">
                  <c:v>0.14436398351456448</c:v>
                </c:pt>
                <c:pt idx="42">
                  <c:v>0.11875101869746431</c:v>
                </c:pt>
                <c:pt idx="43">
                  <c:v>0.16182736861713273</c:v>
                </c:pt>
                <c:pt idx="44">
                  <c:v>0.11525834167695068</c:v>
                </c:pt>
                <c:pt idx="45">
                  <c:v>0.14902088620858267</c:v>
                </c:pt>
                <c:pt idx="46">
                  <c:v>0.1385428551470417</c:v>
                </c:pt>
                <c:pt idx="47">
                  <c:v>0.12107947004447342</c:v>
                </c:pt>
                <c:pt idx="48">
                  <c:v>0.16182736861713273</c:v>
                </c:pt>
                <c:pt idx="49">
                  <c:v>0.18511188208722379</c:v>
                </c:pt>
                <c:pt idx="50">
                  <c:v>0.15833469159661909</c:v>
                </c:pt>
                <c:pt idx="51">
                  <c:v>0.18511188208722379</c:v>
                </c:pt>
                <c:pt idx="52">
                  <c:v>0.20490371853680117</c:v>
                </c:pt>
                <c:pt idx="53">
                  <c:v>0.14785666053507812</c:v>
                </c:pt>
                <c:pt idx="54">
                  <c:v>0.17579807669918737</c:v>
                </c:pt>
                <c:pt idx="55">
                  <c:v>0.21887442661885581</c:v>
                </c:pt>
                <c:pt idx="56">
                  <c:v>0.19442568747526021</c:v>
                </c:pt>
                <c:pt idx="57">
                  <c:v>0.22120287796586488</c:v>
                </c:pt>
                <c:pt idx="58">
                  <c:v>0.22702400633338765</c:v>
                </c:pt>
                <c:pt idx="59">
                  <c:v>0.18744033343423289</c:v>
                </c:pt>
                <c:pt idx="60">
                  <c:v>0.27475725894707426</c:v>
                </c:pt>
                <c:pt idx="61">
                  <c:v>0.25962232519151512</c:v>
                </c:pt>
                <c:pt idx="62">
                  <c:v>0.1990825901692784</c:v>
                </c:pt>
                <c:pt idx="63">
                  <c:v>0.20839639555731482</c:v>
                </c:pt>
                <c:pt idx="64">
                  <c:v>8.6152699839336863E-2</c:v>
                </c:pt>
                <c:pt idx="65">
                  <c:v>0.13621440380003261</c:v>
                </c:pt>
                <c:pt idx="66">
                  <c:v>0.20490371853680117</c:v>
                </c:pt>
                <c:pt idx="67">
                  <c:v>0.23750203739492862</c:v>
                </c:pt>
                <c:pt idx="68">
                  <c:v>0.15367778890260089</c:v>
                </c:pt>
                <c:pt idx="69">
                  <c:v>0.17230539967867373</c:v>
                </c:pt>
                <c:pt idx="70">
                  <c:v>0.18744033343423289</c:v>
                </c:pt>
                <c:pt idx="71">
                  <c:v>0.15484201457610541</c:v>
                </c:pt>
                <c:pt idx="72">
                  <c:v>0.25380119682399238</c:v>
                </c:pt>
                <c:pt idx="73">
                  <c:v>0.24332316576245139</c:v>
                </c:pt>
                <c:pt idx="74">
                  <c:v>0.23983048874193774</c:v>
                </c:pt>
                <c:pt idx="75">
                  <c:v>0.21305329825133304</c:v>
                </c:pt>
                <c:pt idx="76">
                  <c:v>0.17463385102568282</c:v>
                </c:pt>
                <c:pt idx="77">
                  <c:v>0.18161920506671012</c:v>
                </c:pt>
                <c:pt idx="78">
                  <c:v>0.18394765641371924</c:v>
                </c:pt>
                <c:pt idx="79">
                  <c:v>0.13505017812652803</c:v>
                </c:pt>
                <c:pt idx="80">
                  <c:v>0.16532004563764641</c:v>
                </c:pt>
                <c:pt idx="81">
                  <c:v>0.12457214706498708</c:v>
                </c:pt>
                <c:pt idx="82">
                  <c:v>0.11060143898293244</c:v>
                </c:pt>
                <c:pt idx="83">
                  <c:v>0.12690059841199619</c:v>
                </c:pt>
                <c:pt idx="84">
                  <c:v>0.15484201457610541</c:v>
                </c:pt>
                <c:pt idx="85">
                  <c:v>0.15251356322909632</c:v>
                </c:pt>
              </c:numCache>
            </c:numRef>
          </c:val>
          <c:smooth val="0"/>
          <c:extLst>
            <c:ext xmlns:c16="http://schemas.microsoft.com/office/drawing/2014/chart" uri="{C3380CC4-5D6E-409C-BE32-E72D297353CC}">
              <c16:uniqueId val="{00000002-0DBC-CD42-ACAB-89000FBA9213}"/>
            </c:ext>
          </c:extLst>
        </c:ser>
        <c:dLbls>
          <c:showLegendKey val="0"/>
          <c:showVal val="0"/>
          <c:showCatName val="0"/>
          <c:showSerName val="0"/>
          <c:showPercent val="0"/>
          <c:showBubbleSize val="0"/>
        </c:dLbls>
        <c:smooth val="0"/>
        <c:axId val="417839928"/>
        <c:axId val="417837960"/>
      </c:lineChart>
      <c:catAx>
        <c:axId val="4178399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0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417837960"/>
        <c:crosses val="autoZero"/>
        <c:auto val="1"/>
        <c:lblAlgn val="ctr"/>
        <c:lblOffset val="100"/>
        <c:noMultiLvlLbl val="0"/>
      </c:catAx>
      <c:valAx>
        <c:axId val="41783796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a:t>Percentage</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417839928"/>
        <c:crosses val="autoZero"/>
        <c:crossBetween val="between"/>
      </c:valAx>
      <c:spPr>
        <a:noFill/>
        <a:ln>
          <a:noFill/>
        </a:ln>
        <a:effectLst/>
      </c:spPr>
    </c:plotArea>
    <c:legend>
      <c:legendPos val="b"/>
      <c:layout>
        <c:manualLayout>
          <c:xMode val="edge"/>
          <c:yMode val="edge"/>
          <c:x val="0.11838851210195779"/>
          <c:y val="5.9018149254086584E-2"/>
          <c:w val="0.33732468180283515"/>
          <c:h val="4.0683119425265264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sz="1000">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CumPre_PrePostCovid!$Y$1</c:f>
              <c:strCache>
                <c:ptCount val="1"/>
                <c:pt idx="0">
                  <c:v>2000</c:v>
                </c:pt>
              </c:strCache>
            </c:strRef>
          </c:tx>
          <c:spPr>
            <a:ln w="28575" cap="rnd">
              <a:solidFill>
                <a:schemeClr val="bg1">
                  <a:lumMod val="50000"/>
                </a:schemeClr>
              </a:solidFill>
              <a:round/>
            </a:ln>
            <a:effectLst/>
          </c:spPr>
          <c:marker>
            <c:symbol val="none"/>
          </c:marker>
          <c:dLbls>
            <c:dLbl>
              <c:idx val="85"/>
              <c:layout>
                <c:manualLayout>
                  <c:x val="-9.3408556499131271E-3"/>
                  <c:y val="-4.21922307586271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8E2-4864-84EF-F086ED68D3B4}"/>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CumPre_PrePostCovid!$S$2:$S$87</c:f>
              <c:numCache>
                <c:formatCode>General</c:formatCode>
                <c:ptCount val="86"/>
                <c:pt idx="0">
                  <c:v>-1920</c:v>
                </c:pt>
                <c:pt idx="1">
                  <c:v>-1890</c:v>
                </c:pt>
                <c:pt idx="2">
                  <c:v>-1860</c:v>
                </c:pt>
                <c:pt idx="3">
                  <c:v>-1830</c:v>
                </c:pt>
                <c:pt idx="4">
                  <c:v>-1800</c:v>
                </c:pt>
                <c:pt idx="5">
                  <c:v>-1770</c:v>
                </c:pt>
                <c:pt idx="6">
                  <c:v>-1740</c:v>
                </c:pt>
                <c:pt idx="7">
                  <c:v>-1710</c:v>
                </c:pt>
                <c:pt idx="8">
                  <c:v>-1680</c:v>
                </c:pt>
                <c:pt idx="9">
                  <c:v>-1650</c:v>
                </c:pt>
                <c:pt idx="10">
                  <c:v>-1620</c:v>
                </c:pt>
                <c:pt idx="11">
                  <c:v>-1590</c:v>
                </c:pt>
                <c:pt idx="12">
                  <c:v>-1560</c:v>
                </c:pt>
                <c:pt idx="13">
                  <c:v>-1530</c:v>
                </c:pt>
                <c:pt idx="14">
                  <c:v>-1500</c:v>
                </c:pt>
                <c:pt idx="15">
                  <c:v>-1470</c:v>
                </c:pt>
                <c:pt idx="16">
                  <c:v>-1440</c:v>
                </c:pt>
                <c:pt idx="17">
                  <c:v>-1410</c:v>
                </c:pt>
                <c:pt idx="18">
                  <c:v>-1380</c:v>
                </c:pt>
                <c:pt idx="19">
                  <c:v>-1350</c:v>
                </c:pt>
                <c:pt idx="20">
                  <c:v>-1320</c:v>
                </c:pt>
                <c:pt idx="21">
                  <c:v>-1290</c:v>
                </c:pt>
                <c:pt idx="22">
                  <c:v>-1260</c:v>
                </c:pt>
                <c:pt idx="23">
                  <c:v>-1230</c:v>
                </c:pt>
                <c:pt idx="24">
                  <c:v>-1200</c:v>
                </c:pt>
                <c:pt idx="25">
                  <c:v>-1170</c:v>
                </c:pt>
                <c:pt idx="26">
                  <c:v>-1140</c:v>
                </c:pt>
                <c:pt idx="27">
                  <c:v>-1110</c:v>
                </c:pt>
                <c:pt idx="28">
                  <c:v>-1080</c:v>
                </c:pt>
                <c:pt idx="29">
                  <c:v>-1050</c:v>
                </c:pt>
                <c:pt idx="30">
                  <c:v>-1020</c:v>
                </c:pt>
                <c:pt idx="31">
                  <c:v>-990</c:v>
                </c:pt>
                <c:pt idx="32">
                  <c:v>-960</c:v>
                </c:pt>
                <c:pt idx="33">
                  <c:v>-930</c:v>
                </c:pt>
                <c:pt idx="34">
                  <c:v>-900</c:v>
                </c:pt>
                <c:pt idx="35">
                  <c:v>-870</c:v>
                </c:pt>
                <c:pt idx="36">
                  <c:v>-840</c:v>
                </c:pt>
                <c:pt idx="37">
                  <c:v>-810</c:v>
                </c:pt>
                <c:pt idx="38">
                  <c:v>-780</c:v>
                </c:pt>
                <c:pt idx="39">
                  <c:v>-750</c:v>
                </c:pt>
                <c:pt idx="40">
                  <c:v>-720</c:v>
                </c:pt>
                <c:pt idx="41">
                  <c:v>-690</c:v>
                </c:pt>
                <c:pt idx="42">
                  <c:v>-660</c:v>
                </c:pt>
                <c:pt idx="43">
                  <c:v>-630</c:v>
                </c:pt>
                <c:pt idx="44">
                  <c:v>-600</c:v>
                </c:pt>
                <c:pt idx="45">
                  <c:v>-570</c:v>
                </c:pt>
                <c:pt idx="46">
                  <c:v>-540</c:v>
                </c:pt>
                <c:pt idx="47">
                  <c:v>-510</c:v>
                </c:pt>
                <c:pt idx="48">
                  <c:v>-480</c:v>
                </c:pt>
                <c:pt idx="49">
                  <c:v>-450</c:v>
                </c:pt>
                <c:pt idx="50">
                  <c:v>-420</c:v>
                </c:pt>
                <c:pt idx="51">
                  <c:v>-390</c:v>
                </c:pt>
                <c:pt idx="52">
                  <c:v>-360</c:v>
                </c:pt>
                <c:pt idx="53">
                  <c:v>-330</c:v>
                </c:pt>
                <c:pt idx="54">
                  <c:v>-300</c:v>
                </c:pt>
                <c:pt idx="55">
                  <c:v>-270</c:v>
                </c:pt>
                <c:pt idx="56">
                  <c:v>-240</c:v>
                </c:pt>
                <c:pt idx="57">
                  <c:v>-210</c:v>
                </c:pt>
                <c:pt idx="58">
                  <c:v>-180</c:v>
                </c:pt>
                <c:pt idx="59">
                  <c:v>-150</c:v>
                </c:pt>
                <c:pt idx="60">
                  <c:v>-120</c:v>
                </c:pt>
                <c:pt idx="61">
                  <c:v>-90</c:v>
                </c:pt>
                <c:pt idx="62">
                  <c:v>-60</c:v>
                </c:pt>
                <c:pt idx="63">
                  <c:v>-30</c:v>
                </c:pt>
                <c:pt idx="64">
                  <c:v>30</c:v>
                </c:pt>
                <c:pt idx="65">
                  <c:v>60</c:v>
                </c:pt>
                <c:pt idx="66">
                  <c:v>90</c:v>
                </c:pt>
                <c:pt idx="67">
                  <c:v>120</c:v>
                </c:pt>
                <c:pt idx="68">
                  <c:v>150</c:v>
                </c:pt>
                <c:pt idx="69">
                  <c:v>180</c:v>
                </c:pt>
                <c:pt idx="70">
                  <c:v>210</c:v>
                </c:pt>
                <c:pt idx="71">
                  <c:v>240</c:v>
                </c:pt>
                <c:pt idx="72">
                  <c:v>270</c:v>
                </c:pt>
                <c:pt idx="73">
                  <c:v>300</c:v>
                </c:pt>
                <c:pt idx="74">
                  <c:v>330</c:v>
                </c:pt>
                <c:pt idx="75">
                  <c:v>360</c:v>
                </c:pt>
                <c:pt idx="76">
                  <c:v>390</c:v>
                </c:pt>
                <c:pt idx="77">
                  <c:v>420</c:v>
                </c:pt>
                <c:pt idx="78">
                  <c:v>450</c:v>
                </c:pt>
                <c:pt idx="79">
                  <c:v>480</c:v>
                </c:pt>
                <c:pt idx="80">
                  <c:v>510</c:v>
                </c:pt>
                <c:pt idx="81">
                  <c:v>540</c:v>
                </c:pt>
                <c:pt idx="82">
                  <c:v>570</c:v>
                </c:pt>
                <c:pt idx="83">
                  <c:v>600</c:v>
                </c:pt>
                <c:pt idx="84">
                  <c:v>630</c:v>
                </c:pt>
                <c:pt idx="85">
                  <c:v>660</c:v>
                </c:pt>
              </c:numCache>
            </c:numRef>
          </c:cat>
          <c:val>
            <c:numRef>
              <c:f>CumPre_PrePostCovid!$Y$2:$Y$87</c:f>
              <c:numCache>
                <c:formatCode>0.00</c:formatCode>
                <c:ptCount val="86"/>
                <c:pt idx="0">
                  <c:v>1.7290667650313538E-2</c:v>
                </c:pt>
                <c:pt idx="1">
                  <c:v>2.8817779417189229E-2</c:v>
                </c:pt>
                <c:pt idx="2">
                  <c:v>4.0344891184064924E-2</c:v>
                </c:pt>
                <c:pt idx="3">
                  <c:v>5.6482847657690891E-2</c:v>
                </c:pt>
                <c:pt idx="4">
                  <c:v>6.6857248247879017E-2</c:v>
                </c:pt>
                <c:pt idx="5">
                  <c:v>7.4926226484691993E-2</c:v>
                </c:pt>
                <c:pt idx="6">
                  <c:v>9.2216894135005528E-2</c:v>
                </c:pt>
                <c:pt idx="7">
                  <c:v>9.68277388417558E-2</c:v>
                </c:pt>
                <c:pt idx="8">
                  <c:v>0.11411840649206934</c:v>
                </c:pt>
                <c:pt idx="9">
                  <c:v>0.12910365178900773</c:v>
                </c:pt>
                <c:pt idx="10">
                  <c:v>0.13947805237919586</c:v>
                </c:pt>
                <c:pt idx="11">
                  <c:v>0.14754703061600885</c:v>
                </c:pt>
                <c:pt idx="12">
                  <c:v>0.16483769826632239</c:v>
                </c:pt>
                <c:pt idx="13">
                  <c:v>0.18097565473994837</c:v>
                </c:pt>
                <c:pt idx="14">
                  <c:v>0.20287716709701217</c:v>
                </c:pt>
                <c:pt idx="15">
                  <c:v>0.21670970121726299</c:v>
                </c:pt>
                <c:pt idx="16">
                  <c:v>0.23515308004426411</c:v>
                </c:pt>
                <c:pt idx="17">
                  <c:v>0.2651235706381409</c:v>
                </c:pt>
                <c:pt idx="18">
                  <c:v>0.28471966064182958</c:v>
                </c:pt>
                <c:pt idx="19">
                  <c:v>0.30777388417558094</c:v>
                </c:pt>
                <c:pt idx="20">
                  <c:v>0.33313353006270746</c:v>
                </c:pt>
                <c:pt idx="21">
                  <c:v>0.35964588712652157</c:v>
                </c:pt>
                <c:pt idx="22">
                  <c:v>0.3965326447805238</c:v>
                </c:pt>
                <c:pt idx="23">
                  <c:v>0.43918295831796383</c:v>
                </c:pt>
                <c:pt idx="24">
                  <c:v>0.48990225009221688</c:v>
                </c:pt>
                <c:pt idx="25">
                  <c:v>0.53370527480634455</c:v>
                </c:pt>
                <c:pt idx="26">
                  <c:v>0.56943932128365915</c:v>
                </c:pt>
                <c:pt idx="27">
                  <c:v>0.61900590188122462</c:v>
                </c:pt>
                <c:pt idx="28">
                  <c:v>0.68471043895241601</c:v>
                </c:pt>
                <c:pt idx="29">
                  <c:v>0.74465142014016961</c:v>
                </c:pt>
                <c:pt idx="30">
                  <c:v>0.810355957211361</c:v>
                </c:pt>
                <c:pt idx="31">
                  <c:v>0.87260236075248976</c:v>
                </c:pt>
                <c:pt idx="32">
                  <c:v>0.9417650313537439</c:v>
                </c:pt>
                <c:pt idx="33">
                  <c:v>1.0247602360752488</c:v>
                </c:pt>
                <c:pt idx="34">
                  <c:v>1.110060863150129</c:v>
                </c:pt>
                <c:pt idx="35">
                  <c:v>1.1988196237550719</c:v>
                </c:pt>
                <c:pt idx="36">
                  <c:v>1.2956473625968277</c:v>
                </c:pt>
                <c:pt idx="37">
                  <c:v>1.3855588343784579</c:v>
                </c:pt>
                <c:pt idx="38">
                  <c:v>1.4939136849870895</c:v>
                </c:pt>
                <c:pt idx="39">
                  <c:v>1.6161010697159719</c:v>
                </c:pt>
                <c:pt idx="40">
                  <c:v>1.7129288085577277</c:v>
                </c:pt>
                <c:pt idx="41">
                  <c:v>1.8189782368129841</c:v>
                </c:pt>
                <c:pt idx="42">
                  <c:v>1.9238749538915529</c:v>
                </c:pt>
                <c:pt idx="43">
                  <c:v>2.0195499815566214</c:v>
                </c:pt>
                <c:pt idx="44">
                  <c:v>2.1451954998155665</c:v>
                </c:pt>
                <c:pt idx="45">
                  <c:v>2.318102176318702</c:v>
                </c:pt>
                <c:pt idx="46">
                  <c:v>2.4668019181113983</c:v>
                </c:pt>
                <c:pt idx="47">
                  <c:v>2.6085853928439691</c:v>
                </c:pt>
                <c:pt idx="48">
                  <c:v>2.8056990040575434</c:v>
                </c:pt>
                <c:pt idx="49">
                  <c:v>3.0247141276281817</c:v>
                </c:pt>
                <c:pt idx="50">
                  <c:v>3.187246403541129</c:v>
                </c:pt>
                <c:pt idx="51">
                  <c:v>3.3440151235706383</c:v>
                </c:pt>
                <c:pt idx="52">
                  <c:v>3.559572113611214</c:v>
                </c:pt>
                <c:pt idx="53">
                  <c:v>3.7428531907045373</c:v>
                </c:pt>
                <c:pt idx="54">
                  <c:v>3.952646624861675</c:v>
                </c:pt>
                <c:pt idx="55">
                  <c:v>4.1831888601991887</c:v>
                </c:pt>
                <c:pt idx="56">
                  <c:v>4.3733862043526379</c:v>
                </c:pt>
                <c:pt idx="57">
                  <c:v>4.616608262633715</c:v>
                </c:pt>
                <c:pt idx="58">
                  <c:v>4.821790852084102</c:v>
                </c:pt>
                <c:pt idx="59">
                  <c:v>5.0108354850608636</c:v>
                </c:pt>
                <c:pt idx="60">
                  <c:v>5.2840280339358179</c:v>
                </c:pt>
                <c:pt idx="61">
                  <c:v>5.5433880486905212</c:v>
                </c:pt>
                <c:pt idx="62">
                  <c:v>5.7474179269642205</c:v>
                </c:pt>
                <c:pt idx="63">
                  <c:v>5.9295462928808567</c:v>
                </c:pt>
                <c:pt idx="64">
                  <c:v>6.1589358170416828</c:v>
                </c:pt>
                <c:pt idx="65">
                  <c:v>6.3295370711914432</c:v>
                </c:pt>
                <c:pt idx="66">
                  <c:v>6.5105127259313917</c:v>
                </c:pt>
                <c:pt idx="67">
                  <c:v>6.7790944300995957</c:v>
                </c:pt>
                <c:pt idx="68">
                  <c:v>6.9877351530800453</c:v>
                </c:pt>
                <c:pt idx="69">
                  <c:v>7.2079029878273708</c:v>
                </c:pt>
                <c:pt idx="70">
                  <c:v>7.4292235337513839</c:v>
                </c:pt>
                <c:pt idx="71">
                  <c:v>7.6540022132054597</c:v>
                </c:pt>
                <c:pt idx="72">
                  <c:v>7.9018351161932872</c:v>
                </c:pt>
                <c:pt idx="73">
                  <c:v>8.1462098856510519</c:v>
                </c:pt>
                <c:pt idx="74">
                  <c:v>8.3871265215787538</c:v>
                </c:pt>
                <c:pt idx="75">
                  <c:v>8.6015308004426423</c:v>
                </c:pt>
                <c:pt idx="76">
                  <c:v>8.7894227222427155</c:v>
                </c:pt>
                <c:pt idx="77">
                  <c:v>9.0303393581704174</c:v>
                </c:pt>
                <c:pt idx="78">
                  <c:v>9.2562707488011817</c:v>
                </c:pt>
                <c:pt idx="79">
                  <c:v>9.4925765400221334</c:v>
                </c:pt>
                <c:pt idx="80">
                  <c:v>9.6919955735890824</c:v>
                </c:pt>
                <c:pt idx="81">
                  <c:v>9.9098579859830327</c:v>
                </c:pt>
                <c:pt idx="82">
                  <c:v>10.15769088897086</c:v>
                </c:pt>
                <c:pt idx="83">
                  <c:v>10.400912947251937</c:v>
                </c:pt>
                <c:pt idx="84">
                  <c:v>10.625691626706013</c:v>
                </c:pt>
                <c:pt idx="85">
                  <c:v>10.888509774990778</c:v>
                </c:pt>
              </c:numCache>
            </c:numRef>
          </c:val>
          <c:smooth val="0"/>
          <c:extLst>
            <c:ext xmlns:c16="http://schemas.microsoft.com/office/drawing/2014/chart" uri="{C3380CC4-5D6E-409C-BE32-E72D297353CC}">
              <c16:uniqueId val="{00000000-D8E2-4864-84EF-F086ED68D3B4}"/>
            </c:ext>
          </c:extLst>
        </c:ser>
        <c:ser>
          <c:idx val="1"/>
          <c:order val="1"/>
          <c:tx>
            <c:strRef>
              <c:f>CumPre_PrePostCovid!$Z$1</c:f>
              <c:strCache>
                <c:ptCount val="1"/>
                <c:pt idx="0">
                  <c:v>2002</c:v>
                </c:pt>
              </c:strCache>
            </c:strRef>
          </c:tx>
          <c:spPr>
            <a:ln w="28575" cap="rnd">
              <a:solidFill>
                <a:schemeClr val="bg1">
                  <a:lumMod val="75000"/>
                </a:schemeClr>
              </a:solidFill>
              <a:round/>
            </a:ln>
            <a:effectLst/>
          </c:spPr>
          <c:marker>
            <c:symbol val="none"/>
          </c:marker>
          <c:dLbls>
            <c:dLbl>
              <c:idx val="85"/>
              <c:layout>
                <c:manualLayout>
                  <c:x val="-9.3528387328595336E-2"/>
                  <c:y val="-9.4460218116329368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8E2-4864-84EF-F086ED68D3B4}"/>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CumPre_PrePostCovid!$S$2:$S$87</c:f>
              <c:numCache>
                <c:formatCode>General</c:formatCode>
                <c:ptCount val="86"/>
                <c:pt idx="0">
                  <c:v>-1920</c:v>
                </c:pt>
                <c:pt idx="1">
                  <c:v>-1890</c:v>
                </c:pt>
                <c:pt idx="2">
                  <c:v>-1860</c:v>
                </c:pt>
                <c:pt idx="3">
                  <c:v>-1830</c:v>
                </c:pt>
                <c:pt idx="4">
                  <c:v>-1800</c:v>
                </c:pt>
                <c:pt idx="5">
                  <c:v>-1770</c:v>
                </c:pt>
                <c:pt idx="6">
                  <c:v>-1740</c:v>
                </c:pt>
                <c:pt idx="7">
                  <c:v>-1710</c:v>
                </c:pt>
                <c:pt idx="8">
                  <c:v>-1680</c:v>
                </c:pt>
                <c:pt idx="9">
                  <c:v>-1650</c:v>
                </c:pt>
                <c:pt idx="10">
                  <c:v>-1620</c:v>
                </c:pt>
                <c:pt idx="11">
                  <c:v>-1590</c:v>
                </c:pt>
                <c:pt idx="12">
                  <c:v>-1560</c:v>
                </c:pt>
                <c:pt idx="13">
                  <c:v>-1530</c:v>
                </c:pt>
                <c:pt idx="14">
                  <c:v>-1500</c:v>
                </c:pt>
                <c:pt idx="15">
                  <c:v>-1470</c:v>
                </c:pt>
                <c:pt idx="16">
                  <c:v>-1440</c:v>
                </c:pt>
                <c:pt idx="17">
                  <c:v>-1410</c:v>
                </c:pt>
                <c:pt idx="18">
                  <c:v>-1380</c:v>
                </c:pt>
                <c:pt idx="19">
                  <c:v>-1350</c:v>
                </c:pt>
                <c:pt idx="20">
                  <c:v>-1320</c:v>
                </c:pt>
                <c:pt idx="21">
                  <c:v>-1290</c:v>
                </c:pt>
                <c:pt idx="22">
                  <c:v>-1260</c:v>
                </c:pt>
                <c:pt idx="23">
                  <c:v>-1230</c:v>
                </c:pt>
                <c:pt idx="24">
                  <c:v>-1200</c:v>
                </c:pt>
                <c:pt idx="25">
                  <c:v>-1170</c:v>
                </c:pt>
                <c:pt idx="26">
                  <c:v>-1140</c:v>
                </c:pt>
                <c:pt idx="27">
                  <c:v>-1110</c:v>
                </c:pt>
                <c:pt idx="28">
                  <c:v>-1080</c:v>
                </c:pt>
                <c:pt idx="29">
                  <c:v>-1050</c:v>
                </c:pt>
                <c:pt idx="30">
                  <c:v>-1020</c:v>
                </c:pt>
                <c:pt idx="31">
                  <c:v>-990</c:v>
                </c:pt>
                <c:pt idx="32">
                  <c:v>-960</c:v>
                </c:pt>
                <c:pt idx="33">
                  <c:v>-930</c:v>
                </c:pt>
                <c:pt idx="34">
                  <c:v>-900</c:v>
                </c:pt>
                <c:pt idx="35">
                  <c:v>-870</c:v>
                </c:pt>
                <c:pt idx="36">
                  <c:v>-840</c:v>
                </c:pt>
                <c:pt idx="37">
                  <c:v>-810</c:v>
                </c:pt>
                <c:pt idx="38">
                  <c:v>-780</c:v>
                </c:pt>
                <c:pt idx="39">
                  <c:v>-750</c:v>
                </c:pt>
                <c:pt idx="40">
                  <c:v>-720</c:v>
                </c:pt>
                <c:pt idx="41">
                  <c:v>-690</c:v>
                </c:pt>
                <c:pt idx="42">
                  <c:v>-660</c:v>
                </c:pt>
                <c:pt idx="43">
                  <c:v>-630</c:v>
                </c:pt>
                <c:pt idx="44">
                  <c:v>-600</c:v>
                </c:pt>
                <c:pt idx="45">
                  <c:v>-570</c:v>
                </c:pt>
                <c:pt idx="46">
                  <c:v>-540</c:v>
                </c:pt>
                <c:pt idx="47">
                  <c:v>-510</c:v>
                </c:pt>
                <c:pt idx="48">
                  <c:v>-480</c:v>
                </c:pt>
                <c:pt idx="49">
                  <c:v>-450</c:v>
                </c:pt>
                <c:pt idx="50">
                  <c:v>-420</c:v>
                </c:pt>
                <c:pt idx="51">
                  <c:v>-390</c:v>
                </c:pt>
                <c:pt idx="52">
                  <c:v>-360</c:v>
                </c:pt>
                <c:pt idx="53">
                  <c:v>-330</c:v>
                </c:pt>
                <c:pt idx="54">
                  <c:v>-300</c:v>
                </c:pt>
                <c:pt idx="55">
                  <c:v>-270</c:v>
                </c:pt>
                <c:pt idx="56">
                  <c:v>-240</c:v>
                </c:pt>
                <c:pt idx="57">
                  <c:v>-210</c:v>
                </c:pt>
                <c:pt idx="58">
                  <c:v>-180</c:v>
                </c:pt>
                <c:pt idx="59">
                  <c:v>-150</c:v>
                </c:pt>
                <c:pt idx="60">
                  <c:v>-120</c:v>
                </c:pt>
                <c:pt idx="61">
                  <c:v>-90</c:v>
                </c:pt>
                <c:pt idx="62">
                  <c:v>-60</c:v>
                </c:pt>
                <c:pt idx="63">
                  <c:v>-30</c:v>
                </c:pt>
                <c:pt idx="64">
                  <c:v>30</c:v>
                </c:pt>
                <c:pt idx="65">
                  <c:v>60</c:v>
                </c:pt>
                <c:pt idx="66">
                  <c:v>90</c:v>
                </c:pt>
                <c:pt idx="67">
                  <c:v>120</c:v>
                </c:pt>
                <c:pt idx="68">
                  <c:v>150</c:v>
                </c:pt>
                <c:pt idx="69">
                  <c:v>180</c:v>
                </c:pt>
                <c:pt idx="70">
                  <c:v>210</c:v>
                </c:pt>
                <c:pt idx="71">
                  <c:v>240</c:v>
                </c:pt>
                <c:pt idx="72">
                  <c:v>270</c:v>
                </c:pt>
                <c:pt idx="73">
                  <c:v>300</c:v>
                </c:pt>
                <c:pt idx="74">
                  <c:v>330</c:v>
                </c:pt>
                <c:pt idx="75">
                  <c:v>360</c:v>
                </c:pt>
                <c:pt idx="76">
                  <c:v>390</c:v>
                </c:pt>
                <c:pt idx="77">
                  <c:v>420</c:v>
                </c:pt>
                <c:pt idx="78">
                  <c:v>450</c:v>
                </c:pt>
                <c:pt idx="79">
                  <c:v>480</c:v>
                </c:pt>
                <c:pt idx="80">
                  <c:v>510</c:v>
                </c:pt>
                <c:pt idx="81">
                  <c:v>540</c:v>
                </c:pt>
                <c:pt idx="82">
                  <c:v>570</c:v>
                </c:pt>
                <c:pt idx="83">
                  <c:v>600</c:v>
                </c:pt>
                <c:pt idx="84">
                  <c:v>630</c:v>
                </c:pt>
                <c:pt idx="85">
                  <c:v>660</c:v>
                </c:pt>
              </c:numCache>
            </c:numRef>
          </c:cat>
          <c:val>
            <c:numRef>
              <c:f>CumPre_PrePostCovid!$Z$2:$Z$87</c:f>
              <c:numCache>
                <c:formatCode>0.00</c:formatCode>
                <c:ptCount val="86"/>
                <c:pt idx="0">
                  <c:v>1.0394650220020096E-2</c:v>
                </c:pt>
                <c:pt idx="1">
                  <c:v>2.1944261575597979E-2</c:v>
                </c:pt>
                <c:pt idx="2">
                  <c:v>3.8113717473407013E-2</c:v>
                </c:pt>
                <c:pt idx="3">
                  <c:v>5.3128212235658265E-2</c:v>
                </c:pt>
                <c:pt idx="4">
                  <c:v>6.1212940184562782E-2</c:v>
                </c:pt>
                <c:pt idx="5">
                  <c:v>7.5072473811256243E-2</c:v>
                </c:pt>
                <c:pt idx="6">
                  <c:v>7.969231835348739E-2</c:v>
                </c:pt>
                <c:pt idx="7">
                  <c:v>8.6622085166834117E-2</c:v>
                </c:pt>
                <c:pt idx="8">
                  <c:v>9.8171696522412005E-2</c:v>
                </c:pt>
                <c:pt idx="9">
                  <c:v>0.11203123014910546</c:v>
                </c:pt>
                <c:pt idx="10">
                  <c:v>0.12242588036912555</c:v>
                </c:pt>
                <c:pt idx="11">
                  <c:v>0.13397549172470344</c:v>
                </c:pt>
                <c:pt idx="12">
                  <c:v>0.15476479216474362</c:v>
                </c:pt>
                <c:pt idx="13">
                  <c:v>0.17901897601145716</c:v>
                </c:pt>
                <c:pt idx="14">
                  <c:v>0.20096323758705514</c:v>
                </c:pt>
                <c:pt idx="15">
                  <c:v>0.22983726597599985</c:v>
                </c:pt>
                <c:pt idx="16">
                  <c:v>0.2460067218738089</c:v>
                </c:pt>
                <c:pt idx="17">
                  <c:v>0.278345633669427</c:v>
                </c:pt>
                <c:pt idx="18">
                  <c:v>0.3095295843294873</c:v>
                </c:pt>
                <c:pt idx="19">
                  <c:v>0.33262880704064307</c:v>
                </c:pt>
                <c:pt idx="20">
                  <c:v>0.35919291315847218</c:v>
                </c:pt>
                <c:pt idx="21">
                  <c:v>0.38806694154741689</c:v>
                </c:pt>
                <c:pt idx="22">
                  <c:v>0.42733562015638171</c:v>
                </c:pt>
                <c:pt idx="23">
                  <c:v>0.45736460968088422</c:v>
                </c:pt>
                <c:pt idx="24">
                  <c:v>0.48739359920538672</c:v>
                </c:pt>
                <c:pt idx="25">
                  <c:v>0.53012716122102488</c:v>
                </c:pt>
                <c:pt idx="26">
                  <c:v>0.58672025686335649</c:v>
                </c:pt>
                <c:pt idx="27">
                  <c:v>0.64100343023457251</c:v>
                </c:pt>
                <c:pt idx="28">
                  <c:v>0.7068362149613665</c:v>
                </c:pt>
                <c:pt idx="29">
                  <c:v>0.77844380536594937</c:v>
                </c:pt>
                <c:pt idx="30">
                  <c:v>0.85005139577053224</c:v>
                </c:pt>
                <c:pt idx="31">
                  <c:v>0.92627883071734629</c:v>
                </c:pt>
                <c:pt idx="32">
                  <c:v>1.015210838155296</c:v>
                </c:pt>
                <c:pt idx="33">
                  <c:v>1.0983680399154567</c:v>
                </c:pt>
                <c:pt idx="34">
                  <c:v>1.2231038425556979</c:v>
                </c:pt>
                <c:pt idx="35">
                  <c:v>1.3293602670270144</c:v>
                </c:pt>
                <c:pt idx="36">
                  <c:v>1.4333067692272152</c:v>
                </c:pt>
                <c:pt idx="37">
                  <c:v>1.538408232562974</c:v>
                </c:pt>
                <c:pt idx="38">
                  <c:v>1.6331150456787127</c:v>
                </c:pt>
                <c:pt idx="39">
                  <c:v>1.7578508483189539</c:v>
                </c:pt>
                <c:pt idx="40">
                  <c:v>1.9137706016192553</c:v>
                </c:pt>
                <c:pt idx="41">
                  <c:v>2.0200270260905717</c:v>
                </c:pt>
                <c:pt idx="42">
                  <c:v>2.1482277121374862</c:v>
                </c:pt>
                <c:pt idx="43">
                  <c:v>2.2879780095399784</c:v>
                </c:pt>
                <c:pt idx="44">
                  <c:v>2.415023734451335</c:v>
                </c:pt>
                <c:pt idx="45">
                  <c:v>2.5686335654805208</c:v>
                </c:pt>
                <c:pt idx="46">
                  <c:v>2.7222433965097066</c:v>
                </c:pt>
                <c:pt idx="47">
                  <c:v>2.86661353845443</c:v>
                </c:pt>
                <c:pt idx="48">
                  <c:v>3.1022256101082188</c:v>
                </c:pt>
                <c:pt idx="49">
                  <c:v>3.3089636533730631</c:v>
                </c:pt>
                <c:pt idx="50">
                  <c:v>3.483362784842289</c:v>
                </c:pt>
                <c:pt idx="51">
                  <c:v>3.6612267997181887</c:v>
                </c:pt>
                <c:pt idx="52">
                  <c:v>3.8471755425429928</c:v>
                </c:pt>
                <c:pt idx="53">
                  <c:v>4.0273494796900078</c:v>
                </c:pt>
                <c:pt idx="54">
                  <c:v>4.1936638832103297</c:v>
                </c:pt>
                <c:pt idx="55">
                  <c:v>4.4235011491863299</c:v>
                </c:pt>
                <c:pt idx="56">
                  <c:v>4.6071399697400182</c:v>
                </c:pt>
                <c:pt idx="57">
                  <c:v>4.8231177020893243</c:v>
                </c:pt>
                <c:pt idx="58">
                  <c:v>5.0506450457942087</c:v>
                </c:pt>
                <c:pt idx="59">
                  <c:v>5.286257117447998</c:v>
                </c:pt>
                <c:pt idx="60">
                  <c:v>5.5518981786262893</c:v>
                </c:pt>
                <c:pt idx="61">
                  <c:v>5.8290888511601588</c:v>
                </c:pt>
                <c:pt idx="62">
                  <c:v>5.9954032546804807</c:v>
                </c:pt>
                <c:pt idx="63">
                  <c:v>6.1455482023029937</c:v>
                </c:pt>
                <c:pt idx="64">
                  <c:v>6.3903999630412445</c:v>
                </c:pt>
                <c:pt idx="65">
                  <c:v>6.5624891722393546</c:v>
                </c:pt>
                <c:pt idx="66">
                  <c:v>6.7530577596063894</c:v>
                </c:pt>
                <c:pt idx="67">
                  <c:v>6.970190453091254</c:v>
                </c:pt>
                <c:pt idx="68">
                  <c:v>7.1480544679671532</c:v>
                </c:pt>
                <c:pt idx="69">
                  <c:v>7.3478627444186504</c:v>
                </c:pt>
                <c:pt idx="70">
                  <c:v>7.534966448379012</c:v>
                </c:pt>
                <c:pt idx="71">
                  <c:v>7.7139854243904695</c:v>
                </c:pt>
                <c:pt idx="72">
                  <c:v>7.9161036231130826</c:v>
                </c:pt>
                <c:pt idx="73">
                  <c:v>8.1378561611401778</c:v>
                </c:pt>
                <c:pt idx="74">
                  <c:v>8.315720176016077</c:v>
                </c:pt>
                <c:pt idx="75">
                  <c:v>8.5247681415520375</c:v>
                </c:pt>
                <c:pt idx="76">
                  <c:v>8.7499855629858061</c:v>
                </c:pt>
                <c:pt idx="77">
                  <c:v>8.9313144612683786</c:v>
                </c:pt>
                <c:pt idx="78">
                  <c:v>9.1195731263642976</c:v>
                </c:pt>
                <c:pt idx="79">
                  <c:v>9.287042491020177</c:v>
                </c:pt>
                <c:pt idx="80">
                  <c:v>9.4429622443204781</c:v>
                </c:pt>
                <c:pt idx="81">
                  <c:v>9.6138964923830308</c:v>
                </c:pt>
                <c:pt idx="82">
                  <c:v>9.79753531293672</c:v>
                </c:pt>
                <c:pt idx="83">
                  <c:v>9.9361306492036547</c:v>
                </c:pt>
                <c:pt idx="84">
                  <c:v>10.13131908111292</c:v>
                </c:pt>
                <c:pt idx="85">
                  <c:v>10.355381541411131</c:v>
                </c:pt>
              </c:numCache>
            </c:numRef>
          </c:val>
          <c:smooth val="0"/>
          <c:extLst>
            <c:ext xmlns:c16="http://schemas.microsoft.com/office/drawing/2014/chart" uri="{C3380CC4-5D6E-409C-BE32-E72D297353CC}">
              <c16:uniqueId val="{00000001-D8E2-4864-84EF-F086ED68D3B4}"/>
            </c:ext>
          </c:extLst>
        </c:ser>
        <c:ser>
          <c:idx val="2"/>
          <c:order val="2"/>
          <c:tx>
            <c:strRef>
              <c:f>CumPre_PrePostCovid!$AA$1</c:f>
              <c:strCache>
                <c:ptCount val="1"/>
                <c:pt idx="0">
                  <c:v>2004</c:v>
                </c:pt>
              </c:strCache>
            </c:strRef>
          </c:tx>
          <c:spPr>
            <a:ln w="28575" cap="rnd">
              <a:solidFill>
                <a:schemeClr val="tx1"/>
              </a:solidFill>
              <a:round/>
            </a:ln>
            <a:effectLst/>
          </c:spPr>
          <c:marker>
            <c:symbol val="none"/>
          </c:marker>
          <c:dLbls>
            <c:dLbl>
              <c:idx val="85"/>
              <c:layout>
                <c:manualLayout>
                  <c:x val="-1.4737492295982488E-2"/>
                  <c:y val="4.848957863304909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8E2-4864-84EF-F086ED68D3B4}"/>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CumPre_PrePostCovid!$S$2:$S$87</c:f>
              <c:numCache>
                <c:formatCode>General</c:formatCode>
                <c:ptCount val="86"/>
                <c:pt idx="0">
                  <c:v>-1920</c:v>
                </c:pt>
                <c:pt idx="1">
                  <c:v>-1890</c:v>
                </c:pt>
                <c:pt idx="2">
                  <c:v>-1860</c:v>
                </c:pt>
                <c:pt idx="3">
                  <c:v>-1830</c:v>
                </c:pt>
                <c:pt idx="4">
                  <c:v>-1800</c:v>
                </c:pt>
                <c:pt idx="5">
                  <c:v>-1770</c:v>
                </c:pt>
                <c:pt idx="6">
                  <c:v>-1740</c:v>
                </c:pt>
                <c:pt idx="7">
                  <c:v>-1710</c:v>
                </c:pt>
                <c:pt idx="8">
                  <c:v>-1680</c:v>
                </c:pt>
                <c:pt idx="9">
                  <c:v>-1650</c:v>
                </c:pt>
                <c:pt idx="10">
                  <c:v>-1620</c:v>
                </c:pt>
                <c:pt idx="11">
                  <c:v>-1590</c:v>
                </c:pt>
                <c:pt idx="12">
                  <c:v>-1560</c:v>
                </c:pt>
                <c:pt idx="13">
                  <c:v>-1530</c:v>
                </c:pt>
                <c:pt idx="14">
                  <c:v>-1500</c:v>
                </c:pt>
                <c:pt idx="15">
                  <c:v>-1470</c:v>
                </c:pt>
                <c:pt idx="16">
                  <c:v>-1440</c:v>
                </c:pt>
                <c:pt idx="17">
                  <c:v>-1410</c:v>
                </c:pt>
                <c:pt idx="18">
                  <c:v>-1380</c:v>
                </c:pt>
                <c:pt idx="19">
                  <c:v>-1350</c:v>
                </c:pt>
                <c:pt idx="20">
                  <c:v>-1320</c:v>
                </c:pt>
                <c:pt idx="21">
                  <c:v>-1290</c:v>
                </c:pt>
                <c:pt idx="22">
                  <c:v>-1260</c:v>
                </c:pt>
                <c:pt idx="23">
                  <c:v>-1230</c:v>
                </c:pt>
                <c:pt idx="24">
                  <c:v>-1200</c:v>
                </c:pt>
                <c:pt idx="25">
                  <c:v>-1170</c:v>
                </c:pt>
                <c:pt idx="26">
                  <c:v>-1140</c:v>
                </c:pt>
                <c:pt idx="27">
                  <c:v>-1110</c:v>
                </c:pt>
                <c:pt idx="28">
                  <c:v>-1080</c:v>
                </c:pt>
                <c:pt idx="29">
                  <c:v>-1050</c:v>
                </c:pt>
                <c:pt idx="30">
                  <c:v>-1020</c:v>
                </c:pt>
                <c:pt idx="31">
                  <c:v>-990</c:v>
                </c:pt>
                <c:pt idx="32">
                  <c:v>-960</c:v>
                </c:pt>
                <c:pt idx="33">
                  <c:v>-930</c:v>
                </c:pt>
                <c:pt idx="34">
                  <c:v>-900</c:v>
                </c:pt>
                <c:pt idx="35">
                  <c:v>-870</c:v>
                </c:pt>
                <c:pt idx="36">
                  <c:v>-840</c:v>
                </c:pt>
                <c:pt idx="37">
                  <c:v>-810</c:v>
                </c:pt>
                <c:pt idx="38">
                  <c:v>-780</c:v>
                </c:pt>
                <c:pt idx="39">
                  <c:v>-750</c:v>
                </c:pt>
                <c:pt idx="40">
                  <c:v>-720</c:v>
                </c:pt>
                <c:pt idx="41">
                  <c:v>-690</c:v>
                </c:pt>
                <c:pt idx="42">
                  <c:v>-660</c:v>
                </c:pt>
                <c:pt idx="43">
                  <c:v>-630</c:v>
                </c:pt>
                <c:pt idx="44">
                  <c:v>-600</c:v>
                </c:pt>
                <c:pt idx="45">
                  <c:v>-570</c:v>
                </c:pt>
                <c:pt idx="46">
                  <c:v>-540</c:v>
                </c:pt>
                <c:pt idx="47">
                  <c:v>-510</c:v>
                </c:pt>
                <c:pt idx="48">
                  <c:v>-480</c:v>
                </c:pt>
                <c:pt idx="49">
                  <c:v>-450</c:v>
                </c:pt>
                <c:pt idx="50">
                  <c:v>-420</c:v>
                </c:pt>
                <c:pt idx="51">
                  <c:v>-390</c:v>
                </c:pt>
                <c:pt idx="52">
                  <c:v>-360</c:v>
                </c:pt>
                <c:pt idx="53">
                  <c:v>-330</c:v>
                </c:pt>
                <c:pt idx="54">
                  <c:v>-300</c:v>
                </c:pt>
                <c:pt idx="55">
                  <c:v>-270</c:v>
                </c:pt>
                <c:pt idx="56">
                  <c:v>-240</c:v>
                </c:pt>
                <c:pt idx="57">
                  <c:v>-210</c:v>
                </c:pt>
                <c:pt idx="58">
                  <c:v>-180</c:v>
                </c:pt>
                <c:pt idx="59">
                  <c:v>-150</c:v>
                </c:pt>
                <c:pt idx="60">
                  <c:v>-120</c:v>
                </c:pt>
                <c:pt idx="61">
                  <c:v>-90</c:v>
                </c:pt>
                <c:pt idx="62">
                  <c:v>-60</c:v>
                </c:pt>
                <c:pt idx="63">
                  <c:v>-30</c:v>
                </c:pt>
                <c:pt idx="64">
                  <c:v>30</c:v>
                </c:pt>
                <c:pt idx="65">
                  <c:v>60</c:v>
                </c:pt>
                <c:pt idx="66">
                  <c:v>90</c:v>
                </c:pt>
                <c:pt idx="67">
                  <c:v>120</c:v>
                </c:pt>
                <c:pt idx="68">
                  <c:v>150</c:v>
                </c:pt>
                <c:pt idx="69">
                  <c:v>180</c:v>
                </c:pt>
                <c:pt idx="70">
                  <c:v>210</c:v>
                </c:pt>
                <c:pt idx="71">
                  <c:v>240</c:v>
                </c:pt>
                <c:pt idx="72">
                  <c:v>270</c:v>
                </c:pt>
                <c:pt idx="73">
                  <c:v>300</c:v>
                </c:pt>
                <c:pt idx="74">
                  <c:v>330</c:v>
                </c:pt>
                <c:pt idx="75">
                  <c:v>360</c:v>
                </c:pt>
                <c:pt idx="76">
                  <c:v>390</c:v>
                </c:pt>
                <c:pt idx="77">
                  <c:v>420</c:v>
                </c:pt>
                <c:pt idx="78">
                  <c:v>450</c:v>
                </c:pt>
                <c:pt idx="79">
                  <c:v>480</c:v>
                </c:pt>
                <c:pt idx="80">
                  <c:v>510</c:v>
                </c:pt>
                <c:pt idx="81">
                  <c:v>540</c:v>
                </c:pt>
                <c:pt idx="82">
                  <c:v>570</c:v>
                </c:pt>
                <c:pt idx="83">
                  <c:v>600</c:v>
                </c:pt>
                <c:pt idx="84">
                  <c:v>630</c:v>
                </c:pt>
                <c:pt idx="85">
                  <c:v>660</c:v>
                </c:pt>
              </c:numCache>
            </c:numRef>
          </c:cat>
          <c:val>
            <c:numRef>
              <c:f>CumPre_PrePostCovid!$AA$2:$AA$87</c:f>
              <c:numCache>
                <c:formatCode>0.00</c:formatCode>
                <c:ptCount val="86"/>
                <c:pt idx="0">
                  <c:v>4.6569026940182084E-3</c:v>
                </c:pt>
                <c:pt idx="1">
                  <c:v>1.5134933755559177E-2</c:v>
                </c:pt>
                <c:pt idx="2">
                  <c:v>2.9105641837613803E-2</c:v>
                </c:pt>
                <c:pt idx="3">
                  <c:v>3.8419447225650216E-2</c:v>
                </c:pt>
                <c:pt idx="4">
                  <c:v>4.8897478287191182E-2</c:v>
                </c:pt>
                <c:pt idx="5">
                  <c:v>5.704705800172305E-2</c:v>
                </c:pt>
                <c:pt idx="6">
                  <c:v>6.403241204275037E-2</c:v>
                </c:pt>
                <c:pt idx="7">
                  <c:v>8.1495797145318655E-2</c:v>
                </c:pt>
                <c:pt idx="8">
                  <c:v>9.0809602533355072E-2</c:v>
                </c:pt>
                <c:pt idx="9">
                  <c:v>0.10128763359489604</c:v>
                </c:pt>
                <c:pt idx="10">
                  <c:v>0.11525834167695066</c:v>
                </c:pt>
                <c:pt idx="11">
                  <c:v>0.13737862947353716</c:v>
                </c:pt>
                <c:pt idx="12">
                  <c:v>0.16066314294362821</c:v>
                </c:pt>
                <c:pt idx="13">
                  <c:v>0.18161920506671014</c:v>
                </c:pt>
                <c:pt idx="14">
                  <c:v>0.19558991314876478</c:v>
                </c:pt>
                <c:pt idx="15">
                  <c:v>0.22120287796586494</c:v>
                </c:pt>
                <c:pt idx="16">
                  <c:v>0.24215894008894687</c:v>
                </c:pt>
                <c:pt idx="17">
                  <c:v>0.26544345355903792</c:v>
                </c:pt>
                <c:pt idx="18">
                  <c:v>0.2875637413556244</c:v>
                </c:pt>
                <c:pt idx="19">
                  <c:v>0.31550515751973363</c:v>
                </c:pt>
                <c:pt idx="20">
                  <c:v>0.345775025030852</c:v>
                </c:pt>
                <c:pt idx="21">
                  <c:v>0.37255221552145668</c:v>
                </c:pt>
                <c:pt idx="22">
                  <c:v>0.40282208303257505</c:v>
                </c:pt>
                <c:pt idx="23">
                  <c:v>0.44007730458472072</c:v>
                </c:pt>
                <c:pt idx="24">
                  <c:v>0.48781055719840738</c:v>
                </c:pt>
                <c:pt idx="25">
                  <c:v>0.52157310173003935</c:v>
                </c:pt>
                <c:pt idx="26">
                  <c:v>0.58560551377278969</c:v>
                </c:pt>
                <c:pt idx="27">
                  <c:v>0.63683144340698994</c:v>
                </c:pt>
                <c:pt idx="28">
                  <c:v>0.69969962977623579</c:v>
                </c:pt>
                <c:pt idx="29">
                  <c:v>0.76722471883949983</c:v>
                </c:pt>
                <c:pt idx="30">
                  <c:v>0.85104896733182755</c:v>
                </c:pt>
                <c:pt idx="31">
                  <c:v>0.94069434419167808</c:v>
                </c:pt>
                <c:pt idx="32">
                  <c:v>1.0338323980720423</c:v>
                </c:pt>
                <c:pt idx="33">
                  <c:v>1.1223135492583882</c:v>
                </c:pt>
                <c:pt idx="34">
                  <c:v>1.2119589261182386</c:v>
                </c:pt>
                <c:pt idx="35">
                  <c:v>1.3097538826926209</c:v>
                </c:pt>
                <c:pt idx="36">
                  <c:v>1.4343260297576079</c:v>
                </c:pt>
                <c:pt idx="37">
                  <c:v>1.546091694414045</c:v>
                </c:pt>
                <c:pt idx="38">
                  <c:v>1.6566931333969774</c:v>
                </c:pt>
                <c:pt idx="39">
                  <c:v>1.7859221831559826</c:v>
                </c:pt>
                <c:pt idx="40">
                  <c:v>1.9128227815679788</c:v>
                </c:pt>
                <c:pt idx="41">
                  <c:v>2.0571867650825433</c:v>
                </c:pt>
                <c:pt idx="42">
                  <c:v>2.1759377837800078</c:v>
                </c:pt>
                <c:pt idx="43">
                  <c:v>2.3377651523971403</c:v>
                </c:pt>
                <c:pt idx="44">
                  <c:v>2.4530234940740909</c:v>
                </c:pt>
                <c:pt idx="45">
                  <c:v>2.6020443802826736</c:v>
                </c:pt>
                <c:pt idx="46">
                  <c:v>2.7405872354297154</c:v>
                </c:pt>
                <c:pt idx="47">
                  <c:v>2.8616667054741889</c:v>
                </c:pt>
                <c:pt idx="48">
                  <c:v>3.0234940740913214</c:v>
                </c:pt>
                <c:pt idx="49">
                  <c:v>3.2086059561785452</c:v>
                </c:pt>
                <c:pt idx="50">
                  <c:v>3.3669406477751642</c:v>
                </c:pt>
                <c:pt idx="51">
                  <c:v>3.552052529862388</c:v>
                </c:pt>
                <c:pt idx="52">
                  <c:v>3.756956248399189</c:v>
                </c:pt>
                <c:pt idx="53">
                  <c:v>3.9048129089342671</c:v>
                </c:pt>
                <c:pt idx="54">
                  <c:v>4.0806109856334549</c:v>
                </c:pt>
                <c:pt idx="55">
                  <c:v>4.2994854122523112</c:v>
                </c:pt>
                <c:pt idx="56">
                  <c:v>4.4939110997275717</c:v>
                </c:pt>
                <c:pt idx="57">
                  <c:v>4.715113977693437</c:v>
                </c:pt>
                <c:pt idx="58">
                  <c:v>4.9421379840268242</c:v>
                </c:pt>
                <c:pt idx="59">
                  <c:v>5.129578317461057</c:v>
                </c:pt>
                <c:pt idx="60">
                  <c:v>5.4043355764081316</c:v>
                </c:pt>
                <c:pt idx="61">
                  <c:v>5.6639579015996464</c:v>
                </c:pt>
                <c:pt idx="62">
                  <c:v>5.8630404917689249</c:v>
                </c:pt>
                <c:pt idx="63">
                  <c:v>6.0714368873262394</c:v>
                </c:pt>
                <c:pt idx="64">
                  <c:v>6.1575895871655764</c:v>
                </c:pt>
                <c:pt idx="65">
                  <c:v>6.2938039909656087</c:v>
                </c:pt>
                <c:pt idx="66">
                  <c:v>6.4987077095024102</c:v>
                </c:pt>
                <c:pt idx="67">
                  <c:v>6.7362097468973392</c:v>
                </c:pt>
                <c:pt idx="68">
                  <c:v>6.8898875357999403</c:v>
                </c:pt>
                <c:pt idx="69">
                  <c:v>7.0621929354786142</c:v>
                </c:pt>
                <c:pt idx="70">
                  <c:v>7.2496332689128469</c:v>
                </c:pt>
                <c:pt idx="71">
                  <c:v>7.404475283488952</c:v>
                </c:pt>
                <c:pt idx="72">
                  <c:v>7.6582764803129439</c:v>
                </c:pt>
                <c:pt idx="73">
                  <c:v>7.901599646075395</c:v>
                </c:pt>
                <c:pt idx="74">
                  <c:v>8.1414301348173321</c:v>
                </c:pt>
                <c:pt idx="75">
                  <c:v>8.3544834330686655</c:v>
                </c:pt>
                <c:pt idx="76">
                  <c:v>8.5291172840943474</c:v>
                </c:pt>
                <c:pt idx="77">
                  <c:v>8.7107364891610572</c:v>
                </c:pt>
                <c:pt idx="78">
                  <c:v>8.8946841455747769</c:v>
                </c:pt>
                <c:pt idx="79">
                  <c:v>9.0297343237013052</c:v>
                </c:pt>
                <c:pt idx="80">
                  <c:v>9.1950543693389513</c:v>
                </c:pt>
                <c:pt idx="81">
                  <c:v>9.3196265164039378</c:v>
                </c:pt>
                <c:pt idx="82">
                  <c:v>9.4302279553868704</c:v>
                </c:pt>
                <c:pt idx="83">
                  <c:v>9.5571285537988668</c:v>
                </c:pt>
                <c:pt idx="84">
                  <c:v>9.7119705683749729</c:v>
                </c:pt>
                <c:pt idx="85">
                  <c:v>9.864484131604069</c:v>
                </c:pt>
              </c:numCache>
            </c:numRef>
          </c:val>
          <c:smooth val="0"/>
          <c:extLst>
            <c:ext xmlns:c16="http://schemas.microsoft.com/office/drawing/2014/chart" uri="{C3380CC4-5D6E-409C-BE32-E72D297353CC}">
              <c16:uniqueId val="{00000002-D8E2-4864-84EF-F086ED68D3B4}"/>
            </c:ext>
          </c:extLst>
        </c:ser>
        <c:dLbls>
          <c:showLegendKey val="0"/>
          <c:showVal val="0"/>
          <c:showCatName val="0"/>
          <c:showSerName val="0"/>
          <c:showPercent val="0"/>
          <c:showBubbleSize val="0"/>
        </c:dLbls>
        <c:smooth val="0"/>
        <c:axId val="417839928"/>
        <c:axId val="417837960"/>
      </c:lineChart>
      <c:catAx>
        <c:axId val="4178399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0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417837960"/>
        <c:crosses val="autoZero"/>
        <c:auto val="1"/>
        <c:lblAlgn val="ctr"/>
        <c:lblOffset val="100"/>
        <c:noMultiLvlLbl val="0"/>
      </c:catAx>
      <c:valAx>
        <c:axId val="417837960"/>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417839928"/>
        <c:crosses val="autoZero"/>
        <c:crossBetween val="between"/>
      </c:valAx>
      <c:spPr>
        <a:noFill/>
        <a:ln>
          <a:noFill/>
        </a:ln>
        <a:effectLst/>
      </c:spPr>
    </c:plotArea>
    <c:legend>
      <c:legendPos val="b"/>
      <c:layout>
        <c:manualLayout>
          <c:xMode val="edge"/>
          <c:yMode val="edge"/>
          <c:x val="0.13792885414191436"/>
          <c:y val="6.4055829211958806E-2"/>
          <c:w val="0.38168753762773033"/>
          <c:h val="4.0683119425265264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sz="1000">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TotOffences_PrePostCovid!$Y$1</c:f>
              <c:strCache>
                <c:ptCount val="1"/>
                <c:pt idx="0">
                  <c:v>2000</c:v>
                </c:pt>
              </c:strCache>
            </c:strRef>
          </c:tx>
          <c:spPr>
            <a:ln w="28575" cap="rnd">
              <a:solidFill>
                <a:schemeClr val="bg1">
                  <a:lumMod val="65000"/>
                </a:schemeClr>
              </a:solidFill>
              <a:round/>
            </a:ln>
            <a:effectLst/>
          </c:spPr>
          <c:marker>
            <c:symbol val="none"/>
          </c:marker>
          <c:cat>
            <c:numRef>
              <c:f>TotOffences_PrePostCovid!$X$2:$X$87</c:f>
              <c:numCache>
                <c:formatCode>General</c:formatCode>
                <c:ptCount val="86"/>
                <c:pt idx="0">
                  <c:v>-1920</c:v>
                </c:pt>
                <c:pt idx="1">
                  <c:v>-1890</c:v>
                </c:pt>
                <c:pt idx="2">
                  <c:v>-1860</c:v>
                </c:pt>
                <c:pt idx="3">
                  <c:v>-1830</c:v>
                </c:pt>
                <c:pt idx="4">
                  <c:v>-1800</c:v>
                </c:pt>
                <c:pt idx="5">
                  <c:v>-1770</c:v>
                </c:pt>
                <c:pt idx="6">
                  <c:v>-1740</c:v>
                </c:pt>
                <c:pt idx="7">
                  <c:v>-1710</c:v>
                </c:pt>
                <c:pt idx="8">
                  <c:v>-1680</c:v>
                </c:pt>
                <c:pt idx="9">
                  <c:v>-1650</c:v>
                </c:pt>
                <c:pt idx="10">
                  <c:v>-1620</c:v>
                </c:pt>
                <c:pt idx="11">
                  <c:v>-1590</c:v>
                </c:pt>
                <c:pt idx="12">
                  <c:v>-1560</c:v>
                </c:pt>
                <c:pt idx="13">
                  <c:v>-1530</c:v>
                </c:pt>
                <c:pt idx="14">
                  <c:v>-1500</c:v>
                </c:pt>
                <c:pt idx="15">
                  <c:v>-1470</c:v>
                </c:pt>
                <c:pt idx="16">
                  <c:v>-1440</c:v>
                </c:pt>
                <c:pt idx="17">
                  <c:v>-1410</c:v>
                </c:pt>
                <c:pt idx="18">
                  <c:v>-1380</c:v>
                </c:pt>
                <c:pt idx="19">
                  <c:v>-1350</c:v>
                </c:pt>
                <c:pt idx="20">
                  <c:v>-1320</c:v>
                </c:pt>
                <c:pt idx="21">
                  <c:v>-1290</c:v>
                </c:pt>
                <c:pt idx="22">
                  <c:v>-1260</c:v>
                </c:pt>
                <c:pt idx="23">
                  <c:v>-1230</c:v>
                </c:pt>
                <c:pt idx="24">
                  <c:v>-1200</c:v>
                </c:pt>
                <c:pt idx="25">
                  <c:v>-1170</c:v>
                </c:pt>
                <c:pt idx="26">
                  <c:v>-1140</c:v>
                </c:pt>
                <c:pt idx="27">
                  <c:v>-1110</c:v>
                </c:pt>
                <c:pt idx="28">
                  <c:v>-1080</c:v>
                </c:pt>
                <c:pt idx="29">
                  <c:v>-1050</c:v>
                </c:pt>
                <c:pt idx="30">
                  <c:v>-1020</c:v>
                </c:pt>
                <c:pt idx="31">
                  <c:v>-990</c:v>
                </c:pt>
                <c:pt idx="32">
                  <c:v>-960</c:v>
                </c:pt>
                <c:pt idx="33">
                  <c:v>-930</c:v>
                </c:pt>
                <c:pt idx="34">
                  <c:v>-900</c:v>
                </c:pt>
                <c:pt idx="35">
                  <c:v>-870</c:v>
                </c:pt>
                <c:pt idx="36">
                  <c:v>-840</c:v>
                </c:pt>
                <c:pt idx="37">
                  <c:v>-810</c:v>
                </c:pt>
                <c:pt idx="38">
                  <c:v>-780</c:v>
                </c:pt>
                <c:pt idx="39">
                  <c:v>-750</c:v>
                </c:pt>
                <c:pt idx="40">
                  <c:v>-720</c:v>
                </c:pt>
                <c:pt idx="41">
                  <c:v>-690</c:v>
                </c:pt>
                <c:pt idx="42">
                  <c:v>-660</c:v>
                </c:pt>
                <c:pt idx="43">
                  <c:v>-630</c:v>
                </c:pt>
                <c:pt idx="44">
                  <c:v>-600</c:v>
                </c:pt>
                <c:pt idx="45">
                  <c:v>-570</c:v>
                </c:pt>
                <c:pt idx="46">
                  <c:v>-540</c:v>
                </c:pt>
                <c:pt idx="47">
                  <c:v>-510</c:v>
                </c:pt>
                <c:pt idx="48">
                  <c:v>-480</c:v>
                </c:pt>
                <c:pt idx="49">
                  <c:v>-450</c:v>
                </c:pt>
                <c:pt idx="50">
                  <c:v>-420</c:v>
                </c:pt>
                <c:pt idx="51">
                  <c:v>-390</c:v>
                </c:pt>
                <c:pt idx="52">
                  <c:v>-360</c:v>
                </c:pt>
                <c:pt idx="53">
                  <c:v>-330</c:v>
                </c:pt>
                <c:pt idx="54">
                  <c:v>-300</c:v>
                </c:pt>
                <c:pt idx="55">
                  <c:v>-270</c:v>
                </c:pt>
                <c:pt idx="56">
                  <c:v>-240</c:v>
                </c:pt>
                <c:pt idx="57">
                  <c:v>-210</c:v>
                </c:pt>
                <c:pt idx="58">
                  <c:v>-180</c:v>
                </c:pt>
                <c:pt idx="59">
                  <c:v>-150</c:v>
                </c:pt>
                <c:pt idx="60">
                  <c:v>-120</c:v>
                </c:pt>
                <c:pt idx="61">
                  <c:v>-90</c:v>
                </c:pt>
                <c:pt idx="62">
                  <c:v>-60</c:v>
                </c:pt>
                <c:pt idx="63">
                  <c:v>-30</c:v>
                </c:pt>
                <c:pt idx="64">
                  <c:v>30</c:v>
                </c:pt>
                <c:pt idx="65">
                  <c:v>60</c:v>
                </c:pt>
                <c:pt idx="66">
                  <c:v>90</c:v>
                </c:pt>
                <c:pt idx="67">
                  <c:v>120</c:v>
                </c:pt>
                <c:pt idx="68">
                  <c:v>150</c:v>
                </c:pt>
                <c:pt idx="69">
                  <c:v>180</c:v>
                </c:pt>
                <c:pt idx="70">
                  <c:v>210</c:v>
                </c:pt>
                <c:pt idx="71">
                  <c:v>240</c:v>
                </c:pt>
                <c:pt idx="72">
                  <c:v>270</c:v>
                </c:pt>
                <c:pt idx="73">
                  <c:v>300</c:v>
                </c:pt>
                <c:pt idx="74">
                  <c:v>330</c:v>
                </c:pt>
                <c:pt idx="75">
                  <c:v>360</c:v>
                </c:pt>
                <c:pt idx="76">
                  <c:v>390</c:v>
                </c:pt>
                <c:pt idx="77">
                  <c:v>420</c:v>
                </c:pt>
                <c:pt idx="78">
                  <c:v>450</c:v>
                </c:pt>
                <c:pt idx="79">
                  <c:v>480</c:v>
                </c:pt>
                <c:pt idx="80">
                  <c:v>510</c:v>
                </c:pt>
                <c:pt idx="81">
                  <c:v>540</c:v>
                </c:pt>
                <c:pt idx="82">
                  <c:v>570</c:v>
                </c:pt>
                <c:pt idx="83">
                  <c:v>600</c:v>
                </c:pt>
                <c:pt idx="84">
                  <c:v>630</c:v>
                </c:pt>
                <c:pt idx="85">
                  <c:v>660</c:v>
                </c:pt>
              </c:numCache>
            </c:numRef>
          </c:cat>
          <c:val>
            <c:numRef>
              <c:f>TotOffences_PrePostCovid!$Y$2:$Y$87</c:f>
              <c:numCache>
                <c:formatCode>0.00</c:formatCode>
                <c:ptCount val="86"/>
                <c:pt idx="0">
                  <c:v>33.428624123939507</c:v>
                </c:pt>
                <c:pt idx="1">
                  <c:v>32.275912947251932</c:v>
                </c:pt>
                <c:pt idx="2">
                  <c:v>14.9852452969384</c:v>
                </c:pt>
                <c:pt idx="3">
                  <c:v>27.665068240501657</c:v>
                </c:pt>
                <c:pt idx="4">
                  <c:v>35.734046477314642</c:v>
                </c:pt>
                <c:pt idx="5">
                  <c:v>27.665068240501657</c:v>
                </c:pt>
                <c:pt idx="6">
                  <c:v>38.039468830689778</c:v>
                </c:pt>
                <c:pt idx="7">
                  <c:v>13.832534120250829</c:v>
                </c:pt>
                <c:pt idx="8">
                  <c:v>32.275912947251932</c:v>
                </c:pt>
                <c:pt idx="9">
                  <c:v>36.886757654002217</c:v>
                </c:pt>
                <c:pt idx="10">
                  <c:v>42.650313537440063</c:v>
                </c:pt>
                <c:pt idx="11">
                  <c:v>19.596090003688676</c:v>
                </c:pt>
                <c:pt idx="12">
                  <c:v>57.635558834378458</c:v>
                </c:pt>
                <c:pt idx="13">
                  <c:v>54.177425304315747</c:v>
                </c:pt>
                <c:pt idx="14">
                  <c:v>57.635558834378458</c:v>
                </c:pt>
                <c:pt idx="15">
                  <c:v>69.162670601254149</c:v>
                </c:pt>
                <c:pt idx="16">
                  <c:v>69.162670601254149</c:v>
                </c:pt>
                <c:pt idx="17">
                  <c:v>91.064182958317957</c:v>
                </c:pt>
                <c:pt idx="18">
                  <c:v>66.857248247879014</c:v>
                </c:pt>
                <c:pt idx="19">
                  <c:v>65.704537071191439</c:v>
                </c:pt>
                <c:pt idx="20">
                  <c:v>69.162670601254149</c:v>
                </c:pt>
                <c:pt idx="21">
                  <c:v>123.3400959055699</c:v>
                </c:pt>
                <c:pt idx="22">
                  <c:v>142.93618590925857</c:v>
                </c:pt>
                <c:pt idx="23">
                  <c:v>148.69974179269641</c:v>
                </c:pt>
                <c:pt idx="24">
                  <c:v>145.24160826263372</c:v>
                </c:pt>
                <c:pt idx="25">
                  <c:v>129.10365178900773</c:v>
                </c:pt>
                <c:pt idx="26">
                  <c:v>153.31058649944669</c:v>
                </c:pt>
                <c:pt idx="27">
                  <c:v>179.82294356326079</c:v>
                </c:pt>
                <c:pt idx="28">
                  <c:v>198.26632239026191</c:v>
                </c:pt>
                <c:pt idx="29">
                  <c:v>238.61121357432683</c:v>
                </c:pt>
                <c:pt idx="30">
                  <c:v>295.09406123201774</c:v>
                </c:pt>
                <c:pt idx="31">
                  <c:v>261.66543710807821</c:v>
                </c:pt>
                <c:pt idx="32">
                  <c:v>278.95610475839175</c:v>
                </c:pt>
                <c:pt idx="33">
                  <c:v>277.80339358170414</c:v>
                </c:pt>
                <c:pt idx="34">
                  <c:v>363.10402065658428</c:v>
                </c:pt>
                <c:pt idx="35">
                  <c:v>396.53264478052381</c:v>
                </c:pt>
                <c:pt idx="36">
                  <c:v>322.75912947251936</c:v>
                </c:pt>
                <c:pt idx="37">
                  <c:v>413.82331243083735</c:v>
                </c:pt>
                <c:pt idx="38">
                  <c:v>472.61158244190335</c:v>
                </c:pt>
                <c:pt idx="39">
                  <c:v>509.49834009590558</c:v>
                </c:pt>
                <c:pt idx="40">
                  <c:v>401.14348948727405</c:v>
                </c:pt>
                <c:pt idx="41">
                  <c:v>468.00073773515311</c:v>
                </c:pt>
                <c:pt idx="42">
                  <c:v>559.06492069347098</c:v>
                </c:pt>
                <c:pt idx="43">
                  <c:v>586.72998893397266</c:v>
                </c:pt>
                <c:pt idx="44">
                  <c:v>518.72002950940612</c:v>
                </c:pt>
                <c:pt idx="45">
                  <c:v>684.7104389524161</c:v>
                </c:pt>
                <c:pt idx="46">
                  <c:v>720.44448542973078</c:v>
                </c:pt>
                <c:pt idx="47">
                  <c:v>574.05016599040948</c:v>
                </c:pt>
                <c:pt idx="48">
                  <c:v>698.54297307266688</c:v>
                </c:pt>
                <c:pt idx="49">
                  <c:v>689.32128365916628</c:v>
                </c:pt>
                <c:pt idx="50">
                  <c:v>713.52821836960527</c:v>
                </c:pt>
                <c:pt idx="51">
                  <c:v>704.30652895610467</c:v>
                </c:pt>
                <c:pt idx="52">
                  <c:v>826.49391368498709</c:v>
                </c:pt>
                <c:pt idx="53">
                  <c:v>786.14902250092223</c:v>
                </c:pt>
                <c:pt idx="54">
                  <c:v>749.26226484691995</c:v>
                </c:pt>
                <c:pt idx="55">
                  <c:v>806.89782368129829</c:v>
                </c:pt>
                <c:pt idx="56">
                  <c:v>737.73515308004426</c:v>
                </c:pt>
                <c:pt idx="57">
                  <c:v>850.70084839542608</c:v>
                </c:pt>
                <c:pt idx="58">
                  <c:v>877.21320545924016</c:v>
                </c:pt>
                <c:pt idx="59">
                  <c:v>942.91774253043161</c:v>
                </c:pt>
                <c:pt idx="60">
                  <c:v>961.36112135743258</c:v>
                </c:pt>
                <c:pt idx="61">
                  <c:v>941.76503135374401</c:v>
                </c:pt>
                <c:pt idx="62">
                  <c:v>897.96200663961633</c:v>
                </c:pt>
                <c:pt idx="63">
                  <c:v>761.94208779048324</c:v>
                </c:pt>
                <c:pt idx="64">
                  <c:v>832.25746956842488</c:v>
                </c:pt>
                <c:pt idx="65">
                  <c:v>805.74511250461092</c:v>
                </c:pt>
                <c:pt idx="66">
                  <c:v>799.98155662117301</c:v>
                </c:pt>
                <c:pt idx="67">
                  <c:v>925.6270748801179</c:v>
                </c:pt>
                <c:pt idx="68">
                  <c:v>790.75986720767241</c:v>
                </c:pt>
                <c:pt idx="69">
                  <c:v>911.79454075986723</c:v>
                </c:pt>
                <c:pt idx="70">
                  <c:v>861.07524898561405</c:v>
                </c:pt>
                <c:pt idx="71">
                  <c:v>968.27738841755809</c:v>
                </c:pt>
                <c:pt idx="72">
                  <c:v>1103.1445960900037</c:v>
                </c:pt>
                <c:pt idx="73">
                  <c:v>1083.548506086315</c:v>
                </c:pt>
                <c:pt idx="74">
                  <c:v>1092.7701954998156</c:v>
                </c:pt>
                <c:pt idx="75">
                  <c:v>1126.1988196237551</c:v>
                </c:pt>
                <c:pt idx="76">
                  <c:v>1055.8834378458134</c:v>
                </c:pt>
                <c:pt idx="77">
                  <c:v>1048.967170785688</c:v>
                </c:pt>
                <c:pt idx="78">
                  <c:v>1115.824419033567</c:v>
                </c:pt>
                <c:pt idx="79">
                  <c:v>1112.3662855035043</c:v>
                </c:pt>
                <c:pt idx="80">
                  <c:v>1054.7307266691257</c:v>
                </c:pt>
                <c:pt idx="81">
                  <c:v>933.69605311693101</c:v>
                </c:pt>
                <c:pt idx="82">
                  <c:v>957.90298782737</c:v>
                </c:pt>
                <c:pt idx="83">
                  <c:v>992.48432312799696</c:v>
                </c:pt>
                <c:pt idx="84">
                  <c:v>1033.9819254887495</c:v>
                </c:pt>
                <c:pt idx="85">
                  <c:v>1088.1593507930652</c:v>
                </c:pt>
              </c:numCache>
            </c:numRef>
          </c:val>
          <c:smooth val="0"/>
          <c:extLst>
            <c:ext xmlns:c16="http://schemas.microsoft.com/office/drawing/2014/chart" uri="{C3380CC4-5D6E-409C-BE32-E72D297353CC}">
              <c16:uniqueId val="{00000000-8B0A-2D48-8F07-37C4743582DB}"/>
            </c:ext>
          </c:extLst>
        </c:ser>
        <c:ser>
          <c:idx val="1"/>
          <c:order val="1"/>
          <c:tx>
            <c:strRef>
              <c:f>TotOffences_PrePostCovid!$Z$1</c:f>
              <c:strCache>
                <c:ptCount val="1"/>
                <c:pt idx="0">
                  <c:v>2002</c:v>
                </c:pt>
              </c:strCache>
            </c:strRef>
          </c:tx>
          <c:spPr>
            <a:ln w="28575" cap="rnd">
              <a:solidFill>
                <a:schemeClr val="bg1">
                  <a:lumMod val="50000"/>
                </a:schemeClr>
              </a:solidFill>
              <a:round/>
            </a:ln>
            <a:effectLst/>
          </c:spPr>
          <c:marker>
            <c:symbol val="none"/>
          </c:marker>
          <c:cat>
            <c:numRef>
              <c:f>TotOffences_PrePostCovid!$X$2:$X$87</c:f>
              <c:numCache>
                <c:formatCode>General</c:formatCode>
                <c:ptCount val="86"/>
                <c:pt idx="0">
                  <c:v>-1920</c:v>
                </c:pt>
                <c:pt idx="1">
                  <c:v>-1890</c:v>
                </c:pt>
                <c:pt idx="2">
                  <c:v>-1860</c:v>
                </c:pt>
                <c:pt idx="3">
                  <c:v>-1830</c:v>
                </c:pt>
                <c:pt idx="4">
                  <c:v>-1800</c:v>
                </c:pt>
                <c:pt idx="5">
                  <c:v>-1770</c:v>
                </c:pt>
                <c:pt idx="6">
                  <c:v>-1740</c:v>
                </c:pt>
                <c:pt idx="7">
                  <c:v>-1710</c:v>
                </c:pt>
                <c:pt idx="8">
                  <c:v>-1680</c:v>
                </c:pt>
                <c:pt idx="9">
                  <c:v>-1650</c:v>
                </c:pt>
                <c:pt idx="10">
                  <c:v>-1620</c:v>
                </c:pt>
                <c:pt idx="11">
                  <c:v>-1590</c:v>
                </c:pt>
                <c:pt idx="12">
                  <c:v>-1560</c:v>
                </c:pt>
                <c:pt idx="13">
                  <c:v>-1530</c:v>
                </c:pt>
                <c:pt idx="14">
                  <c:v>-1500</c:v>
                </c:pt>
                <c:pt idx="15">
                  <c:v>-1470</c:v>
                </c:pt>
                <c:pt idx="16">
                  <c:v>-1440</c:v>
                </c:pt>
                <c:pt idx="17">
                  <c:v>-1410</c:v>
                </c:pt>
                <c:pt idx="18">
                  <c:v>-1380</c:v>
                </c:pt>
                <c:pt idx="19">
                  <c:v>-1350</c:v>
                </c:pt>
                <c:pt idx="20">
                  <c:v>-1320</c:v>
                </c:pt>
                <c:pt idx="21">
                  <c:v>-1290</c:v>
                </c:pt>
                <c:pt idx="22">
                  <c:v>-1260</c:v>
                </c:pt>
                <c:pt idx="23">
                  <c:v>-1230</c:v>
                </c:pt>
                <c:pt idx="24">
                  <c:v>-1200</c:v>
                </c:pt>
                <c:pt idx="25">
                  <c:v>-1170</c:v>
                </c:pt>
                <c:pt idx="26">
                  <c:v>-1140</c:v>
                </c:pt>
                <c:pt idx="27">
                  <c:v>-1110</c:v>
                </c:pt>
                <c:pt idx="28">
                  <c:v>-1080</c:v>
                </c:pt>
                <c:pt idx="29">
                  <c:v>-1050</c:v>
                </c:pt>
                <c:pt idx="30">
                  <c:v>-1020</c:v>
                </c:pt>
                <c:pt idx="31">
                  <c:v>-990</c:v>
                </c:pt>
                <c:pt idx="32">
                  <c:v>-960</c:v>
                </c:pt>
                <c:pt idx="33">
                  <c:v>-930</c:v>
                </c:pt>
                <c:pt idx="34">
                  <c:v>-900</c:v>
                </c:pt>
                <c:pt idx="35">
                  <c:v>-870</c:v>
                </c:pt>
                <c:pt idx="36">
                  <c:v>-840</c:v>
                </c:pt>
                <c:pt idx="37">
                  <c:v>-810</c:v>
                </c:pt>
                <c:pt idx="38">
                  <c:v>-780</c:v>
                </c:pt>
                <c:pt idx="39">
                  <c:v>-750</c:v>
                </c:pt>
                <c:pt idx="40">
                  <c:v>-720</c:v>
                </c:pt>
                <c:pt idx="41">
                  <c:v>-690</c:v>
                </c:pt>
                <c:pt idx="42">
                  <c:v>-660</c:v>
                </c:pt>
                <c:pt idx="43">
                  <c:v>-630</c:v>
                </c:pt>
                <c:pt idx="44">
                  <c:v>-600</c:v>
                </c:pt>
                <c:pt idx="45">
                  <c:v>-570</c:v>
                </c:pt>
                <c:pt idx="46">
                  <c:v>-540</c:v>
                </c:pt>
                <c:pt idx="47">
                  <c:v>-510</c:v>
                </c:pt>
                <c:pt idx="48">
                  <c:v>-480</c:v>
                </c:pt>
                <c:pt idx="49">
                  <c:v>-450</c:v>
                </c:pt>
                <c:pt idx="50">
                  <c:v>-420</c:v>
                </c:pt>
                <c:pt idx="51">
                  <c:v>-390</c:v>
                </c:pt>
                <c:pt idx="52">
                  <c:v>-360</c:v>
                </c:pt>
                <c:pt idx="53">
                  <c:v>-330</c:v>
                </c:pt>
                <c:pt idx="54">
                  <c:v>-300</c:v>
                </c:pt>
                <c:pt idx="55">
                  <c:v>-270</c:v>
                </c:pt>
                <c:pt idx="56">
                  <c:v>-240</c:v>
                </c:pt>
                <c:pt idx="57">
                  <c:v>-210</c:v>
                </c:pt>
                <c:pt idx="58">
                  <c:v>-180</c:v>
                </c:pt>
                <c:pt idx="59">
                  <c:v>-150</c:v>
                </c:pt>
                <c:pt idx="60">
                  <c:v>-120</c:v>
                </c:pt>
                <c:pt idx="61">
                  <c:v>-90</c:v>
                </c:pt>
                <c:pt idx="62">
                  <c:v>-60</c:v>
                </c:pt>
                <c:pt idx="63">
                  <c:v>-30</c:v>
                </c:pt>
                <c:pt idx="64">
                  <c:v>30</c:v>
                </c:pt>
                <c:pt idx="65">
                  <c:v>60</c:v>
                </c:pt>
                <c:pt idx="66">
                  <c:v>90</c:v>
                </c:pt>
                <c:pt idx="67">
                  <c:v>120</c:v>
                </c:pt>
                <c:pt idx="68">
                  <c:v>150</c:v>
                </c:pt>
                <c:pt idx="69">
                  <c:v>180</c:v>
                </c:pt>
                <c:pt idx="70">
                  <c:v>210</c:v>
                </c:pt>
                <c:pt idx="71">
                  <c:v>240</c:v>
                </c:pt>
                <c:pt idx="72">
                  <c:v>270</c:v>
                </c:pt>
                <c:pt idx="73">
                  <c:v>300</c:v>
                </c:pt>
                <c:pt idx="74">
                  <c:v>330</c:v>
                </c:pt>
                <c:pt idx="75">
                  <c:v>360</c:v>
                </c:pt>
                <c:pt idx="76">
                  <c:v>390</c:v>
                </c:pt>
                <c:pt idx="77">
                  <c:v>420</c:v>
                </c:pt>
                <c:pt idx="78">
                  <c:v>450</c:v>
                </c:pt>
                <c:pt idx="79">
                  <c:v>480</c:v>
                </c:pt>
                <c:pt idx="80">
                  <c:v>510</c:v>
                </c:pt>
                <c:pt idx="81">
                  <c:v>540</c:v>
                </c:pt>
                <c:pt idx="82">
                  <c:v>570</c:v>
                </c:pt>
                <c:pt idx="83">
                  <c:v>600</c:v>
                </c:pt>
                <c:pt idx="84">
                  <c:v>630</c:v>
                </c:pt>
                <c:pt idx="85">
                  <c:v>660</c:v>
                </c:pt>
              </c:numCache>
            </c:numRef>
          </c:cat>
          <c:val>
            <c:numRef>
              <c:f>TotOffences_PrePostCovid!$Z$2:$Z$87</c:f>
              <c:numCache>
                <c:formatCode>0.00</c:formatCode>
                <c:ptCount val="86"/>
                <c:pt idx="0">
                  <c:v>20.789300440040194</c:v>
                </c:pt>
                <c:pt idx="1">
                  <c:v>20.789300440040194</c:v>
                </c:pt>
                <c:pt idx="2">
                  <c:v>26.564106117829134</c:v>
                </c:pt>
                <c:pt idx="3">
                  <c:v>27.719067253386921</c:v>
                </c:pt>
                <c:pt idx="4">
                  <c:v>16.169455897809041</c:v>
                </c:pt>
                <c:pt idx="5">
                  <c:v>17.324417033366828</c:v>
                </c:pt>
                <c:pt idx="6">
                  <c:v>23.099222711155768</c:v>
                </c:pt>
                <c:pt idx="7">
                  <c:v>23.099222711155768</c:v>
                </c:pt>
                <c:pt idx="8">
                  <c:v>26.564106117829134</c:v>
                </c:pt>
                <c:pt idx="9">
                  <c:v>35.803795202291447</c:v>
                </c:pt>
                <c:pt idx="10">
                  <c:v>38.113717473407021</c:v>
                </c:pt>
                <c:pt idx="11">
                  <c:v>21.944261575597981</c:v>
                </c:pt>
                <c:pt idx="12">
                  <c:v>49.663328828984902</c:v>
                </c:pt>
                <c:pt idx="13">
                  <c:v>54.283173371216058</c:v>
                </c:pt>
                <c:pt idx="14">
                  <c:v>61.212940184562797</c:v>
                </c:pt>
                <c:pt idx="15">
                  <c:v>62.367901320120581</c:v>
                </c:pt>
                <c:pt idx="16">
                  <c:v>51.973251100100484</c:v>
                </c:pt>
                <c:pt idx="17">
                  <c:v>83.157201760160774</c:v>
                </c:pt>
                <c:pt idx="18">
                  <c:v>84.312162895718558</c:v>
                </c:pt>
                <c:pt idx="19">
                  <c:v>72.762551540140677</c:v>
                </c:pt>
                <c:pt idx="20">
                  <c:v>106.25642447131654</c:v>
                </c:pt>
                <c:pt idx="21">
                  <c:v>145.52510308028135</c:v>
                </c:pt>
                <c:pt idx="22">
                  <c:v>155.91975330030144</c:v>
                </c:pt>
                <c:pt idx="23">
                  <c:v>131.66556945358789</c:v>
                </c:pt>
                <c:pt idx="24">
                  <c:v>132.82053058914568</c:v>
                </c:pt>
                <c:pt idx="25">
                  <c:v>169.7792869269949</c:v>
                </c:pt>
                <c:pt idx="26">
                  <c:v>222.90749916265318</c:v>
                </c:pt>
                <c:pt idx="27">
                  <c:v>258.71129436494465</c:v>
                </c:pt>
                <c:pt idx="28">
                  <c:v>263.33113890717578</c:v>
                </c:pt>
                <c:pt idx="29">
                  <c:v>286.43036161833157</c:v>
                </c:pt>
                <c:pt idx="30">
                  <c:v>307.21966205837174</c:v>
                </c:pt>
                <c:pt idx="31">
                  <c:v>240.23191619601999</c:v>
                </c:pt>
                <c:pt idx="32">
                  <c:v>278.345633669427</c:v>
                </c:pt>
                <c:pt idx="33">
                  <c:v>306.06470092281398</c:v>
                </c:pt>
                <c:pt idx="34">
                  <c:v>341.86849612510542</c:v>
                </c:pt>
                <c:pt idx="35">
                  <c:v>346.48834066733656</c:v>
                </c:pt>
                <c:pt idx="36">
                  <c:v>467.75925990090434</c:v>
                </c:pt>
                <c:pt idx="37">
                  <c:v>326.85400136285415</c:v>
                </c:pt>
                <c:pt idx="38">
                  <c:v>435.42034810528628</c:v>
                </c:pt>
                <c:pt idx="39">
                  <c:v>509.33786078098478</c:v>
                </c:pt>
                <c:pt idx="40">
                  <c:v>568.2408786944319</c:v>
                </c:pt>
                <c:pt idx="41">
                  <c:v>511.64778305210029</c:v>
                </c:pt>
                <c:pt idx="42">
                  <c:v>540.52181144104497</c:v>
                </c:pt>
                <c:pt idx="43">
                  <c:v>594.80498481226107</c:v>
                </c:pt>
                <c:pt idx="44">
                  <c:v>649.08815818347705</c:v>
                </c:pt>
                <c:pt idx="45">
                  <c:v>636.3835856923414</c:v>
                </c:pt>
                <c:pt idx="46">
                  <c:v>653.7080027257083</c:v>
                </c:pt>
                <c:pt idx="47">
                  <c:v>710.3010983680399</c:v>
                </c:pt>
                <c:pt idx="48">
                  <c:v>744.94993243477359</c:v>
                </c:pt>
                <c:pt idx="49">
                  <c:v>814.24760056824084</c:v>
                </c:pt>
                <c:pt idx="50">
                  <c:v>709.14613723248215</c:v>
                </c:pt>
                <c:pt idx="51">
                  <c:v>795.7682223993163</c:v>
                </c:pt>
                <c:pt idx="52">
                  <c:v>821.17736738158771</c:v>
                </c:pt>
                <c:pt idx="53">
                  <c:v>807.3178337548942</c:v>
                </c:pt>
                <c:pt idx="54">
                  <c:v>808.47279489045195</c:v>
                </c:pt>
                <c:pt idx="55">
                  <c:v>913.57425822621076</c:v>
                </c:pt>
                <c:pt idx="56">
                  <c:v>852.36131804164802</c:v>
                </c:pt>
                <c:pt idx="57">
                  <c:v>975.94215954633125</c:v>
                </c:pt>
                <c:pt idx="58">
                  <c:v>997.88642112192929</c:v>
                </c:pt>
                <c:pt idx="59">
                  <c:v>930.89867525957754</c:v>
                </c:pt>
                <c:pt idx="60">
                  <c:v>1094.9031565087835</c:v>
                </c:pt>
                <c:pt idx="61">
                  <c:v>932.0536363951353</c:v>
                </c:pt>
                <c:pt idx="62">
                  <c:v>843.12162895718564</c:v>
                </c:pt>
                <c:pt idx="63">
                  <c:v>1083.3535451532057</c:v>
                </c:pt>
                <c:pt idx="64">
                  <c:v>1187.3000473534066</c:v>
                </c:pt>
                <c:pt idx="65">
                  <c:v>776.13388309483389</c:v>
                </c:pt>
                <c:pt idx="66">
                  <c:v>1000.1963433930448</c:v>
                </c:pt>
                <c:pt idx="67">
                  <c:v>979.40704295300475</c:v>
                </c:pt>
                <c:pt idx="68">
                  <c:v>949.37805342850208</c:v>
                </c:pt>
                <c:pt idx="69">
                  <c:v>959.77270364852211</c:v>
                </c:pt>
                <c:pt idx="70">
                  <c:v>887.01015210838148</c:v>
                </c:pt>
                <c:pt idx="71">
                  <c:v>1169.9756303200397</c:v>
                </c:pt>
                <c:pt idx="72">
                  <c:v>984.02688749523577</c:v>
                </c:pt>
                <c:pt idx="73">
                  <c:v>1091.4382731021101</c:v>
                </c:pt>
                <c:pt idx="74">
                  <c:v>1069.4940115265122</c:v>
                </c:pt>
                <c:pt idx="75">
                  <c:v>1051.0146333575874</c:v>
                </c:pt>
                <c:pt idx="76">
                  <c:v>1022.1406049686427</c:v>
                </c:pt>
                <c:pt idx="77">
                  <c:v>841.96666782162777</c:v>
                </c:pt>
                <c:pt idx="78">
                  <c:v>848.89643463497453</c:v>
                </c:pt>
                <c:pt idx="79">
                  <c:v>906.64449141286389</c:v>
                </c:pt>
                <c:pt idx="80">
                  <c:v>826.95217305937661</c:v>
                </c:pt>
                <c:pt idx="81">
                  <c:v>1084.5085062887633</c:v>
                </c:pt>
                <c:pt idx="82">
                  <c:v>932.0536363951353</c:v>
                </c:pt>
                <c:pt idx="83">
                  <c:v>910.10937481953727</c:v>
                </c:pt>
                <c:pt idx="84">
                  <c:v>942.44828661515544</c:v>
                </c:pt>
                <c:pt idx="85">
                  <c:v>993.26657657969815</c:v>
                </c:pt>
              </c:numCache>
            </c:numRef>
          </c:val>
          <c:smooth val="0"/>
          <c:extLst>
            <c:ext xmlns:c16="http://schemas.microsoft.com/office/drawing/2014/chart" uri="{C3380CC4-5D6E-409C-BE32-E72D297353CC}">
              <c16:uniqueId val="{00000001-8B0A-2D48-8F07-37C4743582DB}"/>
            </c:ext>
          </c:extLst>
        </c:ser>
        <c:ser>
          <c:idx val="2"/>
          <c:order val="2"/>
          <c:tx>
            <c:strRef>
              <c:f>TotOffences_PrePostCovid!$AA$1</c:f>
              <c:strCache>
                <c:ptCount val="1"/>
                <c:pt idx="0">
                  <c:v>2004</c:v>
                </c:pt>
              </c:strCache>
            </c:strRef>
          </c:tx>
          <c:spPr>
            <a:ln w="28575" cap="rnd">
              <a:solidFill>
                <a:schemeClr val="tx1"/>
              </a:solidFill>
              <a:round/>
            </a:ln>
            <a:effectLst/>
          </c:spPr>
          <c:marker>
            <c:symbol val="none"/>
          </c:marker>
          <c:cat>
            <c:numRef>
              <c:f>TotOffences_PrePostCovid!$X$2:$X$87</c:f>
              <c:numCache>
                <c:formatCode>General</c:formatCode>
                <c:ptCount val="86"/>
                <c:pt idx="0">
                  <c:v>-1920</c:v>
                </c:pt>
                <c:pt idx="1">
                  <c:v>-1890</c:v>
                </c:pt>
                <c:pt idx="2">
                  <c:v>-1860</c:v>
                </c:pt>
                <c:pt idx="3">
                  <c:v>-1830</c:v>
                </c:pt>
                <c:pt idx="4">
                  <c:v>-1800</c:v>
                </c:pt>
                <c:pt idx="5">
                  <c:v>-1770</c:v>
                </c:pt>
                <c:pt idx="6">
                  <c:v>-1740</c:v>
                </c:pt>
                <c:pt idx="7">
                  <c:v>-1710</c:v>
                </c:pt>
                <c:pt idx="8">
                  <c:v>-1680</c:v>
                </c:pt>
                <c:pt idx="9">
                  <c:v>-1650</c:v>
                </c:pt>
                <c:pt idx="10">
                  <c:v>-1620</c:v>
                </c:pt>
                <c:pt idx="11">
                  <c:v>-1590</c:v>
                </c:pt>
                <c:pt idx="12">
                  <c:v>-1560</c:v>
                </c:pt>
                <c:pt idx="13">
                  <c:v>-1530</c:v>
                </c:pt>
                <c:pt idx="14">
                  <c:v>-1500</c:v>
                </c:pt>
                <c:pt idx="15">
                  <c:v>-1470</c:v>
                </c:pt>
                <c:pt idx="16">
                  <c:v>-1440</c:v>
                </c:pt>
                <c:pt idx="17">
                  <c:v>-1410</c:v>
                </c:pt>
                <c:pt idx="18">
                  <c:v>-1380</c:v>
                </c:pt>
                <c:pt idx="19">
                  <c:v>-1350</c:v>
                </c:pt>
                <c:pt idx="20">
                  <c:v>-1320</c:v>
                </c:pt>
                <c:pt idx="21">
                  <c:v>-1290</c:v>
                </c:pt>
                <c:pt idx="22">
                  <c:v>-1260</c:v>
                </c:pt>
                <c:pt idx="23">
                  <c:v>-1230</c:v>
                </c:pt>
                <c:pt idx="24">
                  <c:v>-1200</c:v>
                </c:pt>
                <c:pt idx="25">
                  <c:v>-1170</c:v>
                </c:pt>
                <c:pt idx="26">
                  <c:v>-1140</c:v>
                </c:pt>
                <c:pt idx="27">
                  <c:v>-1110</c:v>
                </c:pt>
                <c:pt idx="28">
                  <c:v>-1080</c:v>
                </c:pt>
                <c:pt idx="29">
                  <c:v>-1050</c:v>
                </c:pt>
                <c:pt idx="30">
                  <c:v>-1020</c:v>
                </c:pt>
                <c:pt idx="31">
                  <c:v>-990</c:v>
                </c:pt>
                <c:pt idx="32">
                  <c:v>-960</c:v>
                </c:pt>
                <c:pt idx="33">
                  <c:v>-930</c:v>
                </c:pt>
                <c:pt idx="34">
                  <c:v>-900</c:v>
                </c:pt>
                <c:pt idx="35">
                  <c:v>-870</c:v>
                </c:pt>
                <c:pt idx="36">
                  <c:v>-840</c:v>
                </c:pt>
                <c:pt idx="37">
                  <c:v>-810</c:v>
                </c:pt>
                <c:pt idx="38">
                  <c:v>-780</c:v>
                </c:pt>
                <c:pt idx="39">
                  <c:v>-750</c:v>
                </c:pt>
                <c:pt idx="40">
                  <c:v>-720</c:v>
                </c:pt>
                <c:pt idx="41">
                  <c:v>-690</c:v>
                </c:pt>
                <c:pt idx="42">
                  <c:v>-660</c:v>
                </c:pt>
                <c:pt idx="43">
                  <c:v>-630</c:v>
                </c:pt>
                <c:pt idx="44">
                  <c:v>-600</c:v>
                </c:pt>
                <c:pt idx="45">
                  <c:v>-570</c:v>
                </c:pt>
                <c:pt idx="46">
                  <c:v>-540</c:v>
                </c:pt>
                <c:pt idx="47">
                  <c:v>-510</c:v>
                </c:pt>
                <c:pt idx="48">
                  <c:v>-480</c:v>
                </c:pt>
                <c:pt idx="49">
                  <c:v>-450</c:v>
                </c:pt>
                <c:pt idx="50">
                  <c:v>-420</c:v>
                </c:pt>
                <c:pt idx="51">
                  <c:v>-390</c:v>
                </c:pt>
                <c:pt idx="52">
                  <c:v>-360</c:v>
                </c:pt>
                <c:pt idx="53">
                  <c:v>-330</c:v>
                </c:pt>
                <c:pt idx="54">
                  <c:v>-300</c:v>
                </c:pt>
                <c:pt idx="55">
                  <c:v>-270</c:v>
                </c:pt>
                <c:pt idx="56">
                  <c:v>-240</c:v>
                </c:pt>
                <c:pt idx="57">
                  <c:v>-210</c:v>
                </c:pt>
                <c:pt idx="58">
                  <c:v>-180</c:v>
                </c:pt>
                <c:pt idx="59">
                  <c:v>-150</c:v>
                </c:pt>
                <c:pt idx="60">
                  <c:v>-120</c:v>
                </c:pt>
                <c:pt idx="61">
                  <c:v>-90</c:v>
                </c:pt>
                <c:pt idx="62">
                  <c:v>-60</c:v>
                </c:pt>
                <c:pt idx="63">
                  <c:v>-30</c:v>
                </c:pt>
                <c:pt idx="64">
                  <c:v>30</c:v>
                </c:pt>
                <c:pt idx="65">
                  <c:v>60</c:v>
                </c:pt>
                <c:pt idx="66">
                  <c:v>90</c:v>
                </c:pt>
                <c:pt idx="67">
                  <c:v>120</c:v>
                </c:pt>
                <c:pt idx="68">
                  <c:v>150</c:v>
                </c:pt>
                <c:pt idx="69">
                  <c:v>180</c:v>
                </c:pt>
                <c:pt idx="70">
                  <c:v>210</c:v>
                </c:pt>
                <c:pt idx="71">
                  <c:v>240</c:v>
                </c:pt>
                <c:pt idx="72">
                  <c:v>270</c:v>
                </c:pt>
                <c:pt idx="73">
                  <c:v>300</c:v>
                </c:pt>
                <c:pt idx="74">
                  <c:v>330</c:v>
                </c:pt>
                <c:pt idx="75">
                  <c:v>360</c:v>
                </c:pt>
                <c:pt idx="76">
                  <c:v>390</c:v>
                </c:pt>
                <c:pt idx="77">
                  <c:v>420</c:v>
                </c:pt>
                <c:pt idx="78">
                  <c:v>450</c:v>
                </c:pt>
                <c:pt idx="79">
                  <c:v>480</c:v>
                </c:pt>
                <c:pt idx="80">
                  <c:v>510</c:v>
                </c:pt>
                <c:pt idx="81">
                  <c:v>540</c:v>
                </c:pt>
                <c:pt idx="82">
                  <c:v>570</c:v>
                </c:pt>
                <c:pt idx="83">
                  <c:v>600</c:v>
                </c:pt>
                <c:pt idx="84">
                  <c:v>630</c:v>
                </c:pt>
                <c:pt idx="85">
                  <c:v>660</c:v>
                </c:pt>
              </c:numCache>
            </c:numRef>
          </c:cat>
          <c:val>
            <c:numRef>
              <c:f>TotOffences_PrePostCovid!$AA$2:$AA$87</c:f>
              <c:numCache>
                <c:formatCode>0.00</c:formatCode>
                <c:ptCount val="86"/>
                <c:pt idx="0">
                  <c:v>5.8211283675227605</c:v>
                </c:pt>
                <c:pt idx="1">
                  <c:v>16.299159429063728</c:v>
                </c:pt>
                <c:pt idx="2">
                  <c:v>26.777190490604699</c:v>
                </c:pt>
                <c:pt idx="3">
                  <c:v>19.791836449577385</c:v>
                </c:pt>
                <c:pt idx="4">
                  <c:v>22.120287796586489</c:v>
                </c:pt>
                <c:pt idx="5">
                  <c:v>25.612964817100149</c:v>
                </c:pt>
                <c:pt idx="6">
                  <c:v>10.478031061540969</c:v>
                </c:pt>
                <c:pt idx="7">
                  <c:v>27.941416164109253</c:v>
                </c:pt>
                <c:pt idx="8">
                  <c:v>18.627610776072835</c:v>
                </c:pt>
                <c:pt idx="9">
                  <c:v>20.956062123081939</c:v>
                </c:pt>
                <c:pt idx="10">
                  <c:v>39.58367289915477</c:v>
                </c:pt>
                <c:pt idx="11">
                  <c:v>53.554380981209398</c:v>
                </c:pt>
                <c:pt idx="12">
                  <c:v>40.747898572659324</c:v>
                </c:pt>
                <c:pt idx="13">
                  <c:v>53.554380981209398</c:v>
                </c:pt>
                <c:pt idx="14">
                  <c:v>32.598318858127456</c:v>
                </c:pt>
                <c:pt idx="15">
                  <c:v>53.554380981209398</c:v>
                </c:pt>
                <c:pt idx="16">
                  <c:v>52.390155307704845</c:v>
                </c:pt>
                <c:pt idx="17">
                  <c:v>44.240575593172977</c:v>
                </c:pt>
                <c:pt idx="18">
                  <c:v>57.047058001723052</c:v>
                </c:pt>
                <c:pt idx="19">
                  <c:v>79.16734579830954</c:v>
                </c:pt>
                <c:pt idx="20">
                  <c:v>62.868186369245812</c:v>
                </c:pt>
                <c:pt idx="21">
                  <c:v>86.152699839336861</c:v>
                </c:pt>
                <c:pt idx="22">
                  <c:v>90.809602533355061</c:v>
                </c:pt>
                <c:pt idx="23">
                  <c:v>98.959182247886929</c:v>
                </c:pt>
                <c:pt idx="24">
                  <c:v>115.25834167695066</c:v>
                </c:pt>
                <c:pt idx="25">
                  <c:v>132.72172677951895</c:v>
                </c:pt>
                <c:pt idx="26">
                  <c:v>201.41104151628753</c:v>
                </c:pt>
                <c:pt idx="27">
                  <c:v>168.81272265816006</c:v>
                </c:pt>
                <c:pt idx="28">
                  <c:v>160.6631429436282</c:v>
                </c:pt>
                <c:pt idx="29">
                  <c:v>196.75413882226928</c:v>
                </c:pt>
                <c:pt idx="30">
                  <c:v>287.56374135562436</c:v>
                </c:pt>
                <c:pt idx="31">
                  <c:v>277.08571029408341</c:v>
                </c:pt>
                <c:pt idx="32">
                  <c:v>281.7426129881016</c:v>
                </c:pt>
                <c:pt idx="33">
                  <c:v>289.89219270263345</c:v>
                </c:pt>
                <c:pt idx="34">
                  <c:v>384.19447225650219</c:v>
                </c:pt>
                <c:pt idx="35">
                  <c:v>431.92772487018885</c:v>
                </c:pt>
                <c:pt idx="36">
                  <c:v>551.84296924115768</c:v>
                </c:pt>
                <c:pt idx="37">
                  <c:v>397.00095466505229</c:v>
                </c:pt>
                <c:pt idx="38">
                  <c:v>438.91307891121619</c:v>
                </c:pt>
                <c:pt idx="39">
                  <c:v>486.64633152490279</c:v>
                </c:pt>
                <c:pt idx="40">
                  <c:v>584.4412880992852</c:v>
                </c:pt>
                <c:pt idx="41">
                  <c:v>528.55845577106675</c:v>
                </c:pt>
                <c:pt idx="42">
                  <c:v>537.87226115910312</c:v>
                </c:pt>
                <c:pt idx="43">
                  <c:v>508.76661932148932</c:v>
                </c:pt>
                <c:pt idx="44">
                  <c:v>565.81367732321235</c:v>
                </c:pt>
                <c:pt idx="45">
                  <c:v>713.67033785829051</c:v>
                </c:pt>
                <c:pt idx="46">
                  <c:v>568.1421286702215</c:v>
                </c:pt>
                <c:pt idx="47">
                  <c:v>664.77285957109927</c:v>
                </c:pt>
                <c:pt idx="48">
                  <c:v>795.16613500360904</c:v>
                </c:pt>
                <c:pt idx="49">
                  <c:v>722.98414324632688</c:v>
                </c:pt>
                <c:pt idx="50">
                  <c:v>805.6441660651501</c:v>
                </c:pt>
                <c:pt idx="51">
                  <c:v>866.18390108738674</c:v>
                </c:pt>
                <c:pt idx="52">
                  <c:v>790.50923230959086</c:v>
                </c:pt>
                <c:pt idx="53">
                  <c:v>762.56781614548163</c:v>
                </c:pt>
                <c:pt idx="54">
                  <c:v>776.5385242275363</c:v>
                </c:pt>
                <c:pt idx="55">
                  <c:v>830.09290520874561</c:v>
                </c:pt>
                <c:pt idx="56">
                  <c:v>913.9171537010734</c:v>
                </c:pt>
                <c:pt idx="57">
                  <c:v>905.76757398654149</c:v>
                </c:pt>
                <c:pt idx="58">
                  <c:v>970.96421170279643</c:v>
                </c:pt>
                <c:pt idx="59">
                  <c:v>936.03744149765998</c:v>
                </c:pt>
                <c:pt idx="60">
                  <c:v>1052.4600088481152</c:v>
                </c:pt>
                <c:pt idx="61">
                  <c:v>910.42447668055979</c:v>
                </c:pt>
                <c:pt idx="62">
                  <c:v>1262.0206300789346</c:v>
                </c:pt>
                <c:pt idx="63">
                  <c:v>1153.7476424430113</c:v>
                </c:pt>
                <c:pt idx="64">
                  <c:v>1010.5478846019513</c:v>
                </c:pt>
                <c:pt idx="65">
                  <c:v>863.85544974037771</c:v>
                </c:pt>
                <c:pt idx="66">
                  <c:v>908.09602533355064</c:v>
                </c:pt>
                <c:pt idx="67">
                  <c:v>991.92027382587844</c:v>
                </c:pt>
                <c:pt idx="68">
                  <c:v>813.7937457796819</c:v>
                </c:pt>
                <c:pt idx="69">
                  <c:v>904.60334831303692</c:v>
                </c:pt>
                <c:pt idx="70">
                  <c:v>830.09290520874561</c:v>
                </c:pt>
                <c:pt idx="71">
                  <c:v>785.85232961557278</c:v>
                </c:pt>
                <c:pt idx="72">
                  <c:v>1040.8177521130694</c:v>
                </c:pt>
                <c:pt idx="73">
                  <c:v>1177.0321559131021</c:v>
                </c:pt>
                <c:pt idx="74">
                  <c:v>1080.4014250122243</c:v>
                </c:pt>
                <c:pt idx="75">
                  <c:v>973.29266304980558</c:v>
                </c:pt>
                <c:pt idx="76">
                  <c:v>778.86697557454534</c:v>
                </c:pt>
                <c:pt idx="77">
                  <c:v>824.27177684122296</c:v>
                </c:pt>
                <c:pt idx="78">
                  <c:v>769.55317018650896</c:v>
                </c:pt>
                <c:pt idx="79">
                  <c:v>844.06361329080039</c:v>
                </c:pt>
                <c:pt idx="80">
                  <c:v>800.98726337113192</c:v>
                </c:pt>
                <c:pt idx="81">
                  <c:v>632.17454071297186</c:v>
                </c:pt>
                <c:pt idx="82">
                  <c:v>462.19759238130717</c:v>
                </c:pt>
                <c:pt idx="83">
                  <c:v>576.29170838475329</c:v>
                </c:pt>
                <c:pt idx="84">
                  <c:v>533.21535846508482</c:v>
                </c:pt>
                <c:pt idx="85">
                  <c:v>564.64945164970777</c:v>
                </c:pt>
              </c:numCache>
            </c:numRef>
          </c:val>
          <c:smooth val="0"/>
          <c:extLst>
            <c:ext xmlns:c16="http://schemas.microsoft.com/office/drawing/2014/chart" uri="{C3380CC4-5D6E-409C-BE32-E72D297353CC}">
              <c16:uniqueId val="{00000002-8B0A-2D48-8F07-37C4743582DB}"/>
            </c:ext>
          </c:extLst>
        </c:ser>
        <c:dLbls>
          <c:showLegendKey val="0"/>
          <c:showVal val="0"/>
          <c:showCatName val="0"/>
          <c:showSerName val="0"/>
          <c:showPercent val="0"/>
          <c:showBubbleSize val="0"/>
        </c:dLbls>
        <c:smooth val="0"/>
        <c:axId val="570180751"/>
        <c:axId val="793166607"/>
      </c:lineChart>
      <c:catAx>
        <c:axId val="5701807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9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793166607"/>
        <c:crosses val="autoZero"/>
        <c:auto val="1"/>
        <c:lblAlgn val="ctr"/>
        <c:lblOffset val="100"/>
        <c:noMultiLvlLbl val="0"/>
      </c:catAx>
      <c:valAx>
        <c:axId val="79316660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b="1" dirty="0"/>
                  <a:t>Rate per 100,000</a:t>
                </a:r>
              </a:p>
            </c:rich>
          </c:tx>
          <c:overlay val="0"/>
          <c:spPr>
            <a:noFill/>
            <a:ln>
              <a:noFill/>
            </a:ln>
            <a:effectLst/>
          </c:spPr>
          <c:txPr>
            <a:bodyPr rot="-5400000" spcFirstLastPara="1" vertOverflow="ellipsis" vert="horz" wrap="square" anchor="ctr" anchorCtr="1"/>
            <a:lstStyle/>
            <a:p>
              <a:pPr>
                <a:defRPr sz="10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570180751"/>
        <c:crosses val="autoZero"/>
        <c:crossBetween val="between"/>
      </c:valAx>
      <c:spPr>
        <a:noFill/>
        <a:ln>
          <a:noFill/>
        </a:ln>
        <a:effectLst/>
      </c:spPr>
    </c:plotArea>
    <c:legend>
      <c:legendPos val="b"/>
      <c:layout>
        <c:manualLayout>
          <c:xMode val="edge"/>
          <c:yMode val="edge"/>
          <c:x val="9.9961390359930222E-2"/>
          <c:y val="0.15597954451550042"/>
          <c:w val="0.29505783931804602"/>
          <c:h val="3.0125421822272215E-2"/>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702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48645" y="0"/>
            <a:ext cx="2944283" cy="497020"/>
          </a:xfrm>
          <a:prstGeom prst="rect">
            <a:avLst/>
          </a:prstGeom>
        </p:spPr>
        <p:txBody>
          <a:bodyPr vert="horz" lIns="91440" tIns="45720" rIns="91440" bIns="45720" rtlCol="0"/>
          <a:lstStyle>
            <a:lvl1pPr algn="r">
              <a:defRPr sz="1200"/>
            </a:lvl1pPr>
          </a:lstStyle>
          <a:p>
            <a:fld id="{AC0191EB-1655-410F-85DE-D69BC1C2662C}" type="datetimeFigureOut">
              <a:rPr lang="en-AU" smtClean="0"/>
              <a:t>15/8/2023</a:t>
            </a:fld>
            <a:endParaRPr lang="en-AU"/>
          </a:p>
        </p:txBody>
      </p:sp>
      <p:sp>
        <p:nvSpPr>
          <p:cNvPr id="4" name="Slide Image Placeholder 3"/>
          <p:cNvSpPr>
            <a:spLocks noGrp="1" noRot="1" noChangeAspect="1"/>
          </p:cNvSpPr>
          <p:nvPr>
            <p:ph type="sldImg" idx="2"/>
          </p:nvPr>
        </p:nvSpPr>
        <p:spPr>
          <a:xfrm>
            <a:off x="425450" y="1238250"/>
            <a:ext cx="5943600" cy="334327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450" y="4767262"/>
            <a:ext cx="5435600" cy="39004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08981"/>
            <a:ext cx="2944283" cy="497019"/>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48645" y="9408981"/>
            <a:ext cx="2944283" cy="497019"/>
          </a:xfrm>
          <a:prstGeom prst="rect">
            <a:avLst/>
          </a:prstGeom>
        </p:spPr>
        <p:txBody>
          <a:bodyPr vert="horz" lIns="91440" tIns="45720" rIns="91440" bIns="45720" rtlCol="0" anchor="b"/>
          <a:lstStyle>
            <a:lvl1pPr algn="r">
              <a:defRPr sz="1200"/>
            </a:lvl1pPr>
          </a:lstStyle>
          <a:p>
            <a:fld id="{D7DE33E3-6207-44F9-82DA-0BA447B93DC4}" type="slidenum">
              <a:rPr lang="en-AU" smtClean="0"/>
              <a:t>‹#›</a:t>
            </a:fld>
            <a:endParaRPr lang="en-AU"/>
          </a:p>
        </p:txBody>
      </p:sp>
    </p:spTree>
    <p:extLst>
      <p:ext uri="{BB962C8B-B14F-4D97-AF65-F5344CB8AC3E}">
        <p14:creationId xmlns:p14="http://schemas.microsoft.com/office/powerpoint/2010/main" val="16849859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DE33E3-6207-44F9-82DA-0BA447B93DC4}" type="slidenum">
              <a:rPr lang="en-AU" smtClean="0"/>
              <a:t>1</a:t>
            </a:fld>
            <a:endParaRPr lang="en-AU"/>
          </a:p>
        </p:txBody>
      </p:sp>
    </p:spTree>
    <p:extLst>
      <p:ext uri="{BB962C8B-B14F-4D97-AF65-F5344CB8AC3E}">
        <p14:creationId xmlns:p14="http://schemas.microsoft.com/office/powerpoint/2010/main" val="587879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BD0E7A43-0238-4297-A868-A61BE3BBD411}" type="slidenum">
              <a:rPr lang="en-AU" smtClean="0"/>
              <a:t>2</a:t>
            </a:fld>
            <a:endParaRPr lang="en-AU"/>
          </a:p>
        </p:txBody>
      </p:sp>
    </p:spTree>
    <p:extLst>
      <p:ext uri="{BB962C8B-B14F-4D97-AF65-F5344CB8AC3E}">
        <p14:creationId xmlns:p14="http://schemas.microsoft.com/office/powerpoint/2010/main" val="2583542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DE33E3-6207-44F9-82DA-0BA447B93DC4}" type="slidenum">
              <a:rPr lang="en-AU" smtClean="0"/>
              <a:t>9</a:t>
            </a:fld>
            <a:endParaRPr lang="en-AU"/>
          </a:p>
        </p:txBody>
      </p:sp>
    </p:spTree>
    <p:extLst>
      <p:ext uri="{BB962C8B-B14F-4D97-AF65-F5344CB8AC3E}">
        <p14:creationId xmlns:p14="http://schemas.microsoft.com/office/powerpoint/2010/main" val="11112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594A67E5-B5A0-4F97-959E-DF68503586C2}" type="datetimeFigureOut">
              <a:rPr lang="en-AU" smtClean="0"/>
              <a:t>15/8/2023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209C35-2518-4B1A-B7CA-A6B23E553D5E}" type="slidenum">
              <a:rPr lang="en-AU" smtClean="0"/>
              <a:t>‹#›</a:t>
            </a:fld>
            <a:endParaRPr lang="en-AU"/>
          </a:p>
        </p:txBody>
      </p:sp>
    </p:spTree>
    <p:extLst>
      <p:ext uri="{BB962C8B-B14F-4D97-AF65-F5344CB8AC3E}">
        <p14:creationId xmlns:p14="http://schemas.microsoft.com/office/powerpoint/2010/main" val="572945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94A67E5-B5A0-4F97-959E-DF68503586C2}" type="datetimeFigureOut">
              <a:rPr lang="en-AU" smtClean="0"/>
              <a:t>15/8/2023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209C35-2518-4B1A-B7CA-A6B23E553D5E}" type="slidenum">
              <a:rPr lang="en-AU" smtClean="0"/>
              <a:t>‹#›</a:t>
            </a:fld>
            <a:endParaRPr lang="en-AU"/>
          </a:p>
        </p:txBody>
      </p:sp>
    </p:spTree>
    <p:extLst>
      <p:ext uri="{BB962C8B-B14F-4D97-AF65-F5344CB8AC3E}">
        <p14:creationId xmlns:p14="http://schemas.microsoft.com/office/powerpoint/2010/main" val="3853565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94A67E5-B5A0-4F97-959E-DF68503586C2}" type="datetimeFigureOut">
              <a:rPr lang="en-AU" smtClean="0"/>
              <a:t>15/8/2023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209C35-2518-4B1A-B7CA-A6B23E553D5E}" type="slidenum">
              <a:rPr lang="en-AU" smtClean="0"/>
              <a:t>‹#›</a:t>
            </a:fld>
            <a:endParaRPr lang="en-AU"/>
          </a:p>
        </p:txBody>
      </p:sp>
    </p:spTree>
    <p:extLst>
      <p:ext uri="{BB962C8B-B14F-4D97-AF65-F5344CB8AC3E}">
        <p14:creationId xmlns:p14="http://schemas.microsoft.com/office/powerpoint/2010/main" val="13611903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9106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94A67E5-B5A0-4F97-959E-DF68503586C2}" type="datetimeFigureOut">
              <a:rPr lang="en-AU" smtClean="0"/>
              <a:t>15/8/2023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209C35-2518-4B1A-B7CA-A6B23E553D5E}" type="slidenum">
              <a:rPr lang="en-AU" smtClean="0"/>
              <a:t>‹#›</a:t>
            </a:fld>
            <a:endParaRPr lang="en-AU"/>
          </a:p>
        </p:txBody>
      </p:sp>
    </p:spTree>
    <p:extLst>
      <p:ext uri="{BB962C8B-B14F-4D97-AF65-F5344CB8AC3E}">
        <p14:creationId xmlns:p14="http://schemas.microsoft.com/office/powerpoint/2010/main" val="4142658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94A67E5-B5A0-4F97-959E-DF68503586C2}" type="datetimeFigureOut">
              <a:rPr lang="en-AU" smtClean="0"/>
              <a:t>15/8/2023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209C35-2518-4B1A-B7CA-A6B23E553D5E}" type="slidenum">
              <a:rPr lang="en-AU" smtClean="0"/>
              <a:t>‹#›</a:t>
            </a:fld>
            <a:endParaRPr lang="en-AU"/>
          </a:p>
        </p:txBody>
      </p:sp>
    </p:spTree>
    <p:extLst>
      <p:ext uri="{BB962C8B-B14F-4D97-AF65-F5344CB8AC3E}">
        <p14:creationId xmlns:p14="http://schemas.microsoft.com/office/powerpoint/2010/main" val="864291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594A67E5-B5A0-4F97-959E-DF68503586C2}" type="datetimeFigureOut">
              <a:rPr lang="en-AU" smtClean="0"/>
              <a:t>15/8/2023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A209C35-2518-4B1A-B7CA-A6B23E553D5E}" type="slidenum">
              <a:rPr lang="en-AU" smtClean="0"/>
              <a:t>‹#›</a:t>
            </a:fld>
            <a:endParaRPr lang="en-AU"/>
          </a:p>
        </p:txBody>
      </p:sp>
    </p:spTree>
    <p:extLst>
      <p:ext uri="{BB962C8B-B14F-4D97-AF65-F5344CB8AC3E}">
        <p14:creationId xmlns:p14="http://schemas.microsoft.com/office/powerpoint/2010/main" val="10938460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594A67E5-B5A0-4F97-959E-DF68503586C2}" type="datetimeFigureOut">
              <a:rPr lang="en-AU" smtClean="0"/>
              <a:t>15/8/2023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1A209C35-2518-4B1A-B7CA-A6B23E553D5E}" type="slidenum">
              <a:rPr lang="en-AU" smtClean="0"/>
              <a:t>‹#›</a:t>
            </a:fld>
            <a:endParaRPr lang="en-AU"/>
          </a:p>
        </p:txBody>
      </p:sp>
    </p:spTree>
    <p:extLst>
      <p:ext uri="{BB962C8B-B14F-4D97-AF65-F5344CB8AC3E}">
        <p14:creationId xmlns:p14="http://schemas.microsoft.com/office/powerpoint/2010/main" val="75661547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594A67E5-B5A0-4F97-959E-DF68503586C2}" type="datetimeFigureOut">
              <a:rPr lang="en-AU" smtClean="0"/>
              <a:t>15/8/2023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1A209C35-2518-4B1A-B7CA-A6B23E553D5E}" type="slidenum">
              <a:rPr lang="en-AU" smtClean="0"/>
              <a:t>‹#›</a:t>
            </a:fld>
            <a:endParaRPr lang="en-AU"/>
          </a:p>
        </p:txBody>
      </p:sp>
    </p:spTree>
    <p:extLst>
      <p:ext uri="{BB962C8B-B14F-4D97-AF65-F5344CB8AC3E}">
        <p14:creationId xmlns:p14="http://schemas.microsoft.com/office/powerpoint/2010/main" val="1973815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4A67E5-B5A0-4F97-959E-DF68503586C2}" type="datetimeFigureOut">
              <a:rPr lang="en-AU" smtClean="0"/>
              <a:t>15/8/2023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1A209C35-2518-4B1A-B7CA-A6B23E553D5E}" type="slidenum">
              <a:rPr lang="en-AU" smtClean="0"/>
              <a:t>‹#›</a:t>
            </a:fld>
            <a:endParaRPr lang="en-AU"/>
          </a:p>
        </p:txBody>
      </p:sp>
    </p:spTree>
    <p:extLst>
      <p:ext uri="{BB962C8B-B14F-4D97-AF65-F5344CB8AC3E}">
        <p14:creationId xmlns:p14="http://schemas.microsoft.com/office/powerpoint/2010/main" val="2633617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594A67E5-B5A0-4F97-959E-DF68503586C2}" type="datetimeFigureOut">
              <a:rPr lang="en-AU" smtClean="0"/>
              <a:t>15/8/2023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A209C35-2518-4B1A-B7CA-A6B23E553D5E}" type="slidenum">
              <a:rPr lang="en-AU" smtClean="0"/>
              <a:t>‹#›</a:t>
            </a:fld>
            <a:endParaRPr lang="en-AU"/>
          </a:p>
        </p:txBody>
      </p:sp>
    </p:spTree>
    <p:extLst>
      <p:ext uri="{BB962C8B-B14F-4D97-AF65-F5344CB8AC3E}">
        <p14:creationId xmlns:p14="http://schemas.microsoft.com/office/powerpoint/2010/main" val="408487185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594A67E5-B5A0-4F97-959E-DF68503586C2}" type="datetimeFigureOut">
              <a:rPr lang="en-AU" smtClean="0"/>
              <a:t>15/8/2023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A209C35-2518-4B1A-B7CA-A6B23E553D5E}" type="slidenum">
              <a:rPr lang="en-AU" smtClean="0"/>
              <a:t>‹#›</a:t>
            </a:fld>
            <a:endParaRPr lang="en-AU"/>
          </a:p>
        </p:txBody>
      </p:sp>
    </p:spTree>
    <p:extLst>
      <p:ext uri="{BB962C8B-B14F-4D97-AF65-F5344CB8AC3E}">
        <p14:creationId xmlns:p14="http://schemas.microsoft.com/office/powerpoint/2010/main" val="1143268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4A67E5-B5A0-4F97-959E-DF68503586C2}" type="datetimeFigureOut">
              <a:rPr lang="en-AU" smtClean="0"/>
              <a:t>15/8/2023</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209C35-2518-4B1A-B7CA-A6B23E553D5E}" type="slidenum">
              <a:rPr lang="en-AU" smtClean="0"/>
              <a:t>‹#›</a:t>
            </a:fld>
            <a:endParaRPr lang="en-AU"/>
          </a:p>
        </p:txBody>
      </p:sp>
    </p:spTree>
    <p:extLst>
      <p:ext uri="{BB962C8B-B14F-4D97-AF65-F5344CB8AC3E}">
        <p14:creationId xmlns:p14="http://schemas.microsoft.com/office/powerpoint/2010/main" val="147602914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1C8EA-1CCF-4353-8203-0F48FCC109B6}"/>
              </a:ext>
            </a:extLst>
          </p:cNvPr>
          <p:cNvSpPr>
            <a:spLocks noGrp="1"/>
          </p:cNvSpPr>
          <p:nvPr>
            <p:ph type="ctrTitle"/>
          </p:nvPr>
        </p:nvSpPr>
        <p:spPr/>
        <p:txBody>
          <a:bodyPr/>
          <a:lstStyle/>
          <a:p>
            <a:endParaRPr lang="en-AU"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144658B8-AB91-4D36-8F32-80FCA2C1A2E9}"/>
              </a:ext>
            </a:extLst>
          </p:cNvPr>
          <p:cNvSpPr>
            <a:spLocks noGrp="1"/>
          </p:cNvSpPr>
          <p:nvPr>
            <p:ph type="subTitle" idx="1"/>
          </p:nvPr>
        </p:nvSpPr>
        <p:spPr/>
        <p:txBody>
          <a:bodyPr/>
          <a:lstStyle/>
          <a:p>
            <a:endParaRPr lang="en-AU">
              <a:latin typeface="Times New Roman" panose="02020603050405020304" pitchFamily="18" charset="0"/>
              <a:cs typeface="Times New Roman" panose="02020603050405020304" pitchFamily="18" charset="0"/>
            </a:endParaRPr>
          </a:p>
        </p:txBody>
      </p:sp>
      <p:sp>
        <p:nvSpPr>
          <p:cNvPr id="4" name="object 2">
            <a:extLst>
              <a:ext uri="{FF2B5EF4-FFF2-40B4-BE49-F238E27FC236}">
                <a16:creationId xmlns:a16="http://schemas.microsoft.com/office/drawing/2014/main" id="{C0CD98E7-AE21-4471-B672-4515683FCF1E}"/>
              </a:ext>
            </a:extLst>
          </p:cNvPr>
          <p:cNvSpPr/>
          <p:nvPr/>
        </p:nvSpPr>
        <p:spPr>
          <a:xfrm>
            <a:off x="0" y="0"/>
            <a:ext cx="12192000" cy="68580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0C2240"/>
          </a:solidFill>
        </p:spPr>
        <p:txBody>
          <a:bodyPr wrap="square" lIns="0" tIns="0" rIns="0" bIns="0" rtlCol="0"/>
          <a:lstStyle/>
          <a:p>
            <a:endParaRPr sz="2400">
              <a:latin typeface="Times New Roman" panose="02020603050405020304" pitchFamily="18" charset="0"/>
              <a:cs typeface="Times New Roman" panose="02020603050405020304" pitchFamily="18" charset="0"/>
            </a:endParaRPr>
          </a:p>
        </p:txBody>
      </p:sp>
      <p:grpSp>
        <p:nvGrpSpPr>
          <p:cNvPr id="5" name="object 3">
            <a:extLst>
              <a:ext uri="{FF2B5EF4-FFF2-40B4-BE49-F238E27FC236}">
                <a16:creationId xmlns:a16="http://schemas.microsoft.com/office/drawing/2014/main" id="{4F1B04B4-E6A1-432D-A1E0-E06F2BFE619F}"/>
              </a:ext>
            </a:extLst>
          </p:cNvPr>
          <p:cNvGrpSpPr/>
          <p:nvPr/>
        </p:nvGrpSpPr>
        <p:grpSpPr>
          <a:xfrm>
            <a:off x="0" y="0"/>
            <a:ext cx="12175066" cy="6857998"/>
            <a:chOff x="6350" y="0"/>
            <a:chExt cx="9131299" cy="5143499"/>
          </a:xfrm>
        </p:grpSpPr>
        <p:pic>
          <p:nvPicPr>
            <p:cNvPr id="6" name="object 4">
              <a:extLst>
                <a:ext uri="{FF2B5EF4-FFF2-40B4-BE49-F238E27FC236}">
                  <a16:creationId xmlns:a16="http://schemas.microsoft.com/office/drawing/2014/main" id="{394BEA88-842A-4FC8-91EA-F0DBD5A15E99}"/>
                </a:ext>
              </a:extLst>
            </p:cNvPr>
            <p:cNvPicPr/>
            <p:nvPr/>
          </p:nvPicPr>
          <p:blipFill>
            <a:blip r:embed="rId3" cstate="print"/>
            <a:stretch>
              <a:fillRect/>
            </a:stretch>
          </p:blipFill>
          <p:spPr>
            <a:xfrm>
              <a:off x="7315200" y="3663950"/>
              <a:ext cx="1447800" cy="1187450"/>
            </a:xfrm>
            <a:prstGeom prst="rect">
              <a:avLst/>
            </a:prstGeom>
          </p:spPr>
        </p:pic>
        <p:pic>
          <p:nvPicPr>
            <p:cNvPr id="7" name="object 5">
              <a:extLst>
                <a:ext uri="{FF2B5EF4-FFF2-40B4-BE49-F238E27FC236}">
                  <a16:creationId xmlns:a16="http://schemas.microsoft.com/office/drawing/2014/main" id="{675EDB80-27C2-4002-BB16-27810E17F3A2}"/>
                </a:ext>
              </a:extLst>
            </p:cNvPr>
            <p:cNvPicPr/>
            <p:nvPr/>
          </p:nvPicPr>
          <p:blipFill>
            <a:blip r:embed="rId4" cstate="print"/>
            <a:stretch>
              <a:fillRect/>
            </a:stretch>
          </p:blipFill>
          <p:spPr>
            <a:xfrm>
              <a:off x="6350" y="0"/>
              <a:ext cx="9131299" cy="5143499"/>
            </a:xfrm>
            <a:prstGeom prst="rect">
              <a:avLst/>
            </a:prstGeom>
          </p:spPr>
        </p:pic>
      </p:grpSp>
      <p:sp>
        <p:nvSpPr>
          <p:cNvPr id="9" name="object 7">
            <a:extLst>
              <a:ext uri="{FF2B5EF4-FFF2-40B4-BE49-F238E27FC236}">
                <a16:creationId xmlns:a16="http://schemas.microsoft.com/office/drawing/2014/main" id="{A582ADE2-95F3-4355-885A-E3EC30D6B96B}"/>
              </a:ext>
            </a:extLst>
          </p:cNvPr>
          <p:cNvSpPr txBox="1"/>
          <p:nvPr/>
        </p:nvSpPr>
        <p:spPr>
          <a:xfrm>
            <a:off x="755837" y="2146420"/>
            <a:ext cx="10663393" cy="1125094"/>
          </a:xfrm>
          <a:prstGeom prst="rect">
            <a:avLst/>
          </a:prstGeom>
        </p:spPr>
        <p:txBody>
          <a:bodyPr vert="horz" wrap="square" lIns="0" tIns="16933" rIns="0" bIns="0" rtlCol="0">
            <a:spAutoFit/>
          </a:bodyPr>
          <a:lstStyle/>
          <a:p>
            <a:pPr marL="16933" algn="ctr">
              <a:spcBef>
                <a:spcPts val="133"/>
              </a:spcBef>
            </a:pPr>
            <a:r>
              <a:rPr lang="en-US" sz="3600" b="1" spc="-7" dirty="0">
                <a:solidFill>
                  <a:srgbClr val="FFFFFF"/>
                </a:solidFill>
                <a:latin typeface="Times New Roman" panose="02020603050405020304" pitchFamily="18" charset="0"/>
                <a:cs typeface="Times New Roman" panose="02020603050405020304" pitchFamily="18" charset="0"/>
              </a:rPr>
              <a:t>Youth offending during the COVID-19 pandemic: a case study from New South Wales</a:t>
            </a:r>
            <a:endParaRPr sz="3600" b="1" dirty="0">
              <a:latin typeface="Times New Roman" panose="02020603050405020304" pitchFamily="18" charset="0"/>
              <a:cs typeface="Times New Roman" panose="02020603050405020304" pitchFamily="18" charset="0"/>
            </a:endParaRPr>
          </a:p>
        </p:txBody>
      </p:sp>
      <p:sp>
        <p:nvSpPr>
          <p:cNvPr id="10" name="object 8">
            <a:extLst>
              <a:ext uri="{FF2B5EF4-FFF2-40B4-BE49-F238E27FC236}">
                <a16:creationId xmlns:a16="http://schemas.microsoft.com/office/drawing/2014/main" id="{DA3AC8C3-5C17-4EA8-93BB-44905D90B727}"/>
              </a:ext>
            </a:extLst>
          </p:cNvPr>
          <p:cNvSpPr txBox="1"/>
          <p:nvPr/>
        </p:nvSpPr>
        <p:spPr>
          <a:xfrm>
            <a:off x="244688" y="5034394"/>
            <a:ext cx="3538933" cy="345330"/>
          </a:xfrm>
          <a:prstGeom prst="rect">
            <a:avLst/>
          </a:prstGeom>
        </p:spPr>
        <p:txBody>
          <a:bodyPr vert="horz" wrap="square" lIns="0" tIns="16933" rIns="0" bIns="0" rtlCol="0">
            <a:spAutoFit/>
          </a:bodyPr>
          <a:lstStyle/>
          <a:p>
            <a:pPr marL="16933">
              <a:spcBef>
                <a:spcPts val="133"/>
              </a:spcBef>
            </a:pPr>
            <a:r>
              <a:rPr lang="en-AU" sz="2133" b="1" spc="13" dirty="0">
                <a:solidFill>
                  <a:schemeClr val="bg1"/>
                </a:solidFill>
                <a:latin typeface="Times New Roman" panose="02020603050405020304" pitchFamily="18" charset="0"/>
                <a:cs typeface="Times New Roman" panose="02020603050405020304" pitchFamily="18" charset="0"/>
              </a:rPr>
              <a:t>Mr Cameron Langfield</a:t>
            </a:r>
            <a:endParaRPr sz="2133" b="1" dirty="0">
              <a:solidFill>
                <a:schemeClr val="bg1"/>
              </a:solidFill>
              <a:latin typeface="Times New Roman" panose="02020603050405020304" pitchFamily="18" charset="0"/>
              <a:cs typeface="Times New Roman" panose="02020603050405020304" pitchFamily="18" charset="0"/>
            </a:endParaRPr>
          </a:p>
        </p:txBody>
      </p:sp>
      <p:sp>
        <p:nvSpPr>
          <p:cNvPr id="11" name="object 9">
            <a:extLst>
              <a:ext uri="{FF2B5EF4-FFF2-40B4-BE49-F238E27FC236}">
                <a16:creationId xmlns:a16="http://schemas.microsoft.com/office/drawing/2014/main" id="{4ABCCF5C-F5F0-425D-85EC-BB5C79ACFF4C}"/>
              </a:ext>
            </a:extLst>
          </p:cNvPr>
          <p:cNvSpPr txBox="1"/>
          <p:nvPr/>
        </p:nvSpPr>
        <p:spPr>
          <a:xfrm>
            <a:off x="244686" y="5988673"/>
            <a:ext cx="7649766" cy="294097"/>
          </a:xfrm>
          <a:prstGeom prst="rect">
            <a:avLst/>
          </a:prstGeom>
        </p:spPr>
        <p:txBody>
          <a:bodyPr vert="horz" wrap="square" lIns="0" tIns="16933" rIns="0" bIns="0" rtlCol="0">
            <a:spAutoFit/>
          </a:bodyPr>
          <a:lstStyle/>
          <a:p>
            <a:pPr marL="16933">
              <a:spcBef>
                <a:spcPts val="133"/>
              </a:spcBef>
            </a:pPr>
            <a:r>
              <a:rPr lang="en-US" dirty="0">
                <a:solidFill>
                  <a:srgbClr val="FFFFFF"/>
                </a:solidFill>
                <a:latin typeface="Times New Roman" panose="02020603050405020304" pitchFamily="18" charset="0"/>
                <a:cs typeface="Times New Roman" panose="02020603050405020304" pitchFamily="18" charset="0"/>
              </a:rPr>
              <a:t>Applied Research in Crime and Justice Conference 2023</a:t>
            </a:r>
          </a:p>
        </p:txBody>
      </p:sp>
      <p:sp>
        <p:nvSpPr>
          <p:cNvPr id="20" name="object 8">
            <a:extLst>
              <a:ext uri="{FF2B5EF4-FFF2-40B4-BE49-F238E27FC236}">
                <a16:creationId xmlns:a16="http://schemas.microsoft.com/office/drawing/2014/main" id="{9D5B85A0-A743-44A3-B26F-623C2BF1D4DD}"/>
              </a:ext>
            </a:extLst>
          </p:cNvPr>
          <p:cNvSpPr txBox="1"/>
          <p:nvPr/>
        </p:nvSpPr>
        <p:spPr>
          <a:xfrm>
            <a:off x="244687" y="5471799"/>
            <a:ext cx="3868157" cy="345330"/>
          </a:xfrm>
          <a:prstGeom prst="rect">
            <a:avLst/>
          </a:prstGeom>
        </p:spPr>
        <p:txBody>
          <a:bodyPr vert="horz" wrap="square" lIns="0" tIns="16933" rIns="0" bIns="0" rtlCol="0">
            <a:spAutoFit/>
          </a:bodyPr>
          <a:lstStyle/>
          <a:p>
            <a:pPr marL="16933">
              <a:spcBef>
                <a:spcPts val="133"/>
              </a:spcBef>
            </a:pPr>
            <a:r>
              <a:rPr lang="en-AU" sz="2133" b="1" spc="13" dirty="0" err="1">
                <a:solidFill>
                  <a:srgbClr val="FF0500"/>
                </a:solidFill>
                <a:latin typeface="Times New Roman" panose="02020603050405020304" pitchFamily="18" charset="0"/>
                <a:cs typeface="Times New Roman" panose="02020603050405020304" pitchFamily="18" charset="0"/>
              </a:rPr>
              <a:t>clangfield@uow.edu.au</a:t>
            </a:r>
            <a:endParaRPr sz="2133"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1006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CBDA5B4E-4019-8A1F-338E-C409A6C850DB}"/>
              </a:ext>
            </a:extLst>
          </p:cNvPr>
          <p:cNvGraphicFramePr>
            <a:graphicFrameLocks noGrp="1"/>
          </p:cNvGraphicFramePr>
          <p:nvPr>
            <p:extLst>
              <p:ext uri="{D42A27DB-BD31-4B8C-83A1-F6EECF244321}">
                <p14:modId xmlns:p14="http://schemas.microsoft.com/office/powerpoint/2010/main" val="853843544"/>
              </p:ext>
            </p:extLst>
          </p:nvPr>
        </p:nvGraphicFramePr>
        <p:xfrm>
          <a:off x="436862" y="375089"/>
          <a:ext cx="11364074" cy="6041471"/>
        </p:xfrm>
        <a:graphic>
          <a:graphicData uri="http://schemas.openxmlformats.org/drawingml/2006/table">
            <a:tbl>
              <a:tblPr firstRow="1" bandRow="1">
                <a:tableStyleId>{5C22544A-7EE6-4342-B048-85BDC9FD1C3A}</a:tableStyleId>
              </a:tblPr>
              <a:tblGrid>
                <a:gridCol w="1539303">
                  <a:extLst>
                    <a:ext uri="{9D8B030D-6E8A-4147-A177-3AD203B41FA5}">
                      <a16:colId xmlns:a16="http://schemas.microsoft.com/office/drawing/2014/main" val="2129422930"/>
                    </a:ext>
                  </a:extLst>
                </a:gridCol>
                <a:gridCol w="672145">
                  <a:extLst>
                    <a:ext uri="{9D8B030D-6E8A-4147-A177-3AD203B41FA5}">
                      <a16:colId xmlns:a16="http://schemas.microsoft.com/office/drawing/2014/main" val="2482184356"/>
                    </a:ext>
                  </a:extLst>
                </a:gridCol>
                <a:gridCol w="1570007">
                  <a:extLst>
                    <a:ext uri="{9D8B030D-6E8A-4147-A177-3AD203B41FA5}">
                      <a16:colId xmlns:a16="http://schemas.microsoft.com/office/drawing/2014/main" val="3495670354"/>
                    </a:ext>
                  </a:extLst>
                </a:gridCol>
                <a:gridCol w="569344">
                  <a:extLst>
                    <a:ext uri="{9D8B030D-6E8A-4147-A177-3AD203B41FA5}">
                      <a16:colId xmlns:a16="http://schemas.microsoft.com/office/drawing/2014/main" val="896124092"/>
                    </a:ext>
                  </a:extLst>
                </a:gridCol>
                <a:gridCol w="1604513">
                  <a:extLst>
                    <a:ext uri="{9D8B030D-6E8A-4147-A177-3AD203B41FA5}">
                      <a16:colId xmlns:a16="http://schemas.microsoft.com/office/drawing/2014/main" val="651964028"/>
                    </a:ext>
                  </a:extLst>
                </a:gridCol>
                <a:gridCol w="1604513">
                  <a:extLst>
                    <a:ext uri="{9D8B030D-6E8A-4147-A177-3AD203B41FA5}">
                      <a16:colId xmlns:a16="http://schemas.microsoft.com/office/drawing/2014/main" val="213390878"/>
                    </a:ext>
                  </a:extLst>
                </a:gridCol>
                <a:gridCol w="552091">
                  <a:extLst>
                    <a:ext uri="{9D8B030D-6E8A-4147-A177-3AD203B41FA5}">
                      <a16:colId xmlns:a16="http://schemas.microsoft.com/office/drawing/2014/main" val="3162799563"/>
                    </a:ext>
                  </a:extLst>
                </a:gridCol>
                <a:gridCol w="1664898">
                  <a:extLst>
                    <a:ext uri="{9D8B030D-6E8A-4147-A177-3AD203B41FA5}">
                      <a16:colId xmlns:a16="http://schemas.microsoft.com/office/drawing/2014/main" val="507432724"/>
                    </a:ext>
                  </a:extLst>
                </a:gridCol>
                <a:gridCol w="1587260">
                  <a:extLst>
                    <a:ext uri="{9D8B030D-6E8A-4147-A177-3AD203B41FA5}">
                      <a16:colId xmlns:a16="http://schemas.microsoft.com/office/drawing/2014/main" val="3339878112"/>
                    </a:ext>
                  </a:extLst>
                </a:gridCol>
              </a:tblGrid>
              <a:tr h="270940">
                <a:tc>
                  <a:txBody>
                    <a:bodyPr/>
                    <a:lstStyle/>
                    <a:p>
                      <a:pPr algn="ctr"/>
                      <a:endParaRPr lang="en-US" sz="1600" dirty="0">
                        <a:latin typeface="Times New Roman" panose="02020603050405020304" pitchFamily="18" charset="0"/>
                        <a:cs typeface="Times New Roman" panose="02020603050405020304" pitchFamily="18" charset="0"/>
                      </a:endParaRPr>
                    </a:p>
                  </a:txBody>
                  <a:tcPr marL="0" marR="0" marT="0" marB="0">
                    <a:solidFill>
                      <a:srgbClr val="002060"/>
                    </a:solidFill>
                  </a:tcPr>
                </a:tc>
                <a:tc gridSpan="2">
                  <a:txBody>
                    <a:bodyPr/>
                    <a:lstStyle/>
                    <a:p>
                      <a:pPr algn="ctr"/>
                      <a:r>
                        <a:rPr lang="en-US" sz="1600" dirty="0">
                          <a:latin typeface="Times New Roman" panose="02020603050405020304" pitchFamily="18" charset="0"/>
                          <a:cs typeface="Times New Roman" panose="02020603050405020304" pitchFamily="18" charset="0"/>
                        </a:rPr>
                        <a:t>2004 Cohort</a:t>
                      </a:r>
                    </a:p>
                  </a:txBody>
                  <a:tcPr marL="0" marR="0" marT="0" marB="0">
                    <a:solidFill>
                      <a:srgbClr val="002060"/>
                    </a:solidFill>
                  </a:tcPr>
                </a:tc>
                <a:tc hMerge="1">
                  <a:txBody>
                    <a:bodyPr/>
                    <a:lstStyle/>
                    <a:p>
                      <a:pPr algn="ctr"/>
                      <a:endParaRPr lang="en-US" sz="1600" dirty="0">
                        <a:latin typeface="Times New Roman" panose="02020603050405020304" pitchFamily="18" charset="0"/>
                        <a:cs typeface="Times New Roman" panose="02020603050405020304" pitchFamily="18" charset="0"/>
                      </a:endParaRPr>
                    </a:p>
                  </a:txBody>
                  <a:tcPr marL="0" marR="0" marT="0" marB="0">
                    <a:solidFill>
                      <a:srgbClr val="002060"/>
                    </a:solidFill>
                  </a:tcPr>
                </a:tc>
                <a:tc gridSpan="3">
                  <a:txBody>
                    <a:bodyPr/>
                    <a:lstStyle/>
                    <a:p>
                      <a:pPr algn="ctr"/>
                      <a:r>
                        <a:rPr lang="en-US" sz="1600" dirty="0">
                          <a:latin typeface="Times New Roman" panose="02020603050405020304" pitchFamily="18" charset="0"/>
                          <a:cs typeface="Times New Roman" panose="02020603050405020304" pitchFamily="18" charset="0"/>
                        </a:rPr>
                        <a:t>Compared to 2000 cohort</a:t>
                      </a:r>
                    </a:p>
                  </a:txBody>
                  <a:tcPr marL="0" marR="0" marT="0" marB="0">
                    <a:solidFill>
                      <a:srgbClr val="002060"/>
                    </a:solidFill>
                  </a:tcPr>
                </a:tc>
                <a:tc hMerge="1">
                  <a:txBody>
                    <a:bodyPr/>
                    <a:lstStyle/>
                    <a:p>
                      <a:pPr algn="ctr"/>
                      <a:endParaRPr lang="en-US" sz="1600" dirty="0">
                        <a:latin typeface="Times New Roman" panose="02020603050405020304" pitchFamily="18" charset="0"/>
                        <a:cs typeface="Times New Roman" panose="02020603050405020304" pitchFamily="18" charset="0"/>
                      </a:endParaRPr>
                    </a:p>
                  </a:txBody>
                  <a:tcPr marL="0" marR="0" marT="0" marB="0">
                    <a:solidFill>
                      <a:srgbClr val="002060"/>
                    </a:solidFill>
                  </a:tcPr>
                </a:tc>
                <a:tc hMerge="1">
                  <a:txBody>
                    <a:bodyPr/>
                    <a:lstStyle/>
                    <a:p>
                      <a:pPr algn="ctr"/>
                      <a:endParaRPr lang="en-US" sz="1600" dirty="0">
                        <a:latin typeface="Times New Roman" panose="02020603050405020304" pitchFamily="18" charset="0"/>
                        <a:cs typeface="Times New Roman" panose="02020603050405020304" pitchFamily="18" charset="0"/>
                      </a:endParaRPr>
                    </a:p>
                  </a:txBody>
                  <a:tcPr marL="0" marR="0" marT="0" marB="0"/>
                </a:tc>
                <a:tc gridSpan="3">
                  <a:txBody>
                    <a:bodyPr/>
                    <a:lstStyle/>
                    <a:p>
                      <a:pPr algn="ctr"/>
                      <a:r>
                        <a:rPr lang="en-US" sz="1600" dirty="0">
                          <a:latin typeface="Times New Roman" panose="02020603050405020304" pitchFamily="18" charset="0"/>
                          <a:cs typeface="Times New Roman" panose="02020603050405020304" pitchFamily="18" charset="0"/>
                        </a:rPr>
                        <a:t>Compared to 2002 cohort</a:t>
                      </a:r>
                    </a:p>
                  </a:txBody>
                  <a:tcPr marL="0" marR="0" marT="0" marB="0">
                    <a:solidFill>
                      <a:srgbClr val="002060"/>
                    </a:solidFill>
                  </a:tcPr>
                </a:tc>
                <a:tc hMerge="1">
                  <a:txBody>
                    <a:bodyPr/>
                    <a:lstStyle/>
                    <a:p>
                      <a:pPr algn="ctr"/>
                      <a:endParaRPr lang="en-US" sz="1600" dirty="0">
                        <a:latin typeface="Times New Roman" panose="02020603050405020304" pitchFamily="18" charset="0"/>
                        <a:cs typeface="Times New Roman" panose="02020603050405020304" pitchFamily="18" charset="0"/>
                      </a:endParaRPr>
                    </a:p>
                  </a:txBody>
                  <a:tcPr marL="0" marR="0" marT="0" marB="0">
                    <a:solidFill>
                      <a:srgbClr val="002060"/>
                    </a:solidFill>
                  </a:tcPr>
                </a:tc>
                <a:tc hMerge="1">
                  <a:txBody>
                    <a:bodyPr/>
                    <a:lstStyle/>
                    <a:p>
                      <a:pPr algn="ctr"/>
                      <a:endParaRPr lang="en-US" sz="1600" dirty="0">
                        <a:latin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887168374"/>
                  </a:ext>
                </a:extLst>
              </a:tr>
              <a:tr h="553043">
                <a:tc>
                  <a:txBody>
                    <a:bodyPr/>
                    <a:lstStyle/>
                    <a:p>
                      <a:pPr algn="ctr"/>
                      <a:r>
                        <a:rPr lang="en-US" sz="1600" b="1" dirty="0">
                          <a:latin typeface="Times New Roman" panose="02020603050405020304" pitchFamily="18" charset="0"/>
                          <a:cs typeface="Times New Roman" panose="02020603050405020304" pitchFamily="18" charset="0"/>
                        </a:rPr>
                        <a:t>Offence Type</a:t>
                      </a:r>
                    </a:p>
                  </a:txBody>
                  <a:tcPr marL="0" marR="0" marT="0" marB="0"/>
                </a:tc>
                <a:tc>
                  <a:txBody>
                    <a:bodyPr/>
                    <a:lstStyle/>
                    <a:p>
                      <a:pPr algn="ctr"/>
                      <a:r>
                        <a:rPr lang="en-US" sz="1600" b="1" dirty="0">
                          <a:latin typeface="Times New Roman" panose="02020603050405020304" pitchFamily="18" charset="0"/>
                          <a:cs typeface="Times New Roman" panose="02020603050405020304" pitchFamily="18" charset="0"/>
                        </a:rPr>
                        <a:t>N</a:t>
                      </a:r>
                    </a:p>
                  </a:txBody>
                  <a:tcPr marL="0" marR="0" marT="0" marB="0"/>
                </a:tc>
                <a:tc>
                  <a:txBody>
                    <a:bodyPr/>
                    <a:lstStyle/>
                    <a:p>
                      <a:pPr algn="ctr"/>
                      <a:r>
                        <a:rPr lang="en-US" sz="1600" b="1" dirty="0">
                          <a:latin typeface="Times New Roman" panose="02020603050405020304" pitchFamily="18" charset="0"/>
                          <a:cs typeface="Times New Roman" panose="02020603050405020304" pitchFamily="18" charset="0"/>
                        </a:rPr>
                        <a:t>Population prevalence (%)</a:t>
                      </a:r>
                    </a:p>
                  </a:txBody>
                  <a:tcPr marL="0" marR="0" marT="0" marB="0"/>
                </a:tc>
                <a:tc>
                  <a:txBody>
                    <a:bodyPr/>
                    <a:lstStyle/>
                    <a:p>
                      <a:pPr algn="ctr"/>
                      <a:r>
                        <a:rPr lang="en-US" sz="1600" b="1" dirty="0">
                          <a:latin typeface="Times New Roman" panose="02020603050405020304" pitchFamily="18" charset="0"/>
                          <a:cs typeface="Times New Roman" panose="02020603050405020304" pitchFamily="18" charset="0"/>
                        </a:rPr>
                        <a:t>N</a:t>
                      </a:r>
                    </a:p>
                  </a:txBody>
                  <a:tcPr marL="0" marR="0" marT="0" marB="0"/>
                </a:tc>
                <a:tc>
                  <a:txBody>
                    <a:bodyPr/>
                    <a:lstStyle/>
                    <a:p>
                      <a:pPr algn="ctr"/>
                      <a:r>
                        <a:rPr lang="en-US" sz="1600" b="1" dirty="0">
                          <a:latin typeface="Times New Roman" panose="02020603050405020304" pitchFamily="18" charset="0"/>
                          <a:cs typeface="Times New Roman" panose="02020603050405020304" pitchFamily="18" charset="0"/>
                        </a:rPr>
                        <a:t>% difference in prevalence</a:t>
                      </a:r>
                    </a:p>
                  </a:txBody>
                  <a:tcPr marL="0" marR="0" marT="0" marB="0"/>
                </a:tc>
                <a:tc>
                  <a:txBody>
                    <a:bodyPr/>
                    <a:lstStyle/>
                    <a:p>
                      <a:pPr algn="ctr"/>
                      <a:r>
                        <a:rPr lang="en-US" sz="1600" b="1" dirty="0">
                          <a:latin typeface="Times New Roman" panose="02020603050405020304" pitchFamily="18" charset="0"/>
                          <a:cs typeface="Times New Roman" panose="02020603050405020304" pitchFamily="18" charset="0"/>
                        </a:rPr>
                        <a:t>% change in prevalence</a:t>
                      </a:r>
                    </a:p>
                  </a:txBody>
                  <a:tcPr marL="0" marR="0" marT="0" marB="0"/>
                </a:tc>
                <a:tc>
                  <a:txBody>
                    <a:bodyPr/>
                    <a:lstStyle/>
                    <a:p>
                      <a:pPr algn="ctr"/>
                      <a:r>
                        <a:rPr lang="en-US" sz="1600" b="1" dirty="0">
                          <a:latin typeface="Times New Roman" panose="02020603050405020304" pitchFamily="18" charset="0"/>
                          <a:cs typeface="Times New Roman" panose="02020603050405020304" pitchFamily="18" charset="0"/>
                        </a:rPr>
                        <a:t>N</a:t>
                      </a:r>
                    </a:p>
                  </a:txBody>
                  <a:tcPr marL="0" marR="0" marT="0" marB="0"/>
                </a:tc>
                <a:tc>
                  <a:txBody>
                    <a:bodyPr/>
                    <a:lstStyle/>
                    <a:p>
                      <a:pPr algn="ctr"/>
                      <a:r>
                        <a:rPr lang="en-US" sz="1600" b="1" dirty="0">
                          <a:latin typeface="Times New Roman" panose="02020603050405020304" pitchFamily="18" charset="0"/>
                          <a:cs typeface="Times New Roman" panose="02020603050405020304" pitchFamily="18" charset="0"/>
                        </a:rPr>
                        <a:t>% difference in prevalence</a:t>
                      </a:r>
                    </a:p>
                  </a:txBody>
                  <a:tcPr marL="0" marR="0" marT="0" marB="0"/>
                </a:tc>
                <a:tc>
                  <a:txBody>
                    <a:bodyPr/>
                    <a:lstStyle/>
                    <a:p>
                      <a:pPr algn="ctr"/>
                      <a:r>
                        <a:rPr lang="en-US" sz="1600" b="1" dirty="0">
                          <a:latin typeface="Times New Roman" panose="02020603050405020304" pitchFamily="18" charset="0"/>
                          <a:cs typeface="Times New Roman" panose="02020603050405020304" pitchFamily="18" charset="0"/>
                        </a:rPr>
                        <a:t>% change in prevalence</a:t>
                      </a:r>
                    </a:p>
                  </a:txBody>
                  <a:tcPr marL="0" marR="0" marT="0" marB="0"/>
                </a:tc>
                <a:extLst>
                  <a:ext uri="{0D108BD9-81ED-4DB2-BD59-A6C34878D82A}">
                    <a16:rowId xmlns:a16="http://schemas.microsoft.com/office/drawing/2014/main" val="2825467089"/>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Violent</a:t>
                      </a:r>
                    </a:p>
                  </a:txBody>
                  <a:tcPr marL="0" marR="0" marT="0" marB="0" anchor="ctr"/>
                </a:tc>
                <a:tc>
                  <a:txBody>
                    <a:bodyPr/>
                    <a:lstStyle/>
                    <a:p>
                      <a:pPr algn="ctr" fontAlgn="ctr"/>
                      <a:r>
                        <a:rPr lang="en-AU" sz="1200" b="0" i="0" u="none" strike="noStrike" dirty="0">
                          <a:solidFill>
                            <a:srgbClr val="000000"/>
                          </a:solidFill>
                          <a:effectLst/>
                          <a:latin typeface="Times New Roman" panose="02020603050405020304" pitchFamily="18" charset="0"/>
                        </a:rPr>
                        <a:t>730</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0.85</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684</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0.06</a:t>
                      </a:r>
                    </a:p>
                  </a:txBody>
                  <a:tcPr marL="9525" marR="9525" marT="9525" marB="0" anchor="ctr"/>
                </a:tc>
                <a:tc>
                  <a:txBody>
                    <a:bodyPr/>
                    <a:lstStyle/>
                    <a:p>
                      <a:pPr algn="ctr" fontAlgn="ctr"/>
                      <a:r>
                        <a:rPr lang="en-AU" sz="1200" b="1" i="0" u="none" strike="noStrike" kern="1200" dirty="0">
                          <a:solidFill>
                            <a:srgbClr val="FF0000"/>
                          </a:solidFill>
                          <a:effectLst/>
                          <a:latin typeface="Times New Roman" panose="02020603050405020304" pitchFamily="18" charset="0"/>
                          <a:ea typeface="+mn-ea"/>
                          <a:cs typeface="+mn-cs"/>
                        </a:rPr>
                        <a:t>7.8</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715</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0.02</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2.9</a:t>
                      </a:r>
                    </a:p>
                  </a:txBody>
                  <a:tcPr marL="9525" marR="9525" marT="9525" marB="0" anchor="ctr"/>
                </a:tc>
                <a:extLst>
                  <a:ext uri="{0D108BD9-81ED-4DB2-BD59-A6C34878D82A}">
                    <a16:rowId xmlns:a16="http://schemas.microsoft.com/office/drawing/2014/main" val="3753681710"/>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Assault</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554</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0.64</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472</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0.10</a:t>
                      </a:r>
                    </a:p>
                  </a:txBody>
                  <a:tcPr marL="9525" marR="9525" marT="9525" marB="0" anchor="ctr"/>
                </a:tc>
                <a:tc>
                  <a:txBody>
                    <a:bodyPr/>
                    <a:lstStyle/>
                    <a:p>
                      <a:pPr marL="0" algn="ctr" defTabSz="914400" rtl="0" eaLnBrk="1" fontAlgn="ctr" latinLnBrk="0" hangingPunct="1"/>
                      <a:r>
                        <a:rPr lang="en-AU" sz="1200" b="1" i="0" u="none" strike="noStrike" kern="1200" dirty="0">
                          <a:solidFill>
                            <a:srgbClr val="FF0000"/>
                          </a:solidFill>
                          <a:effectLst/>
                          <a:latin typeface="Times New Roman" panose="02020603050405020304" pitchFamily="18" charset="0"/>
                          <a:ea typeface="+mn-ea"/>
                          <a:cs typeface="+mn-cs"/>
                        </a:rPr>
                        <a:t>18.5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508</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0.06</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9.9</a:t>
                      </a:r>
                    </a:p>
                  </a:txBody>
                  <a:tcPr marL="9525" marR="9525" marT="9525" marB="0" anchor="ctr"/>
                </a:tc>
                <a:extLst>
                  <a:ext uri="{0D108BD9-81ED-4DB2-BD59-A6C34878D82A}">
                    <a16:rowId xmlns:a16="http://schemas.microsoft.com/office/drawing/2014/main" val="4010300108"/>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Sex</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67</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0.08</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83</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-0.02</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-18.5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90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-0.03</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-25.0</a:t>
                      </a:r>
                    </a:p>
                  </a:txBody>
                  <a:tcPr marL="9525" marR="9525" marT="9525" marB="0" anchor="ctr"/>
                </a:tc>
                <a:extLst>
                  <a:ext uri="{0D108BD9-81ED-4DB2-BD59-A6C34878D82A}">
                    <a16:rowId xmlns:a16="http://schemas.microsoft.com/office/drawing/2014/main" val="4096751749"/>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Robbery</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11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7</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0.00</a:t>
                      </a:r>
                    </a:p>
                  </a:txBody>
                  <a:tcPr marL="9525" marR="9525" marT="9525" marB="0" anchor="ctr"/>
                </a:tc>
                <a:tc>
                  <a:txBody>
                    <a:bodyPr/>
                    <a:lstStyle/>
                    <a:p>
                      <a:pPr marL="0" algn="ctr" defTabSz="914400" rtl="0" eaLnBrk="1" fontAlgn="ctr" latinLnBrk="0" hangingPunct="1"/>
                      <a:r>
                        <a:rPr lang="en-AU" sz="1200" b="1" i="0" u="none" strike="noStrike" kern="1200" dirty="0">
                          <a:solidFill>
                            <a:srgbClr val="FF0000"/>
                          </a:solidFill>
                          <a:effectLst/>
                          <a:latin typeface="Times New Roman" panose="02020603050405020304" pitchFamily="18" charset="0"/>
                          <a:ea typeface="+mn-ea"/>
                          <a:cs typeface="+mn-cs"/>
                        </a:rPr>
                        <a:t>58.7</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6</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0.01</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84.8</a:t>
                      </a:r>
                    </a:p>
                  </a:txBody>
                  <a:tcPr marL="9525" marR="9525" marT="9525" marB="0" anchor="ctr"/>
                </a:tc>
                <a:extLst>
                  <a:ext uri="{0D108BD9-81ED-4DB2-BD59-A6C34878D82A}">
                    <a16:rowId xmlns:a16="http://schemas.microsoft.com/office/drawing/2014/main" val="273981644"/>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Other Violent</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98</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0.11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122</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-18.9</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111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-0.01</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-11.0</a:t>
                      </a:r>
                    </a:p>
                  </a:txBody>
                  <a:tcPr marL="9525" marR="9525" marT="9525" marB="0" anchor="ctr"/>
                </a:tc>
                <a:extLst>
                  <a:ext uri="{0D108BD9-81ED-4DB2-BD59-A6C34878D82A}">
                    <a16:rowId xmlns:a16="http://schemas.microsoft.com/office/drawing/2014/main" val="942136185"/>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Property</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3,065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3.57</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3,059</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0.04</a:t>
                      </a:r>
                    </a:p>
                  </a:txBody>
                  <a:tcPr marL="9525" marR="9525" marT="9525" marB="0" anchor="ctr"/>
                </a:tc>
                <a:tc>
                  <a:txBody>
                    <a:bodyPr/>
                    <a:lstStyle/>
                    <a:p>
                      <a:pPr algn="ctr" fontAlgn="ctr"/>
                      <a:r>
                        <a:rPr lang="en-AU" sz="1200" b="1" i="0" u="none" strike="noStrike" kern="1200" dirty="0">
                          <a:solidFill>
                            <a:srgbClr val="FF0000"/>
                          </a:solidFill>
                          <a:effectLst/>
                          <a:latin typeface="Times New Roman" panose="02020603050405020304" pitchFamily="18" charset="0"/>
                          <a:ea typeface="+mn-ea"/>
                          <a:cs typeface="+mn-cs"/>
                        </a:rPr>
                        <a:t>1.2</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3,213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-0.14</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-3.8</a:t>
                      </a:r>
                    </a:p>
                  </a:txBody>
                  <a:tcPr marL="9525" marR="9525" marT="9525" marB="0" anchor="ctr"/>
                </a:tc>
                <a:extLst>
                  <a:ext uri="{0D108BD9-81ED-4DB2-BD59-A6C34878D82A}">
                    <a16:rowId xmlns:a16="http://schemas.microsoft.com/office/drawing/2014/main" val="1231029567"/>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Burglary </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120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0.14</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193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-0.08</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-37.2</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168</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-0.05</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-28.0</a:t>
                      </a:r>
                    </a:p>
                  </a:txBody>
                  <a:tcPr marL="9525" marR="9525" marT="9525" marB="0" anchor="ctr"/>
                </a:tc>
                <a:extLst>
                  <a:ext uri="{0D108BD9-81ED-4DB2-BD59-A6C34878D82A}">
                    <a16:rowId xmlns:a16="http://schemas.microsoft.com/office/drawing/2014/main" val="918210308"/>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Vehicle Theft</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58</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0.07</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60</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0.00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-2.4</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47</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0.01</a:t>
                      </a:r>
                    </a:p>
                  </a:txBody>
                  <a:tcPr marL="9525" marR="9525" marT="9525" marB="0" anchor="ctr"/>
                </a:tc>
                <a:tc>
                  <a:txBody>
                    <a:bodyPr/>
                    <a:lstStyle/>
                    <a:p>
                      <a:pPr marL="0" algn="ctr" defTabSz="914400" rtl="0" eaLnBrk="1" fontAlgn="ctr" latinLnBrk="0" hangingPunct="1"/>
                      <a:r>
                        <a:rPr lang="en-AU" sz="1200" b="1" i="0" u="none" strike="noStrike" kern="1200" dirty="0">
                          <a:solidFill>
                            <a:srgbClr val="FF0000"/>
                          </a:solidFill>
                          <a:effectLst/>
                          <a:latin typeface="Times New Roman" panose="02020603050405020304" pitchFamily="18" charset="0"/>
                          <a:ea typeface="+mn-ea"/>
                          <a:cs typeface="+mn-cs"/>
                        </a:rPr>
                        <a:t>24.4</a:t>
                      </a:r>
                    </a:p>
                  </a:txBody>
                  <a:tcPr marL="9525" marR="9525" marT="9525" marB="0" anchor="ctr"/>
                </a:tc>
                <a:extLst>
                  <a:ext uri="{0D108BD9-81ED-4DB2-BD59-A6C34878D82A}">
                    <a16:rowId xmlns:a16="http://schemas.microsoft.com/office/drawing/2014/main" val="2753847488"/>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Stealing</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2,454</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2.86</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2,322</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0.18</a:t>
                      </a:r>
                    </a:p>
                  </a:txBody>
                  <a:tcPr marL="9525" marR="9525" marT="9525" marB="0" anchor="ctr"/>
                </a:tc>
                <a:tc>
                  <a:txBody>
                    <a:bodyPr/>
                    <a:lstStyle/>
                    <a:p>
                      <a:pPr marL="0" algn="ctr" defTabSz="914400" rtl="0" eaLnBrk="1" fontAlgn="ctr" latinLnBrk="0" hangingPunct="1"/>
                      <a:r>
                        <a:rPr lang="en-AU" sz="1200" b="1" i="0" u="none" strike="noStrike" kern="1200" dirty="0">
                          <a:solidFill>
                            <a:srgbClr val="FF0000"/>
                          </a:solidFill>
                          <a:effectLst/>
                          <a:latin typeface="Times New Roman" panose="02020603050405020304" pitchFamily="18" charset="0"/>
                          <a:ea typeface="+mn-ea"/>
                          <a:cs typeface="+mn-cs"/>
                        </a:rPr>
                        <a:t>6.7</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2,518</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-0.05</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-1.8</a:t>
                      </a:r>
                    </a:p>
                  </a:txBody>
                  <a:tcPr marL="9525" marR="9525" marT="9525" marB="0" anchor="ctr"/>
                </a:tc>
                <a:extLst>
                  <a:ext uri="{0D108BD9-81ED-4DB2-BD59-A6C34878D82A}">
                    <a16:rowId xmlns:a16="http://schemas.microsoft.com/office/drawing/2014/main" val="829001259"/>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Other Property</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433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0.50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484</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-0.05</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-9.6</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480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-0.05</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-9.1</a:t>
                      </a:r>
                    </a:p>
                  </a:txBody>
                  <a:tcPr marL="9525" marR="9525" marT="9525" marB="0" anchor="ctr"/>
                </a:tc>
                <a:extLst>
                  <a:ext uri="{0D108BD9-81ED-4DB2-BD59-A6C34878D82A}">
                    <a16:rowId xmlns:a16="http://schemas.microsoft.com/office/drawing/2014/main" val="3512793156"/>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Drug</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279</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0.32</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234</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0.06</a:t>
                      </a:r>
                    </a:p>
                  </a:txBody>
                  <a:tcPr marL="9525" marR="9525" marT="9525" marB="0" anchor="ctr"/>
                </a:tc>
                <a:tc>
                  <a:txBody>
                    <a:bodyPr/>
                    <a:lstStyle/>
                    <a:p>
                      <a:pPr marL="0" algn="ctr" defTabSz="914400" rtl="0" eaLnBrk="1" fontAlgn="ctr" latinLnBrk="0" hangingPunct="1"/>
                      <a:r>
                        <a:rPr lang="en-AU" sz="1200" b="1" i="0" u="none" strike="noStrike" kern="1200" dirty="0">
                          <a:solidFill>
                            <a:srgbClr val="FF0000"/>
                          </a:solidFill>
                          <a:effectLst/>
                          <a:latin typeface="Times New Roman" panose="02020603050405020304" pitchFamily="18" charset="0"/>
                          <a:ea typeface="+mn-ea"/>
                          <a:cs typeface="+mn-cs"/>
                        </a:rPr>
                        <a:t>20.4</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229</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0.06</a:t>
                      </a:r>
                    </a:p>
                  </a:txBody>
                  <a:tcPr marL="9525" marR="9525" marT="9525" marB="0" anchor="ctr"/>
                </a:tc>
                <a:tc>
                  <a:txBody>
                    <a:bodyPr/>
                    <a:lstStyle/>
                    <a:p>
                      <a:pPr marL="0" algn="ctr" defTabSz="914400" rtl="0" eaLnBrk="1" fontAlgn="ctr" latinLnBrk="0" hangingPunct="1"/>
                      <a:r>
                        <a:rPr lang="en-AU" sz="1200" b="1" i="0" u="none" strike="noStrike" kern="1200" dirty="0">
                          <a:solidFill>
                            <a:srgbClr val="FF0000"/>
                          </a:solidFill>
                          <a:effectLst/>
                          <a:latin typeface="Times New Roman" panose="02020603050405020304" pitchFamily="18" charset="0"/>
                          <a:ea typeface="+mn-ea"/>
                          <a:cs typeface="+mn-cs"/>
                        </a:rPr>
                        <a:t>22.8</a:t>
                      </a:r>
                    </a:p>
                  </a:txBody>
                  <a:tcPr marL="9525" marR="9525" marT="9525" marB="0" anchor="ctr"/>
                </a:tc>
                <a:extLst>
                  <a:ext uri="{0D108BD9-81ED-4DB2-BD59-A6C34878D82A}">
                    <a16:rowId xmlns:a16="http://schemas.microsoft.com/office/drawing/2014/main" val="1955470900"/>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Traffic</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111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0.13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130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-0.02</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-13.8</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123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-0.01</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-9.0</a:t>
                      </a:r>
                    </a:p>
                  </a:txBody>
                  <a:tcPr marL="9525" marR="9525" marT="9525" marB="0" anchor="ctr"/>
                </a:tc>
                <a:extLst>
                  <a:ext uri="{0D108BD9-81ED-4DB2-BD59-A6C34878D82A}">
                    <a16:rowId xmlns:a16="http://schemas.microsoft.com/office/drawing/2014/main" val="3188519709"/>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Disorder</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564</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0.66</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483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0.10</a:t>
                      </a:r>
                    </a:p>
                  </a:txBody>
                  <a:tcPr marL="9525" marR="9525" marT="9525" marB="0" anchor="ctr"/>
                </a:tc>
                <a:tc>
                  <a:txBody>
                    <a:bodyPr/>
                    <a:lstStyle/>
                    <a:p>
                      <a:pPr marL="0" algn="ctr" defTabSz="914400" rtl="0" eaLnBrk="1" fontAlgn="ctr" latinLnBrk="0" hangingPunct="1"/>
                      <a:r>
                        <a:rPr lang="en-AU" sz="1200" b="1" i="0" u="none" strike="noStrike" kern="1200" dirty="0">
                          <a:solidFill>
                            <a:srgbClr val="FF0000"/>
                          </a:solidFill>
                          <a:effectLst/>
                          <a:latin typeface="Times New Roman" panose="02020603050405020304" pitchFamily="18" charset="0"/>
                          <a:ea typeface="+mn-ea"/>
                          <a:cs typeface="+mn-cs"/>
                        </a:rPr>
                        <a:t>17.9</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552</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0.02</a:t>
                      </a:r>
                    </a:p>
                  </a:txBody>
                  <a:tcPr marL="9525" marR="9525" marT="9525" marB="0" anchor="ctr"/>
                </a:tc>
                <a:tc>
                  <a:txBody>
                    <a:bodyPr/>
                    <a:lstStyle/>
                    <a:p>
                      <a:pPr algn="ctr" fontAlgn="ctr"/>
                      <a:r>
                        <a:rPr lang="en-AU" sz="1200" b="1" i="0" u="none" strike="noStrike" kern="1200" dirty="0">
                          <a:solidFill>
                            <a:srgbClr val="FF0000"/>
                          </a:solidFill>
                          <a:effectLst/>
                          <a:latin typeface="Times New Roman" panose="02020603050405020304" pitchFamily="18" charset="0"/>
                          <a:ea typeface="+mn-ea"/>
                          <a:cs typeface="+mn-cs"/>
                        </a:rPr>
                        <a:t>3.0</a:t>
                      </a:r>
                    </a:p>
                  </a:txBody>
                  <a:tcPr marL="9525" marR="9525" marT="9525" marB="0" anchor="ctr"/>
                </a:tc>
                <a:extLst>
                  <a:ext uri="{0D108BD9-81ED-4DB2-BD59-A6C34878D82A}">
                    <a16:rowId xmlns:a16="http://schemas.microsoft.com/office/drawing/2014/main" val="4215838432"/>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Breach</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8</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0.00</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-26.5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14</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-0.01</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-42.4</a:t>
                      </a:r>
                    </a:p>
                  </a:txBody>
                  <a:tcPr marL="9525" marR="9525" marT="9525" marB="0" anchor="ctr"/>
                </a:tc>
                <a:extLst>
                  <a:ext uri="{0D108BD9-81ED-4DB2-BD59-A6C34878D82A}">
                    <a16:rowId xmlns:a16="http://schemas.microsoft.com/office/drawing/2014/main" val="1168865759"/>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Public Health</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8</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-0.01</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-59.6</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11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0.00</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-26.7</a:t>
                      </a:r>
                    </a:p>
                  </a:txBody>
                  <a:tcPr marL="9525" marR="9525" marT="9525" marB="0" anchor="ctr"/>
                </a:tc>
                <a:extLst>
                  <a:ext uri="{0D108BD9-81ED-4DB2-BD59-A6C34878D82A}">
                    <a16:rowId xmlns:a16="http://schemas.microsoft.com/office/drawing/2014/main" val="1652233124"/>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Other</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275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0.32</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366</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-0.10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-24.1</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293</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-0.02</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-5.4</a:t>
                      </a:r>
                    </a:p>
                  </a:txBody>
                  <a:tcPr marL="9525" marR="9525" marT="9525" marB="0" anchor="ctr"/>
                </a:tc>
                <a:extLst>
                  <a:ext uri="{0D108BD9-81ED-4DB2-BD59-A6C34878D82A}">
                    <a16:rowId xmlns:a16="http://schemas.microsoft.com/office/drawing/2014/main" val="3241570094"/>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All</a:t>
                      </a:r>
                    </a:p>
                  </a:txBody>
                  <a:tcPr marL="0" marR="0" marT="0" marB="0" anchor="ctr"/>
                </a:tc>
                <a:tc>
                  <a:txBody>
                    <a:bodyPr/>
                    <a:lstStyle/>
                    <a:p>
                      <a:pPr algn="ctr" fontAlgn="ctr"/>
                      <a:r>
                        <a:rPr lang="en-AU" sz="1200" b="0" i="0" u="none" strike="noStrike" dirty="0">
                          <a:solidFill>
                            <a:srgbClr val="000000"/>
                          </a:solidFill>
                          <a:effectLst/>
                          <a:latin typeface="Times New Roman" panose="02020603050405020304" pitchFamily="18" charset="0"/>
                        </a:rPr>
                        <a:t>5,040</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5.87</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4,987</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0.12</a:t>
                      </a:r>
                    </a:p>
                  </a:txBody>
                  <a:tcPr marL="9525" marR="9525" marT="9525" marB="0" anchor="ctr"/>
                </a:tc>
                <a:tc>
                  <a:txBody>
                    <a:bodyPr/>
                    <a:lstStyle/>
                    <a:p>
                      <a:pPr algn="ctr" fontAlgn="ctr"/>
                      <a:r>
                        <a:rPr lang="en-AU" sz="1200" b="1" i="0" u="none" strike="noStrike" kern="1200" dirty="0">
                          <a:solidFill>
                            <a:srgbClr val="FF0000"/>
                          </a:solidFill>
                          <a:effectLst/>
                          <a:latin typeface="Times New Roman" panose="02020603050405020304" pitchFamily="18" charset="0"/>
                          <a:ea typeface="+mn-ea"/>
                          <a:cs typeface="+mn-cs"/>
                        </a:rPr>
                        <a:t>2.07</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5,150</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-0.08</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-1.35</a:t>
                      </a:r>
                    </a:p>
                  </a:txBody>
                  <a:tcPr marL="9525" marR="9525" marT="9525" marB="0" anchor="ctr"/>
                </a:tc>
                <a:extLst>
                  <a:ext uri="{0D108BD9-81ED-4DB2-BD59-A6C34878D82A}">
                    <a16:rowId xmlns:a16="http://schemas.microsoft.com/office/drawing/2014/main" val="2466212270"/>
                  </a:ext>
                </a:extLst>
              </a:tr>
            </a:tbl>
          </a:graphicData>
        </a:graphic>
      </p:graphicFrame>
    </p:spTree>
    <p:extLst>
      <p:ext uri="{BB962C8B-B14F-4D97-AF65-F5344CB8AC3E}">
        <p14:creationId xmlns:p14="http://schemas.microsoft.com/office/powerpoint/2010/main" val="3906165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CBDA5B4E-4019-8A1F-338E-C409A6C850DB}"/>
              </a:ext>
            </a:extLst>
          </p:cNvPr>
          <p:cNvGraphicFramePr>
            <a:graphicFrameLocks noGrp="1"/>
          </p:cNvGraphicFramePr>
          <p:nvPr>
            <p:extLst>
              <p:ext uri="{D42A27DB-BD31-4B8C-83A1-F6EECF244321}">
                <p14:modId xmlns:p14="http://schemas.microsoft.com/office/powerpoint/2010/main" val="3040310831"/>
              </p:ext>
            </p:extLst>
          </p:nvPr>
        </p:nvGraphicFramePr>
        <p:xfrm>
          <a:off x="419609" y="193934"/>
          <a:ext cx="11364074" cy="6468191"/>
        </p:xfrm>
        <a:graphic>
          <a:graphicData uri="http://schemas.openxmlformats.org/drawingml/2006/table">
            <a:tbl>
              <a:tblPr firstRow="1" bandRow="1">
                <a:tableStyleId>{5C22544A-7EE6-4342-B048-85BDC9FD1C3A}</a:tableStyleId>
              </a:tblPr>
              <a:tblGrid>
                <a:gridCol w="1539303">
                  <a:extLst>
                    <a:ext uri="{9D8B030D-6E8A-4147-A177-3AD203B41FA5}">
                      <a16:colId xmlns:a16="http://schemas.microsoft.com/office/drawing/2014/main" val="2129422930"/>
                    </a:ext>
                  </a:extLst>
                </a:gridCol>
                <a:gridCol w="672145">
                  <a:extLst>
                    <a:ext uri="{9D8B030D-6E8A-4147-A177-3AD203B41FA5}">
                      <a16:colId xmlns:a16="http://schemas.microsoft.com/office/drawing/2014/main" val="2482184356"/>
                    </a:ext>
                  </a:extLst>
                </a:gridCol>
                <a:gridCol w="1570007">
                  <a:extLst>
                    <a:ext uri="{9D8B030D-6E8A-4147-A177-3AD203B41FA5}">
                      <a16:colId xmlns:a16="http://schemas.microsoft.com/office/drawing/2014/main" val="3495670354"/>
                    </a:ext>
                  </a:extLst>
                </a:gridCol>
                <a:gridCol w="569344">
                  <a:extLst>
                    <a:ext uri="{9D8B030D-6E8A-4147-A177-3AD203B41FA5}">
                      <a16:colId xmlns:a16="http://schemas.microsoft.com/office/drawing/2014/main" val="896124092"/>
                    </a:ext>
                  </a:extLst>
                </a:gridCol>
                <a:gridCol w="1604513">
                  <a:extLst>
                    <a:ext uri="{9D8B030D-6E8A-4147-A177-3AD203B41FA5}">
                      <a16:colId xmlns:a16="http://schemas.microsoft.com/office/drawing/2014/main" val="651964028"/>
                    </a:ext>
                  </a:extLst>
                </a:gridCol>
                <a:gridCol w="1604513">
                  <a:extLst>
                    <a:ext uri="{9D8B030D-6E8A-4147-A177-3AD203B41FA5}">
                      <a16:colId xmlns:a16="http://schemas.microsoft.com/office/drawing/2014/main" val="213390878"/>
                    </a:ext>
                  </a:extLst>
                </a:gridCol>
                <a:gridCol w="552091">
                  <a:extLst>
                    <a:ext uri="{9D8B030D-6E8A-4147-A177-3AD203B41FA5}">
                      <a16:colId xmlns:a16="http://schemas.microsoft.com/office/drawing/2014/main" val="3162799563"/>
                    </a:ext>
                  </a:extLst>
                </a:gridCol>
                <a:gridCol w="1664898">
                  <a:extLst>
                    <a:ext uri="{9D8B030D-6E8A-4147-A177-3AD203B41FA5}">
                      <a16:colId xmlns:a16="http://schemas.microsoft.com/office/drawing/2014/main" val="507432724"/>
                    </a:ext>
                  </a:extLst>
                </a:gridCol>
                <a:gridCol w="1587260">
                  <a:extLst>
                    <a:ext uri="{9D8B030D-6E8A-4147-A177-3AD203B41FA5}">
                      <a16:colId xmlns:a16="http://schemas.microsoft.com/office/drawing/2014/main" val="3339878112"/>
                    </a:ext>
                  </a:extLst>
                </a:gridCol>
              </a:tblGrid>
              <a:tr h="270940">
                <a:tc>
                  <a:txBody>
                    <a:bodyPr/>
                    <a:lstStyle/>
                    <a:p>
                      <a:pPr algn="ctr"/>
                      <a:endParaRPr lang="en-US" sz="1600" dirty="0">
                        <a:latin typeface="Times New Roman" panose="02020603050405020304" pitchFamily="18" charset="0"/>
                        <a:cs typeface="Times New Roman" panose="02020603050405020304" pitchFamily="18" charset="0"/>
                      </a:endParaRPr>
                    </a:p>
                  </a:txBody>
                  <a:tcPr marL="0" marR="0" marT="0" marB="0">
                    <a:solidFill>
                      <a:srgbClr val="002060"/>
                    </a:solidFill>
                  </a:tcPr>
                </a:tc>
                <a:tc gridSpan="2">
                  <a:txBody>
                    <a:bodyPr/>
                    <a:lstStyle/>
                    <a:p>
                      <a:pPr algn="ctr"/>
                      <a:r>
                        <a:rPr lang="en-US" sz="1600" dirty="0">
                          <a:latin typeface="Times New Roman" panose="02020603050405020304" pitchFamily="18" charset="0"/>
                          <a:cs typeface="Times New Roman" panose="02020603050405020304" pitchFamily="18" charset="0"/>
                        </a:rPr>
                        <a:t>2004 Cohort</a:t>
                      </a:r>
                    </a:p>
                  </a:txBody>
                  <a:tcPr marL="0" marR="0" marT="0" marB="0">
                    <a:solidFill>
                      <a:srgbClr val="002060"/>
                    </a:solidFill>
                  </a:tcPr>
                </a:tc>
                <a:tc hMerge="1">
                  <a:txBody>
                    <a:bodyPr/>
                    <a:lstStyle/>
                    <a:p>
                      <a:pPr algn="ctr"/>
                      <a:endParaRPr lang="en-US" sz="1600" dirty="0">
                        <a:latin typeface="Times New Roman" panose="02020603050405020304" pitchFamily="18" charset="0"/>
                        <a:cs typeface="Times New Roman" panose="02020603050405020304" pitchFamily="18" charset="0"/>
                      </a:endParaRPr>
                    </a:p>
                  </a:txBody>
                  <a:tcPr marL="0" marR="0" marT="0" marB="0">
                    <a:solidFill>
                      <a:srgbClr val="002060"/>
                    </a:solidFill>
                  </a:tcPr>
                </a:tc>
                <a:tc gridSpan="3">
                  <a:txBody>
                    <a:bodyPr/>
                    <a:lstStyle/>
                    <a:p>
                      <a:pPr algn="ctr"/>
                      <a:r>
                        <a:rPr lang="en-US" sz="1600" dirty="0">
                          <a:latin typeface="Times New Roman" panose="02020603050405020304" pitchFamily="18" charset="0"/>
                          <a:cs typeface="Times New Roman" panose="02020603050405020304" pitchFamily="18" charset="0"/>
                        </a:rPr>
                        <a:t>Compared to 2000 cohort</a:t>
                      </a:r>
                    </a:p>
                  </a:txBody>
                  <a:tcPr marL="0" marR="0" marT="0" marB="0">
                    <a:solidFill>
                      <a:srgbClr val="002060"/>
                    </a:solidFill>
                  </a:tcPr>
                </a:tc>
                <a:tc hMerge="1">
                  <a:txBody>
                    <a:bodyPr/>
                    <a:lstStyle/>
                    <a:p>
                      <a:pPr algn="ctr"/>
                      <a:endParaRPr lang="en-US" sz="1600" dirty="0">
                        <a:latin typeface="Times New Roman" panose="02020603050405020304" pitchFamily="18" charset="0"/>
                        <a:cs typeface="Times New Roman" panose="02020603050405020304" pitchFamily="18" charset="0"/>
                      </a:endParaRPr>
                    </a:p>
                  </a:txBody>
                  <a:tcPr marL="0" marR="0" marT="0" marB="0">
                    <a:solidFill>
                      <a:srgbClr val="002060"/>
                    </a:solidFill>
                  </a:tcPr>
                </a:tc>
                <a:tc hMerge="1">
                  <a:txBody>
                    <a:bodyPr/>
                    <a:lstStyle/>
                    <a:p>
                      <a:pPr algn="ctr"/>
                      <a:endParaRPr lang="en-US" sz="1600" dirty="0">
                        <a:latin typeface="Times New Roman" panose="02020603050405020304" pitchFamily="18" charset="0"/>
                        <a:cs typeface="Times New Roman" panose="02020603050405020304" pitchFamily="18" charset="0"/>
                      </a:endParaRPr>
                    </a:p>
                  </a:txBody>
                  <a:tcPr marL="0" marR="0" marT="0" marB="0"/>
                </a:tc>
                <a:tc gridSpan="3">
                  <a:txBody>
                    <a:bodyPr/>
                    <a:lstStyle/>
                    <a:p>
                      <a:pPr algn="ctr"/>
                      <a:r>
                        <a:rPr lang="en-US" sz="1600" dirty="0">
                          <a:latin typeface="Times New Roman" panose="02020603050405020304" pitchFamily="18" charset="0"/>
                          <a:cs typeface="Times New Roman" panose="02020603050405020304" pitchFamily="18" charset="0"/>
                        </a:rPr>
                        <a:t>Compared to 2002 cohort</a:t>
                      </a:r>
                    </a:p>
                  </a:txBody>
                  <a:tcPr marL="0" marR="0" marT="0" marB="0">
                    <a:solidFill>
                      <a:srgbClr val="002060"/>
                    </a:solidFill>
                  </a:tcPr>
                </a:tc>
                <a:tc hMerge="1">
                  <a:txBody>
                    <a:bodyPr/>
                    <a:lstStyle/>
                    <a:p>
                      <a:pPr algn="ctr"/>
                      <a:endParaRPr lang="en-US" sz="1600" dirty="0">
                        <a:latin typeface="Times New Roman" panose="02020603050405020304" pitchFamily="18" charset="0"/>
                        <a:cs typeface="Times New Roman" panose="02020603050405020304" pitchFamily="18" charset="0"/>
                      </a:endParaRPr>
                    </a:p>
                  </a:txBody>
                  <a:tcPr marL="0" marR="0" marT="0" marB="0">
                    <a:solidFill>
                      <a:srgbClr val="002060"/>
                    </a:solidFill>
                  </a:tcPr>
                </a:tc>
                <a:tc hMerge="1">
                  <a:txBody>
                    <a:bodyPr/>
                    <a:lstStyle/>
                    <a:p>
                      <a:pPr algn="ctr"/>
                      <a:endParaRPr lang="en-US" sz="1600" dirty="0">
                        <a:latin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887168374"/>
                  </a:ext>
                </a:extLst>
              </a:tr>
              <a:tr h="553043">
                <a:tc>
                  <a:txBody>
                    <a:bodyPr/>
                    <a:lstStyle/>
                    <a:p>
                      <a:pPr algn="ctr"/>
                      <a:r>
                        <a:rPr lang="en-US" sz="1600" b="1" dirty="0">
                          <a:latin typeface="Times New Roman" panose="02020603050405020304" pitchFamily="18" charset="0"/>
                          <a:cs typeface="Times New Roman" panose="02020603050405020304" pitchFamily="18" charset="0"/>
                        </a:rPr>
                        <a:t>Offence Type</a:t>
                      </a:r>
                    </a:p>
                  </a:txBody>
                  <a:tcPr marL="0" marR="0" marT="0" marB="0"/>
                </a:tc>
                <a:tc>
                  <a:txBody>
                    <a:bodyPr/>
                    <a:lstStyle/>
                    <a:p>
                      <a:pPr algn="ctr"/>
                      <a:r>
                        <a:rPr lang="en-US" sz="1600" b="1" dirty="0">
                          <a:latin typeface="Times New Roman" panose="02020603050405020304" pitchFamily="18" charset="0"/>
                          <a:cs typeface="Times New Roman" panose="02020603050405020304" pitchFamily="18" charset="0"/>
                        </a:rPr>
                        <a:t>N</a:t>
                      </a:r>
                    </a:p>
                  </a:txBody>
                  <a:tcPr marL="0" marR="0" marT="0" marB="0"/>
                </a:tc>
                <a:tc>
                  <a:txBody>
                    <a:bodyPr/>
                    <a:lstStyle/>
                    <a:p>
                      <a:pPr algn="ctr"/>
                      <a:r>
                        <a:rPr lang="en-US" sz="1600" b="1" dirty="0">
                          <a:latin typeface="Times New Roman" panose="02020603050405020304" pitchFamily="18" charset="0"/>
                          <a:cs typeface="Times New Roman" panose="02020603050405020304" pitchFamily="18" charset="0"/>
                        </a:rPr>
                        <a:t>Population prevalence (%)</a:t>
                      </a:r>
                    </a:p>
                  </a:txBody>
                  <a:tcPr marL="0" marR="0" marT="0" marB="0"/>
                </a:tc>
                <a:tc>
                  <a:txBody>
                    <a:bodyPr/>
                    <a:lstStyle/>
                    <a:p>
                      <a:pPr algn="ctr"/>
                      <a:r>
                        <a:rPr lang="en-US" sz="1600" b="1" dirty="0">
                          <a:latin typeface="Times New Roman" panose="02020603050405020304" pitchFamily="18" charset="0"/>
                          <a:cs typeface="Times New Roman" panose="02020603050405020304" pitchFamily="18" charset="0"/>
                        </a:rPr>
                        <a:t>N</a:t>
                      </a:r>
                    </a:p>
                  </a:txBody>
                  <a:tcPr marL="0" marR="0" marT="0" marB="0"/>
                </a:tc>
                <a:tc>
                  <a:txBody>
                    <a:bodyPr/>
                    <a:lstStyle/>
                    <a:p>
                      <a:pPr algn="ctr"/>
                      <a:r>
                        <a:rPr lang="en-US" sz="1600" b="1" dirty="0">
                          <a:latin typeface="Times New Roman" panose="02020603050405020304" pitchFamily="18" charset="0"/>
                          <a:cs typeface="Times New Roman" panose="02020603050405020304" pitchFamily="18" charset="0"/>
                        </a:rPr>
                        <a:t>% difference in prevalence</a:t>
                      </a:r>
                    </a:p>
                  </a:txBody>
                  <a:tcPr marL="0" marR="0" marT="0" marB="0"/>
                </a:tc>
                <a:tc>
                  <a:txBody>
                    <a:bodyPr/>
                    <a:lstStyle/>
                    <a:p>
                      <a:pPr algn="ctr"/>
                      <a:r>
                        <a:rPr lang="en-US" sz="1600" b="1" dirty="0">
                          <a:latin typeface="Times New Roman" panose="02020603050405020304" pitchFamily="18" charset="0"/>
                          <a:cs typeface="Times New Roman" panose="02020603050405020304" pitchFamily="18" charset="0"/>
                        </a:rPr>
                        <a:t>% change in prevalence</a:t>
                      </a:r>
                    </a:p>
                  </a:txBody>
                  <a:tcPr marL="0" marR="0" marT="0" marB="0"/>
                </a:tc>
                <a:tc>
                  <a:txBody>
                    <a:bodyPr/>
                    <a:lstStyle/>
                    <a:p>
                      <a:pPr algn="ctr"/>
                      <a:r>
                        <a:rPr lang="en-US" sz="1600" b="1" dirty="0">
                          <a:latin typeface="Times New Roman" panose="02020603050405020304" pitchFamily="18" charset="0"/>
                          <a:cs typeface="Times New Roman" panose="02020603050405020304" pitchFamily="18" charset="0"/>
                        </a:rPr>
                        <a:t>N</a:t>
                      </a:r>
                    </a:p>
                  </a:txBody>
                  <a:tcPr marL="0" marR="0" marT="0" marB="0"/>
                </a:tc>
                <a:tc>
                  <a:txBody>
                    <a:bodyPr/>
                    <a:lstStyle/>
                    <a:p>
                      <a:pPr algn="ctr"/>
                      <a:r>
                        <a:rPr lang="en-US" sz="1600" b="1" dirty="0">
                          <a:latin typeface="Times New Roman" panose="02020603050405020304" pitchFamily="18" charset="0"/>
                          <a:cs typeface="Times New Roman" panose="02020603050405020304" pitchFamily="18" charset="0"/>
                        </a:rPr>
                        <a:t>% difference in prevalence</a:t>
                      </a:r>
                    </a:p>
                  </a:txBody>
                  <a:tcPr marL="0" marR="0" marT="0" marB="0"/>
                </a:tc>
                <a:tc>
                  <a:txBody>
                    <a:bodyPr/>
                    <a:lstStyle/>
                    <a:p>
                      <a:pPr algn="ctr"/>
                      <a:r>
                        <a:rPr lang="en-US" sz="1600" b="1" dirty="0">
                          <a:latin typeface="Times New Roman" panose="02020603050405020304" pitchFamily="18" charset="0"/>
                          <a:cs typeface="Times New Roman" panose="02020603050405020304" pitchFamily="18" charset="0"/>
                        </a:rPr>
                        <a:t>% change in prevalence</a:t>
                      </a:r>
                    </a:p>
                  </a:txBody>
                  <a:tcPr marL="0" marR="0" marT="0" marB="0"/>
                </a:tc>
                <a:extLst>
                  <a:ext uri="{0D108BD9-81ED-4DB2-BD59-A6C34878D82A}">
                    <a16:rowId xmlns:a16="http://schemas.microsoft.com/office/drawing/2014/main" val="2825467089"/>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Violent</a:t>
                      </a:r>
                    </a:p>
                  </a:txBody>
                  <a:tcPr marL="0" marR="0" marT="0" marB="0" anchor="ctr"/>
                </a:tc>
                <a:tc>
                  <a:txBody>
                    <a:bodyPr/>
                    <a:lstStyle/>
                    <a:p>
                      <a:pPr algn="ctr" fontAlgn="ctr"/>
                      <a:r>
                        <a:rPr lang="en-AU" sz="1200" b="0" i="0" u="none" strike="noStrike" dirty="0">
                          <a:solidFill>
                            <a:srgbClr val="000000"/>
                          </a:solidFill>
                          <a:effectLst/>
                          <a:latin typeface="Times New Roman" panose="02020603050405020304" pitchFamily="18" charset="0"/>
                        </a:rPr>
                        <a:t>410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0.48</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398</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0.02</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4.9</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409</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0.01</a:t>
                      </a:r>
                    </a:p>
                  </a:txBody>
                  <a:tcPr marL="9525" marR="9525" marT="9525" marB="0" anchor="ctr"/>
                </a:tc>
                <a:tc>
                  <a:txBody>
                    <a:bodyPr/>
                    <a:lstStyle/>
                    <a:p>
                      <a:pPr algn="ctr" fontAlgn="ctr"/>
                      <a:r>
                        <a:rPr lang="en-AU" sz="1200" b="1" i="0" u="none" strike="noStrike">
                          <a:solidFill>
                            <a:srgbClr val="FF0000"/>
                          </a:solidFill>
                          <a:effectLst/>
                          <a:latin typeface="Times New Roman" panose="02020603050405020304" pitchFamily="18" charset="0"/>
                        </a:rPr>
                        <a:t>1.9</a:t>
                      </a:r>
                    </a:p>
                  </a:txBody>
                  <a:tcPr marL="9525" marR="9525" marT="9525" marB="0" anchor="ctr"/>
                </a:tc>
                <a:extLst>
                  <a:ext uri="{0D108BD9-81ED-4DB2-BD59-A6C34878D82A}">
                    <a16:rowId xmlns:a16="http://schemas.microsoft.com/office/drawing/2014/main" val="3753681710"/>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Assault</a:t>
                      </a:r>
                    </a:p>
                  </a:txBody>
                  <a:tcPr marL="0" marR="0" marT="0" marB="0" anchor="ctr"/>
                </a:tc>
                <a:tc>
                  <a:txBody>
                    <a:bodyPr/>
                    <a:lstStyle/>
                    <a:p>
                      <a:pPr algn="ctr" fontAlgn="ctr"/>
                      <a:r>
                        <a:rPr lang="en-AU" sz="1200" b="0" i="0" u="none" strike="noStrike" dirty="0">
                          <a:solidFill>
                            <a:srgbClr val="000000"/>
                          </a:solidFill>
                          <a:effectLst/>
                          <a:latin typeface="Times New Roman" panose="02020603050405020304" pitchFamily="18" charset="0"/>
                        </a:rPr>
                        <a:t>272</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0.32</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253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0.03</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9.3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265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0.01</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4.1</a:t>
                      </a:r>
                    </a:p>
                  </a:txBody>
                  <a:tcPr marL="9525" marR="9525" marT="9525" marB="0" anchor="ctr"/>
                </a:tc>
                <a:extLst>
                  <a:ext uri="{0D108BD9-81ED-4DB2-BD59-A6C34878D82A}">
                    <a16:rowId xmlns:a16="http://schemas.microsoft.com/office/drawing/2014/main" val="4010300108"/>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Sex</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28</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49</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-0.02</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-42.2</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-19.3</a:t>
                      </a:r>
                    </a:p>
                  </a:txBody>
                  <a:tcPr marL="9525" marR="9525" marT="9525" marB="0" anchor="ctr"/>
                </a:tc>
                <a:extLst>
                  <a:ext uri="{0D108BD9-81ED-4DB2-BD59-A6C34878D82A}">
                    <a16:rowId xmlns:a16="http://schemas.microsoft.com/office/drawing/2014/main" val="4096751749"/>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Robbery</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13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0.02</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9</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45.9</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0.00</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-12.6</a:t>
                      </a:r>
                    </a:p>
                  </a:txBody>
                  <a:tcPr marL="9525" marR="9525" marT="9525" marB="0" anchor="ctr"/>
                </a:tc>
                <a:extLst>
                  <a:ext uri="{0D108BD9-81ED-4DB2-BD59-A6C34878D82A}">
                    <a16:rowId xmlns:a16="http://schemas.microsoft.com/office/drawing/2014/main" val="273981644"/>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Other Violent</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97</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0.11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87</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0.01</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12.7</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94</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4.1</a:t>
                      </a:r>
                    </a:p>
                  </a:txBody>
                  <a:tcPr marL="9525" marR="9525" marT="9525" marB="0" anchor="ctr"/>
                </a:tc>
                <a:extLst>
                  <a:ext uri="{0D108BD9-81ED-4DB2-BD59-A6C34878D82A}">
                    <a16:rowId xmlns:a16="http://schemas.microsoft.com/office/drawing/2014/main" val="942136185"/>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Property</a:t>
                      </a:r>
                    </a:p>
                  </a:txBody>
                  <a:tcPr marL="0" marR="0" marT="0" marB="0" anchor="ctr"/>
                </a:tc>
                <a:tc>
                  <a:txBody>
                    <a:bodyPr/>
                    <a:lstStyle/>
                    <a:p>
                      <a:pPr algn="ctr" fontAlgn="ctr"/>
                      <a:r>
                        <a:rPr lang="en-AU" sz="1200" b="0" i="0" u="none" strike="noStrike" dirty="0">
                          <a:solidFill>
                            <a:srgbClr val="000000"/>
                          </a:solidFill>
                          <a:effectLst/>
                          <a:latin typeface="Times New Roman" panose="02020603050405020304" pitchFamily="18" charset="0"/>
                        </a:rPr>
                        <a:t>1,633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1.97</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2,471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-0.88</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-30.8</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2,034</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-0.38</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-16.1</a:t>
                      </a:r>
                    </a:p>
                  </a:txBody>
                  <a:tcPr marL="9525" marR="9525" marT="9525" marB="0" anchor="ctr"/>
                </a:tc>
                <a:extLst>
                  <a:ext uri="{0D108BD9-81ED-4DB2-BD59-A6C34878D82A}">
                    <a16:rowId xmlns:a16="http://schemas.microsoft.com/office/drawing/2014/main" val="1231029567"/>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Burglary </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36</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0.04</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56</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-0.02</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-35.0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34</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6.9</a:t>
                      </a:r>
                    </a:p>
                  </a:txBody>
                  <a:tcPr marL="9525" marR="9525" marT="9525" marB="0" anchor="ctr"/>
                </a:tc>
                <a:extLst>
                  <a:ext uri="{0D108BD9-81ED-4DB2-BD59-A6C34878D82A}">
                    <a16:rowId xmlns:a16="http://schemas.microsoft.com/office/drawing/2014/main" val="918210308"/>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Vehicle Theft</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21</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0.02</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27</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-21.4</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0.9</a:t>
                      </a:r>
                    </a:p>
                  </a:txBody>
                  <a:tcPr marL="9525" marR="9525" marT="9525" marB="0" anchor="ctr"/>
                </a:tc>
                <a:extLst>
                  <a:ext uri="{0D108BD9-81ED-4DB2-BD59-A6C34878D82A}">
                    <a16:rowId xmlns:a16="http://schemas.microsoft.com/office/drawing/2014/main" val="2753847488"/>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Stealing</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1,394</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1.67</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2,198</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-0.86</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-34.1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1,786</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-0.39</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-19.0</a:t>
                      </a:r>
                    </a:p>
                  </a:txBody>
                  <a:tcPr marL="9525" marR="9525" marT="9525" marB="0" anchor="ctr"/>
                </a:tc>
                <a:extLst>
                  <a:ext uri="{0D108BD9-81ED-4DB2-BD59-A6C34878D82A}">
                    <a16:rowId xmlns:a16="http://schemas.microsoft.com/office/drawing/2014/main" val="829001259"/>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Other Property</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182</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0.21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190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-2.8</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193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-0.01</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-4.5</a:t>
                      </a:r>
                    </a:p>
                  </a:txBody>
                  <a:tcPr marL="9525" marR="9525" marT="9525" marB="0" anchor="ctr"/>
                </a:tc>
                <a:extLst>
                  <a:ext uri="{0D108BD9-81ED-4DB2-BD59-A6C34878D82A}">
                    <a16:rowId xmlns:a16="http://schemas.microsoft.com/office/drawing/2014/main" val="3512793156"/>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Drug</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235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0.27</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353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-0.13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-32.5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369</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-0.15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-35.6</a:t>
                      </a:r>
                    </a:p>
                  </a:txBody>
                  <a:tcPr marL="9525" marR="9525" marT="9525" marB="0" anchor="ctr"/>
                </a:tc>
                <a:extLst>
                  <a:ext uri="{0D108BD9-81ED-4DB2-BD59-A6C34878D82A}">
                    <a16:rowId xmlns:a16="http://schemas.microsoft.com/office/drawing/2014/main" val="1955470900"/>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Traffic</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169</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0.20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229</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-0.07</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-25.4</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137</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0.04</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24.5</a:t>
                      </a:r>
                    </a:p>
                  </a:txBody>
                  <a:tcPr marL="9525" marR="9525" marT="9525" marB="0" anchor="ctr"/>
                </a:tc>
                <a:extLst>
                  <a:ext uri="{0D108BD9-81ED-4DB2-BD59-A6C34878D82A}">
                    <a16:rowId xmlns:a16="http://schemas.microsoft.com/office/drawing/2014/main" val="3188519709"/>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Disorder</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290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0.34</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361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-0.08</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-18.3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336</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-12.4</a:t>
                      </a:r>
                    </a:p>
                  </a:txBody>
                  <a:tcPr marL="9525" marR="9525" marT="9525" marB="0" anchor="ctr"/>
                </a:tc>
                <a:extLst>
                  <a:ext uri="{0D108BD9-81ED-4DB2-BD59-A6C34878D82A}">
                    <a16:rowId xmlns:a16="http://schemas.microsoft.com/office/drawing/2014/main" val="4215838432"/>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Breach</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6</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14</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-56.7</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7</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-13.6</a:t>
                      </a:r>
                    </a:p>
                  </a:txBody>
                  <a:tcPr marL="9525" marR="9525" marT="9525" marB="0" anchor="ctr"/>
                </a:tc>
                <a:extLst>
                  <a:ext uri="{0D108BD9-81ED-4DB2-BD59-A6C34878D82A}">
                    <a16:rowId xmlns:a16="http://schemas.microsoft.com/office/drawing/2014/main" val="1168865759"/>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Public Health</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271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0.32</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4</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0.31</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6,743.3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0.31</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5,364.0</a:t>
                      </a:r>
                    </a:p>
                  </a:txBody>
                  <a:tcPr marL="9525" marR="9525" marT="9525" marB="0" anchor="ctr"/>
                </a:tc>
                <a:extLst>
                  <a:ext uri="{0D108BD9-81ED-4DB2-BD59-A6C34878D82A}">
                    <a16:rowId xmlns:a16="http://schemas.microsoft.com/office/drawing/2014/main" val="1652233124"/>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Other</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151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0.18</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330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-0.20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-53.6</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223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-0.08</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-31.5</a:t>
                      </a:r>
                    </a:p>
                  </a:txBody>
                  <a:tcPr marL="9525" marR="9525" marT="9525" marB="0" anchor="ctr"/>
                </a:tc>
                <a:extLst>
                  <a:ext uri="{0D108BD9-81ED-4DB2-BD59-A6C34878D82A}">
                    <a16:rowId xmlns:a16="http://schemas.microsoft.com/office/drawing/2014/main" val="3241570094"/>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All</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3,165</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3.91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4,160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-0.88</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-18.4</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3,520</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-0.15</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-3.7</a:t>
                      </a:r>
                    </a:p>
                  </a:txBody>
                  <a:tcPr marL="9525" marR="9525" marT="9525" marB="0" anchor="ctr"/>
                </a:tc>
                <a:extLst>
                  <a:ext uri="{0D108BD9-81ED-4DB2-BD59-A6C34878D82A}">
                    <a16:rowId xmlns:a16="http://schemas.microsoft.com/office/drawing/2014/main" val="2466212270"/>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All (ex. public health)</a:t>
                      </a:r>
                    </a:p>
                  </a:txBody>
                  <a:tcPr marL="0" marR="0" marT="0" marB="0" anchor="ctr"/>
                </a:tc>
                <a:tc>
                  <a:txBody>
                    <a:bodyPr/>
                    <a:lstStyle/>
                    <a:p>
                      <a:pPr algn="ctr" fontAlgn="ctr"/>
                      <a:r>
                        <a:rPr lang="en-AU" sz="1200" b="0" i="0" u="none" strike="noStrike" dirty="0">
                          <a:solidFill>
                            <a:srgbClr val="000000"/>
                          </a:solidFill>
                          <a:effectLst/>
                          <a:latin typeface="Times New Roman" panose="02020603050405020304" pitchFamily="18" charset="0"/>
                        </a:rPr>
                        <a:t>2,894</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3.58</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4,156</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-1.21</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-25.3</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3,515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-0.48</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-11.8</a:t>
                      </a:r>
                    </a:p>
                  </a:txBody>
                  <a:tcPr marL="9525" marR="9525" marT="9525" marB="0" anchor="ctr"/>
                </a:tc>
                <a:extLst>
                  <a:ext uri="{0D108BD9-81ED-4DB2-BD59-A6C34878D82A}">
                    <a16:rowId xmlns:a16="http://schemas.microsoft.com/office/drawing/2014/main" val="3231542320"/>
                  </a:ext>
                </a:extLst>
              </a:tr>
            </a:tbl>
          </a:graphicData>
        </a:graphic>
      </p:graphicFrame>
    </p:spTree>
    <p:extLst>
      <p:ext uri="{BB962C8B-B14F-4D97-AF65-F5344CB8AC3E}">
        <p14:creationId xmlns:p14="http://schemas.microsoft.com/office/powerpoint/2010/main" val="7324884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B341108-006B-4F5E-9794-E61BA27CED50}"/>
              </a:ext>
            </a:extLst>
          </p:cNvPr>
          <p:cNvSpPr txBox="1"/>
          <p:nvPr/>
        </p:nvSpPr>
        <p:spPr>
          <a:xfrm>
            <a:off x="742353" y="2767281"/>
            <a:ext cx="10707294" cy="1323439"/>
          </a:xfrm>
          <a:prstGeom prst="rect">
            <a:avLst/>
          </a:prstGeom>
          <a:noFill/>
        </p:spPr>
        <p:txBody>
          <a:bodyPr wrap="square">
            <a:spAutoFit/>
          </a:bodyPr>
          <a:lstStyle/>
          <a:p>
            <a:pPr algn="ctr"/>
            <a:r>
              <a:rPr lang="en-AU" sz="4000" b="1" dirty="0">
                <a:latin typeface="Times New Roman" panose="02020603050405020304" pitchFamily="18" charset="0"/>
                <a:cs typeface="Times New Roman" panose="02020603050405020304" pitchFamily="18" charset="0"/>
              </a:rPr>
              <a:t>Did the number of offences change post-COVID?</a:t>
            </a:r>
          </a:p>
        </p:txBody>
      </p:sp>
    </p:spTree>
    <p:extLst>
      <p:ext uri="{BB962C8B-B14F-4D97-AF65-F5344CB8AC3E}">
        <p14:creationId xmlns:p14="http://schemas.microsoft.com/office/powerpoint/2010/main" val="2228300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E87EB799-FE58-365A-132E-03ABA6C9136D}"/>
              </a:ext>
            </a:extLst>
          </p:cNvPr>
          <p:cNvGraphicFramePr>
            <a:graphicFrameLocks/>
          </p:cNvGraphicFramePr>
          <p:nvPr>
            <p:extLst>
              <p:ext uri="{D42A27DB-BD31-4B8C-83A1-F6EECF244321}">
                <p14:modId xmlns:p14="http://schemas.microsoft.com/office/powerpoint/2010/main" val="4269439248"/>
              </p:ext>
            </p:extLst>
          </p:nvPr>
        </p:nvGraphicFramePr>
        <p:xfrm>
          <a:off x="1588599" y="281354"/>
          <a:ext cx="8622199" cy="6486280"/>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Straight Connector 3">
            <a:extLst>
              <a:ext uri="{FF2B5EF4-FFF2-40B4-BE49-F238E27FC236}">
                <a16:creationId xmlns:a16="http://schemas.microsoft.com/office/drawing/2014/main" id="{884A1478-F5DA-4860-1386-6975CC24607C}"/>
              </a:ext>
            </a:extLst>
          </p:cNvPr>
          <p:cNvCxnSpPr>
            <a:cxnSpLocks/>
          </p:cNvCxnSpPr>
          <p:nvPr/>
        </p:nvCxnSpPr>
        <p:spPr>
          <a:xfrm>
            <a:off x="8112146" y="422031"/>
            <a:ext cx="0" cy="5606535"/>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1F82B3E8-01C9-39F5-56E6-C7AE0F6CDF3F}"/>
              </a:ext>
            </a:extLst>
          </p:cNvPr>
          <p:cNvSpPr txBox="1"/>
          <p:nvPr/>
        </p:nvSpPr>
        <p:spPr>
          <a:xfrm>
            <a:off x="3979476" y="422031"/>
            <a:ext cx="4442122" cy="400110"/>
          </a:xfrm>
          <a:prstGeom prst="rect">
            <a:avLst/>
          </a:prstGeom>
          <a:noFill/>
        </p:spPr>
        <p:txBody>
          <a:bodyPr wrap="square">
            <a:spAutoFit/>
          </a:bodyPr>
          <a:lstStyle/>
          <a:p>
            <a:pPr algn="ctr"/>
            <a:r>
              <a:rPr lang="en-AU" sz="2000" b="1" dirty="0">
                <a:latin typeface="Times New Roman" panose="02020603050405020304" pitchFamily="18" charset="0"/>
                <a:cs typeface="Times New Roman" panose="02020603050405020304" pitchFamily="18" charset="0"/>
              </a:rPr>
              <a:t>Monthly rate of offending</a:t>
            </a:r>
            <a:endParaRPr lang="en-AU" sz="2000" dirty="0"/>
          </a:p>
        </p:txBody>
      </p:sp>
    </p:spTree>
    <p:extLst>
      <p:ext uri="{BB962C8B-B14F-4D97-AF65-F5344CB8AC3E}">
        <p14:creationId xmlns:p14="http://schemas.microsoft.com/office/powerpoint/2010/main" val="9743299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8CE3D930-FE5F-43D4-4390-5F113F696D96}"/>
              </a:ext>
            </a:extLst>
          </p:cNvPr>
          <p:cNvGraphicFramePr>
            <a:graphicFrameLocks noGrp="1"/>
          </p:cNvGraphicFramePr>
          <p:nvPr>
            <p:extLst>
              <p:ext uri="{D42A27DB-BD31-4B8C-83A1-F6EECF244321}">
                <p14:modId xmlns:p14="http://schemas.microsoft.com/office/powerpoint/2010/main" val="1121174293"/>
              </p:ext>
            </p:extLst>
          </p:nvPr>
        </p:nvGraphicFramePr>
        <p:xfrm>
          <a:off x="436862" y="375089"/>
          <a:ext cx="11364074" cy="6041471"/>
        </p:xfrm>
        <a:graphic>
          <a:graphicData uri="http://schemas.openxmlformats.org/drawingml/2006/table">
            <a:tbl>
              <a:tblPr firstRow="1" bandRow="1">
                <a:tableStyleId>{5C22544A-7EE6-4342-B048-85BDC9FD1C3A}</a:tableStyleId>
              </a:tblPr>
              <a:tblGrid>
                <a:gridCol w="1539303">
                  <a:extLst>
                    <a:ext uri="{9D8B030D-6E8A-4147-A177-3AD203B41FA5}">
                      <a16:colId xmlns:a16="http://schemas.microsoft.com/office/drawing/2014/main" val="2129422930"/>
                    </a:ext>
                  </a:extLst>
                </a:gridCol>
                <a:gridCol w="672145">
                  <a:extLst>
                    <a:ext uri="{9D8B030D-6E8A-4147-A177-3AD203B41FA5}">
                      <a16:colId xmlns:a16="http://schemas.microsoft.com/office/drawing/2014/main" val="2482184356"/>
                    </a:ext>
                  </a:extLst>
                </a:gridCol>
                <a:gridCol w="1607167">
                  <a:extLst>
                    <a:ext uri="{9D8B030D-6E8A-4147-A177-3AD203B41FA5}">
                      <a16:colId xmlns:a16="http://schemas.microsoft.com/office/drawing/2014/main" val="3495670354"/>
                    </a:ext>
                  </a:extLst>
                </a:gridCol>
                <a:gridCol w="656492">
                  <a:extLst>
                    <a:ext uri="{9D8B030D-6E8A-4147-A177-3AD203B41FA5}">
                      <a16:colId xmlns:a16="http://schemas.microsoft.com/office/drawing/2014/main" val="896124092"/>
                    </a:ext>
                  </a:extLst>
                </a:gridCol>
                <a:gridCol w="1480205">
                  <a:extLst>
                    <a:ext uri="{9D8B030D-6E8A-4147-A177-3AD203B41FA5}">
                      <a16:colId xmlns:a16="http://schemas.microsoft.com/office/drawing/2014/main" val="651964028"/>
                    </a:ext>
                  </a:extLst>
                </a:gridCol>
                <a:gridCol w="1604513">
                  <a:extLst>
                    <a:ext uri="{9D8B030D-6E8A-4147-A177-3AD203B41FA5}">
                      <a16:colId xmlns:a16="http://schemas.microsoft.com/office/drawing/2014/main" val="213390878"/>
                    </a:ext>
                  </a:extLst>
                </a:gridCol>
                <a:gridCol w="725282">
                  <a:extLst>
                    <a:ext uri="{9D8B030D-6E8A-4147-A177-3AD203B41FA5}">
                      <a16:colId xmlns:a16="http://schemas.microsoft.com/office/drawing/2014/main" val="3162799563"/>
                    </a:ext>
                  </a:extLst>
                </a:gridCol>
                <a:gridCol w="1491707">
                  <a:extLst>
                    <a:ext uri="{9D8B030D-6E8A-4147-A177-3AD203B41FA5}">
                      <a16:colId xmlns:a16="http://schemas.microsoft.com/office/drawing/2014/main" val="507432724"/>
                    </a:ext>
                  </a:extLst>
                </a:gridCol>
                <a:gridCol w="1587260">
                  <a:extLst>
                    <a:ext uri="{9D8B030D-6E8A-4147-A177-3AD203B41FA5}">
                      <a16:colId xmlns:a16="http://schemas.microsoft.com/office/drawing/2014/main" val="3339878112"/>
                    </a:ext>
                  </a:extLst>
                </a:gridCol>
              </a:tblGrid>
              <a:tr h="270940">
                <a:tc>
                  <a:txBody>
                    <a:bodyPr/>
                    <a:lstStyle/>
                    <a:p>
                      <a:pPr algn="ctr"/>
                      <a:endParaRPr lang="en-US" sz="1600" dirty="0">
                        <a:latin typeface="Times New Roman" panose="02020603050405020304" pitchFamily="18" charset="0"/>
                        <a:cs typeface="Times New Roman" panose="02020603050405020304" pitchFamily="18" charset="0"/>
                      </a:endParaRPr>
                    </a:p>
                  </a:txBody>
                  <a:tcPr marL="0" marR="0" marT="0" marB="0">
                    <a:solidFill>
                      <a:srgbClr val="002060"/>
                    </a:solidFill>
                  </a:tcPr>
                </a:tc>
                <a:tc gridSpan="2">
                  <a:txBody>
                    <a:bodyPr/>
                    <a:lstStyle/>
                    <a:p>
                      <a:pPr algn="ctr"/>
                      <a:r>
                        <a:rPr lang="en-US" sz="1600" dirty="0">
                          <a:latin typeface="Times New Roman" panose="02020603050405020304" pitchFamily="18" charset="0"/>
                          <a:cs typeface="Times New Roman" panose="02020603050405020304" pitchFamily="18" charset="0"/>
                        </a:rPr>
                        <a:t>2004 Cohort</a:t>
                      </a:r>
                    </a:p>
                  </a:txBody>
                  <a:tcPr marL="0" marR="0" marT="0" marB="0">
                    <a:solidFill>
                      <a:srgbClr val="002060"/>
                    </a:solidFill>
                  </a:tcPr>
                </a:tc>
                <a:tc hMerge="1">
                  <a:txBody>
                    <a:bodyPr/>
                    <a:lstStyle/>
                    <a:p>
                      <a:pPr algn="ctr"/>
                      <a:endParaRPr lang="en-US" sz="1600" dirty="0">
                        <a:latin typeface="Times New Roman" panose="02020603050405020304" pitchFamily="18" charset="0"/>
                        <a:cs typeface="Times New Roman" panose="02020603050405020304" pitchFamily="18" charset="0"/>
                      </a:endParaRPr>
                    </a:p>
                  </a:txBody>
                  <a:tcPr marL="0" marR="0" marT="0" marB="0">
                    <a:solidFill>
                      <a:srgbClr val="002060"/>
                    </a:solidFill>
                  </a:tcPr>
                </a:tc>
                <a:tc gridSpan="3">
                  <a:txBody>
                    <a:bodyPr/>
                    <a:lstStyle/>
                    <a:p>
                      <a:pPr algn="ctr"/>
                      <a:r>
                        <a:rPr lang="en-US" sz="1600" dirty="0">
                          <a:latin typeface="Times New Roman" panose="02020603050405020304" pitchFamily="18" charset="0"/>
                          <a:cs typeface="Times New Roman" panose="02020603050405020304" pitchFamily="18" charset="0"/>
                        </a:rPr>
                        <a:t>Compared to 2000 cohort</a:t>
                      </a:r>
                    </a:p>
                  </a:txBody>
                  <a:tcPr marL="0" marR="0" marT="0" marB="0">
                    <a:solidFill>
                      <a:srgbClr val="002060"/>
                    </a:solidFill>
                  </a:tcPr>
                </a:tc>
                <a:tc hMerge="1">
                  <a:txBody>
                    <a:bodyPr/>
                    <a:lstStyle/>
                    <a:p>
                      <a:pPr algn="ctr"/>
                      <a:endParaRPr lang="en-US" sz="1600" dirty="0">
                        <a:latin typeface="Times New Roman" panose="02020603050405020304" pitchFamily="18" charset="0"/>
                        <a:cs typeface="Times New Roman" panose="02020603050405020304" pitchFamily="18" charset="0"/>
                      </a:endParaRPr>
                    </a:p>
                  </a:txBody>
                  <a:tcPr marL="0" marR="0" marT="0" marB="0">
                    <a:solidFill>
                      <a:srgbClr val="002060"/>
                    </a:solidFill>
                  </a:tcPr>
                </a:tc>
                <a:tc hMerge="1">
                  <a:txBody>
                    <a:bodyPr/>
                    <a:lstStyle/>
                    <a:p>
                      <a:pPr algn="ctr"/>
                      <a:endParaRPr lang="en-US" sz="1600" dirty="0">
                        <a:latin typeface="Times New Roman" panose="02020603050405020304" pitchFamily="18" charset="0"/>
                        <a:cs typeface="Times New Roman" panose="02020603050405020304" pitchFamily="18" charset="0"/>
                      </a:endParaRPr>
                    </a:p>
                  </a:txBody>
                  <a:tcPr marL="0" marR="0" marT="0" marB="0"/>
                </a:tc>
                <a:tc gridSpan="3">
                  <a:txBody>
                    <a:bodyPr/>
                    <a:lstStyle/>
                    <a:p>
                      <a:pPr algn="ctr"/>
                      <a:r>
                        <a:rPr lang="en-US" sz="1600" dirty="0">
                          <a:latin typeface="Times New Roman" panose="02020603050405020304" pitchFamily="18" charset="0"/>
                          <a:cs typeface="Times New Roman" panose="02020603050405020304" pitchFamily="18" charset="0"/>
                        </a:rPr>
                        <a:t>Compared to 2002 cohort</a:t>
                      </a:r>
                    </a:p>
                  </a:txBody>
                  <a:tcPr marL="0" marR="0" marT="0" marB="0">
                    <a:solidFill>
                      <a:srgbClr val="002060"/>
                    </a:solidFill>
                  </a:tcPr>
                </a:tc>
                <a:tc hMerge="1">
                  <a:txBody>
                    <a:bodyPr/>
                    <a:lstStyle/>
                    <a:p>
                      <a:pPr algn="ctr"/>
                      <a:endParaRPr lang="en-US" sz="1600" dirty="0">
                        <a:latin typeface="Times New Roman" panose="02020603050405020304" pitchFamily="18" charset="0"/>
                        <a:cs typeface="Times New Roman" panose="02020603050405020304" pitchFamily="18" charset="0"/>
                      </a:endParaRPr>
                    </a:p>
                  </a:txBody>
                  <a:tcPr marL="0" marR="0" marT="0" marB="0">
                    <a:solidFill>
                      <a:srgbClr val="002060"/>
                    </a:solidFill>
                  </a:tcPr>
                </a:tc>
                <a:tc hMerge="1">
                  <a:txBody>
                    <a:bodyPr/>
                    <a:lstStyle/>
                    <a:p>
                      <a:pPr algn="ctr"/>
                      <a:endParaRPr lang="en-US" sz="1600" dirty="0">
                        <a:latin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887168374"/>
                  </a:ext>
                </a:extLst>
              </a:tr>
              <a:tr h="553043">
                <a:tc>
                  <a:txBody>
                    <a:bodyPr/>
                    <a:lstStyle/>
                    <a:p>
                      <a:pPr algn="ctr"/>
                      <a:r>
                        <a:rPr lang="en-US" sz="1600" b="1" dirty="0">
                          <a:latin typeface="Times New Roman" panose="02020603050405020304" pitchFamily="18" charset="0"/>
                          <a:cs typeface="Times New Roman" panose="02020603050405020304" pitchFamily="18" charset="0"/>
                        </a:rPr>
                        <a:t>Offence Type</a:t>
                      </a:r>
                    </a:p>
                  </a:txBody>
                  <a:tcPr marL="0" marR="0" marT="0" marB="0"/>
                </a:tc>
                <a:tc>
                  <a:txBody>
                    <a:bodyPr/>
                    <a:lstStyle/>
                    <a:p>
                      <a:pPr algn="ctr" fontAlgn="ctr"/>
                      <a:r>
                        <a:rPr lang="en-AU" sz="1600" b="1" kern="1200" dirty="0">
                          <a:solidFill>
                            <a:schemeClr val="dk1"/>
                          </a:solidFill>
                          <a:latin typeface="Times New Roman" panose="02020603050405020304" pitchFamily="18" charset="0"/>
                          <a:ea typeface="+mn-ea"/>
                          <a:cs typeface="Times New Roman" panose="02020603050405020304" pitchFamily="18" charset="0"/>
                        </a:rPr>
                        <a:t>N</a:t>
                      </a:r>
                    </a:p>
                  </a:txBody>
                  <a:tcPr marL="9525" marR="9525" marT="9525" marB="0" anchor="ctr"/>
                </a:tc>
                <a:tc>
                  <a:txBody>
                    <a:bodyPr/>
                    <a:lstStyle/>
                    <a:p>
                      <a:pPr algn="ctr" fontAlgn="ctr"/>
                      <a:r>
                        <a:rPr lang="en-AU" sz="1600" b="1" kern="1200" dirty="0">
                          <a:solidFill>
                            <a:schemeClr val="dk1"/>
                          </a:solidFill>
                          <a:latin typeface="Times New Roman" panose="02020603050405020304" pitchFamily="18" charset="0"/>
                          <a:ea typeface="+mn-ea"/>
                          <a:cs typeface="Times New Roman" panose="02020603050405020304" pitchFamily="18" charset="0"/>
                        </a:rPr>
                        <a:t>rate </a:t>
                      </a:r>
                      <a:br>
                        <a:rPr lang="en-AU" sz="1600" b="1" kern="1200" dirty="0">
                          <a:solidFill>
                            <a:schemeClr val="dk1"/>
                          </a:solidFill>
                          <a:latin typeface="Times New Roman" panose="02020603050405020304" pitchFamily="18" charset="0"/>
                          <a:ea typeface="+mn-ea"/>
                          <a:cs typeface="Times New Roman" panose="02020603050405020304" pitchFamily="18" charset="0"/>
                        </a:rPr>
                      </a:br>
                      <a:r>
                        <a:rPr lang="en-AU" sz="1600" b="1" kern="1200" dirty="0">
                          <a:solidFill>
                            <a:schemeClr val="dk1"/>
                          </a:solidFill>
                          <a:latin typeface="Times New Roman" panose="02020603050405020304" pitchFamily="18" charset="0"/>
                          <a:ea typeface="+mn-ea"/>
                          <a:cs typeface="Times New Roman" panose="02020603050405020304" pitchFamily="18" charset="0"/>
                        </a:rPr>
                        <a:t>(per 100,000)</a:t>
                      </a:r>
                    </a:p>
                  </a:txBody>
                  <a:tcPr marL="9525" marR="9525" marT="9525" marB="0" anchor="ctr"/>
                </a:tc>
                <a:tc>
                  <a:txBody>
                    <a:bodyPr/>
                    <a:lstStyle/>
                    <a:p>
                      <a:pPr algn="ctr"/>
                      <a:r>
                        <a:rPr lang="en-US" sz="1600" b="1" kern="1200" dirty="0">
                          <a:solidFill>
                            <a:schemeClr val="dk1"/>
                          </a:solidFill>
                          <a:latin typeface="Times New Roman" panose="02020603050405020304" pitchFamily="18" charset="0"/>
                          <a:ea typeface="+mn-ea"/>
                          <a:cs typeface="Times New Roman" panose="02020603050405020304" pitchFamily="18" charset="0"/>
                        </a:rPr>
                        <a:t>N</a:t>
                      </a:r>
                    </a:p>
                  </a:txBody>
                  <a:tcPr marL="0" marR="0" marT="0" marB="0"/>
                </a:tc>
                <a:tc>
                  <a:txBody>
                    <a:bodyPr/>
                    <a:lstStyle/>
                    <a:p>
                      <a:pPr algn="ctr" fontAlgn="ctr"/>
                      <a:r>
                        <a:rPr lang="en-AU" sz="1600" b="1" kern="1200" dirty="0">
                          <a:solidFill>
                            <a:schemeClr val="dk1"/>
                          </a:solidFill>
                          <a:latin typeface="Times New Roman" panose="02020603050405020304" pitchFamily="18" charset="0"/>
                          <a:ea typeface="+mn-ea"/>
                          <a:cs typeface="Times New Roman" panose="02020603050405020304" pitchFamily="18" charset="0"/>
                        </a:rPr>
                        <a:t>change </a:t>
                      </a:r>
                      <a:br>
                        <a:rPr lang="en-AU" sz="1600" b="1" kern="1200" dirty="0">
                          <a:solidFill>
                            <a:schemeClr val="dk1"/>
                          </a:solidFill>
                          <a:latin typeface="Times New Roman" panose="02020603050405020304" pitchFamily="18" charset="0"/>
                          <a:ea typeface="+mn-ea"/>
                          <a:cs typeface="Times New Roman" panose="02020603050405020304" pitchFamily="18" charset="0"/>
                        </a:rPr>
                      </a:br>
                      <a:r>
                        <a:rPr lang="en-AU" sz="1600" b="1" kern="1200" dirty="0">
                          <a:solidFill>
                            <a:schemeClr val="dk1"/>
                          </a:solidFill>
                          <a:latin typeface="Times New Roman" panose="02020603050405020304" pitchFamily="18" charset="0"/>
                          <a:ea typeface="+mn-ea"/>
                          <a:cs typeface="Times New Roman" panose="02020603050405020304" pitchFamily="18" charset="0"/>
                        </a:rPr>
                        <a:t>in number</a:t>
                      </a:r>
                    </a:p>
                  </a:txBody>
                  <a:tcPr marL="9525" marR="9525" marT="9525" marB="0" anchor="ctr"/>
                </a:tc>
                <a:tc>
                  <a:txBody>
                    <a:bodyPr/>
                    <a:lstStyle/>
                    <a:p>
                      <a:pPr algn="ctr" fontAlgn="ctr"/>
                      <a:r>
                        <a:rPr lang="en-AU" sz="1600" b="1" kern="1200" dirty="0">
                          <a:solidFill>
                            <a:schemeClr val="dk1"/>
                          </a:solidFill>
                          <a:latin typeface="Times New Roman" panose="02020603050405020304" pitchFamily="18" charset="0"/>
                          <a:ea typeface="+mn-ea"/>
                          <a:cs typeface="Times New Roman" panose="02020603050405020304" pitchFamily="18" charset="0"/>
                        </a:rPr>
                        <a:t>% change </a:t>
                      </a:r>
                      <a:br>
                        <a:rPr lang="en-AU" sz="1600" b="1" kern="1200" dirty="0">
                          <a:solidFill>
                            <a:schemeClr val="dk1"/>
                          </a:solidFill>
                          <a:latin typeface="Times New Roman" panose="02020603050405020304" pitchFamily="18" charset="0"/>
                          <a:ea typeface="+mn-ea"/>
                          <a:cs typeface="Times New Roman" panose="02020603050405020304" pitchFamily="18" charset="0"/>
                        </a:rPr>
                      </a:br>
                      <a:r>
                        <a:rPr lang="en-AU" sz="1600" b="1" kern="1200" dirty="0">
                          <a:solidFill>
                            <a:schemeClr val="dk1"/>
                          </a:solidFill>
                          <a:latin typeface="Times New Roman" panose="02020603050405020304" pitchFamily="18" charset="0"/>
                          <a:ea typeface="+mn-ea"/>
                          <a:cs typeface="Times New Roman" panose="02020603050405020304" pitchFamily="18" charset="0"/>
                        </a:rPr>
                        <a:t>in rate</a:t>
                      </a:r>
                    </a:p>
                  </a:txBody>
                  <a:tcPr marL="9525" marR="9525" marT="9525" marB="0" anchor="ctr"/>
                </a:tc>
                <a:tc>
                  <a:txBody>
                    <a:bodyPr/>
                    <a:lstStyle/>
                    <a:p>
                      <a:pPr algn="ctr"/>
                      <a:r>
                        <a:rPr lang="en-US" sz="1600" b="1" kern="1200" dirty="0">
                          <a:solidFill>
                            <a:schemeClr val="dk1"/>
                          </a:solidFill>
                          <a:latin typeface="Times New Roman" panose="02020603050405020304" pitchFamily="18" charset="0"/>
                          <a:ea typeface="+mn-ea"/>
                          <a:cs typeface="Times New Roman" panose="02020603050405020304" pitchFamily="18" charset="0"/>
                        </a:rPr>
                        <a:t>N</a:t>
                      </a:r>
                    </a:p>
                  </a:txBody>
                  <a:tcPr marL="0" marR="0" marT="0" marB="0"/>
                </a:tc>
                <a:tc>
                  <a:txBody>
                    <a:bodyPr/>
                    <a:lstStyle/>
                    <a:p>
                      <a:pPr algn="ctr" fontAlgn="ctr"/>
                      <a:r>
                        <a:rPr lang="en-AU" sz="1600" b="1" kern="1200" dirty="0">
                          <a:solidFill>
                            <a:schemeClr val="dk1"/>
                          </a:solidFill>
                          <a:latin typeface="Times New Roman" panose="02020603050405020304" pitchFamily="18" charset="0"/>
                          <a:ea typeface="+mn-ea"/>
                          <a:cs typeface="Times New Roman" panose="02020603050405020304" pitchFamily="18" charset="0"/>
                        </a:rPr>
                        <a:t>change </a:t>
                      </a:r>
                      <a:br>
                        <a:rPr lang="en-AU" sz="1600" b="1" kern="1200" dirty="0">
                          <a:solidFill>
                            <a:schemeClr val="dk1"/>
                          </a:solidFill>
                          <a:latin typeface="Times New Roman" panose="02020603050405020304" pitchFamily="18" charset="0"/>
                          <a:ea typeface="+mn-ea"/>
                          <a:cs typeface="Times New Roman" panose="02020603050405020304" pitchFamily="18" charset="0"/>
                        </a:rPr>
                      </a:br>
                      <a:r>
                        <a:rPr lang="en-AU" sz="1600" b="1" kern="1200" dirty="0">
                          <a:solidFill>
                            <a:schemeClr val="dk1"/>
                          </a:solidFill>
                          <a:latin typeface="Times New Roman" panose="02020603050405020304" pitchFamily="18" charset="0"/>
                          <a:ea typeface="+mn-ea"/>
                          <a:cs typeface="Times New Roman" panose="02020603050405020304" pitchFamily="18" charset="0"/>
                        </a:rPr>
                        <a:t>in number</a:t>
                      </a:r>
                    </a:p>
                  </a:txBody>
                  <a:tcPr marL="9525" marR="9525" marT="9525" marB="0" anchor="ctr"/>
                </a:tc>
                <a:tc>
                  <a:txBody>
                    <a:bodyPr/>
                    <a:lstStyle/>
                    <a:p>
                      <a:pPr algn="ctr" fontAlgn="ctr"/>
                      <a:r>
                        <a:rPr lang="en-AU" sz="1600" b="1" kern="1200" dirty="0">
                          <a:solidFill>
                            <a:schemeClr val="dk1"/>
                          </a:solidFill>
                          <a:latin typeface="Times New Roman" panose="02020603050405020304" pitchFamily="18" charset="0"/>
                          <a:ea typeface="+mn-ea"/>
                          <a:cs typeface="Times New Roman" panose="02020603050405020304" pitchFamily="18" charset="0"/>
                        </a:rPr>
                        <a:t>% change </a:t>
                      </a:r>
                      <a:br>
                        <a:rPr lang="en-AU" sz="1600" b="1" kern="1200" dirty="0">
                          <a:solidFill>
                            <a:schemeClr val="dk1"/>
                          </a:solidFill>
                          <a:latin typeface="Times New Roman" panose="02020603050405020304" pitchFamily="18" charset="0"/>
                          <a:ea typeface="+mn-ea"/>
                          <a:cs typeface="Times New Roman" panose="02020603050405020304" pitchFamily="18" charset="0"/>
                        </a:rPr>
                      </a:br>
                      <a:r>
                        <a:rPr lang="en-AU" sz="1600" b="1" kern="1200" dirty="0">
                          <a:solidFill>
                            <a:schemeClr val="dk1"/>
                          </a:solidFill>
                          <a:latin typeface="Times New Roman" panose="02020603050405020304" pitchFamily="18" charset="0"/>
                          <a:ea typeface="+mn-ea"/>
                          <a:cs typeface="Times New Roman" panose="02020603050405020304" pitchFamily="18" charset="0"/>
                        </a:rPr>
                        <a:t>in rate</a:t>
                      </a:r>
                    </a:p>
                  </a:txBody>
                  <a:tcPr marL="9525" marR="9525" marT="9525" marB="0" anchor="ctr"/>
                </a:tc>
                <a:extLst>
                  <a:ext uri="{0D108BD9-81ED-4DB2-BD59-A6C34878D82A}">
                    <a16:rowId xmlns:a16="http://schemas.microsoft.com/office/drawing/2014/main" val="2825467089"/>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Violent</a:t>
                      </a:r>
                    </a:p>
                  </a:txBody>
                  <a:tcPr marL="0" marR="0" marT="0" marB="0" anchor="ctr"/>
                </a:tc>
                <a:tc>
                  <a:txBody>
                    <a:bodyPr/>
                    <a:lstStyle/>
                    <a:p>
                      <a:pPr algn="ctr" fontAlgn="ctr"/>
                      <a:r>
                        <a:rPr lang="en-AU" sz="1200" b="0" i="0" u="none" strike="noStrike" dirty="0">
                          <a:solidFill>
                            <a:srgbClr val="000000"/>
                          </a:solidFill>
                          <a:effectLst/>
                          <a:latin typeface="Times New Roman" panose="02020603050405020304" pitchFamily="18" charset="0"/>
                        </a:rPr>
                        <a:t>2,783</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3240.0</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2,480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303.0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13.3</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2,778</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5.0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1.0</a:t>
                      </a:r>
                    </a:p>
                  </a:txBody>
                  <a:tcPr marL="9525" marR="9525" marT="9525" marB="0" anchor="ctr"/>
                </a:tc>
                <a:extLst>
                  <a:ext uri="{0D108BD9-81ED-4DB2-BD59-A6C34878D82A}">
                    <a16:rowId xmlns:a16="http://schemas.microsoft.com/office/drawing/2014/main" val="3753681710"/>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Assault</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1,859</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2164.3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1,600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259.0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17.3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1,878</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-19.0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-0.2</a:t>
                      </a:r>
                    </a:p>
                  </a:txBody>
                  <a:tcPr marL="9525" marR="9525" marT="9525" marB="0" anchor="ctr"/>
                </a:tc>
                <a:extLst>
                  <a:ext uri="{0D108BD9-81ED-4DB2-BD59-A6C34878D82A}">
                    <a16:rowId xmlns:a16="http://schemas.microsoft.com/office/drawing/2014/main" val="4010300108"/>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Sex</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152</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177.0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201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-49.0</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-23.6</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169</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-17.0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-10.3</a:t>
                      </a:r>
                    </a:p>
                  </a:txBody>
                  <a:tcPr marL="9525" marR="9525" marT="9525" marB="0" anchor="ctr"/>
                </a:tc>
                <a:extLst>
                  <a:ext uri="{0D108BD9-81ED-4DB2-BD59-A6C34878D82A}">
                    <a16:rowId xmlns:a16="http://schemas.microsoft.com/office/drawing/2014/main" val="4096751749"/>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Robbery</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185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215.4</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159</a:t>
                      </a:r>
                    </a:p>
                  </a:txBody>
                  <a:tcPr marL="9525" marR="9525" marT="9525" marB="0" anchor="ctr"/>
                </a:tc>
                <a:tc>
                  <a:txBody>
                    <a:bodyPr/>
                    <a:lstStyle/>
                    <a:p>
                      <a:pPr algn="ctr" fontAlgn="ctr"/>
                      <a:r>
                        <a:rPr lang="en-AU" sz="1200" b="1" i="0" u="none" strike="noStrike">
                          <a:solidFill>
                            <a:srgbClr val="FF0000"/>
                          </a:solidFill>
                          <a:effectLst/>
                          <a:latin typeface="Times New Roman" panose="02020603050405020304" pitchFamily="18" charset="0"/>
                        </a:rPr>
                        <a:t>26.0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17.5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128</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57.0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31.4</a:t>
                      </a:r>
                    </a:p>
                  </a:txBody>
                  <a:tcPr marL="9525" marR="9525" marT="9525" marB="0" anchor="ctr"/>
                </a:tc>
                <a:extLst>
                  <a:ext uri="{0D108BD9-81ED-4DB2-BD59-A6C34878D82A}">
                    <a16:rowId xmlns:a16="http://schemas.microsoft.com/office/drawing/2014/main" val="273981644"/>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Other Violent</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587</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683.4</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520</a:t>
                      </a:r>
                    </a:p>
                  </a:txBody>
                  <a:tcPr marL="9525" marR="9525" marT="9525" marB="0" anchor="ctr"/>
                </a:tc>
                <a:tc>
                  <a:txBody>
                    <a:bodyPr/>
                    <a:lstStyle/>
                    <a:p>
                      <a:pPr algn="ctr" fontAlgn="ctr"/>
                      <a:r>
                        <a:rPr lang="en-AU" sz="1200" b="1" i="0" u="none" strike="noStrike">
                          <a:solidFill>
                            <a:srgbClr val="FF0000"/>
                          </a:solidFill>
                          <a:effectLst/>
                          <a:latin typeface="Times New Roman" panose="02020603050405020304" pitchFamily="18" charset="0"/>
                        </a:rPr>
                        <a:t>67.0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14.0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603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-16.0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-1.9</a:t>
                      </a:r>
                    </a:p>
                  </a:txBody>
                  <a:tcPr marL="9525" marR="9525" marT="9525" marB="0" anchor="ctr"/>
                </a:tc>
                <a:extLst>
                  <a:ext uri="{0D108BD9-81ED-4DB2-BD59-A6C34878D82A}">
                    <a16:rowId xmlns:a16="http://schemas.microsoft.com/office/drawing/2014/main" val="942136185"/>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Property</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8,976</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10450.1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8,562</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414.0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5.9</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8,886</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90.0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1.8</a:t>
                      </a:r>
                    </a:p>
                  </a:txBody>
                  <a:tcPr marL="9525" marR="9525" marT="9525" marB="0" anchor="ctr"/>
                </a:tc>
                <a:extLst>
                  <a:ext uri="{0D108BD9-81ED-4DB2-BD59-A6C34878D82A}">
                    <a16:rowId xmlns:a16="http://schemas.microsoft.com/office/drawing/2014/main" val="1231029567"/>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Burglary </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740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861.5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941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-201.0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-20.6</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776</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-36.0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-4.0</a:t>
                      </a:r>
                    </a:p>
                  </a:txBody>
                  <a:tcPr marL="9525" marR="9525" marT="9525" marB="0" anchor="ctr"/>
                </a:tc>
                <a:extLst>
                  <a:ext uri="{0D108BD9-81ED-4DB2-BD59-A6C34878D82A}">
                    <a16:rowId xmlns:a16="http://schemas.microsoft.com/office/drawing/2014/main" val="918210308"/>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Vehicle Theft</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371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431.9</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364</a:t>
                      </a:r>
                    </a:p>
                  </a:txBody>
                  <a:tcPr marL="9525" marR="9525" marT="9525" marB="0" anchor="ctr"/>
                </a:tc>
                <a:tc>
                  <a:txBody>
                    <a:bodyPr/>
                    <a:lstStyle/>
                    <a:p>
                      <a:pPr algn="ctr" fontAlgn="ctr"/>
                      <a:r>
                        <a:rPr lang="en-AU" sz="1200" b="1" i="0" u="none" strike="noStrike">
                          <a:solidFill>
                            <a:srgbClr val="FF0000"/>
                          </a:solidFill>
                          <a:effectLst/>
                          <a:latin typeface="Times New Roman" panose="02020603050405020304" pitchFamily="18" charset="0"/>
                        </a:rPr>
                        <a:t>7.0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2.9</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361</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10.0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3.5</a:t>
                      </a:r>
                    </a:p>
                  </a:txBody>
                  <a:tcPr marL="9525" marR="9525" marT="9525" marB="0" anchor="ctr"/>
                </a:tc>
                <a:extLst>
                  <a:ext uri="{0D108BD9-81ED-4DB2-BD59-A6C34878D82A}">
                    <a16:rowId xmlns:a16="http://schemas.microsoft.com/office/drawing/2014/main" val="2753847488"/>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Stealing</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5,602</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6522.0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4,680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922.0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20.9</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5,390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212.0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4.6</a:t>
                      </a:r>
                    </a:p>
                  </a:txBody>
                  <a:tcPr marL="9525" marR="9525" marT="9525" marB="0" anchor="ctr"/>
                </a:tc>
                <a:extLst>
                  <a:ext uri="{0D108BD9-81ED-4DB2-BD59-A6C34878D82A}">
                    <a16:rowId xmlns:a16="http://schemas.microsoft.com/office/drawing/2014/main" val="829001259"/>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Other Property</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2,263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2634.6</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2,577</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-314.0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-11.3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2,359</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-96.0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-3.4</a:t>
                      </a:r>
                    </a:p>
                  </a:txBody>
                  <a:tcPr marL="9525" marR="9525" marT="9525" marB="0" anchor="ctr"/>
                </a:tc>
                <a:extLst>
                  <a:ext uri="{0D108BD9-81ED-4DB2-BD59-A6C34878D82A}">
                    <a16:rowId xmlns:a16="http://schemas.microsoft.com/office/drawing/2014/main" val="3512793156"/>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Drug</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628</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731.1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526</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102.0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20.6</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550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78.0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13.1</a:t>
                      </a:r>
                    </a:p>
                  </a:txBody>
                  <a:tcPr marL="9525" marR="9525" marT="9525" marB="0" anchor="ctr"/>
                </a:tc>
                <a:extLst>
                  <a:ext uri="{0D108BD9-81ED-4DB2-BD59-A6C34878D82A}">
                    <a16:rowId xmlns:a16="http://schemas.microsoft.com/office/drawing/2014/main" val="1955470900"/>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Traffic</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463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539.0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571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-108.0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-18.1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589</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-126.0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-26.2</a:t>
                      </a:r>
                    </a:p>
                  </a:txBody>
                  <a:tcPr marL="9525" marR="9525" marT="9525" marB="0" anchor="ctr"/>
                </a:tc>
                <a:extLst>
                  <a:ext uri="{0D108BD9-81ED-4DB2-BD59-A6C34878D82A}">
                    <a16:rowId xmlns:a16="http://schemas.microsoft.com/office/drawing/2014/main" val="3188519709"/>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Disorder</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1,981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2306.3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1,791</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190.0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11.7</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1,919</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62.0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3.9</a:t>
                      </a:r>
                    </a:p>
                  </a:txBody>
                  <a:tcPr marL="9525" marR="9525" marT="9525" marB="0" anchor="ctr"/>
                </a:tc>
                <a:extLst>
                  <a:ext uri="{0D108BD9-81ED-4DB2-BD59-A6C34878D82A}">
                    <a16:rowId xmlns:a16="http://schemas.microsoft.com/office/drawing/2014/main" val="4215838432"/>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Breach</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2,695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3137.6</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3,143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-448.0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-13.4</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3,598</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-903.0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-32.4</a:t>
                      </a:r>
                    </a:p>
                  </a:txBody>
                  <a:tcPr marL="9525" marR="9525" marT="9525" marB="0" anchor="ctr"/>
                </a:tc>
                <a:extLst>
                  <a:ext uri="{0D108BD9-81ED-4DB2-BD59-A6C34878D82A}">
                    <a16:rowId xmlns:a16="http://schemas.microsoft.com/office/drawing/2014/main" val="1168865759"/>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Public Health</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29</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33.8</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34</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-5.0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-13.9</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27</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2.0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7.6</a:t>
                      </a:r>
                    </a:p>
                  </a:txBody>
                  <a:tcPr marL="9525" marR="9525" marT="9525" marB="0" anchor="ctr"/>
                </a:tc>
                <a:extLst>
                  <a:ext uri="{0D108BD9-81ED-4DB2-BD59-A6C34878D82A}">
                    <a16:rowId xmlns:a16="http://schemas.microsoft.com/office/drawing/2014/main" val="1652233124"/>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Other</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1,035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1205.0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1,160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-125.0</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-9.9</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1,079</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-44.0</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-3.4</a:t>
                      </a:r>
                    </a:p>
                  </a:txBody>
                  <a:tcPr marL="9525" marR="9525" marT="9525" marB="0" anchor="ctr"/>
                </a:tc>
                <a:extLst>
                  <a:ext uri="{0D108BD9-81ED-4DB2-BD59-A6C34878D82A}">
                    <a16:rowId xmlns:a16="http://schemas.microsoft.com/office/drawing/2014/main" val="3241570094"/>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All</a:t>
                      </a:r>
                    </a:p>
                  </a:txBody>
                  <a:tcPr marL="0" marR="0" marT="0" marB="0" anchor="ctr"/>
                </a:tc>
                <a:tc>
                  <a:txBody>
                    <a:bodyPr/>
                    <a:lstStyle/>
                    <a:p>
                      <a:pPr algn="ctr" fontAlgn="ctr"/>
                      <a:r>
                        <a:rPr lang="en-AU" sz="1200" b="0" i="0" u="none" strike="noStrike" dirty="0">
                          <a:solidFill>
                            <a:srgbClr val="000000"/>
                          </a:solidFill>
                          <a:effectLst/>
                          <a:latin typeface="Times New Roman" panose="02020603050405020304" pitchFamily="18" charset="0"/>
                        </a:rPr>
                        <a:t>18,590</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21643.0</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18,267</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323.0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2.8</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19,426</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-836.0</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-3.7</a:t>
                      </a:r>
                    </a:p>
                  </a:txBody>
                  <a:tcPr marL="9525" marR="9525" marT="9525" marB="0" anchor="ctr"/>
                </a:tc>
                <a:extLst>
                  <a:ext uri="{0D108BD9-81ED-4DB2-BD59-A6C34878D82A}">
                    <a16:rowId xmlns:a16="http://schemas.microsoft.com/office/drawing/2014/main" val="2466212270"/>
                  </a:ext>
                </a:extLst>
              </a:tr>
            </a:tbl>
          </a:graphicData>
        </a:graphic>
      </p:graphicFrame>
    </p:spTree>
    <p:extLst>
      <p:ext uri="{BB962C8B-B14F-4D97-AF65-F5344CB8AC3E}">
        <p14:creationId xmlns:p14="http://schemas.microsoft.com/office/powerpoint/2010/main" val="21870286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8CE3D930-FE5F-43D4-4390-5F113F696D96}"/>
              </a:ext>
            </a:extLst>
          </p:cNvPr>
          <p:cNvGraphicFramePr>
            <a:graphicFrameLocks noGrp="1"/>
          </p:cNvGraphicFramePr>
          <p:nvPr>
            <p:extLst>
              <p:ext uri="{D42A27DB-BD31-4B8C-83A1-F6EECF244321}">
                <p14:modId xmlns:p14="http://schemas.microsoft.com/office/powerpoint/2010/main" val="424816317"/>
              </p:ext>
            </p:extLst>
          </p:nvPr>
        </p:nvGraphicFramePr>
        <p:xfrm>
          <a:off x="413963" y="194904"/>
          <a:ext cx="11364074" cy="6468191"/>
        </p:xfrm>
        <a:graphic>
          <a:graphicData uri="http://schemas.openxmlformats.org/drawingml/2006/table">
            <a:tbl>
              <a:tblPr firstRow="1" bandRow="1">
                <a:tableStyleId>{5C22544A-7EE6-4342-B048-85BDC9FD1C3A}</a:tableStyleId>
              </a:tblPr>
              <a:tblGrid>
                <a:gridCol w="1539303">
                  <a:extLst>
                    <a:ext uri="{9D8B030D-6E8A-4147-A177-3AD203B41FA5}">
                      <a16:colId xmlns:a16="http://schemas.microsoft.com/office/drawing/2014/main" val="2129422930"/>
                    </a:ext>
                  </a:extLst>
                </a:gridCol>
                <a:gridCol w="672145">
                  <a:extLst>
                    <a:ext uri="{9D8B030D-6E8A-4147-A177-3AD203B41FA5}">
                      <a16:colId xmlns:a16="http://schemas.microsoft.com/office/drawing/2014/main" val="2482184356"/>
                    </a:ext>
                  </a:extLst>
                </a:gridCol>
                <a:gridCol w="1607167">
                  <a:extLst>
                    <a:ext uri="{9D8B030D-6E8A-4147-A177-3AD203B41FA5}">
                      <a16:colId xmlns:a16="http://schemas.microsoft.com/office/drawing/2014/main" val="3495670354"/>
                    </a:ext>
                  </a:extLst>
                </a:gridCol>
                <a:gridCol w="656492">
                  <a:extLst>
                    <a:ext uri="{9D8B030D-6E8A-4147-A177-3AD203B41FA5}">
                      <a16:colId xmlns:a16="http://schemas.microsoft.com/office/drawing/2014/main" val="896124092"/>
                    </a:ext>
                  </a:extLst>
                </a:gridCol>
                <a:gridCol w="1480205">
                  <a:extLst>
                    <a:ext uri="{9D8B030D-6E8A-4147-A177-3AD203B41FA5}">
                      <a16:colId xmlns:a16="http://schemas.microsoft.com/office/drawing/2014/main" val="651964028"/>
                    </a:ext>
                  </a:extLst>
                </a:gridCol>
                <a:gridCol w="1604513">
                  <a:extLst>
                    <a:ext uri="{9D8B030D-6E8A-4147-A177-3AD203B41FA5}">
                      <a16:colId xmlns:a16="http://schemas.microsoft.com/office/drawing/2014/main" val="213390878"/>
                    </a:ext>
                  </a:extLst>
                </a:gridCol>
                <a:gridCol w="725282">
                  <a:extLst>
                    <a:ext uri="{9D8B030D-6E8A-4147-A177-3AD203B41FA5}">
                      <a16:colId xmlns:a16="http://schemas.microsoft.com/office/drawing/2014/main" val="3162799563"/>
                    </a:ext>
                  </a:extLst>
                </a:gridCol>
                <a:gridCol w="1491707">
                  <a:extLst>
                    <a:ext uri="{9D8B030D-6E8A-4147-A177-3AD203B41FA5}">
                      <a16:colId xmlns:a16="http://schemas.microsoft.com/office/drawing/2014/main" val="507432724"/>
                    </a:ext>
                  </a:extLst>
                </a:gridCol>
                <a:gridCol w="1587260">
                  <a:extLst>
                    <a:ext uri="{9D8B030D-6E8A-4147-A177-3AD203B41FA5}">
                      <a16:colId xmlns:a16="http://schemas.microsoft.com/office/drawing/2014/main" val="3339878112"/>
                    </a:ext>
                  </a:extLst>
                </a:gridCol>
              </a:tblGrid>
              <a:tr h="270940">
                <a:tc>
                  <a:txBody>
                    <a:bodyPr/>
                    <a:lstStyle/>
                    <a:p>
                      <a:pPr algn="ctr"/>
                      <a:endParaRPr lang="en-US" sz="1600" dirty="0">
                        <a:latin typeface="Times New Roman" panose="02020603050405020304" pitchFamily="18" charset="0"/>
                        <a:cs typeface="Times New Roman" panose="02020603050405020304" pitchFamily="18" charset="0"/>
                      </a:endParaRPr>
                    </a:p>
                  </a:txBody>
                  <a:tcPr marL="0" marR="0" marT="0" marB="0">
                    <a:solidFill>
                      <a:srgbClr val="002060"/>
                    </a:solidFill>
                  </a:tcPr>
                </a:tc>
                <a:tc gridSpan="2">
                  <a:txBody>
                    <a:bodyPr/>
                    <a:lstStyle/>
                    <a:p>
                      <a:pPr algn="ctr"/>
                      <a:r>
                        <a:rPr lang="en-US" sz="1600" dirty="0">
                          <a:latin typeface="Times New Roman" panose="02020603050405020304" pitchFamily="18" charset="0"/>
                          <a:cs typeface="Times New Roman" panose="02020603050405020304" pitchFamily="18" charset="0"/>
                        </a:rPr>
                        <a:t>2004 Cohort</a:t>
                      </a:r>
                    </a:p>
                  </a:txBody>
                  <a:tcPr marL="0" marR="0" marT="0" marB="0">
                    <a:solidFill>
                      <a:srgbClr val="002060"/>
                    </a:solidFill>
                  </a:tcPr>
                </a:tc>
                <a:tc hMerge="1">
                  <a:txBody>
                    <a:bodyPr/>
                    <a:lstStyle/>
                    <a:p>
                      <a:pPr algn="ctr"/>
                      <a:endParaRPr lang="en-US" sz="1600" dirty="0">
                        <a:latin typeface="Times New Roman" panose="02020603050405020304" pitchFamily="18" charset="0"/>
                        <a:cs typeface="Times New Roman" panose="02020603050405020304" pitchFamily="18" charset="0"/>
                      </a:endParaRPr>
                    </a:p>
                  </a:txBody>
                  <a:tcPr marL="0" marR="0" marT="0" marB="0">
                    <a:solidFill>
                      <a:srgbClr val="002060"/>
                    </a:solidFill>
                  </a:tcPr>
                </a:tc>
                <a:tc gridSpan="3">
                  <a:txBody>
                    <a:bodyPr/>
                    <a:lstStyle/>
                    <a:p>
                      <a:pPr algn="ctr"/>
                      <a:r>
                        <a:rPr lang="en-US" sz="1600" dirty="0">
                          <a:latin typeface="Times New Roman" panose="02020603050405020304" pitchFamily="18" charset="0"/>
                          <a:cs typeface="Times New Roman" panose="02020603050405020304" pitchFamily="18" charset="0"/>
                        </a:rPr>
                        <a:t>Compared to 2000 cohort</a:t>
                      </a:r>
                    </a:p>
                  </a:txBody>
                  <a:tcPr marL="0" marR="0" marT="0" marB="0">
                    <a:solidFill>
                      <a:srgbClr val="002060"/>
                    </a:solidFill>
                  </a:tcPr>
                </a:tc>
                <a:tc hMerge="1">
                  <a:txBody>
                    <a:bodyPr/>
                    <a:lstStyle/>
                    <a:p>
                      <a:pPr algn="ctr"/>
                      <a:endParaRPr lang="en-US" sz="1600" dirty="0">
                        <a:latin typeface="Times New Roman" panose="02020603050405020304" pitchFamily="18" charset="0"/>
                        <a:cs typeface="Times New Roman" panose="02020603050405020304" pitchFamily="18" charset="0"/>
                      </a:endParaRPr>
                    </a:p>
                  </a:txBody>
                  <a:tcPr marL="0" marR="0" marT="0" marB="0">
                    <a:solidFill>
                      <a:srgbClr val="002060"/>
                    </a:solidFill>
                  </a:tcPr>
                </a:tc>
                <a:tc hMerge="1">
                  <a:txBody>
                    <a:bodyPr/>
                    <a:lstStyle/>
                    <a:p>
                      <a:pPr algn="ctr"/>
                      <a:endParaRPr lang="en-US" sz="1600" dirty="0">
                        <a:latin typeface="Times New Roman" panose="02020603050405020304" pitchFamily="18" charset="0"/>
                        <a:cs typeface="Times New Roman" panose="02020603050405020304" pitchFamily="18" charset="0"/>
                      </a:endParaRPr>
                    </a:p>
                  </a:txBody>
                  <a:tcPr marL="0" marR="0" marT="0" marB="0"/>
                </a:tc>
                <a:tc gridSpan="3">
                  <a:txBody>
                    <a:bodyPr/>
                    <a:lstStyle/>
                    <a:p>
                      <a:pPr algn="ctr"/>
                      <a:r>
                        <a:rPr lang="en-US" sz="1600" dirty="0">
                          <a:latin typeface="Times New Roman" panose="02020603050405020304" pitchFamily="18" charset="0"/>
                          <a:cs typeface="Times New Roman" panose="02020603050405020304" pitchFamily="18" charset="0"/>
                        </a:rPr>
                        <a:t>Compared to 2002 cohort</a:t>
                      </a:r>
                    </a:p>
                  </a:txBody>
                  <a:tcPr marL="0" marR="0" marT="0" marB="0">
                    <a:solidFill>
                      <a:srgbClr val="002060"/>
                    </a:solidFill>
                  </a:tcPr>
                </a:tc>
                <a:tc hMerge="1">
                  <a:txBody>
                    <a:bodyPr/>
                    <a:lstStyle/>
                    <a:p>
                      <a:pPr algn="ctr"/>
                      <a:endParaRPr lang="en-US" sz="1600" dirty="0">
                        <a:latin typeface="Times New Roman" panose="02020603050405020304" pitchFamily="18" charset="0"/>
                        <a:cs typeface="Times New Roman" panose="02020603050405020304" pitchFamily="18" charset="0"/>
                      </a:endParaRPr>
                    </a:p>
                  </a:txBody>
                  <a:tcPr marL="0" marR="0" marT="0" marB="0">
                    <a:solidFill>
                      <a:srgbClr val="002060"/>
                    </a:solidFill>
                  </a:tcPr>
                </a:tc>
                <a:tc hMerge="1">
                  <a:txBody>
                    <a:bodyPr/>
                    <a:lstStyle/>
                    <a:p>
                      <a:pPr algn="ctr"/>
                      <a:endParaRPr lang="en-US" sz="1600" dirty="0">
                        <a:latin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887168374"/>
                  </a:ext>
                </a:extLst>
              </a:tr>
              <a:tr h="553043">
                <a:tc>
                  <a:txBody>
                    <a:bodyPr/>
                    <a:lstStyle/>
                    <a:p>
                      <a:pPr algn="ctr"/>
                      <a:r>
                        <a:rPr lang="en-US" sz="1600" b="1" dirty="0">
                          <a:latin typeface="Times New Roman" panose="02020603050405020304" pitchFamily="18" charset="0"/>
                          <a:cs typeface="Times New Roman" panose="02020603050405020304" pitchFamily="18" charset="0"/>
                        </a:rPr>
                        <a:t>Offence Type</a:t>
                      </a:r>
                    </a:p>
                  </a:txBody>
                  <a:tcPr marL="0" marR="0" marT="0" marB="0"/>
                </a:tc>
                <a:tc>
                  <a:txBody>
                    <a:bodyPr/>
                    <a:lstStyle/>
                    <a:p>
                      <a:pPr algn="ctr" fontAlgn="ctr"/>
                      <a:r>
                        <a:rPr lang="en-AU" sz="1600" b="1" kern="1200" dirty="0">
                          <a:solidFill>
                            <a:schemeClr val="dk1"/>
                          </a:solidFill>
                          <a:latin typeface="Times New Roman" panose="02020603050405020304" pitchFamily="18" charset="0"/>
                          <a:ea typeface="+mn-ea"/>
                          <a:cs typeface="Times New Roman" panose="02020603050405020304" pitchFamily="18" charset="0"/>
                        </a:rPr>
                        <a:t>N</a:t>
                      </a:r>
                    </a:p>
                  </a:txBody>
                  <a:tcPr marL="9525" marR="9525" marT="9525" marB="0" anchor="ctr"/>
                </a:tc>
                <a:tc>
                  <a:txBody>
                    <a:bodyPr/>
                    <a:lstStyle/>
                    <a:p>
                      <a:pPr algn="ctr" fontAlgn="ctr"/>
                      <a:r>
                        <a:rPr lang="en-AU" sz="1600" b="1" kern="1200" dirty="0">
                          <a:solidFill>
                            <a:schemeClr val="dk1"/>
                          </a:solidFill>
                          <a:latin typeface="Times New Roman" panose="02020603050405020304" pitchFamily="18" charset="0"/>
                          <a:ea typeface="+mn-ea"/>
                          <a:cs typeface="Times New Roman" panose="02020603050405020304" pitchFamily="18" charset="0"/>
                        </a:rPr>
                        <a:t>rate </a:t>
                      </a:r>
                      <a:br>
                        <a:rPr lang="en-AU" sz="1600" b="1" kern="1200" dirty="0">
                          <a:solidFill>
                            <a:schemeClr val="dk1"/>
                          </a:solidFill>
                          <a:latin typeface="Times New Roman" panose="02020603050405020304" pitchFamily="18" charset="0"/>
                          <a:ea typeface="+mn-ea"/>
                          <a:cs typeface="Times New Roman" panose="02020603050405020304" pitchFamily="18" charset="0"/>
                        </a:rPr>
                      </a:br>
                      <a:r>
                        <a:rPr lang="en-AU" sz="1600" b="1" kern="1200" dirty="0">
                          <a:solidFill>
                            <a:schemeClr val="dk1"/>
                          </a:solidFill>
                          <a:latin typeface="Times New Roman" panose="02020603050405020304" pitchFamily="18" charset="0"/>
                          <a:ea typeface="+mn-ea"/>
                          <a:cs typeface="Times New Roman" panose="02020603050405020304" pitchFamily="18" charset="0"/>
                        </a:rPr>
                        <a:t>(per 100,000)</a:t>
                      </a:r>
                    </a:p>
                  </a:txBody>
                  <a:tcPr marL="9525" marR="9525" marT="9525" marB="0" anchor="ctr"/>
                </a:tc>
                <a:tc>
                  <a:txBody>
                    <a:bodyPr/>
                    <a:lstStyle/>
                    <a:p>
                      <a:pPr algn="ctr"/>
                      <a:r>
                        <a:rPr lang="en-US" sz="1600" b="1" kern="1200" dirty="0">
                          <a:solidFill>
                            <a:schemeClr val="dk1"/>
                          </a:solidFill>
                          <a:latin typeface="Times New Roman" panose="02020603050405020304" pitchFamily="18" charset="0"/>
                          <a:ea typeface="+mn-ea"/>
                          <a:cs typeface="Times New Roman" panose="02020603050405020304" pitchFamily="18" charset="0"/>
                        </a:rPr>
                        <a:t>N</a:t>
                      </a:r>
                    </a:p>
                  </a:txBody>
                  <a:tcPr marL="0" marR="0" marT="0" marB="0"/>
                </a:tc>
                <a:tc>
                  <a:txBody>
                    <a:bodyPr/>
                    <a:lstStyle/>
                    <a:p>
                      <a:pPr algn="ctr" fontAlgn="ctr"/>
                      <a:r>
                        <a:rPr lang="en-AU" sz="1600" b="1" kern="1200" dirty="0">
                          <a:solidFill>
                            <a:schemeClr val="dk1"/>
                          </a:solidFill>
                          <a:latin typeface="Times New Roman" panose="02020603050405020304" pitchFamily="18" charset="0"/>
                          <a:ea typeface="+mn-ea"/>
                          <a:cs typeface="Times New Roman" panose="02020603050405020304" pitchFamily="18" charset="0"/>
                        </a:rPr>
                        <a:t>change </a:t>
                      </a:r>
                      <a:br>
                        <a:rPr lang="en-AU" sz="1600" b="1" kern="1200" dirty="0">
                          <a:solidFill>
                            <a:schemeClr val="dk1"/>
                          </a:solidFill>
                          <a:latin typeface="Times New Roman" panose="02020603050405020304" pitchFamily="18" charset="0"/>
                          <a:ea typeface="+mn-ea"/>
                          <a:cs typeface="Times New Roman" panose="02020603050405020304" pitchFamily="18" charset="0"/>
                        </a:rPr>
                      </a:br>
                      <a:r>
                        <a:rPr lang="en-AU" sz="1600" b="1" kern="1200" dirty="0">
                          <a:solidFill>
                            <a:schemeClr val="dk1"/>
                          </a:solidFill>
                          <a:latin typeface="Times New Roman" panose="02020603050405020304" pitchFamily="18" charset="0"/>
                          <a:ea typeface="+mn-ea"/>
                          <a:cs typeface="Times New Roman" panose="02020603050405020304" pitchFamily="18" charset="0"/>
                        </a:rPr>
                        <a:t>in number</a:t>
                      </a:r>
                    </a:p>
                  </a:txBody>
                  <a:tcPr marL="9525" marR="9525" marT="9525" marB="0" anchor="ctr"/>
                </a:tc>
                <a:tc>
                  <a:txBody>
                    <a:bodyPr/>
                    <a:lstStyle/>
                    <a:p>
                      <a:pPr algn="ctr" fontAlgn="ctr"/>
                      <a:r>
                        <a:rPr lang="en-AU" sz="1600" b="1" kern="1200" dirty="0">
                          <a:solidFill>
                            <a:schemeClr val="dk1"/>
                          </a:solidFill>
                          <a:latin typeface="Times New Roman" panose="02020603050405020304" pitchFamily="18" charset="0"/>
                          <a:ea typeface="+mn-ea"/>
                          <a:cs typeface="Times New Roman" panose="02020603050405020304" pitchFamily="18" charset="0"/>
                        </a:rPr>
                        <a:t>% change </a:t>
                      </a:r>
                      <a:br>
                        <a:rPr lang="en-AU" sz="1600" b="1" kern="1200" dirty="0">
                          <a:solidFill>
                            <a:schemeClr val="dk1"/>
                          </a:solidFill>
                          <a:latin typeface="Times New Roman" panose="02020603050405020304" pitchFamily="18" charset="0"/>
                          <a:ea typeface="+mn-ea"/>
                          <a:cs typeface="Times New Roman" panose="02020603050405020304" pitchFamily="18" charset="0"/>
                        </a:rPr>
                      </a:br>
                      <a:r>
                        <a:rPr lang="en-AU" sz="1600" b="1" kern="1200" dirty="0">
                          <a:solidFill>
                            <a:schemeClr val="dk1"/>
                          </a:solidFill>
                          <a:latin typeface="Times New Roman" panose="02020603050405020304" pitchFamily="18" charset="0"/>
                          <a:ea typeface="+mn-ea"/>
                          <a:cs typeface="Times New Roman" panose="02020603050405020304" pitchFamily="18" charset="0"/>
                        </a:rPr>
                        <a:t>in rate</a:t>
                      </a:r>
                    </a:p>
                  </a:txBody>
                  <a:tcPr marL="9525" marR="9525" marT="9525" marB="0" anchor="ctr"/>
                </a:tc>
                <a:tc>
                  <a:txBody>
                    <a:bodyPr/>
                    <a:lstStyle/>
                    <a:p>
                      <a:pPr algn="ctr"/>
                      <a:r>
                        <a:rPr lang="en-US" sz="1600" b="1" kern="1200" dirty="0">
                          <a:solidFill>
                            <a:schemeClr val="dk1"/>
                          </a:solidFill>
                          <a:latin typeface="Times New Roman" panose="02020603050405020304" pitchFamily="18" charset="0"/>
                          <a:ea typeface="+mn-ea"/>
                          <a:cs typeface="Times New Roman" panose="02020603050405020304" pitchFamily="18" charset="0"/>
                        </a:rPr>
                        <a:t>N</a:t>
                      </a:r>
                    </a:p>
                  </a:txBody>
                  <a:tcPr marL="0" marR="0" marT="0" marB="0"/>
                </a:tc>
                <a:tc>
                  <a:txBody>
                    <a:bodyPr/>
                    <a:lstStyle/>
                    <a:p>
                      <a:pPr algn="ctr" fontAlgn="ctr"/>
                      <a:r>
                        <a:rPr lang="en-AU" sz="1600" b="1" kern="1200" dirty="0">
                          <a:solidFill>
                            <a:schemeClr val="dk1"/>
                          </a:solidFill>
                          <a:latin typeface="Times New Roman" panose="02020603050405020304" pitchFamily="18" charset="0"/>
                          <a:ea typeface="+mn-ea"/>
                          <a:cs typeface="Times New Roman" panose="02020603050405020304" pitchFamily="18" charset="0"/>
                        </a:rPr>
                        <a:t>change </a:t>
                      </a:r>
                      <a:br>
                        <a:rPr lang="en-AU" sz="1600" b="1" kern="1200" dirty="0">
                          <a:solidFill>
                            <a:schemeClr val="dk1"/>
                          </a:solidFill>
                          <a:latin typeface="Times New Roman" panose="02020603050405020304" pitchFamily="18" charset="0"/>
                          <a:ea typeface="+mn-ea"/>
                          <a:cs typeface="Times New Roman" panose="02020603050405020304" pitchFamily="18" charset="0"/>
                        </a:rPr>
                      </a:br>
                      <a:r>
                        <a:rPr lang="en-AU" sz="1600" b="1" kern="1200" dirty="0">
                          <a:solidFill>
                            <a:schemeClr val="dk1"/>
                          </a:solidFill>
                          <a:latin typeface="Times New Roman" panose="02020603050405020304" pitchFamily="18" charset="0"/>
                          <a:ea typeface="+mn-ea"/>
                          <a:cs typeface="Times New Roman" panose="02020603050405020304" pitchFamily="18" charset="0"/>
                        </a:rPr>
                        <a:t>in number</a:t>
                      </a:r>
                    </a:p>
                  </a:txBody>
                  <a:tcPr marL="9525" marR="9525" marT="9525" marB="0" anchor="ctr"/>
                </a:tc>
                <a:tc>
                  <a:txBody>
                    <a:bodyPr/>
                    <a:lstStyle/>
                    <a:p>
                      <a:pPr algn="ctr" fontAlgn="ctr"/>
                      <a:r>
                        <a:rPr lang="en-AU" sz="1600" b="1" kern="1200" dirty="0">
                          <a:solidFill>
                            <a:schemeClr val="dk1"/>
                          </a:solidFill>
                          <a:latin typeface="Times New Roman" panose="02020603050405020304" pitchFamily="18" charset="0"/>
                          <a:ea typeface="+mn-ea"/>
                          <a:cs typeface="Times New Roman" panose="02020603050405020304" pitchFamily="18" charset="0"/>
                        </a:rPr>
                        <a:t>% change </a:t>
                      </a:r>
                      <a:br>
                        <a:rPr lang="en-AU" sz="1600" b="1" kern="1200" dirty="0">
                          <a:solidFill>
                            <a:schemeClr val="dk1"/>
                          </a:solidFill>
                          <a:latin typeface="Times New Roman" panose="02020603050405020304" pitchFamily="18" charset="0"/>
                          <a:ea typeface="+mn-ea"/>
                          <a:cs typeface="Times New Roman" panose="02020603050405020304" pitchFamily="18" charset="0"/>
                        </a:rPr>
                      </a:br>
                      <a:r>
                        <a:rPr lang="en-AU" sz="1600" b="1" kern="1200" dirty="0">
                          <a:solidFill>
                            <a:schemeClr val="dk1"/>
                          </a:solidFill>
                          <a:latin typeface="Times New Roman" panose="02020603050405020304" pitchFamily="18" charset="0"/>
                          <a:ea typeface="+mn-ea"/>
                          <a:cs typeface="Times New Roman" panose="02020603050405020304" pitchFamily="18" charset="0"/>
                        </a:rPr>
                        <a:t>in rate</a:t>
                      </a:r>
                    </a:p>
                  </a:txBody>
                  <a:tcPr marL="9525" marR="9525" marT="9525" marB="0" anchor="ctr"/>
                </a:tc>
                <a:extLst>
                  <a:ext uri="{0D108BD9-81ED-4DB2-BD59-A6C34878D82A}">
                    <a16:rowId xmlns:a16="http://schemas.microsoft.com/office/drawing/2014/main" val="2825467089"/>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Violent</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2,129</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2478.6</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2,353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-224.0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-8.6</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2,563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-434.0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-19.4</a:t>
                      </a:r>
                    </a:p>
                  </a:txBody>
                  <a:tcPr marL="9525" marR="9525" marT="9525" marB="0" anchor="ctr"/>
                </a:tc>
                <a:extLst>
                  <a:ext uri="{0D108BD9-81ED-4DB2-BD59-A6C34878D82A}">
                    <a16:rowId xmlns:a16="http://schemas.microsoft.com/office/drawing/2014/main" val="3753681710"/>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Assault</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1,245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1449.5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1,437</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-192.0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-12.5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1,559</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-314.0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-24.2</a:t>
                      </a:r>
                    </a:p>
                  </a:txBody>
                  <a:tcPr marL="9525" marR="9525" marT="9525" marB="0" anchor="ctr"/>
                </a:tc>
                <a:extLst>
                  <a:ext uri="{0D108BD9-81ED-4DB2-BD59-A6C34878D82A}">
                    <a16:rowId xmlns:a16="http://schemas.microsoft.com/office/drawing/2014/main" val="4010300108"/>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Sex</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65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75.7</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163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-98.0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-59.7</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122</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-57.0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-86.2</a:t>
                      </a:r>
                    </a:p>
                  </a:txBody>
                  <a:tcPr marL="9525" marR="9525" marT="9525" marB="0" anchor="ctr"/>
                </a:tc>
                <a:extLst>
                  <a:ext uri="{0D108BD9-81ED-4DB2-BD59-A6C34878D82A}">
                    <a16:rowId xmlns:a16="http://schemas.microsoft.com/office/drawing/2014/main" val="4096751749"/>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Robbery</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170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197.9</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174</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-4.0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197</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-27.0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-15.0</a:t>
                      </a:r>
                    </a:p>
                  </a:txBody>
                  <a:tcPr marL="9525" marR="9525" marT="9525" marB="0" anchor="ctr"/>
                </a:tc>
                <a:extLst>
                  <a:ext uri="{0D108BD9-81ED-4DB2-BD59-A6C34878D82A}">
                    <a16:rowId xmlns:a16="http://schemas.microsoft.com/office/drawing/2014/main" val="273981644"/>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Other Violent</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649</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755.6</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579</a:t>
                      </a:r>
                    </a:p>
                  </a:txBody>
                  <a:tcPr marL="9525" marR="9525" marT="9525" marB="0" anchor="ctr"/>
                </a:tc>
                <a:tc>
                  <a:txBody>
                    <a:bodyPr/>
                    <a:lstStyle/>
                    <a:p>
                      <a:pPr algn="ctr" fontAlgn="ctr"/>
                      <a:r>
                        <a:rPr lang="en-AU" sz="1200" b="1" i="0" u="none" strike="noStrike">
                          <a:solidFill>
                            <a:srgbClr val="FF0000"/>
                          </a:solidFill>
                          <a:effectLst/>
                          <a:latin typeface="Times New Roman" panose="02020603050405020304" pitchFamily="18" charset="0"/>
                        </a:rPr>
                        <a:t>70.0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13.2</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685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-36.0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-4.7</a:t>
                      </a:r>
                    </a:p>
                  </a:txBody>
                  <a:tcPr marL="9525" marR="9525" marT="9525" marB="0" anchor="ctr"/>
                </a:tc>
                <a:extLst>
                  <a:ext uri="{0D108BD9-81ED-4DB2-BD59-A6C34878D82A}">
                    <a16:rowId xmlns:a16="http://schemas.microsoft.com/office/drawing/2014/main" val="942136185"/>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Property</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5,268</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6133.1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6,951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-1,683.0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-23.5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6,556</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-1,288.0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-23.5</a:t>
                      </a:r>
                    </a:p>
                  </a:txBody>
                  <a:tcPr marL="9525" marR="9525" marT="9525" marB="0" anchor="ctr"/>
                </a:tc>
                <a:extLst>
                  <a:ext uri="{0D108BD9-81ED-4DB2-BD59-A6C34878D82A}">
                    <a16:rowId xmlns:a16="http://schemas.microsoft.com/office/drawing/2014/main" val="1231029567"/>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Burglary </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360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419.1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487</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-127.0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-25.3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379</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-19.0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-4.4</a:t>
                      </a:r>
                    </a:p>
                  </a:txBody>
                  <a:tcPr marL="9525" marR="9525" marT="9525" marB="0" anchor="ctr"/>
                </a:tc>
                <a:extLst>
                  <a:ext uri="{0D108BD9-81ED-4DB2-BD59-A6C34878D82A}">
                    <a16:rowId xmlns:a16="http://schemas.microsoft.com/office/drawing/2014/main" val="918210308"/>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Vehicle Theft</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384</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447.1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342</a:t>
                      </a:r>
                    </a:p>
                  </a:txBody>
                  <a:tcPr marL="9525" marR="9525" marT="9525" marB="0" anchor="ctr"/>
                </a:tc>
                <a:tc>
                  <a:txBody>
                    <a:bodyPr/>
                    <a:lstStyle/>
                    <a:p>
                      <a:pPr algn="ctr" fontAlgn="ctr"/>
                      <a:r>
                        <a:rPr lang="en-AU" sz="1200" b="1" i="0" u="none" strike="noStrike">
                          <a:solidFill>
                            <a:srgbClr val="FF0000"/>
                          </a:solidFill>
                          <a:effectLst/>
                          <a:latin typeface="Times New Roman" panose="02020603050405020304" pitchFamily="18" charset="0"/>
                        </a:rPr>
                        <a:t>42.0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13.4</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357</a:t>
                      </a:r>
                    </a:p>
                  </a:txBody>
                  <a:tcPr marL="9525" marR="9525" marT="9525" marB="0" anchor="ctr"/>
                </a:tc>
                <a:tc>
                  <a:txBody>
                    <a:bodyPr/>
                    <a:lstStyle/>
                    <a:p>
                      <a:pPr algn="ctr" fontAlgn="ctr"/>
                      <a:r>
                        <a:rPr lang="en-AU" sz="1200" b="1" i="0" u="none" strike="noStrike">
                          <a:solidFill>
                            <a:srgbClr val="FF0000"/>
                          </a:solidFill>
                          <a:effectLst/>
                          <a:latin typeface="Times New Roman" panose="02020603050405020304" pitchFamily="18" charset="0"/>
                        </a:rPr>
                        <a:t>27.0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7.8</a:t>
                      </a:r>
                    </a:p>
                  </a:txBody>
                  <a:tcPr marL="9525" marR="9525" marT="9525" marB="0" anchor="ctr"/>
                </a:tc>
                <a:extLst>
                  <a:ext uri="{0D108BD9-81ED-4DB2-BD59-A6C34878D82A}">
                    <a16:rowId xmlns:a16="http://schemas.microsoft.com/office/drawing/2014/main" val="2753847488"/>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Stealing</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3,127</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3640.5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4,331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-1,204.0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-27.1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4,025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-898.0</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-27.7</a:t>
                      </a:r>
                    </a:p>
                  </a:txBody>
                  <a:tcPr marL="9525" marR="9525" marT="9525" marB="0" anchor="ctr"/>
                </a:tc>
                <a:extLst>
                  <a:ext uri="{0D108BD9-81ED-4DB2-BD59-A6C34878D82A}">
                    <a16:rowId xmlns:a16="http://schemas.microsoft.com/office/drawing/2014/main" val="829001259"/>
                  </a:ext>
                </a:extLst>
              </a:tr>
              <a:tr h="299423">
                <a:tc>
                  <a:txBody>
                    <a:bodyPr/>
                    <a:lstStyle/>
                    <a:p>
                      <a:pPr lvl="1" algn="l" fontAlgn="ctr"/>
                      <a:r>
                        <a:rPr lang="en-AU" sz="1400" b="1" i="0" u="none" strike="noStrike" dirty="0">
                          <a:solidFill>
                            <a:srgbClr val="000000"/>
                          </a:solidFill>
                          <a:effectLst/>
                          <a:latin typeface="Times New Roman" panose="02020603050405020304" pitchFamily="18" charset="0"/>
                        </a:rPr>
                        <a:t>Other Property</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1,397</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1626.4</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1,791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-394.0</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-21.2</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1,795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-398.0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-27.5</a:t>
                      </a:r>
                    </a:p>
                  </a:txBody>
                  <a:tcPr marL="9525" marR="9525" marT="9525" marB="0" anchor="ctr"/>
                </a:tc>
                <a:extLst>
                  <a:ext uri="{0D108BD9-81ED-4DB2-BD59-A6C34878D82A}">
                    <a16:rowId xmlns:a16="http://schemas.microsoft.com/office/drawing/2014/main" val="3512793156"/>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Drug</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804</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936.0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1,125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-321.0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-27.8</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1,128</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-324.0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-39.2</a:t>
                      </a:r>
                    </a:p>
                  </a:txBody>
                  <a:tcPr marL="9525" marR="9525" marT="9525" marB="0" anchor="ctr"/>
                </a:tc>
                <a:extLst>
                  <a:ext uri="{0D108BD9-81ED-4DB2-BD59-A6C34878D82A}">
                    <a16:rowId xmlns:a16="http://schemas.microsoft.com/office/drawing/2014/main" val="1955470900"/>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Traffic</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758</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882.5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1,090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-332.0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-29.8</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852</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-94.0</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-11.5</a:t>
                      </a:r>
                    </a:p>
                  </a:txBody>
                  <a:tcPr marL="9525" marR="9525" marT="9525" marB="0" anchor="ctr"/>
                </a:tc>
                <a:extLst>
                  <a:ext uri="{0D108BD9-81ED-4DB2-BD59-A6C34878D82A}">
                    <a16:rowId xmlns:a16="http://schemas.microsoft.com/office/drawing/2014/main" val="3188519709"/>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Disorder</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1,295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1507.7</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1,431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-136.0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-8.6</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1,371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-76.0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-5.0</a:t>
                      </a:r>
                    </a:p>
                  </a:txBody>
                  <a:tcPr marL="9525" marR="9525" marT="9525" marB="0" anchor="ctr"/>
                </a:tc>
                <a:extLst>
                  <a:ext uri="{0D108BD9-81ED-4DB2-BD59-A6C34878D82A}">
                    <a16:rowId xmlns:a16="http://schemas.microsoft.com/office/drawing/2014/main" val="4215838432"/>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Breach</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1,433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1668.3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2,430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-997.0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-40.4</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2,552</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-1,119.0</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-76.7</a:t>
                      </a:r>
                    </a:p>
                  </a:txBody>
                  <a:tcPr marL="9525" marR="9525" marT="9525" marB="0" anchor="ctr"/>
                </a:tc>
                <a:extLst>
                  <a:ext uri="{0D108BD9-81ED-4DB2-BD59-A6C34878D82A}">
                    <a16:rowId xmlns:a16="http://schemas.microsoft.com/office/drawing/2014/main" val="1168865759"/>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Public Health</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758</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882.5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6</a:t>
                      </a:r>
                    </a:p>
                  </a:txBody>
                  <a:tcPr marL="9525" marR="9525" marT="9525" marB="0" anchor="ctr"/>
                </a:tc>
                <a:tc>
                  <a:txBody>
                    <a:bodyPr/>
                    <a:lstStyle/>
                    <a:p>
                      <a:pPr algn="ctr" fontAlgn="ctr"/>
                      <a:r>
                        <a:rPr lang="en-AU" sz="1200" b="1" i="0" u="none" strike="noStrike">
                          <a:solidFill>
                            <a:srgbClr val="FF0000"/>
                          </a:solidFill>
                          <a:effectLst/>
                          <a:latin typeface="Times New Roman" panose="02020603050405020304" pitchFamily="18" charset="0"/>
                        </a:rPr>
                        <a:t>752.0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12,659.5</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24</a:t>
                      </a:r>
                    </a:p>
                  </a:txBody>
                  <a:tcPr marL="9525" marR="9525" marT="9525" marB="0" anchor="ctr"/>
                </a:tc>
                <a:tc>
                  <a:txBody>
                    <a:bodyPr/>
                    <a:lstStyle/>
                    <a:p>
                      <a:pPr algn="ctr" fontAlgn="ctr"/>
                      <a:r>
                        <a:rPr lang="en-AU" sz="1200" b="1" i="0" u="none" strike="noStrike">
                          <a:solidFill>
                            <a:srgbClr val="FF0000"/>
                          </a:solidFill>
                          <a:effectLst/>
                          <a:latin typeface="Times New Roman" panose="02020603050405020304" pitchFamily="18" charset="0"/>
                        </a:rPr>
                        <a:t>734.0</a:t>
                      </a:r>
                    </a:p>
                  </a:txBody>
                  <a:tcPr marL="9525" marR="9525" marT="9525" marB="0" anchor="ctr"/>
                </a:tc>
                <a:tc>
                  <a:txBody>
                    <a:bodyPr/>
                    <a:lstStyle/>
                    <a:p>
                      <a:pPr algn="ctr" fontAlgn="ctr"/>
                      <a:r>
                        <a:rPr lang="en-AU" sz="1200" b="1" i="0" u="none" strike="noStrike" dirty="0">
                          <a:solidFill>
                            <a:srgbClr val="FF0000"/>
                          </a:solidFill>
                          <a:effectLst/>
                          <a:latin typeface="Times New Roman" panose="02020603050405020304" pitchFamily="18" charset="0"/>
                        </a:rPr>
                        <a:t>96.9</a:t>
                      </a:r>
                    </a:p>
                  </a:txBody>
                  <a:tcPr marL="9525" marR="9525" marT="9525" marB="0" anchor="ctr"/>
                </a:tc>
                <a:extLst>
                  <a:ext uri="{0D108BD9-81ED-4DB2-BD59-A6C34878D82A}">
                    <a16:rowId xmlns:a16="http://schemas.microsoft.com/office/drawing/2014/main" val="1652233124"/>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Other</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861</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1002.4</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1,243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-382.0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-30.0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1,187</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-326.0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-36.8</a:t>
                      </a:r>
                    </a:p>
                  </a:txBody>
                  <a:tcPr marL="9525" marR="9525" marT="9525" marB="0" anchor="ctr"/>
                </a:tc>
                <a:extLst>
                  <a:ext uri="{0D108BD9-81ED-4DB2-BD59-A6C34878D82A}">
                    <a16:rowId xmlns:a16="http://schemas.microsoft.com/office/drawing/2014/main" val="3241570094"/>
                  </a:ext>
                </a:extLst>
              </a:tr>
              <a:tr h="299423">
                <a:tc>
                  <a:txBody>
                    <a:bodyPr/>
                    <a:lstStyle/>
                    <a:p>
                      <a:pPr algn="l" fontAlgn="ctr"/>
                      <a:r>
                        <a:rPr lang="en-AU" sz="1400" b="1" i="0" u="none" strike="noStrike" dirty="0">
                          <a:solidFill>
                            <a:srgbClr val="000000"/>
                          </a:solidFill>
                          <a:effectLst/>
                          <a:latin typeface="Times New Roman" panose="02020603050405020304" pitchFamily="18" charset="0"/>
                        </a:rPr>
                        <a:t>All</a:t>
                      </a:r>
                    </a:p>
                  </a:txBody>
                  <a:tcPr marL="0" marR="0" marT="0" marB="0" anchor="ctr"/>
                </a:tc>
                <a:tc>
                  <a:txBody>
                    <a:bodyPr/>
                    <a:lstStyle/>
                    <a:p>
                      <a:pPr algn="ctr" fontAlgn="ctr"/>
                      <a:r>
                        <a:rPr lang="en-AU" sz="1200" b="0" i="0" u="none" strike="noStrike">
                          <a:solidFill>
                            <a:srgbClr val="000000"/>
                          </a:solidFill>
                          <a:effectLst/>
                          <a:latin typeface="Times New Roman" panose="02020603050405020304" pitchFamily="18" charset="0"/>
                        </a:rPr>
                        <a:t>13,306</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15491.2</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16,629</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-3,323.0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-19.2</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16,233</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-2,927.0</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-21.0</a:t>
                      </a:r>
                    </a:p>
                  </a:txBody>
                  <a:tcPr marL="9525" marR="9525" marT="9525" marB="0" anchor="ctr"/>
                </a:tc>
                <a:extLst>
                  <a:ext uri="{0D108BD9-81ED-4DB2-BD59-A6C34878D82A}">
                    <a16:rowId xmlns:a16="http://schemas.microsoft.com/office/drawing/2014/main" val="2466212270"/>
                  </a:ext>
                </a:extLst>
              </a:tr>
              <a:tr h="29942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AU" sz="1400" b="1" i="0" u="none" strike="noStrike" dirty="0">
                          <a:solidFill>
                            <a:srgbClr val="000000"/>
                          </a:solidFill>
                          <a:effectLst/>
                          <a:latin typeface="Times New Roman" panose="02020603050405020304" pitchFamily="18" charset="0"/>
                        </a:rPr>
                        <a:t>All (ex. public health)</a:t>
                      </a:r>
                    </a:p>
                  </a:txBody>
                  <a:tcPr marL="0" marR="0" marT="0" marB="0" anchor="ctr"/>
                </a:tc>
                <a:tc>
                  <a:txBody>
                    <a:bodyPr/>
                    <a:lstStyle/>
                    <a:p>
                      <a:pPr algn="ctr" fontAlgn="ctr"/>
                      <a:r>
                        <a:rPr lang="en-AU" sz="1200" b="0" i="0" u="none" strike="noStrike" dirty="0">
                          <a:solidFill>
                            <a:srgbClr val="000000"/>
                          </a:solidFill>
                          <a:effectLst/>
                          <a:latin typeface="Times New Roman" panose="02020603050405020304" pitchFamily="18" charset="0"/>
                        </a:rPr>
                        <a:t>12,548</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14608.7</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16,623</a:t>
                      </a:r>
                    </a:p>
                  </a:txBody>
                  <a:tcPr marL="9525" marR="9525" marT="9525" marB="0" anchor="ctr"/>
                </a:tc>
                <a:tc>
                  <a:txBody>
                    <a:bodyPr/>
                    <a:lstStyle/>
                    <a:p>
                      <a:pPr algn="ctr" fontAlgn="ctr"/>
                      <a:r>
                        <a:rPr lang="en-AU" sz="1200" b="0" i="0" u="none" strike="noStrike">
                          <a:solidFill>
                            <a:srgbClr val="000000"/>
                          </a:solidFill>
                          <a:effectLst/>
                          <a:latin typeface="Times New Roman" panose="02020603050405020304" pitchFamily="18" charset="0"/>
                        </a:rPr>
                        <a:t>-4,075.0</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-23.8</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16,209</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-3,661.0</a:t>
                      </a:r>
                    </a:p>
                  </a:txBody>
                  <a:tcPr marL="9525" marR="9525" marT="9525" marB="0" anchor="ctr"/>
                </a:tc>
                <a:tc>
                  <a:txBody>
                    <a:bodyPr/>
                    <a:lstStyle/>
                    <a:p>
                      <a:pPr algn="ctr" fontAlgn="ctr"/>
                      <a:r>
                        <a:rPr lang="en-AU" sz="1200" b="0" i="0" u="none" strike="noStrike" dirty="0">
                          <a:solidFill>
                            <a:srgbClr val="000000"/>
                          </a:solidFill>
                          <a:effectLst/>
                          <a:latin typeface="Times New Roman" panose="02020603050405020304" pitchFamily="18" charset="0"/>
                        </a:rPr>
                        <a:t>-28.1</a:t>
                      </a:r>
                    </a:p>
                  </a:txBody>
                  <a:tcPr marL="9525" marR="9525" marT="9525" marB="0" anchor="ctr"/>
                </a:tc>
                <a:extLst>
                  <a:ext uri="{0D108BD9-81ED-4DB2-BD59-A6C34878D82A}">
                    <a16:rowId xmlns:a16="http://schemas.microsoft.com/office/drawing/2014/main" val="3539661448"/>
                  </a:ext>
                </a:extLst>
              </a:tr>
            </a:tbl>
          </a:graphicData>
        </a:graphic>
      </p:graphicFrame>
    </p:spTree>
    <p:extLst>
      <p:ext uri="{BB962C8B-B14F-4D97-AF65-F5344CB8AC3E}">
        <p14:creationId xmlns:p14="http://schemas.microsoft.com/office/powerpoint/2010/main" val="1662608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B341108-006B-4F5E-9794-E61BA27CED50}"/>
              </a:ext>
            </a:extLst>
          </p:cNvPr>
          <p:cNvSpPr txBox="1"/>
          <p:nvPr/>
        </p:nvSpPr>
        <p:spPr>
          <a:xfrm>
            <a:off x="715066" y="137832"/>
            <a:ext cx="10707294" cy="707886"/>
          </a:xfrm>
          <a:prstGeom prst="rect">
            <a:avLst/>
          </a:prstGeom>
          <a:noFill/>
        </p:spPr>
        <p:txBody>
          <a:bodyPr wrap="square">
            <a:spAutoFit/>
          </a:bodyPr>
          <a:lstStyle/>
          <a:p>
            <a:pPr algn="ctr"/>
            <a:r>
              <a:rPr lang="en-AU" sz="4000" b="1" dirty="0">
                <a:latin typeface="Times New Roman" panose="02020603050405020304" pitchFamily="18" charset="0"/>
                <a:cs typeface="Times New Roman" panose="02020603050405020304" pitchFamily="18" charset="0"/>
              </a:rPr>
              <a:t>What can we take away from this? </a:t>
            </a:r>
            <a:endParaRPr lang="en-AU" sz="4000" dirty="0"/>
          </a:p>
        </p:txBody>
      </p:sp>
      <p:sp>
        <p:nvSpPr>
          <p:cNvPr id="4" name="Content Placeholder 2">
            <a:extLst>
              <a:ext uri="{FF2B5EF4-FFF2-40B4-BE49-F238E27FC236}">
                <a16:creationId xmlns:a16="http://schemas.microsoft.com/office/drawing/2014/main" id="{72DB423B-BA73-4B6D-8028-432BB08DB332}"/>
              </a:ext>
            </a:extLst>
          </p:cNvPr>
          <p:cNvSpPr txBox="1">
            <a:spLocks/>
          </p:cNvSpPr>
          <p:nvPr/>
        </p:nvSpPr>
        <p:spPr>
          <a:xfrm>
            <a:off x="412694" y="1242533"/>
            <a:ext cx="11312037" cy="4416395"/>
          </a:xfrm>
          <a:prstGeom prst="rect">
            <a:avLst/>
          </a:prstGeom>
        </p:spPr>
        <p:txBody>
          <a:bodyPr wrap="square" lIns="0" tIns="0" rIns="0" bIns="0">
            <a:normAutofit/>
          </a:bodyPr>
          <a:lstStyle>
            <a:lvl1pPr marL="0">
              <a:defRPr b="0" i="0">
                <a:solidFill>
                  <a:schemeClr val="tx1"/>
                </a:solidFill>
                <a:latin typeface="+mn-lt"/>
                <a:ea typeface="+mn-ea"/>
                <a:cs typeface="+mn-cs"/>
              </a:defRPr>
            </a:lvl1pPr>
            <a:lvl2pPr marL="609585">
              <a:defRPr>
                <a:latin typeface="+mn-lt"/>
                <a:ea typeface="+mn-ea"/>
                <a:cs typeface="+mn-cs"/>
              </a:defRPr>
            </a:lvl2pPr>
            <a:lvl3pPr marL="1219170">
              <a:defRPr>
                <a:latin typeface="+mn-lt"/>
                <a:ea typeface="+mn-ea"/>
                <a:cs typeface="+mn-cs"/>
              </a:defRPr>
            </a:lvl3pPr>
            <a:lvl4pPr marL="1828754">
              <a:defRPr>
                <a:latin typeface="+mn-lt"/>
                <a:ea typeface="+mn-ea"/>
                <a:cs typeface="+mn-cs"/>
              </a:defRPr>
            </a:lvl4pPr>
            <a:lvl5pPr marL="2438339">
              <a:defRPr>
                <a:latin typeface="+mn-lt"/>
                <a:ea typeface="+mn-ea"/>
                <a:cs typeface="+mn-cs"/>
              </a:defRPr>
            </a:lvl5pPr>
            <a:lvl6pPr marL="3047924">
              <a:defRPr>
                <a:latin typeface="+mn-lt"/>
                <a:ea typeface="+mn-ea"/>
                <a:cs typeface="+mn-cs"/>
              </a:defRPr>
            </a:lvl6pPr>
            <a:lvl7pPr marL="3657509">
              <a:defRPr>
                <a:latin typeface="+mn-lt"/>
                <a:ea typeface="+mn-ea"/>
                <a:cs typeface="+mn-cs"/>
              </a:defRPr>
            </a:lvl7pPr>
            <a:lvl8pPr marL="4267093">
              <a:defRPr>
                <a:latin typeface="+mn-lt"/>
                <a:ea typeface="+mn-ea"/>
                <a:cs typeface="+mn-cs"/>
              </a:defRPr>
            </a:lvl8pPr>
            <a:lvl9pPr marL="4876678">
              <a:defRPr>
                <a:latin typeface="+mn-lt"/>
                <a:ea typeface="+mn-ea"/>
                <a:cs typeface="+mn-cs"/>
              </a:defRPr>
            </a:lvl9pPr>
          </a:lstStyle>
          <a:p>
            <a:pPr marL="342900"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The takeaway message from these data is that the COVID-19 pandemic did have some impact on both the prevalence (-12%) and frequency (-</a:t>
            </a:r>
            <a:r>
              <a:rPr lang="en-AU" sz="2000" dirty="0">
                <a:solidFill>
                  <a:srgbClr val="000000"/>
                </a:solidFill>
                <a:latin typeface="Times New Roman" panose="02020603050405020304" pitchFamily="18" charset="0"/>
              </a:rPr>
              <a:t>3,661 offences, -28%)</a:t>
            </a:r>
            <a:r>
              <a:rPr lang="en-US" sz="2000" dirty="0">
                <a:latin typeface="Times New Roman" panose="02020603050405020304" pitchFamily="18" charset="0"/>
                <a:cs typeface="Times New Roman" panose="02020603050405020304" pitchFamily="18" charset="0"/>
              </a:rPr>
              <a:t> of offending among members of the 2004 cohort</a:t>
            </a:r>
          </a:p>
          <a:p>
            <a:pPr marL="342900" indent="-34290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These impacts were primarily clustered in violent (assault) and property offences (stealing) and may have arisen because fewer people–because of lockdown orders and related restrictions–were frequenting places where these offences typically take place (i.e., bars, clubs, and shops)</a:t>
            </a:r>
          </a:p>
          <a:p>
            <a:pPr marL="342900" indent="-34290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However, of all the increases in both population prevalence and frequency among the 2004 cohort, public health offending increased dramatically</a:t>
            </a:r>
          </a:p>
          <a:p>
            <a:pPr marL="952485" lvl="1"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Preliminary analysis shows that the majority of young people charged with a public health offence as their first offence did </a:t>
            </a:r>
            <a:r>
              <a:rPr lang="en-US" sz="2000" i="1" dirty="0">
                <a:latin typeface="Times New Roman" panose="02020603050405020304" pitchFamily="18" charset="0"/>
                <a:cs typeface="Times New Roman" panose="02020603050405020304" pitchFamily="18" charset="0"/>
              </a:rPr>
              <a:t>not </a:t>
            </a:r>
            <a:r>
              <a:rPr lang="en-US" sz="2000" dirty="0">
                <a:latin typeface="Times New Roman" panose="02020603050405020304" pitchFamily="18" charset="0"/>
                <a:cs typeface="Times New Roman" panose="02020603050405020304" pitchFamily="18" charset="0"/>
              </a:rPr>
              <a:t>go on to have further contact with police</a:t>
            </a:r>
          </a:p>
          <a:p>
            <a:pPr marL="952485" lvl="1" indent="-34290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In the next stage of the analysis, I plan on analysing these results by geographical location and gender—and my hypothesis would be that areas under stricter lockdown conditions will result in larger declines</a:t>
            </a:r>
          </a:p>
        </p:txBody>
      </p:sp>
    </p:spTree>
    <p:extLst>
      <p:ext uri="{BB962C8B-B14F-4D97-AF65-F5344CB8AC3E}">
        <p14:creationId xmlns:p14="http://schemas.microsoft.com/office/powerpoint/2010/main" val="40456337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B341108-006B-4F5E-9794-E61BA27CED50}"/>
              </a:ext>
            </a:extLst>
          </p:cNvPr>
          <p:cNvSpPr txBox="1"/>
          <p:nvPr/>
        </p:nvSpPr>
        <p:spPr>
          <a:xfrm>
            <a:off x="742353" y="3044280"/>
            <a:ext cx="10707294" cy="769441"/>
          </a:xfrm>
          <a:prstGeom prst="rect">
            <a:avLst/>
          </a:prstGeom>
          <a:noFill/>
        </p:spPr>
        <p:txBody>
          <a:bodyPr wrap="square">
            <a:spAutoFit/>
          </a:bodyPr>
          <a:lstStyle/>
          <a:p>
            <a:pPr algn="ctr"/>
            <a:r>
              <a:rPr lang="en-AU" sz="4400" b="1" dirty="0">
                <a:latin typeface="Times New Roman" panose="02020603050405020304" pitchFamily="18" charset="0"/>
                <a:cs typeface="Times New Roman" panose="02020603050405020304" pitchFamily="18" charset="0"/>
              </a:rPr>
              <a:t>Questions, comments, suggestions?</a:t>
            </a:r>
          </a:p>
        </p:txBody>
      </p:sp>
    </p:spTree>
    <p:extLst>
      <p:ext uri="{BB962C8B-B14F-4D97-AF65-F5344CB8AC3E}">
        <p14:creationId xmlns:p14="http://schemas.microsoft.com/office/powerpoint/2010/main" val="3821734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1C8EA-1CCF-4353-8203-0F48FCC109B6}"/>
              </a:ext>
            </a:extLst>
          </p:cNvPr>
          <p:cNvSpPr>
            <a:spLocks noGrp="1"/>
          </p:cNvSpPr>
          <p:nvPr>
            <p:ph type="ctrTitle"/>
          </p:nvPr>
        </p:nvSpPr>
        <p:spPr/>
        <p:txBody>
          <a:bodyPr/>
          <a:lstStyle/>
          <a:p>
            <a:endParaRPr lang="en-AU"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144658B8-AB91-4D36-8F32-80FCA2C1A2E9}"/>
              </a:ext>
            </a:extLst>
          </p:cNvPr>
          <p:cNvSpPr>
            <a:spLocks noGrp="1"/>
          </p:cNvSpPr>
          <p:nvPr>
            <p:ph type="subTitle" idx="1"/>
          </p:nvPr>
        </p:nvSpPr>
        <p:spPr/>
        <p:txBody>
          <a:bodyPr/>
          <a:lstStyle/>
          <a:p>
            <a:endParaRPr lang="en-AU">
              <a:latin typeface="Times New Roman" panose="02020603050405020304" pitchFamily="18" charset="0"/>
              <a:cs typeface="Times New Roman" panose="02020603050405020304" pitchFamily="18" charset="0"/>
            </a:endParaRPr>
          </a:p>
        </p:txBody>
      </p:sp>
      <p:sp>
        <p:nvSpPr>
          <p:cNvPr id="4" name="object 2">
            <a:extLst>
              <a:ext uri="{FF2B5EF4-FFF2-40B4-BE49-F238E27FC236}">
                <a16:creationId xmlns:a16="http://schemas.microsoft.com/office/drawing/2014/main" id="{C0CD98E7-AE21-4471-B672-4515683FCF1E}"/>
              </a:ext>
            </a:extLst>
          </p:cNvPr>
          <p:cNvSpPr/>
          <p:nvPr/>
        </p:nvSpPr>
        <p:spPr>
          <a:xfrm>
            <a:off x="0" y="0"/>
            <a:ext cx="12192000" cy="68580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0C2240"/>
          </a:solidFill>
        </p:spPr>
        <p:txBody>
          <a:bodyPr wrap="square" lIns="0" tIns="0" rIns="0" bIns="0" rtlCol="0"/>
          <a:lstStyle/>
          <a:p>
            <a:endParaRPr sz="2400">
              <a:latin typeface="Times New Roman" panose="02020603050405020304" pitchFamily="18" charset="0"/>
              <a:cs typeface="Times New Roman" panose="02020603050405020304" pitchFamily="18" charset="0"/>
            </a:endParaRPr>
          </a:p>
        </p:txBody>
      </p:sp>
      <p:grpSp>
        <p:nvGrpSpPr>
          <p:cNvPr id="5" name="object 3">
            <a:extLst>
              <a:ext uri="{FF2B5EF4-FFF2-40B4-BE49-F238E27FC236}">
                <a16:creationId xmlns:a16="http://schemas.microsoft.com/office/drawing/2014/main" id="{4F1B04B4-E6A1-432D-A1E0-E06F2BFE619F}"/>
              </a:ext>
            </a:extLst>
          </p:cNvPr>
          <p:cNvGrpSpPr/>
          <p:nvPr/>
        </p:nvGrpSpPr>
        <p:grpSpPr>
          <a:xfrm>
            <a:off x="0" y="0"/>
            <a:ext cx="12175066" cy="6857998"/>
            <a:chOff x="6350" y="0"/>
            <a:chExt cx="9131299" cy="5143499"/>
          </a:xfrm>
        </p:grpSpPr>
        <p:pic>
          <p:nvPicPr>
            <p:cNvPr id="6" name="object 4">
              <a:extLst>
                <a:ext uri="{FF2B5EF4-FFF2-40B4-BE49-F238E27FC236}">
                  <a16:creationId xmlns:a16="http://schemas.microsoft.com/office/drawing/2014/main" id="{394BEA88-842A-4FC8-91EA-F0DBD5A15E99}"/>
                </a:ext>
              </a:extLst>
            </p:cNvPr>
            <p:cNvPicPr/>
            <p:nvPr/>
          </p:nvPicPr>
          <p:blipFill>
            <a:blip r:embed="rId2" cstate="print"/>
            <a:stretch>
              <a:fillRect/>
            </a:stretch>
          </p:blipFill>
          <p:spPr>
            <a:xfrm>
              <a:off x="7315200" y="3663950"/>
              <a:ext cx="1447800" cy="1187450"/>
            </a:xfrm>
            <a:prstGeom prst="rect">
              <a:avLst/>
            </a:prstGeom>
          </p:spPr>
        </p:pic>
        <p:pic>
          <p:nvPicPr>
            <p:cNvPr id="7" name="object 5">
              <a:extLst>
                <a:ext uri="{FF2B5EF4-FFF2-40B4-BE49-F238E27FC236}">
                  <a16:creationId xmlns:a16="http://schemas.microsoft.com/office/drawing/2014/main" id="{675EDB80-27C2-4002-BB16-27810E17F3A2}"/>
                </a:ext>
              </a:extLst>
            </p:cNvPr>
            <p:cNvPicPr/>
            <p:nvPr/>
          </p:nvPicPr>
          <p:blipFill>
            <a:blip r:embed="rId3" cstate="print"/>
            <a:stretch>
              <a:fillRect/>
            </a:stretch>
          </p:blipFill>
          <p:spPr>
            <a:xfrm>
              <a:off x="6350" y="0"/>
              <a:ext cx="9131299" cy="5143499"/>
            </a:xfrm>
            <a:prstGeom prst="rect">
              <a:avLst/>
            </a:prstGeom>
          </p:spPr>
        </p:pic>
      </p:grpSp>
      <p:sp>
        <p:nvSpPr>
          <p:cNvPr id="9" name="object 7">
            <a:extLst>
              <a:ext uri="{FF2B5EF4-FFF2-40B4-BE49-F238E27FC236}">
                <a16:creationId xmlns:a16="http://schemas.microsoft.com/office/drawing/2014/main" id="{A582ADE2-95F3-4355-885A-E3EC30D6B96B}"/>
              </a:ext>
            </a:extLst>
          </p:cNvPr>
          <p:cNvSpPr txBox="1"/>
          <p:nvPr/>
        </p:nvSpPr>
        <p:spPr>
          <a:xfrm>
            <a:off x="755837" y="2146420"/>
            <a:ext cx="10663393" cy="1125094"/>
          </a:xfrm>
          <a:prstGeom prst="rect">
            <a:avLst/>
          </a:prstGeom>
        </p:spPr>
        <p:txBody>
          <a:bodyPr vert="horz" wrap="square" lIns="0" tIns="16933" rIns="0" bIns="0" rtlCol="0">
            <a:spAutoFit/>
          </a:bodyPr>
          <a:lstStyle/>
          <a:p>
            <a:pPr marL="16933" algn="ctr">
              <a:spcBef>
                <a:spcPts val="133"/>
              </a:spcBef>
            </a:pPr>
            <a:r>
              <a:rPr lang="en-US" sz="3600" b="1" spc="-7" dirty="0">
                <a:solidFill>
                  <a:srgbClr val="FFFFFF"/>
                </a:solidFill>
                <a:latin typeface="Times New Roman" panose="02020603050405020304" pitchFamily="18" charset="0"/>
                <a:cs typeface="Times New Roman" panose="02020603050405020304" pitchFamily="18" charset="0"/>
              </a:rPr>
              <a:t>Youth offending during the COVID-19 pandemic: a case study from New South Wales</a:t>
            </a:r>
            <a:endParaRPr sz="3600" b="1" dirty="0">
              <a:latin typeface="Times New Roman" panose="02020603050405020304" pitchFamily="18" charset="0"/>
              <a:cs typeface="Times New Roman" panose="02020603050405020304" pitchFamily="18" charset="0"/>
            </a:endParaRPr>
          </a:p>
        </p:txBody>
      </p:sp>
      <p:sp>
        <p:nvSpPr>
          <p:cNvPr id="10" name="object 8">
            <a:extLst>
              <a:ext uri="{FF2B5EF4-FFF2-40B4-BE49-F238E27FC236}">
                <a16:creationId xmlns:a16="http://schemas.microsoft.com/office/drawing/2014/main" id="{DA3AC8C3-5C17-4EA8-93BB-44905D90B727}"/>
              </a:ext>
            </a:extLst>
          </p:cNvPr>
          <p:cNvSpPr txBox="1"/>
          <p:nvPr/>
        </p:nvSpPr>
        <p:spPr>
          <a:xfrm>
            <a:off x="244688" y="5034394"/>
            <a:ext cx="3538933" cy="345330"/>
          </a:xfrm>
          <a:prstGeom prst="rect">
            <a:avLst/>
          </a:prstGeom>
        </p:spPr>
        <p:txBody>
          <a:bodyPr vert="horz" wrap="square" lIns="0" tIns="16933" rIns="0" bIns="0" rtlCol="0">
            <a:spAutoFit/>
          </a:bodyPr>
          <a:lstStyle/>
          <a:p>
            <a:pPr marL="16933">
              <a:spcBef>
                <a:spcPts val="133"/>
              </a:spcBef>
            </a:pPr>
            <a:r>
              <a:rPr lang="en-AU" sz="2133" b="1" spc="13" dirty="0">
                <a:solidFill>
                  <a:schemeClr val="bg1"/>
                </a:solidFill>
                <a:latin typeface="Times New Roman" panose="02020603050405020304" pitchFamily="18" charset="0"/>
                <a:cs typeface="Times New Roman" panose="02020603050405020304" pitchFamily="18" charset="0"/>
              </a:rPr>
              <a:t>Mr Cameron Langfield</a:t>
            </a:r>
            <a:endParaRPr sz="2133" b="1" dirty="0">
              <a:solidFill>
                <a:schemeClr val="bg1"/>
              </a:solidFill>
              <a:latin typeface="Times New Roman" panose="02020603050405020304" pitchFamily="18" charset="0"/>
              <a:cs typeface="Times New Roman" panose="02020603050405020304" pitchFamily="18" charset="0"/>
            </a:endParaRPr>
          </a:p>
        </p:txBody>
      </p:sp>
      <p:sp>
        <p:nvSpPr>
          <p:cNvPr id="11" name="object 9">
            <a:extLst>
              <a:ext uri="{FF2B5EF4-FFF2-40B4-BE49-F238E27FC236}">
                <a16:creationId xmlns:a16="http://schemas.microsoft.com/office/drawing/2014/main" id="{4ABCCF5C-F5F0-425D-85EC-BB5C79ACFF4C}"/>
              </a:ext>
            </a:extLst>
          </p:cNvPr>
          <p:cNvSpPr txBox="1"/>
          <p:nvPr/>
        </p:nvSpPr>
        <p:spPr>
          <a:xfrm>
            <a:off x="244686" y="5988673"/>
            <a:ext cx="7649766" cy="294097"/>
          </a:xfrm>
          <a:prstGeom prst="rect">
            <a:avLst/>
          </a:prstGeom>
        </p:spPr>
        <p:txBody>
          <a:bodyPr vert="horz" wrap="square" lIns="0" tIns="16933" rIns="0" bIns="0" rtlCol="0">
            <a:spAutoFit/>
          </a:bodyPr>
          <a:lstStyle/>
          <a:p>
            <a:pPr marL="16933">
              <a:spcBef>
                <a:spcPts val="133"/>
              </a:spcBef>
            </a:pPr>
            <a:r>
              <a:rPr lang="en-US" dirty="0">
                <a:solidFill>
                  <a:srgbClr val="FFFFFF"/>
                </a:solidFill>
                <a:latin typeface="Times New Roman" panose="02020603050405020304" pitchFamily="18" charset="0"/>
                <a:cs typeface="Times New Roman" panose="02020603050405020304" pitchFamily="18" charset="0"/>
              </a:rPr>
              <a:t>Applied Research in Crime and Justice Conference 2023</a:t>
            </a:r>
          </a:p>
        </p:txBody>
      </p:sp>
      <p:sp>
        <p:nvSpPr>
          <p:cNvPr id="20" name="object 8">
            <a:extLst>
              <a:ext uri="{FF2B5EF4-FFF2-40B4-BE49-F238E27FC236}">
                <a16:creationId xmlns:a16="http://schemas.microsoft.com/office/drawing/2014/main" id="{9D5B85A0-A743-44A3-B26F-623C2BF1D4DD}"/>
              </a:ext>
            </a:extLst>
          </p:cNvPr>
          <p:cNvSpPr txBox="1"/>
          <p:nvPr/>
        </p:nvSpPr>
        <p:spPr>
          <a:xfrm>
            <a:off x="244687" y="5471799"/>
            <a:ext cx="3868157" cy="345330"/>
          </a:xfrm>
          <a:prstGeom prst="rect">
            <a:avLst/>
          </a:prstGeom>
        </p:spPr>
        <p:txBody>
          <a:bodyPr vert="horz" wrap="square" lIns="0" tIns="16933" rIns="0" bIns="0" rtlCol="0">
            <a:spAutoFit/>
          </a:bodyPr>
          <a:lstStyle/>
          <a:p>
            <a:pPr marL="16933">
              <a:spcBef>
                <a:spcPts val="133"/>
              </a:spcBef>
            </a:pPr>
            <a:r>
              <a:rPr lang="en-AU" sz="2133" b="1" spc="13" dirty="0" err="1">
                <a:solidFill>
                  <a:srgbClr val="FF0500"/>
                </a:solidFill>
                <a:latin typeface="Times New Roman" panose="02020603050405020304" pitchFamily="18" charset="0"/>
                <a:cs typeface="Times New Roman" panose="02020603050405020304" pitchFamily="18" charset="0"/>
              </a:rPr>
              <a:t>clangfield@uow.edu.au</a:t>
            </a:r>
            <a:endParaRPr sz="2133"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4342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Shape 40779">
            <a:extLst>
              <a:ext uri="{FF2B5EF4-FFF2-40B4-BE49-F238E27FC236}">
                <a16:creationId xmlns:a16="http://schemas.microsoft.com/office/drawing/2014/main" id="{30CF17DD-A53B-4F23-882F-02C2CE150661}"/>
              </a:ext>
            </a:extLst>
          </p:cNvPr>
          <p:cNvSpPr/>
          <p:nvPr/>
        </p:nvSpPr>
        <p:spPr>
          <a:xfrm>
            <a:off x="2865914" y="2667905"/>
            <a:ext cx="1108039" cy="995234"/>
          </a:xfrm>
          <a:custGeom>
            <a:avLst/>
            <a:gdLst/>
            <a:ahLst/>
            <a:cxnLst>
              <a:cxn ang="0">
                <a:pos x="wd2" y="hd2"/>
              </a:cxn>
              <a:cxn ang="5400000">
                <a:pos x="wd2" y="hd2"/>
              </a:cxn>
              <a:cxn ang="10800000">
                <a:pos x="wd2" y="hd2"/>
              </a:cxn>
              <a:cxn ang="16200000">
                <a:pos x="wd2" y="hd2"/>
              </a:cxn>
            </a:cxnLst>
            <a:rect l="0" t="0" r="r" b="b"/>
            <a:pathLst>
              <a:path w="21519" h="21364" extrusionOk="0">
                <a:moveTo>
                  <a:pt x="3010" y="6585"/>
                </a:moveTo>
                <a:cubicBezTo>
                  <a:pt x="2435" y="7097"/>
                  <a:pt x="992" y="7348"/>
                  <a:pt x="363" y="6890"/>
                </a:cubicBezTo>
                <a:cubicBezTo>
                  <a:pt x="444" y="6750"/>
                  <a:pt x="713" y="6786"/>
                  <a:pt x="499" y="6579"/>
                </a:cubicBezTo>
                <a:cubicBezTo>
                  <a:pt x="464" y="6545"/>
                  <a:pt x="118" y="6445"/>
                  <a:pt x="106" y="6460"/>
                </a:cubicBezTo>
                <a:cubicBezTo>
                  <a:pt x="240" y="6289"/>
                  <a:pt x="512" y="6444"/>
                  <a:pt x="654" y="6279"/>
                </a:cubicBezTo>
                <a:cubicBezTo>
                  <a:pt x="796" y="6113"/>
                  <a:pt x="-14" y="6151"/>
                  <a:pt x="0" y="6157"/>
                </a:cubicBezTo>
                <a:cubicBezTo>
                  <a:pt x="226" y="5657"/>
                  <a:pt x="953" y="5687"/>
                  <a:pt x="954" y="6266"/>
                </a:cubicBezTo>
                <a:cubicBezTo>
                  <a:pt x="1102" y="6190"/>
                  <a:pt x="1215" y="6074"/>
                  <a:pt x="1294" y="5918"/>
                </a:cubicBezTo>
                <a:cubicBezTo>
                  <a:pt x="1537" y="5893"/>
                  <a:pt x="2370" y="6107"/>
                  <a:pt x="2491" y="5816"/>
                </a:cubicBezTo>
                <a:cubicBezTo>
                  <a:pt x="2514" y="5759"/>
                  <a:pt x="3682" y="5987"/>
                  <a:pt x="3010" y="6585"/>
                </a:cubicBezTo>
                <a:cubicBezTo>
                  <a:pt x="2843" y="6734"/>
                  <a:pt x="3142" y="6468"/>
                  <a:pt x="3010" y="6585"/>
                </a:cubicBezTo>
                <a:close/>
                <a:moveTo>
                  <a:pt x="11005" y="300"/>
                </a:moveTo>
                <a:cubicBezTo>
                  <a:pt x="11317" y="195"/>
                  <a:pt x="11825" y="280"/>
                  <a:pt x="12088" y="495"/>
                </a:cubicBezTo>
                <a:cubicBezTo>
                  <a:pt x="12051" y="428"/>
                  <a:pt x="12017" y="355"/>
                  <a:pt x="12030" y="274"/>
                </a:cubicBezTo>
                <a:cubicBezTo>
                  <a:pt x="12514" y="182"/>
                  <a:pt x="14125" y="719"/>
                  <a:pt x="14503" y="1064"/>
                </a:cubicBezTo>
                <a:cubicBezTo>
                  <a:pt x="14355" y="1090"/>
                  <a:pt x="13593" y="1487"/>
                  <a:pt x="13494" y="1113"/>
                </a:cubicBezTo>
                <a:cubicBezTo>
                  <a:pt x="13514" y="1074"/>
                  <a:pt x="13535" y="1036"/>
                  <a:pt x="13555" y="997"/>
                </a:cubicBezTo>
                <a:cubicBezTo>
                  <a:pt x="13092" y="666"/>
                  <a:pt x="12573" y="887"/>
                  <a:pt x="12439" y="1482"/>
                </a:cubicBezTo>
                <a:cubicBezTo>
                  <a:pt x="12305" y="1656"/>
                  <a:pt x="11018" y="988"/>
                  <a:pt x="11664" y="897"/>
                </a:cubicBezTo>
                <a:cubicBezTo>
                  <a:pt x="11583" y="891"/>
                  <a:pt x="10294" y="541"/>
                  <a:pt x="11005" y="300"/>
                </a:cubicBezTo>
                <a:cubicBezTo>
                  <a:pt x="11317" y="195"/>
                  <a:pt x="10790" y="373"/>
                  <a:pt x="11005" y="300"/>
                </a:cubicBezTo>
                <a:close/>
                <a:moveTo>
                  <a:pt x="13416" y="415"/>
                </a:moveTo>
                <a:cubicBezTo>
                  <a:pt x="13177" y="380"/>
                  <a:pt x="12943" y="324"/>
                  <a:pt x="12720" y="200"/>
                </a:cubicBezTo>
                <a:cubicBezTo>
                  <a:pt x="13106" y="-111"/>
                  <a:pt x="14518" y="-25"/>
                  <a:pt x="14908" y="222"/>
                </a:cubicBezTo>
                <a:cubicBezTo>
                  <a:pt x="14603" y="635"/>
                  <a:pt x="13826" y="474"/>
                  <a:pt x="13416" y="415"/>
                </a:cubicBezTo>
                <a:cubicBezTo>
                  <a:pt x="13177" y="380"/>
                  <a:pt x="13560" y="435"/>
                  <a:pt x="13416" y="415"/>
                </a:cubicBezTo>
                <a:close/>
                <a:moveTo>
                  <a:pt x="17057" y="21008"/>
                </a:moveTo>
                <a:cubicBezTo>
                  <a:pt x="17044" y="21058"/>
                  <a:pt x="17025" y="21102"/>
                  <a:pt x="16998" y="21143"/>
                </a:cubicBezTo>
                <a:cubicBezTo>
                  <a:pt x="16638" y="21123"/>
                  <a:pt x="16355" y="21046"/>
                  <a:pt x="15994" y="21031"/>
                </a:cubicBezTo>
                <a:cubicBezTo>
                  <a:pt x="15992" y="20975"/>
                  <a:pt x="15985" y="20922"/>
                  <a:pt x="15986" y="20864"/>
                </a:cubicBezTo>
                <a:cubicBezTo>
                  <a:pt x="16167" y="20818"/>
                  <a:pt x="16655" y="20912"/>
                  <a:pt x="16834" y="20976"/>
                </a:cubicBezTo>
                <a:cubicBezTo>
                  <a:pt x="16831" y="20995"/>
                  <a:pt x="16840" y="21021"/>
                  <a:pt x="16837" y="21040"/>
                </a:cubicBezTo>
                <a:cubicBezTo>
                  <a:pt x="16925" y="21067"/>
                  <a:pt x="16976" y="21002"/>
                  <a:pt x="17057" y="21008"/>
                </a:cubicBezTo>
                <a:cubicBezTo>
                  <a:pt x="17069" y="21052"/>
                  <a:pt x="16976" y="21002"/>
                  <a:pt x="17057" y="21008"/>
                </a:cubicBezTo>
                <a:close/>
                <a:moveTo>
                  <a:pt x="15035" y="9329"/>
                </a:moveTo>
                <a:cubicBezTo>
                  <a:pt x="15040" y="9332"/>
                  <a:pt x="15043" y="9336"/>
                  <a:pt x="15046" y="9340"/>
                </a:cubicBezTo>
                <a:cubicBezTo>
                  <a:pt x="15083" y="9411"/>
                  <a:pt x="14747" y="9586"/>
                  <a:pt x="14719" y="9588"/>
                </a:cubicBezTo>
                <a:cubicBezTo>
                  <a:pt x="14509" y="9606"/>
                  <a:pt x="14814" y="9185"/>
                  <a:pt x="15035" y="9329"/>
                </a:cubicBezTo>
                <a:cubicBezTo>
                  <a:pt x="15040" y="9332"/>
                  <a:pt x="15025" y="9323"/>
                  <a:pt x="15035" y="9329"/>
                </a:cubicBezTo>
                <a:close/>
                <a:moveTo>
                  <a:pt x="10464" y="17106"/>
                </a:moveTo>
                <a:lnTo>
                  <a:pt x="10453" y="17083"/>
                </a:lnTo>
                <a:cubicBezTo>
                  <a:pt x="10426" y="17405"/>
                  <a:pt x="10539" y="17595"/>
                  <a:pt x="10345" y="17882"/>
                </a:cubicBezTo>
                <a:cubicBezTo>
                  <a:pt x="9796" y="17382"/>
                  <a:pt x="10473" y="17289"/>
                  <a:pt x="10464" y="17106"/>
                </a:cubicBezTo>
                <a:cubicBezTo>
                  <a:pt x="10464" y="17106"/>
                  <a:pt x="10457" y="16967"/>
                  <a:pt x="10464" y="17106"/>
                </a:cubicBezTo>
                <a:close/>
                <a:moveTo>
                  <a:pt x="10564" y="18237"/>
                </a:moveTo>
                <a:cubicBezTo>
                  <a:pt x="10602" y="18346"/>
                  <a:pt x="10551" y="18790"/>
                  <a:pt x="10530" y="18920"/>
                </a:cubicBezTo>
                <a:cubicBezTo>
                  <a:pt x="10485" y="19203"/>
                  <a:pt x="10300" y="18856"/>
                  <a:pt x="10290" y="19078"/>
                </a:cubicBezTo>
                <a:cubicBezTo>
                  <a:pt x="10271" y="19507"/>
                  <a:pt x="9961" y="18146"/>
                  <a:pt x="9970" y="18150"/>
                </a:cubicBezTo>
                <a:cubicBezTo>
                  <a:pt x="10234" y="18257"/>
                  <a:pt x="10411" y="17796"/>
                  <a:pt x="10564" y="18237"/>
                </a:cubicBezTo>
                <a:cubicBezTo>
                  <a:pt x="10578" y="18276"/>
                  <a:pt x="10539" y="18164"/>
                  <a:pt x="10564" y="18237"/>
                </a:cubicBezTo>
                <a:close/>
                <a:moveTo>
                  <a:pt x="5029" y="10651"/>
                </a:moveTo>
                <a:cubicBezTo>
                  <a:pt x="5077" y="10532"/>
                  <a:pt x="5345" y="10601"/>
                  <a:pt x="5317" y="10393"/>
                </a:cubicBezTo>
                <a:cubicBezTo>
                  <a:pt x="5309" y="10405"/>
                  <a:pt x="5301" y="10411"/>
                  <a:pt x="5295" y="10424"/>
                </a:cubicBezTo>
                <a:cubicBezTo>
                  <a:pt x="5232" y="10439"/>
                  <a:pt x="5176" y="10423"/>
                  <a:pt x="5111" y="10424"/>
                </a:cubicBezTo>
                <a:cubicBezTo>
                  <a:pt x="5102" y="10395"/>
                  <a:pt x="5323" y="9733"/>
                  <a:pt x="5376" y="9698"/>
                </a:cubicBezTo>
                <a:cubicBezTo>
                  <a:pt x="5467" y="9638"/>
                  <a:pt x="5548" y="9315"/>
                  <a:pt x="5670" y="9337"/>
                </a:cubicBezTo>
                <a:cubicBezTo>
                  <a:pt x="5754" y="9352"/>
                  <a:pt x="6274" y="9294"/>
                  <a:pt x="6258" y="9415"/>
                </a:cubicBezTo>
                <a:cubicBezTo>
                  <a:pt x="6253" y="9452"/>
                  <a:pt x="5825" y="9767"/>
                  <a:pt x="5928" y="9811"/>
                </a:cubicBezTo>
                <a:cubicBezTo>
                  <a:pt x="5995" y="9839"/>
                  <a:pt x="6642" y="9635"/>
                  <a:pt x="6636" y="9850"/>
                </a:cubicBezTo>
                <a:cubicBezTo>
                  <a:pt x="6630" y="10107"/>
                  <a:pt x="6142" y="10320"/>
                  <a:pt x="6302" y="10517"/>
                </a:cubicBezTo>
                <a:cubicBezTo>
                  <a:pt x="6401" y="10638"/>
                  <a:pt x="6622" y="10658"/>
                  <a:pt x="6653" y="10846"/>
                </a:cubicBezTo>
                <a:cubicBezTo>
                  <a:pt x="6671" y="10958"/>
                  <a:pt x="6675" y="11181"/>
                  <a:pt x="6785" y="11246"/>
                </a:cubicBezTo>
                <a:cubicBezTo>
                  <a:pt x="7128" y="11447"/>
                  <a:pt x="7055" y="11926"/>
                  <a:pt x="7226" y="12079"/>
                </a:cubicBezTo>
                <a:cubicBezTo>
                  <a:pt x="7345" y="12186"/>
                  <a:pt x="7646" y="11861"/>
                  <a:pt x="7721" y="12232"/>
                </a:cubicBezTo>
                <a:cubicBezTo>
                  <a:pt x="7759" y="12416"/>
                  <a:pt x="7449" y="12755"/>
                  <a:pt x="7292" y="12788"/>
                </a:cubicBezTo>
                <a:cubicBezTo>
                  <a:pt x="7264" y="12782"/>
                  <a:pt x="7615" y="12821"/>
                  <a:pt x="7617" y="12880"/>
                </a:cubicBezTo>
                <a:cubicBezTo>
                  <a:pt x="7622" y="13056"/>
                  <a:pt x="6316" y="13296"/>
                  <a:pt x="6190" y="13215"/>
                </a:cubicBezTo>
                <a:cubicBezTo>
                  <a:pt x="5876" y="13016"/>
                  <a:pt x="5422" y="13624"/>
                  <a:pt x="4985" y="13472"/>
                </a:cubicBezTo>
                <a:cubicBezTo>
                  <a:pt x="5239" y="13140"/>
                  <a:pt x="5940" y="13044"/>
                  <a:pt x="6110" y="12742"/>
                </a:cubicBezTo>
                <a:cubicBezTo>
                  <a:pt x="5925" y="12832"/>
                  <a:pt x="5802" y="12692"/>
                  <a:pt x="5782" y="12693"/>
                </a:cubicBezTo>
                <a:cubicBezTo>
                  <a:pt x="5654" y="12701"/>
                  <a:pt x="5527" y="12674"/>
                  <a:pt x="5405" y="12714"/>
                </a:cubicBezTo>
                <a:cubicBezTo>
                  <a:pt x="5071" y="12824"/>
                  <a:pt x="5664" y="12288"/>
                  <a:pt x="5650" y="12311"/>
                </a:cubicBezTo>
                <a:cubicBezTo>
                  <a:pt x="5754" y="12141"/>
                  <a:pt x="5455" y="11802"/>
                  <a:pt x="5686" y="11851"/>
                </a:cubicBezTo>
                <a:cubicBezTo>
                  <a:pt x="5913" y="11898"/>
                  <a:pt x="6249" y="11772"/>
                  <a:pt x="6176" y="11451"/>
                </a:cubicBezTo>
                <a:cubicBezTo>
                  <a:pt x="5978" y="11400"/>
                  <a:pt x="5859" y="11364"/>
                  <a:pt x="6069" y="11081"/>
                </a:cubicBezTo>
                <a:cubicBezTo>
                  <a:pt x="5935" y="11261"/>
                  <a:pt x="5499" y="11034"/>
                  <a:pt x="5491" y="11228"/>
                </a:cubicBezTo>
                <a:cubicBezTo>
                  <a:pt x="5230" y="11183"/>
                  <a:pt x="5585" y="10919"/>
                  <a:pt x="5602" y="10890"/>
                </a:cubicBezTo>
                <a:cubicBezTo>
                  <a:pt x="5707" y="10710"/>
                  <a:pt x="5363" y="10523"/>
                  <a:pt x="5390" y="10718"/>
                </a:cubicBezTo>
                <a:cubicBezTo>
                  <a:pt x="5581" y="10787"/>
                  <a:pt x="5302" y="10864"/>
                  <a:pt x="5290" y="10905"/>
                </a:cubicBezTo>
                <a:cubicBezTo>
                  <a:pt x="5166" y="10939"/>
                  <a:pt x="5297" y="10688"/>
                  <a:pt x="5272" y="10646"/>
                </a:cubicBezTo>
                <a:cubicBezTo>
                  <a:pt x="5255" y="10619"/>
                  <a:pt x="4940" y="10871"/>
                  <a:pt x="5029" y="10651"/>
                </a:cubicBezTo>
                <a:cubicBezTo>
                  <a:pt x="5047" y="10606"/>
                  <a:pt x="5016" y="10683"/>
                  <a:pt x="5029" y="10651"/>
                </a:cubicBezTo>
                <a:close/>
                <a:moveTo>
                  <a:pt x="19919" y="20951"/>
                </a:moveTo>
                <a:cubicBezTo>
                  <a:pt x="19993" y="20920"/>
                  <a:pt x="20069" y="20888"/>
                  <a:pt x="20137" y="20844"/>
                </a:cubicBezTo>
                <a:cubicBezTo>
                  <a:pt x="20138" y="20843"/>
                  <a:pt x="19724" y="21347"/>
                  <a:pt x="19988" y="21347"/>
                </a:cubicBezTo>
                <a:cubicBezTo>
                  <a:pt x="19707" y="21325"/>
                  <a:pt x="19367" y="21489"/>
                  <a:pt x="19252" y="21103"/>
                </a:cubicBezTo>
                <a:cubicBezTo>
                  <a:pt x="19317" y="21150"/>
                  <a:pt x="19414" y="21101"/>
                  <a:pt x="19487" y="21094"/>
                </a:cubicBezTo>
                <a:cubicBezTo>
                  <a:pt x="19505" y="21064"/>
                  <a:pt x="19515" y="21012"/>
                  <a:pt x="19515" y="20976"/>
                </a:cubicBezTo>
                <a:cubicBezTo>
                  <a:pt x="19659" y="20996"/>
                  <a:pt x="19780" y="21008"/>
                  <a:pt x="19919" y="20951"/>
                </a:cubicBezTo>
                <a:cubicBezTo>
                  <a:pt x="19993" y="20920"/>
                  <a:pt x="19780" y="21008"/>
                  <a:pt x="19919" y="20951"/>
                </a:cubicBezTo>
                <a:close/>
                <a:moveTo>
                  <a:pt x="3448" y="12512"/>
                </a:moveTo>
                <a:lnTo>
                  <a:pt x="3439" y="12467"/>
                </a:lnTo>
                <a:cubicBezTo>
                  <a:pt x="3441" y="12484"/>
                  <a:pt x="3910" y="11973"/>
                  <a:pt x="3927" y="11961"/>
                </a:cubicBezTo>
                <a:cubicBezTo>
                  <a:pt x="3801" y="11949"/>
                  <a:pt x="3649" y="11911"/>
                  <a:pt x="3652" y="11769"/>
                </a:cubicBezTo>
                <a:lnTo>
                  <a:pt x="3653" y="11732"/>
                </a:lnTo>
                <a:cubicBezTo>
                  <a:pt x="3638" y="11187"/>
                  <a:pt x="4036" y="11537"/>
                  <a:pt x="4296" y="11292"/>
                </a:cubicBezTo>
                <a:cubicBezTo>
                  <a:pt x="4019" y="11229"/>
                  <a:pt x="4821" y="10776"/>
                  <a:pt x="5082" y="10841"/>
                </a:cubicBezTo>
                <a:cubicBezTo>
                  <a:pt x="5103" y="10873"/>
                  <a:pt x="5214" y="11022"/>
                  <a:pt x="5230" y="11072"/>
                </a:cubicBezTo>
                <a:cubicBezTo>
                  <a:pt x="5337" y="11212"/>
                  <a:pt x="5329" y="11337"/>
                  <a:pt x="5207" y="11445"/>
                </a:cubicBezTo>
                <a:cubicBezTo>
                  <a:pt x="4948" y="11696"/>
                  <a:pt x="5225" y="11803"/>
                  <a:pt x="5096" y="12165"/>
                </a:cubicBezTo>
                <a:cubicBezTo>
                  <a:pt x="4944" y="12594"/>
                  <a:pt x="3961" y="12830"/>
                  <a:pt x="3623" y="12797"/>
                </a:cubicBezTo>
                <a:lnTo>
                  <a:pt x="3629" y="12759"/>
                </a:lnTo>
                <a:cubicBezTo>
                  <a:pt x="3593" y="12765"/>
                  <a:pt x="3565" y="12764"/>
                  <a:pt x="3528" y="12766"/>
                </a:cubicBezTo>
                <a:cubicBezTo>
                  <a:pt x="3509" y="12734"/>
                  <a:pt x="3505" y="12702"/>
                  <a:pt x="3523" y="12678"/>
                </a:cubicBezTo>
                <a:cubicBezTo>
                  <a:pt x="3435" y="12635"/>
                  <a:pt x="3431" y="12581"/>
                  <a:pt x="3510" y="12516"/>
                </a:cubicBezTo>
                <a:cubicBezTo>
                  <a:pt x="3502" y="12515"/>
                  <a:pt x="3448" y="12512"/>
                  <a:pt x="3448" y="12512"/>
                </a:cubicBezTo>
                <a:cubicBezTo>
                  <a:pt x="3448" y="12512"/>
                  <a:pt x="3448" y="12512"/>
                  <a:pt x="3448" y="12512"/>
                </a:cubicBezTo>
                <a:close/>
                <a:moveTo>
                  <a:pt x="11104" y="9151"/>
                </a:moveTo>
                <a:cubicBezTo>
                  <a:pt x="11102" y="9148"/>
                  <a:pt x="11098" y="9146"/>
                  <a:pt x="11094" y="9143"/>
                </a:cubicBezTo>
                <a:cubicBezTo>
                  <a:pt x="11097" y="9141"/>
                  <a:pt x="11101" y="9138"/>
                  <a:pt x="11105" y="9135"/>
                </a:cubicBezTo>
                <a:cubicBezTo>
                  <a:pt x="11105" y="9140"/>
                  <a:pt x="11105" y="9147"/>
                  <a:pt x="11104" y="9151"/>
                </a:cubicBezTo>
                <a:cubicBezTo>
                  <a:pt x="11102" y="9148"/>
                  <a:pt x="11105" y="9147"/>
                  <a:pt x="11104" y="9151"/>
                </a:cubicBezTo>
                <a:close/>
                <a:moveTo>
                  <a:pt x="21399" y="14198"/>
                </a:moveTo>
                <a:cubicBezTo>
                  <a:pt x="21409" y="14173"/>
                  <a:pt x="21499" y="14149"/>
                  <a:pt x="21520" y="14142"/>
                </a:cubicBezTo>
                <a:lnTo>
                  <a:pt x="21423" y="14087"/>
                </a:lnTo>
                <a:cubicBezTo>
                  <a:pt x="21320" y="14027"/>
                  <a:pt x="21586" y="13723"/>
                  <a:pt x="21296" y="13692"/>
                </a:cubicBezTo>
                <a:cubicBezTo>
                  <a:pt x="21112" y="13672"/>
                  <a:pt x="20805" y="13386"/>
                  <a:pt x="20627" y="13557"/>
                </a:cubicBezTo>
                <a:cubicBezTo>
                  <a:pt x="20375" y="13291"/>
                  <a:pt x="20136" y="13280"/>
                  <a:pt x="19764" y="13317"/>
                </a:cubicBezTo>
                <a:cubicBezTo>
                  <a:pt x="19859" y="13317"/>
                  <a:pt x="19308" y="12896"/>
                  <a:pt x="19323" y="12913"/>
                </a:cubicBezTo>
                <a:cubicBezTo>
                  <a:pt x="19229" y="12913"/>
                  <a:pt x="19162" y="12594"/>
                  <a:pt x="19105" y="12495"/>
                </a:cubicBezTo>
                <a:cubicBezTo>
                  <a:pt x="18878" y="12097"/>
                  <a:pt x="18551" y="12640"/>
                  <a:pt x="18342" y="12454"/>
                </a:cubicBezTo>
                <a:cubicBezTo>
                  <a:pt x="18213" y="12393"/>
                  <a:pt x="18189" y="12168"/>
                  <a:pt x="18086" y="12043"/>
                </a:cubicBezTo>
                <a:cubicBezTo>
                  <a:pt x="18386" y="11994"/>
                  <a:pt x="18733" y="11639"/>
                  <a:pt x="18199" y="11620"/>
                </a:cubicBezTo>
                <a:cubicBezTo>
                  <a:pt x="18172" y="11530"/>
                  <a:pt x="17896" y="11200"/>
                  <a:pt x="17799" y="11143"/>
                </a:cubicBezTo>
                <a:cubicBezTo>
                  <a:pt x="17967" y="10775"/>
                  <a:pt x="17329" y="10571"/>
                  <a:pt x="17149" y="10533"/>
                </a:cubicBezTo>
                <a:cubicBezTo>
                  <a:pt x="16689" y="10533"/>
                  <a:pt x="16796" y="10101"/>
                  <a:pt x="16546" y="9833"/>
                </a:cubicBezTo>
                <a:cubicBezTo>
                  <a:pt x="16590" y="9843"/>
                  <a:pt x="16633" y="9860"/>
                  <a:pt x="16674" y="9878"/>
                </a:cubicBezTo>
                <a:lnTo>
                  <a:pt x="16626" y="9776"/>
                </a:lnTo>
                <a:cubicBezTo>
                  <a:pt x="16769" y="9537"/>
                  <a:pt x="16634" y="9167"/>
                  <a:pt x="16725" y="8824"/>
                </a:cubicBezTo>
                <a:cubicBezTo>
                  <a:pt x="16306" y="8876"/>
                  <a:pt x="15803" y="8638"/>
                  <a:pt x="15397" y="8843"/>
                </a:cubicBezTo>
                <a:cubicBezTo>
                  <a:pt x="14990" y="9046"/>
                  <a:pt x="15218" y="9655"/>
                  <a:pt x="15490" y="9475"/>
                </a:cubicBezTo>
                <a:cubicBezTo>
                  <a:pt x="15446" y="9559"/>
                  <a:pt x="15400" y="9612"/>
                  <a:pt x="15302" y="9624"/>
                </a:cubicBezTo>
                <a:cubicBezTo>
                  <a:pt x="15527" y="10138"/>
                  <a:pt x="15043" y="10023"/>
                  <a:pt x="14840" y="9709"/>
                </a:cubicBezTo>
                <a:lnTo>
                  <a:pt x="14842" y="9700"/>
                </a:lnTo>
                <a:cubicBezTo>
                  <a:pt x="14833" y="9734"/>
                  <a:pt x="14822" y="9767"/>
                  <a:pt x="14810" y="9799"/>
                </a:cubicBezTo>
                <a:cubicBezTo>
                  <a:pt x="14723" y="9791"/>
                  <a:pt x="14635" y="9776"/>
                  <a:pt x="14548" y="9751"/>
                </a:cubicBezTo>
                <a:cubicBezTo>
                  <a:pt x="14418" y="9770"/>
                  <a:pt x="14357" y="9921"/>
                  <a:pt x="14366" y="10048"/>
                </a:cubicBezTo>
                <a:lnTo>
                  <a:pt x="14272" y="10101"/>
                </a:lnTo>
                <a:cubicBezTo>
                  <a:pt x="14229" y="10390"/>
                  <a:pt x="14291" y="10708"/>
                  <a:pt x="14374" y="10979"/>
                </a:cubicBezTo>
                <a:cubicBezTo>
                  <a:pt x="14374" y="10980"/>
                  <a:pt x="14706" y="11039"/>
                  <a:pt x="14271" y="10982"/>
                </a:cubicBezTo>
                <a:cubicBezTo>
                  <a:pt x="14155" y="10964"/>
                  <a:pt x="14030" y="11072"/>
                  <a:pt x="14169" y="11177"/>
                </a:cubicBezTo>
                <a:cubicBezTo>
                  <a:pt x="14151" y="11181"/>
                  <a:pt x="14133" y="11186"/>
                  <a:pt x="14115" y="11190"/>
                </a:cubicBezTo>
                <a:cubicBezTo>
                  <a:pt x="14118" y="11235"/>
                  <a:pt x="14112" y="11279"/>
                  <a:pt x="14095" y="11321"/>
                </a:cubicBezTo>
                <a:cubicBezTo>
                  <a:pt x="14319" y="11407"/>
                  <a:pt x="14597" y="11381"/>
                  <a:pt x="14839" y="11383"/>
                </a:cubicBezTo>
                <a:lnTo>
                  <a:pt x="14792" y="11431"/>
                </a:lnTo>
                <a:cubicBezTo>
                  <a:pt x="14873" y="11397"/>
                  <a:pt x="15020" y="11368"/>
                  <a:pt x="15097" y="11423"/>
                </a:cubicBezTo>
                <a:cubicBezTo>
                  <a:pt x="14771" y="11469"/>
                  <a:pt x="14345" y="11485"/>
                  <a:pt x="14023" y="11419"/>
                </a:cubicBezTo>
                <a:cubicBezTo>
                  <a:pt x="13755" y="11424"/>
                  <a:pt x="13655" y="11208"/>
                  <a:pt x="13442" y="11208"/>
                </a:cubicBezTo>
                <a:cubicBezTo>
                  <a:pt x="13013" y="11208"/>
                  <a:pt x="12497" y="11570"/>
                  <a:pt x="12077" y="11683"/>
                </a:cubicBezTo>
                <a:cubicBezTo>
                  <a:pt x="12021" y="11598"/>
                  <a:pt x="11938" y="11539"/>
                  <a:pt x="11850" y="11498"/>
                </a:cubicBezTo>
                <a:cubicBezTo>
                  <a:pt x="11906" y="11380"/>
                  <a:pt x="11866" y="11334"/>
                  <a:pt x="11769" y="11310"/>
                </a:cubicBezTo>
                <a:lnTo>
                  <a:pt x="11748" y="11359"/>
                </a:lnTo>
                <a:cubicBezTo>
                  <a:pt x="11689" y="11359"/>
                  <a:pt x="11635" y="11383"/>
                  <a:pt x="11585" y="11434"/>
                </a:cubicBezTo>
                <a:cubicBezTo>
                  <a:pt x="11468" y="11434"/>
                  <a:pt x="11068" y="11450"/>
                  <a:pt x="10966" y="11574"/>
                </a:cubicBezTo>
                <a:cubicBezTo>
                  <a:pt x="11003" y="11493"/>
                  <a:pt x="11068" y="11431"/>
                  <a:pt x="11053" y="11329"/>
                </a:cubicBezTo>
                <a:cubicBezTo>
                  <a:pt x="11360" y="11511"/>
                  <a:pt x="11588" y="10834"/>
                  <a:pt x="11473" y="10674"/>
                </a:cubicBezTo>
                <a:cubicBezTo>
                  <a:pt x="11548" y="11455"/>
                  <a:pt x="12215" y="10595"/>
                  <a:pt x="12459" y="10590"/>
                </a:cubicBezTo>
                <a:cubicBezTo>
                  <a:pt x="12794" y="10584"/>
                  <a:pt x="12838" y="10062"/>
                  <a:pt x="12863" y="9783"/>
                </a:cubicBezTo>
                <a:cubicBezTo>
                  <a:pt x="12881" y="9580"/>
                  <a:pt x="13458" y="9031"/>
                  <a:pt x="13427" y="8990"/>
                </a:cubicBezTo>
                <a:cubicBezTo>
                  <a:pt x="13815" y="8727"/>
                  <a:pt x="12477" y="8225"/>
                  <a:pt x="13133" y="7551"/>
                </a:cubicBezTo>
                <a:cubicBezTo>
                  <a:pt x="13342" y="7340"/>
                  <a:pt x="13527" y="7230"/>
                  <a:pt x="13796" y="7110"/>
                </a:cubicBezTo>
                <a:cubicBezTo>
                  <a:pt x="13875" y="7074"/>
                  <a:pt x="14210" y="6821"/>
                  <a:pt x="14230" y="6703"/>
                </a:cubicBezTo>
                <a:cubicBezTo>
                  <a:pt x="14239" y="6653"/>
                  <a:pt x="14134" y="6487"/>
                  <a:pt x="14081" y="6528"/>
                </a:cubicBezTo>
                <a:cubicBezTo>
                  <a:pt x="14339" y="5989"/>
                  <a:pt x="15221" y="5978"/>
                  <a:pt x="15459" y="6484"/>
                </a:cubicBezTo>
                <a:cubicBezTo>
                  <a:pt x="15284" y="6479"/>
                  <a:pt x="14555" y="7035"/>
                  <a:pt x="14534" y="7238"/>
                </a:cubicBezTo>
                <a:cubicBezTo>
                  <a:pt x="14055" y="7196"/>
                  <a:pt x="14378" y="8563"/>
                  <a:pt x="14576" y="8615"/>
                </a:cubicBezTo>
                <a:cubicBezTo>
                  <a:pt x="14918" y="8705"/>
                  <a:pt x="14912" y="8954"/>
                  <a:pt x="15299" y="8832"/>
                </a:cubicBezTo>
                <a:cubicBezTo>
                  <a:pt x="16051" y="8597"/>
                  <a:pt x="16518" y="8623"/>
                  <a:pt x="17126" y="8089"/>
                </a:cubicBezTo>
                <a:cubicBezTo>
                  <a:pt x="17989" y="7332"/>
                  <a:pt x="17131" y="7189"/>
                  <a:pt x="16960" y="6564"/>
                </a:cubicBezTo>
                <a:cubicBezTo>
                  <a:pt x="16891" y="6310"/>
                  <a:pt x="16962" y="6056"/>
                  <a:pt x="16770" y="5802"/>
                </a:cubicBezTo>
                <a:cubicBezTo>
                  <a:pt x="16593" y="5570"/>
                  <a:pt x="16691" y="5715"/>
                  <a:pt x="16751" y="5394"/>
                </a:cubicBezTo>
                <a:cubicBezTo>
                  <a:pt x="16807" y="5092"/>
                  <a:pt x="16443" y="5099"/>
                  <a:pt x="16319" y="4939"/>
                </a:cubicBezTo>
                <a:cubicBezTo>
                  <a:pt x="16366" y="4885"/>
                  <a:pt x="16402" y="4805"/>
                  <a:pt x="16433" y="4739"/>
                </a:cubicBezTo>
                <a:cubicBezTo>
                  <a:pt x="16397" y="4728"/>
                  <a:pt x="16370" y="4705"/>
                  <a:pt x="16352" y="4670"/>
                </a:cubicBezTo>
                <a:cubicBezTo>
                  <a:pt x="16486" y="4552"/>
                  <a:pt x="16818" y="4457"/>
                  <a:pt x="16818" y="4297"/>
                </a:cubicBezTo>
                <a:lnTo>
                  <a:pt x="16777" y="4292"/>
                </a:lnTo>
                <a:lnTo>
                  <a:pt x="16781" y="4239"/>
                </a:lnTo>
                <a:cubicBezTo>
                  <a:pt x="16681" y="4213"/>
                  <a:pt x="16582" y="4186"/>
                  <a:pt x="16483" y="4156"/>
                </a:cubicBezTo>
                <a:cubicBezTo>
                  <a:pt x="16600" y="4125"/>
                  <a:pt x="16712" y="4098"/>
                  <a:pt x="16819" y="4044"/>
                </a:cubicBezTo>
                <a:lnTo>
                  <a:pt x="16812" y="4008"/>
                </a:lnTo>
                <a:cubicBezTo>
                  <a:pt x="16788" y="3879"/>
                  <a:pt x="16102" y="3767"/>
                  <a:pt x="16024" y="3831"/>
                </a:cubicBezTo>
                <a:cubicBezTo>
                  <a:pt x="16035" y="3485"/>
                  <a:pt x="15559" y="3828"/>
                  <a:pt x="15481" y="3933"/>
                </a:cubicBezTo>
                <a:cubicBezTo>
                  <a:pt x="15481" y="3810"/>
                  <a:pt x="15465" y="3728"/>
                  <a:pt x="15353" y="3712"/>
                </a:cubicBezTo>
                <a:cubicBezTo>
                  <a:pt x="15350" y="3712"/>
                  <a:pt x="15455" y="3766"/>
                  <a:pt x="15313" y="3766"/>
                </a:cubicBezTo>
                <a:lnTo>
                  <a:pt x="15313" y="3708"/>
                </a:lnTo>
                <a:cubicBezTo>
                  <a:pt x="14920" y="3686"/>
                  <a:pt x="14462" y="3793"/>
                  <a:pt x="14080" y="3879"/>
                </a:cubicBezTo>
                <a:lnTo>
                  <a:pt x="14055" y="3979"/>
                </a:lnTo>
                <a:cubicBezTo>
                  <a:pt x="14083" y="3996"/>
                  <a:pt x="14112" y="4012"/>
                  <a:pt x="14141" y="4027"/>
                </a:cubicBezTo>
                <a:cubicBezTo>
                  <a:pt x="14126" y="4044"/>
                  <a:pt x="13707" y="4059"/>
                  <a:pt x="13848" y="4178"/>
                </a:cubicBezTo>
                <a:cubicBezTo>
                  <a:pt x="13839" y="4188"/>
                  <a:pt x="13730" y="4250"/>
                  <a:pt x="13705" y="4250"/>
                </a:cubicBezTo>
                <a:cubicBezTo>
                  <a:pt x="13546" y="4221"/>
                  <a:pt x="13373" y="4049"/>
                  <a:pt x="13215" y="4159"/>
                </a:cubicBezTo>
                <a:cubicBezTo>
                  <a:pt x="13149" y="4204"/>
                  <a:pt x="12175" y="4604"/>
                  <a:pt x="12746" y="4666"/>
                </a:cubicBezTo>
                <a:cubicBezTo>
                  <a:pt x="12622" y="4865"/>
                  <a:pt x="12457" y="4653"/>
                  <a:pt x="12460" y="4524"/>
                </a:cubicBezTo>
                <a:cubicBezTo>
                  <a:pt x="12221" y="4504"/>
                  <a:pt x="11580" y="4848"/>
                  <a:pt x="11551" y="5086"/>
                </a:cubicBezTo>
                <a:cubicBezTo>
                  <a:pt x="11780" y="5070"/>
                  <a:pt x="12010" y="5019"/>
                  <a:pt x="12238" y="4987"/>
                </a:cubicBezTo>
                <a:cubicBezTo>
                  <a:pt x="11896" y="5054"/>
                  <a:pt x="11014" y="6216"/>
                  <a:pt x="10964" y="6583"/>
                </a:cubicBezTo>
                <a:cubicBezTo>
                  <a:pt x="10736" y="6624"/>
                  <a:pt x="10558" y="6970"/>
                  <a:pt x="10381" y="6977"/>
                </a:cubicBezTo>
                <a:cubicBezTo>
                  <a:pt x="10180" y="6977"/>
                  <a:pt x="10128" y="6767"/>
                  <a:pt x="10029" y="7058"/>
                </a:cubicBezTo>
                <a:cubicBezTo>
                  <a:pt x="9982" y="7191"/>
                  <a:pt x="9499" y="7414"/>
                  <a:pt x="9402" y="7408"/>
                </a:cubicBezTo>
                <a:cubicBezTo>
                  <a:pt x="9414" y="7463"/>
                  <a:pt x="9398" y="7484"/>
                  <a:pt x="9354" y="7470"/>
                </a:cubicBezTo>
                <a:cubicBezTo>
                  <a:pt x="9353" y="7486"/>
                  <a:pt x="9333" y="7546"/>
                  <a:pt x="9329" y="7554"/>
                </a:cubicBezTo>
                <a:cubicBezTo>
                  <a:pt x="9181" y="7675"/>
                  <a:pt x="8893" y="7604"/>
                  <a:pt x="8949" y="7955"/>
                </a:cubicBezTo>
                <a:cubicBezTo>
                  <a:pt x="8986" y="8192"/>
                  <a:pt x="8876" y="8784"/>
                  <a:pt x="8991" y="8987"/>
                </a:cubicBezTo>
                <a:cubicBezTo>
                  <a:pt x="9205" y="9365"/>
                  <a:pt x="9340" y="9782"/>
                  <a:pt x="9892" y="9648"/>
                </a:cubicBezTo>
                <a:cubicBezTo>
                  <a:pt x="10114" y="9595"/>
                  <a:pt x="10749" y="9192"/>
                  <a:pt x="10777" y="8955"/>
                </a:cubicBezTo>
                <a:cubicBezTo>
                  <a:pt x="10817" y="9053"/>
                  <a:pt x="10800" y="9070"/>
                  <a:pt x="10918" y="9140"/>
                </a:cubicBezTo>
                <a:cubicBezTo>
                  <a:pt x="10889" y="9162"/>
                  <a:pt x="10862" y="9182"/>
                  <a:pt x="10829" y="9197"/>
                </a:cubicBezTo>
                <a:cubicBezTo>
                  <a:pt x="11004" y="9640"/>
                  <a:pt x="11181" y="10022"/>
                  <a:pt x="11497" y="10369"/>
                </a:cubicBezTo>
                <a:cubicBezTo>
                  <a:pt x="11390" y="10425"/>
                  <a:pt x="11363" y="10548"/>
                  <a:pt x="11450" y="10649"/>
                </a:cubicBezTo>
                <a:cubicBezTo>
                  <a:pt x="11391" y="10614"/>
                  <a:pt x="11149" y="10769"/>
                  <a:pt x="11098" y="10800"/>
                </a:cubicBezTo>
                <a:cubicBezTo>
                  <a:pt x="10812" y="10969"/>
                  <a:pt x="11257" y="11023"/>
                  <a:pt x="11209" y="11174"/>
                </a:cubicBezTo>
                <a:cubicBezTo>
                  <a:pt x="11154" y="11353"/>
                  <a:pt x="10994" y="11044"/>
                  <a:pt x="11012" y="11359"/>
                </a:cubicBezTo>
                <a:cubicBezTo>
                  <a:pt x="10937" y="11384"/>
                  <a:pt x="10752" y="11439"/>
                  <a:pt x="10683" y="11373"/>
                </a:cubicBezTo>
                <a:cubicBezTo>
                  <a:pt x="10699" y="11309"/>
                  <a:pt x="10743" y="11117"/>
                  <a:pt x="10714" y="11059"/>
                </a:cubicBezTo>
                <a:cubicBezTo>
                  <a:pt x="10772" y="11086"/>
                  <a:pt x="10965" y="11220"/>
                  <a:pt x="10955" y="11230"/>
                </a:cubicBezTo>
                <a:cubicBezTo>
                  <a:pt x="11264" y="10919"/>
                  <a:pt x="10514" y="10683"/>
                  <a:pt x="10674" y="11018"/>
                </a:cubicBezTo>
                <a:cubicBezTo>
                  <a:pt x="10644" y="11008"/>
                  <a:pt x="10613" y="11003"/>
                  <a:pt x="10583" y="11002"/>
                </a:cubicBezTo>
                <a:cubicBezTo>
                  <a:pt x="10613" y="10960"/>
                  <a:pt x="10785" y="10573"/>
                  <a:pt x="10785" y="10566"/>
                </a:cubicBezTo>
                <a:cubicBezTo>
                  <a:pt x="10800" y="10576"/>
                  <a:pt x="10821" y="10590"/>
                  <a:pt x="10853" y="10592"/>
                </a:cubicBezTo>
                <a:cubicBezTo>
                  <a:pt x="10863" y="10592"/>
                  <a:pt x="10848" y="9927"/>
                  <a:pt x="10934" y="9698"/>
                </a:cubicBezTo>
                <a:cubicBezTo>
                  <a:pt x="10675" y="9764"/>
                  <a:pt x="10420" y="9916"/>
                  <a:pt x="10181" y="10042"/>
                </a:cubicBezTo>
                <a:cubicBezTo>
                  <a:pt x="9963" y="10157"/>
                  <a:pt x="9886" y="10826"/>
                  <a:pt x="10149" y="10909"/>
                </a:cubicBezTo>
                <a:cubicBezTo>
                  <a:pt x="10138" y="10964"/>
                  <a:pt x="10090" y="11008"/>
                  <a:pt x="10090" y="11067"/>
                </a:cubicBezTo>
                <a:cubicBezTo>
                  <a:pt x="10053" y="11050"/>
                  <a:pt x="10016" y="11033"/>
                  <a:pt x="9978" y="11019"/>
                </a:cubicBezTo>
                <a:cubicBezTo>
                  <a:pt x="10028" y="11079"/>
                  <a:pt x="10066" y="11359"/>
                  <a:pt x="10163" y="11359"/>
                </a:cubicBezTo>
                <a:cubicBezTo>
                  <a:pt x="10073" y="11359"/>
                  <a:pt x="10093" y="11378"/>
                  <a:pt x="10048" y="11394"/>
                </a:cubicBezTo>
                <a:cubicBezTo>
                  <a:pt x="10043" y="11379"/>
                  <a:pt x="10156" y="11600"/>
                  <a:pt x="10151" y="11616"/>
                </a:cubicBezTo>
                <a:cubicBezTo>
                  <a:pt x="10064" y="11619"/>
                  <a:pt x="9974" y="11681"/>
                  <a:pt x="10004" y="11789"/>
                </a:cubicBezTo>
                <a:cubicBezTo>
                  <a:pt x="9806" y="11773"/>
                  <a:pt x="8782" y="11721"/>
                  <a:pt x="9003" y="12226"/>
                </a:cubicBezTo>
                <a:cubicBezTo>
                  <a:pt x="8695" y="11907"/>
                  <a:pt x="8967" y="11872"/>
                  <a:pt x="8720" y="12293"/>
                </a:cubicBezTo>
                <a:cubicBezTo>
                  <a:pt x="8561" y="12563"/>
                  <a:pt x="8330" y="12770"/>
                  <a:pt x="8088" y="12915"/>
                </a:cubicBezTo>
                <a:lnTo>
                  <a:pt x="8082" y="12908"/>
                </a:lnTo>
                <a:cubicBezTo>
                  <a:pt x="7634" y="12869"/>
                  <a:pt x="7779" y="13179"/>
                  <a:pt x="7606" y="13396"/>
                </a:cubicBezTo>
                <a:cubicBezTo>
                  <a:pt x="7588" y="13419"/>
                  <a:pt x="7002" y="13803"/>
                  <a:pt x="7051" y="13801"/>
                </a:cubicBezTo>
                <a:cubicBezTo>
                  <a:pt x="6841" y="13801"/>
                  <a:pt x="6602" y="13612"/>
                  <a:pt x="6400" y="13559"/>
                </a:cubicBezTo>
                <a:cubicBezTo>
                  <a:pt x="6489" y="14164"/>
                  <a:pt x="6519" y="13881"/>
                  <a:pt x="6154" y="14145"/>
                </a:cubicBezTo>
                <a:cubicBezTo>
                  <a:pt x="5934" y="14026"/>
                  <a:pt x="5898" y="14077"/>
                  <a:pt x="5673" y="14077"/>
                </a:cubicBezTo>
                <a:cubicBezTo>
                  <a:pt x="5381" y="14162"/>
                  <a:pt x="5116" y="14590"/>
                  <a:pt x="5629" y="14617"/>
                </a:cubicBezTo>
                <a:cubicBezTo>
                  <a:pt x="5897" y="14801"/>
                  <a:pt x="6092" y="14655"/>
                  <a:pt x="6255" y="15020"/>
                </a:cubicBezTo>
                <a:cubicBezTo>
                  <a:pt x="6320" y="15168"/>
                  <a:pt x="6390" y="15262"/>
                  <a:pt x="6508" y="15350"/>
                </a:cubicBezTo>
                <a:cubicBezTo>
                  <a:pt x="6728" y="15390"/>
                  <a:pt x="6465" y="16646"/>
                  <a:pt x="6350" y="16730"/>
                </a:cubicBezTo>
                <a:cubicBezTo>
                  <a:pt x="6365" y="16739"/>
                  <a:pt x="5826" y="16663"/>
                  <a:pt x="5785" y="16667"/>
                </a:cubicBezTo>
                <a:cubicBezTo>
                  <a:pt x="5650" y="16689"/>
                  <a:pt x="5391" y="16822"/>
                  <a:pt x="5281" y="16822"/>
                </a:cubicBezTo>
                <a:cubicBezTo>
                  <a:pt x="5108" y="16822"/>
                  <a:pt x="3913" y="16170"/>
                  <a:pt x="3821" y="16687"/>
                </a:cubicBezTo>
                <a:cubicBezTo>
                  <a:pt x="3737" y="16815"/>
                  <a:pt x="3377" y="16828"/>
                  <a:pt x="3449" y="17021"/>
                </a:cubicBezTo>
                <a:cubicBezTo>
                  <a:pt x="3530" y="17238"/>
                  <a:pt x="3616" y="17337"/>
                  <a:pt x="3535" y="17599"/>
                </a:cubicBezTo>
                <a:cubicBezTo>
                  <a:pt x="3600" y="17542"/>
                  <a:pt x="3710" y="17444"/>
                  <a:pt x="3784" y="17425"/>
                </a:cubicBezTo>
                <a:cubicBezTo>
                  <a:pt x="3784" y="17438"/>
                  <a:pt x="3787" y="17450"/>
                  <a:pt x="3789" y="17462"/>
                </a:cubicBezTo>
                <a:cubicBezTo>
                  <a:pt x="3726" y="17490"/>
                  <a:pt x="3651" y="17551"/>
                  <a:pt x="3593" y="17601"/>
                </a:cubicBezTo>
                <a:cubicBezTo>
                  <a:pt x="3653" y="18066"/>
                  <a:pt x="3066" y="19278"/>
                  <a:pt x="3496" y="19389"/>
                </a:cubicBezTo>
                <a:cubicBezTo>
                  <a:pt x="3578" y="19503"/>
                  <a:pt x="3431" y="20005"/>
                  <a:pt x="3411" y="20118"/>
                </a:cubicBezTo>
                <a:cubicBezTo>
                  <a:pt x="3635" y="20121"/>
                  <a:pt x="3877" y="20136"/>
                  <a:pt x="4087" y="20055"/>
                </a:cubicBezTo>
                <a:cubicBezTo>
                  <a:pt x="4100" y="20019"/>
                  <a:pt x="4106" y="19981"/>
                  <a:pt x="4104" y="19942"/>
                </a:cubicBezTo>
                <a:cubicBezTo>
                  <a:pt x="4297" y="19997"/>
                  <a:pt x="4530" y="20799"/>
                  <a:pt x="4764" y="20513"/>
                </a:cubicBezTo>
                <a:cubicBezTo>
                  <a:pt x="4977" y="20254"/>
                  <a:pt x="5179" y="20132"/>
                  <a:pt x="5537" y="20162"/>
                </a:cubicBezTo>
                <a:cubicBezTo>
                  <a:pt x="5614" y="20159"/>
                  <a:pt x="5904" y="20198"/>
                  <a:pt x="5920" y="20206"/>
                </a:cubicBezTo>
                <a:cubicBezTo>
                  <a:pt x="6029" y="20263"/>
                  <a:pt x="6288" y="19747"/>
                  <a:pt x="6500" y="19720"/>
                </a:cubicBezTo>
                <a:cubicBezTo>
                  <a:pt x="6516" y="19542"/>
                  <a:pt x="6994" y="19064"/>
                  <a:pt x="6943" y="19014"/>
                </a:cubicBezTo>
                <a:cubicBezTo>
                  <a:pt x="6523" y="18603"/>
                  <a:pt x="7185" y="18457"/>
                  <a:pt x="7212" y="18069"/>
                </a:cubicBezTo>
                <a:cubicBezTo>
                  <a:pt x="7226" y="17872"/>
                  <a:pt x="8104" y="17676"/>
                  <a:pt x="8191" y="17252"/>
                </a:cubicBezTo>
                <a:cubicBezTo>
                  <a:pt x="7967" y="16762"/>
                  <a:pt x="8592" y="16828"/>
                  <a:pt x="8806" y="16828"/>
                </a:cubicBezTo>
                <a:cubicBezTo>
                  <a:pt x="9295" y="16828"/>
                  <a:pt x="9285" y="17028"/>
                  <a:pt x="9719" y="16681"/>
                </a:cubicBezTo>
                <a:cubicBezTo>
                  <a:pt x="10053" y="16798"/>
                  <a:pt x="10062" y="16395"/>
                  <a:pt x="10290" y="16395"/>
                </a:cubicBezTo>
                <a:cubicBezTo>
                  <a:pt x="10831" y="16420"/>
                  <a:pt x="10690" y="16988"/>
                  <a:pt x="11024" y="17234"/>
                </a:cubicBezTo>
                <a:cubicBezTo>
                  <a:pt x="11260" y="17408"/>
                  <a:pt x="11458" y="17785"/>
                  <a:pt x="11701" y="17900"/>
                </a:cubicBezTo>
                <a:cubicBezTo>
                  <a:pt x="11758" y="17927"/>
                  <a:pt x="12171" y="18115"/>
                  <a:pt x="12175" y="18125"/>
                </a:cubicBezTo>
                <a:cubicBezTo>
                  <a:pt x="12200" y="18189"/>
                  <a:pt x="12697" y="18605"/>
                  <a:pt x="12766" y="18619"/>
                </a:cubicBezTo>
                <a:cubicBezTo>
                  <a:pt x="12961" y="18658"/>
                  <a:pt x="13173" y="19418"/>
                  <a:pt x="12855" y="19436"/>
                </a:cubicBezTo>
                <a:cubicBezTo>
                  <a:pt x="12711" y="19427"/>
                  <a:pt x="12614" y="19631"/>
                  <a:pt x="12536" y="19631"/>
                </a:cubicBezTo>
                <a:cubicBezTo>
                  <a:pt x="12338" y="19631"/>
                  <a:pt x="11750" y="19355"/>
                  <a:pt x="11649" y="19598"/>
                </a:cubicBezTo>
                <a:cubicBezTo>
                  <a:pt x="11548" y="19838"/>
                  <a:pt x="12500" y="20365"/>
                  <a:pt x="12643" y="20365"/>
                </a:cubicBezTo>
                <a:cubicBezTo>
                  <a:pt x="12872" y="20365"/>
                  <a:pt x="12768" y="19773"/>
                  <a:pt x="12861" y="19652"/>
                </a:cubicBezTo>
                <a:cubicBezTo>
                  <a:pt x="12937" y="19784"/>
                  <a:pt x="13907" y="18987"/>
                  <a:pt x="13268" y="18723"/>
                </a:cubicBezTo>
                <a:cubicBezTo>
                  <a:pt x="13262" y="18582"/>
                  <a:pt x="13314" y="18477"/>
                  <a:pt x="13424" y="18409"/>
                </a:cubicBezTo>
                <a:cubicBezTo>
                  <a:pt x="13567" y="18409"/>
                  <a:pt x="13727" y="18623"/>
                  <a:pt x="13787" y="18743"/>
                </a:cubicBezTo>
                <a:cubicBezTo>
                  <a:pt x="14586" y="18482"/>
                  <a:pt x="13011" y="17868"/>
                  <a:pt x="13024" y="17811"/>
                </a:cubicBezTo>
                <a:cubicBezTo>
                  <a:pt x="13147" y="17540"/>
                  <a:pt x="12981" y="17586"/>
                  <a:pt x="12787" y="17586"/>
                </a:cubicBezTo>
                <a:cubicBezTo>
                  <a:pt x="12361" y="17586"/>
                  <a:pt x="12347" y="17113"/>
                  <a:pt x="12152" y="16852"/>
                </a:cubicBezTo>
                <a:cubicBezTo>
                  <a:pt x="11986" y="16631"/>
                  <a:pt x="11693" y="16567"/>
                  <a:pt x="11625" y="16266"/>
                </a:cubicBezTo>
                <a:cubicBezTo>
                  <a:pt x="11495" y="15947"/>
                  <a:pt x="11716" y="15939"/>
                  <a:pt x="11865" y="15798"/>
                </a:cubicBezTo>
                <a:cubicBezTo>
                  <a:pt x="11841" y="15934"/>
                  <a:pt x="11936" y="16125"/>
                  <a:pt x="12008" y="16225"/>
                </a:cubicBezTo>
                <a:cubicBezTo>
                  <a:pt x="12087" y="16161"/>
                  <a:pt x="12165" y="16158"/>
                  <a:pt x="12238" y="16230"/>
                </a:cubicBezTo>
                <a:cubicBezTo>
                  <a:pt x="12254" y="16203"/>
                  <a:pt x="12301" y="16084"/>
                  <a:pt x="12329" y="16084"/>
                </a:cubicBezTo>
                <a:cubicBezTo>
                  <a:pt x="12326" y="16084"/>
                  <a:pt x="12736" y="16816"/>
                  <a:pt x="12978" y="16874"/>
                </a:cubicBezTo>
                <a:cubicBezTo>
                  <a:pt x="13227" y="16935"/>
                  <a:pt x="13439" y="17177"/>
                  <a:pt x="13668" y="17310"/>
                </a:cubicBezTo>
                <a:lnTo>
                  <a:pt x="13669" y="17307"/>
                </a:lnTo>
                <a:cubicBezTo>
                  <a:pt x="13733" y="17355"/>
                  <a:pt x="13798" y="17401"/>
                  <a:pt x="13864" y="17445"/>
                </a:cubicBezTo>
                <a:cubicBezTo>
                  <a:pt x="13864" y="17445"/>
                  <a:pt x="13885" y="17398"/>
                  <a:pt x="13900" y="17364"/>
                </a:cubicBezTo>
                <a:cubicBezTo>
                  <a:pt x="13996" y="17452"/>
                  <a:pt x="14062" y="17548"/>
                  <a:pt x="14179" y="17579"/>
                </a:cubicBezTo>
                <a:cubicBezTo>
                  <a:pt x="14188" y="18042"/>
                  <a:pt x="14082" y="18142"/>
                  <a:pt x="14348" y="18508"/>
                </a:cubicBezTo>
                <a:cubicBezTo>
                  <a:pt x="14118" y="18572"/>
                  <a:pt x="14350" y="18860"/>
                  <a:pt x="14440" y="18766"/>
                </a:cubicBezTo>
                <a:cubicBezTo>
                  <a:pt x="14548" y="18913"/>
                  <a:pt x="14606" y="19070"/>
                  <a:pt x="14601" y="19267"/>
                </a:cubicBezTo>
                <a:cubicBezTo>
                  <a:pt x="14744" y="19281"/>
                  <a:pt x="14884" y="19339"/>
                  <a:pt x="15005" y="19427"/>
                </a:cubicBezTo>
                <a:cubicBezTo>
                  <a:pt x="14917" y="19488"/>
                  <a:pt x="14849" y="19566"/>
                  <a:pt x="14799" y="19661"/>
                </a:cubicBezTo>
                <a:cubicBezTo>
                  <a:pt x="15088" y="19884"/>
                  <a:pt x="14876" y="20093"/>
                  <a:pt x="15189" y="20301"/>
                </a:cubicBezTo>
                <a:cubicBezTo>
                  <a:pt x="15191" y="20250"/>
                  <a:pt x="15226" y="20114"/>
                  <a:pt x="15288" y="20127"/>
                </a:cubicBezTo>
                <a:cubicBezTo>
                  <a:pt x="15355" y="20187"/>
                  <a:pt x="15355" y="20379"/>
                  <a:pt x="15421" y="20470"/>
                </a:cubicBezTo>
                <a:cubicBezTo>
                  <a:pt x="15434" y="20425"/>
                  <a:pt x="15471" y="20268"/>
                  <a:pt x="15516" y="20268"/>
                </a:cubicBezTo>
                <a:cubicBezTo>
                  <a:pt x="15547" y="20268"/>
                  <a:pt x="15717" y="20454"/>
                  <a:pt x="15743" y="20497"/>
                </a:cubicBezTo>
                <a:cubicBezTo>
                  <a:pt x="15738" y="20305"/>
                  <a:pt x="15706" y="20091"/>
                  <a:pt x="15617" y="19924"/>
                </a:cubicBezTo>
                <a:cubicBezTo>
                  <a:pt x="15719" y="19942"/>
                  <a:pt x="15823" y="19903"/>
                  <a:pt x="15832" y="19775"/>
                </a:cubicBezTo>
                <a:cubicBezTo>
                  <a:pt x="15922" y="19798"/>
                  <a:pt x="16115" y="19795"/>
                  <a:pt x="16041" y="19632"/>
                </a:cubicBezTo>
                <a:cubicBezTo>
                  <a:pt x="16106" y="19623"/>
                  <a:pt x="16168" y="19588"/>
                  <a:pt x="16210" y="19533"/>
                </a:cubicBezTo>
                <a:cubicBezTo>
                  <a:pt x="16138" y="19390"/>
                  <a:pt x="15206" y="18490"/>
                  <a:pt x="15434" y="18346"/>
                </a:cubicBezTo>
                <a:cubicBezTo>
                  <a:pt x="15434" y="18538"/>
                  <a:pt x="16064" y="18478"/>
                  <a:pt x="15848" y="18241"/>
                </a:cubicBezTo>
                <a:cubicBezTo>
                  <a:pt x="16147" y="18267"/>
                  <a:pt x="16258" y="18137"/>
                  <a:pt x="16617" y="18242"/>
                </a:cubicBezTo>
                <a:cubicBezTo>
                  <a:pt x="16734" y="18192"/>
                  <a:pt x="16850" y="18068"/>
                  <a:pt x="16906" y="17901"/>
                </a:cubicBezTo>
                <a:cubicBezTo>
                  <a:pt x="16903" y="17828"/>
                  <a:pt x="16902" y="17625"/>
                  <a:pt x="16866" y="17758"/>
                </a:cubicBezTo>
                <a:cubicBezTo>
                  <a:pt x="16932" y="17767"/>
                  <a:pt x="16992" y="17749"/>
                  <a:pt x="17046" y="17705"/>
                </a:cubicBezTo>
                <a:lnTo>
                  <a:pt x="16983" y="17599"/>
                </a:lnTo>
                <a:cubicBezTo>
                  <a:pt x="17041" y="17536"/>
                  <a:pt x="17165" y="17507"/>
                  <a:pt x="17236" y="17493"/>
                </a:cubicBezTo>
                <a:cubicBezTo>
                  <a:pt x="17318" y="17587"/>
                  <a:pt x="17416" y="17601"/>
                  <a:pt x="17530" y="17550"/>
                </a:cubicBezTo>
                <a:cubicBezTo>
                  <a:pt x="17577" y="17423"/>
                  <a:pt x="17512" y="17280"/>
                  <a:pt x="17384" y="17221"/>
                </a:cubicBezTo>
                <a:cubicBezTo>
                  <a:pt x="17687" y="16967"/>
                  <a:pt x="17565" y="16430"/>
                  <a:pt x="17781" y="16125"/>
                </a:cubicBezTo>
                <a:cubicBezTo>
                  <a:pt x="17837" y="16046"/>
                  <a:pt x="18329" y="15957"/>
                  <a:pt x="17971" y="15701"/>
                </a:cubicBezTo>
                <a:cubicBezTo>
                  <a:pt x="18121" y="15585"/>
                  <a:pt x="18165" y="15400"/>
                  <a:pt x="18293" y="15287"/>
                </a:cubicBezTo>
                <a:cubicBezTo>
                  <a:pt x="18372" y="15279"/>
                  <a:pt x="18564" y="15290"/>
                  <a:pt x="18635" y="15243"/>
                </a:cubicBezTo>
                <a:cubicBezTo>
                  <a:pt x="18639" y="15249"/>
                  <a:pt x="18650" y="15264"/>
                  <a:pt x="18652" y="15266"/>
                </a:cubicBezTo>
                <a:cubicBezTo>
                  <a:pt x="18287" y="15517"/>
                  <a:pt x="19128" y="15507"/>
                  <a:pt x="19226" y="15549"/>
                </a:cubicBezTo>
                <a:cubicBezTo>
                  <a:pt x="19228" y="15542"/>
                  <a:pt x="18587" y="15928"/>
                  <a:pt x="18950" y="15928"/>
                </a:cubicBezTo>
                <a:cubicBezTo>
                  <a:pt x="19011" y="15928"/>
                  <a:pt x="19283" y="15953"/>
                  <a:pt x="19298" y="16033"/>
                </a:cubicBezTo>
                <a:cubicBezTo>
                  <a:pt x="19302" y="16103"/>
                  <a:pt x="19240" y="16207"/>
                  <a:pt x="19205" y="16258"/>
                </a:cubicBezTo>
                <a:cubicBezTo>
                  <a:pt x="19386" y="16473"/>
                  <a:pt x="20060" y="16208"/>
                  <a:pt x="20085" y="16168"/>
                </a:cubicBezTo>
                <a:cubicBezTo>
                  <a:pt x="20101" y="16142"/>
                  <a:pt x="20747" y="15587"/>
                  <a:pt x="20176" y="15813"/>
                </a:cubicBezTo>
                <a:cubicBezTo>
                  <a:pt x="19948" y="15902"/>
                  <a:pt x="19869" y="15644"/>
                  <a:pt x="19761" y="15477"/>
                </a:cubicBezTo>
                <a:cubicBezTo>
                  <a:pt x="19950" y="15446"/>
                  <a:pt x="20140" y="15270"/>
                  <a:pt x="20317" y="15219"/>
                </a:cubicBezTo>
                <a:cubicBezTo>
                  <a:pt x="20455" y="15239"/>
                  <a:pt x="21096" y="15033"/>
                  <a:pt x="20948" y="14830"/>
                </a:cubicBezTo>
                <a:cubicBezTo>
                  <a:pt x="21018" y="14787"/>
                  <a:pt x="21111" y="14689"/>
                  <a:pt x="21196" y="14689"/>
                </a:cubicBezTo>
                <a:cubicBezTo>
                  <a:pt x="21540" y="14453"/>
                  <a:pt x="21283" y="14523"/>
                  <a:pt x="21399" y="14198"/>
                </a:cubicBezTo>
                <a:cubicBezTo>
                  <a:pt x="21401" y="14194"/>
                  <a:pt x="21392" y="14218"/>
                  <a:pt x="21399" y="14198"/>
                </a:cubicBezTo>
                <a:close/>
              </a:path>
            </a:pathLst>
          </a:custGeom>
          <a:solidFill>
            <a:schemeClr val="bg1">
              <a:lumMod val="65000"/>
            </a:schemeClr>
          </a:solidFill>
          <a:ln w="12700" cap="flat">
            <a:noFill/>
            <a:miter lim="400000"/>
          </a:ln>
          <a:effectLst/>
        </p:spPr>
        <p:txBody>
          <a:bodyPr wrap="square" lIns="0" tIns="0" rIns="0" bIns="0" numCol="1" anchor="ctr">
            <a:noAutofit/>
          </a:bodyPr>
          <a:lstStyle/>
          <a:p>
            <a:pPr marL="0" marR="0" lvl="0" indent="0" defTabSz="914217" eaLnBrk="1" fontAlgn="auto" latinLnBrk="0" hangingPunct="1">
              <a:lnSpc>
                <a:spcPct val="100000"/>
              </a:lnSpc>
              <a:spcBef>
                <a:spcPts val="0"/>
              </a:spcBef>
              <a:spcAft>
                <a:spcPts val="0"/>
              </a:spcAft>
              <a:buClrTx/>
              <a:buSzTx/>
              <a:buFontTx/>
              <a:buNone/>
              <a:tabLst/>
              <a:defRPr/>
            </a:pPr>
            <a:endParaRPr kumimoji="0" sz="2532" b="0" i="0" u="none" strike="noStrike" kern="0" cap="none" spc="0" normalizeH="0" baseline="0" noProof="0" dirty="0">
              <a:ln>
                <a:noFill/>
              </a:ln>
              <a:solidFill>
                <a:srgbClr val="B4B4B4"/>
              </a:solidFill>
              <a:effectLst/>
              <a:uLnTx/>
              <a:uFillTx/>
              <a:latin typeface="Times New Roman" panose="02020603050405020304" pitchFamily="18" charset="0"/>
              <a:cs typeface="Times New Roman" panose="02020603050405020304" pitchFamily="18" charset="0"/>
            </a:endParaRPr>
          </a:p>
        </p:txBody>
      </p:sp>
      <p:sp>
        <p:nvSpPr>
          <p:cNvPr id="37" name="Shape 40780">
            <a:extLst>
              <a:ext uri="{FF2B5EF4-FFF2-40B4-BE49-F238E27FC236}">
                <a16:creationId xmlns:a16="http://schemas.microsoft.com/office/drawing/2014/main" id="{73576D86-B419-4A78-B6CF-3C8B6F58BD94}"/>
              </a:ext>
            </a:extLst>
          </p:cNvPr>
          <p:cNvSpPr/>
          <p:nvPr/>
        </p:nvSpPr>
        <p:spPr>
          <a:xfrm>
            <a:off x="297010" y="2631553"/>
            <a:ext cx="2831394" cy="1683880"/>
          </a:xfrm>
          <a:custGeom>
            <a:avLst/>
            <a:gdLst/>
            <a:ahLst/>
            <a:cxnLst>
              <a:cxn ang="0">
                <a:pos x="wd2" y="hd2"/>
              </a:cxn>
              <a:cxn ang="5400000">
                <a:pos x="wd2" y="hd2"/>
              </a:cxn>
              <a:cxn ang="10800000">
                <a:pos x="wd2" y="hd2"/>
              </a:cxn>
              <a:cxn ang="16200000">
                <a:pos x="wd2" y="hd2"/>
              </a:cxn>
            </a:cxnLst>
            <a:rect l="0" t="0" r="r" b="b"/>
            <a:pathLst>
              <a:path w="21446" h="21465" extrusionOk="0">
                <a:moveTo>
                  <a:pt x="13469" y="3580"/>
                </a:moveTo>
                <a:cubicBezTo>
                  <a:pt x="13690" y="3383"/>
                  <a:pt x="13241" y="3198"/>
                  <a:pt x="13219" y="3654"/>
                </a:cubicBezTo>
                <a:cubicBezTo>
                  <a:pt x="13301" y="3647"/>
                  <a:pt x="13395" y="3646"/>
                  <a:pt x="13469" y="3580"/>
                </a:cubicBezTo>
                <a:cubicBezTo>
                  <a:pt x="13488" y="3563"/>
                  <a:pt x="13429" y="3616"/>
                  <a:pt x="13469" y="3580"/>
                </a:cubicBezTo>
                <a:close/>
                <a:moveTo>
                  <a:pt x="11812" y="960"/>
                </a:moveTo>
                <a:cubicBezTo>
                  <a:pt x="11873" y="975"/>
                  <a:pt x="12398" y="1247"/>
                  <a:pt x="12369" y="928"/>
                </a:cubicBezTo>
                <a:cubicBezTo>
                  <a:pt x="12352" y="748"/>
                  <a:pt x="11916" y="805"/>
                  <a:pt x="11875" y="809"/>
                </a:cubicBezTo>
                <a:cubicBezTo>
                  <a:pt x="11884" y="836"/>
                  <a:pt x="11971" y="855"/>
                  <a:pt x="11950" y="900"/>
                </a:cubicBezTo>
                <a:cubicBezTo>
                  <a:pt x="11906" y="934"/>
                  <a:pt x="11860" y="954"/>
                  <a:pt x="11812" y="960"/>
                </a:cubicBezTo>
                <a:cubicBezTo>
                  <a:pt x="11855" y="970"/>
                  <a:pt x="11846" y="935"/>
                  <a:pt x="11812" y="960"/>
                </a:cubicBezTo>
                <a:close/>
                <a:moveTo>
                  <a:pt x="11540" y="1517"/>
                </a:moveTo>
                <a:cubicBezTo>
                  <a:pt x="11523" y="1533"/>
                  <a:pt x="11515" y="1556"/>
                  <a:pt x="11513" y="1586"/>
                </a:cubicBezTo>
                <a:cubicBezTo>
                  <a:pt x="11538" y="1636"/>
                  <a:pt x="11761" y="1589"/>
                  <a:pt x="11799" y="1596"/>
                </a:cubicBezTo>
                <a:cubicBezTo>
                  <a:pt x="11765" y="1635"/>
                  <a:pt x="11679" y="1642"/>
                  <a:pt x="11690" y="1736"/>
                </a:cubicBezTo>
                <a:cubicBezTo>
                  <a:pt x="11831" y="1761"/>
                  <a:pt x="11923" y="1736"/>
                  <a:pt x="12042" y="1625"/>
                </a:cubicBezTo>
                <a:cubicBezTo>
                  <a:pt x="12061" y="1607"/>
                  <a:pt x="12223" y="1391"/>
                  <a:pt x="12222" y="1391"/>
                </a:cubicBezTo>
                <a:cubicBezTo>
                  <a:pt x="12126" y="1354"/>
                  <a:pt x="11952" y="1272"/>
                  <a:pt x="11858" y="1369"/>
                </a:cubicBezTo>
                <a:cubicBezTo>
                  <a:pt x="11884" y="1388"/>
                  <a:pt x="11887" y="1414"/>
                  <a:pt x="11867" y="1446"/>
                </a:cubicBezTo>
                <a:cubicBezTo>
                  <a:pt x="11799" y="1500"/>
                  <a:pt x="11752" y="1289"/>
                  <a:pt x="11704" y="1540"/>
                </a:cubicBezTo>
                <a:cubicBezTo>
                  <a:pt x="11678" y="1531"/>
                  <a:pt x="11511" y="1089"/>
                  <a:pt x="11476" y="1479"/>
                </a:cubicBezTo>
                <a:cubicBezTo>
                  <a:pt x="11501" y="1477"/>
                  <a:pt x="11546" y="1464"/>
                  <a:pt x="11540" y="1517"/>
                </a:cubicBezTo>
                <a:cubicBezTo>
                  <a:pt x="11536" y="1546"/>
                  <a:pt x="11546" y="1464"/>
                  <a:pt x="11540" y="1517"/>
                </a:cubicBezTo>
                <a:close/>
                <a:moveTo>
                  <a:pt x="12343" y="1561"/>
                </a:moveTo>
                <a:cubicBezTo>
                  <a:pt x="12265" y="1570"/>
                  <a:pt x="12133" y="1594"/>
                  <a:pt x="12080" y="1710"/>
                </a:cubicBezTo>
                <a:cubicBezTo>
                  <a:pt x="12161" y="1774"/>
                  <a:pt x="12265" y="1833"/>
                  <a:pt x="12355" y="1780"/>
                </a:cubicBezTo>
                <a:cubicBezTo>
                  <a:pt x="12461" y="1718"/>
                  <a:pt x="12469" y="1547"/>
                  <a:pt x="12343" y="1561"/>
                </a:cubicBezTo>
                <a:cubicBezTo>
                  <a:pt x="12307" y="1565"/>
                  <a:pt x="12374" y="1558"/>
                  <a:pt x="12343" y="1561"/>
                </a:cubicBezTo>
                <a:close/>
                <a:moveTo>
                  <a:pt x="12410" y="1343"/>
                </a:moveTo>
                <a:cubicBezTo>
                  <a:pt x="12467" y="1514"/>
                  <a:pt x="12652" y="1308"/>
                  <a:pt x="12689" y="1408"/>
                </a:cubicBezTo>
                <a:cubicBezTo>
                  <a:pt x="12756" y="1588"/>
                  <a:pt x="12564" y="1588"/>
                  <a:pt x="12560" y="1740"/>
                </a:cubicBezTo>
                <a:cubicBezTo>
                  <a:pt x="12559" y="1806"/>
                  <a:pt x="12970" y="1815"/>
                  <a:pt x="12882" y="1823"/>
                </a:cubicBezTo>
                <a:cubicBezTo>
                  <a:pt x="13030" y="1809"/>
                  <a:pt x="13368" y="1722"/>
                  <a:pt x="13506" y="1791"/>
                </a:cubicBezTo>
                <a:cubicBezTo>
                  <a:pt x="13589" y="1831"/>
                  <a:pt x="13984" y="1801"/>
                  <a:pt x="13919" y="1685"/>
                </a:cubicBezTo>
                <a:cubicBezTo>
                  <a:pt x="13920" y="1684"/>
                  <a:pt x="14003" y="1641"/>
                  <a:pt x="13980" y="1596"/>
                </a:cubicBezTo>
                <a:cubicBezTo>
                  <a:pt x="13771" y="1178"/>
                  <a:pt x="13157" y="1950"/>
                  <a:pt x="12958" y="1442"/>
                </a:cubicBezTo>
                <a:cubicBezTo>
                  <a:pt x="12992" y="1431"/>
                  <a:pt x="13058" y="1449"/>
                  <a:pt x="13081" y="1404"/>
                </a:cubicBezTo>
                <a:cubicBezTo>
                  <a:pt x="12885" y="1396"/>
                  <a:pt x="12527" y="1042"/>
                  <a:pt x="12348" y="1306"/>
                </a:cubicBezTo>
                <a:cubicBezTo>
                  <a:pt x="12378" y="1305"/>
                  <a:pt x="12395" y="1296"/>
                  <a:pt x="12410" y="1343"/>
                </a:cubicBezTo>
                <a:cubicBezTo>
                  <a:pt x="12442" y="1437"/>
                  <a:pt x="12395" y="1296"/>
                  <a:pt x="12410" y="1343"/>
                </a:cubicBezTo>
                <a:close/>
                <a:moveTo>
                  <a:pt x="12979" y="817"/>
                </a:moveTo>
                <a:cubicBezTo>
                  <a:pt x="13039" y="880"/>
                  <a:pt x="13140" y="853"/>
                  <a:pt x="13207" y="852"/>
                </a:cubicBezTo>
                <a:cubicBezTo>
                  <a:pt x="13084" y="883"/>
                  <a:pt x="12938" y="1062"/>
                  <a:pt x="13163" y="1076"/>
                </a:cubicBezTo>
                <a:cubicBezTo>
                  <a:pt x="13377" y="1089"/>
                  <a:pt x="13572" y="1002"/>
                  <a:pt x="13782" y="958"/>
                </a:cubicBezTo>
                <a:cubicBezTo>
                  <a:pt x="13737" y="967"/>
                  <a:pt x="13584" y="986"/>
                  <a:pt x="13559" y="1099"/>
                </a:cubicBezTo>
                <a:cubicBezTo>
                  <a:pt x="13580" y="1003"/>
                  <a:pt x="13857" y="1306"/>
                  <a:pt x="13649" y="1256"/>
                </a:cubicBezTo>
                <a:cubicBezTo>
                  <a:pt x="13603" y="1244"/>
                  <a:pt x="13628" y="1137"/>
                  <a:pt x="13533" y="1140"/>
                </a:cubicBezTo>
                <a:cubicBezTo>
                  <a:pt x="13468" y="1141"/>
                  <a:pt x="13398" y="1300"/>
                  <a:pt x="13427" y="1300"/>
                </a:cubicBezTo>
                <a:cubicBezTo>
                  <a:pt x="13372" y="1300"/>
                  <a:pt x="13151" y="1319"/>
                  <a:pt x="13130" y="1438"/>
                </a:cubicBezTo>
                <a:cubicBezTo>
                  <a:pt x="13122" y="1478"/>
                  <a:pt x="13969" y="1488"/>
                  <a:pt x="13968" y="1499"/>
                </a:cubicBezTo>
                <a:cubicBezTo>
                  <a:pt x="13938" y="1648"/>
                  <a:pt x="14311" y="1463"/>
                  <a:pt x="14398" y="1368"/>
                </a:cubicBezTo>
                <a:cubicBezTo>
                  <a:pt x="14357" y="1353"/>
                  <a:pt x="14292" y="1384"/>
                  <a:pt x="14260" y="1341"/>
                </a:cubicBezTo>
                <a:cubicBezTo>
                  <a:pt x="14328" y="1202"/>
                  <a:pt x="14429" y="1318"/>
                  <a:pt x="14487" y="1150"/>
                </a:cubicBezTo>
                <a:cubicBezTo>
                  <a:pt x="14506" y="1095"/>
                  <a:pt x="14889" y="1042"/>
                  <a:pt x="14959" y="976"/>
                </a:cubicBezTo>
                <a:cubicBezTo>
                  <a:pt x="14946" y="967"/>
                  <a:pt x="14932" y="942"/>
                  <a:pt x="14913" y="938"/>
                </a:cubicBezTo>
                <a:cubicBezTo>
                  <a:pt x="15062" y="776"/>
                  <a:pt x="15306" y="784"/>
                  <a:pt x="15473" y="712"/>
                </a:cubicBezTo>
                <a:cubicBezTo>
                  <a:pt x="15689" y="619"/>
                  <a:pt x="15909" y="518"/>
                  <a:pt x="16130" y="463"/>
                </a:cubicBezTo>
                <a:cubicBezTo>
                  <a:pt x="16193" y="447"/>
                  <a:pt x="16764" y="265"/>
                  <a:pt x="16765" y="236"/>
                </a:cubicBezTo>
                <a:cubicBezTo>
                  <a:pt x="16780" y="-66"/>
                  <a:pt x="13963" y="274"/>
                  <a:pt x="13714" y="383"/>
                </a:cubicBezTo>
                <a:cubicBezTo>
                  <a:pt x="13768" y="359"/>
                  <a:pt x="13968" y="567"/>
                  <a:pt x="14046" y="575"/>
                </a:cubicBezTo>
                <a:cubicBezTo>
                  <a:pt x="14043" y="577"/>
                  <a:pt x="14036" y="582"/>
                  <a:pt x="14032" y="585"/>
                </a:cubicBezTo>
                <a:cubicBezTo>
                  <a:pt x="14084" y="583"/>
                  <a:pt x="14144" y="588"/>
                  <a:pt x="14191" y="615"/>
                </a:cubicBezTo>
                <a:cubicBezTo>
                  <a:pt x="14055" y="618"/>
                  <a:pt x="13967" y="761"/>
                  <a:pt x="13851" y="771"/>
                </a:cubicBezTo>
                <a:cubicBezTo>
                  <a:pt x="13991" y="759"/>
                  <a:pt x="13756" y="604"/>
                  <a:pt x="13742" y="599"/>
                </a:cubicBezTo>
                <a:cubicBezTo>
                  <a:pt x="13560" y="535"/>
                  <a:pt x="13514" y="377"/>
                  <a:pt x="13306" y="485"/>
                </a:cubicBezTo>
                <a:cubicBezTo>
                  <a:pt x="13258" y="510"/>
                  <a:pt x="12851" y="682"/>
                  <a:pt x="12979" y="817"/>
                </a:cubicBezTo>
                <a:cubicBezTo>
                  <a:pt x="13039" y="880"/>
                  <a:pt x="12960" y="797"/>
                  <a:pt x="12979" y="817"/>
                </a:cubicBezTo>
                <a:close/>
                <a:moveTo>
                  <a:pt x="9956" y="1618"/>
                </a:moveTo>
                <a:cubicBezTo>
                  <a:pt x="9927" y="1633"/>
                  <a:pt x="9879" y="1633"/>
                  <a:pt x="9868" y="1692"/>
                </a:cubicBezTo>
                <a:cubicBezTo>
                  <a:pt x="10060" y="1776"/>
                  <a:pt x="10254" y="1701"/>
                  <a:pt x="10449" y="1719"/>
                </a:cubicBezTo>
                <a:cubicBezTo>
                  <a:pt x="10414" y="1846"/>
                  <a:pt x="10163" y="1702"/>
                  <a:pt x="10102" y="1839"/>
                </a:cubicBezTo>
                <a:cubicBezTo>
                  <a:pt x="10212" y="2004"/>
                  <a:pt x="11297" y="1629"/>
                  <a:pt x="11264" y="1523"/>
                </a:cubicBezTo>
                <a:cubicBezTo>
                  <a:pt x="11241" y="1448"/>
                  <a:pt x="11154" y="1519"/>
                  <a:pt x="11121" y="1520"/>
                </a:cubicBezTo>
                <a:cubicBezTo>
                  <a:pt x="11011" y="1524"/>
                  <a:pt x="11109" y="1406"/>
                  <a:pt x="11112" y="1336"/>
                </a:cubicBezTo>
                <a:cubicBezTo>
                  <a:pt x="11026" y="1349"/>
                  <a:pt x="10944" y="1421"/>
                  <a:pt x="10859" y="1426"/>
                </a:cubicBezTo>
                <a:cubicBezTo>
                  <a:pt x="10881" y="1445"/>
                  <a:pt x="10896" y="1473"/>
                  <a:pt x="10905" y="1509"/>
                </a:cubicBezTo>
                <a:cubicBezTo>
                  <a:pt x="10875" y="1530"/>
                  <a:pt x="10842" y="1541"/>
                  <a:pt x="10809" y="1541"/>
                </a:cubicBezTo>
                <a:cubicBezTo>
                  <a:pt x="10841" y="1552"/>
                  <a:pt x="10868" y="1578"/>
                  <a:pt x="10889" y="1621"/>
                </a:cubicBezTo>
                <a:cubicBezTo>
                  <a:pt x="10849" y="1635"/>
                  <a:pt x="10644" y="1653"/>
                  <a:pt x="10590" y="1617"/>
                </a:cubicBezTo>
                <a:cubicBezTo>
                  <a:pt x="10607" y="1602"/>
                  <a:pt x="10622" y="1580"/>
                  <a:pt x="10634" y="1552"/>
                </a:cubicBezTo>
                <a:cubicBezTo>
                  <a:pt x="10580" y="1475"/>
                  <a:pt x="10519" y="1438"/>
                  <a:pt x="10450" y="1441"/>
                </a:cubicBezTo>
                <a:cubicBezTo>
                  <a:pt x="10531" y="1424"/>
                  <a:pt x="10345" y="1416"/>
                  <a:pt x="10317" y="1424"/>
                </a:cubicBezTo>
                <a:cubicBezTo>
                  <a:pt x="10190" y="1463"/>
                  <a:pt x="10078" y="1555"/>
                  <a:pt x="9956" y="1618"/>
                </a:cubicBezTo>
                <a:cubicBezTo>
                  <a:pt x="9927" y="1633"/>
                  <a:pt x="9966" y="1613"/>
                  <a:pt x="9956" y="1618"/>
                </a:cubicBezTo>
                <a:close/>
                <a:moveTo>
                  <a:pt x="9929" y="1543"/>
                </a:moveTo>
                <a:cubicBezTo>
                  <a:pt x="9974" y="1525"/>
                  <a:pt x="10014" y="1494"/>
                  <a:pt x="10050" y="1451"/>
                </a:cubicBezTo>
                <a:cubicBezTo>
                  <a:pt x="10045" y="1424"/>
                  <a:pt x="9794" y="1559"/>
                  <a:pt x="9801" y="1595"/>
                </a:cubicBezTo>
                <a:cubicBezTo>
                  <a:pt x="9845" y="1591"/>
                  <a:pt x="9888" y="1574"/>
                  <a:pt x="9929" y="1543"/>
                </a:cubicBezTo>
                <a:cubicBezTo>
                  <a:pt x="9998" y="1504"/>
                  <a:pt x="9860" y="1583"/>
                  <a:pt x="9929" y="1543"/>
                </a:cubicBezTo>
                <a:close/>
                <a:moveTo>
                  <a:pt x="8458" y="2722"/>
                </a:moveTo>
                <a:cubicBezTo>
                  <a:pt x="8713" y="2649"/>
                  <a:pt x="8960" y="2539"/>
                  <a:pt x="9190" y="2343"/>
                </a:cubicBezTo>
                <a:cubicBezTo>
                  <a:pt x="9189" y="2344"/>
                  <a:pt x="9188" y="2345"/>
                  <a:pt x="9187" y="2346"/>
                </a:cubicBezTo>
                <a:cubicBezTo>
                  <a:pt x="9193" y="2361"/>
                  <a:pt x="9203" y="2377"/>
                  <a:pt x="9208" y="2394"/>
                </a:cubicBezTo>
                <a:cubicBezTo>
                  <a:pt x="9114" y="2398"/>
                  <a:pt x="9036" y="2443"/>
                  <a:pt x="8963" y="2542"/>
                </a:cubicBezTo>
                <a:cubicBezTo>
                  <a:pt x="9074" y="2554"/>
                  <a:pt x="9184" y="2585"/>
                  <a:pt x="9297" y="2599"/>
                </a:cubicBezTo>
                <a:cubicBezTo>
                  <a:pt x="9255" y="2594"/>
                  <a:pt x="8938" y="2715"/>
                  <a:pt x="8936" y="2706"/>
                </a:cubicBezTo>
                <a:cubicBezTo>
                  <a:pt x="8936" y="2741"/>
                  <a:pt x="8942" y="2774"/>
                  <a:pt x="8956" y="2805"/>
                </a:cubicBezTo>
                <a:cubicBezTo>
                  <a:pt x="9103" y="2745"/>
                  <a:pt x="9448" y="2691"/>
                  <a:pt x="9582" y="2849"/>
                </a:cubicBezTo>
                <a:cubicBezTo>
                  <a:pt x="9551" y="2913"/>
                  <a:pt x="8856" y="2882"/>
                  <a:pt x="8862" y="2949"/>
                </a:cubicBezTo>
                <a:cubicBezTo>
                  <a:pt x="8874" y="3176"/>
                  <a:pt x="9180" y="3102"/>
                  <a:pt x="9149" y="3199"/>
                </a:cubicBezTo>
                <a:cubicBezTo>
                  <a:pt x="9065" y="3472"/>
                  <a:pt x="9738" y="3231"/>
                  <a:pt x="9834" y="3203"/>
                </a:cubicBezTo>
                <a:cubicBezTo>
                  <a:pt x="9865" y="3194"/>
                  <a:pt x="10026" y="3043"/>
                  <a:pt x="10058" y="3095"/>
                </a:cubicBezTo>
                <a:cubicBezTo>
                  <a:pt x="10131" y="3210"/>
                  <a:pt x="10234" y="3208"/>
                  <a:pt x="10328" y="3224"/>
                </a:cubicBezTo>
                <a:cubicBezTo>
                  <a:pt x="10400" y="3254"/>
                  <a:pt x="10469" y="3241"/>
                  <a:pt x="10535" y="3183"/>
                </a:cubicBezTo>
                <a:cubicBezTo>
                  <a:pt x="10533" y="3091"/>
                  <a:pt x="10553" y="3026"/>
                  <a:pt x="10596" y="2990"/>
                </a:cubicBezTo>
                <a:cubicBezTo>
                  <a:pt x="10666" y="2990"/>
                  <a:pt x="10750" y="3100"/>
                  <a:pt x="10786" y="2926"/>
                </a:cubicBezTo>
                <a:cubicBezTo>
                  <a:pt x="10764" y="2916"/>
                  <a:pt x="10516" y="2683"/>
                  <a:pt x="10523" y="2679"/>
                </a:cubicBezTo>
                <a:cubicBezTo>
                  <a:pt x="10641" y="2630"/>
                  <a:pt x="10784" y="2190"/>
                  <a:pt x="10609" y="2151"/>
                </a:cubicBezTo>
                <a:cubicBezTo>
                  <a:pt x="10498" y="2126"/>
                  <a:pt x="10454" y="2148"/>
                  <a:pt x="10396" y="2332"/>
                </a:cubicBezTo>
                <a:cubicBezTo>
                  <a:pt x="10338" y="2519"/>
                  <a:pt x="10278" y="2435"/>
                  <a:pt x="10222" y="2522"/>
                </a:cubicBezTo>
                <a:cubicBezTo>
                  <a:pt x="10476" y="2095"/>
                  <a:pt x="10069" y="2345"/>
                  <a:pt x="10009" y="2333"/>
                </a:cubicBezTo>
                <a:cubicBezTo>
                  <a:pt x="10021" y="2307"/>
                  <a:pt x="10032" y="2281"/>
                  <a:pt x="10044" y="2255"/>
                </a:cubicBezTo>
                <a:cubicBezTo>
                  <a:pt x="10057" y="2163"/>
                  <a:pt x="9691" y="2285"/>
                  <a:pt x="9691" y="2285"/>
                </a:cubicBezTo>
                <a:cubicBezTo>
                  <a:pt x="9712" y="2219"/>
                  <a:pt x="9831" y="2217"/>
                  <a:pt x="9823" y="2128"/>
                </a:cubicBezTo>
                <a:cubicBezTo>
                  <a:pt x="9715" y="2115"/>
                  <a:pt x="9720" y="1894"/>
                  <a:pt x="9581" y="1939"/>
                </a:cubicBezTo>
                <a:cubicBezTo>
                  <a:pt x="9442" y="1983"/>
                  <a:pt x="9346" y="1886"/>
                  <a:pt x="9211" y="1897"/>
                </a:cubicBezTo>
                <a:cubicBezTo>
                  <a:pt x="9072" y="1909"/>
                  <a:pt x="8936" y="1863"/>
                  <a:pt x="8874" y="2049"/>
                </a:cubicBezTo>
                <a:cubicBezTo>
                  <a:pt x="8829" y="2186"/>
                  <a:pt x="8709" y="2205"/>
                  <a:pt x="8630" y="2247"/>
                </a:cubicBezTo>
                <a:cubicBezTo>
                  <a:pt x="8639" y="2268"/>
                  <a:pt x="8634" y="2283"/>
                  <a:pt x="8637" y="2305"/>
                </a:cubicBezTo>
                <a:cubicBezTo>
                  <a:pt x="8541" y="2315"/>
                  <a:pt x="8399" y="2404"/>
                  <a:pt x="8326" y="2501"/>
                </a:cubicBezTo>
                <a:cubicBezTo>
                  <a:pt x="8414" y="2519"/>
                  <a:pt x="8476" y="2553"/>
                  <a:pt x="8458" y="2722"/>
                </a:cubicBezTo>
                <a:cubicBezTo>
                  <a:pt x="8561" y="2693"/>
                  <a:pt x="8476" y="2553"/>
                  <a:pt x="8458" y="2722"/>
                </a:cubicBezTo>
                <a:close/>
                <a:moveTo>
                  <a:pt x="10788" y="2920"/>
                </a:moveTo>
                <a:cubicBezTo>
                  <a:pt x="10788" y="2922"/>
                  <a:pt x="10787" y="2924"/>
                  <a:pt x="10786" y="2926"/>
                </a:cubicBezTo>
                <a:cubicBezTo>
                  <a:pt x="10787" y="2926"/>
                  <a:pt x="10788" y="2927"/>
                  <a:pt x="10788" y="2927"/>
                </a:cubicBezTo>
                <a:lnTo>
                  <a:pt x="10788" y="2920"/>
                </a:lnTo>
                <a:cubicBezTo>
                  <a:pt x="10788" y="2922"/>
                  <a:pt x="10788" y="2920"/>
                  <a:pt x="10788" y="2920"/>
                </a:cubicBezTo>
                <a:close/>
                <a:moveTo>
                  <a:pt x="14845" y="3703"/>
                </a:moveTo>
                <a:cubicBezTo>
                  <a:pt x="14830" y="3644"/>
                  <a:pt x="14818" y="3583"/>
                  <a:pt x="14809" y="3521"/>
                </a:cubicBezTo>
                <a:cubicBezTo>
                  <a:pt x="14759" y="3396"/>
                  <a:pt x="14636" y="3491"/>
                  <a:pt x="14569" y="3423"/>
                </a:cubicBezTo>
                <a:cubicBezTo>
                  <a:pt x="14417" y="3268"/>
                  <a:pt x="14634" y="3177"/>
                  <a:pt x="14687" y="3172"/>
                </a:cubicBezTo>
                <a:cubicBezTo>
                  <a:pt x="14685" y="3065"/>
                  <a:pt x="14562" y="3082"/>
                  <a:pt x="14562" y="3077"/>
                </a:cubicBezTo>
                <a:cubicBezTo>
                  <a:pt x="14566" y="2987"/>
                  <a:pt x="14661" y="3020"/>
                  <a:pt x="14691" y="3017"/>
                </a:cubicBezTo>
                <a:cubicBezTo>
                  <a:pt x="14715" y="2752"/>
                  <a:pt x="14458" y="2797"/>
                  <a:pt x="14398" y="2674"/>
                </a:cubicBezTo>
                <a:cubicBezTo>
                  <a:pt x="14297" y="2466"/>
                  <a:pt x="14274" y="2638"/>
                  <a:pt x="14138" y="2603"/>
                </a:cubicBezTo>
                <a:cubicBezTo>
                  <a:pt x="14105" y="2594"/>
                  <a:pt x="14091" y="2278"/>
                  <a:pt x="13930" y="2278"/>
                </a:cubicBezTo>
                <a:cubicBezTo>
                  <a:pt x="14160" y="2286"/>
                  <a:pt x="13539" y="1693"/>
                  <a:pt x="13605" y="2213"/>
                </a:cubicBezTo>
                <a:cubicBezTo>
                  <a:pt x="13613" y="2280"/>
                  <a:pt x="13730" y="2294"/>
                  <a:pt x="13757" y="2284"/>
                </a:cubicBezTo>
                <a:cubicBezTo>
                  <a:pt x="13706" y="2303"/>
                  <a:pt x="13443" y="2317"/>
                  <a:pt x="13420" y="2417"/>
                </a:cubicBezTo>
                <a:cubicBezTo>
                  <a:pt x="13454" y="2272"/>
                  <a:pt x="13709" y="1960"/>
                  <a:pt x="13401" y="2025"/>
                </a:cubicBezTo>
                <a:cubicBezTo>
                  <a:pt x="13347" y="2036"/>
                  <a:pt x="12807" y="2150"/>
                  <a:pt x="12973" y="2372"/>
                </a:cubicBezTo>
                <a:cubicBezTo>
                  <a:pt x="12938" y="2360"/>
                  <a:pt x="12807" y="2406"/>
                  <a:pt x="12832" y="2524"/>
                </a:cubicBezTo>
                <a:cubicBezTo>
                  <a:pt x="12710" y="2551"/>
                  <a:pt x="12996" y="2011"/>
                  <a:pt x="13152" y="2009"/>
                </a:cubicBezTo>
                <a:cubicBezTo>
                  <a:pt x="12916" y="2012"/>
                  <a:pt x="12718" y="2051"/>
                  <a:pt x="12507" y="2247"/>
                </a:cubicBezTo>
                <a:cubicBezTo>
                  <a:pt x="12356" y="2388"/>
                  <a:pt x="12233" y="2628"/>
                  <a:pt x="12496" y="2640"/>
                </a:cubicBezTo>
                <a:cubicBezTo>
                  <a:pt x="12501" y="2651"/>
                  <a:pt x="12507" y="2672"/>
                  <a:pt x="12508" y="2684"/>
                </a:cubicBezTo>
                <a:cubicBezTo>
                  <a:pt x="12039" y="2720"/>
                  <a:pt x="12531" y="2917"/>
                  <a:pt x="12735" y="2949"/>
                </a:cubicBezTo>
                <a:cubicBezTo>
                  <a:pt x="12874" y="2971"/>
                  <a:pt x="13393" y="3167"/>
                  <a:pt x="13399" y="2806"/>
                </a:cubicBezTo>
                <a:cubicBezTo>
                  <a:pt x="13466" y="2814"/>
                  <a:pt x="13468" y="2945"/>
                  <a:pt x="13483" y="3002"/>
                </a:cubicBezTo>
                <a:cubicBezTo>
                  <a:pt x="13510" y="2983"/>
                  <a:pt x="13523" y="2978"/>
                  <a:pt x="13552" y="3004"/>
                </a:cubicBezTo>
                <a:cubicBezTo>
                  <a:pt x="13544" y="3015"/>
                  <a:pt x="13540" y="3024"/>
                  <a:pt x="13526" y="3022"/>
                </a:cubicBezTo>
                <a:cubicBezTo>
                  <a:pt x="13583" y="3103"/>
                  <a:pt x="13975" y="3558"/>
                  <a:pt x="13787" y="3676"/>
                </a:cubicBezTo>
                <a:cubicBezTo>
                  <a:pt x="13689" y="3737"/>
                  <a:pt x="13620" y="3857"/>
                  <a:pt x="13513" y="3899"/>
                </a:cubicBezTo>
                <a:cubicBezTo>
                  <a:pt x="13386" y="3949"/>
                  <a:pt x="13559" y="4129"/>
                  <a:pt x="13451" y="4130"/>
                </a:cubicBezTo>
                <a:cubicBezTo>
                  <a:pt x="13251" y="4132"/>
                  <a:pt x="13070" y="4129"/>
                  <a:pt x="12906" y="4244"/>
                </a:cubicBezTo>
                <a:cubicBezTo>
                  <a:pt x="12617" y="4449"/>
                  <a:pt x="13323" y="4431"/>
                  <a:pt x="13292" y="4325"/>
                </a:cubicBezTo>
                <a:cubicBezTo>
                  <a:pt x="13296" y="4354"/>
                  <a:pt x="13301" y="4384"/>
                  <a:pt x="13305" y="4414"/>
                </a:cubicBezTo>
                <a:cubicBezTo>
                  <a:pt x="13334" y="4386"/>
                  <a:pt x="13513" y="4535"/>
                  <a:pt x="13543" y="4612"/>
                </a:cubicBezTo>
                <a:cubicBezTo>
                  <a:pt x="13561" y="4658"/>
                  <a:pt x="13446" y="4615"/>
                  <a:pt x="13484" y="4762"/>
                </a:cubicBezTo>
                <a:cubicBezTo>
                  <a:pt x="13504" y="4844"/>
                  <a:pt x="13682" y="4932"/>
                  <a:pt x="13705" y="4822"/>
                </a:cubicBezTo>
                <a:cubicBezTo>
                  <a:pt x="13671" y="4983"/>
                  <a:pt x="13904" y="5050"/>
                  <a:pt x="13968" y="5073"/>
                </a:cubicBezTo>
                <a:cubicBezTo>
                  <a:pt x="14189" y="5151"/>
                  <a:pt x="13892" y="4680"/>
                  <a:pt x="13879" y="4622"/>
                </a:cubicBezTo>
                <a:cubicBezTo>
                  <a:pt x="14050" y="4744"/>
                  <a:pt x="14339" y="5017"/>
                  <a:pt x="14391" y="4535"/>
                </a:cubicBezTo>
                <a:cubicBezTo>
                  <a:pt x="14398" y="4469"/>
                  <a:pt x="14359" y="4290"/>
                  <a:pt x="14325" y="4275"/>
                </a:cubicBezTo>
                <a:cubicBezTo>
                  <a:pt x="14117" y="4185"/>
                  <a:pt x="14320" y="4031"/>
                  <a:pt x="14265" y="3892"/>
                </a:cubicBezTo>
                <a:cubicBezTo>
                  <a:pt x="14331" y="3906"/>
                  <a:pt x="14429" y="3807"/>
                  <a:pt x="14451" y="3995"/>
                </a:cubicBezTo>
                <a:cubicBezTo>
                  <a:pt x="14473" y="3993"/>
                  <a:pt x="14497" y="3999"/>
                  <a:pt x="14519" y="4006"/>
                </a:cubicBezTo>
                <a:cubicBezTo>
                  <a:pt x="14394" y="4217"/>
                  <a:pt x="14802" y="4398"/>
                  <a:pt x="14726" y="4048"/>
                </a:cubicBezTo>
                <a:cubicBezTo>
                  <a:pt x="14755" y="4180"/>
                  <a:pt x="14950" y="3962"/>
                  <a:pt x="14989" y="3922"/>
                </a:cubicBezTo>
                <a:cubicBezTo>
                  <a:pt x="15173" y="3728"/>
                  <a:pt x="14884" y="3767"/>
                  <a:pt x="14845" y="3703"/>
                </a:cubicBezTo>
                <a:cubicBezTo>
                  <a:pt x="14822" y="3666"/>
                  <a:pt x="14895" y="3785"/>
                  <a:pt x="14845" y="3703"/>
                </a:cubicBezTo>
                <a:close/>
                <a:moveTo>
                  <a:pt x="14709" y="9160"/>
                </a:moveTo>
                <a:cubicBezTo>
                  <a:pt x="14617" y="9033"/>
                  <a:pt x="14757" y="8993"/>
                  <a:pt x="14735" y="8951"/>
                </a:cubicBezTo>
                <a:cubicBezTo>
                  <a:pt x="14705" y="8936"/>
                  <a:pt x="14678" y="8912"/>
                  <a:pt x="14654" y="8877"/>
                </a:cubicBezTo>
                <a:cubicBezTo>
                  <a:pt x="14645" y="8834"/>
                  <a:pt x="14712" y="8712"/>
                  <a:pt x="14720" y="8737"/>
                </a:cubicBezTo>
                <a:cubicBezTo>
                  <a:pt x="14673" y="8602"/>
                  <a:pt x="14427" y="8759"/>
                  <a:pt x="14423" y="8631"/>
                </a:cubicBezTo>
                <a:cubicBezTo>
                  <a:pt x="14420" y="8551"/>
                  <a:pt x="14494" y="8592"/>
                  <a:pt x="14491" y="8520"/>
                </a:cubicBezTo>
                <a:cubicBezTo>
                  <a:pt x="14489" y="8427"/>
                  <a:pt x="14265" y="8564"/>
                  <a:pt x="14263" y="8596"/>
                </a:cubicBezTo>
                <a:cubicBezTo>
                  <a:pt x="14276" y="8366"/>
                  <a:pt x="14607" y="8284"/>
                  <a:pt x="14588" y="8067"/>
                </a:cubicBezTo>
                <a:cubicBezTo>
                  <a:pt x="14565" y="8063"/>
                  <a:pt x="14543" y="8064"/>
                  <a:pt x="14521" y="8070"/>
                </a:cubicBezTo>
                <a:cubicBezTo>
                  <a:pt x="14776" y="7847"/>
                  <a:pt x="14659" y="7551"/>
                  <a:pt x="14538" y="7316"/>
                </a:cubicBezTo>
                <a:cubicBezTo>
                  <a:pt x="14743" y="7252"/>
                  <a:pt x="14251" y="6972"/>
                  <a:pt x="14256" y="6975"/>
                </a:cubicBezTo>
                <a:cubicBezTo>
                  <a:pt x="14276" y="6839"/>
                  <a:pt x="14185" y="6792"/>
                  <a:pt x="14146" y="6708"/>
                </a:cubicBezTo>
                <a:cubicBezTo>
                  <a:pt x="14293" y="6548"/>
                  <a:pt x="14221" y="6508"/>
                  <a:pt x="14189" y="6241"/>
                </a:cubicBezTo>
                <a:cubicBezTo>
                  <a:pt x="14155" y="6035"/>
                  <a:pt x="14161" y="5747"/>
                  <a:pt x="14078" y="5572"/>
                </a:cubicBezTo>
                <a:cubicBezTo>
                  <a:pt x="14009" y="5430"/>
                  <a:pt x="13720" y="5958"/>
                  <a:pt x="13655" y="6014"/>
                </a:cubicBezTo>
                <a:cubicBezTo>
                  <a:pt x="13467" y="6177"/>
                  <a:pt x="13538" y="5901"/>
                  <a:pt x="13365" y="5914"/>
                </a:cubicBezTo>
                <a:cubicBezTo>
                  <a:pt x="13393" y="5777"/>
                  <a:pt x="13582" y="5311"/>
                  <a:pt x="13382" y="5311"/>
                </a:cubicBezTo>
                <a:cubicBezTo>
                  <a:pt x="13337" y="5205"/>
                  <a:pt x="13181" y="4950"/>
                  <a:pt x="13074" y="4950"/>
                </a:cubicBezTo>
                <a:cubicBezTo>
                  <a:pt x="12932" y="4950"/>
                  <a:pt x="12559" y="4824"/>
                  <a:pt x="12498" y="5066"/>
                </a:cubicBezTo>
                <a:cubicBezTo>
                  <a:pt x="12436" y="5312"/>
                  <a:pt x="12366" y="5348"/>
                  <a:pt x="12232" y="5505"/>
                </a:cubicBezTo>
                <a:cubicBezTo>
                  <a:pt x="12278" y="5508"/>
                  <a:pt x="12342" y="5589"/>
                  <a:pt x="12376" y="5589"/>
                </a:cubicBezTo>
                <a:cubicBezTo>
                  <a:pt x="12386" y="5589"/>
                  <a:pt x="12082" y="5973"/>
                  <a:pt x="12079" y="5992"/>
                </a:cubicBezTo>
                <a:cubicBezTo>
                  <a:pt x="12065" y="6088"/>
                  <a:pt x="12148" y="6179"/>
                  <a:pt x="12170" y="6244"/>
                </a:cubicBezTo>
                <a:cubicBezTo>
                  <a:pt x="12230" y="6420"/>
                  <a:pt x="12126" y="6638"/>
                  <a:pt x="12052" y="6744"/>
                </a:cubicBezTo>
                <a:cubicBezTo>
                  <a:pt x="11913" y="6941"/>
                  <a:pt x="11636" y="6905"/>
                  <a:pt x="11529" y="7118"/>
                </a:cubicBezTo>
                <a:cubicBezTo>
                  <a:pt x="11488" y="7201"/>
                  <a:pt x="11474" y="7527"/>
                  <a:pt x="11462" y="7635"/>
                </a:cubicBezTo>
                <a:cubicBezTo>
                  <a:pt x="11441" y="7818"/>
                  <a:pt x="11395" y="7837"/>
                  <a:pt x="11343" y="7990"/>
                </a:cubicBezTo>
                <a:cubicBezTo>
                  <a:pt x="11289" y="7895"/>
                  <a:pt x="11238" y="8061"/>
                  <a:pt x="11184" y="8067"/>
                </a:cubicBezTo>
                <a:cubicBezTo>
                  <a:pt x="11057" y="8067"/>
                  <a:pt x="11066" y="7164"/>
                  <a:pt x="11251" y="7164"/>
                </a:cubicBezTo>
                <a:lnTo>
                  <a:pt x="11266" y="7164"/>
                </a:lnTo>
                <a:lnTo>
                  <a:pt x="11283" y="7016"/>
                </a:lnTo>
                <a:cubicBezTo>
                  <a:pt x="11094" y="6863"/>
                  <a:pt x="10853" y="6979"/>
                  <a:pt x="10681" y="6719"/>
                </a:cubicBezTo>
                <a:cubicBezTo>
                  <a:pt x="10511" y="6465"/>
                  <a:pt x="10435" y="6343"/>
                  <a:pt x="10189" y="6421"/>
                </a:cubicBezTo>
                <a:lnTo>
                  <a:pt x="10260" y="5959"/>
                </a:lnTo>
                <a:lnTo>
                  <a:pt x="10095" y="5959"/>
                </a:lnTo>
                <a:cubicBezTo>
                  <a:pt x="10151" y="5660"/>
                  <a:pt x="10333" y="5500"/>
                  <a:pt x="10477" y="5337"/>
                </a:cubicBezTo>
                <a:cubicBezTo>
                  <a:pt x="10523" y="5292"/>
                  <a:pt x="10894" y="4998"/>
                  <a:pt x="10896" y="4941"/>
                </a:cubicBezTo>
                <a:cubicBezTo>
                  <a:pt x="10959" y="4928"/>
                  <a:pt x="11163" y="4901"/>
                  <a:pt x="11122" y="4713"/>
                </a:cubicBezTo>
                <a:cubicBezTo>
                  <a:pt x="11227" y="4726"/>
                  <a:pt x="11873" y="4466"/>
                  <a:pt x="11831" y="4221"/>
                </a:cubicBezTo>
                <a:cubicBezTo>
                  <a:pt x="11864" y="4202"/>
                  <a:pt x="11899" y="4192"/>
                  <a:pt x="11931" y="4166"/>
                </a:cubicBezTo>
                <a:cubicBezTo>
                  <a:pt x="11885" y="4242"/>
                  <a:pt x="11632" y="4531"/>
                  <a:pt x="11610" y="4604"/>
                </a:cubicBezTo>
                <a:cubicBezTo>
                  <a:pt x="11666" y="4619"/>
                  <a:pt x="11731" y="4582"/>
                  <a:pt x="11790" y="4586"/>
                </a:cubicBezTo>
                <a:cubicBezTo>
                  <a:pt x="11799" y="4643"/>
                  <a:pt x="11765" y="4669"/>
                  <a:pt x="11764" y="4719"/>
                </a:cubicBezTo>
                <a:cubicBezTo>
                  <a:pt x="11882" y="4755"/>
                  <a:pt x="12100" y="4427"/>
                  <a:pt x="12194" y="4524"/>
                </a:cubicBezTo>
                <a:cubicBezTo>
                  <a:pt x="12189" y="4519"/>
                  <a:pt x="12517" y="4797"/>
                  <a:pt x="12468" y="4545"/>
                </a:cubicBezTo>
                <a:cubicBezTo>
                  <a:pt x="12458" y="4494"/>
                  <a:pt x="12362" y="4471"/>
                  <a:pt x="12346" y="4511"/>
                </a:cubicBezTo>
                <a:cubicBezTo>
                  <a:pt x="12443" y="4268"/>
                  <a:pt x="12176" y="4299"/>
                  <a:pt x="12160" y="4129"/>
                </a:cubicBezTo>
                <a:cubicBezTo>
                  <a:pt x="12135" y="4142"/>
                  <a:pt x="12110" y="4155"/>
                  <a:pt x="12086" y="4168"/>
                </a:cubicBezTo>
                <a:cubicBezTo>
                  <a:pt x="12088" y="4122"/>
                  <a:pt x="12095" y="4077"/>
                  <a:pt x="12108" y="4035"/>
                </a:cubicBezTo>
                <a:cubicBezTo>
                  <a:pt x="12091" y="4025"/>
                  <a:pt x="12073" y="4026"/>
                  <a:pt x="12055" y="4033"/>
                </a:cubicBezTo>
                <a:cubicBezTo>
                  <a:pt x="12064" y="4008"/>
                  <a:pt x="12065" y="3982"/>
                  <a:pt x="12058" y="3954"/>
                </a:cubicBezTo>
                <a:cubicBezTo>
                  <a:pt x="12123" y="3937"/>
                  <a:pt x="12112" y="4012"/>
                  <a:pt x="12172" y="4034"/>
                </a:cubicBezTo>
                <a:cubicBezTo>
                  <a:pt x="12209" y="4153"/>
                  <a:pt x="12359" y="4254"/>
                  <a:pt x="12315" y="4049"/>
                </a:cubicBezTo>
                <a:cubicBezTo>
                  <a:pt x="12331" y="4043"/>
                  <a:pt x="12343" y="4028"/>
                  <a:pt x="12350" y="4004"/>
                </a:cubicBezTo>
                <a:cubicBezTo>
                  <a:pt x="12448" y="4054"/>
                  <a:pt x="12868" y="3767"/>
                  <a:pt x="12772" y="3542"/>
                </a:cubicBezTo>
                <a:lnTo>
                  <a:pt x="12798" y="3528"/>
                </a:lnTo>
                <a:cubicBezTo>
                  <a:pt x="12795" y="3501"/>
                  <a:pt x="12790" y="3469"/>
                  <a:pt x="12782" y="3445"/>
                </a:cubicBezTo>
                <a:cubicBezTo>
                  <a:pt x="12837" y="3455"/>
                  <a:pt x="12967" y="3438"/>
                  <a:pt x="12958" y="3307"/>
                </a:cubicBezTo>
                <a:cubicBezTo>
                  <a:pt x="12957" y="3286"/>
                  <a:pt x="12912" y="3085"/>
                  <a:pt x="12912" y="3127"/>
                </a:cubicBezTo>
                <a:cubicBezTo>
                  <a:pt x="12847" y="2986"/>
                  <a:pt x="12622" y="2945"/>
                  <a:pt x="12525" y="3031"/>
                </a:cubicBezTo>
                <a:cubicBezTo>
                  <a:pt x="12489" y="3062"/>
                  <a:pt x="12429" y="3255"/>
                  <a:pt x="12447" y="3255"/>
                </a:cubicBezTo>
                <a:cubicBezTo>
                  <a:pt x="12403" y="3310"/>
                  <a:pt x="12326" y="3392"/>
                  <a:pt x="12276" y="3456"/>
                </a:cubicBezTo>
                <a:cubicBezTo>
                  <a:pt x="12218" y="3448"/>
                  <a:pt x="12089" y="3491"/>
                  <a:pt x="12104" y="3620"/>
                </a:cubicBezTo>
                <a:cubicBezTo>
                  <a:pt x="11972" y="3754"/>
                  <a:pt x="12055" y="3511"/>
                  <a:pt x="12053" y="3550"/>
                </a:cubicBezTo>
                <a:cubicBezTo>
                  <a:pt x="12194" y="3550"/>
                  <a:pt x="12175" y="2901"/>
                  <a:pt x="11880" y="3290"/>
                </a:cubicBezTo>
                <a:cubicBezTo>
                  <a:pt x="11885" y="3266"/>
                  <a:pt x="11886" y="3242"/>
                  <a:pt x="11883" y="3218"/>
                </a:cubicBezTo>
                <a:cubicBezTo>
                  <a:pt x="11937" y="3192"/>
                  <a:pt x="11962" y="3160"/>
                  <a:pt x="11962" y="3116"/>
                </a:cubicBezTo>
                <a:cubicBezTo>
                  <a:pt x="11960" y="3072"/>
                  <a:pt x="11940" y="3025"/>
                  <a:pt x="11890" y="3023"/>
                </a:cubicBezTo>
                <a:cubicBezTo>
                  <a:pt x="11973" y="2946"/>
                  <a:pt x="11928" y="2887"/>
                  <a:pt x="11897" y="2792"/>
                </a:cubicBezTo>
                <a:cubicBezTo>
                  <a:pt x="11923" y="2686"/>
                  <a:pt x="11966" y="2648"/>
                  <a:pt x="11896" y="2538"/>
                </a:cubicBezTo>
                <a:cubicBezTo>
                  <a:pt x="12155" y="2423"/>
                  <a:pt x="12414" y="2194"/>
                  <a:pt x="12683" y="2064"/>
                </a:cubicBezTo>
                <a:cubicBezTo>
                  <a:pt x="12497" y="1923"/>
                  <a:pt x="12275" y="1832"/>
                  <a:pt x="12074" y="1942"/>
                </a:cubicBezTo>
                <a:cubicBezTo>
                  <a:pt x="11870" y="2053"/>
                  <a:pt x="11809" y="2410"/>
                  <a:pt x="11617" y="2516"/>
                </a:cubicBezTo>
                <a:cubicBezTo>
                  <a:pt x="11637" y="2485"/>
                  <a:pt x="11711" y="2388"/>
                  <a:pt x="11713" y="2336"/>
                </a:cubicBezTo>
                <a:cubicBezTo>
                  <a:pt x="11702" y="2340"/>
                  <a:pt x="11686" y="2329"/>
                  <a:pt x="11677" y="2329"/>
                </a:cubicBezTo>
                <a:cubicBezTo>
                  <a:pt x="11686" y="2307"/>
                  <a:pt x="11682" y="2293"/>
                  <a:pt x="11685" y="2269"/>
                </a:cubicBezTo>
                <a:cubicBezTo>
                  <a:pt x="11662" y="2273"/>
                  <a:pt x="11644" y="2265"/>
                  <a:pt x="11630" y="2243"/>
                </a:cubicBezTo>
                <a:cubicBezTo>
                  <a:pt x="11658" y="2212"/>
                  <a:pt x="11851" y="2141"/>
                  <a:pt x="11835" y="2053"/>
                </a:cubicBezTo>
                <a:cubicBezTo>
                  <a:pt x="11814" y="1936"/>
                  <a:pt x="11510" y="2066"/>
                  <a:pt x="11468" y="2073"/>
                </a:cubicBezTo>
                <a:cubicBezTo>
                  <a:pt x="11212" y="2115"/>
                  <a:pt x="11441" y="2211"/>
                  <a:pt x="11298" y="2321"/>
                </a:cubicBezTo>
                <a:cubicBezTo>
                  <a:pt x="11252" y="2357"/>
                  <a:pt x="11067" y="2097"/>
                  <a:pt x="11074" y="2352"/>
                </a:cubicBezTo>
                <a:cubicBezTo>
                  <a:pt x="11077" y="2447"/>
                  <a:pt x="11215" y="2513"/>
                  <a:pt x="11244" y="2664"/>
                </a:cubicBezTo>
                <a:cubicBezTo>
                  <a:pt x="11346" y="2689"/>
                  <a:pt x="11433" y="2586"/>
                  <a:pt x="11533" y="2565"/>
                </a:cubicBezTo>
                <a:cubicBezTo>
                  <a:pt x="11355" y="2678"/>
                  <a:pt x="11253" y="2955"/>
                  <a:pt x="11404" y="3165"/>
                </a:cubicBezTo>
                <a:cubicBezTo>
                  <a:pt x="11351" y="3210"/>
                  <a:pt x="11314" y="3245"/>
                  <a:pt x="11310" y="3351"/>
                </a:cubicBezTo>
                <a:lnTo>
                  <a:pt x="11336" y="3364"/>
                </a:lnTo>
                <a:cubicBezTo>
                  <a:pt x="11179" y="3430"/>
                  <a:pt x="11147" y="3493"/>
                  <a:pt x="11033" y="3630"/>
                </a:cubicBezTo>
                <a:cubicBezTo>
                  <a:pt x="11033" y="3630"/>
                  <a:pt x="11033" y="3630"/>
                  <a:pt x="11033" y="3630"/>
                </a:cubicBezTo>
                <a:cubicBezTo>
                  <a:pt x="11061" y="3545"/>
                  <a:pt x="11117" y="3452"/>
                  <a:pt x="11050" y="3363"/>
                </a:cubicBezTo>
                <a:cubicBezTo>
                  <a:pt x="11125" y="3368"/>
                  <a:pt x="11195" y="3337"/>
                  <a:pt x="11259" y="3272"/>
                </a:cubicBezTo>
                <a:cubicBezTo>
                  <a:pt x="11272" y="3258"/>
                  <a:pt x="11117" y="3018"/>
                  <a:pt x="11091" y="3018"/>
                </a:cubicBezTo>
                <a:cubicBezTo>
                  <a:pt x="11053" y="3018"/>
                  <a:pt x="10830" y="3190"/>
                  <a:pt x="10806" y="3256"/>
                </a:cubicBezTo>
                <a:cubicBezTo>
                  <a:pt x="10845" y="3272"/>
                  <a:pt x="10884" y="3290"/>
                  <a:pt x="10923" y="3309"/>
                </a:cubicBezTo>
                <a:cubicBezTo>
                  <a:pt x="10787" y="3310"/>
                  <a:pt x="10724" y="3477"/>
                  <a:pt x="10581" y="3471"/>
                </a:cubicBezTo>
                <a:cubicBezTo>
                  <a:pt x="10453" y="3498"/>
                  <a:pt x="10173" y="3554"/>
                  <a:pt x="10078" y="3374"/>
                </a:cubicBezTo>
                <a:cubicBezTo>
                  <a:pt x="10185" y="3130"/>
                  <a:pt x="9473" y="3169"/>
                  <a:pt x="9617" y="3516"/>
                </a:cubicBezTo>
                <a:cubicBezTo>
                  <a:pt x="9529" y="3631"/>
                  <a:pt x="9460" y="3480"/>
                  <a:pt x="9368" y="3462"/>
                </a:cubicBezTo>
                <a:cubicBezTo>
                  <a:pt x="9213" y="3481"/>
                  <a:pt x="9060" y="3554"/>
                  <a:pt x="8904" y="3532"/>
                </a:cubicBezTo>
                <a:cubicBezTo>
                  <a:pt x="9137" y="3401"/>
                  <a:pt x="9054" y="3181"/>
                  <a:pt x="8833" y="3214"/>
                </a:cubicBezTo>
                <a:cubicBezTo>
                  <a:pt x="8716" y="3230"/>
                  <a:pt x="8605" y="3153"/>
                  <a:pt x="8498" y="3083"/>
                </a:cubicBezTo>
                <a:cubicBezTo>
                  <a:pt x="8301" y="2955"/>
                  <a:pt x="8276" y="3049"/>
                  <a:pt x="8098" y="3063"/>
                </a:cubicBezTo>
                <a:cubicBezTo>
                  <a:pt x="8243" y="2744"/>
                  <a:pt x="7844" y="3070"/>
                  <a:pt x="7824" y="3072"/>
                </a:cubicBezTo>
                <a:cubicBezTo>
                  <a:pt x="7802" y="3026"/>
                  <a:pt x="7857" y="2925"/>
                  <a:pt x="7822" y="2862"/>
                </a:cubicBezTo>
                <a:cubicBezTo>
                  <a:pt x="7765" y="2758"/>
                  <a:pt x="7615" y="2889"/>
                  <a:pt x="7553" y="2920"/>
                </a:cubicBezTo>
                <a:cubicBezTo>
                  <a:pt x="7482" y="2703"/>
                  <a:pt x="7200" y="3025"/>
                  <a:pt x="7120" y="3025"/>
                </a:cubicBezTo>
                <a:cubicBezTo>
                  <a:pt x="7038" y="3025"/>
                  <a:pt x="6962" y="3004"/>
                  <a:pt x="6879" y="3011"/>
                </a:cubicBezTo>
                <a:cubicBezTo>
                  <a:pt x="6761" y="3020"/>
                  <a:pt x="6643" y="3147"/>
                  <a:pt x="6540" y="3158"/>
                </a:cubicBezTo>
                <a:cubicBezTo>
                  <a:pt x="6435" y="3288"/>
                  <a:pt x="6241" y="2969"/>
                  <a:pt x="6102" y="3002"/>
                </a:cubicBezTo>
                <a:cubicBezTo>
                  <a:pt x="5987" y="2699"/>
                  <a:pt x="5301" y="2658"/>
                  <a:pt x="5108" y="2660"/>
                </a:cubicBezTo>
                <a:lnTo>
                  <a:pt x="5166" y="2595"/>
                </a:lnTo>
                <a:cubicBezTo>
                  <a:pt x="4385" y="2334"/>
                  <a:pt x="3526" y="2801"/>
                  <a:pt x="2781" y="3187"/>
                </a:cubicBezTo>
                <a:cubicBezTo>
                  <a:pt x="2790" y="3245"/>
                  <a:pt x="2794" y="3305"/>
                  <a:pt x="2794" y="3364"/>
                </a:cubicBezTo>
                <a:cubicBezTo>
                  <a:pt x="2821" y="3360"/>
                  <a:pt x="2846" y="3381"/>
                  <a:pt x="2861" y="3411"/>
                </a:cubicBezTo>
                <a:cubicBezTo>
                  <a:pt x="2895" y="3481"/>
                  <a:pt x="2847" y="3560"/>
                  <a:pt x="2808" y="3586"/>
                </a:cubicBezTo>
                <a:cubicBezTo>
                  <a:pt x="2807" y="3616"/>
                  <a:pt x="2818" y="3636"/>
                  <a:pt x="2843" y="3646"/>
                </a:cubicBezTo>
                <a:cubicBezTo>
                  <a:pt x="2669" y="3610"/>
                  <a:pt x="2511" y="3697"/>
                  <a:pt x="2346" y="3775"/>
                </a:cubicBezTo>
                <a:cubicBezTo>
                  <a:pt x="2313" y="3790"/>
                  <a:pt x="1788" y="3962"/>
                  <a:pt x="2020" y="4078"/>
                </a:cubicBezTo>
                <a:cubicBezTo>
                  <a:pt x="1791" y="4457"/>
                  <a:pt x="2405" y="4349"/>
                  <a:pt x="2510" y="4285"/>
                </a:cubicBezTo>
                <a:cubicBezTo>
                  <a:pt x="2433" y="4611"/>
                  <a:pt x="1900" y="4586"/>
                  <a:pt x="1737" y="4688"/>
                </a:cubicBezTo>
                <a:cubicBezTo>
                  <a:pt x="1610" y="4807"/>
                  <a:pt x="1325" y="4847"/>
                  <a:pt x="1294" y="5135"/>
                </a:cubicBezTo>
                <a:cubicBezTo>
                  <a:pt x="1271" y="5347"/>
                  <a:pt x="1078" y="5786"/>
                  <a:pt x="1423" y="5569"/>
                </a:cubicBezTo>
                <a:cubicBezTo>
                  <a:pt x="1382" y="5665"/>
                  <a:pt x="1288" y="5766"/>
                  <a:pt x="1232" y="5830"/>
                </a:cubicBezTo>
                <a:lnTo>
                  <a:pt x="1247" y="5941"/>
                </a:lnTo>
                <a:cubicBezTo>
                  <a:pt x="1305" y="5949"/>
                  <a:pt x="1373" y="5942"/>
                  <a:pt x="1427" y="5909"/>
                </a:cubicBezTo>
                <a:cubicBezTo>
                  <a:pt x="1582" y="5813"/>
                  <a:pt x="1505" y="5986"/>
                  <a:pt x="1616" y="6015"/>
                </a:cubicBezTo>
                <a:cubicBezTo>
                  <a:pt x="1625" y="6015"/>
                  <a:pt x="1632" y="6012"/>
                  <a:pt x="1639" y="6008"/>
                </a:cubicBezTo>
                <a:cubicBezTo>
                  <a:pt x="1268" y="6350"/>
                  <a:pt x="877" y="6521"/>
                  <a:pt x="478" y="6743"/>
                </a:cubicBezTo>
                <a:cubicBezTo>
                  <a:pt x="343" y="6818"/>
                  <a:pt x="175" y="6809"/>
                  <a:pt x="54" y="6949"/>
                </a:cubicBezTo>
                <a:cubicBezTo>
                  <a:pt x="-154" y="7190"/>
                  <a:pt x="297" y="7025"/>
                  <a:pt x="344" y="7001"/>
                </a:cubicBezTo>
                <a:cubicBezTo>
                  <a:pt x="703" y="6820"/>
                  <a:pt x="1068" y="6689"/>
                  <a:pt x="1424" y="6508"/>
                </a:cubicBezTo>
                <a:cubicBezTo>
                  <a:pt x="1621" y="6408"/>
                  <a:pt x="2420" y="6068"/>
                  <a:pt x="2420" y="5738"/>
                </a:cubicBezTo>
                <a:cubicBezTo>
                  <a:pt x="2564" y="5669"/>
                  <a:pt x="2545" y="5757"/>
                  <a:pt x="2664" y="5770"/>
                </a:cubicBezTo>
                <a:cubicBezTo>
                  <a:pt x="2775" y="5884"/>
                  <a:pt x="2982" y="5669"/>
                  <a:pt x="3099" y="5636"/>
                </a:cubicBezTo>
                <a:cubicBezTo>
                  <a:pt x="3270" y="5586"/>
                  <a:pt x="3354" y="5471"/>
                  <a:pt x="3497" y="5332"/>
                </a:cubicBezTo>
                <a:cubicBezTo>
                  <a:pt x="3592" y="5239"/>
                  <a:pt x="3675" y="5420"/>
                  <a:pt x="3762" y="5453"/>
                </a:cubicBezTo>
                <a:cubicBezTo>
                  <a:pt x="3787" y="5623"/>
                  <a:pt x="4109" y="5610"/>
                  <a:pt x="4206" y="5651"/>
                </a:cubicBezTo>
                <a:cubicBezTo>
                  <a:pt x="4425" y="5745"/>
                  <a:pt x="4511" y="6181"/>
                  <a:pt x="4283" y="6388"/>
                </a:cubicBezTo>
                <a:cubicBezTo>
                  <a:pt x="4312" y="6399"/>
                  <a:pt x="4341" y="6409"/>
                  <a:pt x="4370" y="6418"/>
                </a:cubicBezTo>
                <a:cubicBezTo>
                  <a:pt x="4406" y="6521"/>
                  <a:pt x="4318" y="6634"/>
                  <a:pt x="4422" y="6661"/>
                </a:cubicBezTo>
                <a:cubicBezTo>
                  <a:pt x="4430" y="6629"/>
                  <a:pt x="4441" y="6599"/>
                  <a:pt x="4455" y="6573"/>
                </a:cubicBezTo>
                <a:cubicBezTo>
                  <a:pt x="4440" y="6630"/>
                  <a:pt x="4444" y="6678"/>
                  <a:pt x="4466" y="6718"/>
                </a:cubicBezTo>
                <a:cubicBezTo>
                  <a:pt x="4402" y="6900"/>
                  <a:pt x="4481" y="7268"/>
                  <a:pt x="4600" y="6983"/>
                </a:cubicBezTo>
                <a:cubicBezTo>
                  <a:pt x="4616" y="7025"/>
                  <a:pt x="4647" y="7029"/>
                  <a:pt x="4668" y="7000"/>
                </a:cubicBezTo>
                <a:cubicBezTo>
                  <a:pt x="4695" y="7165"/>
                  <a:pt x="4383" y="7512"/>
                  <a:pt x="4572" y="7612"/>
                </a:cubicBezTo>
                <a:cubicBezTo>
                  <a:pt x="4561" y="7639"/>
                  <a:pt x="4537" y="8189"/>
                  <a:pt x="4549" y="8218"/>
                </a:cubicBezTo>
                <a:cubicBezTo>
                  <a:pt x="4218" y="8052"/>
                  <a:pt x="4499" y="8766"/>
                  <a:pt x="4612" y="8908"/>
                </a:cubicBezTo>
                <a:cubicBezTo>
                  <a:pt x="4469" y="9248"/>
                  <a:pt x="4405" y="9703"/>
                  <a:pt x="4249" y="10060"/>
                </a:cubicBezTo>
                <a:cubicBezTo>
                  <a:pt x="4231" y="10103"/>
                  <a:pt x="3863" y="10724"/>
                  <a:pt x="3931" y="10838"/>
                </a:cubicBezTo>
                <a:cubicBezTo>
                  <a:pt x="3904" y="10875"/>
                  <a:pt x="3884" y="11006"/>
                  <a:pt x="3866" y="11057"/>
                </a:cubicBezTo>
                <a:lnTo>
                  <a:pt x="3907" y="11057"/>
                </a:lnTo>
                <a:cubicBezTo>
                  <a:pt x="3683" y="11057"/>
                  <a:pt x="3673" y="12226"/>
                  <a:pt x="3784" y="12411"/>
                </a:cubicBezTo>
                <a:cubicBezTo>
                  <a:pt x="3713" y="12506"/>
                  <a:pt x="3776" y="12866"/>
                  <a:pt x="3821" y="12952"/>
                </a:cubicBezTo>
                <a:cubicBezTo>
                  <a:pt x="3779" y="13102"/>
                  <a:pt x="3952" y="13349"/>
                  <a:pt x="4063" y="13322"/>
                </a:cubicBezTo>
                <a:cubicBezTo>
                  <a:pt x="4060" y="13338"/>
                  <a:pt x="4058" y="13354"/>
                  <a:pt x="4057" y="13370"/>
                </a:cubicBezTo>
                <a:lnTo>
                  <a:pt x="4087" y="13380"/>
                </a:lnTo>
                <a:lnTo>
                  <a:pt x="4093" y="13414"/>
                </a:lnTo>
                <a:cubicBezTo>
                  <a:pt x="4290" y="13490"/>
                  <a:pt x="4102" y="14174"/>
                  <a:pt x="4227" y="14378"/>
                </a:cubicBezTo>
                <a:cubicBezTo>
                  <a:pt x="4190" y="14488"/>
                  <a:pt x="4544" y="15231"/>
                  <a:pt x="4228" y="15052"/>
                </a:cubicBezTo>
                <a:cubicBezTo>
                  <a:pt x="4228" y="15090"/>
                  <a:pt x="4220" y="15124"/>
                  <a:pt x="4204" y="15151"/>
                </a:cubicBezTo>
                <a:cubicBezTo>
                  <a:pt x="4266" y="15264"/>
                  <a:pt x="4305" y="15363"/>
                  <a:pt x="4335" y="15505"/>
                </a:cubicBezTo>
                <a:lnTo>
                  <a:pt x="4346" y="15505"/>
                </a:lnTo>
                <a:cubicBezTo>
                  <a:pt x="4387" y="15457"/>
                  <a:pt x="4394" y="15543"/>
                  <a:pt x="4468" y="15503"/>
                </a:cubicBezTo>
                <a:cubicBezTo>
                  <a:pt x="4571" y="15800"/>
                  <a:pt x="4536" y="15834"/>
                  <a:pt x="4468" y="16154"/>
                </a:cubicBezTo>
                <a:cubicBezTo>
                  <a:pt x="4643" y="16085"/>
                  <a:pt x="4765" y="16495"/>
                  <a:pt x="4806" y="16709"/>
                </a:cubicBezTo>
                <a:cubicBezTo>
                  <a:pt x="5029" y="16623"/>
                  <a:pt x="4935" y="16305"/>
                  <a:pt x="4856" y="16081"/>
                </a:cubicBezTo>
                <a:lnTo>
                  <a:pt x="4819" y="16090"/>
                </a:lnTo>
                <a:cubicBezTo>
                  <a:pt x="4853" y="16027"/>
                  <a:pt x="4845" y="15950"/>
                  <a:pt x="4813" y="15895"/>
                </a:cubicBezTo>
                <a:lnTo>
                  <a:pt x="4799" y="15901"/>
                </a:lnTo>
                <a:cubicBezTo>
                  <a:pt x="4773" y="15687"/>
                  <a:pt x="4711" y="15463"/>
                  <a:pt x="4695" y="15267"/>
                </a:cubicBezTo>
                <a:cubicBezTo>
                  <a:pt x="4682" y="15104"/>
                  <a:pt x="4607" y="15059"/>
                  <a:pt x="4654" y="14857"/>
                </a:cubicBezTo>
                <a:cubicBezTo>
                  <a:pt x="4643" y="14858"/>
                  <a:pt x="4632" y="14860"/>
                  <a:pt x="4621" y="14862"/>
                </a:cubicBezTo>
                <a:cubicBezTo>
                  <a:pt x="4621" y="14691"/>
                  <a:pt x="4335" y="14165"/>
                  <a:pt x="4542" y="14004"/>
                </a:cubicBezTo>
                <a:cubicBezTo>
                  <a:pt x="4568" y="14048"/>
                  <a:pt x="4597" y="14053"/>
                  <a:pt x="4633" y="14051"/>
                </a:cubicBezTo>
                <a:cubicBezTo>
                  <a:pt x="4649" y="14091"/>
                  <a:pt x="4668" y="14112"/>
                  <a:pt x="4694" y="14132"/>
                </a:cubicBezTo>
                <a:cubicBezTo>
                  <a:pt x="4606" y="14386"/>
                  <a:pt x="4732" y="15046"/>
                  <a:pt x="4888" y="15146"/>
                </a:cubicBezTo>
                <a:cubicBezTo>
                  <a:pt x="4868" y="15243"/>
                  <a:pt x="4898" y="15358"/>
                  <a:pt x="4958" y="15388"/>
                </a:cubicBezTo>
                <a:cubicBezTo>
                  <a:pt x="4954" y="15472"/>
                  <a:pt x="4978" y="15520"/>
                  <a:pt x="5030" y="15518"/>
                </a:cubicBezTo>
                <a:cubicBezTo>
                  <a:pt x="5042" y="15595"/>
                  <a:pt x="4993" y="15742"/>
                  <a:pt x="4986" y="15835"/>
                </a:cubicBezTo>
                <a:cubicBezTo>
                  <a:pt x="5221" y="15896"/>
                  <a:pt x="5644" y="17047"/>
                  <a:pt x="5374" y="17327"/>
                </a:cubicBezTo>
                <a:lnTo>
                  <a:pt x="5386" y="17327"/>
                </a:lnTo>
                <a:cubicBezTo>
                  <a:pt x="5363" y="17683"/>
                  <a:pt x="5700" y="18230"/>
                  <a:pt x="5921" y="18189"/>
                </a:cubicBezTo>
                <a:cubicBezTo>
                  <a:pt x="6093" y="18316"/>
                  <a:pt x="6360" y="18812"/>
                  <a:pt x="6568" y="18812"/>
                </a:cubicBezTo>
                <a:cubicBezTo>
                  <a:pt x="6707" y="18812"/>
                  <a:pt x="6794" y="18936"/>
                  <a:pt x="6933" y="18803"/>
                </a:cubicBezTo>
                <a:cubicBezTo>
                  <a:pt x="7112" y="18634"/>
                  <a:pt x="7225" y="18901"/>
                  <a:pt x="7338" y="19138"/>
                </a:cubicBezTo>
                <a:lnTo>
                  <a:pt x="7320" y="19233"/>
                </a:lnTo>
                <a:cubicBezTo>
                  <a:pt x="7452" y="19457"/>
                  <a:pt x="7609" y="19414"/>
                  <a:pt x="7752" y="19578"/>
                </a:cubicBezTo>
                <a:lnTo>
                  <a:pt x="7747" y="19554"/>
                </a:lnTo>
                <a:cubicBezTo>
                  <a:pt x="7831" y="19616"/>
                  <a:pt x="7966" y="19734"/>
                  <a:pt x="8058" y="19655"/>
                </a:cubicBezTo>
                <a:cubicBezTo>
                  <a:pt x="8068" y="19696"/>
                  <a:pt x="8082" y="19732"/>
                  <a:pt x="8102" y="19765"/>
                </a:cubicBezTo>
                <a:cubicBezTo>
                  <a:pt x="8201" y="19848"/>
                  <a:pt x="8249" y="20070"/>
                  <a:pt x="8332" y="20197"/>
                </a:cubicBezTo>
                <a:cubicBezTo>
                  <a:pt x="8328" y="20204"/>
                  <a:pt x="8318" y="20232"/>
                  <a:pt x="8307" y="20232"/>
                </a:cubicBezTo>
                <a:cubicBezTo>
                  <a:pt x="8248" y="20232"/>
                  <a:pt x="8242" y="20374"/>
                  <a:pt x="8290" y="20404"/>
                </a:cubicBezTo>
                <a:cubicBezTo>
                  <a:pt x="8224" y="20558"/>
                  <a:pt x="8335" y="20723"/>
                  <a:pt x="8404" y="20797"/>
                </a:cubicBezTo>
                <a:lnTo>
                  <a:pt x="8421" y="20768"/>
                </a:lnTo>
                <a:lnTo>
                  <a:pt x="8440" y="20786"/>
                </a:lnTo>
                <a:cubicBezTo>
                  <a:pt x="8440" y="20786"/>
                  <a:pt x="8460" y="20734"/>
                  <a:pt x="8463" y="20726"/>
                </a:cubicBezTo>
                <a:cubicBezTo>
                  <a:pt x="8481" y="20791"/>
                  <a:pt x="8506" y="20812"/>
                  <a:pt x="8544" y="20833"/>
                </a:cubicBezTo>
                <a:cubicBezTo>
                  <a:pt x="8631" y="20882"/>
                  <a:pt x="8572" y="21016"/>
                  <a:pt x="8625" y="21113"/>
                </a:cubicBezTo>
                <a:cubicBezTo>
                  <a:pt x="8670" y="21195"/>
                  <a:pt x="8728" y="21169"/>
                  <a:pt x="8774" y="21125"/>
                </a:cubicBezTo>
                <a:cubicBezTo>
                  <a:pt x="8819" y="21180"/>
                  <a:pt x="8955" y="21104"/>
                  <a:pt x="8977" y="21190"/>
                </a:cubicBezTo>
                <a:cubicBezTo>
                  <a:pt x="8994" y="21268"/>
                  <a:pt x="9007" y="21360"/>
                  <a:pt x="9074" y="21327"/>
                </a:cubicBezTo>
                <a:cubicBezTo>
                  <a:pt x="9087" y="21499"/>
                  <a:pt x="9387" y="21534"/>
                  <a:pt x="9242" y="21147"/>
                </a:cubicBezTo>
                <a:cubicBezTo>
                  <a:pt x="9322" y="21112"/>
                  <a:pt x="9334" y="20930"/>
                  <a:pt x="9399" y="20930"/>
                </a:cubicBezTo>
                <a:cubicBezTo>
                  <a:pt x="9476" y="20930"/>
                  <a:pt x="9464" y="21056"/>
                  <a:pt x="9512" y="21099"/>
                </a:cubicBezTo>
                <a:cubicBezTo>
                  <a:pt x="9489" y="21140"/>
                  <a:pt x="9481" y="21184"/>
                  <a:pt x="9489" y="21232"/>
                </a:cubicBezTo>
                <a:cubicBezTo>
                  <a:pt x="9530" y="21294"/>
                  <a:pt x="9567" y="21378"/>
                  <a:pt x="9594" y="21465"/>
                </a:cubicBezTo>
                <a:cubicBezTo>
                  <a:pt x="9613" y="21444"/>
                  <a:pt x="9635" y="21429"/>
                  <a:pt x="9658" y="21420"/>
                </a:cubicBezTo>
                <a:cubicBezTo>
                  <a:pt x="9651" y="21406"/>
                  <a:pt x="9651" y="21393"/>
                  <a:pt x="9656" y="21381"/>
                </a:cubicBezTo>
                <a:lnTo>
                  <a:pt x="9663" y="21393"/>
                </a:lnTo>
                <a:cubicBezTo>
                  <a:pt x="9703" y="21371"/>
                  <a:pt x="9728" y="21327"/>
                  <a:pt x="9733" y="21262"/>
                </a:cubicBezTo>
                <a:lnTo>
                  <a:pt x="9788" y="21239"/>
                </a:lnTo>
                <a:lnTo>
                  <a:pt x="9727" y="21036"/>
                </a:lnTo>
                <a:lnTo>
                  <a:pt x="9751" y="20983"/>
                </a:lnTo>
                <a:cubicBezTo>
                  <a:pt x="9690" y="20841"/>
                  <a:pt x="9591" y="20668"/>
                  <a:pt x="9478" y="20685"/>
                </a:cubicBezTo>
                <a:cubicBezTo>
                  <a:pt x="9386" y="20387"/>
                  <a:pt x="9023" y="21216"/>
                  <a:pt x="8905" y="20641"/>
                </a:cubicBezTo>
                <a:lnTo>
                  <a:pt x="8820" y="20643"/>
                </a:lnTo>
                <a:cubicBezTo>
                  <a:pt x="8820" y="20643"/>
                  <a:pt x="8682" y="20417"/>
                  <a:pt x="8717" y="20417"/>
                </a:cubicBezTo>
                <a:cubicBezTo>
                  <a:pt x="8717" y="20417"/>
                  <a:pt x="8717" y="20417"/>
                  <a:pt x="8717" y="20417"/>
                </a:cubicBezTo>
                <a:cubicBezTo>
                  <a:pt x="8719" y="20417"/>
                  <a:pt x="8885" y="19093"/>
                  <a:pt x="8901" y="18934"/>
                </a:cubicBezTo>
                <a:cubicBezTo>
                  <a:pt x="8865" y="18931"/>
                  <a:pt x="8824" y="18936"/>
                  <a:pt x="8790" y="18958"/>
                </a:cubicBezTo>
                <a:cubicBezTo>
                  <a:pt x="8665" y="18803"/>
                  <a:pt x="8556" y="18836"/>
                  <a:pt x="8451" y="18742"/>
                </a:cubicBezTo>
                <a:cubicBezTo>
                  <a:pt x="8417" y="18712"/>
                  <a:pt x="8071" y="18740"/>
                  <a:pt x="8035" y="18773"/>
                </a:cubicBezTo>
                <a:cubicBezTo>
                  <a:pt x="8032" y="18768"/>
                  <a:pt x="8029" y="18763"/>
                  <a:pt x="8025" y="18757"/>
                </a:cubicBezTo>
                <a:cubicBezTo>
                  <a:pt x="8109" y="18574"/>
                  <a:pt x="8142" y="18312"/>
                  <a:pt x="8200" y="18110"/>
                </a:cubicBezTo>
                <a:cubicBezTo>
                  <a:pt x="8274" y="17968"/>
                  <a:pt x="8508" y="16969"/>
                  <a:pt x="8384" y="16969"/>
                </a:cubicBezTo>
                <a:cubicBezTo>
                  <a:pt x="8284" y="16969"/>
                  <a:pt x="8160" y="16997"/>
                  <a:pt x="8055" y="17030"/>
                </a:cubicBezTo>
                <a:cubicBezTo>
                  <a:pt x="7708" y="17115"/>
                  <a:pt x="7858" y="17667"/>
                  <a:pt x="7599" y="17812"/>
                </a:cubicBezTo>
                <a:cubicBezTo>
                  <a:pt x="7601" y="17840"/>
                  <a:pt x="7595" y="17864"/>
                  <a:pt x="7583" y="17884"/>
                </a:cubicBezTo>
                <a:lnTo>
                  <a:pt x="7589" y="17850"/>
                </a:lnTo>
                <a:cubicBezTo>
                  <a:pt x="7313" y="17803"/>
                  <a:pt x="7206" y="18092"/>
                  <a:pt x="6955" y="17842"/>
                </a:cubicBezTo>
                <a:cubicBezTo>
                  <a:pt x="6928" y="17797"/>
                  <a:pt x="6940" y="17716"/>
                  <a:pt x="6902" y="17678"/>
                </a:cubicBezTo>
                <a:cubicBezTo>
                  <a:pt x="6909" y="17285"/>
                  <a:pt x="6745" y="17009"/>
                  <a:pt x="6787" y="16567"/>
                </a:cubicBezTo>
                <a:cubicBezTo>
                  <a:pt x="6799" y="16444"/>
                  <a:pt x="6795" y="15988"/>
                  <a:pt x="6892" y="15936"/>
                </a:cubicBezTo>
                <a:cubicBezTo>
                  <a:pt x="6964" y="15896"/>
                  <a:pt x="6970" y="15802"/>
                  <a:pt x="6989" y="15695"/>
                </a:cubicBezTo>
                <a:cubicBezTo>
                  <a:pt x="6960" y="15291"/>
                  <a:pt x="7099" y="15132"/>
                  <a:pt x="7297" y="14954"/>
                </a:cubicBezTo>
                <a:cubicBezTo>
                  <a:pt x="7407" y="14847"/>
                  <a:pt x="7530" y="14681"/>
                  <a:pt x="7658" y="14647"/>
                </a:cubicBezTo>
                <a:cubicBezTo>
                  <a:pt x="7726" y="14629"/>
                  <a:pt x="7890" y="14823"/>
                  <a:pt x="7918" y="14651"/>
                </a:cubicBezTo>
                <a:cubicBezTo>
                  <a:pt x="7929" y="14662"/>
                  <a:pt x="7940" y="14672"/>
                  <a:pt x="7951" y="14683"/>
                </a:cubicBezTo>
                <a:cubicBezTo>
                  <a:pt x="7964" y="14784"/>
                  <a:pt x="8062" y="14913"/>
                  <a:pt x="8119" y="14804"/>
                </a:cubicBezTo>
                <a:cubicBezTo>
                  <a:pt x="8158" y="14847"/>
                  <a:pt x="8205" y="14840"/>
                  <a:pt x="8218" y="14755"/>
                </a:cubicBezTo>
                <a:cubicBezTo>
                  <a:pt x="8226" y="14760"/>
                  <a:pt x="8233" y="14769"/>
                  <a:pt x="8237" y="14776"/>
                </a:cubicBezTo>
                <a:cubicBezTo>
                  <a:pt x="8243" y="14815"/>
                  <a:pt x="8236" y="14869"/>
                  <a:pt x="8238" y="14910"/>
                </a:cubicBezTo>
                <a:cubicBezTo>
                  <a:pt x="8321" y="14897"/>
                  <a:pt x="8431" y="14728"/>
                  <a:pt x="8309" y="14652"/>
                </a:cubicBezTo>
                <a:cubicBezTo>
                  <a:pt x="8336" y="14621"/>
                  <a:pt x="8354" y="14568"/>
                  <a:pt x="8341" y="14512"/>
                </a:cubicBezTo>
                <a:cubicBezTo>
                  <a:pt x="8478" y="14435"/>
                  <a:pt x="8881" y="14341"/>
                  <a:pt x="8891" y="14660"/>
                </a:cubicBezTo>
                <a:cubicBezTo>
                  <a:pt x="8953" y="14668"/>
                  <a:pt x="9017" y="14668"/>
                  <a:pt x="9071" y="14607"/>
                </a:cubicBezTo>
                <a:cubicBezTo>
                  <a:pt x="9213" y="14442"/>
                  <a:pt x="9157" y="14782"/>
                  <a:pt x="9269" y="14825"/>
                </a:cubicBezTo>
                <a:cubicBezTo>
                  <a:pt x="9274" y="14919"/>
                  <a:pt x="9158" y="15202"/>
                  <a:pt x="9231" y="15255"/>
                </a:cubicBezTo>
                <a:cubicBezTo>
                  <a:pt x="9194" y="15363"/>
                  <a:pt x="9245" y="15521"/>
                  <a:pt x="9291" y="15598"/>
                </a:cubicBezTo>
                <a:cubicBezTo>
                  <a:pt x="9303" y="15683"/>
                  <a:pt x="9312" y="15745"/>
                  <a:pt x="9294" y="15822"/>
                </a:cubicBezTo>
                <a:cubicBezTo>
                  <a:pt x="9320" y="15840"/>
                  <a:pt x="9347" y="15858"/>
                  <a:pt x="9373" y="15876"/>
                </a:cubicBezTo>
                <a:cubicBezTo>
                  <a:pt x="9376" y="15876"/>
                  <a:pt x="9389" y="16042"/>
                  <a:pt x="9392" y="16062"/>
                </a:cubicBezTo>
                <a:cubicBezTo>
                  <a:pt x="9891" y="16160"/>
                  <a:pt x="9504" y="14453"/>
                  <a:pt x="9669" y="14135"/>
                </a:cubicBezTo>
                <a:cubicBezTo>
                  <a:pt x="9801" y="13882"/>
                  <a:pt x="9965" y="13656"/>
                  <a:pt x="10125" y="13464"/>
                </a:cubicBezTo>
                <a:cubicBezTo>
                  <a:pt x="10212" y="13386"/>
                  <a:pt x="10656" y="13027"/>
                  <a:pt x="10592" y="12952"/>
                </a:cubicBezTo>
                <a:cubicBezTo>
                  <a:pt x="10811" y="12978"/>
                  <a:pt x="10712" y="12540"/>
                  <a:pt x="10767" y="12391"/>
                </a:cubicBezTo>
                <a:cubicBezTo>
                  <a:pt x="10824" y="12240"/>
                  <a:pt x="11053" y="12010"/>
                  <a:pt x="10986" y="11786"/>
                </a:cubicBezTo>
                <a:cubicBezTo>
                  <a:pt x="11080" y="11837"/>
                  <a:pt x="11274" y="11508"/>
                  <a:pt x="11267" y="11344"/>
                </a:cubicBezTo>
                <a:cubicBezTo>
                  <a:pt x="11357" y="11366"/>
                  <a:pt x="11513" y="11281"/>
                  <a:pt x="11556" y="11158"/>
                </a:cubicBezTo>
                <a:lnTo>
                  <a:pt x="11547" y="11137"/>
                </a:lnTo>
                <a:cubicBezTo>
                  <a:pt x="11604" y="11130"/>
                  <a:pt x="11673" y="11149"/>
                  <a:pt x="11708" y="11051"/>
                </a:cubicBezTo>
                <a:cubicBezTo>
                  <a:pt x="11862" y="11256"/>
                  <a:pt x="12051" y="10796"/>
                  <a:pt x="11864" y="10786"/>
                </a:cubicBezTo>
                <a:cubicBezTo>
                  <a:pt x="11862" y="10777"/>
                  <a:pt x="11858" y="10768"/>
                  <a:pt x="11853" y="10760"/>
                </a:cubicBezTo>
                <a:cubicBezTo>
                  <a:pt x="11890" y="10730"/>
                  <a:pt x="11924" y="10692"/>
                  <a:pt x="11955" y="10645"/>
                </a:cubicBezTo>
                <a:lnTo>
                  <a:pt x="11897" y="10613"/>
                </a:lnTo>
                <a:cubicBezTo>
                  <a:pt x="11984" y="10395"/>
                  <a:pt x="12164" y="10420"/>
                  <a:pt x="12245" y="10219"/>
                </a:cubicBezTo>
                <a:cubicBezTo>
                  <a:pt x="12330" y="10329"/>
                  <a:pt x="12661" y="10004"/>
                  <a:pt x="12737" y="9969"/>
                </a:cubicBezTo>
                <a:cubicBezTo>
                  <a:pt x="12664" y="10028"/>
                  <a:pt x="12408" y="10465"/>
                  <a:pt x="12631" y="10503"/>
                </a:cubicBezTo>
                <a:cubicBezTo>
                  <a:pt x="12789" y="10529"/>
                  <a:pt x="13042" y="10150"/>
                  <a:pt x="13212" y="10091"/>
                </a:cubicBezTo>
                <a:cubicBezTo>
                  <a:pt x="13387" y="9998"/>
                  <a:pt x="13656" y="9885"/>
                  <a:pt x="13625" y="9596"/>
                </a:cubicBezTo>
                <a:cubicBezTo>
                  <a:pt x="13619" y="9547"/>
                  <a:pt x="13631" y="9416"/>
                  <a:pt x="13642" y="9372"/>
                </a:cubicBezTo>
                <a:cubicBezTo>
                  <a:pt x="13542" y="9340"/>
                  <a:pt x="13492" y="9469"/>
                  <a:pt x="13428" y="9577"/>
                </a:cubicBezTo>
                <a:cubicBezTo>
                  <a:pt x="13210" y="9948"/>
                  <a:pt x="13126" y="9598"/>
                  <a:pt x="13005" y="9382"/>
                </a:cubicBezTo>
                <a:cubicBezTo>
                  <a:pt x="13043" y="9332"/>
                  <a:pt x="13094" y="9211"/>
                  <a:pt x="13035" y="9143"/>
                </a:cubicBezTo>
                <a:cubicBezTo>
                  <a:pt x="13114" y="9113"/>
                  <a:pt x="13246" y="8984"/>
                  <a:pt x="13198" y="8817"/>
                </a:cubicBezTo>
                <a:cubicBezTo>
                  <a:pt x="13133" y="8591"/>
                  <a:pt x="12921" y="8699"/>
                  <a:pt x="12820" y="8748"/>
                </a:cubicBezTo>
                <a:cubicBezTo>
                  <a:pt x="13042" y="8483"/>
                  <a:pt x="13227" y="8473"/>
                  <a:pt x="13514" y="8498"/>
                </a:cubicBezTo>
                <a:cubicBezTo>
                  <a:pt x="13879" y="8530"/>
                  <a:pt x="14067" y="8267"/>
                  <a:pt x="14414" y="8134"/>
                </a:cubicBezTo>
                <a:cubicBezTo>
                  <a:pt x="14179" y="8347"/>
                  <a:pt x="14080" y="8871"/>
                  <a:pt x="13864" y="9071"/>
                </a:cubicBezTo>
                <a:cubicBezTo>
                  <a:pt x="13717" y="9206"/>
                  <a:pt x="14405" y="9317"/>
                  <a:pt x="14423" y="9210"/>
                </a:cubicBezTo>
                <a:cubicBezTo>
                  <a:pt x="14405" y="9314"/>
                  <a:pt x="14297" y="9379"/>
                  <a:pt x="14243" y="9402"/>
                </a:cubicBezTo>
                <a:cubicBezTo>
                  <a:pt x="14313" y="9418"/>
                  <a:pt x="14553" y="9162"/>
                  <a:pt x="14568" y="9200"/>
                </a:cubicBezTo>
                <a:cubicBezTo>
                  <a:pt x="14597" y="9273"/>
                  <a:pt x="14503" y="9384"/>
                  <a:pt x="14488" y="9436"/>
                </a:cubicBezTo>
                <a:cubicBezTo>
                  <a:pt x="14575" y="9436"/>
                  <a:pt x="14865" y="9376"/>
                  <a:pt x="14709" y="9160"/>
                </a:cubicBezTo>
                <a:cubicBezTo>
                  <a:pt x="14686" y="9129"/>
                  <a:pt x="14726" y="9185"/>
                  <a:pt x="14709" y="9160"/>
                </a:cubicBezTo>
                <a:close/>
                <a:moveTo>
                  <a:pt x="9292" y="15807"/>
                </a:moveTo>
                <a:cubicBezTo>
                  <a:pt x="9294" y="15804"/>
                  <a:pt x="9294" y="15801"/>
                  <a:pt x="9294" y="15797"/>
                </a:cubicBezTo>
                <a:lnTo>
                  <a:pt x="9292" y="15807"/>
                </a:lnTo>
                <a:cubicBezTo>
                  <a:pt x="9292" y="15807"/>
                  <a:pt x="9292" y="15807"/>
                  <a:pt x="9292" y="15807"/>
                </a:cubicBezTo>
                <a:close/>
                <a:moveTo>
                  <a:pt x="10369" y="17468"/>
                </a:moveTo>
                <a:cubicBezTo>
                  <a:pt x="10335" y="17379"/>
                  <a:pt x="10167" y="17362"/>
                  <a:pt x="10156" y="17309"/>
                </a:cubicBezTo>
                <a:cubicBezTo>
                  <a:pt x="10131" y="17189"/>
                  <a:pt x="9829" y="16896"/>
                  <a:pt x="9715" y="16827"/>
                </a:cubicBezTo>
                <a:cubicBezTo>
                  <a:pt x="9533" y="16717"/>
                  <a:pt x="9375" y="16548"/>
                  <a:pt x="9156" y="16596"/>
                </a:cubicBezTo>
                <a:cubicBezTo>
                  <a:pt x="9072" y="16614"/>
                  <a:pt x="8717" y="16808"/>
                  <a:pt x="8728" y="16994"/>
                </a:cubicBezTo>
                <a:cubicBezTo>
                  <a:pt x="8730" y="17027"/>
                  <a:pt x="9190" y="16568"/>
                  <a:pt x="9247" y="16760"/>
                </a:cubicBezTo>
                <a:cubicBezTo>
                  <a:pt x="9236" y="16814"/>
                  <a:pt x="9210" y="16831"/>
                  <a:pt x="9167" y="16810"/>
                </a:cubicBezTo>
                <a:cubicBezTo>
                  <a:pt x="9239" y="16755"/>
                  <a:pt x="9536" y="17035"/>
                  <a:pt x="9629" y="17047"/>
                </a:cubicBezTo>
                <a:cubicBezTo>
                  <a:pt x="9753" y="17062"/>
                  <a:pt x="9684" y="17348"/>
                  <a:pt x="9814" y="17335"/>
                </a:cubicBezTo>
                <a:cubicBezTo>
                  <a:pt x="9981" y="17317"/>
                  <a:pt x="9882" y="17476"/>
                  <a:pt x="9811" y="17585"/>
                </a:cubicBezTo>
                <a:cubicBezTo>
                  <a:pt x="9811" y="17585"/>
                  <a:pt x="9811" y="17585"/>
                  <a:pt x="9811" y="17585"/>
                </a:cubicBezTo>
                <a:cubicBezTo>
                  <a:pt x="9811" y="17585"/>
                  <a:pt x="9811" y="17585"/>
                  <a:pt x="9811" y="17586"/>
                </a:cubicBezTo>
                <a:cubicBezTo>
                  <a:pt x="9831" y="17583"/>
                  <a:pt x="10404" y="17558"/>
                  <a:pt x="10369" y="17468"/>
                </a:cubicBezTo>
                <a:cubicBezTo>
                  <a:pt x="10361" y="17446"/>
                  <a:pt x="10394" y="17532"/>
                  <a:pt x="10369" y="17468"/>
                </a:cubicBezTo>
                <a:close/>
                <a:moveTo>
                  <a:pt x="20788" y="376"/>
                </a:moveTo>
                <a:cubicBezTo>
                  <a:pt x="20661" y="393"/>
                  <a:pt x="20521" y="488"/>
                  <a:pt x="20397" y="482"/>
                </a:cubicBezTo>
                <a:cubicBezTo>
                  <a:pt x="20438" y="401"/>
                  <a:pt x="20552" y="165"/>
                  <a:pt x="20633" y="174"/>
                </a:cubicBezTo>
                <a:cubicBezTo>
                  <a:pt x="20175" y="121"/>
                  <a:pt x="19751" y="-20"/>
                  <a:pt x="19284" y="2"/>
                </a:cubicBezTo>
                <a:cubicBezTo>
                  <a:pt x="19105" y="10"/>
                  <a:pt x="18902" y="130"/>
                  <a:pt x="18728" y="59"/>
                </a:cubicBezTo>
                <a:cubicBezTo>
                  <a:pt x="18578" y="-2"/>
                  <a:pt x="18252" y="-5"/>
                  <a:pt x="18116" y="136"/>
                </a:cubicBezTo>
                <a:cubicBezTo>
                  <a:pt x="18175" y="75"/>
                  <a:pt x="18298" y="279"/>
                  <a:pt x="18361" y="285"/>
                </a:cubicBezTo>
                <a:cubicBezTo>
                  <a:pt x="18166" y="285"/>
                  <a:pt x="17974" y="110"/>
                  <a:pt x="17776" y="149"/>
                </a:cubicBezTo>
                <a:cubicBezTo>
                  <a:pt x="17789" y="245"/>
                  <a:pt x="17791" y="210"/>
                  <a:pt x="17833" y="259"/>
                </a:cubicBezTo>
                <a:cubicBezTo>
                  <a:pt x="17695" y="308"/>
                  <a:pt x="17442" y="191"/>
                  <a:pt x="17296" y="183"/>
                </a:cubicBezTo>
                <a:cubicBezTo>
                  <a:pt x="17097" y="171"/>
                  <a:pt x="16902" y="273"/>
                  <a:pt x="16703" y="270"/>
                </a:cubicBezTo>
                <a:cubicBezTo>
                  <a:pt x="16707" y="477"/>
                  <a:pt x="16045" y="464"/>
                  <a:pt x="15922" y="611"/>
                </a:cubicBezTo>
                <a:cubicBezTo>
                  <a:pt x="15984" y="642"/>
                  <a:pt x="16050" y="632"/>
                  <a:pt x="16114" y="633"/>
                </a:cubicBezTo>
                <a:cubicBezTo>
                  <a:pt x="16093" y="927"/>
                  <a:pt x="15244" y="969"/>
                  <a:pt x="15099" y="1007"/>
                </a:cubicBezTo>
                <a:cubicBezTo>
                  <a:pt x="15125" y="1148"/>
                  <a:pt x="15349" y="1197"/>
                  <a:pt x="15414" y="1212"/>
                </a:cubicBezTo>
                <a:cubicBezTo>
                  <a:pt x="15335" y="1285"/>
                  <a:pt x="15187" y="1268"/>
                  <a:pt x="15096" y="1309"/>
                </a:cubicBezTo>
                <a:cubicBezTo>
                  <a:pt x="15139" y="1389"/>
                  <a:pt x="15278" y="1390"/>
                  <a:pt x="15337" y="1395"/>
                </a:cubicBezTo>
                <a:cubicBezTo>
                  <a:pt x="15292" y="1423"/>
                  <a:pt x="15237" y="1423"/>
                  <a:pt x="15198" y="1474"/>
                </a:cubicBezTo>
                <a:cubicBezTo>
                  <a:pt x="15433" y="1544"/>
                  <a:pt x="15645" y="1461"/>
                  <a:pt x="15880" y="1474"/>
                </a:cubicBezTo>
                <a:cubicBezTo>
                  <a:pt x="15992" y="1480"/>
                  <a:pt x="16131" y="1500"/>
                  <a:pt x="16237" y="1562"/>
                </a:cubicBezTo>
                <a:cubicBezTo>
                  <a:pt x="16344" y="1623"/>
                  <a:pt x="16226" y="1664"/>
                  <a:pt x="16247" y="1717"/>
                </a:cubicBezTo>
                <a:cubicBezTo>
                  <a:pt x="16266" y="1765"/>
                  <a:pt x="16487" y="1880"/>
                  <a:pt x="16313" y="1959"/>
                </a:cubicBezTo>
                <a:cubicBezTo>
                  <a:pt x="16559" y="1847"/>
                  <a:pt x="16204" y="2758"/>
                  <a:pt x="16179" y="2583"/>
                </a:cubicBezTo>
                <a:cubicBezTo>
                  <a:pt x="16203" y="2748"/>
                  <a:pt x="16427" y="2568"/>
                  <a:pt x="16494" y="2630"/>
                </a:cubicBezTo>
                <a:cubicBezTo>
                  <a:pt x="16482" y="2669"/>
                  <a:pt x="16425" y="2638"/>
                  <a:pt x="16428" y="2695"/>
                </a:cubicBezTo>
                <a:cubicBezTo>
                  <a:pt x="16522" y="2661"/>
                  <a:pt x="16598" y="2870"/>
                  <a:pt x="16593" y="2871"/>
                </a:cubicBezTo>
                <a:cubicBezTo>
                  <a:pt x="16581" y="2874"/>
                  <a:pt x="16213" y="2799"/>
                  <a:pt x="16214" y="2802"/>
                </a:cubicBezTo>
                <a:cubicBezTo>
                  <a:pt x="16229" y="2835"/>
                  <a:pt x="16243" y="2868"/>
                  <a:pt x="16257" y="2900"/>
                </a:cubicBezTo>
                <a:cubicBezTo>
                  <a:pt x="16172" y="2904"/>
                  <a:pt x="16137" y="2977"/>
                  <a:pt x="16095" y="3092"/>
                </a:cubicBezTo>
                <a:cubicBezTo>
                  <a:pt x="16186" y="3140"/>
                  <a:pt x="16346" y="3277"/>
                  <a:pt x="16419" y="3092"/>
                </a:cubicBezTo>
                <a:cubicBezTo>
                  <a:pt x="16494" y="2902"/>
                  <a:pt x="16546" y="3028"/>
                  <a:pt x="16502" y="3209"/>
                </a:cubicBezTo>
                <a:cubicBezTo>
                  <a:pt x="16498" y="3224"/>
                  <a:pt x="15861" y="3720"/>
                  <a:pt x="16084" y="3791"/>
                </a:cubicBezTo>
                <a:cubicBezTo>
                  <a:pt x="16081" y="3912"/>
                  <a:pt x="15909" y="3871"/>
                  <a:pt x="15990" y="4074"/>
                </a:cubicBezTo>
                <a:cubicBezTo>
                  <a:pt x="16072" y="4282"/>
                  <a:pt x="15977" y="4328"/>
                  <a:pt x="16012" y="4522"/>
                </a:cubicBezTo>
                <a:cubicBezTo>
                  <a:pt x="16059" y="4791"/>
                  <a:pt x="16218" y="5190"/>
                  <a:pt x="16217" y="5459"/>
                </a:cubicBezTo>
                <a:cubicBezTo>
                  <a:pt x="16477" y="5346"/>
                  <a:pt x="16693" y="5934"/>
                  <a:pt x="16874" y="5492"/>
                </a:cubicBezTo>
                <a:cubicBezTo>
                  <a:pt x="16944" y="5323"/>
                  <a:pt x="17078" y="4978"/>
                  <a:pt x="17178" y="4863"/>
                </a:cubicBezTo>
                <a:cubicBezTo>
                  <a:pt x="17207" y="4830"/>
                  <a:pt x="17468" y="4537"/>
                  <a:pt x="17336" y="4506"/>
                </a:cubicBezTo>
                <a:cubicBezTo>
                  <a:pt x="17352" y="4429"/>
                  <a:pt x="17466" y="4461"/>
                  <a:pt x="17462" y="4414"/>
                </a:cubicBezTo>
                <a:cubicBezTo>
                  <a:pt x="17446" y="4185"/>
                  <a:pt x="17478" y="4318"/>
                  <a:pt x="17603" y="4179"/>
                </a:cubicBezTo>
                <a:cubicBezTo>
                  <a:pt x="17832" y="3924"/>
                  <a:pt x="18176" y="4100"/>
                  <a:pt x="18404" y="3748"/>
                </a:cubicBezTo>
                <a:cubicBezTo>
                  <a:pt x="18623" y="3408"/>
                  <a:pt x="18719" y="3579"/>
                  <a:pt x="18976" y="3474"/>
                </a:cubicBezTo>
                <a:cubicBezTo>
                  <a:pt x="19132" y="3410"/>
                  <a:pt x="19315" y="3416"/>
                  <a:pt x="19459" y="3294"/>
                </a:cubicBezTo>
                <a:cubicBezTo>
                  <a:pt x="19583" y="3189"/>
                  <a:pt x="19779" y="3004"/>
                  <a:pt x="19921" y="2998"/>
                </a:cubicBezTo>
                <a:cubicBezTo>
                  <a:pt x="19863" y="3000"/>
                  <a:pt x="19502" y="2839"/>
                  <a:pt x="19465" y="2948"/>
                </a:cubicBezTo>
                <a:cubicBezTo>
                  <a:pt x="19535" y="2744"/>
                  <a:pt x="19616" y="2666"/>
                  <a:pt x="19736" y="2808"/>
                </a:cubicBezTo>
                <a:cubicBezTo>
                  <a:pt x="19799" y="2882"/>
                  <a:pt x="20006" y="3044"/>
                  <a:pt x="20008" y="2762"/>
                </a:cubicBezTo>
                <a:cubicBezTo>
                  <a:pt x="20009" y="2563"/>
                  <a:pt x="19750" y="2306"/>
                  <a:pt x="19652" y="2240"/>
                </a:cubicBezTo>
                <a:cubicBezTo>
                  <a:pt x="19743" y="2177"/>
                  <a:pt x="20272" y="2315"/>
                  <a:pt x="20290" y="2066"/>
                </a:cubicBezTo>
                <a:cubicBezTo>
                  <a:pt x="20246" y="2069"/>
                  <a:pt x="20204" y="2042"/>
                  <a:pt x="20162" y="2024"/>
                </a:cubicBezTo>
                <a:cubicBezTo>
                  <a:pt x="20196" y="2013"/>
                  <a:pt x="20461" y="2053"/>
                  <a:pt x="20445" y="1920"/>
                </a:cubicBezTo>
                <a:cubicBezTo>
                  <a:pt x="20434" y="1826"/>
                  <a:pt x="20316" y="1823"/>
                  <a:pt x="20426" y="1726"/>
                </a:cubicBezTo>
                <a:cubicBezTo>
                  <a:pt x="20595" y="1578"/>
                  <a:pt x="20285" y="1472"/>
                  <a:pt x="20249" y="1409"/>
                </a:cubicBezTo>
                <a:cubicBezTo>
                  <a:pt x="20284" y="1409"/>
                  <a:pt x="20770" y="1373"/>
                  <a:pt x="20655" y="1204"/>
                </a:cubicBezTo>
                <a:cubicBezTo>
                  <a:pt x="20592" y="1111"/>
                  <a:pt x="20396" y="1087"/>
                  <a:pt x="20327" y="1171"/>
                </a:cubicBezTo>
                <a:cubicBezTo>
                  <a:pt x="20607" y="695"/>
                  <a:pt x="21060" y="526"/>
                  <a:pt x="21446" y="368"/>
                </a:cubicBezTo>
                <a:cubicBezTo>
                  <a:pt x="21259" y="170"/>
                  <a:pt x="20985" y="351"/>
                  <a:pt x="20788" y="376"/>
                </a:cubicBezTo>
                <a:cubicBezTo>
                  <a:pt x="20727" y="384"/>
                  <a:pt x="20985" y="351"/>
                  <a:pt x="20788" y="376"/>
                </a:cubicBezTo>
                <a:close/>
                <a:moveTo>
                  <a:pt x="11250" y="17854"/>
                </a:moveTo>
                <a:cubicBezTo>
                  <a:pt x="11353" y="18121"/>
                  <a:pt x="10932" y="18149"/>
                  <a:pt x="10851" y="18066"/>
                </a:cubicBezTo>
                <a:cubicBezTo>
                  <a:pt x="10834" y="18070"/>
                  <a:pt x="10772" y="18267"/>
                  <a:pt x="10762" y="18295"/>
                </a:cubicBezTo>
                <a:lnTo>
                  <a:pt x="10744" y="18285"/>
                </a:lnTo>
                <a:lnTo>
                  <a:pt x="10730" y="18323"/>
                </a:lnTo>
                <a:cubicBezTo>
                  <a:pt x="10688" y="18281"/>
                  <a:pt x="10661" y="18211"/>
                  <a:pt x="10659" y="18127"/>
                </a:cubicBezTo>
                <a:cubicBezTo>
                  <a:pt x="10636" y="18121"/>
                  <a:pt x="10482" y="18109"/>
                  <a:pt x="10449" y="18132"/>
                </a:cubicBezTo>
                <a:cubicBezTo>
                  <a:pt x="10400" y="18160"/>
                  <a:pt x="10250" y="18170"/>
                  <a:pt x="10272" y="17972"/>
                </a:cubicBezTo>
                <a:cubicBezTo>
                  <a:pt x="10299" y="17723"/>
                  <a:pt x="10501" y="18031"/>
                  <a:pt x="10576" y="17927"/>
                </a:cubicBezTo>
                <a:cubicBezTo>
                  <a:pt x="10576" y="17927"/>
                  <a:pt x="10576" y="17927"/>
                  <a:pt x="10576" y="17927"/>
                </a:cubicBezTo>
                <a:cubicBezTo>
                  <a:pt x="10555" y="17927"/>
                  <a:pt x="10562" y="17743"/>
                  <a:pt x="10562" y="17738"/>
                </a:cubicBezTo>
                <a:lnTo>
                  <a:pt x="10412" y="17627"/>
                </a:lnTo>
                <a:cubicBezTo>
                  <a:pt x="10499" y="17485"/>
                  <a:pt x="10669" y="17484"/>
                  <a:pt x="10776" y="17484"/>
                </a:cubicBezTo>
                <a:cubicBezTo>
                  <a:pt x="10837" y="17484"/>
                  <a:pt x="10950" y="17493"/>
                  <a:pt x="11001" y="17546"/>
                </a:cubicBezTo>
                <a:cubicBezTo>
                  <a:pt x="11036" y="17584"/>
                  <a:pt x="11222" y="17784"/>
                  <a:pt x="11250" y="17854"/>
                </a:cubicBezTo>
                <a:cubicBezTo>
                  <a:pt x="11273" y="17915"/>
                  <a:pt x="11228" y="17798"/>
                  <a:pt x="11250" y="17854"/>
                </a:cubicBezTo>
                <a:close/>
              </a:path>
            </a:pathLst>
          </a:custGeom>
          <a:solidFill>
            <a:schemeClr val="bg1">
              <a:lumMod val="65000"/>
            </a:schemeClr>
          </a:solidFill>
          <a:ln w="12700" cap="flat">
            <a:noFill/>
            <a:miter lim="400000"/>
          </a:ln>
          <a:effectLst/>
        </p:spPr>
        <p:txBody>
          <a:bodyPr wrap="square" lIns="0" tIns="0" rIns="0" bIns="0" numCol="1" anchor="ctr">
            <a:noAutofit/>
          </a:bodyPr>
          <a:lstStyle/>
          <a:p>
            <a:pPr marL="0" marR="0" lvl="0" indent="0" defTabSz="914217" eaLnBrk="1" fontAlgn="auto" latinLnBrk="0" hangingPunct="1">
              <a:lnSpc>
                <a:spcPct val="100000"/>
              </a:lnSpc>
              <a:spcBef>
                <a:spcPts val="0"/>
              </a:spcBef>
              <a:spcAft>
                <a:spcPts val="0"/>
              </a:spcAft>
              <a:buClrTx/>
              <a:buSzTx/>
              <a:buFontTx/>
              <a:buNone/>
              <a:tabLst/>
              <a:defRPr/>
            </a:pPr>
            <a:endParaRPr kumimoji="0" sz="2532" b="0" i="0" u="none" strike="noStrike" kern="0" cap="none" spc="0" normalizeH="0" baseline="0" noProof="0" dirty="0">
              <a:ln>
                <a:noFill/>
              </a:ln>
              <a:solidFill>
                <a:srgbClr val="B4B4B4"/>
              </a:solidFill>
              <a:effectLst/>
              <a:uLnTx/>
              <a:uFillTx/>
              <a:latin typeface="Times New Roman" panose="02020603050405020304" pitchFamily="18" charset="0"/>
              <a:cs typeface="Times New Roman" panose="02020603050405020304" pitchFamily="18" charset="0"/>
            </a:endParaRPr>
          </a:p>
        </p:txBody>
      </p:sp>
      <p:sp>
        <p:nvSpPr>
          <p:cNvPr id="38" name="Shape 40781">
            <a:extLst>
              <a:ext uri="{FF2B5EF4-FFF2-40B4-BE49-F238E27FC236}">
                <a16:creationId xmlns:a16="http://schemas.microsoft.com/office/drawing/2014/main" id="{9AEB6A82-982E-43AC-9E94-9DC37C3EDE84}"/>
              </a:ext>
            </a:extLst>
          </p:cNvPr>
          <p:cNvSpPr/>
          <p:nvPr/>
        </p:nvSpPr>
        <p:spPr>
          <a:xfrm>
            <a:off x="1696309" y="4187394"/>
            <a:ext cx="996334" cy="1623537"/>
          </a:xfrm>
          <a:custGeom>
            <a:avLst/>
            <a:gdLst/>
            <a:ahLst/>
            <a:cxnLst>
              <a:cxn ang="0">
                <a:pos x="wd2" y="hd2"/>
              </a:cxn>
              <a:cxn ang="5400000">
                <a:pos x="wd2" y="hd2"/>
              </a:cxn>
              <a:cxn ang="10800000">
                <a:pos x="wd2" y="hd2"/>
              </a:cxn>
              <a:cxn ang="16200000">
                <a:pos x="wd2" y="hd2"/>
              </a:cxn>
            </a:cxnLst>
            <a:rect l="0" t="0" r="r" b="b"/>
            <a:pathLst>
              <a:path w="21156" h="21346" extrusionOk="0">
                <a:moveTo>
                  <a:pt x="14907" y="13611"/>
                </a:moveTo>
                <a:cubicBezTo>
                  <a:pt x="14908" y="13576"/>
                  <a:pt x="14915" y="13542"/>
                  <a:pt x="14927" y="13508"/>
                </a:cubicBezTo>
                <a:cubicBezTo>
                  <a:pt x="14945" y="13527"/>
                  <a:pt x="14935" y="13561"/>
                  <a:pt x="14907" y="13611"/>
                </a:cubicBezTo>
                <a:cubicBezTo>
                  <a:pt x="14911" y="13596"/>
                  <a:pt x="14935" y="13561"/>
                  <a:pt x="14907" y="13611"/>
                </a:cubicBezTo>
                <a:close/>
                <a:moveTo>
                  <a:pt x="13846" y="3906"/>
                </a:moveTo>
                <a:cubicBezTo>
                  <a:pt x="13745" y="4068"/>
                  <a:pt x="13727" y="4129"/>
                  <a:pt x="13495" y="4231"/>
                </a:cubicBezTo>
                <a:cubicBezTo>
                  <a:pt x="13568" y="4090"/>
                  <a:pt x="13714" y="3995"/>
                  <a:pt x="13864" y="3877"/>
                </a:cubicBezTo>
                <a:lnTo>
                  <a:pt x="13846" y="3906"/>
                </a:lnTo>
                <a:cubicBezTo>
                  <a:pt x="13827" y="3937"/>
                  <a:pt x="13846" y="3906"/>
                  <a:pt x="13846" y="3906"/>
                </a:cubicBezTo>
                <a:close/>
                <a:moveTo>
                  <a:pt x="12475" y="14778"/>
                </a:moveTo>
                <a:cubicBezTo>
                  <a:pt x="12516" y="14778"/>
                  <a:pt x="12564" y="14776"/>
                  <a:pt x="12595" y="14795"/>
                </a:cubicBezTo>
                <a:cubicBezTo>
                  <a:pt x="12555" y="14785"/>
                  <a:pt x="12514" y="14778"/>
                  <a:pt x="12475" y="14778"/>
                </a:cubicBezTo>
                <a:cubicBezTo>
                  <a:pt x="12476" y="14778"/>
                  <a:pt x="12514" y="14778"/>
                  <a:pt x="12475" y="14778"/>
                </a:cubicBezTo>
                <a:close/>
                <a:moveTo>
                  <a:pt x="7113" y="17141"/>
                </a:moveTo>
                <a:cubicBezTo>
                  <a:pt x="7109" y="17139"/>
                  <a:pt x="7101" y="17127"/>
                  <a:pt x="7096" y="17118"/>
                </a:cubicBezTo>
                <a:cubicBezTo>
                  <a:pt x="7113" y="17112"/>
                  <a:pt x="7129" y="17104"/>
                  <a:pt x="7143" y="17096"/>
                </a:cubicBezTo>
                <a:cubicBezTo>
                  <a:pt x="7135" y="17114"/>
                  <a:pt x="7137" y="17132"/>
                  <a:pt x="7149" y="17150"/>
                </a:cubicBezTo>
                <a:lnTo>
                  <a:pt x="7113" y="17141"/>
                </a:lnTo>
                <a:cubicBezTo>
                  <a:pt x="7109" y="17139"/>
                  <a:pt x="7113" y="17141"/>
                  <a:pt x="7113" y="17141"/>
                </a:cubicBezTo>
                <a:close/>
                <a:moveTo>
                  <a:pt x="4271" y="153"/>
                </a:moveTo>
                <a:cubicBezTo>
                  <a:pt x="4271" y="153"/>
                  <a:pt x="4274" y="153"/>
                  <a:pt x="4271" y="153"/>
                </a:cubicBezTo>
                <a:cubicBezTo>
                  <a:pt x="4271" y="153"/>
                  <a:pt x="4271" y="153"/>
                  <a:pt x="4271" y="153"/>
                </a:cubicBezTo>
                <a:close/>
                <a:moveTo>
                  <a:pt x="21083" y="5876"/>
                </a:moveTo>
                <a:cubicBezTo>
                  <a:pt x="20878" y="5351"/>
                  <a:pt x="20177" y="5444"/>
                  <a:pt x="19555" y="5083"/>
                </a:cubicBezTo>
                <a:cubicBezTo>
                  <a:pt x="19066" y="4799"/>
                  <a:pt x="18685" y="4740"/>
                  <a:pt x="18023" y="4717"/>
                </a:cubicBezTo>
                <a:cubicBezTo>
                  <a:pt x="17537" y="4700"/>
                  <a:pt x="17283" y="4482"/>
                  <a:pt x="16812" y="4685"/>
                </a:cubicBezTo>
                <a:cubicBezTo>
                  <a:pt x="16950" y="4215"/>
                  <a:pt x="15462" y="3995"/>
                  <a:pt x="14945" y="4103"/>
                </a:cubicBezTo>
                <a:cubicBezTo>
                  <a:pt x="14955" y="4083"/>
                  <a:pt x="15053" y="3900"/>
                  <a:pt x="15053" y="3900"/>
                </a:cubicBezTo>
                <a:cubicBezTo>
                  <a:pt x="14663" y="3887"/>
                  <a:pt x="14273" y="3873"/>
                  <a:pt x="13883" y="3862"/>
                </a:cubicBezTo>
                <a:cubicBezTo>
                  <a:pt x="14117" y="3655"/>
                  <a:pt x="14501" y="3533"/>
                  <a:pt x="14274" y="3246"/>
                </a:cubicBezTo>
                <a:cubicBezTo>
                  <a:pt x="13791" y="3298"/>
                  <a:pt x="13738" y="2329"/>
                  <a:pt x="13421" y="2513"/>
                </a:cubicBezTo>
                <a:cubicBezTo>
                  <a:pt x="13222" y="2341"/>
                  <a:pt x="12877" y="2206"/>
                  <a:pt x="12575" y="2135"/>
                </a:cubicBezTo>
                <a:cubicBezTo>
                  <a:pt x="12586" y="2119"/>
                  <a:pt x="12595" y="2102"/>
                  <a:pt x="12600" y="2085"/>
                </a:cubicBezTo>
                <a:cubicBezTo>
                  <a:pt x="12472" y="2018"/>
                  <a:pt x="11718" y="1855"/>
                  <a:pt x="11552" y="2009"/>
                </a:cubicBezTo>
                <a:cubicBezTo>
                  <a:pt x="11407" y="1950"/>
                  <a:pt x="11152" y="1951"/>
                  <a:pt x="10982" y="1957"/>
                </a:cubicBezTo>
                <a:lnTo>
                  <a:pt x="10971" y="1915"/>
                </a:lnTo>
                <a:lnTo>
                  <a:pt x="10942" y="1935"/>
                </a:lnTo>
                <a:cubicBezTo>
                  <a:pt x="10847" y="1887"/>
                  <a:pt x="10590" y="1730"/>
                  <a:pt x="10461" y="1730"/>
                </a:cubicBezTo>
                <a:cubicBezTo>
                  <a:pt x="10603" y="1730"/>
                  <a:pt x="10202" y="1408"/>
                  <a:pt x="10132" y="1370"/>
                </a:cubicBezTo>
                <a:cubicBezTo>
                  <a:pt x="10175" y="1376"/>
                  <a:pt x="10205" y="1380"/>
                  <a:pt x="10205" y="1380"/>
                </a:cubicBezTo>
                <a:cubicBezTo>
                  <a:pt x="9946" y="1224"/>
                  <a:pt x="9692" y="1045"/>
                  <a:pt x="9292" y="1115"/>
                </a:cubicBezTo>
                <a:cubicBezTo>
                  <a:pt x="9308" y="1100"/>
                  <a:pt x="9312" y="1069"/>
                  <a:pt x="9318" y="1047"/>
                </a:cubicBezTo>
                <a:cubicBezTo>
                  <a:pt x="9756" y="901"/>
                  <a:pt x="8958" y="655"/>
                  <a:pt x="8719" y="691"/>
                </a:cubicBezTo>
                <a:cubicBezTo>
                  <a:pt x="8697" y="649"/>
                  <a:pt x="8672" y="637"/>
                  <a:pt x="8622" y="605"/>
                </a:cubicBezTo>
                <a:cubicBezTo>
                  <a:pt x="8595" y="615"/>
                  <a:pt x="8857" y="603"/>
                  <a:pt x="8946" y="583"/>
                </a:cubicBezTo>
                <a:lnTo>
                  <a:pt x="8946" y="424"/>
                </a:lnTo>
                <a:cubicBezTo>
                  <a:pt x="8584" y="419"/>
                  <a:pt x="8041" y="370"/>
                  <a:pt x="7753" y="527"/>
                </a:cubicBezTo>
                <a:cubicBezTo>
                  <a:pt x="7325" y="761"/>
                  <a:pt x="7238" y="462"/>
                  <a:pt x="6865" y="462"/>
                </a:cubicBezTo>
                <a:cubicBezTo>
                  <a:pt x="6651" y="462"/>
                  <a:pt x="6162" y="582"/>
                  <a:pt x="6100" y="423"/>
                </a:cubicBezTo>
                <a:cubicBezTo>
                  <a:pt x="6035" y="257"/>
                  <a:pt x="5794" y="173"/>
                  <a:pt x="5530" y="201"/>
                </a:cubicBezTo>
                <a:cubicBezTo>
                  <a:pt x="5798" y="201"/>
                  <a:pt x="4516" y="-254"/>
                  <a:pt x="5126" y="246"/>
                </a:cubicBezTo>
                <a:cubicBezTo>
                  <a:pt x="4964" y="310"/>
                  <a:pt x="4729" y="281"/>
                  <a:pt x="4573" y="365"/>
                </a:cubicBezTo>
                <a:cubicBezTo>
                  <a:pt x="4569" y="357"/>
                  <a:pt x="4565" y="351"/>
                  <a:pt x="4561" y="344"/>
                </a:cubicBezTo>
                <a:cubicBezTo>
                  <a:pt x="4686" y="310"/>
                  <a:pt x="4802" y="265"/>
                  <a:pt x="4906" y="212"/>
                </a:cubicBezTo>
                <a:cubicBezTo>
                  <a:pt x="4915" y="-229"/>
                  <a:pt x="4397" y="153"/>
                  <a:pt x="4270" y="153"/>
                </a:cubicBezTo>
                <a:cubicBezTo>
                  <a:pt x="4167" y="164"/>
                  <a:pt x="3359" y="353"/>
                  <a:pt x="3319" y="417"/>
                </a:cubicBezTo>
                <a:lnTo>
                  <a:pt x="3145" y="383"/>
                </a:lnTo>
                <a:cubicBezTo>
                  <a:pt x="2836" y="502"/>
                  <a:pt x="2710" y="657"/>
                  <a:pt x="2597" y="861"/>
                </a:cubicBezTo>
                <a:lnTo>
                  <a:pt x="2632" y="881"/>
                </a:lnTo>
                <a:lnTo>
                  <a:pt x="2609" y="891"/>
                </a:lnTo>
                <a:cubicBezTo>
                  <a:pt x="2609" y="891"/>
                  <a:pt x="2630" y="919"/>
                  <a:pt x="2631" y="920"/>
                </a:cubicBezTo>
                <a:cubicBezTo>
                  <a:pt x="2441" y="925"/>
                  <a:pt x="2439" y="994"/>
                  <a:pt x="2367" y="1082"/>
                </a:cubicBezTo>
                <a:cubicBezTo>
                  <a:pt x="2327" y="1132"/>
                  <a:pt x="2134" y="1188"/>
                  <a:pt x="2046" y="1216"/>
                </a:cubicBezTo>
                <a:cubicBezTo>
                  <a:pt x="2006" y="1191"/>
                  <a:pt x="1971" y="1160"/>
                  <a:pt x="1938" y="1132"/>
                </a:cubicBezTo>
                <a:lnTo>
                  <a:pt x="1757" y="1278"/>
                </a:lnTo>
                <a:lnTo>
                  <a:pt x="1868" y="1415"/>
                </a:lnTo>
                <a:lnTo>
                  <a:pt x="1840" y="1419"/>
                </a:lnTo>
                <a:lnTo>
                  <a:pt x="1824" y="1473"/>
                </a:lnTo>
                <a:lnTo>
                  <a:pt x="1805" y="1460"/>
                </a:lnTo>
                <a:cubicBezTo>
                  <a:pt x="1758" y="1481"/>
                  <a:pt x="1709" y="1500"/>
                  <a:pt x="1658" y="1517"/>
                </a:cubicBezTo>
                <a:cubicBezTo>
                  <a:pt x="1549" y="1674"/>
                  <a:pt x="1707" y="1979"/>
                  <a:pt x="1798" y="2121"/>
                </a:cubicBezTo>
                <a:lnTo>
                  <a:pt x="1623" y="2198"/>
                </a:lnTo>
                <a:cubicBezTo>
                  <a:pt x="1623" y="2198"/>
                  <a:pt x="1757" y="2274"/>
                  <a:pt x="1768" y="2279"/>
                </a:cubicBezTo>
                <a:cubicBezTo>
                  <a:pt x="1773" y="2424"/>
                  <a:pt x="1650" y="2661"/>
                  <a:pt x="1803" y="2773"/>
                </a:cubicBezTo>
                <a:cubicBezTo>
                  <a:pt x="1723" y="2851"/>
                  <a:pt x="1540" y="2983"/>
                  <a:pt x="1532" y="3078"/>
                </a:cubicBezTo>
                <a:cubicBezTo>
                  <a:pt x="1139" y="3076"/>
                  <a:pt x="1182" y="3360"/>
                  <a:pt x="947" y="3451"/>
                </a:cubicBezTo>
                <a:cubicBezTo>
                  <a:pt x="945" y="3436"/>
                  <a:pt x="951" y="3434"/>
                  <a:pt x="966" y="3447"/>
                </a:cubicBezTo>
                <a:cubicBezTo>
                  <a:pt x="608" y="3513"/>
                  <a:pt x="413" y="3554"/>
                  <a:pt x="434" y="3830"/>
                </a:cubicBezTo>
                <a:cubicBezTo>
                  <a:pt x="410" y="3843"/>
                  <a:pt x="192" y="4024"/>
                  <a:pt x="245" y="4024"/>
                </a:cubicBezTo>
                <a:lnTo>
                  <a:pt x="236" y="4024"/>
                </a:lnTo>
                <a:cubicBezTo>
                  <a:pt x="54" y="4141"/>
                  <a:pt x="48" y="4311"/>
                  <a:pt x="120" y="4482"/>
                </a:cubicBezTo>
                <a:cubicBezTo>
                  <a:pt x="-250" y="4580"/>
                  <a:pt x="355" y="4716"/>
                  <a:pt x="355" y="4730"/>
                </a:cubicBezTo>
                <a:cubicBezTo>
                  <a:pt x="361" y="4790"/>
                  <a:pt x="347" y="4826"/>
                  <a:pt x="446" y="4867"/>
                </a:cubicBezTo>
                <a:cubicBezTo>
                  <a:pt x="418" y="4880"/>
                  <a:pt x="385" y="4889"/>
                  <a:pt x="354" y="4898"/>
                </a:cubicBezTo>
                <a:lnTo>
                  <a:pt x="401" y="5044"/>
                </a:lnTo>
                <a:cubicBezTo>
                  <a:pt x="360" y="5065"/>
                  <a:pt x="295" y="5073"/>
                  <a:pt x="243" y="5074"/>
                </a:cubicBezTo>
                <a:cubicBezTo>
                  <a:pt x="-96" y="5327"/>
                  <a:pt x="100" y="5478"/>
                  <a:pt x="253" y="5724"/>
                </a:cubicBezTo>
                <a:cubicBezTo>
                  <a:pt x="-131" y="5758"/>
                  <a:pt x="906" y="6336"/>
                  <a:pt x="977" y="6405"/>
                </a:cubicBezTo>
                <a:cubicBezTo>
                  <a:pt x="1473" y="6884"/>
                  <a:pt x="1943" y="7410"/>
                  <a:pt x="2366" y="7917"/>
                </a:cubicBezTo>
                <a:cubicBezTo>
                  <a:pt x="2792" y="8429"/>
                  <a:pt x="2834" y="8747"/>
                  <a:pt x="3754" y="9047"/>
                </a:cubicBezTo>
                <a:cubicBezTo>
                  <a:pt x="4138" y="9172"/>
                  <a:pt x="4518" y="9326"/>
                  <a:pt x="4908" y="9441"/>
                </a:cubicBezTo>
                <a:cubicBezTo>
                  <a:pt x="5168" y="9517"/>
                  <a:pt x="5201" y="9759"/>
                  <a:pt x="5520" y="9800"/>
                </a:cubicBezTo>
                <a:cubicBezTo>
                  <a:pt x="5673" y="10251"/>
                  <a:pt x="5783" y="10655"/>
                  <a:pt x="5791" y="11117"/>
                </a:cubicBezTo>
                <a:cubicBezTo>
                  <a:pt x="5711" y="11122"/>
                  <a:pt x="5913" y="12338"/>
                  <a:pt x="5907" y="12464"/>
                </a:cubicBezTo>
                <a:cubicBezTo>
                  <a:pt x="5882" y="13059"/>
                  <a:pt x="5883" y="13548"/>
                  <a:pt x="6193" y="14121"/>
                </a:cubicBezTo>
                <a:lnTo>
                  <a:pt x="6225" y="14132"/>
                </a:lnTo>
                <a:cubicBezTo>
                  <a:pt x="6430" y="14543"/>
                  <a:pt x="6291" y="15161"/>
                  <a:pt x="6165" y="15567"/>
                </a:cubicBezTo>
                <a:lnTo>
                  <a:pt x="5959" y="15469"/>
                </a:lnTo>
                <a:cubicBezTo>
                  <a:pt x="6052" y="15704"/>
                  <a:pt x="6153" y="16040"/>
                  <a:pt x="6421" y="16224"/>
                </a:cubicBezTo>
                <a:cubicBezTo>
                  <a:pt x="6507" y="16420"/>
                  <a:pt x="6366" y="16837"/>
                  <a:pt x="6657" y="17019"/>
                </a:cubicBezTo>
                <a:lnTo>
                  <a:pt x="6608" y="17029"/>
                </a:lnTo>
                <a:cubicBezTo>
                  <a:pt x="6637" y="17135"/>
                  <a:pt x="6673" y="17242"/>
                  <a:pt x="6698" y="17348"/>
                </a:cubicBezTo>
                <a:cubicBezTo>
                  <a:pt x="6724" y="17460"/>
                  <a:pt x="6961" y="17753"/>
                  <a:pt x="7204" y="17552"/>
                </a:cubicBezTo>
                <a:cubicBezTo>
                  <a:pt x="7368" y="17415"/>
                  <a:pt x="7130" y="17379"/>
                  <a:pt x="7104" y="17271"/>
                </a:cubicBezTo>
                <a:cubicBezTo>
                  <a:pt x="7153" y="17247"/>
                  <a:pt x="7205" y="17224"/>
                  <a:pt x="7258" y="17204"/>
                </a:cubicBezTo>
                <a:cubicBezTo>
                  <a:pt x="7266" y="17207"/>
                  <a:pt x="7274" y="17209"/>
                  <a:pt x="7283" y="17212"/>
                </a:cubicBezTo>
                <a:cubicBezTo>
                  <a:pt x="7428" y="17330"/>
                  <a:pt x="7359" y="17669"/>
                  <a:pt x="7457" y="17825"/>
                </a:cubicBezTo>
                <a:cubicBezTo>
                  <a:pt x="7064" y="17733"/>
                  <a:pt x="6781" y="17992"/>
                  <a:pt x="7244" y="18037"/>
                </a:cubicBezTo>
                <a:cubicBezTo>
                  <a:pt x="7249" y="18089"/>
                  <a:pt x="7372" y="18164"/>
                  <a:pt x="7414" y="18219"/>
                </a:cubicBezTo>
                <a:cubicBezTo>
                  <a:pt x="7100" y="18171"/>
                  <a:pt x="6990" y="18391"/>
                  <a:pt x="6948" y="18541"/>
                </a:cubicBezTo>
                <a:cubicBezTo>
                  <a:pt x="6858" y="18867"/>
                  <a:pt x="7590" y="18545"/>
                  <a:pt x="7695" y="18694"/>
                </a:cubicBezTo>
                <a:cubicBezTo>
                  <a:pt x="7722" y="18862"/>
                  <a:pt x="7638" y="18904"/>
                  <a:pt x="7476" y="18960"/>
                </a:cubicBezTo>
                <a:cubicBezTo>
                  <a:pt x="7193" y="19058"/>
                  <a:pt x="7547" y="19380"/>
                  <a:pt x="7676" y="19483"/>
                </a:cubicBezTo>
                <a:cubicBezTo>
                  <a:pt x="7806" y="19585"/>
                  <a:pt x="8719" y="19925"/>
                  <a:pt x="8709" y="20034"/>
                </a:cubicBezTo>
                <a:cubicBezTo>
                  <a:pt x="8675" y="20055"/>
                  <a:pt x="8539" y="20057"/>
                  <a:pt x="8495" y="20060"/>
                </a:cubicBezTo>
                <a:cubicBezTo>
                  <a:pt x="8668" y="20215"/>
                  <a:pt x="8970" y="20245"/>
                  <a:pt x="9155" y="20402"/>
                </a:cubicBezTo>
                <a:cubicBezTo>
                  <a:pt x="9472" y="20673"/>
                  <a:pt x="9686" y="20866"/>
                  <a:pt x="10256" y="20922"/>
                </a:cubicBezTo>
                <a:cubicBezTo>
                  <a:pt x="10224" y="21093"/>
                  <a:pt x="10989" y="21099"/>
                  <a:pt x="11173" y="21106"/>
                </a:cubicBezTo>
                <a:cubicBezTo>
                  <a:pt x="11320" y="21272"/>
                  <a:pt x="11860" y="21266"/>
                  <a:pt x="12121" y="21346"/>
                </a:cubicBezTo>
                <a:cubicBezTo>
                  <a:pt x="12171" y="21325"/>
                  <a:pt x="12226" y="21311"/>
                  <a:pt x="12286" y="21303"/>
                </a:cubicBezTo>
                <a:cubicBezTo>
                  <a:pt x="12279" y="21275"/>
                  <a:pt x="12265" y="21249"/>
                  <a:pt x="12243" y="21224"/>
                </a:cubicBezTo>
                <a:cubicBezTo>
                  <a:pt x="12367" y="21226"/>
                  <a:pt x="12609" y="21245"/>
                  <a:pt x="12688" y="21175"/>
                </a:cubicBezTo>
                <a:cubicBezTo>
                  <a:pt x="13408" y="21075"/>
                  <a:pt x="12856" y="20944"/>
                  <a:pt x="12432" y="20879"/>
                </a:cubicBezTo>
                <a:cubicBezTo>
                  <a:pt x="12038" y="20820"/>
                  <a:pt x="11669" y="20556"/>
                  <a:pt x="11367" y="20396"/>
                </a:cubicBezTo>
                <a:lnTo>
                  <a:pt x="11371" y="20394"/>
                </a:lnTo>
                <a:cubicBezTo>
                  <a:pt x="11287" y="20307"/>
                  <a:pt x="11160" y="20275"/>
                  <a:pt x="11013" y="20336"/>
                </a:cubicBezTo>
                <a:cubicBezTo>
                  <a:pt x="10986" y="20329"/>
                  <a:pt x="10938" y="20310"/>
                  <a:pt x="10929" y="20303"/>
                </a:cubicBezTo>
                <a:cubicBezTo>
                  <a:pt x="10926" y="20288"/>
                  <a:pt x="10923" y="20273"/>
                  <a:pt x="10922" y="20258"/>
                </a:cubicBezTo>
                <a:lnTo>
                  <a:pt x="11154" y="20296"/>
                </a:lnTo>
                <a:lnTo>
                  <a:pt x="11240" y="20191"/>
                </a:lnTo>
                <a:cubicBezTo>
                  <a:pt x="10960" y="20056"/>
                  <a:pt x="10729" y="19885"/>
                  <a:pt x="10600" y="19679"/>
                </a:cubicBezTo>
                <a:cubicBezTo>
                  <a:pt x="11043" y="19491"/>
                  <a:pt x="10850" y="19267"/>
                  <a:pt x="11190" y="19008"/>
                </a:cubicBezTo>
                <a:cubicBezTo>
                  <a:pt x="11610" y="18689"/>
                  <a:pt x="10881" y="18589"/>
                  <a:pt x="10564" y="18488"/>
                </a:cubicBezTo>
                <a:cubicBezTo>
                  <a:pt x="9933" y="18287"/>
                  <a:pt x="10482" y="18110"/>
                  <a:pt x="10762" y="17956"/>
                </a:cubicBezTo>
                <a:cubicBezTo>
                  <a:pt x="11082" y="17780"/>
                  <a:pt x="10532" y="17572"/>
                  <a:pt x="10925" y="17461"/>
                </a:cubicBezTo>
                <a:cubicBezTo>
                  <a:pt x="11053" y="17363"/>
                  <a:pt x="11542" y="17241"/>
                  <a:pt x="11132" y="17081"/>
                </a:cubicBezTo>
                <a:cubicBezTo>
                  <a:pt x="10719" y="16920"/>
                  <a:pt x="10542" y="17195"/>
                  <a:pt x="10370" y="16756"/>
                </a:cubicBezTo>
                <a:cubicBezTo>
                  <a:pt x="10280" y="16736"/>
                  <a:pt x="10698" y="16839"/>
                  <a:pt x="10701" y="16840"/>
                </a:cubicBezTo>
                <a:cubicBezTo>
                  <a:pt x="10852" y="16881"/>
                  <a:pt x="11044" y="16917"/>
                  <a:pt x="11208" y="16879"/>
                </a:cubicBezTo>
                <a:cubicBezTo>
                  <a:pt x="11677" y="16774"/>
                  <a:pt x="11296" y="16620"/>
                  <a:pt x="11327" y="16476"/>
                </a:cubicBezTo>
                <a:lnTo>
                  <a:pt x="11391" y="16465"/>
                </a:lnTo>
                <a:cubicBezTo>
                  <a:pt x="11399" y="16341"/>
                  <a:pt x="11312" y="16265"/>
                  <a:pt x="11208" y="16169"/>
                </a:cubicBezTo>
                <a:cubicBezTo>
                  <a:pt x="11664" y="16259"/>
                  <a:pt x="12455" y="16159"/>
                  <a:pt x="12835" y="15994"/>
                </a:cubicBezTo>
                <a:cubicBezTo>
                  <a:pt x="13028" y="15910"/>
                  <a:pt x="13154" y="15698"/>
                  <a:pt x="13228" y="15565"/>
                </a:cubicBezTo>
                <a:cubicBezTo>
                  <a:pt x="13402" y="15253"/>
                  <a:pt x="12911" y="15333"/>
                  <a:pt x="12834" y="15144"/>
                </a:cubicBezTo>
                <a:cubicBezTo>
                  <a:pt x="12802" y="15022"/>
                  <a:pt x="12963" y="14987"/>
                  <a:pt x="12778" y="14873"/>
                </a:cubicBezTo>
                <a:cubicBezTo>
                  <a:pt x="13254" y="14989"/>
                  <a:pt x="14069" y="14954"/>
                  <a:pt x="14075" y="14543"/>
                </a:cubicBezTo>
                <a:cubicBezTo>
                  <a:pt x="14715" y="14565"/>
                  <a:pt x="14622" y="13934"/>
                  <a:pt x="14861" y="13689"/>
                </a:cubicBezTo>
                <a:cubicBezTo>
                  <a:pt x="14826" y="13753"/>
                  <a:pt x="14779" y="13815"/>
                  <a:pt x="14699" y="13862"/>
                </a:cubicBezTo>
                <a:lnTo>
                  <a:pt x="14810" y="13932"/>
                </a:lnTo>
                <a:lnTo>
                  <a:pt x="14823" y="13925"/>
                </a:lnTo>
                <a:lnTo>
                  <a:pt x="14866" y="13945"/>
                </a:lnTo>
                <a:cubicBezTo>
                  <a:pt x="15391" y="13663"/>
                  <a:pt x="15253" y="13268"/>
                  <a:pt x="15713" y="12979"/>
                </a:cubicBezTo>
                <a:cubicBezTo>
                  <a:pt x="16218" y="12660"/>
                  <a:pt x="15525" y="12151"/>
                  <a:pt x="15954" y="11777"/>
                </a:cubicBezTo>
                <a:cubicBezTo>
                  <a:pt x="16313" y="11463"/>
                  <a:pt x="17360" y="11121"/>
                  <a:pt x="17972" y="11165"/>
                </a:cubicBezTo>
                <a:cubicBezTo>
                  <a:pt x="18474" y="11201"/>
                  <a:pt x="18489" y="10927"/>
                  <a:pt x="18940" y="10851"/>
                </a:cubicBezTo>
                <a:cubicBezTo>
                  <a:pt x="18679" y="10613"/>
                  <a:pt x="19041" y="10505"/>
                  <a:pt x="19136" y="10300"/>
                </a:cubicBezTo>
                <a:cubicBezTo>
                  <a:pt x="19263" y="10026"/>
                  <a:pt x="19440" y="9737"/>
                  <a:pt x="19532" y="9473"/>
                </a:cubicBezTo>
                <a:cubicBezTo>
                  <a:pt x="19677" y="9053"/>
                  <a:pt x="19187" y="8394"/>
                  <a:pt x="19505" y="8013"/>
                </a:cubicBezTo>
                <a:cubicBezTo>
                  <a:pt x="20005" y="8053"/>
                  <a:pt x="20030" y="7526"/>
                  <a:pt x="20245" y="7340"/>
                </a:cubicBezTo>
                <a:cubicBezTo>
                  <a:pt x="20849" y="6817"/>
                  <a:pt x="21350" y="6573"/>
                  <a:pt x="21083" y="5876"/>
                </a:cubicBezTo>
                <a:cubicBezTo>
                  <a:pt x="21071" y="5847"/>
                  <a:pt x="21253" y="6319"/>
                  <a:pt x="21083" y="5876"/>
                </a:cubicBezTo>
                <a:close/>
              </a:path>
            </a:pathLst>
          </a:custGeom>
          <a:solidFill>
            <a:schemeClr val="bg1">
              <a:lumMod val="65000"/>
            </a:schemeClr>
          </a:solidFill>
          <a:ln w="12700" cap="flat">
            <a:noFill/>
            <a:miter lim="400000"/>
          </a:ln>
          <a:effectLst/>
        </p:spPr>
        <p:txBody>
          <a:bodyPr wrap="square" lIns="0" tIns="0" rIns="0" bIns="0" numCol="1" anchor="ctr">
            <a:noAutofit/>
          </a:bodyPr>
          <a:lstStyle/>
          <a:p>
            <a:pPr marL="0" marR="0" lvl="0" indent="0" defTabSz="914217" eaLnBrk="1" fontAlgn="auto" latinLnBrk="0" hangingPunct="1">
              <a:lnSpc>
                <a:spcPct val="100000"/>
              </a:lnSpc>
              <a:spcBef>
                <a:spcPts val="0"/>
              </a:spcBef>
              <a:spcAft>
                <a:spcPts val="0"/>
              </a:spcAft>
              <a:buClrTx/>
              <a:buSzTx/>
              <a:buFontTx/>
              <a:buNone/>
              <a:tabLst/>
              <a:defRPr/>
            </a:pPr>
            <a:endParaRPr kumimoji="0" sz="2532" b="0" i="0" u="none" strike="noStrike" kern="0" cap="none" spc="0" normalizeH="0" baseline="0" noProof="0" dirty="0">
              <a:ln>
                <a:noFill/>
              </a:ln>
              <a:solidFill>
                <a:srgbClr val="B4B4B4"/>
              </a:solidFill>
              <a:effectLst/>
              <a:uLnTx/>
              <a:uFillTx/>
              <a:latin typeface="Times New Roman" panose="02020603050405020304" pitchFamily="18" charset="0"/>
              <a:cs typeface="Times New Roman" panose="02020603050405020304" pitchFamily="18" charset="0"/>
            </a:endParaRPr>
          </a:p>
        </p:txBody>
      </p:sp>
      <p:sp>
        <p:nvSpPr>
          <p:cNvPr id="39" name="Shape 40782">
            <a:extLst>
              <a:ext uri="{FF2B5EF4-FFF2-40B4-BE49-F238E27FC236}">
                <a16:creationId xmlns:a16="http://schemas.microsoft.com/office/drawing/2014/main" id="{C07A5B68-58FF-4C36-8EDB-D9D19A35EF9F}"/>
              </a:ext>
            </a:extLst>
          </p:cNvPr>
          <p:cNvSpPr/>
          <p:nvPr/>
        </p:nvSpPr>
        <p:spPr>
          <a:xfrm>
            <a:off x="2832316" y="3598502"/>
            <a:ext cx="1460599" cy="1723144"/>
          </a:xfrm>
          <a:custGeom>
            <a:avLst/>
            <a:gdLst/>
            <a:ahLst/>
            <a:cxnLst>
              <a:cxn ang="0">
                <a:pos x="wd2" y="hd2"/>
              </a:cxn>
              <a:cxn ang="5400000">
                <a:pos x="wd2" y="hd2"/>
              </a:cxn>
              <a:cxn ang="10800000">
                <a:pos x="wd2" y="hd2"/>
              </a:cxn>
              <a:cxn ang="16200000">
                <a:pos x="wd2" y="hd2"/>
              </a:cxn>
            </a:cxnLst>
            <a:rect l="0" t="0" r="r" b="b"/>
            <a:pathLst>
              <a:path w="21494" h="21436" extrusionOk="0">
                <a:moveTo>
                  <a:pt x="21150" y="15574"/>
                </a:moveTo>
                <a:cubicBezTo>
                  <a:pt x="21261" y="15717"/>
                  <a:pt x="21093" y="15952"/>
                  <a:pt x="20924" y="15784"/>
                </a:cubicBezTo>
                <a:cubicBezTo>
                  <a:pt x="20982" y="16021"/>
                  <a:pt x="20891" y="16384"/>
                  <a:pt x="20777" y="16596"/>
                </a:cubicBezTo>
                <a:cubicBezTo>
                  <a:pt x="20505" y="17107"/>
                  <a:pt x="20399" y="17680"/>
                  <a:pt x="20142" y="18190"/>
                </a:cubicBezTo>
                <a:cubicBezTo>
                  <a:pt x="20021" y="18451"/>
                  <a:pt x="19581" y="18883"/>
                  <a:pt x="19210" y="18697"/>
                </a:cubicBezTo>
                <a:cubicBezTo>
                  <a:pt x="19055" y="18620"/>
                  <a:pt x="18983" y="18564"/>
                  <a:pt x="18916" y="18429"/>
                </a:cubicBezTo>
                <a:cubicBezTo>
                  <a:pt x="18874" y="18346"/>
                  <a:pt x="18895" y="18082"/>
                  <a:pt x="18885" y="18073"/>
                </a:cubicBezTo>
                <a:cubicBezTo>
                  <a:pt x="18630" y="17743"/>
                  <a:pt x="18882" y="17612"/>
                  <a:pt x="18985" y="17344"/>
                </a:cubicBezTo>
                <a:cubicBezTo>
                  <a:pt x="19114" y="17002"/>
                  <a:pt x="19115" y="16913"/>
                  <a:pt x="19087" y="16545"/>
                </a:cubicBezTo>
                <a:cubicBezTo>
                  <a:pt x="19035" y="16414"/>
                  <a:pt x="19148" y="15981"/>
                  <a:pt x="19273" y="15913"/>
                </a:cubicBezTo>
                <a:cubicBezTo>
                  <a:pt x="19479" y="15800"/>
                  <a:pt x="19740" y="15772"/>
                  <a:pt x="19957" y="15653"/>
                </a:cubicBezTo>
                <a:cubicBezTo>
                  <a:pt x="20082" y="15574"/>
                  <a:pt x="20117" y="15501"/>
                  <a:pt x="20239" y="15479"/>
                </a:cubicBezTo>
                <a:cubicBezTo>
                  <a:pt x="20387" y="15448"/>
                  <a:pt x="20295" y="14983"/>
                  <a:pt x="20473" y="15143"/>
                </a:cubicBezTo>
                <a:cubicBezTo>
                  <a:pt x="20533" y="15027"/>
                  <a:pt x="20661" y="14865"/>
                  <a:pt x="20739" y="14731"/>
                </a:cubicBezTo>
                <a:cubicBezTo>
                  <a:pt x="20722" y="14552"/>
                  <a:pt x="20909" y="14739"/>
                  <a:pt x="20929" y="14819"/>
                </a:cubicBezTo>
                <a:cubicBezTo>
                  <a:pt x="20973" y="14985"/>
                  <a:pt x="21061" y="15461"/>
                  <a:pt x="21150" y="15574"/>
                </a:cubicBezTo>
                <a:cubicBezTo>
                  <a:pt x="21173" y="15603"/>
                  <a:pt x="21138" y="15559"/>
                  <a:pt x="21150" y="15574"/>
                </a:cubicBezTo>
                <a:close/>
                <a:moveTo>
                  <a:pt x="21449" y="7942"/>
                </a:moveTo>
                <a:cubicBezTo>
                  <a:pt x="21344" y="7731"/>
                  <a:pt x="21600" y="7533"/>
                  <a:pt x="21152" y="7539"/>
                </a:cubicBezTo>
                <a:cubicBezTo>
                  <a:pt x="21008" y="7541"/>
                  <a:pt x="20754" y="7739"/>
                  <a:pt x="20526" y="7739"/>
                </a:cubicBezTo>
                <a:cubicBezTo>
                  <a:pt x="20244" y="7739"/>
                  <a:pt x="20016" y="7865"/>
                  <a:pt x="19729" y="7865"/>
                </a:cubicBezTo>
                <a:cubicBezTo>
                  <a:pt x="19565" y="7865"/>
                  <a:pt x="19469" y="8014"/>
                  <a:pt x="19302" y="7993"/>
                </a:cubicBezTo>
                <a:cubicBezTo>
                  <a:pt x="19093" y="7930"/>
                  <a:pt x="19070" y="7669"/>
                  <a:pt x="18908" y="7605"/>
                </a:cubicBezTo>
                <a:cubicBezTo>
                  <a:pt x="19001" y="7551"/>
                  <a:pt x="19025" y="7458"/>
                  <a:pt x="18981" y="7374"/>
                </a:cubicBezTo>
                <a:cubicBezTo>
                  <a:pt x="19062" y="7284"/>
                  <a:pt x="18938" y="7312"/>
                  <a:pt x="18896" y="7232"/>
                </a:cubicBezTo>
                <a:cubicBezTo>
                  <a:pt x="18780" y="7074"/>
                  <a:pt x="18298" y="6560"/>
                  <a:pt x="18034" y="6598"/>
                </a:cubicBezTo>
                <a:cubicBezTo>
                  <a:pt x="17984" y="6467"/>
                  <a:pt x="17855" y="6463"/>
                  <a:pt x="17803" y="6343"/>
                </a:cubicBezTo>
                <a:cubicBezTo>
                  <a:pt x="17753" y="6232"/>
                  <a:pt x="17703" y="5708"/>
                  <a:pt x="17456" y="5708"/>
                </a:cubicBezTo>
                <a:lnTo>
                  <a:pt x="17456" y="5708"/>
                </a:lnTo>
                <a:cubicBezTo>
                  <a:pt x="17148" y="5708"/>
                  <a:pt x="17061" y="5095"/>
                  <a:pt x="17029" y="4927"/>
                </a:cubicBezTo>
                <a:lnTo>
                  <a:pt x="17085" y="4930"/>
                </a:lnTo>
                <a:cubicBezTo>
                  <a:pt x="16985" y="4575"/>
                  <a:pt x="16629" y="4445"/>
                  <a:pt x="16480" y="4141"/>
                </a:cubicBezTo>
                <a:lnTo>
                  <a:pt x="16435" y="4152"/>
                </a:lnTo>
                <a:cubicBezTo>
                  <a:pt x="16428" y="4118"/>
                  <a:pt x="16411" y="4085"/>
                  <a:pt x="16410" y="4050"/>
                </a:cubicBezTo>
                <a:cubicBezTo>
                  <a:pt x="16418" y="4049"/>
                  <a:pt x="16577" y="4040"/>
                  <a:pt x="16577" y="4040"/>
                </a:cubicBezTo>
                <a:cubicBezTo>
                  <a:pt x="16561" y="4019"/>
                  <a:pt x="16373" y="3888"/>
                  <a:pt x="16373" y="3877"/>
                </a:cubicBezTo>
                <a:cubicBezTo>
                  <a:pt x="16140" y="3556"/>
                  <a:pt x="15927" y="3229"/>
                  <a:pt x="15764" y="2884"/>
                </a:cubicBezTo>
                <a:cubicBezTo>
                  <a:pt x="15810" y="2908"/>
                  <a:pt x="15860" y="2921"/>
                  <a:pt x="15913" y="2924"/>
                </a:cubicBezTo>
                <a:cubicBezTo>
                  <a:pt x="16212" y="2508"/>
                  <a:pt x="16034" y="2139"/>
                  <a:pt x="15828" y="1728"/>
                </a:cubicBezTo>
                <a:cubicBezTo>
                  <a:pt x="15663" y="1776"/>
                  <a:pt x="15487" y="1765"/>
                  <a:pt x="15320" y="1792"/>
                </a:cubicBezTo>
                <a:cubicBezTo>
                  <a:pt x="15262" y="1792"/>
                  <a:pt x="15004" y="1673"/>
                  <a:pt x="14939" y="1652"/>
                </a:cubicBezTo>
                <a:cubicBezTo>
                  <a:pt x="14877" y="1646"/>
                  <a:pt x="14703" y="1675"/>
                  <a:pt x="14673" y="1666"/>
                </a:cubicBezTo>
                <a:cubicBezTo>
                  <a:pt x="14649" y="1666"/>
                  <a:pt x="14604" y="1640"/>
                  <a:pt x="14583" y="1631"/>
                </a:cubicBezTo>
                <a:cubicBezTo>
                  <a:pt x="14579" y="1638"/>
                  <a:pt x="14541" y="1746"/>
                  <a:pt x="14548" y="1746"/>
                </a:cubicBezTo>
                <a:cubicBezTo>
                  <a:pt x="14314" y="1775"/>
                  <a:pt x="14213" y="1915"/>
                  <a:pt x="13949" y="1776"/>
                </a:cubicBezTo>
                <a:cubicBezTo>
                  <a:pt x="13737" y="1662"/>
                  <a:pt x="13370" y="1599"/>
                  <a:pt x="13126" y="1666"/>
                </a:cubicBezTo>
                <a:cubicBezTo>
                  <a:pt x="13114" y="1631"/>
                  <a:pt x="12362" y="1325"/>
                  <a:pt x="12311" y="1315"/>
                </a:cubicBezTo>
                <a:cubicBezTo>
                  <a:pt x="12058" y="1263"/>
                  <a:pt x="11585" y="1295"/>
                  <a:pt x="11468" y="1561"/>
                </a:cubicBezTo>
                <a:cubicBezTo>
                  <a:pt x="11405" y="1704"/>
                  <a:pt x="11546" y="1817"/>
                  <a:pt x="11493" y="1940"/>
                </a:cubicBezTo>
                <a:cubicBezTo>
                  <a:pt x="11411" y="2129"/>
                  <a:pt x="10260" y="1753"/>
                  <a:pt x="10229" y="1583"/>
                </a:cubicBezTo>
                <a:cubicBezTo>
                  <a:pt x="10181" y="1321"/>
                  <a:pt x="9285" y="1213"/>
                  <a:pt x="9029" y="1193"/>
                </a:cubicBezTo>
                <a:cubicBezTo>
                  <a:pt x="9018" y="1125"/>
                  <a:pt x="8978" y="1083"/>
                  <a:pt x="8892" y="1075"/>
                </a:cubicBezTo>
                <a:lnTo>
                  <a:pt x="8892" y="1071"/>
                </a:lnTo>
                <a:cubicBezTo>
                  <a:pt x="8848" y="1075"/>
                  <a:pt x="8690" y="1054"/>
                  <a:pt x="8710" y="986"/>
                </a:cubicBezTo>
                <a:cubicBezTo>
                  <a:pt x="8710" y="964"/>
                  <a:pt x="8994" y="767"/>
                  <a:pt x="9016" y="679"/>
                </a:cubicBezTo>
                <a:cubicBezTo>
                  <a:pt x="9056" y="517"/>
                  <a:pt x="8891" y="519"/>
                  <a:pt x="8901" y="450"/>
                </a:cubicBezTo>
                <a:cubicBezTo>
                  <a:pt x="8820" y="389"/>
                  <a:pt x="9205" y="-90"/>
                  <a:pt x="8780" y="124"/>
                </a:cubicBezTo>
                <a:cubicBezTo>
                  <a:pt x="8738" y="-14"/>
                  <a:pt x="7966" y="-25"/>
                  <a:pt x="7786" y="33"/>
                </a:cubicBezTo>
                <a:cubicBezTo>
                  <a:pt x="7755" y="33"/>
                  <a:pt x="7236" y="45"/>
                  <a:pt x="7284" y="112"/>
                </a:cubicBezTo>
                <a:cubicBezTo>
                  <a:pt x="6980" y="-39"/>
                  <a:pt x="6476" y="127"/>
                  <a:pt x="6182" y="191"/>
                </a:cubicBezTo>
                <a:cubicBezTo>
                  <a:pt x="5782" y="191"/>
                  <a:pt x="5357" y="466"/>
                  <a:pt x="4985" y="577"/>
                </a:cubicBezTo>
                <a:cubicBezTo>
                  <a:pt x="4968" y="561"/>
                  <a:pt x="4957" y="544"/>
                  <a:pt x="4950" y="523"/>
                </a:cubicBezTo>
                <a:lnTo>
                  <a:pt x="4918" y="529"/>
                </a:lnTo>
                <a:lnTo>
                  <a:pt x="4905" y="496"/>
                </a:lnTo>
                <a:cubicBezTo>
                  <a:pt x="4737" y="581"/>
                  <a:pt x="4445" y="574"/>
                  <a:pt x="4277" y="480"/>
                </a:cubicBezTo>
                <a:cubicBezTo>
                  <a:pt x="4282" y="423"/>
                  <a:pt x="4286" y="367"/>
                  <a:pt x="4279" y="311"/>
                </a:cubicBezTo>
                <a:cubicBezTo>
                  <a:pt x="3839" y="327"/>
                  <a:pt x="3931" y="706"/>
                  <a:pt x="3692" y="913"/>
                </a:cubicBezTo>
                <a:cubicBezTo>
                  <a:pt x="3463" y="1112"/>
                  <a:pt x="3139" y="1114"/>
                  <a:pt x="2935" y="1363"/>
                </a:cubicBezTo>
                <a:cubicBezTo>
                  <a:pt x="2899" y="1537"/>
                  <a:pt x="2704" y="1647"/>
                  <a:pt x="2717" y="1829"/>
                </a:cubicBezTo>
                <a:cubicBezTo>
                  <a:pt x="2734" y="2071"/>
                  <a:pt x="2718" y="2224"/>
                  <a:pt x="2488" y="2389"/>
                </a:cubicBezTo>
                <a:cubicBezTo>
                  <a:pt x="2217" y="2584"/>
                  <a:pt x="1913" y="2731"/>
                  <a:pt x="1546" y="2719"/>
                </a:cubicBezTo>
                <a:cubicBezTo>
                  <a:pt x="1507" y="2976"/>
                  <a:pt x="1199" y="3017"/>
                  <a:pt x="1132" y="3212"/>
                </a:cubicBezTo>
                <a:cubicBezTo>
                  <a:pt x="1025" y="3521"/>
                  <a:pt x="918" y="3677"/>
                  <a:pt x="641" y="3906"/>
                </a:cubicBezTo>
                <a:lnTo>
                  <a:pt x="670" y="3942"/>
                </a:lnTo>
                <a:cubicBezTo>
                  <a:pt x="508" y="4166"/>
                  <a:pt x="173" y="4557"/>
                  <a:pt x="339" y="4803"/>
                </a:cubicBezTo>
                <a:lnTo>
                  <a:pt x="391" y="4803"/>
                </a:lnTo>
                <a:cubicBezTo>
                  <a:pt x="467" y="4803"/>
                  <a:pt x="416" y="5040"/>
                  <a:pt x="558" y="5026"/>
                </a:cubicBezTo>
                <a:cubicBezTo>
                  <a:pt x="575" y="5060"/>
                  <a:pt x="612" y="5269"/>
                  <a:pt x="543" y="5269"/>
                </a:cubicBezTo>
                <a:lnTo>
                  <a:pt x="456" y="5299"/>
                </a:lnTo>
                <a:cubicBezTo>
                  <a:pt x="764" y="5604"/>
                  <a:pt x="582" y="5896"/>
                  <a:pt x="452" y="6228"/>
                </a:cubicBezTo>
                <a:cubicBezTo>
                  <a:pt x="401" y="6220"/>
                  <a:pt x="345" y="6229"/>
                  <a:pt x="297" y="6251"/>
                </a:cubicBezTo>
                <a:cubicBezTo>
                  <a:pt x="430" y="6424"/>
                  <a:pt x="154" y="6618"/>
                  <a:pt x="0" y="6730"/>
                </a:cubicBezTo>
                <a:cubicBezTo>
                  <a:pt x="249" y="6752"/>
                  <a:pt x="299" y="6978"/>
                  <a:pt x="276" y="7155"/>
                </a:cubicBezTo>
                <a:lnTo>
                  <a:pt x="307" y="7155"/>
                </a:lnTo>
                <a:cubicBezTo>
                  <a:pt x="294" y="7155"/>
                  <a:pt x="281" y="7155"/>
                  <a:pt x="268" y="7155"/>
                </a:cubicBezTo>
                <a:cubicBezTo>
                  <a:pt x="265" y="7167"/>
                  <a:pt x="258" y="7174"/>
                  <a:pt x="247" y="7177"/>
                </a:cubicBezTo>
                <a:cubicBezTo>
                  <a:pt x="206" y="7341"/>
                  <a:pt x="390" y="7647"/>
                  <a:pt x="654" y="7597"/>
                </a:cubicBezTo>
                <a:cubicBezTo>
                  <a:pt x="662" y="7714"/>
                  <a:pt x="780" y="7762"/>
                  <a:pt x="802" y="7878"/>
                </a:cubicBezTo>
                <a:cubicBezTo>
                  <a:pt x="873" y="7889"/>
                  <a:pt x="913" y="7864"/>
                  <a:pt x="946" y="7814"/>
                </a:cubicBezTo>
                <a:cubicBezTo>
                  <a:pt x="1016" y="8004"/>
                  <a:pt x="1264" y="8051"/>
                  <a:pt x="1309" y="8201"/>
                </a:cubicBezTo>
                <a:cubicBezTo>
                  <a:pt x="1426" y="8354"/>
                  <a:pt x="1416" y="8441"/>
                  <a:pt x="1473" y="8622"/>
                </a:cubicBezTo>
                <a:lnTo>
                  <a:pt x="1520" y="8622"/>
                </a:lnTo>
                <a:cubicBezTo>
                  <a:pt x="1569" y="8710"/>
                  <a:pt x="1975" y="9160"/>
                  <a:pt x="2133" y="9105"/>
                </a:cubicBezTo>
                <a:cubicBezTo>
                  <a:pt x="2414" y="9356"/>
                  <a:pt x="2674" y="9574"/>
                  <a:pt x="3086" y="9750"/>
                </a:cubicBezTo>
                <a:cubicBezTo>
                  <a:pt x="3082" y="9812"/>
                  <a:pt x="3079" y="9875"/>
                  <a:pt x="3077" y="9937"/>
                </a:cubicBezTo>
                <a:cubicBezTo>
                  <a:pt x="3152" y="9898"/>
                  <a:pt x="3229" y="9859"/>
                  <a:pt x="3307" y="9824"/>
                </a:cubicBezTo>
                <a:lnTo>
                  <a:pt x="3321" y="9829"/>
                </a:lnTo>
                <a:lnTo>
                  <a:pt x="3322" y="9817"/>
                </a:lnTo>
                <a:cubicBezTo>
                  <a:pt x="3580" y="9701"/>
                  <a:pt x="3830" y="9612"/>
                  <a:pt x="4125" y="9621"/>
                </a:cubicBezTo>
                <a:cubicBezTo>
                  <a:pt x="4261" y="9626"/>
                  <a:pt x="4581" y="9721"/>
                  <a:pt x="4686" y="9617"/>
                </a:cubicBezTo>
                <a:cubicBezTo>
                  <a:pt x="4748" y="9641"/>
                  <a:pt x="4808" y="9667"/>
                  <a:pt x="4866" y="9695"/>
                </a:cubicBezTo>
                <a:cubicBezTo>
                  <a:pt x="5080" y="9574"/>
                  <a:pt x="5871" y="9431"/>
                  <a:pt x="5918" y="9296"/>
                </a:cubicBezTo>
                <a:cubicBezTo>
                  <a:pt x="5972" y="9317"/>
                  <a:pt x="5995" y="9339"/>
                  <a:pt x="6016" y="9264"/>
                </a:cubicBezTo>
                <a:cubicBezTo>
                  <a:pt x="6022" y="9261"/>
                  <a:pt x="6045" y="9250"/>
                  <a:pt x="6080" y="9241"/>
                </a:cubicBezTo>
                <a:cubicBezTo>
                  <a:pt x="6162" y="9312"/>
                  <a:pt x="6375" y="9249"/>
                  <a:pt x="6476" y="9223"/>
                </a:cubicBezTo>
                <a:lnTo>
                  <a:pt x="6476" y="9214"/>
                </a:lnTo>
                <a:cubicBezTo>
                  <a:pt x="7144" y="9195"/>
                  <a:pt x="6984" y="9378"/>
                  <a:pt x="7304" y="9739"/>
                </a:cubicBezTo>
                <a:cubicBezTo>
                  <a:pt x="7475" y="9932"/>
                  <a:pt x="7980" y="9814"/>
                  <a:pt x="8200" y="9773"/>
                </a:cubicBezTo>
                <a:cubicBezTo>
                  <a:pt x="8223" y="9858"/>
                  <a:pt x="8315" y="9945"/>
                  <a:pt x="8426" y="9941"/>
                </a:cubicBezTo>
                <a:cubicBezTo>
                  <a:pt x="8418" y="9986"/>
                  <a:pt x="8482" y="10342"/>
                  <a:pt x="8493" y="10381"/>
                </a:cubicBezTo>
                <a:lnTo>
                  <a:pt x="8473" y="10381"/>
                </a:lnTo>
                <a:cubicBezTo>
                  <a:pt x="8451" y="10590"/>
                  <a:pt x="8231" y="10752"/>
                  <a:pt x="8455" y="10846"/>
                </a:cubicBezTo>
                <a:cubicBezTo>
                  <a:pt x="8424" y="11002"/>
                  <a:pt x="8415" y="11164"/>
                  <a:pt x="8205" y="11187"/>
                </a:cubicBezTo>
                <a:cubicBezTo>
                  <a:pt x="8322" y="11607"/>
                  <a:pt x="8608" y="11836"/>
                  <a:pt x="8916" y="12161"/>
                </a:cubicBezTo>
                <a:cubicBezTo>
                  <a:pt x="8896" y="12195"/>
                  <a:pt x="8883" y="12228"/>
                  <a:pt x="8856" y="12259"/>
                </a:cubicBezTo>
                <a:cubicBezTo>
                  <a:pt x="9007" y="12382"/>
                  <a:pt x="9103" y="12537"/>
                  <a:pt x="9233" y="12666"/>
                </a:cubicBezTo>
                <a:lnTo>
                  <a:pt x="9303" y="12614"/>
                </a:lnTo>
                <a:cubicBezTo>
                  <a:pt x="9334" y="12654"/>
                  <a:pt x="9303" y="12657"/>
                  <a:pt x="9301" y="12701"/>
                </a:cubicBezTo>
                <a:lnTo>
                  <a:pt x="9265" y="12704"/>
                </a:lnTo>
                <a:cubicBezTo>
                  <a:pt x="9269" y="12865"/>
                  <a:pt x="9736" y="13608"/>
                  <a:pt x="9628" y="13713"/>
                </a:cubicBezTo>
                <a:cubicBezTo>
                  <a:pt x="9399" y="13830"/>
                  <a:pt x="9559" y="14066"/>
                  <a:pt x="9672" y="14224"/>
                </a:cubicBezTo>
                <a:cubicBezTo>
                  <a:pt x="9958" y="14623"/>
                  <a:pt x="9535" y="14683"/>
                  <a:pt x="9477" y="14929"/>
                </a:cubicBezTo>
                <a:cubicBezTo>
                  <a:pt x="9422" y="15139"/>
                  <a:pt x="9270" y="15661"/>
                  <a:pt x="9117" y="15801"/>
                </a:cubicBezTo>
                <a:cubicBezTo>
                  <a:pt x="9132" y="15821"/>
                  <a:pt x="9142" y="15843"/>
                  <a:pt x="9148" y="15865"/>
                </a:cubicBezTo>
                <a:lnTo>
                  <a:pt x="9127" y="15871"/>
                </a:lnTo>
                <a:cubicBezTo>
                  <a:pt x="9147" y="15972"/>
                  <a:pt x="9127" y="16088"/>
                  <a:pt x="9127" y="16190"/>
                </a:cubicBezTo>
                <a:lnTo>
                  <a:pt x="9117" y="16197"/>
                </a:lnTo>
                <a:cubicBezTo>
                  <a:pt x="9045" y="16880"/>
                  <a:pt x="10051" y="17437"/>
                  <a:pt x="9956" y="18137"/>
                </a:cubicBezTo>
                <a:cubicBezTo>
                  <a:pt x="9907" y="18501"/>
                  <a:pt x="10103" y="19517"/>
                  <a:pt x="10608" y="19648"/>
                </a:cubicBezTo>
                <a:cubicBezTo>
                  <a:pt x="10711" y="19738"/>
                  <a:pt x="11215" y="20660"/>
                  <a:pt x="11120" y="20764"/>
                </a:cubicBezTo>
                <a:cubicBezTo>
                  <a:pt x="10785" y="20848"/>
                  <a:pt x="11116" y="20987"/>
                  <a:pt x="11144" y="21115"/>
                </a:cubicBezTo>
                <a:cubicBezTo>
                  <a:pt x="10968" y="21510"/>
                  <a:pt x="11967" y="21476"/>
                  <a:pt x="12221" y="21354"/>
                </a:cubicBezTo>
                <a:cubicBezTo>
                  <a:pt x="12519" y="21209"/>
                  <a:pt x="12813" y="21294"/>
                  <a:pt x="13150" y="21319"/>
                </a:cubicBezTo>
                <a:cubicBezTo>
                  <a:pt x="13150" y="21319"/>
                  <a:pt x="13164" y="21264"/>
                  <a:pt x="13165" y="21262"/>
                </a:cubicBezTo>
                <a:cubicBezTo>
                  <a:pt x="13768" y="21285"/>
                  <a:pt x="14233" y="20805"/>
                  <a:pt x="14641" y="20497"/>
                </a:cubicBezTo>
                <a:cubicBezTo>
                  <a:pt x="14854" y="20335"/>
                  <a:pt x="14941" y="20135"/>
                  <a:pt x="15093" y="19938"/>
                </a:cubicBezTo>
                <a:cubicBezTo>
                  <a:pt x="15177" y="19827"/>
                  <a:pt x="15387" y="19750"/>
                  <a:pt x="15454" y="19635"/>
                </a:cubicBezTo>
                <a:cubicBezTo>
                  <a:pt x="15552" y="19463"/>
                  <a:pt x="15640" y="19307"/>
                  <a:pt x="15688" y="19094"/>
                </a:cubicBezTo>
                <a:lnTo>
                  <a:pt x="15697" y="19094"/>
                </a:lnTo>
                <a:cubicBezTo>
                  <a:pt x="15716" y="18996"/>
                  <a:pt x="15724" y="18898"/>
                  <a:pt x="15722" y="18799"/>
                </a:cubicBezTo>
                <a:lnTo>
                  <a:pt x="15659" y="18795"/>
                </a:lnTo>
                <a:cubicBezTo>
                  <a:pt x="15712" y="18611"/>
                  <a:pt x="15867" y="18624"/>
                  <a:pt x="16053" y="18537"/>
                </a:cubicBezTo>
                <a:cubicBezTo>
                  <a:pt x="16371" y="18385"/>
                  <a:pt x="16454" y="18365"/>
                  <a:pt x="16521" y="18076"/>
                </a:cubicBezTo>
                <a:cubicBezTo>
                  <a:pt x="16544" y="17824"/>
                  <a:pt x="16568" y="17645"/>
                  <a:pt x="16480" y="17400"/>
                </a:cubicBezTo>
                <a:cubicBezTo>
                  <a:pt x="16325" y="16977"/>
                  <a:pt x="16456" y="16954"/>
                  <a:pt x="16829" y="16691"/>
                </a:cubicBezTo>
                <a:cubicBezTo>
                  <a:pt x="17122" y="16484"/>
                  <a:pt x="17222" y="16348"/>
                  <a:pt x="17594" y="16182"/>
                </a:cubicBezTo>
                <a:cubicBezTo>
                  <a:pt x="17872" y="16057"/>
                  <a:pt x="18450" y="15634"/>
                  <a:pt x="18274" y="15310"/>
                </a:cubicBezTo>
                <a:cubicBezTo>
                  <a:pt x="18221" y="15211"/>
                  <a:pt x="18282" y="14088"/>
                  <a:pt x="18165" y="14103"/>
                </a:cubicBezTo>
                <a:cubicBezTo>
                  <a:pt x="18141" y="14052"/>
                  <a:pt x="18023" y="13987"/>
                  <a:pt x="17958" y="13987"/>
                </a:cubicBezTo>
                <a:cubicBezTo>
                  <a:pt x="17817" y="13835"/>
                  <a:pt x="17931" y="13505"/>
                  <a:pt x="17832" y="13353"/>
                </a:cubicBezTo>
                <a:cubicBezTo>
                  <a:pt x="17796" y="13301"/>
                  <a:pt x="17878" y="13216"/>
                  <a:pt x="17887" y="13166"/>
                </a:cubicBezTo>
                <a:cubicBezTo>
                  <a:pt x="17915" y="13016"/>
                  <a:pt x="17749" y="13031"/>
                  <a:pt x="17690" y="12936"/>
                </a:cubicBezTo>
                <a:cubicBezTo>
                  <a:pt x="17639" y="12798"/>
                  <a:pt x="17991" y="12016"/>
                  <a:pt x="18132" y="11894"/>
                </a:cubicBezTo>
                <a:cubicBezTo>
                  <a:pt x="18256" y="11861"/>
                  <a:pt x="18334" y="11800"/>
                  <a:pt x="18421" y="11719"/>
                </a:cubicBezTo>
                <a:lnTo>
                  <a:pt x="18439" y="11748"/>
                </a:lnTo>
                <a:cubicBezTo>
                  <a:pt x="18933" y="11102"/>
                  <a:pt x="19669" y="10727"/>
                  <a:pt x="20222" y="10146"/>
                </a:cubicBezTo>
                <a:cubicBezTo>
                  <a:pt x="20487" y="9868"/>
                  <a:pt x="20746" y="9587"/>
                  <a:pt x="20861" y="9234"/>
                </a:cubicBezTo>
                <a:cubicBezTo>
                  <a:pt x="20916" y="9067"/>
                  <a:pt x="21026" y="8908"/>
                  <a:pt x="21115" y="8753"/>
                </a:cubicBezTo>
                <a:cubicBezTo>
                  <a:pt x="21241" y="8534"/>
                  <a:pt x="21257" y="8322"/>
                  <a:pt x="21357" y="8120"/>
                </a:cubicBezTo>
                <a:cubicBezTo>
                  <a:pt x="21369" y="8126"/>
                  <a:pt x="21377" y="8136"/>
                  <a:pt x="21381" y="8150"/>
                </a:cubicBezTo>
                <a:cubicBezTo>
                  <a:pt x="21416" y="8150"/>
                  <a:pt x="21450" y="8149"/>
                  <a:pt x="21485" y="8146"/>
                </a:cubicBezTo>
                <a:cubicBezTo>
                  <a:pt x="21506" y="8073"/>
                  <a:pt x="21488" y="8022"/>
                  <a:pt x="21449" y="7942"/>
                </a:cubicBezTo>
                <a:cubicBezTo>
                  <a:pt x="21441" y="7926"/>
                  <a:pt x="21477" y="7998"/>
                  <a:pt x="21449" y="7942"/>
                </a:cubicBezTo>
                <a:close/>
              </a:path>
            </a:pathLst>
          </a:custGeom>
          <a:solidFill>
            <a:schemeClr val="bg1">
              <a:lumMod val="65000"/>
            </a:schemeClr>
          </a:solidFill>
          <a:ln w="12700" cap="flat">
            <a:noFill/>
            <a:miter lim="400000"/>
          </a:ln>
          <a:effectLst/>
        </p:spPr>
        <p:txBody>
          <a:bodyPr wrap="square" lIns="0" tIns="0" rIns="0" bIns="0" numCol="1" anchor="ctr">
            <a:noAutofit/>
          </a:bodyPr>
          <a:lstStyle/>
          <a:p>
            <a:pPr marL="0" marR="0" lvl="0" indent="0" defTabSz="914217" eaLnBrk="1" fontAlgn="auto" latinLnBrk="0" hangingPunct="1">
              <a:lnSpc>
                <a:spcPct val="100000"/>
              </a:lnSpc>
              <a:spcBef>
                <a:spcPts val="0"/>
              </a:spcBef>
              <a:spcAft>
                <a:spcPts val="0"/>
              </a:spcAft>
              <a:buClrTx/>
              <a:buSzTx/>
              <a:buFontTx/>
              <a:buNone/>
              <a:tabLst/>
              <a:defRPr/>
            </a:pPr>
            <a:endParaRPr kumimoji="0" sz="2532" b="0" i="0" u="none" strike="noStrike" kern="0" cap="none" spc="0" normalizeH="0" baseline="0" noProof="0" dirty="0">
              <a:ln>
                <a:noFill/>
              </a:ln>
              <a:solidFill>
                <a:srgbClr val="B4B4B4"/>
              </a:solidFill>
              <a:effectLst/>
              <a:uLnTx/>
              <a:uFillTx/>
              <a:latin typeface="Times New Roman" panose="02020603050405020304" pitchFamily="18" charset="0"/>
              <a:cs typeface="Times New Roman" panose="02020603050405020304" pitchFamily="18" charset="0"/>
            </a:endParaRPr>
          </a:p>
        </p:txBody>
      </p:sp>
      <p:sp>
        <p:nvSpPr>
          <p:cNvPr id="40" name="Shape 40783">
            <a:extLst>
              <a:ext uri="{FF2B5EF4-FFF2-40B4-BE49-F238E27FC236}">
                <a16:creationId xmlns:a16="http://schemas.microsoft.com/office/drawing/2014/main" id="{E59E9304-EEFD-451C-82E9-45A4F38AA953}"/>
              </a:ext>
            </a:extLst>
          </p:cNvPr>
          <p:cNvSpPr/>
          <p:nvPr/>
        </p:nvSpPr>
        <p:spPr>
          <a:xfrm>
            <a:off x="3692941" y="2667905"/>
            <a:ext cx="2600609" cy="2053259"/>
          </a:xfrm>
          <a:custGeom>
            <a:avLst/>
            <a:gdLst/>
            <a:ahLst/>
            <a:cxnLst>
              <a:cxn ang="0">
                <a:pos x="wd2" y="hd2"/>
              </a:cxn>
              <a:cxn ang="5400000">
                <a:pos x="wd2" y="hd2"/>
              </a:cxn>
              <a:cxn ang="10800000">
                <a:pos x="wd2" y="hd2"/>
              </a:cxn>
              <a:cxn ang="16200000">
                <a:pos x="wd2" y="hd2"/>
              </a:cxn>
            </a:cxnLst>
            <a:rect l="0" t="0" r="r" b="b"/>
            <a:pathLst>
              <a:path w="21591" h="21535" extrusionOk="0">
                <a:moveTo>
                  <a:pt x="16904" y="15081"/>
                </a:moveTo>
                <a:cubicBezTo>
                  <a:pt x="16878" y="15144"/>
                  <a:pt x="16987" y="15511"/>
                  <a:pt x="17048" y="15519"/>
                </a:cubicBezTo>
                <a:cubicBezTo>
                  <a:pt x="17083" y="15524"/>
                  <a:pt x="17047" y="15382"/>
                  <a:pt x="17101" y="15439"/>
                </a:cubicBezTo>
                <a:cubicBezTo>
                  <a:pt x="17151" y="15490"/>
                  <a:pt x="17019" y="15711"/>
                  <a:pt x="17203" y="15682"/>
                </a:cubicBezTo>
                <a:cubicBezTo>
                  <a:pt x="17259" y="15674"/>
                  <a:pt x="17432" y="15703"/>
                  <a:pt x="17464" y="15758"/>
                </a:cubicBezTo>
                <a:cubicBezTo>
                  <a:pt x="17452" y="15727"/>
                  <a:pt x="17442" y="15696"/>
                  <a:pt x="17435" y="15663"/>
                </a:cubicBezTo>
                <a:cubicBezTo>
                  <a:pt x="17516" y="15683"/>
                  <a:pt x="17654" y="15992"/>
                  <a:pt x="17725" y="15946"/>
                </a:cubicBezTo>
                <a:cubicBezTo>
                  <a:pt x="17786" y="15905"/>
                  <a:pt x="17633" y="15755"/>
                  <a:pt x="17633" y="15702"/>
                </a:cubicBezTo>
                <a:cubicBezTo>
                  <a:pt x="17660" y="15714"/>
                  <a:pt x="17766" y="15737"/>
                  <a:pt x="17745" y="15652"/>
                </a:cubicBezTo>
                <a:cubicBezTo>
                  <a:pt x="17729" y="15587"/>
                  <a:pt x="17567" y="15597"/>
                  <a:pt x="17540" y="15580"/>
                </a:cubicBezTo>
                <a:cubicBezTo>
                  <a:pt x="17349" y="15455"/>
                  <a:pt x="17283" y="15635"/>
                  <a:pt x="17202" y="15310"/>
                </a:cubicBezTo>
                <a:cubicBezTo>
                  <a:pt x="17153" y="15112"/>
                  <a:pt x="17295" y="15098"/>
                  <a:pt x="17324" y="14930"/>
                </a:cubicBezTo>
                <a:cubicBezTo>
                  <a:pt x="17333" y="14883"/>
                  <a:pt x="17282" y="14574"/>
                  <a:pt x="17261" y="14508"/>
                </a:cubicBezTo>
                <a:cubicBezTo>
                  <a:pt x="17172" y="14517"/>
                  <a:pt x="16955" y="14428"/>
                  <a:pt x="16945" y="14587"/>
                </a:cubicBezTo>
                <a:cubicBezTo>
                  <a:pt x="16940" y="14669"/>
                  <a:pt x="17033" y="15040"/>
                  <a:pt x="16988" y="15085"/>
                </a:cubicBezTo>
                <a:cubicBezTo>
                  <a:pt x="16958" y="15115"/>
                  <a:pt x="16927" y="15024"/>
                  <a:pt x="16904" y="15081"/>
                </a:cubicBezTo>
                <a:close/>
                <a:moveTo>
                  <a:pt x="16904" y="15081"/>
                </a:moveTo>
                <a:cubicBezTo>
                  <a:pt x="16926" y="15025"/>
                  <a:pt x="16888" y="15121"/>
                  <a:pt x="16904" y="15081"/>
                </a:cubicBezTo>
                <a:cubicBezTo>
                  <a:pt x="16904" y="15081"/>
                  <a:pt x="16904" y="15081"/>
                  <a:pt x="16904" y="15081"/>
                </a:cubicBezTo>
                <a:close/>
                <a:moveTo>
                  <a:pt x="17709" y="16709"/>
                </a:moveTo>
                <a:cubicBezTo>
                  <a:pt x="17708" y="16802"/>
                  <a:pt x="17805" y="16839"/>
                  <a:pt x="17834" y="16746"/>
                </a:cubicBezTo>
                <a:cubicBezTo>
                  <a:pt x="17843" y="16718"/>
                  <a:pt x="17726" y="16544"/>
                  <a:pt x="17722" y="16461"/>
                </a:cubicBezTo>
                <a:cubicBezTo>
                  <a:pt x="17724" y="16510"/>
                  <a:pt x="17344" y="16224"/>
                  <a:pt x="17341" y="16255"/>
                </a:cubicBezTo>
                <a:cubicBezTo>
                  <a:pt x="17337" y="16305"/>
                  <a:pt x="17337" y="16436"/>
                  <a:pt x="17350" y="16498"/>
                </a:cubicBezTo>
                <a:cubicBezTo>
                  <a:pt x="17373" y="16614"/>
                  <a:pt x="17515" y="16528"/>
                  <a:pt x="17520" y="16668"/>
                </a:cubicBezTo>
                <a:cubicBezTo>
                  <a:pt x="17522" y="16697"/>
                  <a:pt x="17426" y="16700"/>
                  <a:pt x="17444" y="16766"/>
                </a:cubicBezTo>
                <a:cubicBezTo>
                  <a:pt x="17455" y="16807"/>
                  <a:pt x="17578" y="16963"/>
                  <a:pt x="17612" y="16917"/>
                </a:cubicBezTo>
                <a:cubicBezTo>
                  <a:pt x="17662" y="16850"/>
                  <a:pt x="17544" y="16759"/>
                  <a:pt x="17614" y="16682"/>
                </a:cubicBezTo>
                <a:cubicBezTo>
                  <a:pt x="17616" y="16704"/>
                  <a:pt x="17611" y="16808"/>
                  <a:pt x="17633" y="16819"/>
                </a:cubicBezTo>
                <a:cubicBezTo>
                  <a:pt x="17628" y="16817"/>
                  <a:pt x="17623" y="16814"/>
                  <a:pt x="17634" y="16819"/>
                </a:cubicBezTo>
                <a:cubicBezTo>
                  <a:pt x="17645" y="16824"/>
                  <a:pt x="17640" y="16822"/>
                  <a:pt x="17634" y="16819"/>
                </a:cubicBezTo>
                <a:cubicBezTo>
                  <a:pt x="17657" y="16828"/>
                  <a:pt x="17680" y="16724"/>
                  <a:pt x="17709" y="16709"/>
                </a:cubicBezTo>
                <a:close/>
                <a:moveTo>
                  <a:pt x="17710" y="15961"/>
                </a:moveTo>
                <a:cubicBezTo>
                  <a:pt x="17692" y="16058"/>
                  <a:pt x="17961" y="16228"/>
                  <a:pt x="17733" y="16237"/>
                </a:cubicBezTo>
                <a:cubicBezTo>
                  <a:pt x="17725" y="16290"/>
                  <a:pt x="17863" y="16620"/>
                  <a:pt x="17917" y="16605"/>
                </a:cubicBezTo>
                <a:cubicBezTo>
                  <a:pt x="17920" y="16528"/>
                  <a:pt x="17845" y="16422"/>
                  <a:pt x="17860" y="16351"/>
                </a:cubicBezTo>
                <a:cubicBezTo>
                  <a:pt x="17876" y="16273"/>
                  <a:pt x="17948" y="16350"/>
                  <a:pt x="17980" y="16311"/>
                </a:cubicBezTo>
                <a:cubicBezTo>
                  <a:pt x="17973" y="16319"/>
                  <a:pt x="17965" y="16329"/>
                  <a:pt x="17980" y="16310"/>
                </a:cubicBezTo>
                <a:cubicBezTo>
                  <a:pt x="17991" y="16297"/>
                  <a:pt x="17986" y="16303"/>
                  <a:pt x="17980" y="16310"/>
                </a:cubicBezTo>
                <a:cubicBezTo>
                  <a:pt x="18077" y="16188"/>
                  <a:pt x="17806" y="15955"/>
                  <a:pt x="17710" y="15961"/>
                </a:cubicBezTo>
                <a:close/>
                <a:moveTo>
                  <a:pt x="18167" y="17453"/>
                </a:moveTo>
                <a:cubicBezTo>
                  <a:pt x="18167" y="17440"/>
                  <a:pt x="18167" y="17446"/>
                  <a:pt x="18167" y="17453"/>
                </a:cubicBezTo>
                <a:cubicBezTo>
                  <a:pt x="18167" y="17453"/>
                  <a:pt x="18167" y="17453"/>
                  <a:pt x="18167" y="17453"/>
                </a:cubicBezTo>
                <a:close/>
                <a:moveTo>
                  <a:pt x="18083" y="17581"/>
                </a:moveTo>
                <a:cubicBezTo>
                  <a:pt x="18118" y="17811"/>
                  <a:pt x="18000" y="17620"/>
                  <a:pt x="18003" y="17620"/>
                </a:cubicBezTo>
                <a:cubicBezTo>
                  <a:pt x="17800" y="17636"/>
                  <a:pt x="17817" y="17533"/>
                  <a:pt x="17813" y="17287"/>
                </a:cubicBezTo>
                <a:cubicBezTo>
                  <a:pt x="17810" y="17128"/>
                  <a:pt x="17608" y="17239"/>
                  <a:pt x="17535" y="17194"/>
                </a:cubicBezTo>
                <a:cubicBezTo>
                  <a:pt x="17492" y="17167"/>
                  <a:pt x="17488" y="17406"/>
                  <a:pt x="17436" y="17391"/>
                </a:cubicBezTo>
                <a:cubicBezTo>
                  <a:pt x="17357" y="17368"/>
                  <a:pt x="17569" y="16871"/>
                  <a:pt x="17719" y="16991"/>
                </a:cubicBezTo>
                <a:cubicBezTo>
                  <a:pt x="17721" y="16992"/>
                  <a:pt x="17793" y="17215"/>
                  <a:pt x="17812" y="17062"/>
                </a:cubicBezTo>
                <a:cubicBezTo>
                  <a:pt x="17825" y="16959"/>
                  <a:pt x="17826" y="16988"/>
                  <a:pt x="17894" y="16996"/>
                </a:cubicBezTo>
                <a:cubicBezTo>
                  <a:pt x="17909" y="16893"/>
                  <a:pt x="17880" y="16906"/>
                  <a:pt x="17983" y="16886"/>
                </a:cubicBezTo>
                <a:cubicBezTo>
                  <a:pt x="18091" y="16865"/>
                  <a:pt x="17957" y="16726"/>
                  <a:pt x="18000" y="16693"/>
                </a:cubicBezTo>
                <a:cubicBezTo>
                  <a:pt x="18101" y="16614"/>
                  <a:pt x="18130" y="16965"/>
                  <a:pt x="18133" y="16978"/>
                </a:cubicBezTo>
                <a:cubicBezTo>
                  <a:pt x="18131" y="16970"/>
                  <a:pt x="18211" y="17160"/>
                  <a:pt x="18200" y="17128"/>
                </a:cubicBezTo>
                <a:cubicBezTo>
                  <a:pt x="18258" y="17300"/>
                  <a:pt x="18153" y="17341"/>
                  <a:pt x="18174" y="17494"/>
                </a:cubicBezTo>
                <a:lnTo>
                  <a:pt x="18168" y="17460"/>
                </a:lnTo>
                <a:cubicBezTo>
                  <a:pt x="18167" y="17449"/>
                  <a:pt x="18120" y="17319"/>
                  <a:pt x="18100" y="17304"/>
                </a:cubicBezTo>
                <a:cubicBezTo>
                  <a:pt x="17981" y="17215"/>
                  <a:pt x="18085" y="17594"/>
                  <a:pt x="18083" y="17581"/>
                </a:cubicBezTo>
                <a:close/>
                <a:moveTo>
                  <a:pt x="18592" y="19309"/>
                </a:moveTo>
                <a:cubicBezTo>
                  <a:pt x="18592" y="19309"/>
                  <a:pt x="18587" y="19307"/>
                  <a:pt x="18585" y="19305"/>
                </a:cubicBezTo>
                <a:cubicBezTo>
                  <a:pt x="18586" y="19306"/>
                  <a:pt x="18588" y="19307"/>
                  <a:pt x="18592" y="19309"/>
                </a:cubicBezTo>
                <a:close/>
                <a:moveTo>
                  <a:pt x="18592" y="19309"/>
                </a:moveTo>
                <a:lnTo>
                  <a:pt x="18598" y="19309"/>
                </a:lnTo>
                <a:cubicBezTo>
                  <a:pt x="18615" y="19134"/>
                  <a:pt x="18425" y="19063"/>
                  <a:pt x="18628" y="18989"/>
                </a:cubicBezTo>
                <a:cubicBezTo>
                  <a:pt x="18655" y="18947"/>
                  <a:pt x="18648" y="18911"/>
                  <a:pt x="18607" y="18881"/>
                </a:cubicBezTo>
                <a:cubicBezTo>
                  <a:pt x="18642" y="18813"/>
                  <a:pt x="18683" y="18803"/>
                  <a:pt x="18669" y="18696"/>
                </a:cubicBezTo>
                <a:cubicBezTo>
                  <a:pt x="18643" y="18690"/>
                  <a:pt x="18459" y="18728"/>
                  <a:pt x="18561" y="18611"/>
                </a:cubicBezTo>
                <a:cubicBezTo>
                  <a:pt x="18564" y="18608"/>
                  <a:pt x="18724" y="18381"/>
                  <a:pt x="18601" y="18449"/>
                </a:cubicBezTo>
                <a:cubicBezTo>
                  <a:pt x="18400" y="18560"/>
                  <a:pt x="18393" y="19197"/>
                  <a:pt x="18592" y="19309"/>
                </a:cubicBezTo>
                <a:close/>
                <a:moveTo>
                  <a:pt x="18103" y="19991"/>
                </a:moveTo>
                <a:cubicBezTo>
                  <a:pt x="18100" y="19960"/>
                  <a:pt x="18096" y="19927"/>
                  <a:pt x="18103" y="19992"/>
                </a:cubicBezTo>
                <a:cubicBezTo>
                  <a:pt x="18109" y="20049"/>
                  <a:pt x="18106" y="20022"/>
                  <a:pt x="18103" y="19992"/>
                </a:cubicBezTo>
                <a:cubicBezTo>
                  <a:pt x="18116" y="20110"/>
                  <a:pt x="18306" y="20161"/>
                  <a:pt x="18306" y="20039"/>
                </a:cubicBezTo>
                <a:lnTo>
                  <a:pt x="18306" y="20017"/>
                </a:lnTo>
                <a:cubicBezTo>
                  <a:pt x="18306" y="19930"/>
                  <a:pt x="18091" y="19867"/>
                  <a:pt x="18103" y="19991"/>
                </a:cubicBezTo>
                <a:close/>
                <a:moveTo>
                  <a:pt x="18904" y="19884"/>
                </a:moveTo>
                <a:cubicBezTo>
                  <a:pt x="18917" y="19893"/>
                  <a:pt x="18937" y="19906"/>
                  <a:pt x="18903" y="19884"/>
                </a:cubicBezTo>
                <a:cubicBezTo>
                  <a:pt x="18890" y="19876"/>
                  <a:pt x="18895" y="19879"/>
                  <a:pt x="18902" y="19883"/>
                </a:cubicBezTo>
                <a:cubicBezTo>
                  <a:pt x="18853" y="19853"/>
                  <a:pt x="18538" y="19779"/>
                  <a:pt x="18518" y="19896"/>
                </a:cubicBezTo>
                <a:cubicBezTo>
                  <a:pt x="18509" y="19950"/>
                  <a:pt x="18935" y="20067"/>
                  <a:pt x="18988" y="20089"/>
                </a:cubicBezTo>
                <a:cubicBezTo>
                  <a:pt x="19014" y="20004"/>
                  <a:pt x="18985" y="19937"/>
                  <a:pt x="18904" y="19884"/>
                </a:cubicBezTo>
                <a:close/>
                <a:moveTo>
                  <a:pt x="16263" y="21201"/>
                </a:moveTo>
                <a:cubicBezTo>
                  <a:pt x="16276" y="21209"/>
                  <a:pt x="16293" y="21218"/>
                  <a:pt x="16262" y="21201"/>
                </a:cubicBezTo>
                <a:cubicBezTo>
                  <a:pt x="16243" y="21190"/>
                  <a:pt x="16250" y="21195"/>
                  <a:pt x="16261" y="21200"/>
                </a:cubicBezTo>
                <a:cubicBezTo>
                  <a:pt x="16178" y="21156"/>
                  <a:pt x="15894" y="21117"/>
                  <a:pt x="15839" y="21038"/>
                </a:cubicBezTo>
                <a:cubicBezTo>
                  <a:pt x="15766" y="20931"/>
                  <a:pt x="16060" y="20952"/>
                  <a:pt x="16033" y="20890"/>
                </a:cubicBezTo>
                <a:cubicBezTo>
                  <a:pt x="16015" y="20847"/>
                  <a:pt x="15631" y="20892"/>
                  <a:pt x="15548" y="20827"/>
                </a:cubicBezTo>
                <a:cubicBezTo>
                  <a:pt x="15431" y="20733"/>
                  <a:pt x="15383" y="20954"/>
                  <a:pt x="15185" y="20881"/>
                </a:cubicBezTo>
                <a:cubicBezTo>
                  <a:pt x="15030" y="20824"/>
                  <a:pt x="14638" y="20421"/>
                  <a:pt x="14549" y="20854"/>
                </a:cubicBezTo>
                <a:cubicBezTo>
                  <a:pt x="14678" y="20857"/>
                  <a:pt x="14825" y="21025"/>
                  <a:pt x="14961" y="21071"/>
                </a:cubicBezTo>
                <a:cubicBezTo>
                  <a:pt x="15189" y="21147"/>
                  <a:pt x="15472" y="21216"/>
                  <a:pt x="15706" y="21244"/>
                </a:cubicBezTo>
                <a:cubicBezTo>
                  <a:pt x="15768" y="21252"/>
                  <a:pt x="16095" y="21365"/>
                  <a:pt x="16116" y="21306"/>
                </a:cubicBezTo>
                <a:cubicBezTo>
                  <a:pt x="16108" y="21329"/>
                  <a:pt x="16443" y="21301"/>
                  <a:pt x="16263" y="21201"/>
                </a:cubicBezTo>
                <a:close/>
                <a:moveTo>
                  <a:pt x="14587" y="20535"/>
                </a:moveTo>
                <a:cubicBezTo>
                  <a:pt x="14613" y="20480"/>
                  <a:pt x="14595" y="20518"/>
                  <a:pt x="14587" y="20535"/>
                </a:cubicBezTo>
                <a:cubicBezTo>
                  <a:pt x="14615" y="20477"/>
                  <a:pt x="14667" y="19955"/>
                  <a:pt x="14646" y="19893"/>
                </a:cubicBezTo>
                <a:cubicBezTo>
                  <a:pt x="14672" y="19912"/>
                  <a:pt x="14704" y="19916"/>
                  <a:pt x="14725" y="19942"/>
                </a:cubicBezTo>
                <a:cubicBezTo>
                  <a:pt x="14719" y="19826"/>
                  <a:pt x="14724" y="19684"/>
                  <a:pt x="14625" y="19570"/>
                </a:cubicBezTo>
                <a:cubicBezTo>
                  <a:pt x="14582" y="19521"/>
                  <a:pt x="14466" y="19573"/>
                  <a:pt x="14476" y="19656"/>
                </a:cubicBezTo>
                <a:cubicBezTo>
                  <a:pt x="14484" y="19728"/>
                  <a:pt x="14595" y="19726"/>
                  <a:pt x="14612" y="19833"/>
                </a:cubicBezTo>
                <a:cubicBezTo>
                  <a:pt x="14544" y="19734"/>
                  <a:pt x="14504" y="19734"/>
                  <a:pt x="14410" y="19686"/>
                </a:cubicBezTo>
                <a:cubicBezTo>
                  <a:pt x="14334" y="19438"/>
                  <a:pt x="14184" y="19343"/>
                  <a:pt x="14241" y="19116"/>
                </a:cubicBezTo>
                <a:cubicBezTo>
                  <a:pt x="14265" y="19025"/>
                  <a:pt x="13866" y="18581"/>
                  <a:pt x="13773" y="18564"/>
                </a:cubicBezTo>
                <a:cubicBezTo>
                  <a:pt x="13610" y="18532"/>
                  <a:pt x="13314" y="18143"/>
                  <a:pt x="13239" y="17978"/>
                </a:cubicBezTo>
                <a:cubicBezTo>
                  <a:pt x="13175" y="17835"/>
                  <a:pt x="12614" y="17619"/>
                  <a:pt x="12740" y="17868"/>
                </a:cubicBezTo>
                <a:cubicBezTo>
                  <a:pt x="12804" y="17994"/>
                  <a:pt x="12911" y="18099"/>
                  <a:pt x="12993" y="18204"/>
                </a:cubicBezTo>
                <a:cubicBezTo>
                  <a:pt x="13074" y="18306"/>
                  <a:pt x="13143" y="18547"/>
                  <a:pt x="13247" y="18604"/>
                </a:cubicBezTo>
                <a:cubicBezTo>
                  <a:pt x="13343" y="18657"/>
                  <a:pt x="13391" y="18728"/>
                  <a:pt x="13410" y="18867"/>
                </a:cubicBezTo>
                <a:cubicBezTo>
                  <a:pt x="13435" y="19052"/>
                  <a:pt x="13571" y="19187"/>
                  <a:pt x="13642" y="19345"/>
                </a:cubicBezTo>
                <a:cubicBezTo>
                  <a:pt x="13726" y="19532"/>
                  <a:pt x="13738" y="19854"/>
                  <a:pt x="13898" y="19967"/>
                </a:cubicBezTo>
                <a:cubicBezTo>
                  <a:pt x="13999" y="20039"/>
                  <a:pt x="14049" y="20239"/>
                  <a:pt x="14159" y="20332"/>
                </a:cubicBezTo>
                <a:cubicBezTo>
                  <a:pt x="14218" y="20381"/>
                  <a:pt x="14320" y="20591"/>
                  <a:pt x="14373" y="20604"/>
                </a:cubicBezTo>
                <a:cubicBezTo>
                  <a:pt x="14369" y="20571"/>
                  <a:pt x="14355" y="20530"/>
                  <a:pt x="14378" y="20503"/>
                </a:cubicBezTo>
                <a:cubicBezTo>
                  <a:pt x="14413" y="20525"/>
                  <a:pt x="14560" y="20593"/>
                  <a:pt x="14587" y="20535"/>
                </a:cubicBezTo>
                <a:cubicBezTo>
                  <a:pt x="14584" y="20542"/>
                  <a:pt x="14582" y="20546"/>
                  <a:pt x="14587" y="20535"/>
                </a:cubicBezTo>
                <a:close/>
                <a:moveTo>
                  <a:pt x="18008" y="18723"/>
                </a:moveTo>
                <a:cubicBezTo>
                  <a:pt x="17983" y="18750"/>
                  <a:pt x="17963" y="18782"/>
                  <a:pt x="17947" y="18819"/>
                </a:cubicBezTo>
                <a:cubicBezTo>
                  <a:pt x="17734" y="19148"/>
                  <a:pt x="17442" y="18778"/>
                  <a:pt x="17197" y="18912"/>
                </a:cubicBezTo>
                <a:cubicBezTo>
                  <a:pt x="17066" y="18984"/>
                  <a:pt x="16845" y="19897"/>
                  <a:pt x="16936" y="20034"/>
                </a:cubicBezTo>
                <a:cubicBezTo>
                  <a:pt x="16988" y="20112"/>
                  <a:pt x="17002" y="20686"/>
                  <a:pt x="17101" y="20570"/>
                </a:cubicBezTo>
                <a:cubicBezTo>
                  <a:pt x="17213" y="20440"/>
                  <a:pt x="17177" y="20077"/>
                  <a:pt x="17157" y="19905"/>
                </a:cubicBezTo>
                <a:cubicBezTo>
                  <a:pt x="17424" y="19728"/>
                  <a:pt x="17188" y="20552"/>
                  <a:pt x="17558" y="20246"/>
                </a:cubicBezTo>
                <a:cubicBezTo>
                  <a:pt x="17629" y="20187"/>
                  <a:pt x="17419" y="19764"/>
                  <a:pt x="17386" y="19700"/>
                </a:cubicBezTo>
                <a:cubicBezTo>
                  <a:pt x="17326" y="19586"/>
                  <a:pt x="17694" y="19451"/>
                  <a:pt x="17705" y="19360"/>
                </a:cubicBezTo>
                <a:cubicBezTo>
                  <a:pt x="17715" y="19275"/>
                  <a:pt x="16935" y="19751"/>
                  <a:pt x="17124" y="19135"/>
                </a:cubicBezTo>
                <a:cubicBezTo>
                  <a:pt x="17171" y="18983"/>
                  <a:pt x="17519" y="19053"/>
                  <a:pt x="17608" y="19065"/>
                </a:cubicBezTo>
                <a:cubicBezTo>
                  <a:pt x="17718" y="19079"/>
                  <a:pt x="17835" y="19134"/>
                  <a:pt x="17920" y="19006"/>
                </a:cubicBezTo>
                <a:cubicBezTo>
                  <a:pt x="17927" y="18996"/>
                  <a:pt x="18090" y="18686"/>
                  <a:pt x="18008" y="18723"/>
                </a:cubicBezTo>
                <a:close/>
                <a:moveTo>
                  <a:pt x="16704" y="13082"/>
                </a:moveTo>
                <a:cubicBezTo>
                  <a:pt x="16613" y="13312"/>
                  <a:pt x="16783" y="13423"/>
                  <a:pt x="16840" y="13609"/>
                </a:cubicBezTo>
                <a:cubicBezTo>
                  <a:pt x="16841" y="13609"/>
                  <a:pt x="16850" y="13609"/>
                  <a:pt x="16852" y="13609"/>
                </a:cubicBezTo>
                <a:cubicBezTo>
                  <a:pt x="16855" y="13521"/>
                  <a:pt x="17025" y="12818"/>
                  <a:pt x="16888" y="12816"/>
                </a:cubicBezTo>
                <a:cubicBezTo>
                  <a:pt x="16888" y="12816"/>
                  <a:pt x="16888" y="12816"/>
                  <a:pt x="16888" y="12816"/>
                </a:cubicBezTo>
                <a:cubicBezTo>
                  <a:pt x="16848" y="12816"/>
                  <a:pt x="16878" y="12816"/>
                  <a:pt x="16888" y="12816"/>
                </a:cubicBezTo>
                <a:cubicBezTo>
                  <a:pt x="16771" y="12816"/>
                  <a:pt x="16747" y="12972"/>
                  <a:pt x="16704" y="13082"/>
                </a:cubicBezTo>
                <a:close/>
                <a:moveTo>
                  <a:pt x="17712" y="10844"/>
                </a:moveTo>
                <a:cubicBezTo>
                  <a:pt x="17703" y="10863"/>
                  <a:pt x="17708" y="10853"/>
                  <a:pt x="17712" y="10844"/>
                </a:cubicBezTo>
                <a:cubicBezTo>
                  <a:pt x="17692" y="10887"/>
                  <a:pt x="17822" y="11096"/>
                  <a:pt x="17838" y="11109"/>
                </a:cubicBezTo>
                <a:cubicBezTo>
                  <a:pt x="17849" y="11118"/>
                  <a:pt x="17865" y="11124"/>
                  <a:pt x="17877" y="11126"/>
                </a:cubicBezTo>
                <a:cubicBezTo>
                  <a:pt x="17878" y="11096"/>
                  <a:pt x="17839" y="10886"/>
                  <a:pt x="17827" y="10899"/>
                </a:cubicBezTo>
                <a:cubicBezTo>
                  <a:pt x="17897" y="10821"/>
                  <a:pt x="17903" y="11539"/>
                  <a:pt x="18077" y="11380"/>
                </a:cubicBezTo>
                <a:cubicBezTo>
                  <a:pt x="18170" y="11297"/>
                  <a:pt x="18111" y="11168"/>
                  <a:pt x="18118" y="11055"/>
                </a:cubicBezTo>
                <a:cubicBezTo>
                  <a:pt x="18128" y="10876"/>
                  <a:pt x="18099" y="10972"/>
                  <a:pt x="18021" y="10859"/>
                </a:cubicBezTo>
                <a:cubicBezTo>
                  <a:pt x="18036" y="10845"/>
                  <a:pt x="17825" y="10607"/>
                  <a:pt x="17712" y="10844"/>
                </a:cubicBezTo>
                <a:cubicBezTo>
                  <a:pt x="17714" y="10841"/>
                  <a:pt x="17715" y="10839"/>
                  <a:pt x="17716" y="10837"/>
                </a:cubicBezTo>
                <a:cubicBezTo>
                  <a:pt x="17715" y="10838"/>
                  <a:pt x="17714" y="10841"/>
                  <a:pt x="17712" y="10844"/>
                </a:cubicBezTo>
                <a:close/>
                <a:moveTo>
                  <a:pt x="18155" y="10981"/>
                </a:moveTo>
                <a:cubicBezTo>
                  <a:pt x="18156" y="10983"/>
                  <a:pt x="18156" y="10984"/>
                  <a:pt x="18157" y="10986"/>
                </a:cubicBezTo>
                <a:lnTo>
                  <a:pt x="18157" y="10980"/>
                </a:lnTo>
                <a:cubicBezTo>
                  <a:pt x="18156" y="10981"/>
                  <a:pt x="18156" y="10981"/>
                  <a:pt x="18155" y="10981"/>
                </a:cubicBezTo>
                <a:close/>
                <a:moveTo>
                  <a:pt x="18494" y="10870"/>
                </a:moveTo>
                <a:cubicBezTo>
                  <a:pt x="18495" y="10871"/>
                  <a:pt x="18495" y="10871"/>
                  <a:pt x="18494" y="10870"/>
                </a:cubicBezTo>
                <a:cubicBezTo>
                  <a:pt x="18471" y="10838"/>
                  <a:pt x="18547" y="10731"/>
                  <a:pt x="18554" y="10729"/>
                </a:cubicBezTo>
                <a:cubicBezTo>
                  <a:pt x="18453" y="10479"/>
                  <a:pt x="18199" y="10696"/>
                  <a:pt x="18150" y="10851"/>
                </a:cubicBezTo>
                <a:cubicBezTo>
                  <a:pt x="18209" y="10805"/>
                  <a:pt x="18269" y="11010"/>
                  <a:pt x="18342" y="10999"/>
                </a:cubicBezTo>
                <a:cubicBezTo>
                  <a:pt x="18354" y="10871"/>
                  <a:pt x="18377" y="10711"/>
                  <a:pt x="18494" y="10870"/>
                </a:cubicBezTo>
                <a:close/>
                <a:moveTo>
                  <a:pt x="18925" y="10455"/>
                </a:moveTo>
                <a:cubicBezTo>
                  <a:pt x="19074" y="10535"/>
                  <a:pt x="18998" y="10353"/>
                  <a:pt x="19082" y="10331"/>
                </a:cubicBezTo>
                <a:cubicBezTo>
                  <a:pt x="19143" y="10315"/>
                  <a:pt x="19102" y="10429"/>
                  <a:pt x="19140" y="10453"/>
                </a:cubicBezTo>
                <a:cubicBezTo>
                  <a:pt x="19161" y="10466"/>
                  <a:pt x="19182" y="10192"/>
                  <a:pt x="19268" y="10229"/>
                </a:cubicBezTo>
                <a:cubicBezTo>
                  <a:pt x="19270" y="10283"/>
                  <a:pt x="19281" y="10332"/>
                  <a:pt x="19303" y="10378"/>
                </a:cubicBezTo>
                <a:cubicBezTo>
                  <a:pt x="19331" y="10411"/>
                  <a:pt x="19368" y="10180"/>
                  <a:pt x="19390" y="10163"/>
                </a:cubicBezTo>
                <a:cubicBezTo>
                  <a:pt x="19189" y="10042"/>
                  <a:pt x="19220" y="9561"/>
                  <a:pt x="19213" y="9410"/>
                </a:cubicBezTo>
                <a:cubicBezTo>
                  <a:pt x="19203" y="9250"/>
                  <a:pt x="18945" y="8663"/>
                  <a:pt x="18789" y="8793"/>
                </a:cubicBezTo>
                <a:cubicBezTo>
                  <a:pt x="18688" y="8878"/>
                  <a:pt x="18903" y="9380"/>
                  <a:pt x="18921" y="9513"/>
                </a:cubicBezTo>
                <a:cubicBezTo>
                  <a:pt x="18942" y="9666"/>
                  <a:pt x="18831" y="9812"/>
                  <a:pt x="18747" y="9883"/>
                </a:cubicBezTo>
                <a:cubicBezTo>
                  <a:pt x="18578" y="10022"/>
                  <a:pt x="18681" y="9752"/>
                  <a:pt x="18616" y="9737"/>
                </a:cubicBezTo>
                <a:cubicBezTo>
                  <a:pt x="18570" y="9727"/>
                  <a:pt x="18579" y="10013"/>
                  <a:pt x="18565" y="10058"/>
                </a:cubicBezTo>
                <a:cubicBezTo>
                  <a:pt x="18497" y="10271"/>
                  <a:pt x="18631" y="10204"/>
                  <a:pt x="18427" y="10176"/>
                </a:cubicBezTo>
                <a:cubicBezTo>
                  <a:pt x="18351" y="10166"/>
                  <a:pt x="18089" y="10234"/>
                  <a:pt x="18044" y="10303"/>
                </a:cubicBezTo>
                <a:cubicBezTo>
                  <a:pt x="18047" y="10299"/>
                  <a:pt x="17883" y="10560"/>
                  <a:pt x="17858" y="10523"/>
                </a:cubicBezTo>
                <a:cubicBezTo>
                  <a:pt x="17899" y="10754"/>
                  <a:pt x="18464" y="10422"/>
                  <a:pt x="18580" y="10472"/>
                </a:cubicBezTo>
                <a:cubicBezTo>
                  <a:pt x="18585" y="10596"/>
                  <a:pt x="18609" y="10680"/>
                  <a:pt x="18703" y="10735"/>
                </a:cubicBezTo>
                <a:cubicBezTo>
                  <a:pt x="18753" y="10764"/>
                  <a:pt x="18816" y="10592"/>
                  <a:pt x="18840" y="10543"/>
                </a:cubicBezTo>
                <a:cubicBezTo>
                  <a:pt x="18865" y="10494"/>
                  <a:pt x="18720" y="10465"/>
                  <a:pt x="18769" y="10389"/>
                </a:cubicBezTo>
                <a:cubicBezTo>
                  <a:pt x="18797" y="10347"/>
                  <a:pt x="18905" y="10444"/>
                  <a:pt x="18925" y="10455"/>
                </a:cubicBezTo>
                <a:close/>
                <a:moveTo>
                  <a:pt x="19160" y="8116"/>
                </a:moveTo>
                <a:lnTo>
                  <a:pt x="19146" y="8111"/>
                </a:lnTo>
                <a:cubicBezTo>
                  <a:pt x="19036" y="8151"/>
                  <a:pt x="19089" y="8247"/>
                  <a:pt x="18906" y="8142"/>
                </a:cubicBezTo>
                <a:cubicBezTo>
                  <a:pt x="18847" y="8108"/>
                  <a:pt x="18485" y="7762"/>
                  <a:pt x="18443" y="7857"/>
                </a:cubicBezTo>
                <a:cubicBezTo>
                  <a:pt x="18479" y="7928"/>
                  <a:pt x="18697" y="8296"/>
                  <a:pt x="18646" y="8380"/>
                </a:cubicBezTo>
                <a:cubicBezTo>
                  <a:pt x="18629" y="8381"/>
                  <a:pt x="18520" y="8340"/>
                  <a:pt x="18499" y="8358"/>
                </a:cubicBezTo>
                <a:cubicBezTo>
                  <a:pt x="18498" y="8393"/>
                  <a:pt x="18522" y="8403"/>
                  <a:pt x="18547" y="8410"/>
                </a:cubicBezTo>
                <a:cubicBezTo>
                  <a:pt x="18531" y="8460"/>
                  <a:pt x="18513" y="8509"/>
                  <a:pt x="18493" y="8557"/>
                </a:cubicBezTo>
                <a:cubicBezTo>
                  <a:pt x="18527" y="8619"/>
                  <a:pt x="18568" y="8674"/>
                  <a:pt x="18615" y="8721"/>
                </a:cubicBezTo>
                <a:cubicBezTo>
                  <a:pt x="18661" y="8865"/>
                  <a:pt x="18800" y="8728"/>
                  <a:pt x="18795" y="8712"/>
                </a:cubicBezTo>
                <a:cubicBezTo>
                  <a:pt x="18774" y="8635"/>
                  <a:pt x="18622" y="8687"/>
                  <a:pt x="18587" y="8598"/>
                </a:cubicBezTo>
                <a:cubicBezTo>
                  <a:pt x="18565" y="8543"/>
                  <a:pt x="18779" y="8529"/>
                  <a:pt x="18804" y="8536"/>
                </a:cubicBezTo>
                <a:cubicBezTo>
                  <a:pt x="18831" y="8543"/>
                  <a:pt x="19142" y="8756"/>
                  <a:pt x="19097" y="8609"/>
                </a:cubicBezTo>
                <a:cubicBezTo>
                  <a:pt x="19047" y="8447"/>
                  <a:pt x="19219" y="8414"/>
                  <a:pt x="19316" y="8366"/>
                </a:cubicBezTo>
                <a:cubicBezTo>
                  <a:pt x="19247" y="8378"/>
                  <a:pt x="19154" y="8192"/>
                  <a:pt x="19160" y="8116"/>
                </a:cubicBezTo>
                <a:close/>
                <a:moveTo>
                  <a:pt x="17646" y="6274"/>
                </a:moveTo>
                <a:cubicBezTo>
                  <a:pt x="17799" y="6419"/>
                  <a:pt x="17943" y="6645"/>
                  <a:pt x="18027" y="6862"/>
                </a:cubicBezTo>
                <a:cubicBezTo>
                  <a:pt x="18080" y="6997"/>
                  <a:pt x="18171" y="7189"/>
                  <a:pt x="18248" y="7303"/>
                </a:cubicBezTo>
                <a:cubicBezTo>
                  <a:pt x="18298" y="7378"/>
                  <a:pt x="18389" y="7663"/>
                  <a:pt x="18474" y="7676"/>
                </a:cubicBezTo>
                <a:cubicBezTo>
                  <a:pt x="18421" y="7470"/>
                  <a:pt x="18534" y="7473"/>
                  <a:pt x="18607" y="7547"/>
                </a:cubicBezTo>
                <a:cubicBezTo>
                  <a:pt x="18461" y="7353"/>
                  <a:pt x="18082" y="7060"/>
                  <a:pt x="18198" y="6858"/>
                </a:cubicBezTo>
                <a:cubicBezTo>
                  <a:pt x="18255" y="6759"/>
                  <a:pt x="18499" y="7018"/>
                  <a:pt x="18519" y="7049"/>
                </a:cubicBezTo>
                <a:cubicBezTo>
                  <a:pt x="18357" y="6801"/>
                  <a:pt x="18126" y="6627"/>
                  <a:pt x="17961" y="6378"/>
                </a:cubicBezTo>
                <a:cubicBezTo>
                  <a:pt x="17806" y="6144"/>
                  <a:pt x="17586" y="5734"/>
                  <a:pt x="17350" y="5619"/>
                </a:cubicBezTo>
                <a:cubicBezTo>
                  <a:pt x="17325" y="5663"/>
                  <a:pt x="17472" y="5827"/>
                  <a:pt x="17478" y="5878"/>
                </a:cubicBezTo>
                <a:cubicBezTo>
                  <a:pt x="17465" y="5877"/>
                  <a:pt x="17376" y="5743"/>
                  <a:pt x="17378" y="5856"/>
                </a:cubicBezTo>
                <a:cubicBezTo>
                  <a:pt x="17378" y="5852"/>
                  <a:pt x="17378" y="5849"/>
                  <a:pt x="17378" y="5857"/>
                </a:cubicBezTo>
                <a:cubicBezTo>
                  <a:pt x="17378" y="5869"/>
                  <a:pt x="17378" y="5863"/>
                  <a:pt x="17378" y="5857"/>
                </a:cubicBezTo>
                <a:cubicBezTo>
                  <a:pt x="17381" y="5928"/>
                  <a:pt x="17603" y="6232"/>
                  <a:pt x="17646" y="6274"/>
                </a:cubicBezTo>
                <a:close/>
                <a:moveTo>
                  <a:pt x="18607" y="7547"/>
                </a:moveTo>
                <a:cubicBezTo>
                  <a:pt x="18635" y="7584"/>
                  <a:pt x="18654" y="7616"/>
                  <a:pt x="18660" y="7644"/>
                </a:cubicBezTo>
                <a:cubicBezTo>
                  <a:pt x="18653" y="7607"/>
                  <a:pt x="18633" y="7573"/>
                  <a:pt x="18607" y="7547"/>
                </a:cubicBezTo>
                <a:close/>
                <a:moveTo>
                  <a:pt x="12796" y="1135"/>
                </a:moveTo>
                <a:cubicBezTo>
                  <a:pt x="12751" y="1122"/>
                  <a:pt x="12895" y="1166"/>
                  <a:pt x="12796" y="1135"/>
                </a:cubicBezTo>
                <a:cubicBezTo>
                  <a:pt x="12796" y="1135"/>
                  <a:pt x="12796" y="1135"/>
                  <a:pt x="12796" y="1135"/>
                </a:cubicBezTo>
                <a:close/>
                <a:moveTo>
                  <a:pt x="12796" y="1135"/>
                </a:moveTo>
                <a:cubicBezTo>
                  <a:pt x="12907" y="1169"/>
                  <a:pt x="13566" y="1269"/>
                  <a:pt x="13631" y="1102"/>
                </a:cubicBezTo>
                <a:cubicBezTo>
                  <a:pt x="13663" y="1018"/>
                  <a:pt x="12743" y="910"/>
                  <a:pt x="12645" y="914"/>
                </a:cubicBezTo>
                <a:cubicBezTo>
                  <a:pt x="12600" y="1062"/>
                  <a:pt x="12710" y="1110"/>
                  <a:pt x="12796" y="1135"/>
                </a:cubicBezTo>
                <a:close/>
                <a:moveTo>
                  <a:pt x="6624" y="191"/>
                </a:moveTo>
                <a:cubicBezTo>
                  <a:pt x="6624" y="192"/>
                  <a:pt x="6625" y="195"/>
                  <a:pt x="6626" y="199"/>
                </a:cubicBezTo>
                <a:cubicBezTo>
                  <a:pt x="6626" y="196"/>
                  <a:pt x="6625" y="194"/>
                  <a:pt x="6624" y="191"/>
                </a:cubicBezTo>
                <a:cubicBezTo>
                  <a:pt x="6624" y="191"/>
                  <a:pt x="6624" y="191"/>
                  <a:pt x="6624" y="191"/>
                </a:cubicBezTo>
                <a:close/>
                <a:moveTo>
                  <a:pt x="6637" y="229"/>
                </a:moveTo>
                <a:cubicBezTo>
                  <a:pt x="6645" y="251"/>
                  <a:pt x="6651" y="268"/>
                  <a:pt x="6637" y="229"/>
                </a:cubicBezTo>
                <a:cubicBezTo>
                  <a:pt x="6637" y="229"/>
                  <a:pt x="6637" y="229"/>
                  <a:pt x="6637" y="229"/>
                </a:cubicBezTo>
                <a:close/>
                <a:moveTo>
                  <a:pt x="6637" y="229"/>
                </a:moveTo>
                <a:cubicBezTo>
                  <a:pt x="6637" y="228"/>
                  <a:pt x="6636" y="225"/>
                  <a:pt x="6635" y="224"/>
                </a:cubicBezTo>
                <a:cubicBezTo>
                  <a:pt x="6636" y="225"/>
                  <a:pt x="6637" y="227"/>
                  <a:pt x="6637" y="229"/>
                </a:cubicBezTo>
                <a:close/>
                <a:moveTo>
                  <a:pt x="6626" y="199"/>
                </a:moveTo>
                <a:cubicBezTo>
                  <a:pt x="6629" y="205"/>
                  <a:pt x="6632" y="215"/>
                  <a:pt x="6635" y="224"/>
                </a:cubicBezTo>
                <a:cubicBezTo>
                  <a:pt x="6633" y="217"/>
                  <a:pt x="6630" y="209"/>
                  <a:pt x="6626" y="199"/>
                </a:cubicBezTo>
                <a:close/>
                <a:moveTo>
                  <a:pt x="6639" y="191"/>
                </a:moveTo>
                <a:cubicBezTo>
                  <a:pt x="6700" y="344"/>
                  <a:pt x="6882" y="206"/>
                  <a:pt x="6974" y="224"/>
                </a:cubicBezTo>
                <a:cubicBezTo>
                  <a:pt x="6891" y="274"/>
                  <a:pt x="7101" y="361"/>
                  <a:pt x="7127" y="364"/>
                </a:cubicBezTo>
                <a:cubicBezTo>
                  <a:pt x="7319" y="388"/>
                  <a:pt x="7515" y="426"/>
                  <a:pt x="7709" y="415"/>
                </a:cubicBezTo>
                <a:cubicBezTo>
                  <a:pt x="7714" y="407"/>
                  <a:pt x="7716" y="403"/>
                  <a:pt x="7718" y="393"/>
                </a:cubicBezTo>
                <a:cubicBezTo>
                  <a:pt x="7615" y="349"/>
                  <a:pt x="7588" y="217"/>
                  <a:pt x="7471" y="203"/>
                </a:cubicBezTo>
                <a:cubicBezTo>
                  <a:pt x="7304" y="184"/>
                  <a:pt x="7240" y="132"/>
                  <a:pt x="7094" y="42"/>
                </a:cubicBezTo>
                <a:cubicBezTo>
                  <a:pt x="7017" y="-6"/>
                  <a:pt x="6518" y="-65"/>
                  <a:pt x="6639" y="191"/>
                </a:cubicBezTo>
                <a:cubicBezTo>
                  <a:pt x="6639" y="191"/>
                  <a:pt x="6639" y="191"/>
                  <a:pt x="6639" y="191"/>
                </a:cubicBezTo>
                <a:close/>
                <a:moveTo>
                  <a:pt x="3049" y="1821"/>
                </a:moveTo>
                <a:cubicBezTo>
                  <a:pt x="3097" y="1824"/>
                  <a:pt x="3068" y="1822"/>
                  <a:pt x="3049" y="1821"/>
                </a:cubicBezTo>
                <a:cubicBezTo>
                  <a:pt x="3259" y="1833"/>
                  <a:pt x="3444" y="2105"/>
                  <a:pt x="3693" y="1983"/>
                </a:cubicBezTo>
                <a:cubicBezTo>
                  <a:pt x="3695" y="1975"/>
                  <a:pt x="3695" y="1959"/>
                  <a:pt x="3693" y="1951"/>
                </a:cubicBezTo>
                <a:cubicBezTo>
                  <a:pt x="3378" y="1819"/>
                  <a:pt x="3267" y="1534"/>
                  <a:pt x="3575" y="1251"/>
                </a:cubicBezTo>
                <a:cubicBezTo>
                  <a:pt x="3878" y="973"/>
                  <a:pt x="4250" y="1072"/>
                  <a:pt x="4563" y="873"/>
                </a:cubicBezTo>
                <a:cubicBezTo>
                  <a:pt x="4434" y="627"/>
                  <a:pt x="4069" y="857"/>
                  <a:pt x="3881" y="855"/>
                </a:cubicBezTo>
                <a:cubicBezTo>
                  <a:pt x="3631" y="853"/>
                  <a:pt x="3298" y="977"/>
                  <a:pt x="3102" y="1185"/>
                </a:cubicBezTo>
                <a:cubicBezTo>
                  <a:pt x="3040" y="1251"/>
                  <a:pt x="3027" y="1414"/>
                  <a:pt x="3008" y="1500"/>
                </a:cubicBezTo>
                <a:cubicBezTo>
                  <a:pt x="2968" y="1677"/>
                  <a:pt x="2751" y="1804"/>
                  <a:pt x="3049" y="1821"/>
                </a:cubicBezTo>
                <a:close/>
                <a:moveTo>
                  <a:pt x="10216" y="16862"/>
                </a:moveTo>
                <a:cubicBezTo>
                  <a:pt x="10007" y="16414"/>
                  <a:pt x="9990" y="17186"/>
                  <a:pt x="10036" y="17376"/>
                </a:cubicBezTo>
                <a:cubicBezTo>
                  <a:pt x="10092" y="17606"/>
                  <a:pt x="10129" y="17705"/>
                  <a:pt x="10318" y="17537"/>
                </a:cubicBezTo>
                <a:cubicBezTo>
                  <a:pt x="10499" y="17376"/>
                  <a:pt x="10291" y="17023"/>
                  <a:pt x="10216" y="16863"/>
                </a:cubicBezTo>
                <a:cubicBezTo>
                  <a:pt x="10225" y="16883"/>
                  <a:pt x="10244" y="16922"/>
                  <a:pt x="10216" y="16862"/>
                </a:cubicBezTo>
                <a:close/>
                <a:moveTo>
                  <a:pt x="10216" y="16862"/>
                </a:moveTo>
                <a:cubicBezTo>
                  <a:pt x="10216" y="16862"/>
                  <a:pt x="10216" y="16862"/>
                  <a:pt x="10216" y="16863"/>
                </a:cubicBezTo>
                <a:cubicBezTo>
                  <a:pt x="10211" y="16852"/>
                  <a:pt x="10209" y="16847"/>
                  <a:pt x="10216" y="16862"/>
                </a:cubicBezTo>
                <a:close/>
                <a:moveTo>
                  <a:pt x="17680" y="20444"/>
                </a:moveTo>
                <a:cubicBezTo>
                  <a:pt x="17677" y="20432"/>
                  <a:pt x="17678" y="20435"/>
                  <a:pt x="17679" y="20439"/>
                </a:cubicBezTo>
                <a:cubicBezTo>
                  <a:pt x="17647" y="20338"/>
                  <a:pt x="17562" y="20187"/>
                  <a:pt x="17562" y="20438"/>
                </a:cubicBezTo>
                <a:cubicBezTo>
                  <a:pt x="17562" y="20640"/>
                  <a:pt x="17719" y="20588"/>
                  <a:pt x="17681" y="20445"/>
                </a:cubicBezTo>
                <a:cubicBezTo>
                  <a:pt x="17681" y="20446"/>
                  <a:pt x="17681" y="20446"/>
                  <a:pt x="17680" y="20444"/>
                </a:cubicBezTo>
                <a:close/>
                <a:moveTo>
                  <a:pt x="20845" y="19801"/>
                </a:moveTo>
                <a:cubicBezTo>
                  <a:pt x="20845" y="19756"/>
                  <a:pt x="20831" y="19752"/>
                  <a:pt x="20720" y="19722"/>
                </a:cubicBezTo>
                <a:cubicBezTo>
                  <a:pt x="20484" y="19667"/>
                  <a:pt x="20309" y="19366"/>
                  <a:pt x="20078" y="19540"/>
                </a:cubicBezTo>
                <a:lnTo>
                  <a:pt x="20083" y="19581"/>
                </a:lnTo>
                <a:lnTo>
                  <a:pt x="20066" y="19592"/>
                </a:lnTo>
                <a:cubicBezTo>
                  <a:pt x="20073" y="19603"/>
                  <a:pt x="20078" y="19616"/>
                  <a:pt x="20080" y="19629"/>
                </a:cubicBezTo>
                <a:cubicBezTo>
                  <a:pt x="19967" y="19665"/>
                  <a:pt x="19867" y="19933"/>
                  <a:pt x="19784" y="19933"/>
                </a:cubicBezTo>
                <a:cubicBezTo>
                  <a:pt x="19806" y="19933"/>
                  <a:pt x="19649" y="19674"/>
                  <a:pt x="19649" y="19726"/>
                </a:cubicBezTo>
                <a:cubicBezTo>
                  <a:pt x="19591" y="19599"/>
                  <a:pt x="19738" y="19263"/>
                  <a:pt x="19533" y="19263"/>
                </a:cubicBezTo>
                <a:cubicBezTo>
                  <a:pt x="19510" y="19243"/>
                  <a:pt x="19395" y="19210"/>
                  <a:pt x="19371" y="19200"/>
                </a:cubicBezTo>
                <a:cubicBezTo>
                  <a:pt x="19228" y="19141"/>
                  <a:pt x="19205" y="19326"/>
                  <a:pt x="19144" y="19326"/>
                </a:cubicBezTo>
                <a:cubicBezTo>
                  <a:pt x="19123" y="19314"/>
                  <a:pt x="19057" y="19299"/>
                  <a:pt x="19047" y="19341"/>
                </a:cubicBezTo>
                <a:cubicBezTo>
                  <a:pt x="18878" y="19223"/>
                  <a:pt x="19194" y="19742"/>
                  <a:pt x="19275" y="19766"/>
                </a:cubicBezTo>
                <a:cubicBezTo>
                  <a:pt x="19141" y="19798"/>
                  <a:pt x="19298" y="20026"/>
                  <a:pt x="19315" y="20115"/>
                </a:cubicBezTo>
                <a:cubicBezTo>
                  <a:pt x="19376" y="20426"/>
                  <a:pt x="19468" y="20101"/>
                  <a:pt x="19519" y="20101"/>
                </a:cubicBezTo>
                <a:cubicBezTo>
                  <a:pt x="19605" y="20101"/>
                  <a:pt x="19914" y="20363"/>
                  <a:pt x="20018" y="20411"/>
                </a:cubicBezTo>
                <a:cubicBezTo>
                  <a:pt x="20127" y="20461"/>
                  <a:pt x="20181" y="20479"/>
                  <a:pt x="20248" y="20607"/>
                </a:cubicBezTo>
                <a:cubicBezTo>
                  <a:pt x="20277" y="20661"/>
                  <a:pt x="20274" y="20778"/>
                  <a:pt x="20326" y="20815"/>
                </a:cubicBezTo>
                <a:cubicBezTo>
                  <a:pt x="20319" y="20858"/>
                  <a:pt x="20311" y="20886"/>
                  <a:pt x="20321" y="20928"/>
                </a:cubicBezTo>
                <a:cubicBezTo>
                  <a:pt x="20186" y="20961"/>
                  <a:pt x="20099" y="21117"/>
                  <a:pt x="20109" y="21286"/>
                </a:cubicBezTo>
                <a:cubicBezTo>
                  <a:pt x="20228" y="21294"/>
                  <a:pt x="20372" y="21234"/>
                  <a:pt x="20433" y="21234"/>
                </a:cubicBezTo>
                <a:lnTo>
                  <a:pt x="20433" y="21233"/>
                </a:lnTo>
                <a:cubicBezTo>
                  <a:pt x="20433" y="21142"/>
                  <a:pt x="20719" y="21510"/>
                  <a:pt x="20736" y="21535"/>
                </a:cubicBezTo>
                <a:cubicBezTo>
                  <a:pt x="20771" y="21316"/>
                  <a:pt x="20771" y="21081"/>
                  <a:pt x="20799" y="20857"/>
                </a:cubicBezTo>
                <a:lnTo>
                  <a:pt x="20771" y="20809"/>
                </a:lnTo>
                <a:cubicBezTo>
                  <a:pt x="20895" y="20557"/>
                  <a:pt x="20831" y="20091"/>
                  <a:pt x="20845" y="19801"/>
                </a:cubicBezTo>
                <a:close/>
                <a:moveTo>
                  <a:pt x="21482" y="3136"/>
                </a:moveTo>
                <a:cubicBezTo>
                  <a:pt x="21484" y="3136"/>
                  <a:pt x="21512" y="3136"/>
                  <a:pt x="21512" y="3136"/>
                </a:cubicBezTo>
                <a:cubicBezTo>
                  <a:pt x="21524" y="3110"/>
                  <a:pt x="21544" y="3089"/>
                  <a:pt x="21567" y="3075"/>
                </a:cubicBezTo>
                <a:cubicBezTo>
                  <a:pt x="21432" y="2793"/>
                  <a:pt x="21025" y="2732"/>
                  <a:pt x="20788" y="2699"/>
                </a:cubicBezTo>
                <a:cubicBezTo>
                  <a:pt x="20424" y="2699"/>
                  <a:pt x="20032" y="2429"/>
                  <a:pt x="19669" y="2355"/>
                </a:cubicBezTo>
                <a:cubicBezTo>
                  <a:pt x="19252" y="2271"/>
                  <a:pt x="18850" y="2097"/>
                  <a:pt x="18423" y="2086"/>
                </a:cubicBezTo>
                <a:cubicBezTo>
                  <a:pt x="18281" y="2082"/>
                  <a:pt x="18025" y="1964"/>
                  <a:pt x="17928" y="2085"/>
                </a:cubicBezTo>
                <a:cubicBezTo>
                  <a:pt x="17787" y="1963"/>
                  <a:pt x="17753" y="2111"/>
                  <a:pt x="17640" y="2116"/>
                </a:cubicBezTo>
                <a:cubicBezTo>
                  <a:pt x="17589" y="2193"/>
                  <a:pt x="17369" y="2124"/>
                  <a:pt x="17309" y="2114"/>
                </a:cubicBezTo>
                <a:cubicBezTo>
                  <a:pt x="17131" y="2085"/>
                  <a:pt x="16946" y="2126"/>
                  <a:pt x="16770" y="2090"/>
                </a:cubicBezTo>
                <a:cubicBezTo>
                  <a:pt x="16661" y="2068"/>
                  <a:pt x="16615" y="1921"/>
                  <a:pt x="16498" y="1897"/>
                </a:cubicBezTo>
                <a:cubicBezTo>
                  <a:pt x="16256" y="1847"/>
                  <a:pt x="15932" y="1733"/>
                  <a:pt x="15687" y="1852"/>
                </a:cubicBezTo>
                <a:cubicBezTo>
                  <a:pt x="15505" y="1940"/>
                  <a:pt x="15223" y="1766"/>
                  <a:pt x="15033" y="1732"/>
                </a:cubicBezTo>
                <a:cubicBezTo>
                  <a:pt x="15028" y="1585"/>
                  <a:pt x="14601" y="1491"/>
                  <a:pt x="14524" y="1604"/>
                </a:cubicBezTo>
                <a:cubicBezTo>
                  <a:pt x="14389" y="1489"/>
                  <a:pt x="14096" y="1512"/>
                  <a:pt x="13941" y="1503"/>
                </a:cubicBezTo>
                <a:lnTo>
                  <a:pt x="13941" y="1502"/>
                </a:lnTo>
                <a:cubicBezTo>
                  <a:pt x="13859" y="1397"/>
                  <a:pt x="13713" y="1363"/>
                  <a:pt x="13601" y="1377"/>
                </a:cubicBezTo>
                <a:cubicBezTo>
                  <a:pt x="13463" y="1395"/>
                  <a:pt x="13552" y="1500"/>
                  <a:pt x="13642" y="1496"/>
                </a:cubicBezTo>
                <a:cubicBezTo>
                  <a:pt x="13538" y="1516"/>
                  <a:pt x="13426" y="1657"/>
                  <a:pt x="13589" y="1732"/>
                </a:cubicBezTo>
                <a:cubicBezTo>
                  <a:pt x="13432" y="1749"/>
                  <a:pt x="13289" y="1736"/>
                  <a:pt x="13132" y="1770"/>
                </a:cubicBezTo>
                <a:cubicBezTo>
                  <a:pt x="13010" y="1796"/>
                  <a:pt x="12688" y="1530"/>
                  <a:pt x="12823" y="1894"/>
                </a:cubicBezTo>
                <a:cubicBezTo>
                  <a:pt x="12699" y="1866"/>
                  <a:pt x="12578" y="1803"/>
                  <a:pt x="12462" y="1744"/>
                </a:cubicBezTo>
                <a:lnTo>
                  <a:pt x="12468" y="1739"/>
                </a:lnTo>
                <a:lnTo>
                  <a:pt x="12445" y="1651"/>
                </a:lnTo>
                <a:cubicBezTo>
                  <a:pt x="12201" y="1356"/>
                  <a:pt x="11570" y="1196"/>
                  <a:pt x="11249" y="1384"/>
                </a:cubicBezTo>
                <a:cubicBezTo>
                  <a:pt x="11292" y="1402"/>
                  <a:pt x="11339" y="1419"/>
                  <a:pt x="11379" y="1446"/>
                </a:cubicBezTo>
                <a:cubicBezTo>
                  <a:pt x="11235" y="1453"/>
                  <a:pt x="11040" y="1498"/>
                  <a:pt x="10902" y="1435"/>
                </a:cubicBezTo>
                <a:cubicBezTo>
                  <a:pt x="10924" y="1410"/>
                  <a:pt x="10943" y="1372"/>
                  <a:pt x="10960" y="1341"/>
                </a:cubicBezTo>
                <a:cubicBezTo>
                  <a:pt x="10707" y="1338"/>
                  <a:pt x="10460" y="1329"/>
                  <a:pt x="10209" y="1352"/>
                </a:cubicBezTo>
                <a:cubicBezTo>
                  <a:pt x="10151" y="1292"/>
                  <a:pt x="10082" y="1254"/>
                  <a:pt x="10017" y="1207"/>
                </a:cubicBezTo>
                <a:cubicBezTo>
                  <a:pt x="10017" y="1207"/>
                  <a:pt x="10014" y="1302"/>
                  <a:pt x="10014" y="1302"/>
                </a:cubicBezTo>
                <a:cubicBezTo>
                  <a:pt x="9917" y="1297"/>
                  <a:pt x="9781" y="1215"/>
                  <a:pt x="9686" y="1274"/>
                </a:cubicBezTo>
                <a:cubicBezTo>
                  <a:pt x="10299" y="771"/>
                  <a:pt x="9202" y="741"/>
                  <a:pt x="8912" y="764"/>
                </a:cubicBezTo>
                <a:cubicBezTo>
                  <a:pt x="8912" y="763"/>
                  <a:pt x="8942" y="682"/>
                  <a:pt x="8942" y="682"/>
                </a:cubicBezTo>
                <a:cubicBezTo>
                  <a:pt x="8857" y="692"/>
                  <a:pt x="8774" y="674"/>
                  <a:pt x="8690" y="667"/>
                </a:cubicBezTo>
                <a:cubicBezTo>
                  <a:pt x="8692" y="666"/>
                  <a:pt x="8711" y="652"/>
                  <a:pt x="8711" y="652"/>
                </a:cubicBezTo>
                <a:lnTo>
                  <a:pt x="8680" y="562"/>
                </a:lnTo>
                <a:cubicBezTo>
                  <a:pt x="8568" y="569"/>
                  <a:pt x="8454" y="542"/>
                  <a:pt x="8339" y="545"/>
                </a:cubicBezTo>
                <a:cubicBezTo>
                  <a:pt x="8372" y="543"/>
                  <a:pt x="8389" y="524"/>
                  <a:pt x="8390" y="487"/>
                </a:cubicBezTo>
                <a:cubicBezTo>
                  <a:pt x="8348" y="373"/>
                  <a:pt x="8029" y="432"/>
                  <a:pt x="7984" y="380"/>
                </a:cubicBezTo>
                <a:cubicBezTo>
                  <a:pt x="7880" y="261"/>
                  <a:pt x="7809" y="457"/>
                  <a:pt x="7733" y="455"/>
                </a:cubicBezTo>
                <a:cubicBezTo>
                  <a:pt x="7767" y="710"/>
                  <a:pt x="8058" y="574"/>
                  <a:pt x="8203" y="565"/>
                </a:cubicBezTo>
                <a:cubicBezTo>
                  <a:pt x="8141" y="586"/>
                  <a:pt x="8043" y="670"/>
                  <a:pt x="8093" y="768"/>
                </a:cubicBezTo>
                <a:cubicBezTo>
                  <a:pt x="8012" y="760"/>
                  <a:pt x="7931" y="780"/>
                  <a:pt x="7859" y="828"/>
                </a:cubicBezTo>
                <a:lnTo>
                  <a:pt x="7899" y="850"/>
                </a:lnTo>
                <a:cubicBezTo>
                  <a:pt x="7761" y="924"/>
                  <a:pt x="7599" y="792"/>
                  <a:pt x="7453" y="841"/>
                </a:cubicBezTo>
                <a:cubicBezTo>
                  <a:pt x="7359" y="872"/>
                  <a:pt x="7267" y="899"/>
                  <a:pt x="7171" y="911"/>
                </a:cubicBezTo>
                <a:cubicBezTo>
                  <a:pt x="6973" y="936"/>
                  <a:pt x="6832" y="1042"/>
                  <a:pt x="6697" y="1218"/>
                </a:cubicBezTo>
                <a:lnTo>
                  <a:pt x="6715" y="1300"/>
                </a:lnTo>
                <a:cubicBezTo>
                  <a:pt x="6595" y="1317"/>
                  <a:pt x="5933" y="1282"/>
                  <a:pt x="6309" y="1601"/>
                </a:cubicBezTo>
                <a:cubicBezTo>
                  <a:pt x="6139" y="1560"/>
                  <a:pt x="5956" y="1546"/>
                  <a:pt x="5807" y="1683"/>
                </a:cubicBezTo>
                <a:cubicBezTo>
                  <a:pt x="5762" y="1559"/>
                  <a:pt x="5703" y="1466"/>
                  <a:pt x="5588" y="1483"/>
                </a:cubicBezTo>
                <a:lnTo>
                  <a:pt x="5593" y="1581"/>
                </a:lnTo>
                <a:lnTo>
                  <a:pt x="5611" y="1582"/>
                </a:lnTo>
                <a:cubicBezTo>
                  <a:pt x="5618" y="1583"/>
                  <a:pt x="5633" y="1606"/>
                  <a:pt x="5635" y="1626"/>
                </a:cubicBezTo>
                <a:cubicBezTo>
                  <a:pt x="5565" y="1686"/>
                  <a:pt x="5488" y="1670"/>
                  <a:pt x="5467" y="1800"/>
                </a:cubicBezTo>
                <a:cubicBezTo>
                  <a:pt x="5452" y="1798"/>
                  <a:pt x="5437" y="1795"/>
                  <a:pt x="5422" y="1791"/>
                </a:cubicBezTo>
                <a:cubicBezTo>
                  <a:pt x="5363" y="1613"/>
                  <a:pt x="5452" y="1463"/>
                  <a:pt x="5208" y="1445"/>
                </a:cubicBezTo>
                <a:cubicBezTo>
                  <a:pt x="5135" y="1440"/>
                  <a:pt x="5060" y="1440"/>
                  <a:pt x="4988" y="1440"/>
                </a:cubicBezTo>
                <a:cubicBezTo>
                  <a:pt x="4835" y="1440"/>
                  <a:pt x="4896" y="1580"/>
                  <a:pt x="4862" y="1697"/>
                </a:cubicBezTo>
                <a:cubicBezTo>
                  <a:pt x="4835" y="1790"/>
                  <a:pt x="4726" y="1733"/>
                  <a:pt x="4708" y="1846"/>
                </a:cubicBezTo>
                <a:cubicBezTo>
                  <a:pt x="4689" y="1970"/>
                  <a:pt x="4799" y="1948"/>
                  <a:pt x="4812" y="1996"/>
                </a:cubicBezTo>
                <a:cubicBezTo>
                  <a:pt x="4844" y="2077"/>
                  <a:pt x="4824" y="2151"/>
                  <a:pt x="4867" y="2245"/>
                </a:cubicBezTo>
                <a:cubicBezTo>
                  <a:pt x="4713" y="2182"/>
                  <a:pt x="4560" y="2145"/>
                  <a:pt x="4400" y="2112"/>
                </a:cubicBezTo>
                <a:cubicBezTo>
                  <a:pt x="4221" y="2086"/>
                  <a:pt x="4015" y="1954"/>
                  <a:pt x="3841" y="1954"/>
                </a:cubicBezTo>
                <a:cubicBezTo>
                  <a:pt x="3573" y="1954"/>
                  <a:pt x="4110" y="2290"/>
                  <a:pt x="4127" y="2309"/>
                </a:cubicBezTo>
                <a:cubicBezTo>
                  <a:pt x="4105" y="2315"/>
                  <a:pt x="4083" y="2320"/>
                  <a:pt x="4060" y="2324"/>
                </a:cubicBezTo>
                <a:lnTo>
                  <a:pt x="4065" y="2298"/>
                </a:lnTo>
                <a:cubicBezTo>
                  <a:pt x="3852" y="2201"/>
                  <a:pt x="3571" y="2399"/>
                  <a:pt x="3372" y="2425"/>
                </a:cubicBezTo>
                <a:cubicBezTo>
                  <a:pt x="3370" y="2381"/>
                  <a:pt x="3421" y="2299"/>
                  <a:pt x="3432" y="2250"/>
                </a:cubicBezTo>
                <a:cubicBezTo>
                  <a:pt x="3242" y="2226"/>
                  <a:pt x="3075" y="2344"/>
                  <a:pt x="2898" y="2413"/>
                </a:cubicBezTo>
                <a:cubicBezTo>
                  <a:pt x="2804" y="2450"/>
                  <a:pt x="2559" y="2500"/>
                  <a:pt x="2574" y="2674"/>
                </a:cubicBezTo>
                <a:cubicBezTo>
                  <a:pt x="2584" y="2801"/>
                  <a:pt x="2315" y="2630"/>
                  <a:pt x="2302" y="2618"/>
                </a:cubicBezTo>
                <a:cubicBezTo>
                  <a:pt x="2377" y="2566"/>
                  <a:pt x="2604" y="2549"/>
                  <a:pt x="2395" y="2412"/>
                </a:cubicBezTo>
                <a:cubicBezTo>
                  <a:pt x="2245" y="2314"/>
                  <a:pt x="2091" y="2321"/>
                  <a:pt x="1929" y="2318"/>
                </a:cubicBezTo>
                <a:cubicBezTo>
                  <a:pt x="1937" y="2433"/>
                  <a:pt x="1993" y="2432"/>
                  <a:pt x="2055" y="2493"/>
                </a:cubicBezTo>
                <a:cubicBezTo>
                  <a:pt x="2046" y="2478"/>
                  <a:pt x="2074" y="2893"/>
                  <a:pt x="2169" y="2758"/>
                </a:cubicBezTo>
                <a:cubicBezTo>
                  <a:pt x="2163" y="2794"/>
                  <a:pt x="2158" y="2830"/>
                  <a:pt x="2156" y="2867"/>
                </a:cubicBezTo>
                <a:cubicBezTo>
                  <a:pt x="1969" y="2739"/>
                  <a:pt x="1862" y="2828"/>
                  <a:pt x="1686" y="2928"/>
                </a:cubicBezTo>
                <a:cubicBezTo>
                  <a:pt x="1500" y="3032"/>
                  <a:pt x="1637" y="3097"/>
                  <a:pt x="1707" y="3188"/>
                </a:cubicBezTo>
                <a:cubicBezTo>
                  <a:pt x="1680" y="3244"/>
                  <a:pt x="1425" y="3107"/>
                  <a:pt x="1395" y="3091"/>
                </a:cubicBezTo>
                <a:cubicBezTo>
                  <a:pt x="1324" y="3053"/>
                  <a:pt x="1217" y="3102"/>
                  <a:pt x="1148" y="3140"/>
                </a:cubicBezTo>
                <a:cubicBezTo>
                  <a:pt x="1225" y="3269"/>
                  <a:pt x="1313" y="3308"/>
                  <a:pt x="1425" y="3357"/>
                </a:cubicBezTo>
                <a:cubicBezTo>
                  <a:pt x="1277" y="3479"/>
                  <a:pt x="1067" y="3145"/>
                  <a:pt x="988" y="3080"/>
                </a:cubicBezTo>
                <a:cubicBezTo>
                  <a:pt x="1015" y="3019"/>
                  <a:pt x="1044" y="2956"/>
                  <a:pt x="990" y="2892"/>
                </a:cubicBezTo>
                <a:cubicBezTo>
                  <a:pt x="1164" y="2934"/>
                  <a:pt x="2149" y="3013"/>
                  <a:pt x="1702" y="2525"/>
                </a:cubicBezTo>
                <a:cubicBezTo>
                  <a:pt x="1515" y="2321"/>
                  <a:pt x="920" y="2139"/>
                  <a:pt x="679" y="2180"/>
                </a:cubicBezTo>
                <a:cubicBezTo>
                  <a:pt x="673" y="2165"/>
                  <a:pt x="662" y="2161"/>
                  <a:pt x="647" y="2169"/>
                </a:cubicBezTo>
                <a:cubicBezTo>
                  <a:pt x="682" y="2169"/>
                  <a:pt x="559" y="2063"/>
                  <a:pt x="524" y="2055"/>
                </a:cubicBezTo>
                <a:cubicBezTo>
                  <a:pt x="469" y="2042"/>
                  <a:pt x="389" y="2064"/>
                  <a:pt x="328" y="2064"/>
                </a:cubicBezTo>
                <a:cubicBezTo>
                  <a:pt x="303" y="2062"/>
                  <a:pt x="285" y="2082"/>
                  <a:pt x="285" y="2118"/>
                </a:cubicBezTo>
                <a:cubicBezTo>
                  <a:pt x="266" y="2111"/>
                  <a:pt x="247" y="2104"/>
                  <a:pt x="228" y="2096"/>
                </a:cubicBezTo>
                <a:lnTo>
                  <a:pt x="222" y="2118"/>
                </a:lnTo>
                <a:lnTo>
                  <a:pt x="216" y="2112"/>
                </a:lnTo>
                <a:cubicBezTo>
                  <a:pt x="127" y="2182"/>
                  <a:pt x="72" y="2289"/>
                  <a:pt x="1" y="2385"/>
                </a:cubicBezTo>
                <a:cubicBezTo>
                  <a:pt x="38" y="2448"/>
                  <a:pt x="247" y="2553"/>
                  <a:pt x="193" y="2625"/>
                </a:cubicBezTo>
                <a:cubicBezTo>
                  <a:pt x="81" y="2777"/>
                  <a:pt x="241" y="2837"/>
                  <a:pt x="293" y="2954"/>
                </a:cubicBezTo>
                <a:cubicBezTo>
                  <a:pt x="170" y="3047"/>
                  <a:pt x="319" y="3299"/>
                  <a:pt x="399" y="3343"/>
                </a:cubicBezTo>
                <a:cubicBezTo>
                  <a:pt x="293" y="3475"/>
                  <a:pt x="513" y="3547"/>
                  <a:pt x="565" y="3597"/>
                </a:cubicBezTo>
                <a:cubicBezTo>
                  <a:pt x="607" y="3637"/>
                  <a:pt x="411" y="3845"/>
                  <a:pt x="390" y="3866"/>
                </a:cubicBezTo>
                <a:cubicBezTo>
                  <a:pt x="245" y="4011"/>
                  <a:pt x="119" y="4126"/>
                  <a:pt x="0" y="4306"/>
                </a:cubicBezTo>
                <a:cubicBezTo>
                  <a:pt x="85" y="4284"/>
                  <a:pt x="190" y="4172"/>
                  <a:pt x="266" y="4167"/>
                </a:cubicBezTo>
                <a:cubicBezTo>
                  <a:pt x="283" y="4197"/>
                  <a:pt x="302" y="4226"/>
                  <a:pt x="323" y="4253"/>
                </a:cubicBezTo>
                <a:cubicBezTo>
                  <a:pt x="222" y="4199"/>
                  <a:pt x="162" y="4293"/>
                  <a:pt x="201" y="4411"/>
                </a:cubicBezTo>
                <a:cubicBezTo>
                  <a:pt x="162" y="4553"/>
                  <a:pt x="82" y="4589"/>
                  <a:pt x="175" y="4758"/>
                </a:cubicBezTo>
                <a:cubicBezTo>
                  <a:pt x="78" y="4850"/>
                  <a:pt x="345" y="5225"/>
                  <a:pt x="406" y="5296"/>
                </a:cubicBezTo>
                <a:cubicBezTo>
                  <a:pt x="430" y="5300"/>
                  <a:pt x="451" y="5290"/>
                  <a:pt x="470" y="5265"/>
                </a:cubicBezTo>
                <a:cubicBezTo>
                  <a:pt x="470" y="5264"/>
                  <a:pt x="471" y="5244"/>
                  <a:pt x="471" y="5244"/>
                </a:cubicBezTo>
                <a:cubicBezTo>
                  <a:pt x="468" y="5227"/>
                  <a:pt x="693" y="5374"/>
                  <a:pt x="723" y="5409"/>
                </a:cubicBezTo>
                <a:cubicBezTo>
                  <a:pt x="683" y="5491"/>
                  <a:pt x="819" y="5677"/>
                  <a:pt x="881" y="5677"/>
                </a:cubicBezTo>
                <a:cubicBezTo>
                  <a:pt x="881" y="5776"/>
                  <a:pt x="983" y="5725"/>
                  <a:pt x="1012" y="5801"/>
                </a:cubicBezTo>
                <a:cubicBezTo>
                  <a:pt x="1013" y="5803"/>
                  <a:pt x="840" y="5849"/>
                  <a:pt x="814" y="5864"/>
                </a:cubicBezTo>
                <a:cubicBezTo>
                  <a:pt x="850" y="5933"/>
                  <a:pt x="902" y="6106"/>
                  <a:pt x="948" y="6152"/>
                </a:cubicBezTo>
                <a:cubicBezTo>
                  <a:pt x="1062" y="6265"/>
                  <a:pt x="1164" y="6069"/>
                  <a:pt x="1293" y="6203"/>
                </a:cubicBezTo>
                <a:cubicBezTo>
                  <a:pt x="1286" y="6211"/>
                  <a:pt x="1265" y="6237"/>
                  <a:pt x="1265" y="6237"/>
                </a:cubicBezTo>
                <a:cubicBezTo>
                  <a:pt x="1317" y="6354"/>
                  <a:pt x="1446" y="6350"/>
                  <a:pt x="1481" y="6450"/>
                </a:cubicBezTo>
                <a:cubicBezTo>
                  <a:pt x="1563" y="6681"/>
                  <a:pt x="1653" y="6696"/>
                  <a:pt x="1848" y="6592"/>
                </a:cubicBezTo>
                <a:cubicBezTo>
                  <a:pt x="1905" y="6655"/>
                  <a:pt x="1926" y="6720"/>
                  <a:pt x="2004" y="6723"/>
                </a:cubicBezTo>
                <a:lnTo>
                  <a:pt x="2009" y="6693"/>
                </a:lnTo>
                <a:cubicBezTo>
                  <a:pt x="2095" y="6686"/>
                  <a:pt x="2174" y="6765"/>
                  <a:pt x="2257" y="6780"/>
                </a:cubicBezTo>
                <a:cubicBezTo>
                  <a:pt x="2237" y="6906"/>
                  <a:pt x="2273" y="6983"/>
                  <a:pt x="2267" y="7093"/>
                </a:cubicBezTo>
                <a:cubicBezTo>
                  <a:pt x="2263" y="7128"/>
                  <a:pt x="2226" y="7132"/>
                  <a:pt x="2204" y="7126"/>
                </a:cubicBezTo>
                <a:lnTo>
                  <a:pt x="2204" y="7098"/>
                </a:lnTo>
                <a:cubicBezTo>
                  <a:pt x="2092" y="7098"/>
                  <a:pt x="1997" y="7275"/>
                  <a:pt x="2085" y="7391"/>
                </a:cubicBezTo>
                <a:cubicBezTo>
                  <a:pt x="2053" y="7403"/>
                  <a:pt x="2020" y="7412"/>
                  <a:pt x="1986" y="7420"/>
                </a:cubicBezTo>
                <a:cubicBezTo>
                  <a:pt x="1976" y="7486"/>
                  <a:pt x="2003" y="7524"/>
                  <a:pt x="2047" y="7561"/>
                </a:cubicBezTo>
                <a:cubicBezTo>
                  <a:pt x="2027" y="7581"/>
                  <a:pt x="2018" y="7606"/>
                  <a:pt x="2021" y="7635"/>
                </a:cubicBezTo>
                <a:cubicBezTo>
                  <a:pt x="2021" y="7661"/>
                  <a:pt x="1989" y="7660"/>
                  <a:pt x="1990" y="7711"/>
                </a:cubicBezTo>
                <a:cubicBezTo>
                  <a:pt x="1945" y="7720"/>
                  <a:pt x="1898" y="7715"/>
                  <a:pt x="1853" y="7703"/>
                </a:cubicBezTo>
                <a:cubicBezTo>
                  <a:pt x="1856" y="7754"/>
                  <a:pt x="1852" y="7802"/>
                  <a:pt x="1841" y="7849"/>
                </a:cubicBezTo>
                <a:cubicBezTo>
                  <a:pt x="2028" y="7973"/>
                  <a:pt x="2205" y="8066"/>
                  <a:pt x="2363" y="8238"/>
                </a:cubicBezTo>
                <a:cubicBezTo>
                  <a:pt x="2296" y="8346"/>
                  <a:pt x="2888" y="8477"/>
                  <a:pt x="2736" y="8789"/>
                </a:cubicBezTo>
                <a:cubicBezTo>
                  <a:pt x="2487" y="8980"/>
                  <a:pt x="2231" y="8785"/>
                  <a:pt x="1999" y="8788"/>
                </a:cubicBezTo>
                <a:cubicBezTo>
                  <a:pt x="1930" y="8781"/>
                  <a:pt x="1954" y="8678"/>
                  <a:pt x="1835" y="8708"/>
                </a:cubicBezTo>
                <a:cubicBezTo>
                  <a:pt x="1704" y="8534"/>
                  <a:pt x="1349" y="8634"/>
                  <a:pt x="1224" y="8736"/>
                </a:cubicBezTo>
                <a:cubicBezTo>
                  <a:pt x="1102" y="8835"/>
                  <a:pt x="682" y="8887"/>
                  <a:pt x="661" y="8607"/>
                </a:cubicBezTo>
                <a:cubicBezTo>
                  <a:pt x="631" y="8603"/>
                  <a:pt x="588" y="8600"/>
                  <a:pt x="561" y="8615"/>
                </a:cubicBezTo>
                <a:cubicBezTo>
                  <a:pt x="559" y="8612"/>
                  <a:pt x="535" y="8572"/>
                  <a:pt x="535" y="8572"/>
                </a:cubicBezTo>
                <a:cubicBezTo>
                  <a:pt x="414" y="8571"/>
                  <a:pt x="318" y="8636"/>
                  <a:pt x="375" y="8778"/>
                </a:cubicBezTo>
                <a:cubicBezTo>
                  <a:pt x="343" y="8806"/>
                  <a:pt x="256" y="9007"/>
                  <a:pt x="329" y="9043"/>
                </a:cubicBezTo>
                <a:cubicBezTo>
                  <a:pt x="249" y="9165"/>
                  <a:pt x="305" y="9330"/>
                  <a:pt x="421" y="9335"/>
                </a:cubicBezTo>
                <a:cubicBezTo>
                  <a:pt x="437" y="9593"/>
                  <a:pt x="540" y="10027"/>
                  <a:pt x="785" y="10022"/>
                </a:cubicBezTo>
                <a:cubicBezTo>
                  <a:pt x="850" y="10027"/>
                  <a:pt x="1167" y="10311"/>
                  <a:pt x="1169" y="10017"/>
                </a:cubicBezTo>
                <a:cubicBezTo>
                  <a:pt x="1171" y="9906"/>
                  <a:pt x="1447" y="10181"/>
                  <a:pt x="1452" y="10184"/>
                </a:cubicBezTo>
                <a:cubicBezTo>
                  <a:pt x="1603" y="10274"/>
                  <a:pt x="1696" y="10029"/>
                  <a:pt x="1800" y="10012"/>
                </a:cubicBezTo>
                <a:cubicBezTo>
                  <a:pt x="1854" y="10012"/>
                  <a:pt x="1899" y="10096"/>
                  <a:pt x="1959" y="10058"/>
                </a:cubicBezTo>
                <a:cubicBezTo>
                  <a:pt x="1947" y="10128"/>
                  <a:pt x="1993" y="10195"/>
                  <a:pt x="1984" y="10276"/>
                </a:cubicBezTo>
                <a:cubicBezTo>
                  <a:pt x="1984" y="10276"/>
                  <a:pt x="2022" y="10292"/>
                  <a:pt x="2025" y="10293"/>
                </a:cubicBezTo>
                <a:cubicBezTo>
                  <a:pt x="2030" y="10351"/>
                  <a:pt x="2017" y="10414"/>
                  <a:pt x="2045" y="10467"/>
                </a:cubicBezTo>
                <a:cubicBezTo>
                  <a:pt x="1964" y="10561"/>
                  <a:pt x="1951" y="10674"/>
                  <a:pt x="1927" y="10801"/>
                </a:cubicBezTo>
                <a:cubicBezTo>
                  <a:pt x="1848" y="10835"/>
                  <a:pt x="1834" y="11184"/>
                  <a:pt x="1763" y="11286"/>
                </a:cubicBezTo>
                <a:cubicBezTo>
                  <a:pt x="1769" y="11302"/>
                  <a:pt x="2052" y="12076"/>
                  <a:pt x="1847" y="12076"/>
                </a:cubicBezTo>
                <a:cubicBezTo>
                  <a:pt x="1847" y="12076"/>
                  <a:pt x="1847" y="12076"/>
                  <a:pt x="1847" y="12076"/>
                </a:cubicBezTo>
                <a:lnTo>
                  <a:pt x="1837" y="12090"/>
                </a:lnTo>
                <a:cubicBezTo>
                  <a:pt x="1850" y="12113"/>
                  <a:pt x="1854" y="12139"/>
                  <a:pt x="1849" y="12168"/>
                </a:cubicBezTo>
                <a:lnTo>
                  <a:pt x="1968" y="12175"/>
                </a:lnTo>
                <a:cubicBezTo>
                  <a:pt x="2045" y="12306"/>
                  <a:pt x="2361" y="12799"/>
                  <a:pt x="2334" y="12928"/>
                </a:cubicBezTo>
                <a:cubicBezTo>
                  <a:pt x="2299" y="13089"/>
                  <a:pt x="2510" y="13140"/>
                  <a:pt x="2556" y="13229"/>
                </a:cubicBezTo>
                <a:cubicBezTo>
                  <a:pt x="2628" y="13365"/>
                  <a:pt x="2637" y="13466"/>
                  <a:pt x="2665" y="13606"/>
                </a:cubicBezTo>
                <a:cubicBezTo>
                  <a:pt x="2622" y="13995"/>
                  <a:pt x="2974" y="14177"/>
                  <a:pt x="3079" y="14465"/>
                </a:cubicBezTo>
                <a:cubicBezTo>
                  <a:pt x="3147" y="14644"/>
                  <a:pt x="3352" y="14818"/>
                  <a:pt x="3369" y="15010"/>
                </a:cubicBezTo>
                <a:cubicBezTo>
                  <a:pt x="3389" y="15237"/>
                  <a:pt x="3410" y="15717"/>
                  <a:pt x="3527" y="15914"/>
                </a:cubicBezTo>
                <a:cubicBezTo>
                  <a:pt x="3685" y="16178"/>
                  <a:pt x="3909" y="15819"/>
                  <a:pt x="4050" y="15819"/>
                </a:cubicBezTo>
                <a:cubicBezTo>
                  <a:pt x="4318" y="15819"/>
                  <a:pt x="4521" y="15540"/>
                  <a:pt x="4746" y="15429"/>
                </a:cubicBezTo>
                <a:cubicBezTo>
                  <a:pt x="4904" y="15350"/>
                  <a:pt x="5142" y="15358"/>
                  <a:pt x="5113" y="15092"/>
                </a:cubicBezTo>
                <a:cubicBezTo>
                  <a:pt x="5108" y="15051"/>
                  <a:pt x="5191" y="15049"/>
                  <a:pt x="5224" y="15056"/>
                </a:cubicBezTo>
                <a:cubicBezTo>
                  <a:pt x="5227" y="15026"/>
                  <a:pt x="5232" y="14996"/>
                  <a:pt x="5238" y="14967"/>
                </a:cubicBezTo>
                <a:cubicBezTo>
                  <a:pt x="5244" y="14974"/>
                  <a:pt x="5256" y="14987"/>
                  <a:pt x="5262" y="14995"/>
                </a:cubicBezTo>
                <a:cubicBezTo>
                  <a:pt x="5385" y="14964"/>
                  <a:pt x="5690" y="14881"/>
                  <a:pt x="5666" y="14697"/>
                </a:cubicBezTo>
                <a:cubicBezTo>
                  <a:pt x="5680" y="14778"/>
                  <a:pt x="5943" y="14440"/>
                  <a:pt x="5924" y="14454"/>
                </a:cubicBezTo>
                <a:cubicBezTo>
                  <a:pt x="5959" y="14436"/>
                  <a:pt x="6024" y="14445"/>
                  <a:pt x="6061" y="14446"/>
                </a:cubicBezTo>
                <a:lnTo>
                  <a:pt x="6064" y="14398"/>
                </a:lnTo>
                <a:lnTo>
                  <a:pt x="6088" y="14378"/>
                </a:lnTo>
                <a:cubicBezTo>
                  <a:pt x="6071" y="14281"/>
                  <a:pt x="6052" y="14106"/>
                  <a:pt x="6092" y="14014"/>
                </a:cubicBezTo>
                <a:cubicBezTo>
                  <a:pt x="6217" y="14121"/>
                  <a:pt x="6399" y="13516"/>
                  <a:pt x="6416" y="13402"/>
                </a:cubicBezTo>
                <a:cubicBezTo>
                  <a:pt x="6337" y="13408"/>
                  <a:pt x="6330" y="13381"/>
                  <a:pt x="6268" y="13333"/>
                </a:cubicBezTo>
                <a:cubicBezTo>
                  <a:pt x="6116" y="13110"/>
                  <a:pt x="6087" y="13191"/>
                  <a:pt x="5900" y="13054"/>
                </a:cubicBezTo>
                <a:cubicBezTo>
                  <a:pt x="5695" y="12901"/>
                  <a:pt x="5769" y="12651"/>
                  <a:pt x="5663" y="12468"/>
                </a:cubicBezTo>
                <a:cubicBezTo>
                  <a:pt x="5681" y="12448"/>
                  <a:pt x="5685" y="12420"/>
                  <a:pt x="5677" y="12383"/>
                </a:cubicBezTo>
                <a:cubicBezTo>
                  <a:pt x="5773" y="12362"/>
                  <a:pt x="5783" y="12641"/>
                  <a:pt x="5830" y="12702"/>
                </a:cubicBezTo>
                <a:cubicBezTo>
                  <a:pt x="5907" y="12800"/>
                  <a:pt x="6096" y="12798"/>
                  <a:pt x="6204" y="12813"/>
                </a:cubicBezTo>
                <a:cubicBezTo>
                  <a:pt x="6343" y="12843"/>
                  <a:pt x="6560" y="12984"/>
                  <a:pt x="6684" y="12921"/>
                </a:cubicBezTo>
                <a:cubicBezTo>
                  <a:pt x="6904" y="12809"/>
                  <a:pt x="7142" y="12917"/>
                  <a:pt x="7377" y="12831"/>
                </a:cubicBezTo>
                <a:cubicBezTo>
                  <a:pt x="7381" y="12857"/>
                  <a:pt x="7392" y="12874"/>
                  <a:pt x="7409" y="12884"/>
                </a:cubicBezTo>
                <a:cubicBezTo>
                  <a:pt x="7402" y="12977"/>
                  <a:pt x="7445" y="12999"/>
                  <a:pt x="7507" y="12996"/>
                </a:cubicBezTo>
                <a:cubicBezTo>
                  <a:pt x="7525" y="13107"/>
                  <a:pt x="7595" y="13302"/>
                  <a:pt x="7708" y="13243"/>
                </a:cubicBezTo>
                <a:cubicBezTo>
                  <a:pt x="7799" y="13358"/>
                  <a:pt x="7948" y="13516"/>
                  <a:pt x="8082" y="13456"/>
                </a:cubicBezTo>
                <a:cubicBezTo>
                  <a:pt x="8040" y="13536"/>
                  <a:pt x="7899" y="13395"/>
                  <a:pt x="7863" y="13512"/>
                </a:cubicBezTo>
                <a:cubicBezTo>
                  <a:pt x="7838" y="13591"/>
                  <a:pt x="7985" y="13734"/>
                  <a:pt x="8024" y="13785"/>
                </a:cubicBezTo>
                <a:cubicBezTo>
                  <a:pt x="8174" y="13978"/>
                  <a:pt x="8328" y="14099"/>
                  <a:pt x="8506" y="13859"/>
                </a:cubicBezTo>
                <a:cubicBezTo>
                  <a:pt x="8506" y="13859"/>
                  <a:pt x="8511" y="13822"/>
                  <a:pt x="8511" y="13821"/>
                </a:cubicBezTo>
                <a:cubicBezTo>
                  <a:pt x="8597" y="14372"/>
                  <a:pt x="8658" y="15060"/>
                  <a:pt x="8944" y="15536"/>
                </a:cubicBezTo>
                <a:cubicBezTo>
                  <a:pt x="9051" y="15713"/>
                  <a:pt x="9457" y="17441"/>
                  <a:pt x="9713" y="17105"/>
                </a:cubicBezTo>
                <a:cubicBezTo>
                  <a:pt x="9784" y="17012"/>
                  <a:pt x="9781" y="16935"/>
                  <a:pt x="9870" y="16876"/>
                </a:cubicBezTo>
                <a:cubicBezTo>
                  <a:pt x="9961" y="16816"/>
                  <a:pt x="9845" y="16697"/>
                  <a:pt x="9968" y="16619"/>
                </a:cubicBezTo>
                <a:cubicBezTo>
                  <a:pt x="9997" y="16525"/>
                  <a:pt x="10045" y="16545"/>
                  <a:pt x="10043" y="16402"/>
                </a:cubicBezTo>
                <a:cubicBezTo>
                  <a:pt x="10042" y="16315"/>
                  <a:pt x="9996" y="16229"/>
                  <a:pt x="10027" y="16148"/>
                </a:cubicBezTo>
                <a:cubicBezTo>
                  <a:pt x="10149" y="15836"/>
                  <a:pt x="9994" y="15606"/>
                  <a:pt x="10014" y="15300"/>
                </a:cubicBezTo>
                <a:cubicBezTo>
                  <a:pt x="10017" y="15254"/>
                  <a:pt x="10218" y="15132"/>
                  <a:pt x="10207" y="15132"/>
                </a:cubicBezTo>
                <a:cubicBezTo>
                  <a:pt x="10321" y="15132"/>
                  <a:pt x="10494" y="14748"/>
                  <a:pt x="10602" y="14634"/>
                </a:cubicBezTo>
                <a:cubicBezTo>
                  <a:pt x="10691" y="14538"/>
                  <a:pt x="10737" y="14284"/>
                  <a:pt x="10862" y="14259"/>
                </a:cubicBezTo>
                <a:cubicBezTo>
                  <a:pt x="10992" y="14233"/>
                  <a:pt x="11028" y="14088"/>
                  <a:pt x="11120" y="13995"/>
                </a:cubicBezTo>
                <a:cubicBezTo>
                  <a:pt x="10889" y="13710"/>
                  <a:pt x="11322" y="13817"/>
                  <a:pt x="11401" y="13792"/>
                </a:cubicBezTo>
                <a:lnTo>
                  <a:pt x="11405" y="13809"/>
                </a:lnTo>
                <a:cubicBezTo>
                  <a:pt x="11513" y="13796"/>
                  <a:pt x="11840" y="13734"/>
                  <a:pt x="11758" y="13509"/>
                </a:cubicBezTo>
                <a:cubicBezTo>
                  <a:pt x="11915" y="13567"/>
                  <a:pt x="11804" y="13766"/>
                  <a:pt x="11804" y="13858"/>
                </a:cubicBezTo>
                <a:cubicBezTo>
                  <a:pt x="11855" y="13932"/>
                  <a:pt x="11916" y="14007"/>
                  <a:pt x="11963" y="14088"/>
                </a:cubicBezTo>
                <a:cubicBezTo>
                  <a:pt x="12025" y="14193"/>
                  <a:pt x="12122" y="14206"/>
                  <a:pt x="12170" y="14271"/>
                </a:cubicBezTo>
                <a:cubicBezTo>
                  <a:pt x="12116" y="14362"/>
                  <a:pt x="12121" y="14561"/>
                  <a:pt x="12259" y="14543"/>
                </a:cubicBezTo>
                <a:lnTo>
                  <a:pt x="12265" y="14517"/>
                </a:lnTo>
                <a:cubicBezTo>
                  <a:pt x="12405" y="14547"/>
                  <a:pt x="12309" y="15318"/>
                  <a:pt x="12423" y="15210"/>
                </a:cubicBezTo>
                <a:cubicBezTo>
                  <a:pt x="12494" y="15441"/>
                  <a:pt x="12802" y="15118"/>
                  <a:pt x="12844" y="14997"/>
                </a:cubicBezTo>
                <a:cubicBezTo>
                  <a:pt x="12856" y="15037"/>
                  <a:pt x="12878" y="15060"/>
                  <a:pt x="12911" y="15067"/>
                </a:cubicBezTo>
                <a:cubicBezTo>
                  <a:pt x="12902" y="15223"/>
                  <a:pt x="13012" y="15781"/>
                  <a:pt x="13143" y="15859"/>
                </a:cubicBezTo>
                <a:lnTo>
                  <a:pt x="13144" y="15854"/>
                </a:lnTo>
                <a:cubicBezTo>
                  <a:pt x="13197" y="16052"/>
                  <a:pt x="13142" y="16636"/>
                  <a:pt x="13250" y="16730"/>
                </a:cubicBezTo>
                <a:cubicBezTo>
                  <a:pt x="13233" y="16829"/>
                  <a:pt x="13157" y="17177"/>
                  <a:pt x="13261" y="17253"/>
                </a:cubicBezTo>
                <a:cubicBezTo>
                  <a:pt x="13268" y="17259"/>
                  <a:pt x="13275" y="17264"/>
                  <a:pt x="13282" y="17267"/>
                </a:cubicBezTo>
                <a:cubicBezTo>
                  <a:pt x="13318" y="17267"/>
                  <a:pt x="13328" y="17221"/>
                  <a:pt x="13335" y="17183"/>
                </a:cubicBezTo>
                <a:cubicBezTo>
                  <a:pt x="13489" y="17447"/>
                  <a:pt x="13664" y="17696"/>
                  <a:pt x="13664" y="18046"/>
                </a:cubicBezTo>
                <a:cubicBezTo>
                  <a:pt x="13665" y="18236"/>
                  <a:pt x="13986" y="18792"/>
                  <a:pt x="14143" y="18792"/>
                </a:cubicBezTo>
                <a:lnTo>
                  <a:pt x="14108" y="18792"/>
                </a:lnTo>
                <a:lnTo>
                  <a:pt x="14340" y="18993"/>
                </a:lnTo>
                <a:cubicBezTo>
                  <a:pt x="14381" y="18801"/>
                  <a:pt x="14438" y="18554"/>
                  <a:pt x="14266" y="18407"/>
                </a:cubicBezTo>
                <a:cubicBezTo>
                  <a:pt x="14222" y="18370"/>
                  <a:pt x="14205" y="18151"/>
                  <a:pt x="14226" y="18088"/>
                </a:cubicBezTo>
                <a:cubicBezTo>
                  <a:pt x="14290" y="17896"/>
                  <a:pt x="14071" y="17539"/>
                  <a:pt x="13928" y="17499"/>
                </a:cubicBezTo>
                <a:cubicBezTo>
                  <a:pt x="13881" y="17415"/>
                  <a:pt x="13661" y="17373"/>
                  <a:pt x="13645" y="17259"/>
                </a:cubicBezTo>
                <a:cubicBezTo>
                  <a:pt x="13745" y="17168"/>
                  <a:pt x="13574" y="16889"/>
                  <a:pt x="13559" y="16792"/>
                </a:cubicBezTo>
                <a:cubicBezTo>
                  <a:pt x="13529" y="16788"/>
                  <a:pt x="13501" y="16791"/>
                  <a:pt x="13472" y="16803"/>
                </a:cubicBezTo>
                <a:cubicBezTo>
                  <a:pt x="13429" y="16495"/>
                  <a:pt x="13632" y="16145"/>
                  <a:pt x="13549" y="15846"/>
                </a:cubicBezTo>
                <a:cubicBezTo>
                  <a:pt x="13573" y="15845"/>
                  <a:pt x="13595" y="15843"/>
                  <a:pt x="13619" y="15840"/>
                </a:cubicBezTo>
                <a:cubicBezTo>
                  <a:pt x="13609" y="16099"/>
                  <a:pt x="13684" y="15951"/>
                  <a:pt x="13779" y="16047"/>
                </a:cubicBezTo>
                <a:cubicBezTo>
                  <a:pt x="13864" y="16023"/>
                  <a:pt x="13870" y="16267"/>
                  <a:pt x="13976" y="16189"/>
                </a:cubicBezTo>
                <a:cubicBezTo>
                  <a:pt x="14020" y="16272"/>
                  <a:pt x="14042" y="16563"/>
                  <a:pt x="14148" y="16421"/>
                </a:cubicBezTo>
                <a:cubicBezTo>
                  <a:pt x="14160" y="16430"/>
                  <a:pt x="14169" y="16479"/>
                  <a:pt x="14172" y="16497"/>
                </a:cubicBezTo>
                <a:cubicBezTo>
                  <a:pt x="14248" y="16535"/>
                  <a:pt x="14324" y="16665"/>
                  <a:pt x="14393" y="16675"/>
                </a:cubicBezTo>
                <a:cubicBezTo>
                  <a:pt x="14349" y="16802"/>
                  <a:pt x="14378" y="16936"/>
                  <a:pt x="14328" y="17065"/>
                </a:cubicBezTo>
                <a:cubicBezTo>
                  <a:pt x="14423" y="17103"/>
                  <a:pt x="14649" y="16942"/>
                  <a:pt x="14681" y="16817"/>
                </a:cubicBezTo>
                <a:cubicBezTo>
                  <a:pt x="14747" y="16823"/>
                  <a:pt x="14771" y="16679"/>
                  <a:pt x="14777" y="16616"/>
                </a:cubicBezTo>
                <a:lnTo>
                  <a:pt x="14795" y="16636"/>
                </a:lnTo>
                <a:cubicBezTo>
                  <a:pt x="14920" y="16540"/>
                  <a:pt x="15138" y="16456"/>
                  <a:pt x="15162" y="16247"/>
                </a:cubicBezTo>
                <a:cubicBezTo>
                  <a:pt x="15186" y="16037"/>
                  <a:pt x="15149" y="15872"/>
                  <a:pt x="15136" y="15668"/>
                </a:cubicBezTo>
                <a:cubicBezTo>
                  <a:pt x="15108" y="15228"/>
                  <a:pt x="14762" y="15014"/>
                  <a:pt x="14564" y="14711"/>
                </a:cubicBezTo>
                <a:cubicBezTo>
                  <a:pt x="14528" y="14587"/>
                  <a:pt x="14270" y="14343"/>
                  <a:pt x="14428" y="14189"/>
                </a:cubicBezTo>
                <a:cubicBezTo>
                  <a:pt x="14501" y="14117"/>
                  <a:pt x="14517" y="14012"/>
                  <a:pt x="14591" y="13938"/>
                </a:cubicBezTo>
                <a:cubicBezTo>
                  <a:pt x="14638" y="13892"/>
                  <a:pt x="14715" y="13816"/>
                  <a:pt x="14743" y="13760"/>
                </a:cubicBezTo>
                <a:cubicBezTo>
                  <a:pt x="14780" y="13785"/>
                  <a:pt x="14880" y="13924"/>
                  <a:pt x="14917" y="13797"/>
                </a:cubicBezTo>
                <a:cubicBezTo>
                  <a:pt x="14919" y="13798"/>
                  <a:pt x="14921" y="13800"/>
                  <a:pt x="14924" y="13802"/>
                </a:cubicBezTo>
                <a:cubicBezTo>
                  <a:pt x="14874" y="13903"/>
                  <a:pt x="14944" y="14050"/>
                  <a:pt x="15003" y="14121"/>
                </a:cubicBezTo>
                <a:cubicBezTo>
                  <a:pt x="14696" y="14139"/>
                  <a:pt x="14934" y="14721"/>
                  <a:pt x="15063" y="14532"/>
                </a:cubicBezTo>
                <a:cubicBezTo>
                  <a:pt x="15168" y="14522"/>
                  <a:pt x="15172" y="14273"/>
                  <a:pt x="15207" y="14188"/>
                </a:cubicBezTo>
                <a:cubicBezTo>
                  <a:pt x="15207" y="14093"/>
                  <a:pt x="15157" y="14104"/>
                  <a:pt x="15102" y="14115"/>
                </a:cubicBezTo>
                <a:cubicBezTo>
                  <a:pt x="15199" y="14030"/>
                  <a:pt x="15118" y="14016"/>
                  <a:pt x="15104" y="13913"/>
                </a:cubicBezTo>
                <a:cubicBezTo>
                  <a:pt x="15092" y="13820"/>
                  <a:pt x="15241" y="13850"/>
                  <a:pt x="15282" y="13822"/>
                </a:cubicBezTo>
                <a:cubicBezTo>
                  <a:pt x="15359" y="13767"/>
                  <a:pt x="15439" y="13745"/>
                  <a:pt x="15523" y="13688"/>
                </a:cubicBezTo>
                <a:cubicBezTo>
                  <a:pt x="15526" y="13681"/>
                  <a:pt x="15528" y="13675"/>
                  <a:pt x="15529" y="13668"/>
                </a:cubicBezTo>
                <a:cubicBezTo>
                  <a:pt x="15564" y="13634"/>
                  <a:pt x="15623" y="13651"/>
                  <a:pt x="15631" y="13574"/>
                </a:cubicBezTo>
                <a:cubicBezTo>
                  <a:pt x="15690" y="13627"/>
                  <a:pt x="16074" y="13471"/>
                  <a:pt x="16095" y="13390"/>
                </a:cubicBezTo>
                <a:cubicBezTo>
                  <a:pt x="16114" y="13308"/>
                  <a:pt x="16263" y="13203"/>
                  <a:pt x="16314" y="13153"/>
                </a:cubicBezTo>
                <a:cubicBezTo>
                  <a:pt x="16369" y="13097"/>
                  <a:pt x="16451" y="12820"/>
                  <a:pt x="16493" y="12794"/>
                </a:cubicBezTo>
                <a:lnTo>
                  <a:pt x="16510" y="12781"/>
                </a:lnTo>
                <a:cubicBezTo>
                  <a:pt x="16523" y="12573"/>
                  <a:pt x="16584" y="12331"/>
                  <a:pt x="16643" y="12135"/>
                </a:cubicBezTo>
                <a:cubicBezTo>
                  <a:pt x="16777" y="12226"/>
                  <a:pt x="16741" y="11976"/>
                  <a:pt x="16718" y="11897"/>
                </a:cubicBezTo>
                <a:lnTo>
                  <a:pt x="16759" y="11906"/>
                </a:lnTo>
                <a:cubicBezTo>
                  <a:pt x="16726" y="11747"/>
                  <a:pt x="16728" y="11491"/>
                  <a:pt x="16531" y="11506"/>
                </a:cubicBezTo>
                <a:cubicBezTo>
                  <a:pt x="16589" y="11423"/>
                  <a:pt x="16734" y="11436"/>
                  <a:pt x="16572" y="11272"/>
                </a:cubicBezTo>
                <a:lnTo>
                  <a:pt x="16584" y="11278"/>
                </a:lnTo>
                <a:cubicBezTo>
                  <a:pt x="16598" y="11049"/>
                  <a:pt x="16383" y="11061"/>
                  <a:pt x="16346" y="10916"/>
                </a:cubicBezTo>
                <a:cubicBezTo>
                  <a:pt x="16216" y="10747"/>
                  <a:pt x="16131" y="10449"/>
                  <a:pt x="15922" y="10393"/>
                </a:cubicBezTo>
                <a:cubicBezTo>
                  <a:pt x="15951" y="10281"/>
                  <a:pt x="15996" y="10050"/>
                  <a:pt x="16094" y="10009"/>
                </a:cubicBezTo>
                <a:cubicBezTo>
                  <a:pt x="16162" y="9981"/>
                  <a:pt x="16172" y="9976"/>
                  <a:pt x="16241" y="9976"/>
                </a:cubicBezTo>
                <a:cubicBezTo>
                  <a:pt x="16389" y="9976"/>
                  <a:pt x="16257" y="9717"/>
                  <a:pt x="16138" y="9717"/>
                </a:cubicBezTo>
                <a:cubicBezTo>
                  <a:pt x="16041" y="9717"/>
                  <a:pt x="15947" y="9596"/>
                  <a:pt x="15855" y="9645"/>
                </a:cubicBezTo>
                <a:cubicBezTo>
                  <a:pt x="15815" y="9666"/>
                  <a:pt x="15657" y="9959"/>
                  <a:pt x="15665" y="9700"/>
                </a:cubicBezTo>
                <a:cubicBezTo>
                  <a:pt x="15671" y="9442"/>
                  <a:pt x="15348" y="9696"/>
                  <a:pt x="15343" y="9394"/>
                </a:cubicBezTo>
                <a:cubicBezTo>
                  <a:pt x="15385" y="9432"/>
                  <a:pt x="15449" y="9421"/>
                  <a:pt x="15498" y="9408"/>
                </a:cubicBezTo>
                <a:cubicBezTo>
                  <a:pt x="15515" y="9403"/>
                  <a:pt x="15696" y="9022"/>
                  <a:pt x="15716" y="8978"/>
                </a:cubicBezTo>
                <a:cubicBezTo>
                  <a:pt x="15802" y="8780"/>
                  <a:pt x="15869" y="9340"/>
                  <a:pt x="15873" y="9343"/>
                </a:cubicBezTo>
                <a:cubicBezTo>
                  <a:pt x="15724" y="9412"/>
                  <a:pt x="15962" y="9649"/>
                  <a:pt x="16042" y="9398"/>
                </a:cubicBezTo>
                <a:cubicBezTo>
                  <a:pt x="16080" y="9281"/>
                  <a:pt x="16134" y="9226"/>
                  <a:pt x="16255" y="9232"/>
                </a:cubicBezTo>
                <a:cubicBezTo>
                  <a:pt x="16563" y="9232"/>
                  <a:pt x="16381" y="9707"/>
                  <a:pt x="16600" y="9725"/>
                </a:cubicBezTo>
                <a:cubicBezTo>
                  <a:pt x="16602" y="9756"/>
                  <a:pt x="16619" y="9789"/>
                  <a:pt x="16637" y="9811"/>
                </a:cubicBezTo>
                <a:cubicBezTo>
                  <a:pt x="16663" y="9798"/>
                  <a:pt x="16698" y="9771"/>
                  <a:pt x="16709" y="9740"/>
                </a:cubicBezTo>
                <a:cubicBezTo>
                  <a:pt x="16725" y="9749"/>
                  <a:pt x="16741" y="9758"/>
                  <a:pt x="16757" y="9767"/>
                </a:cubicBezTo>
                <a:cubicBezTo>
                  <a:pt x="16769" y="9767"/>
                  <a:pt x="16778" y="9762"/>
                  <a:pt x="16785" y="9756"/>
                </a:cubicBezTo>
                <a:cubicBezTo>
                  <a:pt x="16797" y="9780"/>
                  <a:pt x="16820" y="9802"/>
                  <a:pt x="16840" y="9817"/>
                </a:cubicBezTo>
                <a:cubicBezTo>
                  <a:pt x="16852" y="9804"/>
                  <a:pt x="16864" y="9788"/>
                  <a:pt x="16873" y="9771"/>
                </a:cubicBezTo>
                <a:cubicBezTo>
                  <a:pt x="16891" y="9805"/>
                  <a:pt x="16902" y="9828"/>
                  <a:pt x="16908" y="9843"/>
                </a:cubicBezTo>
                <a:cubicBezTo>
                  <a:pt x="16847" y="9895"/>
                  <a:pt x="17004" y="10307"/>
                  <a:pt x="17021" y="10410"/>
                </a:cubicBezTo>
                <a:cubicBezTo>
                  <a:pt x="17070" y="10691"/>
                  <a:pt x="17304" y="10518"/>
                  <a:pt x="17449" y="10518"/>
                </a:cubicBezTo>
                <a:cubicBezTo>
                  <a:pt x="17808" y="10215"/>
                  <a:pt x="17261" y="9613"/>
                  <a:pt x="17080" y="9402"/>
                </a:cubicBezTo>
                <a:lnTo>
                  <a:pt x="17048" y="9438"/>
                </a:lnTo>
                <a:cubicBezTo>
                  <a:pt x="16837" y="9231"/>
                  <a:pt x="16887" y="9348"/>
                  <a:pt x="17005" y="9091"/>
                </a:cubicBezTo>
                <a:cubicBezTo>
                  <a:pt x="17099" y="8895"/>
                  <a:pt x="16986" y="8839"/>
                  <a:pt x="17044" y="8633"/>
                </a:cubicBezTo>
                <a:cubicBezTo>
                  <a:pt x="17065" y="8626"/>
                  <a:pt x="17115" y="8634"/>
                  <a:pt x="17137" y="8636"/>
                </a:cubicBezTo>
                <a:cubicBezTo>
                  <a:pt x="17110" y="8586"/>
                  <a:pt x="17077" y="8532"/>
                  <a:pt x="17040" y="8493"/>
                </a:cubicBezTo>
                <a:cubicBezTo>
                  <a:pt x="17041" y="8492"/>
                  <a:pt x="17041" y="8490"/>
                  <a:pt x="17042" y="8488"/>
                </a:cubicBezTo>
                <a:cubicBezTo>
                  <a:pt x="17064" y="8487"/>
                  <a:pt x="17086" y="8479"/>
                  <a:pt x="17106" y="8468"/>
                </a:cubicBezTo>
                <a:cubicBezTo>
                  <a:pt x="17136" y="8432"/>
                  <a:pt x="17150" y="8393"/>
                  <a:pt x="17159" y="8342"/>
                </a:cubicBezTo>
                <a:cubicBezTo>
                  <a:pt x="17315" y="8418"/>
                  <a:pt x="17705" y="8619"/>
                  <a:pt x="17671" y="8117"/>
                </a:cubicBezTo>
                <a:cubicBezTo>
                  <a:pt x="17658" y="7925"/>
                  <a:pt x="17808" y="7735"/>
                  <a:pt x="17792" y="7535"/>
                </a:cubicBezTo>
                <a:cubicBezTo>
                  <a:pt x="17781" y="7389"/>
                  <a:pt x="17861" y="7091"/>
                  <a:pt x="17823" y="6968"/>
                </a:cubicBezTo>
                <a:cubicBezTo>
                  <a:pt x="17754" y="6743"/>
                  <a:pt x="17595" y="6575"/>
                  <a:pt x="17533" y="6355"/>
                </a:cubicBezTo>
                <a:cubicBezTo>
                  <a:pt x="17482" y="6176"/>
                  <a:pt x="17477" y="6076"/>
                  <a:pt x="17371" y="5930"/>
                </a:cubicBezTo>
                <a:cubicBezTo>
                  <a:pt x="17206" y="5696"/>
                  <a:pt x="16964" y="5566"/>
                  <a:pt x="16701" y="5550"/>
                </a:cubicBezTo>
                <a:lnTo>
                  <a:pt x="16702" y="5599"/>
                </a:lnTo>
                <a:lnTo>
                  <a:pt x="16682" y="5620"/>
                </a:lnTo>
                <a:cubicBezTo>
                  <a:pt x="16715" y="5661"/>
                  <a:pt x="16696" y="5689"/>
                  <a:pt x="16705" y="5735"/>
                </a:cubicBezTo>
                <a:cubicBezTo>
                  <a:pt x="16705" y="5735"/>
                  <a:pt x="16701" y="5738"/>
                  <a:pt x="16686" y="5738"/>
                </a:cubicBezTo>
                <a:cubicBezTo>
                  <a:pt x="16699" y="5604"/>
                  <a:pt x="16597" y="5649"/>
                  <a:pt x="16543" y="5672"/>
                </a:cubicBezTo>
                <a:cubicBezTo>
                  <a:pt x="16464" y="5655"/>
                  <a:pt x="16474" y="5478"/>
                  <a:pt x="16362" y="5478"/>
                </a:cubicBezTo>
                <a:cubicBezTo>
                  <a:pt x="16292" y="5478"/>
                  <a:pt x="16248" y="5504"/>
                  <a:pt x="16175" y="5453"/>
                </a:cubicBezTo>
                <a:cubicBezTo>
                  <a:pt x="16188" y="5307"/>
                  <a:pt x="16331" y="5234"/>
                  <a:pt x="16320" y="5059"/>
                </a:cubicBezTo>
                <a:cubicBezTo>
                  <a:pt x="16316" y="4984"/>
                  <a:pt x="16399" y="4871"/>
                  <a:pt x="16438" y="4830"/>
                </a:cubicBezTo>
                <a:cubicBezTo>
                  <a:pt x="16438" y="4780"/>
                  <a:pt x="16419" y="4738"/>
                  <a:pt x="16403" y="4694"/>
                </a:cubicBezTo>
                <a:cubicBezTo>
                  <a:pt x="16485" y="4410"/>
                  <a:pt x="16622" y="4513"/>
                  <a:pt x="16822" y="4502"/>
                </a:cubicBezTo>
                <a:cubicBezTo>
                  <a:pt x="17017" y="4491"/>
                  <a:pt x="17229" y="4512"/>
                  <a:pt x="17432" y="4486"/>
                </a:cubicBezTo>
                <a:cubicBezTo>
                  <a:pt x="17432" y="4486"/>
                  <a:pt x="17380" y="4399"/>
                  <a:pt x="17380" y="4399"/>
                </a:cubicBezTo>
                <a:cubicBezTo>
                  <a:pt x="17472" y="4395"/>
                  <a:pt x="17591" y="4417"/>
                  <a:pt x="17675" y="4457"/>
                </a:cubicBezTo>
                <a:lnTo>
                  <a:pt x="17587" y="4479"/>
                </a:lnTo>
                <a:cubicBezTo>
                  <a:pt x="17820" y="4694"/>
                  <a:pt x="18012" y="4482"/>
                  <a:pt x="18255" y="4567"/>
                </a:cubicBezTo>
                <a:lnTo>
                  <a:pt x="18310" y="4498"/>
                </a:lnTo>
                <a:cubicBezTo>
                  <a:pt x="18234" y="4374"/>
                  <a:pt x="18125" y="4427"/>
                  <a:pt x="18045" y="4339"/>
                </a:cubicBezTo>
                <a:cubicBezTo>
                  <a:pt x="18017" y="4297"/>
                  <a:pt x="18066" y="4003"/>
                  <a:pt x="18073" y="3947"/>
                </a:cubicBezTo>
                <a:cubicBezTo>
                  <a:pt x="18187" y="3913"/>
                  <a:pt x="18309" y="3913"/>
                  <a:pt x="18421" y="3949"/>
                </a:cubicBezTo>
                <a:cubicBezTo>
                  <a:pt x="18458" y="3949"/>
                  <a:pt x="18515" y="4111"/>
                  <a:pt x="18527" y="4157"/>
                </a:cubicBezTo>
                <a:cubicBezTo>
                  <a:pt x="18550" y="4152"/>
                  <a:pt x="18576" y="4143"/>
                  <a:pt x="18595" y="4129"/>
                </a:cubicBezTo>
                <a:cubicBezTo>
                  <a:pt x="18617" y="4170"/>
                  <a:pt x="18639" y="4210"/>
                  <a:pt x="18664" y="4248"/>
                </a:cubicBezTo>
                <a:cubicBezTo>
                  <a:pt x="18693" y="4222"/>
                  <a:pt x="18724" y="4201"/>
                  <a:pt x="18757" y="4186"/>
                </a:cubicBezTo>
                <a:cubicBezTo>
                  <a:pt x="18758" y="4038"/>
                  <a:pt x="18825" y="3956"/>
                  <a:pt x="18932" y="4040"/>
                </a:cubicBezTo>
                <a:cubicBezTo>
                  <a:pt x="18932" y="4003"/>
                  <a:pt x="18933" y="3962"/>
                  <a:pt x="18927" y="3925"/>
                </a:cubicBezTo>
                <a:cubicBezTo>
                  <a:pt x="18949" y="3962"/>
                  <a:pt x="18974" y="4040"/>
                  <a:pt x="19016" y="4044"/>
                </a:cubicBezTo>
                <a:cubicBezTo>
                  <a:pt x="19020" y="4065"/>
                  <a:pt x="19027" y="4085"/>
                  <a:pt x="19036" y="4104"/>
                </a:cubicBezTo>
                <a:cubicBezTo>
                  <a:pt x="18991" y="4134"/>
                  <a:pt x="18948" y="4163"/>
                  <a:pt x="18913" y="4209"/>
                </a:cubicBezTo>
                <a:lnTo>
                  <a:pt x="18933" y="4227"/>
                </a:lnTo>
                <a:lnTo>
                  <a:pt x="18922" y="4242"/>
                </a:lnTo>
                <a:cubicBezTo>
                  <a:pt x="18933" y="4251"/>
                  <a:pt x="18941" y="4262"/>
                  <a:pt x="18947" y="4276"/>
                </a:cubicBezTo>
                <a:cubicBezTo>
                  <a:pt x="18922" y="4461"/>
                  <a:pt x="18945" y="4782"/>
                  <a:pt x="18746" y="4754"/>
                </a:cubicBezTo>
                <a:cubicBezTo>
                  <a:pt x="18747" y="4788"/>
                  <a:pt x="18744" y="4821"/>
                  <a:pt x="18739" y="4854"/>
                </a:cubicBezTo>
                <a:cubicBezTo>
                  <a:pt x="18836" y="5008"/>
                  <a:pt x="18864" y="5224"/>
                  <a:pt x="18983" y="5396"/>
                </a:cubicBezTo>
                <a:cubicBezTo>
                  <a:pt x="19126" y="5602"/>
                  <a:pt x="19308" y="5753"/>
                  <a:pt x="19457" y="5949"/>
                </a:cubicBezTo>
                <a:cubicBezTo>
                  <a:pt x="19532" y="6048"/>
                  <a:pt x="19836" y="6469"/>
                  <a:pt x="19960" y="6469"/>
                </a:cubicBezTo>
                <a:cubicBezTo>
                  <a:pt x="20212" y="6469"/>
                  <a:pt x="19956" y="6018"/>
                  <a:pt x="19950" y="5979"/>
                </a:cubicBezTo>
                <a:cubicBezTo>
                  <a:pt x="19977" y="5936"/>
                  <a:pt x="20168" y="5982"/>
                  <a:pt x="20211" y="5985"/>
                </a:cubicBezTo>
                <a:cubicBezTo>
                  <a:pt x="20174" y="5942"/>
                  <a:pt x="19926" y="5707"/>
                  <a:pt x="19968" y="5649"/>
                </a:cubicBezTo>
                <a:cubicBezTo>
                  <a:pt x="19982" y="5630"/>
                  <a:pt x="20101" y="5654"/>
                  <a:pt x="20126" y="5664"/>
                </a:cubicBezTo>
                <a:cubicBezTo>
                  <a:pt x="20192" y="5412"/>
                  <a:pt x="19863" y="5420"/>
                  <a:pt x="19903" y="5247"/>
                </a:cubicBezTo>
                <a:cubicBezTo>
                  <a:pt x="19934" y="5260"/>
                  <a:pt x="19968" y="5294"/>
                  <a:pt x="19997" y="5315"/>
                </a:cubicBezTo>
                <a:cubicBezTo>
                  <a:pt x="20147" y="5117"/>
                  <a:pt x="19645" y="4785"/>
                  <a:pt x="19523" y="4756"/>
                </a:cubicBezTo>
                <a:cubicBezTo>
                  <a:pt x="19467" y="4748"/>
                  <a:pt x="19432" y="4643"/>
                  <a:pt x="19443" y="4586"/>
                </a:cubicBezTo>
                <a:cubicBezTo>
                  <a:pt x="19470" y="4445"/>
                  <a:pt x="19324" y="4420"/>
                  <a:pt x="19334" y="4366"/>
                </a:cubicBezTo>
                <a:cubicBezTo>
                  <a:pt x="19351" y="4272"/>
                  <a:pt x="19470" y="4429"/>
                  <a:pt x="19504" y="4429"/>
                </a:cubicBezTo>
                <a:cubicBezTo>
                  <a:pt x="19583" y="4429"/>
                  <a:pt x="19522" y="4292"/>
                  <a:pt x="19560" y="4279"/>
                </a:cubicBezTo>
                <a:cubicBezTo>
                  <a:pt x="19779" y="4468"/>
                  <a:pt x="19644" y="4227"/>
                  <a:pt x="19830" y="4227"/>
                </a:cubicBezTo>
                <a:cubicBezTo>
                  <a:pt x="19974" y="4180"/>
                  <a:pt x="20153" y="4358"/>
                  <a:pt x="20275" y="4424"/>
                </a:cubicBezTo>
                <a:cubicBezTo>
                  <a:pt x="20286" y="4362"/>
                  <a:pt x="20280" y="4286"/>
                  <a:pt x="20244" y="4238"/>
                </a:cubicBezTo>
                <a:cubicBezTo>
                  <a:pt x="20487" y="4009"/>
                  <a:pt x="20524" y="3674"/>
                  <a:pt x="20914" y="3862"/>
                </a:cubicBezTo>
                <a:cubicBezTo>
                  <a:pt x="20928" y="3840"/>
                  <a:pt x="20946" y="3835"/>
                  <a:pt x="20968" y="3843"/>
                </a:cubicBezTo>
                <a:cubicBezTo>
                  <a:pt x="20980" y="3602"/>
                  <a:pt x="20494" y="3359"/>
                  <a:pt x="20326" y="3322"/>
                </a:cubicBezTo>
                <a:cubicBezTo>
                  <a:pt x="20400" y="3299"/>
                  <a:pt x="20509" y="3221"/>
                  <a:pt x="20442" y="3106"/>
                </a:cubicBezTo>
                <a:cubicBezTo>
                  <a:pt x="20615" y="3209"/>
                  <a:pt x="20796" y="3130"/>
                  <a:pt x="20975" y="3259"/>
                </a:cubicBezTo>
                <a:cubicBezTo>
                  <a:pt x="21042" y="3307"/>
                  <a:pt x="21600" y="3507"/>
                  <a:pt x="21591" y="3334"/>
                </a:cubicBezTo>
                <a:cubicBezTo>
                  <a:pt x="21518" y="3261"/>
                  <a:pt x="21537" y="3195"/>
                  <a:pt x="21482" y="3136"/>
                </a:cubicBezTo>
                <a:close/>
                <a:moveTo>
                  <a:pt x="16994" y="18909"/>
                </a:moveTo>
                <a:cubicBezTo>
                  <a:pt x="16992" y="18916"/>
                  <a:pt x="16986" y="18936"/>
                  <a:pt x="16994" y="18908"/>
                </a:cubicBezTo>
                <a:cubicBezTo>
                  <a:pt x="16995" y="18905"/>
                  <a:pt x="16995" y="18906"/>
                  <a:pt x="16994" y="18908"/>
                </a:cubicBezTo>
                <a:cubicBezTo>
                  <a:pt x="17025" y="18802"/>
                  <a:pt x="16849" y="18703"/>
                  <a:pt x="16797" y="18645"/>
                </a:cubicBezTo>
                <a:cubicBezTo>
                  <a:pt x="16910" y="18509"/>
                  <a:pt x="16724" y="18432"/>
                  <a:pt x="16738" y="18304"/>
                </a:cubicBezTo>
                <a:lnTo>
                  <a:pt x="16754" y="18340"/>
                </a:lnTo>
                <a:lnTo>
                  <a:pt x="16768" y="18257"/>
                </a:lnTo>
                <a:lnTo>
                  <a:pt x="16776" y="18259"/>
                </a:lnTo>
                <a:cubicBezTo>
                  <a:pt x="16763" y="18110"/>
                  <a:pt x="16888" y="18117"/>
                  <a:pt x="16947" y="18016"/>
                </a:cubicBezTo>
                <a:cubicBezTo>
                  <a:pt x="16932" y="18006"/>
                  <a:pt x="16894" y="17954"/>
                  <a:pt x="16878" y="17954"/>
                </a:cubicBezTo>
                <a:cubicBezTo>
                  <a:pt x="17187" y="17954"/>
                  <a:pt x="16910" y="17614"/>
                  <a:pt x="16748" y="17594"/>
                </a:cubicBezTo>
                <a:cubicBezTo>
                  <a:pt x="16760" y="17529"/>
                  <a:pt x="16681" y="17426"/>
                  <a:pt x="16659" y="17362"/>
                </a:cubicBezTo>
                <a:cubicBezTo>
                  <a:pt x="16473" y="17255"/>
                  <a:pt x="16458" y="17581"/>
                  <a:pt x="16392" y="17697"/>
                </a:cubicBezTo>
                <a:lnTo>
                  <a:pt x="16408" y="17712"/>
                </a:lnTo>
                <a:cubicBezTo>
                  <a:pt x="16350" y="17704"/>
                  <a:pt x="16222" y="17768"/>
                  <a:pt x="16295" y="17866"/>
                </a:cubicBezTo>
                <a:cubicBezTo>
                  <a:pt x="16216" y="17940"/>
                  <a:pt x="16061" y="17932"/>
                  <a:pt x="16023" y="18049"/>
                </a:cubicBezTo>
                <a:cubicBezTo>
                  <a:pt x="15957" y="18251"/>
                  <a:pt x="15876" y="18304"/>
                  <a:pt x="15732" y="18363"/>
                </a:cubicBezTo>
                <a:cubicBezTo>
                  <a:pt x="15609" y="18415"/>
                  <a:pt x="15571" y="18696"/>
                  <a:pt x="15535" y="18708"/>
                </a:cubicBezTo>
                <a:cubicBezTo>
                  <a:pt x="15508" y="18708"/>
                  <a:pt x="15366" y="18659"/>
                  <a:pt x="15367" y="18626"/>
                </a:cubicBezTo>
                <a:lnTo>
                  <a:pt x="15369" y="18534"/>
                </a:lnTo>
                <a:lnTo>
                  <a:pt x="15311" y="18575"/>
                </a:lnTo>
                <a:lnTo>
                  <a:pt x="15306" y="18562"/>
                </a:lnTo>
                <a:cubicBezTo>
                  <a:pt x="15117" y="18677"/>
                  <a:pt x="15108" y="18934"/>
                  <a:pt x="15200" y="19136"/>
                </a:cubicBezTo>
                <a:cubicBezTo>
                  <a:pt x="15161" y="19181"/>
                  <a:pt x="15164" y="19258"/>
                  <a:pt x="15203" y="19303"/>
                </a:cubicBezTo>
                <a:cubicBezTo>
                  <a:pt x="15195" y="19335"/>
                  <a:pt x="15210" y="19374"/>
                  <a:pt x="15235" y="19385"/>
                </a:cubicBezTo>
                <a:cubicBezTo>
                  <a:pt x="15225" y="19424"/>
                  <a:pt x="15232" y="19455"/>
                  <a:pt x="15254" y="19479"/>
                </a:cubicBezTo>
                <a:cubicBezTo>
                  <a:pt x="15285" y="19481"/>
                  <a:pt x="15311" y="19464"/>
                  <a:pt x="15340" y="19452"/>
                </a:cubicBezTo>
                <a:cubicBezTo>
                  <a:pt x="15350" y="19468"/>
                  <a:pt x="15353" y="19488"/>
                  <a:pt x="15347" y="19511"/>
                </a:cubicBezTo>
                <a:cubicBezTo>
                  <a:pt x="15325" y="19540"/>
                  <a:pt x="15350" y="19890"/>
                  <a:pt x="15399" y="19920"/>
                </a:cubicBezTo>
                <a:cubicBezTo>
                  <a:pt x="15473" y="19966"/>
                  <a:pt x="15568" y="19928"/>
                  <a:pt x="15643" y="19918"/>
                </a:cubicBezTo>
                <a:cubicBezTo>
                  <a:pt x="15630" y="20115"/>
                  <a:pt x="15842" y="20079"/>
                  <a:pt x="15913" y="19951"/>
                </a:cubicBezTo>
                <a:cubicBezTo>
                  <a:pt x="15943" y="20003"/>
                  <a:pt x="16038" y="20088"/>
                  <a:pt x="16085" y="20029"/>
                </a:cubicBezTo>
                <a:cubicBezTo>
                  <a:pt x="16181" y="20173"/>
                  <a:pt x="16201" y="20238"/>
                  <a:pt x="16389" y="20115"/>
                </a:cubicBezTo>
                <a:cubicBezTo>
                  <a:pt x="16410" y="20270"/>
                  <a:pt x="16541" y="20049"/>
                  <a:pt x="16499" y="19901"/>
                </a:cubicBezTo>
                <a:cubicBezTo>
                  <a:pt x="16526" y="19881"/>
                  <a:pt x="16539" y="19851"/>
                  <a:pt x="16538" y="19809"/>
                </a:cubicBezTo>
                <a:lnTo>
                  <a:pt x="16562" y="19798"/>
                </a:lnTo>
                <a:cubicBezTo>
                  <a:pt x="16568" y="19733"/>
                  <a:pt x="16573" y="19601"/>
                  <a:pt x="16539" y="19554"/>
                </a:cubicBezTo>
                <a:cubicBezTo>
                  <a:pt x="16562" y="19523"/>
                  <a:pt x="16574" y="19505"/>
                  <a:pt x="16597" y="19520"/>
                </a:cubicBezTo>
                <a:cubicBezTo>
                  <a:pt x="16644" y="19442"/>
                  <a:pt x="16806" y="19309"/>
                  <a:pt x="16741" y="19205"/>
                </a:cubicBezTo>
                <a:cubicBezTo>
                  <a:pt x="16704" y="19144"/>
                  <a:pt x="16767" y="18984"/>
                  <a:pt x="16806" y="18955"/>
                </a:cubicBezTo>
                <a:cubicBezTo>
                  <a:pt x="16858" y="18955"/>
                  <a:pt x="16966" y="19000"/>
                  <a:pt x="16994" y="18909"/>
                </a:cubicBezTo>
                <a:close/>
                <a:moveTo>
                  <a:pt x="17082" y="15769"/>
                </a:moveTo>
                <a:cubicBezTo>
                  <a:pt x="17065" y="15769"/>
                  <a:pt x="17051" y="15769"/>
                  <a:pt x="17082" y="15769"/>
                </a:cubicBezTo>
                <a:cubicBezTo>
                  <a:pt x="17137" y="15769"/>
                  <a:pt x="17106" y="15769"/>
                  <a:pt x="17083" y="15769"/>
                </a:cubicBezTo>
                <a:cubicBezTo>
                  <a:pt x="17275" y="15768"/>
                  <a:pt x="17243" y="16089"/>
                  <a:pt x="17193" y="16059"/>
                </a:cubicBezTo>
                <a:cubicBezTo>
                  <a:pt x="17151" y="16034"/>
                  <a:pt x="17029" y="15770"/>
                  <a:pt x="17082" y="15769"/>
                </a:cubicBezTo>
                <a:close/>
              </a:path>
            </a:pathLst>
          </a:custGeom>
          <a:solidFill>
            <a:schemeClr val="bg1">
              <a:lumMod val="65000"/>
            </a:schemeClr>
          </a:solidFill>
          <a:ln w="12700" cap="flat">
            <a:noFill/>
            <a:miter lim="400000"/>
          </a:ln>
          <a:effectLst/>
        </p:spPr>
        <p:txBody>
          <a:bodyPr wrap="square" lIns="0" tIns="0" rIns="0" bIns="0" numCol="1" anchor="ctr">
            <a:noAutofit/>
          </a:bodyPr>
          <a:lstStyle/>
          <a:p>
            <a:pPr marL="0" marR="0" lvl="0" indent="0" defTabSz="914217" eaLnBrk="1" fontAlgn="auto" latinLnBrk="0" hangingPunct="1">
              <a:lnSpc>
                <a:spcPct val="100000"/>
              </a:lnSpc>
              <a:spcBef>
                <a:spcPts val="0"/>
              </a:spcBef>
              <a:spcAft>
                <a:spcPts val="0"/>
              </a:spcAft>
              <a:buClrTx/>
              <a:buSzTx/>
              <a:buFontTx/>
              <a:buNone/>
              <a:tabLst/>
              <a:defRPr/>
            </a:pPr>
            <a:endParaRPr kumimoji="0" sz="2532" b="0" i="0" u="none" strike="noStrike" kern="0" cap="none" spc="0" normalizeH="0" baseline="0" noProof="0" dirty="0">
              <a:ln>
                <a:noFill/>
              </a:ln>
              <a:solidFill>
                <a:srgbClr val="B4B4B4"/>
              </a:solidFill>
              <a:effectLst/>
              <a:uLnTx/>
              <a:uFillTx/>
              <a:latin typeface="Times New Roman" panose="02020603050405020304" pitchFamily="18" charset="0"/>
              <a:cs typeface="Times New Roman" panose="02020603050405020304" pitchFamily="18" charset="0"/>
            </a:endParaRPr>
          </a:p>
        </p:txBody>
      </p:sp>
      <p:sp>
        <p:nvSpPr>
          <p:cNvPr id="41" name="Freeform 74">
            <a:extLst>
              <a:ext uri="{FF2B5EF4-FFF2-40B4-BE49-F238E27FC236}">
                <a16:creationId xmlns:a16="http://schemas.microsoft.com/office/drawing/2014/main" id="{D6601276-0222-4937-BE34-D5086CAFD456}"/>
              </a:ext>
            </a:extLst>
          </p:cNvPr>
          <p:cNvSpPr/>
          <p:nvPr/>
        </p:nvSpPr>
        <p:spPr>
          <a:xfrm>
            <a:off x="5529934" y="4543638"/>
            <a:ext cx="1224930" cy="1068088"/>
          </a:xfrm>
          <a:custGeom>
            <a:avLst/>
            <a:gdLst>
              <a:gd name="connsiteX0" fmla="*/ 1701389 w 1945558"/>
              <a:gd name="connsiteY0" fmla="*/ 1465518 h 1696445"/>
              <a:gd name="connsiteX1" fmla="*/ 1694279 w 1945558"/>
              <a:gd name="connsiteY1" fmla="*/ 1494449 h 1696445"/>
              <a:gd name="connsiteX2" fmla="*/ 1716623 w 1945558"/>
              <a:gd name="connsiteY2" fmla="*/ 1484798 h 1696445"/>
              <a:gd name="connsiteX3" fmla="*/ 1733862 w 1945558"/>
              <a:gd name="connsiteY3" fmla="*/ 1484798 h 1696445"/>
              <a:gd name="connsiteX4" fmla="*/ 1716102 w 1945558"/>
              <a:gd name="connsiteY4" fmla="*/ 1507142 h 1696445"/>
              <a:gd name="connsiteX5" fmla="*/ 1711024 w 1945558"/>
              <a:gd name="connsiteY5" fmla="*/ 1513729 h 1696445"/>
              <a:gd name="connsiteX6" fmla="*/ 1681075 w 1945558"/>
              <a:gd name="connsiteY6" fmla="*/ 1534563 h 1696445"/>
              <a:gd name="connsiteX7" fmla="*/ 1621179 w 1945558"/>
              <a:gd name="connsiteY7" fmla="*/ 1576690 h 1696445"/>
              <a:gd name="connsiteX8" fmla="*/ 1626752 w 1945558"/>
              <a:gd name="connsiteY8" fmla="*/ 1583277 h 1696445"/>
              <a:gd name="connsiteX9" fmla="*/ 1620164 w 1945558"/>
              <a:gd name="connsiteY9" fmla="*/ 1589383 h 1696445"/>
              <a:gd name="connsiteX10" fmla="*/ 1605944 w 1945558"/>
              <a:gd name="connsiteY10" fmla="*/ 1591922 h 1696445"/>
              <a:gd name="connsiteX11" fmla="*/ 1585137 w 1945558"/>
              <a:gd name="connsiteY11" fmla="*/ 1596999 h 1696445"/>
              <a:gd name="connsiteX12" fmla="*/ 1551126 w 1945558"/>
              <a:gd name="connsiteY12" fmla="*/ 1610195 h 1696445"/>
              <a:gd name="connsiteX13" fmla="*/ 1521672 w 1945558"/>
              <a:gd name="connsiteY13" fmla="*/ 1639126 h 1696445"/>
              <a:gd name="connsiteX14" fmla="*/ 1444016 w 1945558"/>
              <a:gd name="connsiteY14" fmla="*/ 1689372 h 1696445"/>
              <a:gd name="connsiteX15" fmla="*/ 1403389 w 1945558"/>
              <a:gd name="connsiteY15" fmla="*/ 1694450 h 1696445"/>
              <a:gd name="connsiteX16" fmla="*/ 1387166 w 1945558"/>
              <a:gd name="connsiteY16" fmla="*/ 1685827 h 1696445"/>
              <a:gd name="connsiteX17" fmla="*/ 1387166 w 1945558"/>
              <a:gd name="connsiteY17" fmla="*/ 1678211 h 1696445"/>
              <a:gd name="connsiteX18" fmla="*/ 1352634 w 1945558"/>
              <a:gd name="connsiteY18" fmla="*/ 1679218 h 1696445"/>
              <a:gd name="connsiteX19" fmla="*/ 1361253 w 1945558"/>
              <a:gd name="connsiteY19" fmla="*/ 1668560 h 1696445"/>
              <a:gd name="connsiteX20" fmla="*/ 1379041 w 1945558"/>
              <a:gd name="connsiteY20" fmla="*/ 1654861 h 1696445"/>
              <a:gd name="connsiteX21" fmla="*/ 1403911 w 1945558"/>
              <a:gd name="connsiteY21" fmla="*/ 1639126 h 1696445"/>
              <a:gd name="connsiteX22" fmla="*/ 1434353 w 1945558"/>
              <a:gd name="connsiteY22" fmla="*/ 1620853 h 1696445"/>
              <a:gd name="connsiteX23" fmla="*/ 1458729 w 1945558"/>
              <a:gd name="connsiteY23" fmla="*/ 1605621 h 1696445"/>
              <a:gd name="connsiteX24" fmla="*/ 1486646 w 1945558"/>
              <a:gd name="connsiteY24" fmla="*/ 1594964 h 1696445"/>
              <a:gd name="connsiteX25" fmla="*/ 1551620 w 1945558"/>
              <a:gd name="connsiteY25" fmla="*/ 1567039 h 1696445"/>
              <a:gd name="connsiteX26" fmla="*/ 1574486 w 1945558"/>
              <a:gd name="connsiteY26" fmla="*/ 1555878 h 1696445"/>
              <a:gd name="connsiteX27" fmla="*/ 1593262 w 1945558"/>
              <a:gd name="connsiteY27" fmla="*/ 1547234 h 1696445"/>
              <a:gd name="connsiteX28" fmla="*/ 1602897 w 1945558"/>
              <a:gd name="connsiteY28" fmla="*/ 1539618 h 1696445"/>
              <a:gd name="connsiteX29" fmla="*/ 1619148 w 1945558"/>
              <a:gd name="connsiteY29" fmla="*/ 1520841 h 1696445"/>
              <a:gd name="connsiteX30" fmla="*/ 1640971 w 1945558"/>
              <a:gd name="connsiteY30" fmla="*/ 1509680 h 1696445"/>
              <a:gd name="connsiteX31" fmla="*/ 1659747 w 1945558"/>
              <a:gd name="connsiteY31" fmla="*/ 1496484 h 1696445"/>
              <a:gd name="connsiteX32" fmla="*/ 1672950 w 1945558"/>
              <a:gd name="connsiteY32" fmla="*/ 1479217 h 1696445"/>
              <a:gd name="connsiteX33" fmla="*/ 1701389 w 1945558"/>
              <a:gd name="connsiteY33" fmla="*/ 1465518 h 1696445"/>
              <a:gd name="connsiteX34" fmla="*/ 926369 w 1945558"/>
              <a:gd name="connsiteY34" fmla="*/ 1456896 h 1696445"/>
              <a:gd name="connsiteX35" fmla="*/ 812863 w 1945558"/>
              <a:gd name="connsiteY35" fmla="*/ 1558284 h 1696445"/>
              <a:gd name="connsiteX36" fmla="*/ 810093 w 1945558"/>
              <a:gd name="connsiteY36" fmla="*/ 1482701 h 1696445"/>
              <a:gd name="connsiteX37" fmla="*/ 897629 w 1945558"/>
              <a:gd name="connsiteY37" fmla="*/ 1465180 h 1696445"/>
              <a:gd name="connsiteX38" fmla="*/ 897629 w 1945558"/>
              <a:gd name="connsiteY38" fmla="*/ 1465180 h 1696445"/>
              <a:gd name="connsiteX39" fmla="*/ 926369 w 1945558"/>
              <a:gd name="connsiteY39" fmla="*/ 1456896 h 1696445"/>
              <a:gd name="connsiteX40" fmla="*/ 1836910 w 1945558"/>
              <a:gd name="connsiteY40" fmla="*/ 1226410 h 1696445"/>
              <a:gd name="connsiteX41" fmla="*/ 1840973 w 1945558"/>
              <a:gd name="connsiteY41" fmla="*/ 1232515 h 1696445"/>
              <a:gd name="connsiteX42" fmla="*/ 1847067 w 1945558"/>
              <a:gd name="connsiteY42" fmla="*/ 1246718 h 1696445"/>
              <a:gd name="connsiteX43" fmla="*/ 1866886 w 1945558"/>
              <a:gd name="connsiteY43" fmla="*/ 1268055 h 1696445"/>
              <a:gd name="connsiteX44" fmla="*/ 1855192 w 1945558"/>
              <a:gd name="connsiteY44" fmla="*/ 1302567 h 1696445"/>
              <a:gd name="connsiteX45" fmla="*/ 1854698 w 1945558"/>
              <a:gd name="connsiteY45" fmla="*/ 1318302 h 1696445"/>
              <a:gd name="connsiteX46" fmla="*/ 1866886 w 1945558"/>
              <a:gd name="connsiteY46" fmla="*/ 1319834 h 1696445"/>
              <a:gd name="connsiteX47" fmla="*/ 1873474 w 1945558"/>
              <a:gd name="connsiteY47" fmla="*/ 1305106 h 1696445"/>
              <a:gd name="connsiteX48" fmla="*/ 1878031 w 1945558"/>
              <a:gd name="connsiteY48" fmla="*/ 1319834 h 1696445"/>
              <a:gd name="connsiteX49" fmla="*/ 1871442 w 1945558"/>
              <a:gd name="connsiteY49" fmla="*/ 1340646 h 1696445"/>
              <a:gd name="connsiteX50" fmla="*/ 1882615 w 1945558"/>
              <a:gd name="connsiteY50" fmla="*/ 1356884 h 1696445"/>
              <a:gd name="connsiteX51" fmla="*/ 1916104 w 1945558"/>
              <a:gd name="connsiteY51" fmla="*/ 1354849 h 1696445"/>
              <a:gd name="connsiteX52" fmla="*/ 1945558 w 1945558"/>
              <a:gd name="connsiteY52" fmla="*/ 1351807 h 1696445"/>
              <a:gd name="connsiteX53" fmla="*/ 1928292 w 1945558"/>
              <a:gd name="connsiteY53" fmla="*/ 1371612 h 1696445"/>
              <a:gd name="connsiteX54" fmla="*/ 1908006 w 1945558"/>
              <a:gd name="connsiteY54" fmla="*/ 1390892 h 1696445"/>
              <a:gd name="connsiteX55" fmla="*/ 1859776 w 1945558"/>
              <a:gd name="connsiteY55" fmla="*/ 1412207 h 1696445"/>
              <a:gd name="connsiteX56" fmla="*/ 1852145 w 1945558"/>
              <a:gd name="connsiteY56" fmla="*/ 1418313 h 1696445"/>
              <a:gd name="connsiteX57" fmla="*/ 1850635 w 1945558"/>
              <a:gd name="connsiteY57" fmla="*/ 1428468 h 1696445"/>
              <a:gd name="connsiteX58" fmla="*/ 1832353 w 1945558"/>
              <a:gd name="connsiteY58" fmla="*/ 1442167 h 1696445"/>
              <a:gd name="connsiteX59" fmla="*/ 1813578 w 1945558"/>
              <a:gd name="connsiteY59" fmla="*/ 1459412 h 1696445"/>
              <a:gd name="connsiteX60" fmla="*/ 1788708 w 1945558"/>
              <a:gd name="connsiteY60" fmla="*/ 1474140 h 1696445"/>
              <a:gd name="connsiteX61" fmla="*/ 1750634 w 1945558"/>
              <a:gd name="connsiteY61" fmla="*/ 1495981 h 1696445"/>
              <a:gd name="connsiteX62" fmla="*/ 1731831 w 1945558"/>
              <a:gd name="connsiteY62" fmla="*/ 1489372 h 1696445"/>
              <a:gd name="connsiteX63" fmla="*/ 1757744 w 1945558"/>
              <a:gd name="connsiteY63" fmla="*/ 1468560 h 1696445"/>
              <a:gd name="connsiteX64" fmla="*/ 1779045 w 1945558"/>
              <a:gd name="connsiteY64" fmla="*/ 1444202 h 1696445"/>
              <a:gd name="connsiteX65" fmla="*/ 1756207 w 1945558"/>
              <a:gd name="connsiteY65" fmla="*/ 1412207 h 1696445"/>
              <a:gd name="connsiteX66" fmla="*/ 1784645 w 1945558"/>
              <a:gd name="connsiteY66" fmla="*/ 1398005 h 1696445"/>
              <a:gd name="connsiteX67" fmla="*/ 1812562 w 1945558"/>
              <a:gd name="connsiteY67" fmla="*/ 1372619 h 1696445"/>
              <a:gd name="connsiteX68" fmla="*/ 1832875 w 1945558"/>
              <a:gd name="connsiteY68" fmla="*/ 1287839 h 1696445"/>
              <a:gd name="connsiteX69" fmla="*/ 1833369 w 1945558"/>
              <a:gd name="connsiteY69" fmla="*/ 1250789 h 1696445"/>
              <a:gd name="connsiteX70" fmla="*/ 1832875 w 1945558"/>
              <a:gd name="connsiteY70" fmla="*/ 1229473 h 1696445"/>
              <a:gd name="connsiteX71" fmla="*/ 1836910 w 1945558"/>
              <a:gd name="connsiteY71" fmla="*/ 1226410 h 1696445"/>
              <a:gd name="connsiteX72" fmla="*/ 23173 w 1945558"/>
              <a:gd name="connsiteY72" fmla="*/ 881923 h 1696445"/>
              <a:gd name="connsiteX73" fmla="*/ 25657 w 1945558"/>
              <a:gd name="connsiteY73" fmla="*/ 886590 h 1696445"/>
              <a:gd name="connsiteX74" fmla="*/ 26176 w 1945558"/>
              <a:gd name="connsiteY74" fmla="*/ 888772 h 1696445"/>
              <a:gd name="connsiteX75" fmla="*/ 1321714 w 1945558"/>
              <a:gd name="connsiteY75" fmla="*/ 848849 h 1696445"/>
              <a:gd name="connsiteX76" fmla="*/ 1322980 w 1945558"/>
              <a:gd name="connsiteY76" fmla="*/ 851426 h 1696445"/>
              <a:gd name="connsiteX77" fmla="*/ 1321714 w 1945558"/>
              <a:gd name="connsiteY77" fmla="*/ 848849 h 1696445"/>
              <a:gd name="connsiteX78" fmla="*/ 77872 w 1945558"/>
              <a:gd name="connsiteY78" fmla="*/ 746152 h 1696445"/>
              <a:gd name="connsiteX79" fmla="*/ 82731 w 1945558"/>
              <a:gd name="connsiteY79" fmla="*/ 746152 h 1696445"/>
              <a:gd name="connsiteX80" fmla="*/ 78204 w 1945558"/>
              <a:gd name="connsiteY80" fmla="*/ 749363 h 1696445"/>
              <a:gd name="connsiteX81" fmla="*/ 77987 w 1945558"/>
              <a:gd name="connsiteY81" fmla="*/ 748233 h 1696445"/>
              <a:gd name="connsiteX82" fmla="*/ 77630 w 1945558"/>
              <a:gd name="connsiteY82" fmla="*/ 741801 h 1696445"/>
              <a:gd name="connsiteX83" fmla="*/ 77872 w 1945558"/>
              <a:gd name="connsiteY83" fmla="*/ 746152 h 1696445"/>
              <a:gd name="connsiteX84" fmla="*/ 77468 w 1945558"/>
              <a:gd name="connsiteY84" fmla="*/ 746152 h 1696445"/>
              <a:gd name="connsiteX85" fmla="*/ 77630 w 1945558"/>
              <a:gd name="connsiteY85" fmla="*/ 741801 h 1696445"/>
              <a:gd name="connsiteX86" fmla="*/ 1087208 w 1945558"/>
              <a:gd name="connsiteY86" fmla="*/ 328833 h 1696445"/>
              <a:gd name="connsiteX87" fmla="*/ 1102825 w 1945558"/>
              <a:gd name="connsiteY87" fmla="*/ 367871 h 1696445"/>
              <a:gd name="connsiteX88" fmla="*/ 1113836 w 1945558"/>
              <a:gd name="connsiteY88" fmla="*/ 445727 h 1696445"/>
              <a:gd name="connsiteX89" fmla="*/ 1142992 w 1945558"/>
              <a:gd name="connsiteY89" fmla="*/ 452838 h 1696445"/>
              <a:gd name="connsiteX90" fmla="*/ 1176233 w 1945558"/>
              <a:gd name="connsiteY90" fmla="*/ 639266 h 1696445"/>
              <a:gd name="connsiteX91" fmla="*/ 1240500 w 1945558"/>
              <a:gd name="connsiteY91" fmla="*/ 690290 h 1696445"/>
              <a:gd name="connsiteX92" fmla="*/ 1261968 w 1945558"/>
              <a:gd name="connsiteY92" fmla="*/ 763967 h 1696445"/>
              <a:gd name="connsiteX93" fmla="*/ 1265015 w 1945558"/>
              <a:gd name="connsiteY93" fmla="*/ 750991 h 1696445"/>
              <a:gd name="connsiteX94" fmla="*/ 1286483 w 1945558"/>
              <a:gd name="connsiteY94" fmla="*/ 805094 h 1696445"/>
              <a:gd name="connsiteX95" fmla="*/ 1322980 w 1945558"/>
              <a:gd name="connsiteY95" fmla="*/ 851426 h 1696445"/>
              <a:gd name="connsiteX96" fmla="*/ 1320348 w 1945558"/>
              <a:gd name="connsiteY96" fmla="*/ 941964 h 1696445"/>
              <a:gd name="connsiteX97" fmla="*/ 1321664 w 1945558"/>
              <a:gd name="connsiteY97" fmla="*/ 994308 h 1696445"/>
              <a:gd name="connsiteX98" fmla="*/ 1267854 w 1945558"/>
              <a:gd name="connsiteY98" fmla="*/ 1080961 h 1696445"/>
              <a:gd name="connsiteX99" fmla="*/ 1207881 w 1945558"/>
              <a:gd name="connsiteY99" fmla="*/ 1154931 h 1696445"/>
              <a:gd name="connsiteX100" fmla="*/ 1053932 w 1945558"/>
              <a:gd name="connsiteY100" fmla="*/ 1327943 h 1696445"/>
              <a:gd name="connsiteX101" fmla="*/ 967782 w 1945558"/>
              <a:gd name="connsiteY101" fmla="*/ 1358733 h 1696445"/>
              <a:gd name="connsiteX102" fmla="*/ 904485 w 1945558"/>
              <a:gd name="connsiteY102" fmla="*/ 1394655 h 1696445"/>
              <a:gd name="connsiteX103" fmla="*/ 886825 w 1945558"/>
              <a:gd name="connsiteY103" fmla="*/ 1355508 h 1696445"/>
              <a:gd name="connsiteX104" fmla="*/ 822974 w 1945558"/>
              <a:gd name="connsiteY104" fmla="*/ 1384025 h 1696445"/>
              <a:gd name="connsiteX105" fmla="*/ 747558 w 1945558"/>
              <a:gd name="connsiteY105" fmla="*/ 1353088 h 1696445"/>
              <a:gd name="connsiteX106" fmla="*/ 750397 w 1945558"/>
              <a:gd name="connsiteY106" fmla="*/ 1276919 h 1696445"/>
              <a:gd name="connsiteX107" fmla="*/ 717156 w 1945558"/>
              <a:gd name="connsiteY107" fmla="*/ 1262184 h 1696445"/>
              <a:gd name="connsiteX108" fmla="*/ 734400 w 1945558"/>
              <a:gd name="connsiteY108" fmla="*/ 1211380 h 1696445"/>
              <a:gd name="connsiteX109" fmla="*/ 678236 w 1945558"/>
              <a:gd name="connsiteY109" fmla="*/ 1250234 h 1696445"/>
              <a:gd name="connsiteX110" fmla="*/ 723735 w 1945558"/>
              <a:gd name="connsiteY110" fmla="*/ 1200823 h 1696445"/>
              <a:gd name="connsiteX111" fmla="*/ 747350 w 1945558"/>
              <a:gd name="connsiteY111" fmla="*/ 1154124 h 1696445"/>
              <a:gd name="connsiteX112" fmla="*/ 643679 w 1945558"/>
              <a:gd name="connsiteY112" fmla="*/ 1238578 h 1696445"/>
              <a:gd name="connsiteX113" fmla="*/ 638208 w 1945558"/>
              <a:gd name="connsiteY113" fmla="*/ 1172159 h 1696445"/>
              <a:gd name="connsiteX114" fmla="*/ 626158 w 1945558"/>
              <a:gd name="connsiteY114" fmla="*/ 1136750 h 1696445"/>
              <a:gd name="connsiteX115" fmla="*/ 496863 w 1945558"/>
              <a:gd name="connsiteY115" fmla="*/ 1110798 h 1696445"/>
              <a:gd name="connsiteX116" fmla="*/ 322623 w 1945558"/>
              <a:gd name="connsiteY116" fmla="*/ 1157716 h 1696445"/>
              <a:gd name="connsiteX117" fmla="*/ 259603 w 1945558"/>
              <a:gd name="connsiteY117" fmla="*/ 1197744 h 1696445"/>
              <a:gd name="connsiteX118" fmla="*/ 178854 w 1945558"/>
              <a:gd name="connsiteY118" fmla="*/ 1195764 h 1696445"/>
              <a:gd name="connsiteX119" fmla="*/ 53160 w 1945558"/>
              <a:gd name="connsiteY119" fmla="*/ 1242536 h 1696445"/>
              <a:gd name="connsiteX120" fmla="*/ 528 w 1945558"/>
              <a:gd name="connsiteY120" fmla="*/ 1193272 h 1696445"/>
              <a:gd name="connsiteX121" fmla="*/ 31761 w 1945558"/>
              <a:gd name="connsiteY121" fmla="*/ 1169373 h 1696445"/>
              <a:gd name="connsiteX122" fmla="*/ 44365 w 1945558"/>
              <a:gd name="connsiteY122" fmla="*/ 1073263 h 1696445"/>
              <a:gd name="connsiteX123" fmla="*/ 44365 w 1945558"/>
              <a:gd name="connsiteY123" fmla="*/ 994528 h 1696445"/>
              <a:gd name="connsiteX124" fmla="*/ 28374 w 1945558"/>
              <a:gd name="connsiteY124" fmla="*/ 898023 h 1696445"/>
              <a:gd name="connsiteX125" fmla="*/ 26176 w 1945558"/>
              <a:gd name="connsiteY125" fmla="*/ 888772 h 1696445"/>
              <a:gd name="connsiteX126" fmla="*/ 27086 w 1945558"/>
              <a:gd name="connsiteY126" fmla="*/ 890849 h 1696445"/>
              <a:gd name="connsiteX127" fmla="*/ 32246 w 1945558"/>
              <a:gd name="connsiteY127" fmla="*/ 901204 h 1696445"/>
              <a:gd name="connsiteX128" fmla="*/ 35570 w 1945558"/>
              <a:gd name="connsiteY128" fmla="*/ 884562 h 1696445"/>
              <a:gd name="connsiteX129" fmla="*/ 56830 w 1945558"/>
              <a:gd name="connsiteY129" fmla="*/ 908975 h 1696445"/>
              <a:gd name="connsiteX130" fmla="*/ 59323 w 1945558"/>
              <a:gd name="connsiteY130" fmla="*/ 807293 h 1696445"/>
              <a:gd name="connsiteX131" fmla="*/ 71545 w 1945558"/>
              <a:gd name="connsiteY131" fmla="*/ 754087 h 1696445"/>
              <a:gd name="connsiteX132" fmla="*/ 78204 w 1945558"/>
              <a:gd name="connsiteY132" fmla="*/ 749363 h 1696445"/>
              <a:gd name="connsiteX133" fmla="*/ 79746 w 1945558"/>
              <a:gd name="connsiteY133" fmla="*/ 757400 h 1696445"/>
              <a:gd name="connsiteX134" fmla="*/ 84116 w 1945558"/>
              <a:gd name="connsiteY134" fmla="*/ 761254 h 1696445"/>
              <a:gd name="connsiteX135" fmla="*/ 162787 w 1945558"/>
              <a:gd name="connsiteY135" fmla="*/ 701067 h 1696445"/>
              <a:gd name="connsiteX136" fmla="*/ 222483 w 1945558"/>
              <a:gd name="connsiteY136" fmla="*/ 687944 h 1696445"/>
              <a:gd name="connsiteX137" fmla="*/ 264589 w 1945558"/>
              <a:gd name="connsiteY137" fmla="*/ 669543 h 1696445"/>
              <a:gd name="connsiteX138" fmla="*/ 356972 w 1945558"/>
              <a:gd name="connsiteY138" fmla="*/ 617200 h 1696445"/>
              <a:gd name="connsiteX139" fmla="*/ 409604 w 1945558"/>
              <a:gd name="connsiteY139" fmla="*/ 536265 h 1696445"/>
              <a:gd name="connsiteX140" fmla="*/ 424909 w 1945558"/>
              <a:gd name="connsiteY140" fmla="*/ 573653 h 1696445"/>
              <a:gd name="connsiteX141" fmla="*/ 429964 w 1945558"/>
              <a:gd name="connsiteY141" fmla="*/ 552393 h 1696445"/>
              <a:gd name="connsiteX142" fmla="*/ 445339 w 1945558"/>
              <a:gd name="connsiteY142" fmla="*/ 528494 h 1696445"/>
              <a:gd name="connsiteX143" fmla="*/ 474217 w 1945558"/>
              <a:gd name="connsiteY143" fmla="*/ 491692 h 1696445"/>
              <a:gd name="connsiteX144" fmla="*/ 593263 w 1945558"/>
              <a:gd name="connsiteY144" fmla="*/ 478643 h 1696445"/>
              <a:gd name="connsiteX145" fmla="*/ 645064 w 1945558"/>
              <a:gd name="connsiteY145" fmla="*/ 469039 h 1696445"/>
              <a:gd name="connsiteX146" fmla="*/ 695826 w 1945558"/>
              <a:gd name="connsiteY146" fmla="*/ 381873 h 1696445"/>
              <a:gd name="connsiteX147" fmla="*/ 732876 w 1945558"/>
              <a:gd name="connsiteY147" fmla="*/ 344265 h 1696445"/>
              <a:gd name="connsiteX148" fmla="*/ 757392 w 1945558"/>
              <a:gd name="connsiteY148" fmla="*/ 340013 h 1696445"/>
              <a:gd name="connsiteX149" fmla="*/ 793403 w 1945558"/>
              <a:gd name="connsiteY149" fmla="*/ 363326 h 1696445"/>
              <a:gd name="connsiteX150" fmla="*/ 839249 w 1945558"/>
              <a:gd name="connsiteY150" fmla="*/ 378794 h 1696445"/>
              <a:gd name="connsiteX151" fmla="*/ 892920 w 1945558"/>
              <a:gd name="connsiteY151" fmla="*/ 376962 h 1696445"/>
              <a:gd name="connsiteX152" fmla="*/ 857324 w 1945558"/>
              <a:gd name="connsiteY152" fmla="*/ 432311 h 1696445"/>
              <a:gd name="connsiteX153" fmla="*/ 855800 w 1945558"/>
              <a:gd name="connsiteY153" fmla="*/ 501736 h 1696445"/>
              <a:gd name="connsiteX154" fmla="*/ 919097 w 1945558"/>
              <a:gd name="connsiteY154" fmla="*/ 545062 h 1696445"/>
              <a:gd name="connsiteX155" fmla="*/ 995552 w 1945558"/>
              <a:gd name="connsiteY155" fmla="*/ 578125 h 1696445"/>
              <a:gd name="connsiteX156" fmla="*/ 1041190 w 1945558"/>
              <a:gd name="connsiteY156" fmla="*/ 440815 h 1696445"/>
              <a:gd name="connsiteX157" fmla="*/ 1060788 w 1945558"/>
              <a:gd name="connsiteY157" fmla="*/ 369631 h 1696445"/>
              <a:gd name="connsiteX158" fmla="*/ 1087208 w 1945558"/>
              <a:gd name="connsiteY158" fmla="*/ 328833 h 1696445"/>
              <a:gd name="connsiteX159" fmla="*/ 1342578 w 1945558"/>
              <a:gd name="connsiteY159" fmla="*/ 140902 h 1696445"/>
              <a:gd name="connsiteX160" fmla="*/ 1342578 w 1945558"/>
              <a:gd name="connsiteY160" fmla="*/ 140902 h 1696445"/>
              <a:gd name="connsiteX161" fmla="*/ 1376720 w 1945558"/>
              <a:gd name="connsiteY161" fmla="*/ 14002 h 1696445"/>
              <a:gd name="connsiteX162" fmla="*/ 1453036 w 1945558"/>
              <a:gd name="connsiteY162" fmla="*/ 103221 h 1696445"/>
              <a:gd name="connsiteX163" fmla="*/ 1446665 w 1945558"/>
              <a:gd name="connsiteY163" fmla="*/ 84527 h 1696445"/>
              <a:gd name="connsiteX164" fmla="*/ 1342578 w 1945558"/>
              <a:gd name="connsiteY164" fmla="*/ 140902 h 1696445"/>
              <a:gd name="connsiteX165" fmla="*/ 1306567 w 1945558"/>
              <a:gd name="connsiteY165" fmla="*/ 120889 h 1696445"/>
              <a:gd name="connsiteX166" fmla="*/ 1411069 w 1945558"/>
              <a:gd name="connsiteY166" fmla="*/ 99555 h 1696445"/>
              <a:gd name="connsiteX167" fmla="*/ 1444310 w 1945558"/>
              <a:gd name="connsiteY167" fmla="*/ 77489 h 1696445"/>
              <a:gd name="connsiteX168" fmla="*/ 1376720 w 1945558"/>
              <a:gd name="connsiteY168" fmla="*/ 14002 h 1696445"/>
              <a:gd name="connsiteX169" fmla="*/ 1057049 w 1945558"/>
              <a:gd name="connsiteY169" fmla="*/ 0 h 1696445"/>
              <a:gd name="connsiteX170" fmla="*/ 1190153 w 1945558"/>
              <a:gd name="connsiteY170" fmla="*/ 56815 h 1696445"/>
              <a:gd name="connsiteX171" fmla="*/ 1229419 w 1945558"/>
              <a:gd name="connsiteY171" fmla="*/ 108573 h 1696445"/>
              <a:gd name="connsiteX172" fmla="*/ 1294101 w 1945558"/>
              <a:gd name="connsiteY172" fmla="*/ 169054 h 1696445"/>
              <a:gd name="connsiteX173" fmla="*/ 1263907 w 1945558"/>
              <a:gd name="connsiteY173" fmla="*/ 170520 h 1696445"/>
              <a:gd name="connsiteX174" fmla="*/ 1310791 w 1945558"/>
              <a:gd name="connsiteY174" fmla="*/ 242511 h 1696445"/>
              <a:gd name="connsiteX175" fmla="*/ 1329351 w 1945558"/>
              <a:gd name="connsiteY175" fmla="*/ 263111 h 1696445"/>
              <a:gd name="connsiteX176" fmla="*/ 1357121 w 1945558"/>
              <a:gd name="connsiteY176" fmla="*/ 321099 h 1696445"/>
              <a:gd name="connsiteX177" fmla="*/ 1238214 w 1945558"/>
              <a:gd name="connsiteY177" fmla="*/ 261864 h 1696445"/>
              <a:gd name="connsiteX178" fmla="*/ 1130318 w 1945558"/>
              <a:gd name="connsiteY178" fmla="*/ 228215 h 1696445"/>
              <a:gd name="connsiteX179" fmla="*/ 1042367 w 1945558"/>
              <a:gd name="connsiteY179" fmla="*/ 256220 h 1696445"/>
              <a:gd name="connsiteX180" fmla="*/ 1039389 w 1945558"/>
              <a:gd name="connsiteY180" fmla="*/ 162896 h 1696445"/>
              <a:gd name="connsiteX181" fmla="*/ 1057049 w 1945558"/>
              <a:gd name="connsiteY181" fmla="*/ 0 h 16964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Lst>
            <a:rect l="l" t="t" r="r" b="b"/>
            <a:pathLst>
              <a:path w="1945558" h="1696445">
                <a:moveTo>
                  <a:pt x="1701389" y="1465518"/>
                </a:moveTo>
                <a:cubicBezTo>
                  <a:pt x="1699055" y="1475212"/>
                  <a:pt x="1696612" y="1484754"/>
                  <a:pt x="1694279" y="1494449"/>
                </a:cubicBezTo>
                <a:cubicBezTo>
                  <a:pt x="1701773" y="1491188"/>
                  <a:pt x="1709130" y="1488037"/>
                  <a:pt x="1716623" y="1484798"/>
                </a:cubicBezTo>
                <a:cubicBezTo>
                  <a:pt x="1725682" y="1480837"/>
                  <a:pt x="1726121" y="1478583"/>
                  <a:pt x="1733862" y="1484798"/>
                </a:cubicBezTo>
                <a:cubicBezTo>
                  <a:pt x="1725106" y="1492304"/>
                  <a:pt x="1719368" y="1495828"/>
                  <a:pt x="1716102" y="1507142"/>
                </a:cubicBezTo>
                <a:cubicBezTo>
                  <a:pt x="1715004" y="1510928"/>
                  <a:pt x="1713961" y="1511694"/>
                  <a:pt x="1711024" y="1513729"/>
                </a:cubicBezTo>
                <a:cubicBezTo>
                  <a:pt x="1701114" y="1520644"/>
                  <a:pt x="1690985" y="1527625"/>
                  <a:pt x="1681075" y="1534563"/>
                </a:cubicBezTo>
                <a:cubicBezTo>
                  <a:pt x="1661009" y="1548547"/>
                  <a:pt x="1641218" y="1562662"/>
                  <a:pt x="1621179" y="1576690"/>
                </a:cubicBezTo>
                <a:cubicBezTo>
                  <a:pt x="1621316" y="1576581"/>
                  <a:pt x="1626203" y="1582643"/>
                  <a:pt x="1626752" y="1583277"/>
                </a:cubicBezTo>
                <a:cubicBezTo>
                  <a:pt x="1628948" y="1585903"/>
                  <a:pt x="1621618" y="1588726"/>
                  <a:pt x="1620164" y="1589383"/>
                </a:cubicBezTo>
                <a:cubicBezTo>
                  <a:pt x="1615607" y="1591396"/>
                  <a:pt x="1610858" y="1591528"/>
                  <a:pt x="1605944" y="1591922"/>
                </a:cubicBezTo>
                <a:cubicBezTo>
                  <a:pt x="1598670" y="1592534"/>
                  <a:pt x="1592000" y="1594679"/>
                  <a:pt x="1585137" y="1596999"/>
                </a:cubicBezTo>
                <a:cubicBezTo>
                  <a:pt x="1574157" y="1600719"/>
                  <a:pt x="1560212" y="1602557"/>
                  <a:pt x="1551126" y="1610195"/>
                </a:cubicBezTo>
                <a:cubicBezTo>
                  <a:pt x="1540585" y="1619036"/>
                  <a:pt x="1532323" y="1630241"/>
                  <a:pt x="1521672" y="1639126"/>
                </a:cubicBezTo>
                <a:cubicBezTo>
                  <a:pt x="1497681" y="1659172"/>
                  <a:pt x="1471109" y="1674185"/>
                  <a:pt x="1444016" y="1689372"/>
                </a:cubicBezTo>
                <a:cubicBezTo>
                  <a:pt x="1431773" y="1696222"/>
                  <a:pt x="1417087" y="1698476"/>
                  <a:pt x="1403389" y="1694450"/>
                </a:cubicBezTo>
                <a:cubicBezTo>
                  <a:pt x="1397570" y="1692743"/>
                  <a:pt x="1392080" y="1689351"/>
                  <a:pt x="1387166" y="1685827"/>
                </a:cubicBezTo>
                <a:cubicBezTo>
                  <a:pt x="1386315" y="1684164"/>
                  <a:pt x="1387166" y="1680137"/>
                  <a:pt x="1387166" y="1678211"/>
                </a:cubicBezTo>
                <a:cubicBezTo>
                  <a:pt x="1374814" y="1680378"/>
                  <a:pt x="1365234" y="1680028"/>
                  <a:pt x="1352634" y="1679218"/>
                </a:cubicBezTo>
                <a:cubicBezTo>
                  <a:pt x="1353073" y="1679262"/>
                  <a:pt x="1358865" y="1669567"/>
                  <a:pt x="1361253" y="1668560"/>
                </a:cubicBezTo>
                <a:cubicBezTo>
                  <a:pt x="1369461" y="1665147"/>
                  <a:pt x="1373084" y="1661076"/>
                  <a:pt x="1379041" y="1654861"/>
                </a:cubicBezTo>
                <a:cubicBezTo>
                  <a:pt x="1385739" y="1647836"/>
                  <a:pt x="1395703" y="1644094"/>
                  <a:pt x="1403911" y="1639126"/>
                </a:cubicBezTo>
                <a:cubicBezTo>
                  <a:pt x="1414068" y="1632955"/>
                  <a:pt x="1424142" y="1626958"/>
                  <a:pt x="1434353" y="1620853"/>
                </a:cubicBezTo>
                <a:cubicBezTo>
                  <a:pt x="1442616" y="1615951"/>
                  <a:pt x="1450796" y="1611005"/>
                  <a:pt x="1458729" y="1605621"/>
                </a:cubicBezTo>
                <a:cubicBezTo>
                  <a:pt x="1467156" y="1599909"/>
                  <a:pt x="1477258" y="1598334"/>
                  <a:pt x="1486646" y="1594964"/>
                </a:cubicBezTo>
                <a:cubicBezTo>
                  <a:pt x="1508743" y="1587063"/>
                  <a:pt x="1530099" y="1576362"/>
                  <a:pt x="1551620" y="1567039"/>
                </a:cubicBezTo>
                <a:cubicBezTo>
                  <a:pt x="1559389" y="1563669"/>
                  <a:pt x="1567130" y="1560102"/>
                  <a:pt x="1574486" y="1555878"/>
                </a:cubicBezTo>
                <a:cubicBezTo>
                  <a:pt x="1580388" y="1552442"/>
                  <a:pt x="1587772" y="1551042"/>
                  <a:pt x="1593262" y="1547234"/>
                </a:cubicBezTo>
                <a:cubicBezTo>
                  <a:pt x="1596419" y="1545045"/>
                  <a:pt x="1599988" y="1541741"/>
                  <a:pt x="1602897" y="1539618"/>
                </a:cubicBezTo>
                <a:cubicBezTo>
                  <a:pt x="1609540" y="1534847"/>
                  <a:pt x="1613191" y="1526312"/>
                  <a:pt x="1619148" y="1520841"/>
                </a:cubicBezTo>
                <a:cubicBezTo>
                  <a:pt x="1625159" y="1515283"/>
                  <a:pt x="1633257" y="1512219"/>
                  <a:pt x="1640971" y="1509680"/>
                </a:cubicBezTo>
                <a:cubicBezTo>
                  <a:pt x="1648629" y="1507164"/>
                  <a:pt x="1653570" y="1501671"/>
                  <a:pt x="1659747" y="1496484"/>
                </a:cubicBezTo>
                <a:cubicBezTo>
                  <a:pt x="1665456" y="1491669"/>
                  <a:pt x="1666335" y="1483660"/>
                  <a:pt x="1672950" y="1479217"/>
                </a:cubicBezTo>
                <a:cubicBezTo>
                  <a:pt x="1681570" y="1473440"/>
                  <a:pt x="1692028" y="1470004"/>
                  <a:pt x="1701389" y="1465518"/>
                </a:cubicBezTo>
                <a:close/>
                <a:moveTo>
                  <a:pt x="926369" y="1456896"/>
                </a:moveTo>
                <a:cubicBezTo>
                  <a:pt x="911618" y="1455210"/>
                  <a:pt x="864941" y="1583503"/>
                  <a:pt x="812863" y="1558284"/>
                </a:cubicBezTo>
                <a:cubicBezTo>
                  <a:pt x="789456" y="1546994"/>
                  <a:pt x="807115" y="1500149"/>
                  <a:pt x="810093" y="1482701"/>
                </a:cubicBezTo>
                <a:cubicBezTo>
                  <a:pt x="818196" y="1436296"/>
                  <a:pt x="865842" y="1468992"/>
                  <a:pt x="897629" y="1465180"/>
                </a:cubicBezTo>
                <a:cubicBezTo>
                  <a:pt x="888695" y="1466280"/>
                  <a:pt x="907740" y="1464007"/>
                  <a:pt x="897629" y="1465180"/>
                </a:cubicBezTo>
                <a:cubicBezTo>
                  <a:pt x="906909" y="1461368"/>
                  <a:pt x="916466" y="1458582"/>
                  <a:pt x="926369" y="1456896"/>
                </a:cubicBezTo>
                <a:close/>
                <a:moveTo>
                  <a:pt x="1836910" y="1226410"/>
                </a:moveTo>
                <a:cubicBezTo>
                  <a:pt x="1842510" y="1225775"/>
                  <a:pt x="1841055" y="1228073"/>
                  <a:pt x="1840973" y="1232515"/>
                </a:cubicBezTo>
                <a:cubicBezTo>
                  <a:pt x="1840863" y="1238468"/>
                  <a:pt x="1841604" y="1243326"/>
                  <a:pt x="1847067" y="1246718"/>
                </a:cubicBezTo>
                <a:cubicBezTo>
                  <a:pt x="1856702" y="1252671"/>
                  <a:pt x="1867023" y="1254290"/>
                  <a:pt x="1866886" y="1268055"/>
                </a:cubicBezTo>
                <a:cubicBezTo>
                  <a:pt x="1866721" y="1280814"/>
                  <a:pt x="1860215" y="1291340"/>
                  <a:pt x="1855192" y="1302567"/>
                </a:cubicBezTo>
                <a:cubicBezTo>
                  <a:pt x="1852941" y="1307600"/>
                  <a:pt x="1851514" y="1313268"/>
                  <a:pt x="1854698" y="1318302"/>
                </a:cubicBezTo>
                <a:cubicBezTo>
                  <a:pt x="1857608" y="1322919"/>
                  <a:pt x="1862988" y="1324232"/>
                  <a:pt x="1866886" y="1319834"/>
                </a:cubicBezTo>
                <a:cubicBezTo>
                  <a:pt x="1870070" y="1316223"/>
                  <a:pt x="1873940" y="1310095"/>
                  <a:pt x="1873474" y="1305106"/>
                </a:cubicBezTo>
                <a:cubicBezTo>
                  <a:pt x="1880611" y="1302983"/>
                  <a:pt x="1878662" y="1315851"/>
                  <a:pt x="1878031" y="1319834"/>
                </a:cubicBezTo>
                <a:cubicBezTo>
                  <a:pt x="1876905" y="1327362"/>
                  <a:pt x="1873254" y="1333402"/>
                  <a:pt x="1871442" y="1340646"/>
                </a:cubicBezTo>
                <a:cubicBezTo>
                  <a:pt x="1869521" y="1348393"/>
                  <a:pt x="1876548" y="1353776"/>
                  <a:pt x="1882615" y="1356884"/>
                </a:cubicBezTo>
                <a:cubicBezTo>
                  <a:pt x="1895050" y="1363252"/>
                  <a:pt x="1904492" y="1361720"/>
                  <a:pt x="1916104" y="1354849"/>
                </a:cubicBezTo>
                <a:cubicBezTo>
                  <a:pt x="1925602" y="1349268"/>
                  <a:pt x="1935950" y="1342878"/>
                  <a:pt x="1945558" y="1351807"/>
                </a:cubicBezTo>
                <a:cubicBezTo>
                  <a:pt x="1938201" y="1356643"/>
                  <a:pt x="1933672" y="1364828"/>
                  <a:pt x="1928292" y="1371612"/>
                </a:cubicBezTo>
                <a:cubicBezTo>
                  <a:pt x="1922500" y="1378921"/>
                  <a:pt x="1915528" y="1385421"/>
                  <a:pt x="1908006" y="1390892"/>
                </a:cubicBezTo>
                <a:cubicBezTo>
                  <a:pt x="1893403" y="1401484"/>
                  <a:pt x="1875917" y="1404876"/>
                  <a:pt x="1859776" y="1412207"/>
                </a:cubicBezTo>
                <a:cubicBezTo>
                  <a:pt x="1856866" y="1413521"/>
                  <a:pt x="1853051" y="1414812"/>
                  <a:pt x="1852145" y="1418313"/>
                </a:cubicBezTo>
                <a:cubicBezTo>
                  <a:pt x="1851267" y="1421793"/>
                  <a:pt x="1853243" y="1425382"/>
                  <a:pt x="1850635" y="1428468"/>
                </a:cubicBezTo>
                <a:cubicBezTo>
                  <a:pt x="1845969" y="1433895"/>
                  <a:pt x="1837734" y="1437090"/>
                  <a:pt x="1832353" y="1442167"/>
                </a:cubicBezTo>
                <a:cubicBezTo>
                  <a:pt x="1826232" y="1447923"/>
                  <a:pt x="1820385" y="1454466"/>
                  <a:pt x="1813578" y="1459412"/>
                </a:cubicBezTo>
                <a:cubicBezTo>
                  <a:pt x="1805782" y="1465080"/>
                  <a:pt x="1796888" y="1469041"/>
                  <a:pt x="1788708" y="1474140"/>
                </a:cubicBezTo>
                <a:cubicBezTo>
                  <a:pt x="1776437" y="1481800"/>
                  <a:pt x="1763893" y="1490094"/>
                  <a:pt x="1750634" y="1495981"/>
                </a:cubicBezTo>
                <a:cubicBezTo>
                  <a:pt x="1745391" y="1498300"/>
                  <a:pt x="1733780" y="1495981"/>
                  <a:pt x="1731831" y="1489372"/>
                </a:cubicBezTo>
                <a:cubicBezTo>
                  <a:pt x="1730047" y="1483178"/>
                  <a:pt x="1753791" y="1471645"/>
                  <a:pt x="1757744" y="1468560"/>
                </a:cubicBezTo>
                <a:cubicBezTo>
                  <a:pt x="1765457" y="1462520"/>
                  <a:pt x="1778771" y="1455560"/>
                  <a:pt x="1779045" y="1444202"/>
                </a:cubicBezTo>
                <a:cubicBezTo>
                  <a:pt x="1779402" y="1430765"/>
                  <a:pt x="1753626" y="1424922"/>
                  <a:pt x="1756207" y="1412207"/>
                </a:cubicBezTo>
                <a:cubicBezTo>
                  <a:pt x="1758265" y="1402316"/>
                  <a:pt x="1777563" y="1401769"/>
                  <a:pt x="1784645" y="1398005"/>
                </a:cubicBezTo>
                <a:cubicBezTo>
                  <a:pt x="1796668" y="1391571"/>
                  <a:pt x="1803201" y="1382117"/>
                  <a:pt x="1812562" y="1372619"/>
                </a:cubicBezTo>
                <a:cubicBezTo>
                  <a:pt x="1836004" y="1348743"/>
                  <a:pt x="1837267" y="1319287"/>
                  <a:pt x="1832875" y="1287839"/>
                </a:cubicBezTo>
                <a:cubicBezTo>
                  <a:pt x="1831310" y="1276722"/>
                  <a:pt x="1825271" y="1259761"/>
                  <a:pt x="1833369" y="1250789"/>
                </a:cubicBezTo>
                <a:cubicBezTo>
                  <a:pt x="1837569" y="1246127"/>
                  <a:pt x="1833589" y="1235032"/>
                  <a:pt x="1832875" y="1229473"/>
                </a:cubicBezTo>
                <a:cubicBezTo>
                  <a:pt x="1832463" y="1226278"/>
                  <a:pt x="1832326" y="1226979"/>
                  <a:pt x="1836910" y="1226410"/>
                </a:cubicBezTo>
                <a:close/>
                <a:moveTo>
                  <a:pt x="23173" y="881923"/>
                </a:moveTo>
                <a:cubicBezTo>
                  <a:pt x="23952" y="882125"/>
                  <a:pt x="24785" y="883794"/>
                  <a:pt x="25657" y="886590"/>
                </a:cubicBezTo>
                <a:lnTo>
                  <a:pt x="26176" y="888772"/>
                </a:lnTo>
                <a:close/>
                <a:moveTo>
                  <a:pt x="1321714" y="848849"/>
                </a:moveTo>
                <a:cubicBezTo>
                  <a:pt x="1321902" y="849213"/>
                  <a:pt x="1325421" y="856320"/>
                  <a:pt x="1322980" y="851426"/>
                </a:cubicBezTo>
                <a:cubicBezTo>
                  <a:pt x="1321958" y="849355"/>
                  <a:pt x="1321651" y="848727"/>
                  <a:pt x="1321714" y="848849"/>
                </a:cubicBezTo>
                <a:close/>
                <a:moveTo>
                  <a:pt x="77872" y="746152"/>
                </a:moveTo>
                <a:lnTo>
                  <a:pt x="82731" y="746152"/>
                </a:lnTo>
                <a:lnTo>
                  <a:pt x="78204" y="749363"/>
                </a:lnTo>
                <a:lnTo>
                  <a:pt x="77987" y="748233"/>
                </a:lnTo>
                <a:close/>
                <a:moveTo>
                  <a:pt x="77630" y="741801"/>
                </a:moveTo>
                <a:lnTo>
                  <a:pt x="77872" y="746152"/>
                </a:lnTo>
                <a:lnTo>
                  <a:pt x="77468" y="746152"/>
                </a:lnTo>
                <a:cubicBezTo>
                  <a:pt x="77624" y="742010"/>
                  <a:pt x="77611" y="741007"/>
                  <a:pt x="77630" y="741801"/>
                </a:cubicBezTo>
                <a:close/>
                <a:moveTo>
                  <a:pt x="1087208" y="328833"/>
                </a:moveTo>
                <a:cubicBezTo>
                  <a:pt x="1093060" y="324490"/>
                  <a:pt x="1097112" y="333452"/>
                  <a:pt x="1102825" y="367871"/>
                </a:cubicBezTo>
                <a:cubicBezTo>
                  <a:pt x="1107049" y="393750"/>
                  <a:pt x="1109612" y="419921"/>
                  <a:pt x="1113836" y="445727"/>
                </a:cubicBezTo>
                <a:cubicBezTo>
                  <a:pt x="1118684" y="475344"/>
                  <a:pt x="1126994" y="451518"/>
                  <a:pt x="1142992" y="452838"/>
                </a:cubicBezTo>
                <a:cubicBezTo>
                  <a:pt x="1181981" y="455844"/>
                  <a:pt x="1156842" y="614120"/>
                  <a:pt x="1176233" y="639266"/>
                </a:cubicBezTo>
                <a:cubicBezTo>
                  <a:pt x="1186413" y="652535"/>
                  <a:pt x="1248948" y="665218"/>
                  <a:pt x="1240500" y="690290"/>
                </a:cubicBezTo>
                <a:cubicBezTo>
                  <a:pt x="1236483" y="701946"/>
                  <a:pt x="1263699" y="762134"/>
                  <a:pt x="1261968" y="763967"/>
                </a:cubicBezTo>
                <a:cubicBezTo>
                  <a:pt x="1263007" y="759642"/>
                  <a:pt x="1263976" y="755316"/>
                  <a:pt x="1265015" y="750991"/>
                </a:cubicBezTo>
                <a:cubicBezTo>
                  <a:pt x="1295625" y="749818"/>
                  <a:pt x="1282536" y="789332"/>
                  <a:pt x="1286483" y="805094"/>
                </a:cubicBezTo>
                <a:cubicBezTo>
                  <a:pt x="1291816" y="826281"/>
                  <a:pt x="1314115" y="833465"/>
                  <a:pt x="1322980" y="851426"/>
                </a:cubicBezTo>
                <a:cubicBezTo>
                  <a:pt x="1335930" y="877598"/>
                  <a:pt x="1338008" y="917112"/>
                  <a:pt x="1320348" y="941964"/>
                </a:cubicBezTo>
                <a:cubicBezTo>
                  <a:pt x="1314392" y="950395"/>
                  <a:pt x="1322841" y="982798"/>
                  <a:pt x="1321664" y="994308"/>
                </a:cubicBezTo>
                <a:cubicBezTo>
                  <a:pt x="1318132" y="1027591"/>
                  <a:pt x="1272702" y="1047678"/>
                  <a:pt x="1267854" y="1080961"/>
                </a:cubicBezTo>
                <a:cubicBezTo>
                  <a:pt x="1264115" y="1106766"/>
                  <a:pt x="1229350" y="1141955"/>
                  <a:pt x="1207881" y="1154931"/>
                </a:cubicBezTo>
                <a:cubicBezTo>
                  <a:pt x="1143061" y="1194298"/>
                  <a:pt x="1101301" y="1270981"/>
                  <a:pt x="1053932" y="1327943"/>
                </a:cubicBezTo>
                <a:cubicBezTo>
                  <a:pt x="1032395" y="1353822"/>
                  <a:pt x="997561" y="1345977"/>
                  <a:pt x="967782" y="1358733"/>
                </a:cubicBezTo>
                <a:cubicBezTo>
                  <a:pt x="956701" y="1363498"/>
                  <a:pt x="913488" y="1395535"/>
                  <a:pt x="904485" y="1394655"/>
                </a:cubicBezTo>
                <a:cubicBezTo>
                  <a:pt x="885094" y="1392969"/>
                  <a:pt x="888626" y="1362692"/>
                  <a:pt x="886825" y="1355508"/>
                </a:cubicBezTo>
                <a:cubicBezTo>
                  <a:pt x="885510" y="1350229"/>
                  <a:pt x="830592" y="1385345"/>
                  <a:pt x="822974" y="1384025"/>
                </a:cubicBezTo>
                <a:cubicBezTo>
                  <a:pt x="803237" y="1380580"/>
                  <a:pt x="764456" y="1364818"/>
                  <a:pt x="747558" y="1353088"/>
                </a:cubicBezTo>
                <a:cubicBezTo>
                  <a:pt x="722350" y="1335494"/>
                  <a:pt x="756561" y="1300158"/>
                  <a:pt x="750397" y="1276919"/>
                </a:cubicBezTo>
                <a:cubicBezTo>
                  <a:pt x="746450" y="1261597"/>
                  <a:pt x="717779" y="1266582"/>
                  <a:pt x="717156" y="1262184"/>
                </a:cubicBezTo>
                <a:cubicBezTo>
                  <a:pt x="716325" y="1256392"/>
                  <a:pt x="757323" y="1221570"/>
                  <a:pt x="734400" y="1211380"/>
                </a:cubicBezTo>
                <a:cubicBezTo>
                  <a:pt x="737586" y="1212772"/>
                  <a:pt x="694164" y="1251334"/>
                  <a:pt x="678236" y="1250234"/>
                </a:cubicBezTo>
                <a:cubicBezTo>
                  <a:pt x="690424" y="1232493"/>
                  <a:pt x="709538" y="1221203"/>
                  <a:pt x="723735" y="1200823"/>
                </a:cubicBezTo>
                <a:cubicBezTo>
                  <a:pt x="734746" y="1185134"/>
                  <a:pt x="739109" y="1168200"/>
                  <a:pt x="747350" y="1154124"/>
                </a:cubicBezTo>
                <a:cubicBezTo>
                  <a:pt x="725882" y="1191073"/>
                  <a:pt x="674842" y="1210427"/>
                  <a:pt x="643679" y="1238578"/>
                </a:cubicBezTo>
                <a:cubicBezTo>
                  <a:pt x="642709" y="1224576"/>
                  <a:pt x="649150" y="1185134"/>
                  <a:pt x="638208" y="1172159"/>
                </a:cubicBezTo>
                <a:cubicBezTo>
                  <a:pt x="630451" y="1162848"/>
                  <a:pt x="633776" y="1140122"/>
                  <a:pt x="626158" y="1136750"/>
                </a:cubicBezTo>
                <a:cubicBezTo>
                  <a:pt x="583360" y="1117762"/>
                  <a:pt x="543124" y="1108305"/>
                  <a:pt x="496863" y="1110798"/>
                </a:cubicBezTo>
                <a:cubicBezTo>
                  <a:pt x="438413" y="1113804"/>
                  <a:pt x="379825" y="1147600"/>
                  <a:pt x="322623" y="1157716"/>
                </a:cubicBezTo>
                <a:cubicBezTo>
                  <a:pt x="293952" y="1162848"/>
                  <a:pt x="291043" y="1196571"/>
                  <a:pt x="259603" y="1197744"/>
                </a:cubicBezTo>
                <a:cubicBezTo>
                  <a:pt x="232802" y="1198844"/>
                  <a:pt x="205724" y="1194592"/>
                  <a:pt x="178854" y="1195764"/>
                </a:cubicBezTo>
                <a:cubicBezTo>
                  <a:pt x="135432" y="1197597"/>
                  <a:pt x="99490" y="1237551"/>
                  <a:pt x="53160" y="1242536"/>
                </a:cubicBezTo>
                <a:cubicBezTo>
                  <a:pt x="35431" y="1244443"/>
                  <a:pt x="-5082" y="1212039"/>
                  <a:pt x="528" y="1193272"/>
                </a:cubicBezTo>
                <a:cubicBezTo>
                  <a:pt x="3921" y="1182129"/>
                  <a:pt x="23173" y="1186161"/>
                  <a:pt x="31761" y="1169373"/>
                </a:cubicBezTo>
                <a:cubicBezTo>
                  <a:pt x="50044" y="1133964"/>
                  <a:pt x="51775" y="1110505"/>
                  <a:pt x="44365" y="1073263"/>
                </a:cubicBezTo>
                <a:cubicBezTo>
                  <a:pt x="38894" y="1046138"/>
                  <a:pt x="53783" y="1022532"/>
                  <a:pt x="44365" y="994528"/>
                </a:cubicBezTo>
                <a:cubicBezTo>
                  <a:pt x="40418" y="982926"/>
                  <a:pt x="33977" y="926294"/>
                  <a:pt x="28374" y="898023"/>
                </a:cubicBezTo>
                <a:lnTo>
                  <a:pt x="26176" y="888772"/>
                </a:lnTo>
                <a:lnTo>
                  <a:pt x="27086" y="890849"/>
                </a:lnTo>
                <a:cubicBezTo>
                  <a:pt x="28523" y="895266"/>
                  <a:pt x="30168" y="899921"/>
                  <a:pt x="32246" y="901204"/>
                </a:cubicBezTo>
                <a:cubicBezTo>
                  <a:pt x="38063" y="904796"/>
                  <a:pt x="35639" y="884269"/>
                  <a:pt x="35570" y="884562"/>
                </a:cubicBezTo>
                <a:cubicBezTo>
                  <a:pt x="37163" y="876791"/>
                  <a:pt x="48451" y="919018"/>
                  <a:pt x="56830" y="908975"/>
                </a:cubicBezTo>
                <a:cubicBezTo>
                  <a:pt x="80030" y="881043"/>
                  <a:pt x="25043" y="842849"/>
                  <a:pt x="59323" y="807293"/>
                </a:cubicBezTo>
                <a:cubicBezTo>
                  <a:pt x="67634" y="798661"/>
                  <a:pt x="64530" y="768585"/>
                  <a:pt x="71545" y="754087"/>
                </a:cubicBezTo>
                <a:lnTo>
                  <a:pt x="78204" y="749363"/>
                </a:lnTo>
                <a:lnTo>
                  <a:pt x="79746" y="757400"/>
                </a:lnTo>
                <a:cubicBezTo>
                  <a:pt x="80701" y="760017"/>
                  <a:pt x="82090" y="761749"/>
                  <a:pt x="84116" y="761254"/>
                </a:cubicBezTo>
                <a:cubicBezTo>
                  <a:pt x="104961" y="755976"/>
                  <a:pt x="143673" y="714849"/>
                  <a:pt x="162787" y="701067"/>
                </a:cubicBezTo>
                <a:cubicBezTo>
                  <a:pt x="181001" y="688017"/>
                  <a:pt x="201153" y="698427"/>
                  <a:pt x="222483" y="687944"/>
                </a:cubicBezTo>
                <a:cubicBezTo>
                  <a:pt x="229685" y="684425"/>
                  <a:pt x="256625" y="668957"/>
                  <a:pt x="264589" y="669543"/>
                </a:cubicBezTo>
                <a:cubicBezTo>
                  <a:pt x="323592" y="673722"/>
                  <a:pt x="325185" y="646890"/>
                  <a:pt x="356972" y="617200"/>
                </a:cubicBezTo>
                <a:cubicBezTo>
                  <a:pt x="360712" y="613681"/>
                  <a:pt x="406765" y="530620"/>
                  <a:pt x="409604" y="536265"/>
                </a:cubicBezTo>
                <a:cubicBezTo>
                  <a:pt x="414521" y="548874"/>
                  <a:pt x="419300" y="561337"/>
                  <a:pt x="424909" y="573653"/>
                </a:cubicBezTo>
                <a:cubicBezTo>
                  <a:pt x="426640" y="566615"/>
                  <a:pt x="428302" y="559504"/>
                  <a:pt x="429964" y="552393"/>
                </a:cubicBezTo>
                <a:cubicBezTo>
                  <a:pt x="439244" y="571381"/>
                  <a:pt x="411197" y="518817"/>
                  <a:pt x="445339" y="528494"/>
                </a:cubicBezTo>
                <a:cubicBezTo>
                  <a:pt x="468192" y="534945"/>
                  <a:pt x="455034" y="501956"/>
                  <a:pt x="474217" y="491692"/>
                </a:cubicBezTo>
                <a:cubicBezTo>
                  <a:pt x="498733" y="478570"/>
                  <a:pt x="590839" y="383706"/>
                  <a:pt x="593263" y="478643"/>
                </a:cubicBezTo>
                <a:cubicBezTo>
                  <a:pt x="593263" y="468819"/>
                  <a:pt x="649011" y="480769"/>
                  <a:pt x="645064" y="469039"/>
                </a:cubicBezTo>
                <a:cubicBezTo>
                  <a:pt x="635715" y="440962"/>
                  <a:pt x="669302" y="399468"/>
                  <a:pt x="695826" y="381873"/>
                </a:cubicBezTo>
                <a:cubicBezTo>
                  <a:pt x="723389" y="363692"/>
                  <a:pt x="781700" y="383780"/>
                  <a:pt x="732876" y="344265"/>
                </a:cubicBezTo>
                <a:cubicBezTo>
                  <a:pt x="726159" y="338840"/>
                  <a:pt x="748527" y="331069"/>
                  <a:pt x="757392" y="340013"/>
                </a:cubicBezTo>
                <a:cubicBezTo>
                  <a:pt x="767710" y="350203"/>
                  <a:pt x="779691" y="357974"/>
                  <a:pt x="793403" y="363326"/>
                </a:cubicBezTo>
                <a:cubicBezTo>
                  <a:pt x="796935" y="365012"/>
                  <a:pt x="836132" y="379454"/>
                  <a:pt x="839249" y="378794"/>
                </a:cubicBezTo>
                <a:cubicBezTo>
                  <a:pt x="859470" y="374176"/>
                  <a:pt x="875260" y="353796"/>
                  <a:pt x="892920" y="376962"/>
                </a:cubicBezTo>
                <a:cubicBezTo>
                  <a:pt x="903169" y="390524"/>
                  <a:pt x="857324" y="414716"/>
                  <a:pt x="857324" y="432311"/>
                </a:cubicBezTo>
                <a:cubicBezTo>
                  <a:pt x="857324" y="468160"/>
                  <a:pt x="824775" y="466327"/>
                  <a:pt x="855800" y="501736"/>
                </a:cubicBezTo>
                <a:cubicBezTo>
                  <a:pt x="865357" y="512659"/>
                  <a:pt x="905801" y="538464"/>
                  <a:pt x="919097" y="545062"/>
                </a:cubicBezTo>
                <a:cubicBezTo>
                  <a:pt x="945898" y="558405"/>
                  <a:pt x="958918" y="595866"/>
                  <a:pt x="995552" y="578125"/>
                </a:cubicBezTo>
                <a:cubicBezTo>
                  <a:pt x="1034680" y="559211"/>
                  <a:pt x="1037727" y="476664"/>
                  <a:pt x="1041190" y="440815"/>
                </a:cubicBezTo>
                <a:cubicBezTo>
                  <a:pt x="1042852" y="423367"/>
                  <a:pt x="1051508" y="383193"/>
                  <a:pt x="1060788" y="369631"/>
                </a:cubicBezTo>
                <a:cubicBezTo>
                  <a:pt x="1073704" y="350827"/>
                  <a:pt x="1081357" y="333177"/>
                  <a:pt x="1087208" y="328833"/>
                </a:cubicBezTo>
                <a:close/>
                <a:moveTo>
                  <a:pt x="1342578" y="140902"/>
                </a:moveTo>
                <a:cubicBezTo>
                  <a:pt x="1336969" y="138703"/>
                  <a:pt x="1360099" y="147720"/>
                  <a:pt x="1342578" y="140902"/>
                </a:cubicBezTo>
                <a:close/>
                <a:moveTo>
                  <a:pt x="1376720" y="14002"/>
                </a:moveTo>
                <a:cubicBezTo>
                  <a:pt x="1398327" y="23826"/>
                  <a:pt x="1490779" y="69791"/>
                  <a:pt x="1453036" y="103221"/>
                </a:cubicBezTo>
                <a:cubicBezTo>
                  <a:pt x="1448258" y="98309"/>
                  <a:pt x="1446111" y="92078"/>
                  <a:pt x="1446665" y="84527"/>
                </a:cubicBezTo>
                <a:cubicBezTo>
                  <a:pt x="1447842" y="123455"/>
                  <a:pt x="1372218" y="152412"/>
                  <a:pt x="1342578" y="140902"/>
                </a:cubicBezTo>
                <a:cubicBezTo>
                  <a:pt x="1336969" y="138703"/>
                  <a:pt x="1304281" y="127340"/>
                  <a:pt x="1306567" y="120889"/>
                </a:cubicBezTo>
                <a:cubicBezTo>
                  <a:pt x="1350265" y="116930"/>
                  <a:pt x="1373119" y="116124"/>
                  <a:pt x="1411069" y="99555"/>
                </a:cubicBezTo>
                <a:cubicBezTo>
                  <a:pt x="1417579" y="96696"/>
                  <a:pt x="1420557" y="43106"/>
                  <a:pt x="1444310" y="77489"/>
                </a:cubicBezTo>
                <a:cubicBezTo>
                  <a:pt x="1431706" y="44060"/>
                  <a:pt x="1389462" y="44279"/>
                  <a:pt x="1376720" y="14002"/>
                </a:cubicBezTo>
                <a:close/>
                <a:moveTo>
                  <a:pt x="1057049" y="0"/>
                </a:moveTo>
                <a:cubicBezTo>
                  <a:pt x="1077686" y="2493"/>
                  <a:pt x="1185928" y="37682"/>
                  <a:pt x="1190153" y="56815"/>
                </a:cubicBezTo>
                <a:cubicBezTo>
                  <a:pt x="1207674" y="51977"/>
                  <a:pt x="1238422" y="92518"/>
                  <a:pt x="1229419" y="108573"/>
                </a:cubicBezTo>
                <a:cubicBezTo>
                  <a:pt x="1257882" y="105713"/>
                  <a:pt x="1301650" y="138776"/>
                  <a:pt x="1294101" y="169054"/>
                </a:cubicBezTo>
                <a:cubicBezTo>
                  <a:pt x="1284060" y="170520"/>
                  <a:pt x="1273741" y="168834"/>
                  <a:pt x="1263907" y="170520"/>
                </a:cubicBezTo>
                <a:cubicBezTo>
                  <a:pt x="1267716" y="181223"/>
                  <a:pt x="1306636" y="241484"/>
                  <a:pt x="1310791" y="242511"/>
                </a:cubicBezTo>
                <a:cubicBezTo>
                  <a:pt x="1323534" y="241044"/>
                  <a:pt x="1335999" y="247349"/>
                  <a:pt x="1329351" y="263111"/>
                </a:cubicBezTo>
                <a:cubicBezTo>
                  <a:pt x="1348603" y="263404"/>
                  <a:pt x="1397842" y="321099"/>
                  <a:pt x="1357121" y="321099"/>
                </a:cubicBezTo>
                <a:cubicBezTo>
                  <a:pt x="1320210" y="321099"/>
                  <a:pt x="1255804" y="289282"/>
                  <a:pt x="1238214" y="261864"/>
                </a:cubicBezTo>
                <a:cubicBezTo>
                  <a:pt x="1205180" y="220517"/>
                  <a:pt x="1184612" y="190314"/>
                  <a:pt x="1130318" y="228215"/>
                </a:cubicBezTo>
                <a:cubicBezTo>
                  <a:pt x="1152964" y="273594"/>
                  <a:pt x="1066744" y="271395"/>
                  <a:pt x="1042367" y="256220"/>
                </a:cubicBezTo>
                <a:cubicBezTo>
                  <a:pt x="1048115" y="232467"/>
                  <a:pt x="1059473" y="180197"/>
                  <a:pt x="1039389" y="162896"/>
                </a:cubicBezTo>
                <a:cubicBezTo>
                  <a:pt x="1066675" y="123235"/>
                  <a:pt x="1054071" y="47358"/>
                  <a:pt x="1057049" y="0"/>
                </a:cubicBezTo>
                <a:close/>
              </a:path>
            </a:pathLst>
          </a:custGeom>
          <a:solidFill>
            <a:schemeClr val="bg1">
              <a:lumMod val="65000"/>
            </a:schemeClr>
          </a:solidFill>
          <a:ln w="12700" cap="flat">
            <a:noFill/>
            <a:miter lim="400000"/>
          </a:ln>
          <a:effectLst/>
        </p:spPr>
        <p:txBody>
          <a:bodyPr wrap="square" lIns="0" tIns="0" rIns="0" bIns="0" numCol="1" anchor="ctr">
            <a:noAutofit/>
          </a:bodyPr>
          <a:lstStyle/>
          <a:p>
            <a:pPr marL="0" marR="0" lvl="0" indent="0" defTabSz="914217" eaLnBrk="1" fontAlgn="auto" latinLnBrk="0" hangingPunct="1">
              <a:lnSpc>
                <a:spcPct val="100000"/>
              </a:lnSpc>
              <a:spcBef>
                <a:spcPts val="0"/>
              </a:spcBef>
              <a:spcAft>
                <a:spcPts val="0"/>
              </a:spcAft>
              <a:buClrTx/>
              <a:buSzTx/>
              <a:buFontTx/>
              <a:buNone/>
              <a:tabLst/>
              <a:defRPr/>
            </a:pPr>
            <a:endParaRPr kumimoji="0" sz="2532" b="0" i="0" u="none" strike="noStrike" kern="0" cap="none" spc="0" normalizeH="0" baseline="0" noProof="0" dirty="0">
              <a:ln>
                <a:noFill/>
              </a:ln>
              <a:solidFill>
                <a:srgbClr val="B4B4B4"/>
              </a:solidFill>
              <a:effectLst/>
              <a:uLnTx/>
              <a:uFillTx/>
              <a:latin typeface="Times New Roman" panose="02020603050405020304" pitchFamily="18" charset="0"/>
              <a:cs typeface="Times New Roman" panose="02020603050405020304" pitchFamily="18" charset="0"/>
            </a:endParaRPr>
          </a:p>
        </p:txBody>
      </p:sp>
      <p:sp>
        <p:nvSpPr>
          <p:cNvPr id="42" name="Shape 40788">
            <a:extLst>
              <a:ext uri="{FF2B5EF4-FFF2-40B4-BE49-F238E27FC236}">
                <a16:creationId xmlns:a16="http://schemas.microsoft.com/office/drawing/2014/main" id="{77498F2E-67F5-4313-8A09-948D65F57107}"/>
              </a:ext>
            </a:extLst>
          </p:cNvPr>
          <p:cNvSpPr/>
          <p:nvPr/>
        </p:nvSpPr>
        <p:spPr>
          <a:xfrm flipH="1" flipV="1">
            <a:off x="1152458" y="1314931"/>
            <a:ext cx="2" cy="2003332"/>
          </a:xfrm>
          <a:prstGeom prst="line">
            <a:avLst/>
          </a:prstGeom>
          <a:noFill/>
          <a:ln w="88900" cap="flat">
            <a:solidFill>
              <a:srgbClr val="FFFFFF">
                <a:lumMod val="85000"/>
              </a:srgbClr>
            </a:solidFill>
            <a:prstDash val="solid"/>
            <a:miter lim="400000"/>
          </a:ln>
          <a:effectLst/>
        </p:spPr>
        <p:txBody>
          <a:bodyPr wrap="square" lIns="35719" tIns="35719" rIns="35719" bIns="35719" numCol="1" anchor="ctr">
            <a:noAutofit/>
          </a:bodyPr>
          <a:lstStyle/>
          <a:p>
            <a:pPr marL="0" marR="0" lvl="0" indent="0" defTabSz="914217" eaLnBrk="1" fontAlgn="auto" latinLnBrk="0" hangingPunct="1">
              <a:lnSpc>
                <a:spcPct val="100000"/>
              </a:lnSpc>
              <a:spcBef>
                <a:spcPts val="0"/>
              </a:spcBef>
              <a:spcAft>
                <a:spcPts val="0"/>
              </a:spcAft>
              <a:buClrTx/>
              <a:buSzTx/>
              <a:buFontTx/>
              <a:buNone/>
              <a:tabLst/>
              <a:defRPr/>
            </a:pPr>
            <a:endParaRPr kumimoji="0" sz="2532" b="0" i="0" u="none" strike="noStrike" kern="0" cap="none" spc="0" normalizeH="0" baseline="0" noProof="0" dirty="0">
              <a:ln>
                <a:noFill/>
              </a:ln>
              <a:solidFill>
                <a:srgbClr val="B4B4B4"/>
              </a:solidFill>
              <a:effectLst/>
              <a:uLnTx/>
              <a:uFillTx/>
              <a:latin typeface="Times New Roman" panose="02020603050405020304" pitchFamily="18" charset="0"/>
              <a:cs typeface="Times New Roman" panose="02020603050405020304" pitchFamily="18" charset="0"/>
            </a:endParaRPr>
          </a:p>
        </p:txBody>
      </p:sp>
      <p:sp>
        <p:nvSpPr>
          <p:cNvPr id="43" name="Shape 40789">
            <a:extLst>
              <a:ext uri="{FF2B5EF4-FFF2-40B4-BE49-F238E27FC236}">
                <a16:creationId xmlns:a16="http://schemas.microsoft.com/office/drawing/2014/main" id="{94F0C44A-A8AA-4F27-9DEA-726994EB7F5A}"/>
              </a:ext>
            </a:extLst>
          </p:cNvPr>
          <p:cNvSpPr/>
          <p:nvPr/>
        </p:nvSpPr>
        <p:spPr>
          <a:xfrm>
            <a:off x="314756" y="1167108"/>
            <a:ext cx="1686649" cy="340559"/>
          </a:xfrm>
          <a:prstGeom prst="rect">
            <a:avLst/>
          </a:prstGeom>
          <a:solidFill>
            <a:srgbClr val="323546"/>
          </a:solid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marL="0" marR="0" lvl="0" indent="0" defTabSz="292100" eaLnBrk="1" fontAlgn="auto" latinLnBrk="0" hangingPunct="1">
              <a:lnSpc>
                <a:spcPct val="100000"/>
              </a:lnSpc>
              <a:spcBef>
                <a:spcPts val="0"/>
              </a:spcBef>
              <a:spcAft>
                <a:spcPts val="0"/>
              </a:spcAft>
              <a:buClrTx/>
              <a:buSzTx/>
              <a:buFontTx/>
              <a:buNone/>
              <a:tabLst/>
              <a:defRPr/>
            </a:pPr>
            <a:endParaRPr kumimoji="0" sz="1055" b="0" i="0" u="none" strike="noStrike" kern="0" cap="all" spc="0" normalizeH="0" baseline="0" noProof="0" dirty="0">
              <a:ln>
                <a:noFill/>
              </a:ln>
              <a:solidFill>
                <a:srgbClr val="FFFFFF"/>
              </a:solidFill>
              <a:effectLst/>
              <a:uLnTx/>
              <a:uFillTx/>
              <a:latin typeface="Times New Roman" panose="02020603050405020304" pitchFamily="18" charset="0"/>
              <a:ea typeface="Lato Light" panose="020F0502020204030203" pitchFamily="34" charset="0"/>
              <a:cs typeface="Times New Roman" panose="02020603050405020304" pitchFamily="18" charset="0"/>
              <a:sym typeface="Helvetica Neue"/>
            </a:endParaRPr>
          </a:p>
        </p:txBody>
      </p:sp>
      <p:sp>
        <p:nvSpPr>
          <p:cNvPr id="46" name="Shape 40794">
            <a:extLst>
              <a:ext uri="{FF2B5EF4-FFF2-40B4-BE49-F238E27FC236}">
                <a16:creationId xmlns:a16="http://schemas.microsoft.com/office/drawing/2014/main" id="{592ECE3C-70EF-4097-9E75-33E26F66D6CC}"/>
              </a:ext>
            </a:extLst>
          </p:cNvPr>
          <p:cNvSpPr/>
          <p:nvPr/>
        </p:nvSpPr>
        <p:spPr>
          <a:xfrm flipH="1" flipV="1">
            <a:off x="3347006" y="837518"/>
            <a:ext cx="1" cy="2496484"/>
          </a:xfrm>
          <a:prstGeom prst="line">
            <a:avLst/>
          </a:prstGeom>
          <a:noFill/>
          <a:ln w="88900" cap="flat">
            <a:solidFill>
              <a:srgbClr val="FFFFFF">
                <a:lumMod val="85000"/>
              </a:srgbClr>
            </a:solidFill>
            <a:prstDash val="solid"/>
            <a:miter lim="400000"/>
          </a:ln>
          <a:effectLst/>
        </p:spPr>
        <p:txBody>
          <a:bodyPr wrap="square" lIns="35719" tIns="35719" rIns="35719" bIns="35719" numCol="1" anchor="ctr">
            <a:noAutofit/>
          </a:bodyPr>
          <a:lstStyle/>
          <a:p>
            <a:pPr marL="0" marR="0" lvl="0" indent="0" defTabSz="914217" eaLnBrk="1" fontAlgn="auto" latinLnBrk="0" hangingPunct="1">
              <a:lnSpc>
                <a:spcPct val="100000"/>
              </a:lnSpc>
              <a:spcBef>
                <a:spcPts val="0"/>
              </a:spcBef>
              <a:spcAft>
                <a:spcPts val="0"/>
              </a:spcAft>
              <a:buClrTx/>
              <a:buSzTx/>
              <a:buFontTx/>
              <a:buNone/>
              <a:tabLst/>
              <a:defRPr/>
            </a:pPr>
            <a:endParaRPr kumimoji="0" sz="2532" b="0" i="0" u="none" strike="noStrike" kern="0" cap="none" spc="0" normalizeH="0" baseline="0" noProof="0" dirty="0">
              <a:ln>
                <a:noFill/>
              </a:ln>
              <a:solidFill>
                <a:srgbClr val="B4B4B4"/>
              </a:solidFill>
              <a:effectLst/>
              <a:uLnTx/>
              <a:uFillTx/>
              <a:latin typeface="Times New Roman" panose="02020603050405020304" pitchFamily="18" charset="0"/>
              <a:cs typeface="Times New Roman" panose="02020603050405020304" pitchFamily="18" charset="0"/>
            </a:endParaRPr>
          </a:p>
        </p:txBody>
      </p:sp>
      <p:sp>
        <p:nvSpPr>
          <p:cNvPr id="47" name="Shape 40795">
            <a:extLst>
              <a:ext uri="{FF2B5EF4-FFF2-40B4-BE49-F238E27FC236}">
                <a16:creationId xmlns:a16="http://schemas.microsoft.com/office/drawing/2014/main" id="{67B472B4-FCF3-4954-8FF3-03666E7CBEDA}"/>
              </a:ext>
            </a:extLst>
          </p:cNvPr>
          <p:cNvSpPr/>
          <p:nvPr/>
        </p:nvSpPr>
        <p:spPr>
          <a:xfrm>
            <a:off x="2784789" y="802538"/>
            <a:ext cx="1124434" cy="340559"/>
          </a:xfrm>
          <a:prstGeom prst="rect">
            <a:avLst/>
          </a:prstGeom>
          <a:solidFill>
            <a:srgbClr val="203864"/>
          </a:solid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marL="0" marR="0" lvl="0" indent="0" defTabSz="292100" eaLnBrk="1" fontAlgn="auto" latinLnBrk="0" hangingPunct="1">
              <a:lnSpc>
                <a:spcPct val="100000"/>
              </a:lnSpc>
              <a:spcBef>
                <a:spcPts val="0"/>
              </a:spcBef>
              <a:spcAft>
                <a:spcPts val="0"/>
              </a:spcAft>
              <a:buClrTx/>
              <a:buSzTx/>
              <a:buFontTx/>
              <a:buNone/>
              <a:tabLst/>
              <a:defRPr/>
            </a:pPr>
            <a:endParaRPr kumimoji="0" sz="1055" b="0" i="0" u="none" strike="noStrike" kern="0" cap="all" spc="0" normalizeH="0" baseline="0" noProof="0" dirty="0">
              <a:ln>
                <a:noFill/>
              </a:ln>
              <a:solidFill>
                <a:srgbClr val="FFFFFF"/>
              </a:solidFill>
              <a:effectLst/>
              <a:uLnTx/>
              <a:uFillTx/>
              <a:latin typeface="Times New Roman" panose="02020603050405020304" pitchFamily="18" charset="0"/>
              <a:ea typeface="Lato Light" panose="020F0502020204030203" pitchFamily="34" charset="0"/>
              <a:cs typeface="Times New Roman" panose="02020603050405020304" pitchFamily="18" charset="0"/>
              <a:sym typeface="Helvetica Neue"/>
            </a:endParaRPr>
          </a:p>
        </p:txBody>
      </p:sp>
      <p:sp>
        <p:nvSpPr>
          <p:cNvPr id="50" name="Shape 40800">
            <a:extLst>
              <a:ext uri="{FF2B5EF4-FFF2-40B4-BE49-F238E27FC236}">
                <a16:creationId xmlns:a16="http://schemas.microsoft.com/office/drawing/2014/main" id="{4E6E020F-382E-4A85-A601-08F464E364E8}"/>
              </a:ext>
            </a:extLst>
          </p:cNvPr>
          <p:cNvSpPr/>
          <p:nvPr/>
        </p:nvSpPr>
        <p:spPr>
          <a:xfrm flipH="1" flipV="1">
            <a:off x="4855651" y="1314932"/>
            <a:ext cx="1" cy="2469503"/>
          </a:xfrm>
          <a:prstGeom prst="line">
            <a:avLst/>
          </a:prstGeom>
          <a:noFill/>
          <a:ln w="88900" cap="flat">
            <a:solidFill>
              <a:srgbClr val="FFFFFF">
                <a:lumMod val="85000"/>
              </a:srgbClr>
            </a:solidFill>
            <a:prstDash val="solid"/>
            <a:miter lim="400000"/>
          </a:ln>
          <a:effectLst/>
        </p:spPr>
        <p:txBody>
          <a:bodyPr wrap="square" lIns="35719" tIns="35719" rIns="35719" bIns="35719" numCol="1" anchor="ctr">
            <a:noAutofit/>
          </a:bodyPr>
          <a:lstStyle/>
          <a:p>
            <a:pPr marL="0" marR="0" lvl="0" indent="0" defTabSz="914217" eaLnBrk="1" fontAlgn="auto" latinLnBrk="0" hangingPunct="1">
              <a:lnSpc>
                <a:spcPct val="100000"/>
              </a:lnSpc>
              <a:spcBef>
                <a:spcPts val="0"/>
              </a:spcBef>
              <a:spcAft>
                <a:spcPts val="0"/>
              </a:spcAft>
              <a:buClrTx/>
              <a:buSzTx/>
              <a:buFontTx/>
              <a:buNone/>
              <a:tabLst/>
              <a:defRPr/>
            </a:pPr>
            <a:endParaRPr kumimoji="0" sz="2532" b="0" i="0" u="none" strike="noStrike" kern="0" cap="none" spc="0" normalizeH="0" baseline="0" noProof="0" dirty="0">
              <a:ln>
                <a:noFill/>
              </a:ln>
              <a:solidFill>
                <a:srgbClr val="B4B4B4"/>
              </a:solidFill>
              <a:effectLst/>
              <a:uLnTx/>
              <a:uFillTx/>
              <a:latin typeface="Times New Roman" panose="02020603050405020304" pitchFamily="18" charset="0"/>
              <a:cs typeface="Times New Roman" panose="02020603050405020304" pitchFamily="18" charset="0"/>
            </a:endParaRPr>
          </a:p>
        </p:txBody>
      </p:sp>
      <p:sp>
        <p:nvSpPr>
          <p:cNvPr id="51" name="Shape 40801">
            <a:extLst>
              <a:ext uri="{FF2B5EF4-FFF2-40B4-BE49-F238E27FC236}">
                <a16:creationId xmlns:a16="http://schemas.microsoft.com/office/drawing/2014/main" id="{6B99F49D-263B-4F7A-892C-6383E10F6826}"/>
              </a:ext>
            </a:extLst>
          </p:cNvPr>
          <p:cNvSpPr/>
          <p:nvPr/>
        </p:nvSpPr>
        <p:spPr>
          <a:xfrm>
            <a:off x="4293434" y="1134792"/>
            <a:ext cx="1124434" cy="340560"/>
          </a:xfrm>
          <a:prstGeom prst="rect">
            <a:avLst/>
          </a:prstGeom>
          <a:solidFill>
            <a:srgbClr val="407EDE"/>
          </a:solid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marL="0" marR="0" lvl="0" indent="0" defTabSz="292100" eaLnBrk="1" fontAlgn="auto" latinLnBrk="0" hangingPunct="1">
              <a:lnSpc>
                <a:spcPct val="100000"/>
              </a:lnSpc>
              <a:spcBef>
                <a:spcPts val="0"/>
              </a:spcBef>
              <a:spcAft>
                <a:spcPts val="0"/>
              </a:spcAft>
              <a:buClrTx/>
              <a:buSzTx/>
              <a:buFontTx/>
              <a:buNone/>
              <a:tabLst/>
              <a:defRPr/>
            </a:pPr>
            <a:endParaRPr kumimoji="0" sz="1055" b="0" i="0" u="none" strike="noStrike" kern="0" cap="all" spc="0" normalizeH="0" baseline="0" noProof="0" dirty="0">
              <a:ln>
                <a:noFill/>
              </a:ln>
              <a:solidFill>
                <a:srgbClr val="FFFFFF"/>
              </a:solidFill>
              <a:effectLst/>
              <a:uLnTx/>
              <a:uFillTx/>
              <a:latin typeface="Times New Roman" panose="02020603050405020304" pitchFamily="18" charset="0"/>
              <a:ea typeface="Lato Light" panose="020F0502020204030203" pitchFamily="34" charset="0"/>
              <a:cs typeface="Times New Roman" panose="02020603050405020304" pitchFamily="18" charset="0"/>
              <a:sym typeface="Helvetica Neue"/>
            </a:endParaRPr>
          </a:p>
        </p:txBody>
      </p:sp>
      <p:sp>
        <p:nvSpPr>
          <p:cNvPr id="52" name="Shape 40803">
            <a:extLst>
              <a:ext uri="{FF2B5EF4-FFF2-40B4-BE49-F238E27FC236}">
                <a16:creationId xmlns:a16="http://schemas.microsoft.com/office/drawing/2014/main" id="{154B03CD-6C29-4B7C-A376-98B95358A542}"/>
              </a:ext>
            </a:extLst>
          </p:cNvPr>
          <p:cNvSpPr/>
          <p:nvPr/>
        </p:nvSpPr>
        <p:spPr>
          <a:xfrm flipH="1" flipV="1">
            <a:off x="6013818" y="2392893"/>
            <a:ext cx="1" cy="2639782"/>
          </a:xfrm>
          <a:prstGeom prst="line">
            <a:avLst/>
          </a:prstGeom>
          <a:noFill/>
          <a:ln w="88900" cap="flat">
            <a:solidFill>
              <a:srgbClr val="FFFFFF">
                <a:lumMod val="85000"/>
              </a:srgbClr>
            </a:solidFill>
            <a:prstDash val="solid"/>
            <a:miter lim="400000"/>
          </a:ln>
          <a:effectLst/>
        </p:spPr>
        <p:txBody>
          <a:bodyPr wrap="square" lIns="35719" tIns="35719" rIns="35719" bIns="35719" numCol="1" anchor="ctr">
            <a:noAutofit/>
          </a:bodyPr>
          <a:lstStyle/>
          <a:p>
            <a:pPr marL="0" marR="0" lvl="0" indent="0" defTabSz="914217" eaLnBrk="1" fontAlgn="auto" latinLnBrk="0" hangingPunct="1">
              <a:lnSpc>
                <a:spcPct val="100000"/>
              </a:lnSpc>
              <a:spcBef>
                <a:spcPts val="0"/>
              </a:spcBef>
              <a:spcAft>
                <a:spcPts val="0"/>
              </a:spcAft>
              <a:buClrTx/>
              <a:buSzTx/>
              <a:buFontTx/>
              <a:buNone/>
              <a:tabLst/>
              <a:defRPr/>
            </a:pPr>
            <a:endParaRPr kumimoji="0" sz="2532" b="0" i="0" u="none" strike="noStrike" kern="0" cap="none" spc="0" normalizeH="0" baseline="0" noProof="0" dirty="0">
              <a:ln>
                <a:noFill/>
              </a:ln>
              <a:solidFill>
                <a:srgbClr val="B4B4B4"/>
              </a:solidFill>
              <a:effectLst/>
              <a:uLnTx/>
              <a:uFillTx/>
              <a:latin typeface="Times New Roman" panose="02020603050405020304" pitchFamily="18" charset="0"/>
              <a:cs typeface="Times New Roman" panose="02020603050405020304" pitchFamily="18" charset="0"/>
            </a:endParaRPr>
          </a:p>
        </p:txBody>
      </p:sp>
      <p:sp>
        <p:nvSpPr>
          <p:cNvPr id="53" name="Shape 40804">
            <a:extLst>
              <a:ext uri="{FF2B5EF4-FFF2-40B4-BE49-F238E27FC236}">
                <a16:creationId xmlns:a16="http://schemas.microsoft.com/office/drawing/2014/main" id="{BF3A92D7-4C53-4D89-8CF4-969779F01E29}"/>
              </a:ext>
            </a:extLst>
          </p:cNvPr>
          <p:cNvSpPr/>
          <p:nvPr/>
        </p:nvSpPr>
        <p:spPr>
          <a:xfrm>
            <a:off x="5170493" y="2195633"/>
            <a:ext cx="1686650" cy="340560"/>
          </a:xfrm>
          <a:prstGeom prst="rect">
            <a:avLst/>
          </a:prstGeom>
          <a:solidFill>
            <a:srgbClr val="407EDE">
              <a:lumMod val="60000"/>
              <a:lumOff val="40000"/>
            </a:srgbClr>
          </a:solid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marL="0" marR="0" lvl="0" indent="0" defTabSz="292100" eaLnBrk="1" fontAlgn="auto" latinLnBrk="0" hangingPunct="1">
              <a:lnSpc>
                <a:spcPct val="100000"/>
              </a:lnSpc>
              <a:spcBef>
                <a:spcPts val="0"/>
              </a:spcBef>
              <a:spcAft>
                <a:spcPts val="0"/>
              </a:spcAft>
              <a:buClrTx/>
              <a:buSzTx/>
              <a:buFontTx/>
              <a:buNone/>
              <a:tabLst/>
              <a:defRPr/>
            </a:pPr>
            <a:endParaRPr kumimoji="0" sz="1055" b="0" i="0" u="none" strike="noStrike" kern="0" cap="all" spc="0" normalizeH="0" baseline="0" noProof="0" dirty="0">
              <a:ln>
                <a:noFill/>
              </a:ln>
              <a:solidFill>
                <a:srgbClr val="FFFFFF"/>
              </a:solidFill>
              <a:effectLst/>
              <a:uLnTx/>
              <a:uFillTx/>
              <a:latin typeface="Times New Roman" panose="02020603050405020304" pitchFamily="18" charset="0"/>
              <a:ea typeface="Lato Light" panose="020F0502020204030203" pitchFamily="34" charset="0"/>
              <a:cs typeface="Times New Roman" panose="02020603050405020304" pitchFamily="18" charset="0"/>
              <a:sym typeface="Helvetica Neue"/>
            </a:endParaRPr>
          </a:p>
        </p:txBody>
      </p:sp>
      <p:sp>
        <p:nvSpPr>
          <p:cNvPr id="54" name="TextBox 53">
            <a:extLst>
              <a:ext uri="{FF2B5EF4-FFF2-40B4-BE49-F238E27FC236}">
                <a16:creationId xmlns:a16="http://schemas.microsoft.com/office/drawing/2014/main" id="{321E9515-B665-4D40-AD9E-9EEB3C977678}"/>
              </a:ext>
            </a:extLst>
          </p:cNvPr>
          <p:cNvSpPr txBox="1"/>
          <p:nvPr/>
        </p:nvSpPr>
        <p:spPr>
          <a:xfrm>
            <a:off x="272550" y="1172452"/>
            <a:ext cx="1735813" cy="307777"/>
          </a:xfrm>
          <a:prstGeom prst="rect">
            <a:avLst/>
          </a:prstGeom>
          <a:noFill/>
        </p:spPr>
        <p:txBody>
          <a:bodyPr wrap="square" rtlCol="0" anchor="ctr" anchorCtr="0">
            <a:spAutoFit/>
          </a:bodyPr>
          <a:lstStyle/>
          <a:p>
            <a:pPr algn="ctr" defTabSz="914217"/>
            <a:r>
              <a:rPr lang="en-US" sz="1400" b="1" dirty="0">
                <a:solidFill>
                  <a:srgbClr val="FFFFFF"/>
                </a:solidFill>
                <a:latin typeface="Times New Roman" panose="02020603050405020304" pitchFamily="18" charset="0"/>
                <a:ea typeface="League Spartan" charset="0"/>
                <a:cs typeface="Times New Roman" panose="02020603050405020304" pitchFamily="18" charset="0"/>
              </a:rPr>
              <a:t>NORTH AMERICA</a:t>
            </a:r>
            <a:endParaRPr lang="en-US" sz="1200" b="1" dirty="0">
              <a:solidFill>
                <a:srgbClr val="FFFFFF"/>
              </a:solidFill>
              <a:latin typeface="Times New Roman" panose="02020603050405020304" pitchFamily="18" charset="0"/>
              <a:ea typeface="League Spartan" charset="0"/>
              <a:cs typeface="Times New Roman" panose="02020603050405020304" pitchFamily="18" charset="0"/>
            </a:endParaRPr>
          </a:p>
        </p:txBody>
      </p:sp>
      <p:sp>
        <p:nvSpPr>
          <p:cNvPr id="56" name="TextBox 55">
            <a:extLst>
              <a:ext uri="{FF2B5EF4-FFF2-40B4-BE49-F238E27FC236}">
                <a16:creationId xmlns:a16="http://schemas.microsoft.com/office/drawing/2014/main" id="{26083A55-12F0-4270-9D0C-810065A301C3}"/>
              </a:ext>
            </a:extLst>
          </p:cNvPr>
          <p:cNvSpPr txBox="1"/>
          <p:nvPr/>
        </p:nvSpPr>
        <p:spPr>
          <a:xfrm>
            <a:off x="2880373" y="818928"/>
            <a:ext cx="933269" cy="307777"/>
          </a:xfrm>
          <a:prstGeom prst="rect">
            <a:avLst/>
          </a:prstGeom>
          <a:noFill/>
        </p:spPr>
        <p:txBody>
          <a:bodyPr wrap="none" rtlCol="0" anchor="ctr" anchorCtr="0">
            <a:spAutoFit/>
          </a:bodyPr>
          <a:lstStyle/>
          <a:p>
            <a:pPr algn="ctr" defTabSz="914217"/>
            <a:r>
              <a:rPr lang="en-US" sz="1400" b="1" dirty="0">
                <a:solidFill>
                  <a:srgbClr val="FFFFFF"/>
                </a:solidFill>
                <a:latin typeface="Times New Roman" panose="02020603050405020304" pitchFamily="18" charset="0"/>
                <a:ea typeface="League Spartan" charset="0"/>
                <a:cs typeface="Times New Roman" panose="02020603050405020304" pitchFamily="18" charset="0"/>
              </a:rPr>
              <a:t>EUROPE</a:t>
            </a:r>
          </a:p>
        </p:txBody>
      </p:sp>
      <p:sp>
        <p:nvSpPr>
          <p:cNvPr id="57" name="TextBox 56">
            <a:extLst>
              <a:ext uri="{FF2B5EF4-FFF2-40B4-BE49-F238E27FC236}">
                <a16:creationId xmlns:a16="http://schemas.microsoft.com/office/drawing/2014/main" id="{7A36FD8C-93AE-46AD-84DA-D0A14D2A1AE8}"/>
              </a:ext>
            </a:extLst>
          </p:cNvPr>
          <p:cNvSpPr txBox="1"/>
          <p:nvPr/>
        </p:nvSpPr>
        <p:spPr>
          <a:xfrm>
            <a:off x="4548516" y="1150100"/>
            <a:ext cx="614271" cy="307777"/>
          </a:xfrm>
          <a:prstGeom prst="rect">
            <a:avLst/>
          </a:prstGeom>
          <a:noFill/>
        </p:spPr>
        <p:txBody>
          <a:bodyPr wrap="none" rtlCol="0" anchor="ctr" anchorCtr="0">
            <a:spAutoFit/>
          </a:bodyPr>
          <a:lstStyle/>
          <a:p>
            <a:pPr algn="ctr" defTabSz="914217"/>
            <a:r>
              <a:rPr lang="en-US" sz="1400" b="1" dirty="0">
                <a:solidFill>
                  <a:srgbClr val="FFFFFF"/>
                </a:solidFill>
                <a:latin typeface="Times New Roman" panose="02020603050405020304" pitchFamily="18" charset="0"/>
                <a:ea typeface="League Spartan" charset="0"/>
                <a:cs typeface="Times New Roman" panose="02020603050405020304" pitchFamily="18" charset="0"/>
              </a:rPr>
              <a:t>ASIA</a:t>
            </a:r>
            <a:endParaRPr lang="en-US" sz="1200" b="1" dirty="0">
              <a:solidFill>
                <a:srgbClr val="FFFFFF"/>
              </a:solidFill>
              <a:latin typeface="Times New Roman" panose="02020603050405020304" pitchFamily="18" charset="0"/>
              <a:ea typeface="League Spartan" charset="0"/>
              <a:cs typeface="Times New Roman" panose="02020603050405020304" pitchFamily="18" charset="0"/>
            </a:endParaRPr>
          </a:p>
        </p:txBody>
      </p:sp>
      <p:sp>
        <p:nvSpPr>
          <p:cNvPr id="59" name="TextBox 58">
            <a:extLst>
              <a:ext uri="{FF2B5EF4-FFF2-40B4-BE49-F238E27FC236}">
                <a16:creationId xmlns:a16="http://schemas.microsoft.com/office/drawing/2014/main" id="{E7D6D3A4-EC5E-4D7F-8CCF-8DB8C1E2FAFF}"/>
              </a:ext>
            </a:extLst>
          </p:cNvPr>
          <p:cNvSpPr txBox="1"/>
          <p:nvPr/>
        </p:nvSpPr>
        <p:spPr>
          <a:xfrm>
            <a:off x="5390063" y="2213108"/>
            <a:ext cx="1244251" cy="307777"/>
          </a:xfrm>
          <a:prstGeom prst="rect">
            <a:avLst/>
          </a:prstGeom>
          <a:noFill/>
        </p:spPr>
        <p:txBody>
          <a:bodyPr wrap="none" rtlCol="0" anchor="ctr" anchorCtr="0">
            <a:spAutoFit/>
          </a:bodyPr>
          <a:lstStyle/>
          <a:p>
            <a:pPr algn="ctr" defTabSz="914217"/>
            <a:r>
              <a:rPr lang="en-US" sz="1400" b="1" dirty="0">
                <a:solidFill>
                  <a:srgbClr val="FFFFFF"/>
                </a:solidFill>
                <a:latin typeface="Times New Roman" panose="02020603050405020304" pitchFamily="18" charset="0"/>
                <a:ea typeface="League Spartan" charset="0"/>
                <a:cs typeface="Times New Roman" panose="02020603050405020304" pitchFamily="18" charset="0"/>
              </a:rPr>
              <a:t>AUSTRALIA</a:t>
            </a:r>
            <a:endParaRPr lang="en-US" sz="1200" b="1" dirty="0">
              <a:solidFill>
                <a:srgbClr val="FFFFFF"/>
              </a:solidFill>
              <a:latin typeface="Times New Roman" panose="02020603050405020304" pitchFamily="18" charset="0"/>
              <a:ea typeface="League Spartan" charset="0"/>
              <a:cs typeface="Times New Roman" panose="02020603050405020304" pitchFamily="18" charset="0"/>
            </a:endParaRPr>
          </a:p>
        </p:txBody>
      </p:sp>
      <p:sp>
        <p:nvSpPr>
          <p:cNvPr id="2" name="TextBox 1">
            <a:extLst>
              <a:ext uri="{FF2B5EF4-FFF2-40B4-BE49-F238E27FC236}">
                <a16:creationId xmlns:a16="http://schemas.microsoft.com/office/drawing/2014/main" id="{E84566B4-26D7-4904-B573-DE1EAFBB11D4}"/>
              </a:ext>
            </a:extLst>
          </p:cNvPr>
          <p:cNvSpPr txBox="1"/>
          <p:nvPr/>
        </p:nvSpPr>
        <p:spPr>
          <a:xfrm>
            <a:off x="7151483" y="148926"/>
            <a:ext cx="4958806" cy="1384995"/>
          </a:xfrm>
          <a:prstGeom prst="rect">
            <a:avLst/>
          </a:prstGeom>
          <a:solidFill>
            <a:srgbClr val="323546"/>
          </a:solidFill>
        </p:spPr>
        <p:txBody>
          <a:bodyPr wrap="square" rtlCol="0">
            <a:spAutoFit/>
          </a:bodyPr>
          <a:lstStyle/>
          <a:p>
            <a:pPr marL="171450" indent="-171450">
              <a:buFont typeface="Arial" panose="020B0604020202020204" pitchFamily="34" charset="0"/>
              <a:buChar char="•"/>
            </a:pPr>
            <a:r>
              <a:rPr lang="en-AU" sz="1400" dirty="0">
                <a:solidFill>
                  <a:srgbClr val="FFFFFF"/>
                </a:solidFill>
                <a:latin typeface="Times New Roman" panose="02020603050405020304" pitchFamily="18" charset="0"/>
                <a:ea typeface="League Spartan" charset="0"/>
                <a:cs typeface="Times New Roman" panose="02020603050405020304" pitchFamily="18" charset="0"/>
              </a:rPr>
              <a:t>Property crime, including break and enter, declined (Ashby, 2020a, 2020b, </a:t>
            </a:r>
            <a:r>
              <a:rPr lang="en-AU" sz="1400" dirty="0" err="1">
                <a:solidFill>
                  <a:srgbClr val="FFFFFF"/>
                </a:solidFill>
                <a:latin typeface="Times New Roman" panose="02020603050405020304" pitchFamily="18" charset="0"/>
                <a:ea typeface="League Spartan" charset="0"/>
                <a:cs typeface="Times New Roman" panose="02020603050405020304" pitchFamily="18" charset="0"/>
              </a:rPr>
              <a:t>Boman</a:t>
            </a:r>
            <a:r>
              <a:rPr lang="en-AU" sz="1400" dirty="0">
                <a:solidFill>
                  <a:srgbClr val="FFFFFF"/>
                </a:solidFill>
                <a:latin typeface="Times New Roman" panose="02020603050405020304" pitchFamily="18" charset="0"/>
                <a:ea typeface="League Spartan" charset="0"/>
                <a:cs typeface="Times New Roman" panose="02020603050405020304" pitchFamily="18" charset="0"/>
              </a:rPr>
              <a:t> &amp; </a:t>
            </a:r>
            <a:r>
              <a:rPr lang="en-AU" sz="1400" dirty="0" err="1">
                <a:solidFill>
                  <a:srgbClr val="FFFFFF"/>
                </a:solidFill>
                <a:latin typeface="Times New Roman" panose="02020603050405020304" pitchFamily="18" charset="0"/>
                <a:ea typeface="League Spartan" charset="0"/>
                <a:cs typeface="Times New Roman" panose="02020603050405020304" pitchFamily="18" charset="0"/>
              </a:rPr>
              <a:t>Gallupe</a:t>
            </a:r>
            <a:r>
              <a:rPr lang="en-AU" sz="1400" dirty="0">
                <a:solidFill>
                  <a:srgbClr val="FFFFFF"/>
                </a:solidFill>
                <a:latin typeface="Times New Roman" panose="02020603050405020304" pitchFamily="18" charset="0"/>
                <a:ea typeface="League Spartan" charset="0"/>
                <a:cs typeface="Times New Roman" panose="02020603050405020304" pitchFamily="18" charset="0"/>
              </a:rPr>
              <a:t>, 2020) </a:t>
            </a:r>
          </a:p>
          <a:p>
            <a:pPr marL="171450" indent="-171450">
              <a:buFont typeface="Arial" panose="020B0604020202020204" pitchFamily="34" charset="0"/>
              <a:buChar char="•"/>
            </a:pPr>
            <a:r>
              <a:rPr lang="en-AU" sz="1400" dirty="0">
                <a:solidFill>
                  <a:srgbClr val="FFFFFF"/>
                </a:solidFill>
                <a:latin typeface="Times New Roman" panose="02020603050405020304" pitchFamily="18" charset="0"/>
                <a:ea typeface="League Spartan" charset="0"/>
                <a:cs typeface="Times New Roman" panose="02020603050405020304" pitchFamily="18" charset="0"/>
              </a:rPr>
              <a:t>Motor vehicle theft and theft from motor vehicles down (Ashby 2020a)</a:t>
            </a:r>
          </a:p>
          <a:p>
            <a:pPr marL="171450" indent="-171450">
              <a:buFont typeface="Arial" panose="020B0604020202020204" pitchFamily="34" charset="0"/>
              <a:buChar char="•"/>
            </a:pPr>
            <a:r>
              <a:rPr lang="en-AU" sz="1400" dirty="0">
                <a:solidFill>
                  <a:srgbClr val="FFFFFF"/>
                </a:solidFill>
                <a:latin typeface="Times New Roman" panose="02020603050405020304" pitchFamily="18" charset="0"/>
                <a:ea typeface="League Spartan" charset="0"/>
                <a:cs typeface="Times New Roman" panose="02020603050405020304" pitchFamily="18" charset="0"/>
              </a:rPr>
              <a:t>Property crime declined by 37% (</a:t>
            </a:r>
            <a:r>
              <a:rPr lang="en-AU" sz="1400" dirty="0" err="1">
                <a:solidFill>
                  <a:srgbClr val="FFFFFF"/>
                </a:solidFill>
                <a:latin typeface="Times New Roman" panose="02020603050405020304" pitchFamily="18" charset="0"/>
                <a:ea typeface="League Spartan" charset="0"/>
                <a:cs typeface="Times New Roman" panose="02020603050405020304" pitchFamily="18" charset="0"/>
              </a:rPr>
              <a:t>Boman</a:t>
            </a:r>
            <a:r>
              <a:rPr lang="en-AU" sz="1400" dirty="0">
                <a:solidFill>
                  <a:srgbClr val="FFFFFF"/>
                </a:solidFill>
                <a:latin typeface="Times New Roman" panose="02020603050405020304" pitchFamily="18" charset="0"/>
                <a:ea typeface="League Spartan" charset="0"/>
                <a:cs typeface="Times New Roman" panose="02020603050405020304" pitchFamily="18" charset="0"/>
              </a:rPr>
              <a:t> and </a:t>
            </a:r>
            <a:r>
              <a:rPr lang="en-AU" sz="1400" dirty="0" err="1">
                <a:solidFill>
                  <a:srgbClr val="FFFFFF"/>
                </a:solidFill>
                <a:latin typeface="Times New Roman" panose="02020603050405020304" pitchFamily="18" charset="0"/>
                <a:ea typeface="League Spartan" charset="0"/>
                <a:cs typeface="Times New Roman" panose="02020603050405020304" pitchFamily="18" charset="0"/>
              </a:rPr>
              <a:t>Gallupe</a:t>
            </a:r>
            <a:r>
              <a:rPr lang="en-AU" sz="1400" dirty="0">
                <a:solidFill>
                  <a:srgbClr val="FFFFFF"/>
                </a:solidFill>
                <a:latin typeface="Times New Roman" panose="02020603050405020304" pitchFamily="18" charset="0"/>
                <a:ea typeface="League Spartan" charset="0"/>
                <a:cs typeface="Times New Roman" panose="02020603050405020304" pitchFamily="18" charset="0"/>
              </a:rPr>
              <a:t>, 2021)</a:t>
            </a:r>
          </a:p>
          <a:p>
            <a:pPr marL="171450" indent="-171450">
              <a:buFont typeface="Arial" panose="020B0604020202020204" pitchFamily="34" charset="0"/>
              <a:buChar char="•"/>
            </a:pPr>
            <a:r>
              <a:rPr lang="en-AU" sz="1400" dirty="0">
                <a:solidFill>
                  <a:srgbClr val="FFFFFF"/>
                </a:solidFill>
                <a:latin typeface="Times New Roman" panose="02020603050405020304" pitchFamily="18" charset="0"/>
                <a:ea typeface="League Spartan" charset="0"/>
                <a:cs typeface="Times New Roman" panose="02020603050405020304" pitchFamily="18" charset="0"/>
              </a:rPr>
              <a:t>Domestic violence increased (Piquero et al. 2021)</a:t>
            </a:r>
          </a:p>
        </p:txBody>
      </p:sp>
      <p:sp>
        <p:nvSpPr>
          <p:cNvPr id="60" name="TextBox 59">
            <a:extLst>
              <a:ext uri="{FF2B5EF4-FFF2-40B4-BE49-F238E27FC236}">
                <a16:creationId xmlns:a16="http://schemas.microsoft.com/office/drawing/2014/main" id="{BDE1CB95-A6F7-4089-80BC-231016CBF499}"/>
              </a:ext>
            </a:extLst>
          </p:cNvPr>
          <p:cNvSpPr txBox="1"/>
          <p:nvPr/>
        </p:nvSpPr>
        <p:spPr>
          <a:xfrm>
            <a:off x="7155355" y="1517032"/>
            <a:ext cx="4958806" cy="2246769"/>
          </a:xfrm>
          <a:prstGeom prst="rect">
            <a:avLst/>
          </a:prstGeom>
          <a:solidFill>
            <a:srgbClr val="203864"/>
          </a:solidFill>
        </p:spPr>
        <p:txBody>
          <a:bodyPr wrap="square" rtlCol="0">
            <a:spAutoFit/>
          </a:bodyPr>
          <a:lstStyle/>
          <a:p>
            <a:pPr marL="171450" indent="-171450">
              <a:buFont typeface="Arial" panose="020B0604020202020204" pitchFamily="34" charset="0"/>
              <a:buChar char="•"/>
            </a:pPr>
            <a:r>
              <a:rPr lang="en-AU" sz="1400" dirty="0">
                <a:solidFill>
                  <a:srgbClr val="FFFFFF"/>
                </a:solidFill>
                <a:latin typeface="Times New Roman" panose="02020603050405020304" pitchFamily="18" charset="0"/>
                <a:ea typeface="League Spartan" charset="0"/>
                <a:cs typeface="Times New Roman" panose="02020603050405020304" pitchFamily="18" charset="0"/>
              </a:rPr>
              <a:t>In the UK, crime declined by 41 percent (Halford et al. 2020), with the largest declines seen in shoplifting and theft</a:t>
            </a:r>
          </a:p>
          <a:p>
            <a:pPr marL="171450" indent="-171450">
              <a:buFont typeface="Arial" panose="020B0604020202020204" pitchFamily="34" charset="0"/>
              <a:buChar char="•"/>
            </a:pPr>
            <a:r>
              <a:rPr lang="en-AU" sz="1400" dirty="0">
                <a:solidFill>
                  <a:srgbClr val="FFFFFF"/>
                </a:solidFill>
                <a:latin typeface="Times New Roman" panose="02020603050405020304" pitchFamily="18" charset="0"/>
                <a:ea typeface="League Spartan" charset="0"/>
                <a:cs typeface="Times New Roman" panose="02020603050405020304" pitchFamily="18" charset="0"/>
              </a:rPr>
              <a:t>Crimes declined during the first month of lockdown in U.K. but quickly returned to normal once lockdown ended (Langton et al. 2021) </a:t>
            </a:r>
          </a:p>
          <a:p>
            <a:pPr marL="171450" indent="-171450">
              <a:buFont typeface="Arial" panose="020B0604020202020204" pitchFamily="34" charset="0"/>
              <a:buChar char="•"/>
            </a:pPr>
            <a:r>
              <a:rPr lang="en-AU" sz="1400" dirty="0" err="1">
                <a:solidFill>
                  <a:srgbClr val="FFFFFF"/>
                </a:solidFill>
                <a:latin typeface="Times New Roman" panose="02020603050405020304" pitchFamily="18" charset="0"/>
                <a:ea typeface="League Spartan" charset="0"/>
                <a:cs typeface="Times New Roman" panose="02020603050405020304" pitchFamily="18" charset="0"/>
              </a:rPr>
              <a:t>Gerell</a:t>
            </a:r>
            <a:r>
              <a:rPr lang="en-AU" sz="1400" dirty="0">
                <a:solidFill>
                  <a:srgbClr val="FFFFFF"/>
                </a:solidFill>
                <a:latin typeface="Times New Roman" panose="02020603050405020304" pitchFamily="18" charset="0"/>
                <a:ea typeface="League Spartan" charset="0"/>
                <a:cs typeface="Times New Roman" panose="02020603050405020304" pitchFamily="18" charset="0"/>
              </a:rPr>
              <a:t> and colleagues (2020) showed total crime in Sweden declined, with the largest declines in assault, pickpocketing, and burglary</a:t>
            </a:r>
          </a:p>
          <a:p>
            <a:pPr marL="171450" indent="-171450">
              <a:buFont typeface="Arial" panose="020B0604020202020204" pitchFamily="34" charset="0"/>
              <a:buChar char="•"/>
            </a:pPr>
            <a:r>
              <a:rPr lang="en-AU" sz="1400" dirty="0">
                <a:solidFill>
                  <a:srgbClr val="FFFFFF"/>
                </a:solidFill>
                <a:latin typeface="Times New Roman" panose="02020603050405020304" pitchFamily="18" charset="0"/>
                <a:ea typeface="League Spartan" charset="0"/>
                <a:cs typeface="Times New Roman" panose="02020603050405020304" pitchFamily="18" charset="0"/>
              </a:rPr>
              <a:t>Similar results were obtained in the Netherlands (Noolenaar &amp; </a:t>
            </a:r>
            <a:r>
              <a:rPr lang="en-AU" sz="1400" dirty="0" err="1">
                <a:solidFill>
                  <a:srgbClr val="FFFFFF"/>
                </a:solidFill>
                <a:latin typeface="Times New Roman" panose="02020603050405020304" pitchFamily="18" charset="0"/>
                <a:ea typeface="League Spartan" charset="0"/>
                <a:cs typeface="Times New Roman" panose="02020603050405020304" pitchFamily="18" charset="0"/>
              </a:rPr>
              <a:t>Choenni</a:t>
            </a:r>
            <a:r>
              <a:rPr lang="en-AU" sz="1400" dirty="0">
                <a:solidFill>
                  <a:srgbClr val="FFFFFF"/>
                </a:solidFill>
                <a:latin typeface="Times New Roman" panose="02020603050405020304" pitchFamily="18" charset="0"/>
                <a:ea typeface="League Spartan" charset="0"/>
                <a:cs typeface="Times New Roman" panose="02020603050405020304" pitchFamily="18" charset="0"/>
              </a:rPr>
              <a:t>, 2021)</a:t>
            </a:r>
          </a:p>
        </p:txBody>
      </p:sp>
      <p:sp>
        <p:nvSpPr>
          <p:cNvPr id="61" name="TextBox 60">
            <a:extLst>
              <a:ext uri="{FF2B5EF4-FFF2-40B4-BE49-F238E27FC236}">
                <a16:creationId xmlns:a16="http://schemas.microsoft.com/office/drawing/2014/main" id="{A02A8F52-2718-459D-99D8-0E13977FCA25}"/>
              </a:ext>
            </a:extLst>
          </p:cNvPr>
          <p:cNvSpPr txBox="1"/>
          <p:nvPr/>
        </p:nvSpPr>
        <p:spPr>
          <a:xfrm>
            <a:off x="7148386" y="3718697"/>
            <a:ext cx="4958806" cy="1169551"/>
          </a:xfrm>
          <a:prstGeom prst="rect">
            <a:avLst/>
          </a:prstGeom>
          <a:solidFill>
            <a:srgbClr val="407EDE"/>
          </a:solidFill>
        </p:spPr>
        <p:txBody>
          <a:bodyPr wrap="square" rtlCol="0">
            <a:spAutoFit/>
          </a:bodyPr>
          <a:lstStyle/>
          <a:p>
            <a:pPr marL="171450" indent="-171450">
              <a:buFont typeface="Arial" panose="020B0604020202020204" pitchFamily="34" charset="0"/>
              <a:buChar char="•"/>
            </a:pPr>
            <a:r>
              <a:rPr lang="en-AU" sz="1400" dirty="0" err="1">
                <a:solidFill>
                  <a:srgbClr val="FFFFFF"/>
                </a:solidFill>
                <a:latin typeface="Times New Roman" panose="02020603050405020304" pitchFamily="18" charset="0"/>
                <a:ea typeface="League Spartan" charset="0"/>
                <a:cs typeface="Times New Roman" panose="02020603050405020304" pitchFamily="18" charset="0"/>
              </a:rPr>
              <a:t>Borrion</a:t>
            </a:r>
            <a:r>
              <a:rPr lang="en-AU" sz="1400" dirty="0">
                <a:solidFill>
                  <a:srgbClr val="FFFFFF"/>
                </a:solidFill>
                <a:latin typeface="Times New Roman" panose="02020603050405020304" pitchFamily="18" charset="0"/>
                <a:ea typeface="League Spartan" charset="0"/>
                <a:cs typeface="Times New Roman" panose="02020603050405020304" pitchFamily="18" charset="0"/>
              </a:rPr>
              <a:t> and colleagues (2020) showed retail theft declined during the COVID-19 lockdown in one Chinese city (by almost 64 percent)</a:t>
            </a:r>
          </a:p>
          <a:p>
            <a:pPr marL="171450" indent="-171450">
              <a:buFont typeface="Arial" panose="020B0604020202020204" pitchFamily="34" charset="0"/>
              <a:buChar char="•"/>
            </a:pPr>
            <a:r>
              <a:rPr lang="en-AU" sz="1400" dirty="0">
                <a:solidFill>
                  <a:srgbClr val="FFFFFF"/>
                </a:solidFill>
                <a:latin typeface="Times New Roman" panose="02020603050405020304" pitchFamily="18" charset="0"/>
                <a:ea typeface="League Spartan" charset="0"/>
                <a:cs typeface="Times New Roman" panose="02020603050405020304" pitchFamily="18" charset="0"/>
              </a:rPr>
              <a:t>Chen and colleagues (2021) showed further declines, though documented an increase in cyber-crime </a:t>
            </a:r>
          </a:p>
        </p:txBody>
      </p:sp>
      <p:sp>
        <p:nvSpPr>
          <p:cNvPr id="62" name="TextBox 61">
            <a:extLst>
              <a:ext uri="{FF2B5EF4-FFF2-40B4-BE49-F238E27FC236}">
                <a16:creationId xmlns:a16="http://schemas.microsoft.com/office/drawing/2014/main" id="{2EDE812C-9DEF-48CF-8F12-BCDB96CE3E96}"/>
              </a:ext>
            </a:extLst>
          </p:cNvPr>
          <p:cNvSpPr txBox="1"/>
          <p:nvPr/>
        </p:nvSpPr>
        <p:spPr>
          <a:xfrm>
            <a:off x="7155355" y="4873774"/>
            <a:ext cx="4958806" cy="1815882"/>
          </a:xfrm>
          <a:prstGeom prst="rect">
            <a:avLst/>
          </a:prstGeom>
          <a:solidFill>
            <a:srgbClr val="8CB2EB"/>
          </a:solidFill>
        </p:spPr>
        <p:txBody>
          <a:bodyPr wrap="square" rtlCol="0">
            <a:spAutoFit/>
          </a:bodyPr>
          <a:lstStyle/>
          <a:p>
            <a:pPr marL="171450" indent="-171450">
              <a:buFont typeface="Arial" panose="020B0604020202020204" pitchFamily="34" charset="0"/>
              <a:buChar char="•"/>
            </a:pPr>
            <a:r>
              <a:rPr lang="en-AU" sz="1400" dirty="0">
                <a:solidFill>
                  <a:schemeClr val="bg1"/>
                </a:solidFill>
                <a:latin typeface="Times New Roman" panose="02020603050405020304" pitchFamily="18" charset="0"/>
                <a:ea typeface="League Spartan" charset="0"/>
                <a:cs typeface="Times New Roman" panose="02020603050405020304" pitchFamily="18" charset="0"/>
              </a:rPr>
              <a:t>Queensland analysis show marked declines in common, serious and sexual assault (Payne et al. 2020)</a:t>
            </a:r>
          </a:p>
          <a:p>
            <a:pPr marL="171450" indent="-171450">
              <a:buFont typeface="Arial" panose="020B0604020202020204" pitchFamily="34" charset="0"/>
              <a:buChar char="•"/>
            </a:pPr>
            <a:r>
              <a:rPr lang="en-AU" sz="1400" dirty="0">
                <a:solidFill>
                  <a:schemeClr val="bg1"/>
                </a:solidFill>
                <a:latin typeface="Times New Roman" panose="02020603050405020304" pitchFamily="18" charset="0"/>
                <a:ea typeface="League Spartan" charset="0"/>
                <a:cs typeface="Times New Roman" panose="02020603050405020304" pitchFamily="18" charset="0"/>
              </a:rPr>
              <a:t>Property crimes (residential burglary, shop theft, and fraud) also declined (Andresen &amp; Hodgkinson, 2020; Payne et al. 2021)</a:t>
            </a:r>
          </a:p>
          <a:p>
            <a:pPr marL="171450" indent="-171450">
              <a:buFont typeface="Arial" panose="020B0604020202020204" pitchFamily="34" charset="0"/>
              <a:buChar char="•"/>
            </a:pPr>
            <a:r>
              <a:rPr lang="en-AU" sz="1400" dirty="0">
                <a:solidFill>
                  <a:schemeClr val="bg1"/>
                </a:solidFill>
                <a:latin typeface="Times New Roman" panose="02020603050405020304" pitchFamily="18" charset="0"/>
                <a:ea typeface="League Spartan" charset="0"/>
                <a:cs typeface="Times New Roman" panose="02020603050405020304" pitchFamily="18" charset="0"/>
              </a:rPr>
              <a:t>Drug offences increased (Langfield et al. 2021; Payne &amp; Langfield, 2021, 2022)</a:t>
            </a:r>
          </a:p>
          <a:p>
            <a:pPr marL="171450" indent="-171450">
              <a:buFont typeface="Arial" panose="020B0604020202020204" pitchFamily="34" charset="0"/>
              <a:buChar char="•"/>
            </a:pPr>
            <a:r>
              <a:rPr lang="en-AU" sz="1400" dirty="0">
                <a:solidFill>
                  <a:schemeClr val="bg1"/>
                </a:solidFill>
                <a:latin typeface="Times New Roman" panose="02020603050405020304" pitchFamily="18" charset="0"/>
                <a:ea typeface="League Spartan" charset="0"/>
                <a:cs typeface="Times New Roman" panose="02020603050405020304" pitchFamily="18" charset="0"/>
              </a:rPr>
              <a:t>New South Wales crime declined (Kim &amp; Leung, 2020; Wang et al., 2020)</a:t>
            </a:r>
          </a:p>
        </p:txBody>
      </p:sp>
    </p:spTree>
    <p:extLst>
      <p:ext uri="{BB962C8B-B14F-4D97-AF65-F5344CB8AC3E}">
        <p14:creationId xmlns:p14="http://schemas.microsoft.com/office/powerpoint/2010/main" val="339391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3" grpId="0" animBg="1"/>
      <p:bldP spid="46" grpId="0" animBg="1"/>
      <p:bldP spid="47" grpId="0" animBg="1"/>
      <p:bldP spid="50" grpId="0" animBg="1"/>
      <p:bldP spid="51" grpId="0" animBg="1"/>
      <p:bldP spid="52" grpId="0" animBg="1"/>
      <p:bldP spid="53" grpId="0" animBg="1"/>
      <p:bldP spid="54" grpId="0"/>
      <p:bldP spid="56" grpId="0"/>
      <p:bldP spid="57" grpId="0"/>
      <p:bldP spid="59" grpId="0"/>
      <p:bldP spid="2" grpId="0" animBg="1"/>
      <p:bldP spid="60" grpId="0" animBg="1"/>
      <p:bldP spid="61" grpId="0" animBg="1"/>
      <p:bldP spid="6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reeform 68">
            <a:extLst>
              <a:ext uri="{FF2B5EF4-FFF2-40B4-BE49-F238E27FC236}">
                <a16:creationId xmlns:a16="http://schemas.microsoft.com/office/drawing/2014/main" id="{5587601E-8DA1-694F-994D-D5B0999CBE83}"/>
              </a:ext>
            </a:extLst>
          </p:cNvPr>
          <p:cNvSpPr>
            <a:spLocks noChangeArrowheads="1"/>
          </p:cNvSpPr>
          <p:nvPr/>
        </p:nvSpPr>
        <p:spPr bwMode="auto">
          <a:xfrm>
            <a:off x="756865" y="3051943"/>
            <a:ext cx="2496541" cy="2496591"/>
          </a:xfrm>
          <a:prstGeom prst="roundRect">
            <a:avLst>
              <a:gd name="adj" fmla="val 12247"/>
            </a:avLst>
          </a:prstGeom>
          <a:solidFill>
            <a:srgbClr val="002060"/>
          </a:solidFill>
          <a:ln>
            <a:solidFill>
              <a:srgbClr val="002060"/>
            </a:solidFill>
          </a:ln>
          <a:effectLst/>
        </p:spPr>
        <p:txBody>
          <a:bodyPr wrap="none" anchor="ctr"/>
          <a:lstStyle/>
          <a:p>
            <a:endParaRPr lang="en-US" dirty="0">
              <a:latin typeface="Times New Roman" panose="02020603050405020304" pitchFamily="18" charset="0"/>
              <a:cs typeface="Times New Roman" panose="02020603050405020304" pitchFamily="18" charset="0"/>
            </a:endParaRPr>
          </a:p>
        </p:txBody>
      </p:sp>
      <p:sp>
        <p:nvSpPr>
          <p:cNvPr id="19" name="Freeform 69">
            <a:extLst>
              <a:ext uri="{FF2B5EF4-FFF2-40B4-BE49-F238E27FC236}">
                <a16:creationId xmlns:a16="http://schemas.microsoft.com/office/drawing/2014/main" id="{BA99AF9A-10BD-2749-B6E7-414CDD18F7E5}"/>
              </a:ext>
            </a:extLst>
          </p:cNvPr>
          <p:cNvSpPr>
            <a:spLocks noChangeArrowheads="1"/>
          </p:cNvSpPr>
          <p:nvPr/>
        </p:nvSpPr>
        <p:spPr bwMode="auto">
          <a:xfrm>
            <a:off x="3486854" y="3051943"/>
            <a:ext cx="2496541" cy="2496591"/>
          </a:xfrm>
          <a:prstGeom prst="roundRect">
            <a:avLst>
              <a:gd name="adj" fmla="val 12247"/>
            </a:avLst>
          </a:prstGeom>
          <a:solidFill>
            <a:schemeClr val="accent5">
              <a:lumMod val="50000"/>
            </a:schemeClr>
          </a:solidFill>
          <a:ln>
            <a:noFill/>
          </a:ln>
          <a:effectLst/>
        </p:spPr>
        <p:txBody>
          <a:bodyPr wrap="none" anchor="ctr"/>
          <a:lstStyle/>
          <a:p>
            <a:endParaRPr lang="en-US" dirty="0">
              <a:latin typeface="Times New Roman" panose="02020603050405020304" pitchFamily="18" charset="0"/>
              <a:cs typeface="Times New Roman" panose="02020603050405020304" pitchFamily="18" charset="0"/>
            </a:endParaRPr>
          </a:p>
        </p:txBody>
      </p:sp>
      <p:sp>
        <p:nvSpPr>
          <p:cNvPr id="20" name="Freeform 70">
            <a:extLst>
              <a:ext uri="{FF2B5EF4-FFF2-40B4-BE49-F238E27FC236}">
                <a16:creationId xmlns:a16="http://schemas.microsoft.com/office/drawing/2014/main" id="{37532B22-F26A-5E42-93C5-D0B75B36CF75}"/>
              </a:ext>
            </a:extLst>
          </p:cNvPr>
          <p:cNvSpPr>
            <a:spLocks noChangeArrowheads="1"/>
          </p:cNvSpPr>
          <p:nvPr/>
        </p:nvSpPr>
        <p:spPr bwMode="auto">
          <a:xfrm>
            <a:off x="6214099" y="3051943"/>
            <a:ext cx="2496539" cy="2496591"/>
          </a:xfrm>
          <a:prstGeom prst="roundRect">
            <a:avLst>
              <a:gd name="adj" fmla="val 12247"/>
            </a:avLst>
          </a:prstGeom>
          <a:solidFill>
            <a:schemeClr val="accent5">
              <a:lumMod val="75000"/>
            </a:schemeClr>
          </a:solidFill>
          <a:ln>
            <a:noFill/>
          </a:ln>
          <a:effectLst/>
        </p:spPr>
        <p:txBody>
          <a:bodyPr wrap="none" anchor="ctr"/>
          <a:lstStyle/>
          <a:p>
            <a:endParaRPr lang="en-US" dirty="0">
              <a:latin typeface="Times New Roman" panose="02020603050405020304" pitchFamily="18" charset="0"/>
              <a:cs typeface="Times New Roman" panose="02020603050405020304" pitchFamily="18" charset="0"/>
            </a:endParaRPr>
          </a:p>
        </p:txBody>
      </p:sp>
      <p:sp>
        <p:nvSpPr>
          <p:cNvPr id="21" name="Freeform 71">
            <a:extLst>
              <a:ext uri="{FF2B5EF4-FFF2-40B4-BE49-F238E27FC236}">
                <a16:creationId xmlns:a16="http://schemas.microsoft.com/office/drawing/2014/main" id="{8E5D0710-EC7C-3541-BE15-6F6DA3DA8891}"/>
              </a:ext>
            </a:extLst>
          </p:cNvPr>
          <p:cNvSpPr>
            <a:spLocks noChangeArrowheads="1"/>
          </p:cNvSpPr>
          <p:nvPr/>
        </p:nvSpPr>
        <p:spPr bwMode="auto">
          <a:xfrm>
            <a:off x="8944088" y="3051943"/>
            <a:ext cx="2496539" cy="2496591"/>
          </a:xfrm>
          <a:prstGeom prst="roundRect">
            <a:avLst>
              <a:gd name="adj" fmla="val 12247"/>
            </a:avLst>
          </a:prstGeom>
          <a:solidFill>
            <a:schemeClr val="accent5">
              <a:lumMod val="60000"/>
              <a:lumOff val="40000"/>
            </a:schemeClr>
          </a:solidFill>
          <a:ln>
            <a:noFill/>
          </a:ln>
          <a:effectLst/>
        </p:spPr>
        <p:txBody>
          <a:bodyPr wrap="none" anchor="ctr"/>
          <a:lstStyle/>
          <a:p>
            <a:endParaRPr lang="en-US" dirty="0">
              <a:latin typeface="Times New Roman" panose="02020603050405020304" pitchFamily="18" charset="0"/>
              <a:cs typeface="Times New Roman" panose="02020603050405020304" pitchFamily="18" charset="0"/>
            </a:endParaRPr>
          </a:p>
        </p:txBody>
      </p:sp>
      <p:sp>
        <p:nvSpPr>
          <p:cNvPr id="22" name="Freeform 72">
            <a:extLst>
              <a:ext uri="{FF2B5EF4-FFF2-40B4-BE49-F238E27FC236}">
                <a16:creationId xmlns:a16="http://schemas.microsoft.com/office/drawing/2014/main" id="{98DFEED0-145D-E749-AD37-E374E516CBC7}"/>
              </a:ext>
            </a:extLst>
          </p:cNvPr>
          <p:cNvSpPr>
            <a:spLocks noChangeArrowheads="1"/>
          </p:cNvSpPr>
          <p:nvPr/>
        </p:nvSpPr>
        <p:spPr bwMode="auto">
          <a:xfrm>
            <a:off x="2986998" y="357606"/>
            <a:ext cx="6223497" cy="1148046"/>
          </a:xfrm>
          <a:prstGeom prst="roundRect">
            <a:avLst>
              <a:gd name="adj" fmla="val 50000"/>
            </a:avLst>
          </a:prstGeom>
          <a:noFill/>
          <a:ln w="12700" cap="flat">
            <a:solidFill>
              <a:schemeClr val="accent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Times New Roman" panose="02020603050405020304" pitchFamily="18" charset="0"/>
              <a:cs typeface="Times New Roman" panose="02020603050405020304" pitchFamily="18" charset="0"/>
            </a:endParaRPr>
          </a:p>
        </p:txBody>
      </p:sp>
      <p:sp>
        <p:nvSpPr>
          <p:cNvPr id="23" name="Freeform 73">
            <a:extLst>
              <a:ext uri="{FF2B5EF4-FFF2-40B4-BE49-F238E27FC236}">
                <a16:creationId xmlns:a16="http://schemas.microsoft.com/office/drawing/2014/main" id="{8F730DEB-ED8E-0B4D-A503-20F28AEF7E9C}"/>
              </a:ext>
            </a:extLst>
          </p:cNvPr>
          <p:cNvSpPr>
            <a:spLocks noChangeArrowheads="1"/>
          </p:cNvSpPr>
          <p:nvPr/>
        </p:nvSpPr>
        <p:spPr bwMode="auto">
          <a:xfrm>
            <a:off x="1465456" y="5007468"/>
            <a:ext cx="1084856" cy="1082130"/>
          </a:xfrm>
          <a:custGeom>
            <a:avLst/>
            <a:gdLst>
              <a:gd name="T0" fmla="*/ 1137066 w 1740"/>
              <a:gd name="T1" fmla="*/ 567093 h 1739"/>
              <a:gd name="T2" fmla="*/ 1137066 w 1740"/>
              <a:gd name="T3" fmla="*/ 567093 h 1739"/>
              <a:gd name="T4" fmla="*/ 568206 w 1740"/>
              <a:gd name="T5" fmla="*/ 1134186 h 1739"/>
              <a:gd name="T6" fmla="*/ 568206 w 1740"/>
              <a:gd name="T7" fmla="*/ 1134186 h 1739"/>
              <a:gd name="T8" fmla="*/ 0 w 1740"/>
              <a:gd name="T9" fmla="*/ 567093 h 1739"/>
              <a:gd name="T10" fmla="*/ 0 w 1740"/>
              <a:gd name="T11" fmla="*/ 567093 h 1739"/>
              <a:gd name="T12" fmla="*/ 568206 w 1740"/>
              <a:gd name="T13" fmla="*/ 0 h 1739"/>
              <a:gd name="T14" fmla="*/ 568206 w 1740"/>
              <a:gd name="T15" fmla="*/ 0 h 1739"/>
              <a:gd name="T16" fmla="*/ 1137066 w 1740"/>
              <a:gd name="T17" fmla="*/ 567093 h 17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40" h="1739">
                <a:moveTo>
                  <a:pt x="1739" y="869"/>
                </a:moveTo>
                <a:lnTo>
                  <a:pt x="1739" y="869"/>
                </a:lnTo>
                <a:cubicBezTo>
                  <a:pt x="1739" y="1349"/>
                  <a:pt x="1349" y="1738"/>
                  <a:pt x="869" y="1738"/>
                </a:cubicBezTo>
                <a:cubicBezTo>
                  <a:pt x="389" y="1738"/>
                  <a:pt x="0" y="1349"/>
                  <a:pt x="0" y="869"/>
                </a:cubicBezTo>
                <a:cubicBezTo>
                  <a:pt x="0" y="389"/>
                  <a:pt x="389" y="0"/>
                  <a:pt x="869" y="0"/>
                </a:cubicBezTo>
                <a:cubicBezTo>
                  <a:pt x="1349" y="0"/>
                  <a:pt x="1739" y="389"/>
                  <a:pt x="1739" y="869"/>
                </a:cubicBezTo>
              </a:path>
            </a:pathLst>
          </a:custGeom>
          <a:solidFill>
            <a:schemeClr val="bg2"/>
          </a:solidFill>
          <a:ln>
            <a:noFill/>
          </a:ln>
          <a:effectLst/>
        </p:spPr>
        <p:txBody>
          <a:bodyPr wrap="none" anchor="ctr"/>
          <a:lstStyle/>
          <a:p>
            <a:endParaRPr lang="en-US" dirty="0">
              <a:latin typeface="Times New Roman" panose="02020603050405020304" pitchFamily="18" charset="0"/>
              <a:cs typeface="Times New Roman" panose="02020603050405020304" pitchFamily="18" charset="0"/>
            </a:endParaRPr>
          </a:p>
        </p:txBody>
      </p:sp>
      <p:sp>
        <p:nvSpPr>
          <p:cNvPr id="24" name="Freeform 74">
            <a:extLst>
              <a:ext uri="{FF2B5EF4-FFF2-40B4-BE49-F238E27FC236}">
                <a16:creationId xmlns:a16="http://schemas.microsoft.com/office/drawing/2014/main" id="{18A159D9-FCA1-F947-8761-7AD3AC5BABFE}"/>
              </a:ext>
            </a:extLst>
          </p:cNvPr>
          <p:cNvSpPr>
            <a:spLocks noChangeArrowheads="1"/>
          </p:cNvSpPr>
          <p:nvPr/>
        </p:nvSpPr>
        <p:spPr bwMode="auto">
          <a:xfrm>
            <a:off x="1539610" y="5081624"/>
            <a:ext cx="933800" cy="933818"/>
          </a:xfrm>
          <a:custGeom>
            <a:avLst/>
            <a:gdLst>
              <a:gd name="T0" fmla="*/ 978650 w 1500"/>
              <a:gd name="T1" fmla="*/ 489325 h 1501"/>
              <a:gd name="T2" fmla="*/ 978650 w 1500"/>
              <a:gd name="T3" fmla="*/ 489325 h 1501"/>
              <a:gd name="T4" fmla="*/ 488999 w 1500"/>
              <a:gd name="T5" fmla="*/ 978651 h 1501"/>
              <a:gd name="T6" fmla="*/ 488999 w 1500"/>
              <a:gd name="T7" fmla="*/ 978651 h 1501"/>
              <a:gd name="T8" fmla="*/ 0 w 1500"/>
              <a:gd name="T9" fmla="*/ 489325 h 1501"/>
              <a:gd name="T10" fmla="*/ 0 w 1500"/>
              <a:gd name="T11" fmla="*/ 489325 h 1501"/>
              <a:gd name="T12" fmla="*/ 488999 w 1500"/>
              <a:gd name="T13" fmla="*/ 0 h 1501"/>
              <a:gd name="T14" fmla="*/ 488999 w 1500"/>
              <a:gd name="T15" fmla="*/ 0 h 1501"/>
              <a:gd name="T16" fmla="*/ 978650 w 1500"/>
              <a:gd name="T17" fmla="*/ 489325 h 150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500" h="1501">
                <a:moveTo>
                  <a:pt x="1499" y="750"/>
                </a:moveTo>
                <a:lnTo>
                  <a:pt x="1499" y="750"/>
                </a:lnTo>
                <a:cubicBezTo>
                  <a:pt x="1499" y="1164"/>
                  <a:pt x="1163" y="1500"/>
                  <a:pt x="749" y="1500"/>
                </a:cubicBezTo>
                <a:cubicBezTo>
                  <a:pt x="335" y="1500"/>
                  <a:pt x="0" y="1164"/>
                  <a:pt x="0" y="750"/>
                </a:cubicBezTo>
                <a:cubicBezTo>
                  <a:pt x="0" y="336"/>
                  <a:pt x="335" y="0"/>
                  <a:pt x="749" y="0"/>
                </a:cubicBezTo>
                <a:cubicBezTo>
                  <a:pt x="1163" y="0"/>
                  <a:pt x="1499" y="336"/>
                  <a:pt x="1499" y="750"/>
                </a:cubicBezTo>
              </a:path>
            </a:pathLst>
          </a:custGeom>
          <a:solidFill>
            <a:srgbClr val="002060"/>
          </a:solidFill>
          <a:ln>
            <a:solidFill>
              <a:srgbClr val="002060"/>
            </a:solidFill>
          </a:ln>
          <a:effectLst/>
        </p:spPr>
        <p:txBody>
          <a:bodyPr wrap="none" anchor="ctr"/>
          <a:lstStyle/>
          <a:p>
            <a:endParaRPr lang="en-US" dirty="0">
              <a:latin typeface="Times New Roman" panose="02020603050405020304" pitchFamily="18" charset="0"/>
              <a:cs typeface="Times New Roman" panose="02020603050405020304" pitchFamily="18" charset="0"/>
            </a:endParaRPr>
          </a:p>
        </p:txBody>
      </p:sp>
      <p:sp>
        <p:nvSpPr>
          <p:cNvPr id="25" name="Freeform 75">
            <a:extLst>
              <a:ext uri="{FF2B5EF4-FFF2-40B4-BE49-F238E27FC236}">
                <a16:creationId xmlns:a16="http://schemas.microsoft.com/office/drawing/2014/main" id="{FF64A6E1-4397-AA42-B446-923E8E743444}"/>
              </a:ext>
            </a:extLst>
          </p:cNvPr>
          <p:cNvSpPr>
            <a:spLocks noChangeArrowheads="1"/>
          </p:cNvSpPr>
          <p:nvPr/>
        </p:nvSpPr>
        <p:spPr bwMode="auto">
          <a:xfrm>
            <a:off x="4192698" y="5007468"/>
            <a:ext cx="1084855" cy="1082130"/>
          </a:xfrm>
          <a:custGeom>
            <a:avLst/>
            <a:gdLst>
              <a:gd name="T0" fmla="*/ 1137065 w 1740"/>
              <a:gd name="T1" fmla="*/ 567093 h 1739"/>
              <a:gd name="T2" fmla="*/ 1137065 w 1740"/>
              <a:gd name="T3" fmla="*/ 567093 h 1739"/>
              <a:gd name="T4" fmla="*/ 568206 w 1740"/>
              <a:gd name="T5" fmla="*/ 1134186 h 1739"/>
              <a:gd name="T6" fmla="*/ 568206 w 1740"/>
              <a:gd name="T7" fmla="*/ 1134186 h 1739"/>
              <a:gd name="T8" fmla="*/ 0 w 1740"/>
              <a:gd name="T9" fmla="*/ 567093 h 1739"/>
              <a:gd name="T10" fmla="*/ 0 w 1740"/>
              <a:gd name="T11" fmla="*/ 567093 h 1739"/>
              <a:gd name="T12" fmla="*/ 568206 w 1740"/>
              <a:gd name="T13" fmla="*/ 0 h 1739"/>
              <a:gd name="T14" fmla="*/ 568206 w 1740"/>
              <a:gd name="T15" fmla="*/ 0 h 1739"/>
              <a:gd name="T16" fmla="*/ 1137065 w 1740"/>
              <a:gd name="T17" fmla="*/ 567093 h 17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40" h="1739">
                <a:moveTo>
                  <a:pt x="1739" y="869"/>
                </a:moveTo>
                <a:lnTo>
                  <a:pt x="1739" y="869"/>
                </a:lnTo>
                <a:cubicBezTo>
                  <a:pt x="1739" y="1349"/>
                  <a:pt x="1350" y="1738"/>
                  <a:pt x="869" y="1738"/>
                </a:cubicBezTo>
                <a:cubicBezTo>
                  <a:pt x="389" y="1738"/>
                  <a:pt x="0" y="1349"/>
                  <a:pt x="0" y="869"/>
                </a:cubicBezTo>
                <a:cubicBezTo>
                  <a:pt x="0" y="389"/>
                  <a:pt x="389" y="0"/>
                  <a:pt x="869" y="0"/>
                </a:cubicBezTo>
                <a:cubicBezTo>
                  <a:pt x="1350" y="0"/>
                  <a:pt x="1739" y="389"/>
                  <a:pt x="1739" y="869"/>
                </a:cubicBezTo>
              </a:path>
            </a:pathLst>
          </a:custGeom>
          <a:solidFill>
            <a:schemeClr val="bg2"/>
          </a:solidFill>
          <a:ln>
            <a:noFill/>
          </a:ln>
          <a:effectLst/>
        </p:spPr>
        <p:txBody>
          <a:bodyPr wrap="none" anchor="ctr"/>
          <a:lstStyle/>
          <a:p>
            <a:endParaRPr lang="en-US" dirty="0">
              <a:latin typeface="Times New Roman" panose="02020603050405020304" pitchFamily="18" charset="0"/>
              <a:cs typeface="Times New Roman" panose="02020603050405020304" pitchFamily="18" charset="0"/>
            </a:endParaRPr>
          </a:p>
        </p:txBody>
      </p:sp>
      <p:sp>
        <p:nvSpPr>
          <p:cNvPr id="26" name="Freeform 76">
            <a:extLst>
              <a:ext uri="{FF2B5EF4-FFF2-40B4-BE49-F238E27FC236}">
                <a16:creationId xmlns:a16="http://schemas.microsoft.com/office/drawing/2014/main" id="{6D38F2C5-6E76-4D4D-B5F3-D7E2C333DC6B}"/>
              </a:ext>
            </a:extLst>
          </p:cNvPr>
          <p:cNvSpPr>
            <a:spLocks noChangeArrowheads="1"/>
          </p:cNvSpPr>
          <p:nvPr/>
        </p:nvSpPr>
        <p:spPr bwMode="auto">
          <a:xfrm>
            <a:off x="4266852" y="5081624"/>
            <a:ext cx="933800" cy="933818"/>
          </a:xfrm>
          <a:custGeom>
            <a:avLst/>
            <a:gdLst>
              <a:gd name="T0" fmla="*/ 978650 w 1500"/>
              <a:gd name="T1" fmla="*/ 489325 h 1501"/>
              <a:gd name="T2" fmla="*/ 978650 w 1500"/>
              <a:gd name="T3" fmla="*/ 489325 h 1501"/>
              <a:gd name="T4" fmla="*/ 488999 w 1500"/>
              <a:gd name="T5" fmla="*/ 978651 h 1501"/>
              <a:gd name="T6" fmla="*/ 488999 w 1500"/>
              <a:gd name="T7" fmla="*/ 978651 h 1501"/>
              <a:gd name="T8" fmla="*/ 0 w 1500"/>
              <a:gd name="T9" fmla="*/ 489325 h 1501"/>
              <a:gd name="T10" fmla="*/ 0 w 1500"/>
              <a:gd name="T11" fmla="*/ 489325 h 1501"/>
              <a:gd name="T12" fmla="*/ 488999 w 1500"/>
              <a:gd name="T13" fmla="*/ 0 h 1501"/>
              <a:gd name="T14" fmla="*/ 488999 w 1500"/>
              <a:gd name="T15" fmla="*/ 0 h 1501"/>
              <a:gd name="T16" fmla="*/ 978650 w 1500"/>
              <a:gd name="T17" fmla="*/ 489325 h 150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500" h="1501">
                <a:moveTo>
                  <a:pt x="1499" y="750"/>
                </a:moveTo>
                <a:lnTo>
                  <a:pt x="1499" y="750"/>
                </a:lnTo>
                <a:cubicBezTo>
                  <a:pt x="1499" y="1164"/>
                  <a:pt x="1163" y="1500"/>
                  <a:pt x="749" y="1500"/>
                </a:cubicBezTo>
                <a:cubicBezTo>
                  <a:pt x="335" y="1500"/>
                  <a:pt x="0" y="1164"/>
                  <a:pt x="0" y="750"/>
                </a:cubicBezTo>
                <a:cubicBezTo>
                  <a:pt x="0" y="336"/>
                  <a:pt x="335" y="0"/>
                  <a:pt x="749" y="0"/>
                </a:cubicBezTo>
                <a:cubicBezTo>
                  <a:pt x="1163" y="0"/>
                  <a:pt x="1499" y="336"/>
                  <a:pt x="1499" y="750"/>
                </a:cubicBezTo>
              </a:path>
            </a:pathLst>
          </a:custGeom>
          <a:solidFill>
            <a:schemeClr val="accent5">
              <a:lumMod val="50000"/>
            </a:schemeClr>
          </a:solidFill>
          <a:ln>
            <a:noFill/>
          </a:ln>
          <a:effectLst/>
        </p:spPr>
        <p:txBody>
          <a:bodyPr wrap="none" anchor="ctr"/>
          <a:lstStyle/>
          <a:p>
            <a:endParaRPr lang="en-US" dirty="0">
              <a:latin typeface="Times New Roman" panose="02020603050405020304" pitchFamily="18" charset="0"/>
              <a:cs typeface="Times New Roman" panose="02020603050405020304" pitchFamily="18" charset="0"/>
            </a:endParaRPr>
          </a:p>
        </p:txBody>
      </p:sp>
      <p:sp>
        <p:nvSpPr>
          <p:cNvPr id="27" name="Freeform 77">
            <a:extLst>
              <a:ext uri="{FF2B5EF4-FFF2-40B4-BE49-F238E27FC236}">
                <a16:creationId xmlns:a16="http://schemas.microsoft.com/office/drawing/2014/main" id="{A4E2AD36-D787-184A-9C14-BEDF3ECD50C4}"/>
              </a:ext>
            </a:extLst>
          </p:cNvPr>
          <p:cNvSpPr>
            <a:spLocks noChangeArrowheads="1"/>
          </p:cNvSpPr>
          <p:nvPr/>
        </p:nvSpPr>
        <p:spPr bwMode="auto">
          <a:xfrm>
            <a:off x="6922688" y="5007468"/>
            <a:ext cx="1082109" cy="1082130"/>
          </a:xfrm>
          <a:custGeom>
            <a:avLst/>
            <a:gdLst>
              <a:gd name="T0" fmla="*/ 1134186 w 1739"/>
              <a:gd name="T1" fmla="*/ 567093 h 1739"/>
              <a:gd name="T2" fmla="*/ 1134186 w 1739"/>
              <a:gd name="T3" fmla="*/ 567093 h 1739"/>
              <a:gd name="T4" fmla="*/ 567093 w 1739"/>
              <a:gd name="T5" fmla="*/ 1134186 h 1739"/>
              <a:gd name="T6" fmla="*/ 567093 w 1739"/>
              <a:gd name="T7" fmla="*/ 1134186 h 1739"/>
              <a:gd name="T8" fmla="*/ 0 w 1739"/>
              <a:gd name="T9" fmla="*/ 567093 h 1739"/>
              <a:gd name="T10" fmla="*/ 0 w 1739"/>
              <a:gd name="T11" fmla="*/ 567093 h 1739"/>
              <a:gd name="T12" fmla="*/ 567093 w 1739"/>
              <a:gd name="T13" fmla="*/ 0 h 1739"/>
              <a:gd name="T14" fmla="*/ 567093 w 1739"/>
              <a:gd name="T15" fmla="*/ 0 h 1739"/>
              <a:gd name="T16" fmla="*/ 1134186 w 1739"/>
              <a:gd name="T17" fmla="*/ 567093 h 17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39" h="1739">
                <a:moveTo>
                  <a:pt x="1738" y="869"/>
                </a:moveTo>
                <a:lnTo>
                  <a:pt x="1738" y="869"/>
                </a:lnTo>
                <a:cubicBezTo>
                  <a:pt x="1738" y="1349"/>
                  <a:pt x="1349" y="1738"/>
                  <a:pt x="869" y="1738"/>
                </a:cubicBezTo>
                <a:cubicBezTo>
                  <a:pt x="389" y="1738"/>
                  <a:pt x="0" y="1349"/>
                  <a:pt x="0" y="869"/>
                </a:cubicBezTo>
                <a:cubicBezTo>
                  <a:pt x="0" y="389"/>
                  <a:pt x="389" y="0"/>
                  <a:pt x="869" y="0"/>
                </a:cubicBezTo>
                <a:cubicBezTo>
                  <a:pt x="1349" y="0"/>
                  <a:pt x="1738" y="389"/>
                  <a:pt x="1738" y="869"/>
                </a:cubicBezTo>
              </a:path>
            </a:pathLst>
          </a:custGeom>
          <a:solidFill>
            <a:schemeClr val="bg2"/>
          </a:solidFill>
          <a:ln>
            <a:noFill/>
          </a:ln>
          <a:effectLst/>
        </p:spPr>
        <p:txBody>
          <a:bodyPr wrap="none" anchor="ctr"/>
          <a:lstStyle/>
          <a:p>
            <a:endParaRPr lang="en-US" dirty="0">
              <a:latin typeface="Times New Roman" panose="02020603050405020304" pitchFamily="18" charset="0"/>
              <a:cs typeface="Times New Roman" panose="02020603050405020304" pitchFamily="18" charset="0"/>
            </a:endParaRPr>
          </a:p>
        </p:txBody>
      </p:sp>
      <p:sp>
        <p:nvSpPr>
          <p:cNvPr id="28" name="Freeform 78">
            <a:extLst>
              <a:ext uri="{FF2B5EF4-FFF2-40B4-BE49-F238E27FC236}">
                <a16:creationId xmlns:a16="http://schemas.microsoft.com/office/drawing/2014/main" id="{AC95F4E1-20ED-B848-B2B1-7B4234835305}"/>
              </a:ext>
            </a:extLst>
          </p:cNvPr>
          <p:cNvSpPr>
            <a:spLocks noChangeArrowheads="1"/>
          </p:cNvSpPr>
          <p:nvPr/>
        </p:nvSpPr>
        <p:spPr bwMode="auto">
          <a:xfrm>
            <a:off x="6996841" y="5081624"/>
            <a:ext cx="933800" cy="933818"/>
          </a:xfrm>
          <a:custGeom>
            <a:avLst/>
            <a:gdLst>
              <a:gd name="T0" fmla="*/ 978650 w 1499"/>
              <a:gd name="T1" fmla="*/ 489325 h 1501"/>
              <a:gd name="T2" fmla="*/ 978650 w 1499"/>
              <a:gd name="T3" fmla="*/ 489325 h 1501"/>
              <a:gd name="T4" fmla="*/ 489325 w 1499"/>
              <a:gd name="T5" fmla="*/ 978651 h 1501"/>
              <a:gd name="T6" fmla="*/ 489325 w 1499"/>
              <a:gd name="T7" fmla="*/ 978651 h 1501"/>
              <a:gd name="T8" fmla="*/ 0 w 1499"/>
              <a:gd name="T9" fmla="*/ 489325 h 1501"/>
              <a:gd name="T10" fmla="*/ 0 w 1499"/>
              <a:gd name="T11" fmla="*/ 489325 h 1501"/>
              <a:gd name="T12" fmla="*/ 489325 w 1499"/>
              <a:gd name="T13" fmla="*/ 0 h 1501"/>
              <a:gd name="T14" fmla="*/ 489325 w 1499"/>
              <a:gd name="T15" fmla="*/ 0 h 1501"/>
              <a:gd name="T16" fmla="*/ 978650 w 1499"/>
              <a:gd name="T17" fmla="*/ 489325 h 150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499" h="1501">
                <a:moveTo>
                  <a:pt x="1498" y="750"/>
                </a:moveTo>
                <a:lnTo>
                  <a:pt x="1498" y="750"/>
                </a:lnTo>
                <a:cubicBezTo>
                  <a:pt x="1498" y="1164"/>
                  <a:pt x="1163" y="1500"/>
                  <a:pt x="749" y="1500"/>
                </a:cubicBezTo>
                <a:cubicBezTo>
                  <a:pt x="334" y="1500"/>
                  <a:pt x="0" y="1164"/>
                  <a:pt x="0" y="750"/>
                </a:cubicBezTo>
                <a:cubicBezTo>
                  <a:pt x="0" y="336"/>
                  <a:pt x="334" y="0"/>
                  <a:pt x="749" y="0"/>
                </a:cubicBezTo>
                <a:cubicBezTo>
                  <a:pt x="1163" y="0"/>
                  <a:pt x="1498" y="336"/>
                  <a:pt x="1498" y="750"/>
                </a:cubicBezTo>
              </a:path>
            </a:pathLst>
          </a:custGeom>
          <a:solidFill>
            <a:schemeClr val="accent5">
              <a:lumMod val="75000"/>
            </a:schemeClr>
          </a:solidFill>
          <a:ln>
            <a:noFill/>
          </a:ln>
          <a:effectLst/>
        </p:spPr>
        <p:txBody>
          <a:bodyPr wrap="none" anchor="ctr"/>
          <a:lstStyle/>
          <a:p>
            <a:endParaRPr lang="en-US" dirty="0">
              <a:latin typeface="Times New Roman" panose="02020603050405020304" pitchFamily="18" charset="0"/>
              <a:cs typeface="Times New Roman" panose="02020603050405020304" pitchFamily="18" charset="0"/>
            </a:endParaRPr>
          </a:p>
        </p:txBody>
      </p:sp>
      <p:sp>
        <p:nvSpPr>
          <p:cNvPr id="29" name="Freeform 79">
            <a:extLst>
              <a:ext uri="{FF2B5EF4-FFF2-40B4-BE49-F238E27FC236}">
                <a16:creationId xmlns:a16="http://schemas.microsoft.com/office/drawing/2014/main" id="{FAE88DAA-4F09-BA45-8107-895F0D8630AE}"/>
              </a:ext>
            </a:extLst>
          </p:cNvPr>
          <p:cNvSpPr>
            <a:spLocks noChangeArrowheads="1"/>
          </p:cNvSpPr>
          <p:nvPr/>
        </p:nvSpPr>
        <p:spPr bwMode="auto">
          <a:xfrm>
            <a:off x="9649930" y="5007468"/>
            <a:ext cx="1084856" cy="1082130"/>
          </a:xfrm>
          <a:custGeom>
            <a:avLst/>
            <a:gdLst>
              <a:gd name="T0" fmla="*/ 1137066 w 1740"/>
              <a:gd name="T1" fmla="*/ 567093 h 1739"/>
              <a:gd name="T2" fmla="*/ 1137066 w 1740"/>
              <a:gd name="T3" fmla="*/ 567093 h 1739"/>
              <a:gd name="T4" fmla="*/ 568206 w 1740"/>
              <a:gd name="T5" fmla="*/ 1134186 h 1739"/>
              <a:gd name="T6" fmla="*/ 568206 w 1740"/>
              <a:gd name="T7" fmla="*/ 1134186 h 1739"/>
              <a:gd name="T8" fmla="*/ 0 w 1740"/>
              <a:gd name="T9" fmla="*/ 567093 h 1739"/>
              <a:gd name="T10" fmla="*/ 0 w 1740"/>
              <a:gd name="T11" fmla="*/ 567093 h 1739"/>
              <a:gd name="T12" fmla="*/ 568206 w 1740"/>
              <a:gd name="T13" fmla="*/ 0 h 1739"/>
              <a:gd name="T14" fmla="*/ 568206 w 1740"/>
              <a:gd name="T15" fmla="*/ 0 h 1739"/>
              <a:gd name="T16" fmla="*/ 1137066 w 1740"/>
              <a:gd name="T17" fmla="*/ 567093 h 17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40" h="1739">
                <a:moveTo>
                  <a:pt x="1739" y="869"/>
                </a:moveTo>
                <a:lnTo>
                  <a:pt x="1739" y="869"/>
                </a:lnTo>
                <a:cubicBezTo>
                  <a:pt x="1739" y="1349"/>
                  <a:pt x="1349" y="1738"/>
                  <a:pt x="869" y="1738"/>
                </a:cubicBezTo>
                <a:cubicBezTo>
                  <a:pt x="389" y="1738"/>
                  <a:pt x="0" y="1349"/>
                  <a:pt x="0" y="869"/>
                </a:cubicBezTo>
                <a:cubicBezTo>
                  <a:pt x="0" y="389"/>
                  <a:pt x="389" y="0"/>
                  <a:pt x="869" y="0"/>
                </a:cubicBezTo>
                <a:cubicBezTo>
                  <a:pt x="1349" y="0"/>
                  <a:pt x="1739" y="389"/>
                  <a:pt x="1739" y="869"/>
                </a:cubicBezTo>
              </a:path>
            </a:pathLst>
          </a:custGeom>
          <a:solidFill>
            <a:schemeClr val="bg2"/>
          </a:solidFill>
          <a:ln>
            <a:noFill/>
          </a:ln>
          <a:effectLst/>
        </p:spPr>
        <p:txBody>
          <a:bodyPr wrap="none" anchor="ctr"/>
          <a:lstStyle/>
          <a:p>
            <a:endParaRPr lang="en-US" dirty="0">
              <a:latin typeface="Times New Roman" panose="02020603050405020304" pitchFamily="18" charset="0"/>
              <a:cs typeface="Times New Roman" panose="02020603050405020304" pitchFamily="18" charset="0"/>
            </a:endParaRPr>
          </a:p>
        </p:txBody>
      </p:sp>
      <p:sp>
        <p:nvSpPr>
          <p:cNvPr id="30" name="Freeform 80">
            <a:extLst>
              <a:ext uri="{FF2B5EF4-FFF2-40B4-BE49-F238E27FC236}">
                <a16:creationId xmlns:a16="http://schemas.microsoft.com/office/drawing/2014/main" id="{16D1396F-4537-A44C-A8C8-A6CFDF4F16AE}"/>
              </a:ext>
            </a:extLst>
          </p:cNvPr>
          <p:cNvSpPr>
            <a:spLocks noChangeArrowheads="1"/>
          </p:cNvSpPr>
          <p:nvPr/>
        </p:nvSpPr>
        <p:spPr bwMode="auto">
          <a:xfrm>
            <a:off x="9724085" y="5081624"/>
            <a:ext cx="933800" cy="933818"/>
          </a:xfrm>
          <a:custGeom>
            <a:avLst/>
            <a:gdLst>
              <a:gd name="T0" fmla="*/ 978650 w 1500"/>
              <a:gd name="T1" fmla="*/ 489325 h 1501"/>
              <a:gd name="T2" fmla="*/ 978650 w 1500"/>
              <a:gd name="T3" fmla="*/ 489325 h 1501"/>
              <a:gd name="T4" fmla="*/ 488999 w 1500"/>
              <a:gd name="T5" fmla="*/ 978651 h 1501"/>
              <a:gd name="T6" fmla="*/ 488999 w 1500"/>
              <a:gd name="T7" fmla="*/ 978651 h 1501"/>
              <a:gd name="T8" fmla="*/ 0 w 1500"/>
              <a:gd name="T9" fmla="*/ 489325 h 1501"/>
              <a:gd name="T10" fmla="*/ 0 w 1500"/>
              <a:gd name="T11" fmla="*/ 489325 h 1501"/>
              <a:gd name="T12" fmla="*/ 488999 w 1500"/>
              <a:gd name="T13" fmla="*/ 0 h 1501"/>
              <a:gd name="T14" fmla="*/ 488999 w 1500"/>
              <a:gd name="T15" fmla="*/ 0 h 1501"/>
              <a:gd name="T16" fmla="*/ 978650 w 1500"/>
              <a:gd name="T17" fmla="*/ 489325 h 150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500" h="1501">
                <a:moveTo>
                  <a:pt x="1499" y="750"/>
                </a:moveTo>
                <a:lnTo>
                  <a:pt x="1499" y="750"/>
                </a:lnTo>
                <a:cubicBezTo>
                  <a:pt x="1499" y="1164"/>
                  <a:pt x="1163" y="1500"/>
                  <a:pt x="749" y="1500"/>
                </a:cubicBezTo>
                <a:cubicBezTo>
                  <a:pt x="335" y="1500"/>
                  <a:pt x="0" y="1164"/>
                  <a:pt x="0" y="750"/>
                </a:cubicBezTo>
                <a:cubicBezTo>
                  <a:pt x="0" y="336"/>
                  <a:pt x="335" y="0"/>
                  <a:pt x="749" y="0"/>
                </a:cubicBezTo>
                <a:cubicBezTo>
                  <a:pt x="1163" y="0"/>
                  <a:pt x="1499" y="336"/>
                  <a:pt x="1499" y="750"/>
                </a:cubicBezTo>
              </a:path>
            </a:pathLst>
          </a:custGeom>
          <a:solidFill>
            <a:schemeClr val="accent5">
              <a:lumMod val="60000"/>
              <a:lumOff val="40000"/>
            </a:schemeClr>
          </a:solidFill>
          <a:ln>
            <a:noFill/>
          </a:ln>
          <a:effectLst/>
        </p:spPr>
        <p:txBody>
          <a:bodyPr wrap="none" anchor="ctr"/>
          <a:lstStyle/>
          <a:p>
            <a:endParaRPr lang="en-US"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875FFA04-D891-E941-AF4B-4D62CCCA8CFE}"/>
              </a:ext>
            </a:extLst>
          </p:cNvPr>
          <p:cNvSpPr txBox="1"/>
          <p:nvPr/>
        </p:nvSpPr>
        <p:spPr>
          <a:xfrm>
            <a:off x="3291235" y="662324"/>
            <a:ext cx="5718175" cy="538609"/>
          </a:xfrm>
          <a:prstGeom prst="rect">
            <a:avLst/>
          </a:prstGeom>
          <a:noFill/>
        </p:spPr>
        <p:txBody>
          <a:bodyPr wrap="square" rtlCol="0" anchor="b">
            <a:spAutoFit/>
          </a:bodyPr>
          <a:lstStyle/>
          <a:p>
            <a:pPr algn="ctr"/>
            <a:r>
              <a:rPr lang="en-AU" sz="2900" b="1" dirty="0">
                <a:latin typeface="Times New Roman" panose="02020603050405020304" pitchFamily="18" charset="0"/>
                <a:cs typeface="Times New Roman" panose="02020603050405020304" pitchFamily="18" charset="0"/>
              </a:rPr>
              <a:t>Impact of COVID on Youth Crime</a:t>
            </a:r>
            <a:endParaRPr lang="en-AU" sz="290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5A0736B-966B-2147-9294-744A49610C11}"/>
              </a:ext>
            </a:extLst>
          </p:cNvPr>
          <p:cNvSpPr txBox="1"/>
          <p:nvPr/>
        </p:nvSpPr>
        <p:spPr>
          <a:xfrm>
            <a:off x="940616" y="3274017"/>
            <a:ext cx="2129533" cy="615553"/>
          </a:xfrm>
          <a:prstGeom prst="rect">
            <a:avLst/>
          </a:prstGeom>
          <a:solidFill>
            <a:srgbClr val="002060"/>
          </a:solidFill>
          <a:ln>
            <a:solidFill>
              <a:srgbClr val="002060"/>
            </a:solidFill>
          </a:ln>
        </p:spPr>
        <p:txBody>
          <a:bodyPr wrap="square" rtlCol="0" anchor="b">
            <a:spAutoFit/>
          </a:bodyPr>
          <a:lstStyle/>
          <a:p>
            <a:pPr algn="ctr"/>
            <a:r>
              <a:rPr lang="en-US" sz="1700" b="1" spc="-15" dirty="0">
                <a:solidFill>
                  <a:schemeClr val="bg1"/>
                </a:solidFill>
                <a:latin typeface="Times New Roman" panose="02020603050405020304" pitchFamily="18" charset="0"/>
                <a:cs typeface="Times New Roman" panose="02020603050405020304" pitchFamily="18" charset="0"/>
              </a:rPr>
              <a:t>Reid and colleagues (2021)</a:t>
            </a:r>
          </a:p>
        </p:txBody>
      </p:sp>
      <p:sp>
        <p:nvSpPr>
          <p:cNvPr id="7" name="TextBox 6">
            <a:extLst>
              <a:ext uri="{FF2B5EF4-FFF2-40B4-BE49-F238E27FC236}">
                <a16:creationId xmlns:a16="http://schemas.microsoft.com/office/drawing/2014/main" id="{3EE74547-1801-764C-B20E-6A4BFF5EFCB1}"/>
              </a:ext>
            </a:extLst>
          </p:cNvPr>
          <p:cNvSpPr txBox="1"/>
          <p:nvPr/>
        </p:nvSpPr>
        <p:spPr>
          <a:xfrm>
            <a:off x="940616" y="3908027"/>
            <a:ext cx="2129533" cy="1015663"/>
          </a:xfrm>
          <a:prstGeom prst="rect">
            <a:avLst/>
          </a:prstGeom>
          <a:noFill/>
        </p:spPr>
        <p:txBody>
          <a:bodyPr wrap="square" rtlCol="0">
            <a:spAutoFit/>
          </a:bodyPr>
          <a:lstStyle/>
          <a:p>
            <a:pPr algn="ctr">
              <a:lnSpc>
                <a:spcPts val="1800"/>
              </a:lnSpc>
            </a:pPr>
            <a:r>
              <a:rPr lang="en-US" sz="1400" spc="-10" dirty="0">
                <a:solidFill>
                  <a:schemeClr val="bg1"/>
                </a:solidFill>
                <a:latin typeface="Times New Roman" panose="02020603050405020304" pitchFamily="18" charset="0"/>
                <a:cs typeface="Times New Roman" panose="02020603050405020304" pitchFamily="18" charset="0"/>
              </a:rPr>
              <a:t>Increases in both psychological distress and antisocial behaviour after the COVID-19 lockdown</a:t>
            </a:r>
          </a:p>
        </p:txBody>
      </p:sp>
      <p:sp>
        <p:nvSpPr>
          <p:cNvPr id="8" name="TextBox 7">
            <a:extLst>
              <a:ext uri="{FF2B5EF4-FFF2-40B4-BE49-F238E27FC236}">
                <a16:creationId xmlns:a16="http://schemas.microsoft.com/office/drawing/2014/main" id="{45322D7C-DBF9-9C4F-A840-8106837C151C}"/>
              </a:ext>
            </a:extLst>
          </p:cNvPr>
          <p:cNvSpPr txBox="1"/>
          <p:nvPr/>
        </p:nvSpPr>
        <p:spPr>
          <a:xfrm>
            <a:off x="1685730" y="5217528"/>
            <a:ext cx="639305" cy="661720"/>
          </a:xfrm>
          <a:prstGeom prst="rect">
            <a:avLst/>
          </a:prstGeom>
          <a:solidFill>
            <a:srgbClr val="002060"/>
          </a:solidFill>
          <a:ln>
            <a:solidFill>
              <a:srgbClr val="002060"/>
            </a:solidFill>
          </a:ln>
        </p:spPr>
        <p:txBody>
          <a:bodyPr wrap="square" rtlCol="0" anchor="ctr">
            <a:spAutoFit/>
          </a:bodyPr>
          <a:lstStyle/>
          <a:p>
            <a:pPr algn="ctr"/>
            <a:r>
              <a:rPr lang="en-US" sz="3700" b="1" spc="-145" dirty="0">
                <a:solidFill>
                  <a:schemeClr val="bg1"/>
                </a:solidFill>
                <a:latin typeface="Times New Roman" panose="02020603050405020304" pitchFamily="18" charset="0"/>
                <a:cs typeface="Times New Roman" panose="02020603050405020304" pitchFamily="18" charset="0"/>
              </a:rPr>
              <a:t>1</a:t>
            </a:r>
          </a:p>
        </p:txBody>
      </p:sp>
      <p:sp>
        <p:nvSpPr>
          <p:cNvPr id="9" name="TextBox 8">
            <a:extLst>
              <a:ext uri="{FF2B5EF4-FFF2-40B4-BE49-F238E27FC236}">
                <a16:creationId xmlns:a16="http://schemas.microsoft.com/office/drawing/2014/main" id="{A946D99B-5CBC-2D49-98A6-6FF206CDEF63}"/>
              </a:ext>
            </a:extLst>
          </p:cNvPr>
          <p:cNvSpPr txBox="1"/>
          <p:nvPr/>
        </p:nvSpPr>
        <p:spPr>
          <a:xfrm>
            <a:off x="3671529" y="3274017"/>
            <a:ext cx="2129533" cy="615553"/>
          </a:xfrm>
          <a:prstGeom prst="rect">
            <a:avLst/>
          </a:prstGeom>
          <a:solidFill>
            <a:schemeClr val="accent5">
              <a:lumMod val="50000"/>
            </a:schemeClr>
          </a:solidFill>
        </p:spPr>
        <p:txBody>
          <a:bodyPr wrap="square" rtlCol="0" anchor="b">
            <a:spAutoFit/>
          </a:bodyPr>
          <a:lstStyle/>
          <a:p>
            <a:pPr algn="ctr"/>
            <a:r>
              <a:rPr lang="en-US" sz="1700" b="1" spc="-15" dirty="0" err="1">
                <a:solidFill>
                  <a:schemeClr val="bg1"/>
                </a:solidFill>
                <a:latin typeface="Times New Roman" panose="02020603050405020304" pitchFamily="18" charset="0"/>
                <a:cs typeface="Times New Roman" panose="02020603050405020304" pitchFamily="18" charset="0"/>
              </a:rPr>
              <a:t>Baglivio</a:t>
            </a:r>
            <a:r>
              <a:rPr lang="en-US" sz="1700" b="1" spc="-15" dirty="0">
                <a:solidFill>
                  <a:schemeClr val="bg1"/>
                </a:solidFill>
                <a:latin typeface="Times New Roman" panose="02020603050405020304" pitchFamily="18" charset="0"/>
                <a:cs typeface="Times New Roman" panose="02020603050405020304" pitchFamily="18" charset="0"/>
              </a:rPr>
              <a:t> and colleagues (2022)</a:t>
            </a:r>
          </a:p>
        </p:txBody>
      </p:sp>
      <p:sp>
        <p:nvSpPr>
          <p:cNvPr id="10" name="TextBox 9">
            <a:extLst>
              <a:ext uri="{FF2B5EF4-FFF2-40B4-BE49-F238E27FC236}">
                <a16:creationId xmlns:a16="http://schemas.microsoft.com/office/drawing/2014/main" id="{6716C658-7344-AF41-B687-F47DE533E253}"/>
              </a:ext>
            </a:extLst>
          </p:cNvPr>
          <p:cNvSpPr txBox="1"/>
          <p:nvPr/>
        </p:nvSpPr>
        <p:spPr>
          <a:xfrm>
            <a:off x="3671530" y="3908027"/>
            <a:ext cx="2129533" cy="1000082"/>
          </a:xfrm>
          <a:prstGeom prst="rect">
            <a:avLst/>
          </a:prstGeom>
          <a:solidFill>
            <a:schemeClr val="accent5">
              <a:lumMod val="50000"/>
            </a:schemeClr>
          </a:solidFill>
        </p:spPr>
        <p:txBody>
          <a:bodyPr wrap="square" rtlCol="0">
            <a:spAutoFit/>
          </a:bodyPr>
          <a:lstStyle/>
          <a:p>
            <a:pPr algn="ctr">
              <a:lnSpc>
                <a:spcPts val="1800"/>
              </a:lnSpc>
            </a:pPr>
            <a:r>
              <a:rPr lang="en-US" sz="1400" spc="-10" dirty="0">
                <a:solidFill>
                  <a:schemeClr val="bg1"/>
                </a:solidFill>
                <a:latin typeface="Times New Roman" panose="02020603050405020304" pitchFamily="18" charset="0"/>
                <a:cs typeface="Times New Roman" panose="02020603050405020304" pitchFamily="18" charset="0"/>
              </a:rPr>
              <a:t>Significant decline in juvenile domestic violence referrals after schools in Florida had closed</a:t>
            </a:r>
          </a:p>
        </p:txBody>
      </p:sp>
      <p:sp>
        <p:nvSpPr>
          <p:cNvPr id="11" name="TextBox 10">
            <a:extLst>
              <a:ext uri="{FF2B5EF4-FFF2-40B4-BE49-F238E27FC236}">
                <a16:creationId xmlns:a16="http://schemas.microsoft.com/office/drawing/2014/main" id="{9DE848C5-7284-1C4F-9E29-C7D45C50D854}"/>
              </a:ext>
            </a:extLst>
          </p:cNvPr>
          <p:cNvSpPr txBox="1"/>
          <p:nvPr/>
        </p:nvSpPr>
        <p:spPr>
          <a:xfrm>
            <a:off x="4416644" y="5217528"/>
            <a:ext cx="639305" cy="661720"/>
          </a:xfrm>
          <a:prstGeom prst="rect">
            <a:avLst/>
          </a:prstGeom>
          <a:solidFill>
            <a:schemeClr val="accent5">
              <a:lumMod val="50000"/>
            </a:schemeClr>
          </a:solidFill>
        </p:spPr>
        <p:txBody>
          <a:bodyPr wrap="square" rtlCol="0" anchor="ctr">
            <a:spAutoFit/>
          </a:bodyPr>
          <a:lstStyle/>
          <a:p>
            <a:pPr algn="ctr"/>
            <a:r>
              <a:rPr lang="en-US" sz="3700" b="1" spc="-145" dirty="0">
                <a:solidFill>
                  <a:schemeClr val="bg1"/>
                </a:solidFill>
                <a:latin typeface="Times New Roman" panose="02020603050405020304" pitchFamily="18" charset="0"/>
                <a:cs typeface="Times New Roman" panose="02020603050405020304" pitchFamily="18" charset="0"/>
              </a:rPr>
              <a:t>2</a:t>
            </a:r>
          </a:p>
        </p:txBody>
      </p:sp>
      <p:sp>
        <p:nvSpPr>
          <p:cNvPr id="12" name="TextBox 11">
            <a:extLst>
              <a:ext uri="{FF2B5EF4-FFF2-40B4-BE49-F238E27FC236}">
                <a16:creationId xmlns:a16="http://schemas.microsoft.com/office/drawing/2014/main" id="{EA558CA2-0BCD-CA47-88D3-5A080B3A2A54}"/>
              </a:ext>
            </a:extLst>
          </p:cNvPr>
          <p:cNvSpPr txBox="1"/>
          <p:nvPr/>
        </p:nvSpPr>
        <p:spPr>
          <a:xfrm>
            <a:off x="6390938" y="3274017"/>
            <a:ext cx="2129533" cy="615553"/>
          </a:xfrm>
          <a:prstGeom prst="rect">
            <a:avLst/>
          </a:prstGeom>
          <a:solidFill>
            <a:schemeClr val="accent5">
              <a:lumMod val="75000"/>
            </a:schemeClr>
          </a:solidFill>
        </p:spPr>
        <p:txBody>
          <a:bodyPr wrap="square" rtlCol="0" anchor="b">
            <a:spAutoFit/>
          </a:bodyPr>
          <a:lstStyle/>
          <a:p>
            <a:pPr algn="ctr"/>
            <a:r>
              <a:rPr lang="en-US" sz="1700" b="1" spc="-15" dirty="0" err="1">
                <a:solidFill>
                  <a:schemeClr val="bg1"/>
                </a:solidFill>
                <a:latin typeface="Times New Roman" panose="02020603050405020304" pitchFamily="18" charset="0"/>
                <a:cs typeface="Times New Roman" panose="02020603050405020304" pitchFamily="18" charset="0"/>
              </a:rPr>
              <a:t>Revital</a:t>
            </a:r>
            <a:r>
              <a:rPr lang="en-US" sz="1700" b="1" spc="-15" dirty="0">
                <a:solidFill>
                  <a:schemeClr val="bg1"/>
                </a:solidFill>
                <a:latin typeface="Times New Roman" panose="02020603050405020304" pitchFamily="18" charset="0"/>
                <a:cs typeface="Times New Roman" panose="02020603050405020304" pitchFamily="18" charset="0"/>
              </a:rPr>
              <a:t> and </a:t>
            </a:r>
            <a:r>
              <a:rPr lang="en-US" sz="1700" b="1" spc="-15" dirty="0" err="1">
                <a:solidFill>
                  <a:schemeClr val="bg1"/>
                </a:solidFill>
                <a:latin typeface="Times New Roman" panose="02020603050405020304" pitchFamily="18" charset="0"/>
                <a:cs typeface="Times New Roman" panose="02020603050405020304" pitchFamily="18" charset="0"/>
              </a:rPr>
              <a:t>Haviv</a:t>
            </a:r>
            <a:r>
              <a:rPr lang="en-US" sz="1700" b="1" spc="-15" dirty="0">
                <a:solidFill>
                  <a:schemeClr val="bg1"/>
                </a:solidFill>
                <a:latin typeface="Times New Roman" panose="02020603050405020304" pitchFamily="18" charset="0"/>
                <a:cs typeface="Times New Roman" panose="02020603050405020304" pitchFamily="18" charset="0"/>
              </a:rPr>
              <a:t> (2022)</a:t>
            </a:r>
          </a:p>
        </p:txBody>
      </p:sp>
      <p:sp>
        <p:nvSpPr>
          <p:cNvPr id="13" name="TextBox 12">
            <a:extLst>
              <a:ext uri="{FF2B5EF4-FFF2-40B4-BE49-F238E27FC236}">
                <a16:creationId xmlns:a16="http://schemas.microsoft.com/office/drawing/2014/main" id="{9B3A414A-58D7-A44E-B47F-1A869A066DBA}"/>
              </a:ext>
            </a:extLst>
          </p:cNvPr>
          <p:cNvSpPr txBox="1"/>
          <p:nvPr/>
        </p:nvSpPr>
        <p:spPr>
          <a:xfrm>
            <a:off x="6390939" y="3908027"/>
            <a:ext cx="2129533" cy="1000082"/>
          </a:xfrm>
          <a:prstGeom prst="rect">
            <a:avLst/>
          </a:prstGeom>
          <a:solidFill>
            <a:schemeClr val="accent5">
              <a:lumMod val="75000"/>
            </a:schemeClr>
          </a:solidFill>
        </p:spPr>
        <p:txBody>
          <a:bodyPr wrap="square" rtlCol="0">
            <a:spAutoFit/>
          </a:bodyPr>
          <a:lstStyle/>
          <a:p>
            <a:pPr algn="ctr">
              <a:lnSpc>
                <a:spcPts val="1800"/>
              </a:lnSpc>
            </a:pPr>
            <a:r>
              <a:rPr lang="en-US" sz="1400" spc="-10" dirty="0">
                <a:solidFill>
                  <a:schemeClr val="bg1"/>
                </a:solidFill>
                <a:latin typeface="Times New Roman" panose="02020603050405020304" pitchFamily="18" charset="0"/>
                <a:cs typeface="Times New Roman" panose="02020603050405020304" pitchFamily="18" charset="0"/>
              </a:rPr>
              <a:t>Found that juvenile assault rates experienced a significant decline during the lockdown</a:t>
            </a:r>
          </a:p>
        </p:txBody>
      </p:sp>
      <p:sp>
        <p:nvSpPr>
          <p:cNvPr id="14" name="TextBox 13">
            <a:extLst>
              <a:ext uri="{FF2B5EF4-FFF2-40B4-BE49-F238E27FC236}">
                <a16:creationId xmlns:a16="http://schemas.microsoft.com/office/drawing/2014/main" id="{85C64341-F93C-5145-98B7-88FC807131EF}"/>
              </a:ext>
            </a:extLst>
          </p:cNvPr>
          <p:cNvSpPr txBox="1"/>
          <p:nvPr/>
        </p:nvSpPr>
        <p:spPr>
          <a:xfrm>
            <a:off x="7136053" y="5217528"/>
            <a:ext cx="639305" cy="661720"/>
          </a:xfrm>
          <a:prstGeom prst="rect">
            <a:avLst/>
          </a:prstGeom>
          <a:solidFill>
            <a:schemeClr val="accent5">
              <a:lumMod val="75000"/>
            </a:schemeClr>
          </a:solidFill>
        </p:spPr>
        <p:txBody>
          <a:bodyPr wrap="square" rtlCol="0" anchor="ctr">
            <a:spAutoFit/>
          </a:bodyPr>
          <a:lstStyle/>
          <a:p>
            <a:pPr algn="ctr"/>
            <a:r>
              <a:rPr lang="en-US" sz="3700" b="1" spc="-145" dirty="0">
                <a:solidFill>
                  <a:schemeClr val="bg1"/>
                </a:solidFill>
                <a:latin typeface="Times New Roman" panose="02020603050405020304" pitchFamily="18" charset="0"/>
                <a:cs typeface="Times New Roman" panose="02020603050405020304" pitchFamily="18" charset="0"/>
              </a:rPr>
              <a:t>3</a:t>
            </a:r>
          </a:p>
        </p:txBody>
      </p:sp>
      <p:sp>
        <p:nvSpPr>
          <p:cNvPr id="15" name="TextBox 14">
            <a:extLst>
              <a:ext uri="{FF2B5EF4-FFF2-40B4-BE49-F238E27FC236}">
                <a16:creationId xmlns:a16="http://schemas.microsoft.com/office/drawing/2014/main" id="{C1375874-B8C5-6A44-8980-DDC35A94F3F5}"/>
              </a:ext>
            </a:extLst>
          </p:cNvPr>
          <p:cNvSpPr txBox="1"/>
          <p:nvPr/>
        </p:nvSpPr>
        <p:spPr>
          <a:xfrm>
            <a:off x="9121852" y="3274017"/>
            <a:ext cx="2129533" cy="615553"/>
          </a:xfrm>
          <a:prstGeom prst="rect">
            <a:avLst/>
          </a:prstGeom>
          <a:solidFill>
            <a:schemeClr val="accent5">
              <a:lumMod val="60000"/>
              <a:lumOff val="40000"/>
            </a:schemeClr>
          </a:solidFill>
        </p:spPr>
        <p:txBody>
          <a:bodyPr wrap="square" rtlCol="0" anchor="b">
            <a:spAutoFit/>
          </a:bodyPr>
          <a:lstStyle/>
          <a:p>
            <a:pPr algn="ctr"/>
            <a:r>
              <a:rPr lang="en-US" sz="1700" b="1" spc="-15" dirty="0">
                <a:solidFill>
                  <a:schemeClr val="bg1"/>
                </a:solidFill>
                <a:latin typeface="Times New Roman" panose="02020603050405020304" pitchFamily="18" charset="0"/>
                <a:cs typeface="Times New Roman" panose="02020603050405020304" pitchFamily="18" charset="0"/>
              </a:rPr>
              <a:t>McCarthy and colleagues (2021)</a:t>
            </a:r>
          </a:p>
        </p:txBody>
      </p:sp>
      <p:sp>
        <p:nvSpPr>
          <p:cNvPr id="16" name="TextBox 15">
            <a:extLst>
              <a:ext uri="{FF2B5EF4-FFF2-40B4-BE49-F238E27FC236}">
                <a16:creationId xmlns:a16="http://schemas.microsoft.com/office/drawing/2014/main" id="{D3DC1C30-E9D0-B341-BB20-23E9437CC1B4}"/>
              </a:ext>
            </a:extLst>
          </p:cNvPr>
          <p:cNvSpPr txBox="1"/>
          <p:nvPr/>
        </p:nvSpPr>
        <p:spPr>
          <a:xfrm>
            <a:off x="9125378" y="3942567"/>
            <a:ext cx="2129533" cy="1015663"/>
          </a:xfrm>
          <a:prstGeom prst="rect">
            <a:avLst/>
          </a:prstGeom>
          <a:solidFill>
            <a:schemeClr val="accent5">
              <a:lumMod val="60000"/>
              <a:lumOff val="40000"/>
            </a:schemeClr>
          </a:solidFill>
        </p:spPr>
        <p:txBody>
          <a:bodyPr wrap="square" rtlCol="0">
            <a:spAutoFit/>
          </a:bodyPr>
          <a:lstStyle/>
          <a:p>
            <a:pPr algn="ctr">
              <a:lnSpc>
                <a:spcPts val="1800"/>
              </a:lnSpc>
            </a:pPr>
            <a:r>
              <a:rPr lang="en-US" sz="1400" spc="-10" dirty="0">
                <a:solidFill>
                  <a:schemeClr val="bg1"/>
                </a:solidFill>
                <a:latin typeface="Times New Roman" panose="02020603050405020304" pitchFamily="18" charset="0"/>
                <a:cs typeface="Times New Roman" panose="02020603050405020304" pitchFamily="18" charset="0"/>
              </a:rPr>
              <a:t>Declines in youth property offending, declines in offences against the person, and public order offences</a:t>
            </a:r>
          </a:p>
        </p:txBody>
      </p:sp>
      <p:sp>
        <p:nvSpPr>
          <p:cNvPr id="17" name="TextBox 16">
            <a:extLst>
              <a:ext uri="{FF2B5EF4-FFF2-40B4-BE49-F238E27FC236}">
                <a16:creationId xmlns:a16="http://schemas.microsoft.com/office/drawing/2014/main" id="{C3B61035-1962-624A-A70A-F9AF10A14D1C}"/>
              </a:ext>
            </a:extLst>
          </p:cNvPr>
          <p:cNvSpPr txBox="1"/>
          <p:nvPr/>
        </p:nvSpPr>
        <p:spPr>
          <a:xfrm>
            <a:off x="9866966" y="5217528"/>
            <a:ext cx="639305" cy="661720"/>
          </a:xfrm>
          <a:prstGeom prst="rect">
            <a:avLst/>
          </a:prstGeom>
          <a:solidFill>
            <a:schemeClr val="accent5">
              <a:lumMod val="60000"/>
              <a:lumOff val="40000"/>
            </a:schemeClr>
          </a:solidFill>
        </p:spPr>
        <p:txBody>
          <a:bodyPr wrap="square" rtlCol="0" anchor="ctr">
            <a:spAutoFit/>
          </a:bodyPr>
          <a:lstStyle/>
          <a:p>
            <a:pPr algn="ctr"/>
            <a:r>
              <a:rPr lang="en-US" sz="3700" b="1" spc="-145" dirty="0">
                <a:solidFill>
                  <a:schemeClr val="bg1"/>
                </a:solidFill>
                <a:latin typeface="Times New Roman" panose="02020603050405020304" pitchFamily="18" charset="0"/>
                <a:cs typeface="Times New Roman" panose="02020603050405020304" pitchFamily="18" charset="0"/>
              </a:rPr>
              <a:t>4</a:t>
            </a:r>
          </a:p>
        </p:txBody>
      </p:sp>
      <p:sp>
        <p:nvSpPr>
          <p:cNvPr id="41" name="Freeform 40">
            <a:extLst>
              <a:ext uri="{FF2B5EF4-FFF2-40B4-BE49-F238E27FC236}">
                <a16:creationId xmlns:a16="http://schemas.microsoft.com/office/drawing/2014/main" id="{4B035BAC-7EEF-CA49-B841-D2E6632183C7}"/>
              </a:ext>
            </a:extLst>
          </p:cNvPr>
          <p:cNvSpPr/>
          <p:nvPr/>
        </p:nvSpPr>
        <p:spPr>
          <a:xfrm>
            <a:off x="1919883" y="1699833"/>
            <a:ext cx="2368368" cy="1146629"/>
          </a:xfrm>
          <a:custGeom>
            <a:avLst/>
            <a:gdLst>
              <a:gd name="connsiteX0" fmla="*/ 5099090 w 5559986"/>
              <a:gd name="connsiteY0" fmla="*/ 0 h 2293257"/>
              <a:gd name="connsiteX1" fmla="*/ 5106347 w 5559986"/>
              <a:gd name="connsiteY1" fmla="*/ 1531257 h 2293257"/>
              <a:gd name="connsiteX2" fmla="*/ 367433 w 5559986"/>
              <a:gd name="connsiteY2" fmla="*/ 1531257 h 2293257"/>
              <a:gd name="connsiteX3" fmla="*/ 367433 w 5559986"/>
              <a:gd name="connsiteY3" fmla="*/ 2293257 h 2293257"/>
              <a:gd name="connsiteX0" fmla="*/ 5099090 w 5559986"/>
              <a:gd name="connsiteY0" fmla="*/ 0 h 2293257"/>
              <a:gd name="connsiteX1" fmla="*/ 5106347 w 5559986"/>
              <a:gd name="connsiteY1" fmla="*/ 1531257 h 2293257"/>
              <a:gd name="connsiteX2" fmla="*/ 367433 w 5559986"/>
              <a:gd name="connsiteY2" fmla="*/ 1531257 h 2293257"/>
              <a:gd name="connsiteX3" fmla="*/ 367433 w 5559986"/>
              <a:gd name="connsiteY3" fmla="*/ 2293257 h 2293257"/>
              <a:gd name="connsiteX0" fmla="*/ 5099090 w 5559986"/>
              <a:gd name="connsiteY0" fmla="*/ 0 h 2293257"/>
              <a:gd name="connsiteX1" fmla="*/ 5106347 w 5559986"/>
              <a:gd name="connsiteY1" fmla="*/ 1531257 h 2293257"/>
              <a:gd name="connsiteX2" fmla="*/ 367433 w 5559986"/>
              <a:gd name="connsiteY2" fmla="*/ 1531257 h 2293257"/>
              <a:gd name="connsiteX3" fmla="*/ 367433 w 5559986"/>
              <a:gd name="connsiteY3" fmla="*/ 2293257 h 2293257"/>
              <a:gd name="connsiteX0" fmla="*/ 5099090 w 5277304"/>
              <a:gd name="connsiteY0" fmla="*/ 0 h 2293257"/>
              <a:gd name="connsiteX1" fmla="*/ 5106347 w 5277304"/>
              <a:gd name="connsiteY1" fmla="*/ 1531257 h 2293257"/>
              <a:gd name="connsiteX2" fmla="*/ 367433 w 5277304"/>
              <a:gd name="connsiteY2" fmla="*/ 1531257 h 2293257"/>
              <a:gd name="connsiteX3" fmla="*/ 367433 w 5277304"/>
              <a:gd name="connsiteY3" fmla="*/ 2293257 h 2293257"/>
              <a:gd name="connsiteX0" fmla="*/ 5099090 w 5277304"/>
              <a:gd name="connsiteY0" fmla="*/ 0 h 2293257"/>
              <a:gd name="connsiteX1" fmla="*/ 5106347 w 5277304"/>
              <a:gd name="connsiteY1" fmla="*/ 1531257 h 2293257"/>
              <a:gd name="connsiteX2" fmla="*/ 367433 w 5277304"/>
              <a:gd name="connsiteY2" fmla="*/ 1531257 h 2293257"/>
              <a:gd name="connsiteX3" fmla="*/ 367433 w 5277304"/>
              <a:gd name="connsiteY3" fmla="*/ 2293257 h 2293257"/>
              <a:gd name="connsiteX0" fmla="*/ 5099090 w 5106812"/>
              <a:gd name="connsiteY0" fmla="*/ 0 h 2293257"/>
              <a:gd name="connsiteX1" fmla="*/ 5106347 w 5106812"/>
              <a:gd name="connsiteY1" fmla="*/ 1531257 h 2293257"/>
              <a:gd name="connsiteX2" fmla="*/ 367433 w 5106812"/>
              <a:gd name="connsiteY2" fmla="*/ 1531257 h 2293257"/>
              <a:gd name="connsiteX3" fmla="*/ 367433 w 5106812"/>
              <a:gd name="connsiteY3" fmla="*/ 2293257 h 2293257"/>
              <a:gd name="connsiteX0" fmla="*/ 5099090 w 5106812"/>
              <a:gd name="connsiteY0" fmla="*/ 0 h 2293257"/>
              <a:gd name="connsiteX1" fmla="*/ 5106347 w 5106812"/>
              <a:gd name="connsiteY1" fmla="*/ 1531257 h 2293257"/>
              <a:gd name="connsiteX2" fmla="*/ 367433 w 5106812"/>
              <a:gd name="connsiteY2" fmla="*/ 1531257 h 2293257"/>
              <a:gd name="connsiteX3" fmla="*/ 367433 w 5106812"/>
              <a:gd name="connsiteY3" fmla="*/ 2293257 h 2293257"/>
              <a:gd name="connsiteX0" fmla="*/ 4764761 w 4772483"/>
              <a:gd name="connsiteY0" fmla="*/ 0 h 2293257"/>
              <a:gd name="connsiteX1" fmla="*/ 4772018 w 4772483"/>
              <a:gd name="connsiteY1" fmla="*/ 1531257 h 2293257"/>
              <a:gd name="connsiteX2" fmla="*/ 33104 w 4772483"/>
              <a:gd name="connsiteY2" fmla="*/ 1531257 h 2293257"/>
              <a:gd name="connsiteX3" fmla="*/ 33104 w 4772483"/>
              <a:gd name="connsiteY3" fmla="*/ 2293257 h 2293257"/>
              <a:gd name="connsiteX0" fmla="*/ 4734096 w 4741818"/>
              <a:gd name="connsiteY0" fmla="*/ 0 h 2293257"/>
              <a:gd name="connsiteX1" fmla="*/ 4741353 w 4741818"/>
              <a:gd name="connsiteY1" fmla="*/ 1531257 h 2293257"/>
              <a:gd name="connsiteX2" fmla="*/ 2439 w 4741818"/>
              <a:gd name="connsiteY2" fmla="*/ 1531257 h 2293257"/>
              <a:gd name="connsiteX3" fmla="*/ 2439 w 4741818"/>
              <a:gd name="connsiteY3" fmla="*/ 2293257 h 2293257"/>
              <a:gd name="connsiteX0" fmla="*/ 4734096 w 4740164"/>
              <a:gd name="connsiteY0" fmla="*/ 0 h 2293257"/>
              <a:gd name="connsiteX1" fmla="*/ 4736735 w 4740164"/>
              <a:gd name="connsiteY1" fmla="*/ 1531257 h 2293257"/>
              <a:gd name="connsiteX2" fmla="*/ 2439 w 4740164"/>
              <a:gd name="connsiteY2" fmla="*/ 1531257 h 2293257"/>
              <a:gd name="connsiteX3" fmla="*/ 2439 w 4740164"/>
              <a:gd name="connsiteY3" fmla="*/ 2293257 h 2293257"/>
              <a:gd name="connsiteX0" fmla="*/ 4734096 w 4736735"/>
              <a:gd name="connsiteY0" fmla="*/ 0 h 2293257"/>
              <a:gd name="connsiteX1" fmla="*/ 4736735 w 4736735"/>
              <a:gd name="connsiteY1" fmla="*/ 1531257 h 2293257"/>
              <a:gd name="connsiteX2" fmla="*/ 2439 w 4736735"/>
              <a:gd name="connsiteY2" fmla="*/ 1531257 h 2293257"/>
              <a:gd name="connsiteX3" fmla="*/ 2439 w 4736735"/>
              <a:gd name="connsiteY3" fmla="*/ 2293257 h 2293257"/>
            </a:gdLst>
            <a:ahLst/>
            <a:cxnLst>
              <a:cxn ang="0">
                <a:pos x="connsiteX0" y="connsiteY0"/>
              </a:cxn>
              <a:cxn ang="0">
                <a:pos x="connsiteX1" y="connsiteY1"/>
              </a:cxn>
              <a:cxn ang="0">
                <a:pos x="connsiteX2" y="connsiteY2"/>
              </a:cxn>
              <a:cxn ang="0">
                <a:pos x="connsiteX3" y="connsiteY3"/>
              </a:cxn>
            </a:cxnLst>
            <a:rect l="l" t="t" r="r" b="b"/>
            <a:pathLst>
              <a:path w="4736735" h="2293257">
                <a:moveTo>
                  <a:pt x="4734096" y="0"/>
                </a:moveTo>
                <a:cubicBezTo>
                  <a:pt x="4738165" y="511355"/>
                  <a:pt x="4734316" y="1232505"/>
                  <a:pt x="4736735" y="1531257"/>
                </a:cubicBezTo>
                <a:lnTo>
                  <a:pt x="2439" y="1531257"/>
                </a:lnTo>
                <a:cubicBezTo>
                  <a:pt x="-3608" y="1723571"/>
                  <a:pt x="3648" y="2057401"/>
                  <a:pt x="2439" y="2293257"/>
                </a:cubicBezTo>
              </a:path>
            </a:pathLst>
          </a:custGeom>
          <a:noFill/>
          <a:ln>
            <a:solidFill>
              <a:schemeClr val="accent1"/>
            </a:solidFill>
            <a:tailEnd type="oval"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latin typeface="Times New Roman" panose="02020603050405020304" pitchFamily="18" charset="0"/>
              <a:cs typeface="Times New Roman" panose="02020603050405020304" pitchFamily="18" charset="0"/>
            </a:endParaRPr>
          </a:p>
        </p:txBody>
      </p:sp>
      <p:sp>
        <p:nvSpPr>
          <p:cNvPr id="42" name="Freeform 41">
            <a:extLst>
              <a:ext uri="{FF2B5EF4-FFF2-40B4-BE49-F238E27FC236}">
                <a16:creationId xmlns:a16="http://schemas.microsoft.com/office/drawing/2014/main" id="{D7852742-6D2E-9047-8F02-6655C50D2AE8}"/>
              </a:ext>
            </a:extLst>
          </p:cNvPr>
          <p:cNvSpPr/>
          <p:nvPr/>
        </p:nvSpPr>
        <p:spPr>
          <a:xfrm>
            <a:off x="4755151" y="1699833"/>
            <a:ext cx="937592" cy="1146629"/>
          </a:xfrm>
          <a:custGeom>
            <a:avLst/>
            <a:gdLst>
              <a:gd name="connsiteX0" fmla="*/ 5099090 w 5559986"/>
              <a:gd name="connsiteY0" fmla="*/ 0 h 2293257"/>
              <a:gd name="connsiteX1" fmla="*/ 5106347 w 5559986"/>
              <a:gd name="connsiteY1" fmla="*/ 1531257 h 2293257"/>
              <a:gd name="connsiteX2" fmla="*/ 367433 w 5559986"/>
              <a:gd name="connsiteY2" fmla="*/ 1531257 h 2293257"/>
              <a:gd name="connsiteX3" fmla="*/ 367433 w 5559986"/>
              <a:gd name="connsiteY3" fmla="*/ 2293257 h 2293257"/>
              <a:gd name="connsiteX0" fmla="*/ 5099090 w 5559986"/>
              <a:gd name="connsiteY0" fmla="*/ 0 h 2293257"/>
              <a:gd name="connsiteX1" fmla="*/ 5106347 w 5559986"/>
              <a:gd name="connsiteY1" fmla="*/ 1531257 h 2293257"/>
              <a:gd name="connsiteX2" fmla="*/ 367433 w 5559986"/>
              <a:gd name="connsiteY2" fmla="*/ 1531257 h 2293257"/>
              <a:gd name="connsiteX3" fmla="*/ 367433 w 5559986"/>
              <a:gd name="connsiteY3" fmla="*/ 2293257 h 2293257"/>
              <a:gd name="connsiteX0" fmla="*/ 5099090 w 5559986"/>
              <a:gd name="connsiteY0" fmla="*/ 0 h 2293257"/>
              <a:gd name="connsiteX1" fmla="*/ 5106347 w 5559986"/>
              <a:gd name="connsiteY1" fmla="*/ 1531257 h 2293257"/>
              <a:gd name="connsiteX2" fmla="*/ 367433 w 5559986"/>
              <a:gd name="connsiteY2" fmla="*/ 1531257 h 2293257"/>
              <a:gd name="connsiteX3" fmla="*/ 367433 w 5559986"/>
              <a:gd name="connsiteY3" fmla="*/ 2293257 h 2293257"/>
              <a:gd name="connsiteX0" fmla="*/ 5099090 w 5277304"/>
              <a:gd name="connsiteY0" fmla="*/ 0 h 2293257"/>
              <a:gd name="connsiteX1" fmla="*/ 5106347 w 5277304"/>
              <a:gd name="connsiteY1" fmla="*/ 1531257 h 2293257"/>
              <a:gd name="connsiteX2" fmla="*/ 367433 w 5277304"/>
              <a:gd name="connsiteY2" fmla="*/ 1531257 h 2293257"/>
              <a:gd name="connsiteX3" fmla="*/ 367433 w 5277304"/>
              <a:gd name="connsiteY3" fmla="*/ 2293257 h 2293257"/>
              <a:gd name="connsiteX0" fmla="*/ 5099090 w 5277304"/>
              <a:gd name="connsiteY0" fmla="*/ 0 h 2293257"/>
              <a:gd name="connsiteX1" fmla="*/ 5106347 w 5277304"/>
              <a:gd name="connsiteY1" fmla="*/ 1531257 h 2293257"/>
              <a:gd name="connsiteX2" fmla="*/ 367433 w 5277304"/>
              <a:gd name="connsiteY2" fmla="*/ 1531257 h 2293257"/>
              <a:gd name="connsiteX3" fmla="*/ 367433 w 5277304"/>
              <a:gd name="connsiteY3" fmla="*/ 2293257 h 2293257"/>
              <a:gd name="connsiteX0" fmla="*/ 5099090 w 5106812"/>
              <a:gd name="connsiteY0" fmla="*/ 0 h 2293257"/>
              <a:gd name="connsiteX1" fmla="*/ 5106347 w 5106812"/>
              <a:gd name="connsiteY1" fmla="*/ 1531257 h 2293257"/>
              <a:gd name="connsiteX2" fmla="*/ 367433 w 5106812"/>
              <a:gd name="connsiteY2" fmla="*/ 1531257 h 2293257"/>
              <a:gd name="connsiteX3" fmla="*/ 367433 w 5106812"/>
              <a:gd name="connsiteY3" fmla="*/ 2293257 h 2293257"/>
              <a:gd name="connsiteX0" fmla="*/ 5099090 w 5106812"/>
              <a:gd name="connsiteY0" fmla="*/ 0 h 2293257"/>
              <a:gd name="connsiteX1" fmla="*/ 5106347 w 5106812"/>
              <a:gd name="connsiteY1" fmla="*/ 1531257 h 2293257"/>
              <a:gd name="connsiteX2" fmla="*/ 367433 w 5106812"/>
              <a:gd name="connsiteY2" fmla="*/ 1531257 h 2293257"/>
              <a:gd name="connsiteX3" fmla="*/ 367433 w 5106812"/>
              <a:gd name="connsiteY3" fmla="*/ 2293257 h 2293257"/>
              <a:gd name="connsiteX0" fmla="*/ 4764761 w 4772483"/>
              <a:gd name="connsiteY0" fmla="*/ 0 h 2293257"/>
              <a:gd name="connsiteX1" fmla="*/ 4772018 w 4772483"/>
              <a:gd name="connsiteY1" fmla="*/ 1531257 h 2293257"/>
              <a:gd name="connsiteX2" fmla="*/ 33104 w 4772483"/>
              <a:gd name="connsiteY2" fmla="*/ 1531257 h 2293257"/>
              <a:gd name="connsiteX3" fmla="*/ 33104 w 4772483"/>
              <a:gd name="connsiteY3" fmla="*/ 2293257 h 2293257"/>
              <a:gd name="connsiteX0" fmla="*/ 4734096 w 4741818"/>
              <a:gd name="connsiteY0" fmla="*/ 0 h 2293257"/>
              <a:gd name="connsiteX1" fmla="*/ 4741353 w 4741818"/>
              <a:gd name="connsiteY1" fmla="*/ 1531257 h 2293257"/>
              <a:gd name="connsiteX2" fmla="*/ 2439 w 4741818"/>
              <a:gd name="connsiteY2" fmla="*/ 1531257 h 2293257"/>
              <a:gd name="connsiteX3" fmla="*/ 2439 w 4741818"/>
              <a:gd name="connsiteY3" fmla="*/ 2293257 h 2293257"/>
              <a:gd name="connsiteX0" fmla="*/ 4734096 w 4740164"/>
              <a:gd name="connsiteY0" fmla="*/ 0 h 2293257"/>
              <a:gd name="connsiteX1" fmla="*/ 4736735 w 4740164"/>
              <a:gd name="connsiteY1" fmla="*/ 1531257 h 2293257"/>
              <a:gd name="connsiteX2" fmla="*/ 2439 w 4740164"/>
              <a:gd name="connsiteY2" fmla="*/ 1531257 h 2293257"/>
              <a:gd name="connsiteX3" fmla="*/ 2439 w 4740164"/>
              <a:gd name="connsiteY3" fmla="*/ 2293257 h 2293257"/>
              <a:gd name="connsiteX0" fmla="*/ 4734096 w 4736735"/>
              <a:gd name="connsiteY0" fmla="*/ 0 h 2293257"/>
              <a:gd name="connsiteX1" fmla="*/ 4736735 w 4736735"/>
              <a:gd name="connsiteY1" fmla="*/ 1531257 h 2293257"/>
              <a:gd name="connsiteX2" fmla="*/ 2439 w 4736735"/>
              <a:gd name="connsiteY2" fmla="*/ 1531257 h 2293257"/>
              <a:gd name="connsiteX3" fmla="*/ 2439 w 4736735"/>
              <a:gd name="connsiteY3" fmla="*/ 2293257 h 2293257"/>
            </a:gdLst>
            <a:ahLst/>
            <a:cxnLst>
              <a:cxn ang="0">
                <a:pos x="connsiteX0" y="connsiteY0"/>
              </a:cxn>
              <a:cxn ang="0">
                <a:pos x="connsiteX1" y="connsiteY1"/>
              </a:cxn>
              <a:cxn ang="0">
                <a:pos x="connsiteX2" y="connsiteY2"/>
              </a:cxn>
              <a:cxn ang="0">
                <a:pos x="connsiteX3" y="connsiteY3"/>
              </a:cxn>
            </a:cxnLst>
            <a:rect l="l" t="t" r="r" b="b"/>
            <a:pathLst>
              <a:path w="4736735" h="2293257">
                <a:moveTo>
                  <a:pt x="4734096" y="0"/>
                </a:moveTo>
                <a:cubicBezTo>
                  <a:pt x="4738165" y="511355"/>
                  <a:pt x="4734316" y="1232505"/>
                  <a:pt x="4736735" y="1531257"/>
                </a:cubicBezTo>
                <a:lnTo>
                  <a:pt x="2439" y="1531257"/>
                </a:lnTo>
                <a:cubicBezTo>
                  <a:pt x="-3608" y="1723571"/>
                  <a:pt x="3648" y="2057401"/>
                  <a:pt x="2439" y="2293257"/>
                </a:cubicBezTo>
              </a:path>
            </a:pathLst>
          </a:custGeom>
          <a:noFill/>
          <a:ln>
            <a:solidFill>
              <a:schemeClr val="accent1"/>
            </a:solidFill>
            <a:tailEnd type="oval"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latin typeface="Times New Roman" panose="02020603050405020304" pitchFamily="18" charset="0"/>
              <a:cs typeface="Times New Roman" panose="02020603050405020304" pitchFamily="18" charset="0"/>
            </a:endParaRPr>
          </a:p>
        </p:txBody>
      </p:sp>
      <p:sp>
        <p:nvSpPr>
          <p:cNvPr id="43" name="Freeform 42">
            <a:extLst>
              <a:ext uri="{FF2B5EF4-FFF2-40B4-BE49-F238E27FC236}">
                <a16:creationId xmlns:a16="http://schemas.microsoft.com/office/drawing/2014/main" id="{8E89DFC4-8C65-A64F-AFEE-43AD3006FC72}"/>
              </a:ext>
            </a:extLst>
          </p:cNvPr>
          <p:cNvSpPr/>
          <p:nvPr/>
        </p:nvSpPr>
        <p:spPr>
          <a:xfrm flipH="1">
            <a:off x="6505224" y="1699833"/>
            <a:ext cx="937592" cy="1146629"/>
          </a:xfrm>
          <a:custGeom>
            <a:avLst/>
            <a:gdLst>
              <a:gd name="connsiteX0" fmla="*/ 5099090 w 5559986"/>
              <a:gd name="connsiteY0" fmla="*/ 0 h 2293257"/>
              <a:gd name="connsiteX1" fmla="*/ 5106347 w 5559986"/>
              <a:gd name="connsiteY1" fmla="*/ 1531257 h 2293257"/>
              <a:gd name="connsiteX2" fmla="*/ 367433 w 5559986"/>
              <a:gd name="connsiteY2" fmla="*/ 1531257 h 2293257"/>
              <a:gd name="connsiteX3" fmla="*/ 367433 w 5559986"/>
              <a:gd name="connsiteY3" fmla="*/ 2293257 h 2293257"/>
              <a:gd name="connsiteX0" fmla="*/ 5099090 w 5559986"/>
              <a:gd name="connsiteY0" fmla="*/ 0 h 2293257"/>
              <a:gd name="connsiteX1" fmla="*/ 5106347 w 5559986"/>
              <a:gd name="connsiteY1" fmla="*/ 1531257 h 2293257"/>
              <a:gd name="connsiteX2" fmla="*/ 367433 w 5559986"/>
              <a:gd name="connsiteY2" fmla="*/ 1531257 h 2293257"/>
              <a:gd name="connsiteX3" fmla="*/ 367433 w 5559986"/>
              <a:gd name="connsiteY3" fmla="*/ 2293257 h 2293257"/>
              <a:gd name="connsiteX0" fmla="*/ 5099090 w 5559986"/>
              <a:gd name="connsiteY0" fmla="*/ 0 h 2293257"/>
              <a:gd name="connsiteX1" fmla="*/ 5106347 w 5559986"/>
              <a:gd name="connsiteY1" fmla="*/ 1531257 h 2293257"/>
              <a:gd name="connsiteX2" fmla="*/ 367433 w 5559986"/>
              <a:gd name="connsiteY2" fmla="*/ 1531257 h 2293257"/>
              <a:gd name="connsiteX3" fmla="*/ 367433 w 5559986"/>
              <a:gd name="connsiteY3" fmla="*/ 2293257 h 2293257"/>
              <a:gd name="connsiteX0" fmla="*/ 5099090 w 5277304"/>
              <a:gd name="connsiteY0" fmla="*/ 0 h 2293257"/>
              <a:gd name="connsiteX1" fmla="*/ 5106347 w 5277304"/>
              <a:gd name="connsiteY1" fmla="*/ 1531257 h 2293257"/>
              <a:gd name="connsiteX2" fmla="*/ 367433 w 5277304"/>
              <a:gd name="connsiteY2" fmla="*/ 1531257 h 2293257"/>
              <a:gd name="connsiteX3" fmla="*/ 367433 w 5277304"/>
              <a:gd name="connsiteY3" fmla="*/ 2293257 h 2293257"/>
              <a:gd name="connsiteX0" fmla="*/ 5099090 w 5277304"/>
              <a:gd name="connsiteY0" fmla="*/ 0 h 2293257"/>
              <a:gd name="connsiteX1" fmla="*/ 5106347 w 5277304"/>
              <a:gd name="connsiteY1" fmla="*/ 1531257 h 2293257"/>
              <a:gd name="connsiteX2" fmla="*/ 367433 w 5277304"/>
              <a:gd name="connsiteY2" fmla="*/ 1531257 h 2293257"/>
              <a:gd name="connsiteX3" fmla="*/ 367433 w 5277304"/>
              <a:gd name="connsiteY3" fmla="*/ 2293257 h 2293257"/>
              <a:gd name="connsiteX0" fmla="*/ 5099090 w 5106812"/>
              <a:gd name="connsiteY0" fmla="*/ 0 h 2293257"/>
              <a:gd name="connsiteX1" fmla="*/ 5106347 w 5106812"/>
              <a:gd name="connsiteY1" fmla="*/ 1531257 h 2293257"/>
              <a:gd name="connsiteX2" fmla="*/ 367433 w 5106812"/>
              <a:gd name="connsiteY2" fmla="*/ 1531257 h 2293257"/>
              <a:gd name="connsiteX3" fmla="*/ 367433 w 5106812"/>
              <a:gd name="connsiteY3" fmla="*/ 2293257 h 2293257"/>
              <a:gd name="connsiteX0" fmla="*/ 5099090 w 5106812"/>
              <a:gd name="connsiteY0" fmla="*/ 0 h 2293257"/>
              <a:gd name="connsiteX1" fmla="*/ 5106347 w 5106812"/>
              <a:gd name="connsiteY1" fmla="*/ 1531257 h 2293257"/>
              <a:gd name="connsiteX2" fmla="*/ 367433 w 5106812"/>
              <a:gd name="connsiteY2" fmla="*/ 1531257 h 2293257"/>
              <a:gd name="connsiteX3" fmla="*/ 367433 w 5106812"/>
              <a:gd name="connsiteY3" fmla="*/ 2293257 h 2293257"/>
              <a:gd name="connsiteX0" fmla="*/ 4764761 w 4772483"/>
              <a:gd name="connsiteY0" fmla="*/ 0 h 2293257"/>
              <a:gd name="connsiteX1" fmla="*/ 4772018 w 4772483"/>
              <a:gd name="connsiteY1" fmla="*/ 1531257 h 2293257"/>
              <a:gd name="connsiteX2" fmla="*/ 33104 w 4772483"/>
              <a:gd name="connsiteY2" fmla="*/ 1531257 h 2293257"/>
              <a:gd name="connsiteX3" fmla="*/ 33104 w 4772483"/>
              <a:gd name="connsiteY3" fmla="*/ 2293257 h 2293257"/>
              <a:gd name="connsiteX0" fmla="*/ 4734096 w 4741818"/>
              <a:gd name="connsiteY0" fmla="*/ 0 h 2293257"/>
              <a:gd name="connsiteX1" fmla="*/ 4741353 w 4741818"/>
              <a:gd name="connsiteY1" fmla="*/ 1531257 h 2293257"/>
              <a:gd name="connsiteX2" fmla="*/ 2439 w 4741818"/>
              <a:gd name="connsiteY2" fmla="*/ 1531257 h 2293257"/>
              <a:gd name="connsiteX3" fmla="*/ 2439 w 4741818"/>
              <a:gd name="connsiteY3" fmla="*/ 2293257 h 2293257"/>
              <a:gd name="connsiteX0" fmla="*/ 4734096 w 4740164"/>
              <a:gd name="connsiteY0" fmla="*/ 0 h 2293257"/>
              <a:gd name="connsiteX1" fmla="*/ 4736735 w 4740164"/>
              <a:gd name="connsiteY1" fmla="*/ 1531257 h 2293257"/>
              <a:gd name="connsiteX2" fmla="*/ 2439 w 4740164"/>
              <a:gd name="connsiteY2" fmla="*/ 1531257 h 2293257"/>
              <a:gd name="connsiteX3" fmla="*/ 2439 w 4740164"/>
              <a:gd name="connsiteY3" fmla="*/ 2293257 h 2293257"/>
              <a:gd name="connsiteX0" fmla="*/ 4734096 w 4736735"/>
              <a:gd name="connsiteY0" fmla="*/ 0 h 2293257"/>
              <a:gd name="connsiteX1" fmla="*/ 4736735 w 4736735"/>
              <a:gd name="connsiteY1" fmla="*/ 1531257 h 2293257"/>
              <a:gd name="connsiteX2" fmla="*/ 2439 w 4736735"/>
              <a:gd name="connsiteY2" fmla="*/ 1531257 h 2293257"/>
              <a:gd name="connsiteX3" fmla="*/ 2439 w 4736735"/>
              <a:gd name="connsiteY3" fmla="*/ 2293257 h 2293257"/>
            </a:gdLst>
            <a:ahLst/>
            <a:cxnLst>
              <a:cxn ang="0">
                <a:pos x="connsiteX0" y="connsiteY0"/>
              </a:cxn>
              <a:cxn ang="0">
                <a:pos x="connsiteX1" y="connsiteY1"/>
              </a:cxn>
              <a:cxn ang="0">
                <a:pos x="connsiteX2" y="connsiteY2"/>
              </a:cxn>
              <a:cxn ang="0">
                <a:pos x="connsiteX3" y="connsiteY3"/>
              </a:cxn>
            </a:cxnLst>
            <a:rect l="l" t="t" r="r" b="b"/>
            <a:pathLst>
              <a:path w="4736735" h="2293257">
                <a:moveTo>
                  <a:pt x="4734096" y="0"/>
                </a:moveTo>
                <a:cubicBezTo>
                  <a:pt x="4738165" y="511355"/>
                  <a:pt x="4734316" y="1232505"/>
                  <a:pt x="4736735" y="1531257"/>
                </a:cubicBezTo>
                <a:lnTo>
                  <a:pt x="2439" y="1531257"/>
                </a:lnTo>
                <a:cubicBezTo>
                  <a:pt x="-3608" y="1723571"/>
                  <a:pt x="3648" y="2057401"/>
                  <a:pt x="2439" y="2293257"/>
                </a:cubicBezTo>
              </a:path>
            </a:pathLst>
          </a:custGeom>
          <a:noFill/>
          <a:ln>
            <a:solidFill>
              <a:schemeClr val="accent1"/>
            </a:solidFill>
            <a:tailEnd type="oval"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latin typeface="Times New Roman" panose="02020603050405020304" pitchFamily="18" charset="0"/>
              <a:cs typeface="Times New Roman" panose="02020603050405020304" pitchFamily="18" charset="0"/>
            </a:endParaRPr>
          </a:p>
        </p:txBody>
      </p:sp>
      <p:sp>
        <p:nvSpPr>
          <p:cNvPr id="44" name="Freeform 43">
            <a:extLst>
              <a:ext uri="{FF2B5EF4-FFF2-40B4-BE49-F238E27FC236}">
                <a16:creationId xmlns:a16="http://schemas.microsoft.com/office/drawing/2014/main" id="{5F075B8A-E7F3-C64F-B8E0-313A90982540}"/>
              </a:ext>
            </a:extLst>
          </p:cNvPr>
          <p:cNvSpPr/>
          <p:nvPr/>
        </p:nvSpPr>
        <p:spPr>
          <a:xfrm flipH="1">
            <a:off x="7908669" y="1699833"/>
            <a:ext cx="2370203" cy="1146629"/>
          </a:xfrm>
          <a:custGeom>
            <a:avLst/>
            <a:gdLst>
              <a:gd name="connsiteX0" fmla="*/ 5099090 w 5559986"/>
              <a:gd name="connsiteY0" fmla="*/ 0 h 2293257"/>
              <a:gd name="connsiteX1" fmla="*/ 5106347 w 5559986"/>
              <a:gd name="connsiteY1" fmla="*/ 1531257 h 2293257"/>
              <a:gd name="connsiteX2" fmla="*/ 367433 w 5559986"/>
              <a:gd name="connsiteY2" fmla="*/ 1531257 h 2293257"/>
              <a:gd name="connsiteX3" fmla="*/ 367433 w 5559986"/>
              <a:gd name="connsiteY3" fmla="*/ 2293257 h 2293257"/>
              <a:gd name="connsiteX0" fmla="*/ 5099090 w 5559986"/>
              <a:gd name="connsiteY0" fmla="*/ 0 h 2293257"/>
              <a:gd name="connsiteX1" fmla="*/ 5106347 w 5559986"/>
              <a:gd name="connsiteY1" fmla="*/ 1531257 h 2293257"/>
              <a:gd name="connsiteX2" fmla="*/ 367433 w 5559986"/>
              <a:gd name="connsiteY2" fmla="*/ 1531257 h 2293257"/>
              <a:gd name="connsiteX3" fmla="*/ 367433 w 5559986"/>
              <a:gd name="connsiteY3" fmla="*/ 2293257 h 2293257"/>
              <a:gd name="connsiteX0" fmla="*/ 5099090 w 5559986"/>
              <a:gd name="connsiteY0" fmla="*/ 0 h 2293257"/>
              <a:gd name="connsiteX1" fmla="*/ 5106347 w 5559986"/>
              <a:gd name="connsiteY1" fmla="*/ 1531257 h 2293257"/>
              <a:gd name="connsiteX2" fmla="*/ 367433 w 5559986"/>
              <a:gd name="connsiteY2" fmla="*/ 1531257 h 2293257"/>
              <a:gd name="connsiteX3" fmla="*/ 367433 w 5559986"/>
              <a:gd name="connsiteY3" fmla="*/ 2293257 h 2293257"/>
              <a:gd name="connsiteX0" fmla="*/ 5099090 w 5277304"/>
              <a:gd name="connsiteY0" fmla="*/ 0 h 2293257"/>
              <a:gd name="connsiteX1" fmla="*/ 5106347 w 5277304"/>
              <a:gd name="connsiteY1" fmla="*/ 1531257 h 2293257"/>
              <a:gd name="connsiteX2" fmla="*/ 367433 w 5277304"/>
              <a:gd name="connsiteY2" fmla="*/ 1531257 h 2293257"/>
              <a:gd name="connsiteX3" fmla="*/ 367433 w 5277304"/>
              <a:gd name="connsiteY3" fmla="*/ 2293257 h 2293257"/>
              <a:gd name="connsiteX0" fmla="*/ 5099090 w 5277304"/>
              <a:gd name="connsiteY0" fmla="*/ 0 h 2293257"/>
              <a:gd name="connsiteX1" fmla="*/ 5106347 w 5277304"/>
              <a:gd name="connsiteY1" fmla="*/ 1531257 h 2293257"/>
              <a:gd name="connsiteX2" fmla="*/ 367433 w 5277304"/>
              <a:gd name="connsiteY2" fmla="*/ 1531257 h 2293257"/>
              <a:gd name="connsiteX3" fmla="*/ 367433 w 5277304"/>
              <a:gd name="connsiteY3" fmla="*/ 2293257 h 2293257"/>
              <a:gd name="connsiteX0" fmla="*/ 5099090 w 5106812"/>
              <a:gd name="connsiteY0" fmla="*/ 0 h 2293257"/>
              <a:gd name="connsiteX1" fmla="*/ 5106347 w 5106812"/>
              <a:gd name="connsiteY1" fmla="*/ 1531257 h 2293257"/>
              <a:gd name="connsiteX2" fmla="*/ 367433 w 5106812"/>
              <a:gd name="connsiteY2" fmla="*/ 1531257 h 2293257"/>
              <a:gd name="connsiteX3" fmla="*/ 367433 w 5106812"/>
              <a:gd name="connsiteY3" fmla="*/ 2293257 h 2293257"/>
              <a:gd name="connsiteX0" fmla="*/ 5099090 w 5106812"/>
              <a:gd name="connsiteY0" fmla="*/ 0 h 2293257"/>
              <a:gd name="connsiteX1" fmla="*/ 5106347 w 5106812"/>
              <a:gd name="connsiteY1" fmla="*/ 1531257 h 2293257"/>
              <a:gd name="connsiteX2" fmla="*/ 367433 w 5106812"/>
              <a:gd name="connsiteY2" fmla="*/ 1531257 h 2293257"/>
              <a:gd name="connsiteX3" fmla="*/ 367433 w 5106812"/>
              <a:gd name="connsiteY3" fmla="*/ 2293257 h 2293257"/>
              <a:gd name="connsiteX0" fmla="*/ 4764761 w 4772483"/>
              <a:gd name="connsiteY0" fmla="*/ 0 h 2293257"/>
              <a:gd name="connsiteX1" fmla="*/ 4772018 w 4772483"/>
              <a:gd name="connsiteY1" fmla="*/ 1531257 h 2293257"/>
              <a:gd name="connsiteX2" fmla="*/ 33104 w 4772483"/>
              <a:gd name="connsiteY2" fmla="*/ 1531257 h 2293257"/>
              <a:gd name="connsiteX3" fmla="*/ 33104 w 4772483"/>
              <a:gd name="connsiteY3" fmla="*/ 2293257 h 2293257"/>
              <a:gd name="connsiteX0" fmla="*/ 4734096 w 4741818"/>
              <a:gd name="connsiteY0" fmla="*/ 0 h 2293257"/>
              <a:gd name="connsiteX1" fmla="*/ 4741353 w 4741818"/>
              <a:gd name="connsiteY1" fmla="*/ 1531257 h 2293257"/>
              <a:gd name="connsiteX2" fmla="*/ 2439 w 4741818"/>
              <a:gd name="connsiteY2" fmla="*/ 1531257 h 2293257"/>
              <a:gd name="connsiteX3" fmla="*/ 2439 w 4741818"/>
              <a:gd name="connsiteY3" fmla="*/ 2293257 h 2293257"/>
              <a:gd name="connsiteX0" fmla="*/ 4734096 w 4740164"/>
              <a:gd name="connsiteY0" fmla="*/ 0 h 2293257"/>
              <a:gd name="connsiteX1" fmla="*/ 4736735 w 4740164"/>
              <a:gd name="connsiteY1" fmla="*/ 1531257 h 2293257"/>
              <a:gd name="connsiteX2" fmla="*/ 2439 w 4740164"/>
              <a:gd name="connsiteY2" fmla="*/ 1531257 h 2293257"/>
              <a:gd name="connsiteX3" fmla="*/ 2439 w 4740164"/>
              <a:gd name="connsiteY3" fmla="*/ 2293257 h 2293257"/>
              <a:gd name="connsiteX0" fmla="*/ 4734096 w 4736735"/>
              <a:gd name="connsiteY0" fmla="*/ 0 h 2293257"/>
              <a:gd name="connsiteX1" fmla="*/ 4736735 w 4736735"/>
              <a:gd name="connsiteY1" fmla="*/ 1531257 h 2293257"/>
              <a:gd name="connsiteX2" fmla="*/ 2439 w 4736735"/>
              <a:gd name="connsiteY2" fmla="*/ 1531257 h 2293257"/>
              <a:gd name="connsiteX3" fmla="*/ 2439 w 4736735"/>
              <a:gd name="connsiteY3" fmla="*/ 2293257 h 2293257"/>
            </a:gdLst>
            <a:ahLst/>
            <a:cxnLst>
              <a:cxn ang="0">
                <a:pos x="connsiteX0" y="connsiteY0"/>
              </a:cxn>
              <a:cxn ang="0">
                <a:pos x="connsiteX1" y="connsiteY1"/>
              </a:cxn>
              <a:cxn ang="0">
                <a:pos x="connsiteX2" y="connsiteY2"/>
              </a:cxn>
              <a:cxn ang="0">
                <a:pos x="connsiteX3" y="connsiteY3"/>
              </a:cxn>
            </a:cxnLst>
            <a:rect l="l" t="t" r="r" b="b"/>
            <a:pathLst>
              <a:path w="4736735" h="2293257">
                <a:moveTo>
                  <a:pt x="4734096" y="0"/>
                </a:moveTo>
                <a:cubicBezTo>
                  <a:pt x="4738165" y="511355"/>
                  <a:pt x="4734316" y="1232505"/>
                  <a:pt x="4736735" y="1531257"/>
                </a:cubicBezTo>
                <a:lnTo>
                  <a:pt x="2439" y="1531257"/>
                </a:lnTo>
                <a:cubicBezTo>
                  <a:pt x="-3608" y="1723571"/>
                  <a:pt x="3648" y="2057401"/>
                  <a:pt x="2439" y="2293257"/>
                </a:cubicBezTo>
              </a:path>
            </a:pathLst>
          </a:custGeom>
          <a:noFill/>
          <a:ln>
            <a:solidFill>
              <a:schemeClr val="accent1"/>
            </a:solidFill>
            <a:tailEnd type="oval"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2796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B341108-006B-4F5E-9794-E61BA27CED50}"/>
              </a:ext>
            </a:extLst>
          </p:cNvPr>
          <p:cNvSpPr txBox="1"/>
          <p:nvPr/>
        </p:nvSpPr>
        <p:spPr>
          <a:xfrm>
            <a:off x="715066" y="137832"/>
            <a:ext cx="10707294" cy="707886"/>
          </a:xfrm>
          <a:prstGeom prst="rect">
            <a:avLst/>
          </a:prstGeom>
          <a:noFill/>
        </p:spPr>
        <p:txBody>
          <a:bodyPr wrap="square">
            <a:spAutoFit/>
          </a:bodyPr>
          <a:lstStyle/>
          <a:p>
            <a:pPr algn="ctr"/>
            <a:r>
              <a:rPr lang="en-AU" sz="4000" b="1" dirty="0">
                <a:latin typeface="Times New Roman" panose="02020603050405020304" pitchFamily="18" charset="0"/>
                <a:cs typeface="Times New Roman" panose="02020603050405020304" pitchFamily="18" charset="0"/>
              </a:rPr>
              <a:t>The current study</a:t>
            </a:r>
            <a:endParaRPr lang="en-AU" sz="4000" dirty="0"/>
          </a:p>
        </p:txBody>
      </p:sp>
      <p:sp>
        <p:nvSpPr>
          <p:cNvPr id="4" name="Content Placeholder 2">
            <a:extLst>
              <a:ext uri="{FF2B5EF4-FFF2-40B4-BE49-F238E27FC236}">
                <a16:creationId xmlns:a16="http://schemas.microsoft.com/office/drawing/2014/main" id="{72DB423B-BA73-4B6D-8028-432BB08DB332}"/>
              </a:ext>
            </a:extLst>
          </p:cNvPr>
          <p:cNvSpPr txBox="1">
            <a:spLocks/>
          </p:cNvSpPr>
          <p:nvPr/>
        </p:nvSpPr>
        <p:spPr>
          <a:xfrm>
            <a:off x="412694" y="1205713"/>
            <a:ext cx="11312037" cy="5227457"/>
          </a:xfrm>
          <a:prstGeom prst="rect">
            <a:avLst/>
          </a:prstGeom>
        </p:spPr>
        <p:txBody>
          <a:bodyPr wrap="square" lIns="0" tIns="0" rIns="0" bIns="0">
            <a:normAutofit/>
          </a:bodyPr>
          <a:lstStyle>
            <a:lvl1pPr marL="0">
              <a:defRPr b="0" i="0">
                <a:solidFill>
                  <a:schemeClr val="tx1"/>
                </a:solidFill>
                <a:latin typeface="+mn-lt"/>
                <a:ea typeface="+mn-ea"/>
                <a:cs typeface="+mn-cs"/>
              </a:defRPr>
            </a:lvl1pPr>
            <a:lvl2pPr marL="609585">
              <a:defRPr>
                <a:latin typeface="+mn-lt"/>
                <a:ea typeface="+mn-ea"/>
                <a:cs typeface="+mn-cs"/>
              </a:defRPr>
            </a:lvl2pPr>
            <a:lvl3pPr marL="1219170">
              <a:defRPr>
                <a:latin typeface="+mn-lt"/>
                <a:ea typeface="+mn-ea"/>
                <a:cs typeface="+mn-cs"/>
              </a:defRPr>
            </a:lvl3pPr>
            <a:lvl4pPr marL="1828754">
              <a:defRPr>
                <a:latin typeface="+mn-lt"/>
                <a:ea typeface="+mn-ea"/>
                <a:cs typeface="+mn-cs"/>
              </a:defRPr>
            </a:lvl4pPr>
            <a:lvl5pPr marL="2438339">
              <a:defRPr>
                <a:latin typeface="+mn-lt"/>
                <a:ea typeface="+mn-ea"/>
                <a:cs typeface="+mn-cs"/>
              </a:defRPr>
            </a:lvl5pPr>
            <a:lvl6pPr marL="3047924">
              <a:defRPr>
                <a:latin typeface="+mn-lt"/>
                <a:ea typeface="+mn-ea"/>
                <a:cs typeface="+mn-cs"/>
              </a:defRPr>
            </a:lvl6pPr>
            <a:lvl7pPr marL="3657509">
              <a:defRPr>
                <a:latin typeface="+mn-lt"/>
                <a:ea typeface="+mn-ea"/>
                <a:cs typeface="+mn-cs"/>
              </a:defRPr>
            </a:lvl7pPr>
            <a:lvl8pPr marL="4267093">
              <a:defRPr>
                <a:latin typeface="+mn-lt"/>
                <a:ea typeface="+mn-ea"/>
                <a:cs typeface="+mn-cs"/>
              </a:defRPr>
            </a:lvl8pPr>
            <a:lvl9pPr marL="4876678">
              <a:defRPr>
                <a:latin typeface="+mn-lt"/>
                <a:ea typeface="+mn-ea"/>
                <a:cs typeface="+mn-cs"/>
              </a:defRPr>
            </a:lvl9pPr>
          </a:lstStyle>
          <a:p>
            <a:pPr marL="342900"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Here we use officially recorded unit-record offence data drawn from the Reoffending Database (ROD) to document to what extent the pandemic has affected youth offending patterns</a:t>
            </a:r>
          </a:p>
          <a:p>
            <a:pPr marL="342900" indent="-34290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Specifically, these data are for those individuals recorded in ROD as having a birth year of 2004</a:t>
            </a:r>
          </a:p>
          <a:p>
            <a:pPr marL="342900" indent="-34290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This cohort was selected before they were entering a period of late-adolescence (i.e., turning 16 years of age) as COVID-19 restrictions were first introduced in March 2020</a:t>
            </a:r>
          </a:p>
          <a:p>
            <a:pPr marL="342900" indent="-34290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To enable comparison—and in the absence of a true ‘control group’—we have also extracted unit-record data for </a:t>
            </a:r>
            <a:r>
              <a:rPr lang="en-US" sz="2000">
                <a:latin typeface="Times New Roman" panose="02020603050405020304" pitchFamily="18" charset="0"/>
                <a:cs typeface="Times New Roman" panose="02020603050405020304" pitchFamily="18" charset="0"/>
              </a:rPr>
              <a:t>those individuals </a:t>
            </a:r>
            <a:r>
              <a:rPr lang="en-US" sz="2000" dirty="0">
                <a:latin typeface="Times New Roman" panose="02020603050405020304" pitchFamily="18" charset="0"/>
                <a:cs typeface="Times New Roman" panose="02020603050405020304" pitchFamily="18" charset="0"/>
              </a:rPr>
              <a:t>recorded in ROD as having a birth year of 2002 and/or 2000</a:t>
            </a:r>
          </a:p>
        </p:txBody>
      </p:sp>
    </p:spTree>
    <p:extLst>
      <p:ext uri="{BB962C8B-B14F-4D97-AF65-F5344CB8AC3E}">
        <p14:creationId xmlns:p14="http://schemas.microsoft.com/office/powerpoint/2010/main" val="4224800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56"/>
          <p:cNvSpPr/>
          <p:nvPr/>
        </p:nvSpPr>
        <p:spPr>
          <a:xfrm>
            <a:off x="5367459" y="3242613"/>
            <a:ext cx="2703653" cy="1145881"/>
          </a:xfrm>
          <a:prstGeom prst="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58" name="Straight Arrow Connector 57"/>
          <p:cNvCxnSpPr/>
          <p:nvPr/>
        </p:nvCxnSpPr>
        <p:spPr>
          <a:xfrm flipV="1">
            <a:off x="582654" y="3188352"/>
            <a:ext cx="11428200" cy="2"/>
          </a:xfrm>
          <a:prstGeom prst="straightConnector1">
            <a:avLst/>
          </a:prstGeom>
          <a:ln w="142875">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349741" y="3565035"/>
            <a:ext cx="900022"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Age 12</a:t>
            </a:r>
          </a:p>
        </p:txBody>
      </p:sp>
      <p:sp>
        <p:nvSpPr>
          <p:cNvPr id="60" name="TextBox 59"/>
          <p:cNvSpPr txBox="1"/>
          <p:nvPr/>
        </p:nvSpPr>
        <p:spPr>
          <a:xfrm>
            <a:off x="1666707" y="3565035"/>
            <a:ext cx="900022"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Age 13</a:t>
            </a:r>
          </a:p>
        </p:txBody>
      </p:sp>
      <p:sp>
        <p:nvSpPr>
          <p:cNvPr id="61" name="TextBox 60"/>
          <p:cNvSpPr txBox="1"/>
          <p:nvPr/>
        </p:nvSpPr>
        <p:spPr>
          <a:xfrm>
            <a:off x="2983673" y="3565035"/>
            <a:ext cx="900022"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Age 14</a:t>
            </a:r>
          </a:p>
        </p:txBody>
      </p:sp>
      <p:sp>
        <p:nvSpPr>
          <p:cNvPr id="62" name="TextBox 61"/>
          <p:cNvSpPr txBox="1"/>
          <p:nvPr/>
        </p:nvSpPr>
        <p:spPr>
          <a:xfrm>
            <a:off x="4300639" y="3565035"/>
            <a:ext cx="900022"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Age 15</a:t>
            </a:r>
          </a:p>
        </p:txBody>
      </p:sp>
      <p:sp>
        <p:nvSpPr>
          <p:cNvPr id="63" name="TextBox 62"/>
          <p:cNvSpPr txBox="1"/>
          <p:nvPr/>
        </p:nvSpPr>
        <p:spPr>
          <a:xfrm>
            <a:off x="5617605" y="3565035"/>
            <a:ext cx="900022"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Age 16</a:t>
            </a:r>
          </a:p>
        </p:txBody>
      </p:sp>
      <p:sp>
        <p:nvSpPr>
          <p:cNvPr id="64" name="TextBox 63"/>
          <p:cNvSpPr txBox="1"/>
          <p:nvPr/>
        </p:nvSpPr>
        <p:spPr>
          <a:xfrm>
            <a:off x="6934571" y="3565035"/>
            <a:ext cx="900022"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Age 17</a:t>
            </a:r>
          </a:p>
        </p:txBody>
      </p:sp>
      <p:sp>
        <p:nvSpPr>
          <p:cNvPr id="65" name="TextBox 64"/>
          <p:cNvSpPr txBox="1"/>
          <p:nvPr/>
        </p:nvSpPr>
        <p:spPr>
          <a:xfrm>
            <a:off x="8251537" y="3565035"/>
            <a:ext cx="900022"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Age 18</a:t>
            </a:r>
          </a:p>
        </p:txBody>
      </p:sp>
      <p:sp>
        <p:nvSpPr>
          <p:cNvPr id="66" name="TextBox 65"/>
          <p:cNvSpPr txBox="1"/>
          <p:nvPr/>
        </p:nvSpPr>
        <p:spPr>
          <a:xfrm>
            <a:off x="9568503" y="3565035"/>
            <a:ext cx="900022"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Age 19</a:t>
            </a:r>
          </a:p>
        </p:txBody>
      </p:sp>
      <p:cxnSp>
        <p:nvCxnSpPr>
          <p:cNvPr id="67" name="Straight Connector 66"/>
          <p:cNvCxnSpPr/>
          <p:nvPr/>
        </p:nvCxnSpPr>
        <p:spPr>
          <a:xfrm>
            <a:off x="1447447" y="3250149"/>
            <a:ext cx="1" cy="612475"/>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2774842" y="3247287"/>
            <a:ext cx="1" cy="612475"/>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4051551" y="3247287"/>
            <a:ext cx="1" cy="612475"/>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5377147" y="3247288"/>
            <a:ext cx="1" cy="612475"/>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6719266" y="3247290"/>
            <a:ext cx="1" cy="612475"/>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8054928" y="3258797"/>
            <a:ext cx="1" cy="612475"/>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9386981" y="3247289"/>
            <a:ext cx="1" cy="612475"/>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5919721" y="4046853"/>
            <a:ext cx="1566759"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“COVID-19”</a:t>
            </a:r>
          </a:p>
        </p:txBody>
      </p:sp>
      <p:sp>
        <p:nvSpPr>
          <p:cNvPr id="75" name="Rectangle 74"/>
          <p:cNvSpPr/>
          <p:nvPr/>
        </p:nvSpPr>
        <p:spPr>
          <a:xfrm>
            <a:off x="2677605" y="5210535"/>
            <a:ext cx="2602304" cy="1145881"/>
          </a:xfrm>
          <a:prstGeom prst="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76" name="Straight Arrow Connector 75"/>
          <p:cNvCxnSpPr/>
          <p:nvPr/>
        </p:nvCxnSpPr>
        <p:spPr>
          <a:xfrm flipV="1">
            <a:off x="582654" y="5210535"/>
            <a:ext cx="11428200" cy="2"/>
          </a:xfrm>
          <a:prstGeom prst="straightConnector1">
            <a:avLst/>
          </a:prstGeom>
          <a:ln w="142875">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349741" y="5577274"/>
            <a:ext cx="900022"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Age 14</a:t>
            </a:r>
          </a:p>
        </p:txBody>
      </p:sp>
      <p:sp>
        <p:nvSpPr>
          <p:cNvPr id="78" name="TextBox 77"/>
          <p:cNvSpPr txBox="1"/>
          <p:nvPr/>
        </p:nvSpPr>
        <p:spPr>
          <a:xfrm>
            <a:off x="1666707" y="5577274"/>
            <a:ext cx="900022"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Age 15</a:t>
            </a:r>
          </a:p>
        </p:txBody>
      </p:sp>
      <p:sp>
        <p:nvSpPr>
          <p:cNvPr id="79" name="TextBox 78"/>
          <p:cNvSpPr txBox="1"/>
          <p:nvPr/>
        </p:nvSpPr>
        <p:spPr>
          <a:xfrm>
            <a:off x="2983673" y="5577274"/>
            <a:ext cx="900022"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Age 16</a:t>
            </a:r>
          </a:p>
        </p:txBody>
      </p:sp>
      <p:sp>
        <p:nvSpPr>
          <p:cNvPr id="80" name="TextBox 79"/>
          <p:cNvSpPr txBox="1"/>
          <p:nvPr/>
        </p:nvSpPr>
        <p:spPr>
          <a:xfrm>
            <a:off x="4300639" y="5577274"/>
            <a:ext cx="900022"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Age 17</a:t>
            </a:r>
          </a:p>
        </p:txBody>
      </p:sp>
      <p:sp>
        <p:nvSpPr>
          <p:cNvPr id="81" name="TextBox 80"/>
          <p:cNvSpPr txBox="1"/>
          <p:nvPr/>
        </p:nvSpPr>
        <p:spPr>
          <a:xfrm>
            <a:off x="5617605" y="5577274"/>
            <a:ext cx="900022"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Age 18</a:t>
            </a:r>
          </a:p>
        </p:txBody>
      </p:sp>
      <p:sp>
        <p:nvSpPr>
          <p:cNvPr id="82" name="TextBox 81"/>
          <p:cNvSpPr txBox="1"/>
          <p:nvPr/>
        </p:nvSpPr>
        <p:spPr>
          <a:xfrm>
            <a:off x="6934571" y="5577274"/>
            <a:ext cx="900022"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Age 19</a:t>
            </a:r>
          </a:p>
        </p:txBody>
      </p:sp>
      <p:sp>
        <p:nvSpPr>
          <p:cNvPr id="83" name="TextBox 82"/>
          <p:cNvSpPr txBox="1"/>
          <p:nvPr/>
        </p:nvSpPr>
        <p:spPr>
          <a:xfrm>
            <a:off x="8251537" y="5577274"/>
            <a:ext cx="900022"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Age 20</a:t>
            </a:r>
          </a:p>
        </p:txBody>
      </p:sp>
      <p:sp>
        <p:nvSpPr>
          <p:cNvPr id="84" name="TextBox 83"/>
          <p:cNvSpPr txBox="1"/>
          <p:nvPr/>
        </p:nvSpPr>
        <p:spPr>
          <a:xfrm>
            <a:off x="9568503" y="5577274"/>
            <a:ext cx="900022"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Age 21</a:t>
            </a:r>
          </a:p>
        </p:txBody>
      </p:sp>
      <p:cxnSp>
        <p:nvCxnSpPr>
          <p:cNvPr id="85" name="Straight Connector 84"/>
          <p:cNvCxnSpPr/>
          <p:nvPr/>
        </p:nvCxnSpPr>
        <p:spPr>
          <a:xfrm>
            <a:off x="1350209" y="5272332"/>
            <a:ext cx="1" cy="612475"/>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2677604" y="5269470"/>
            <a:ext cx="1" cy="612475"/>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3954313" y="5269470"/>
            <a:ext cx="1" cy="612475"/>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5279909" y="5269471"/>
            <a:ext cx="1" cy="612475"/>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6622028" y="5269473"/>
            <a:ext cx="1" cy="612475"/>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7957690" y="5280980"/>
            <a:ext cx="1" cy="612475"/>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9289743" y="5269472"/>
            <a:ext cx="1" cy="612475"/>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92" name="TextBox 91"/>
          <p:cNvSpPr txBox="1"/>
          <p:nvPr/>
        </p:nvSpPr>
        <p:spPr>
          <a:xfrm>
            <a:off x="3197071" y="5985787"/>
            <a:ext cx="1514483"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“COVID-19”</a:t>
            </a:r>
          </a:p>
        </p:txBody>
      </p:sp>
      <p:sp>
        <p:nvSpPr>
          <p:cNvPr id="93" name="TextBox 92"/>
          <p:cNvSpPr txBox="1"/>
          <p:nvPr/>
        </p:nvSpPr>
        <p:spPr>
          <a:xfrm>
            <a:off x="316497" y="2533375"/>
            <a:ext cx="2695384" cy="461665"/>
          </a:xfrm>
          <a:prstGeom prst="rect">
            <a:avLst/>
          </a:prstGeom>
          <a:noFill/>
        </p:spPr>
        <p:txBody>
          <a:bodyPr wrap="square" rtlCol="0">
            <a:spAutoFit/>
          </a:bodyPr>
          <a:lstStyle/>
          <a:p>
            <a:r>
              <a:rPr lang="en-AU" sz="2400" b="1" dirty="0">
                <a:latin typeface="Times New Roman" panose="02020603050405020304" pitchFamily="18" charset="0"/>
                <a:cs typeface="Times New Roman" panose="02020603050405020304" pitchFamily="18" charset="0"/>
              </a:rPr>
              <a:t>2002 Cohort</a:t>
            </a:r>
          </a:p>
        </p:txBody>
      </p:sp>
      <p:sp>
        <p:nvSpPr>
          <p:cNvPr id="94" name="TextBox 93"/>
          <p:cNvSpPr txBox="1"/>
          <p:nvPr/>
        </p:nvSpPr>
        <p:spPr>
          <a:xfrm>
            <a:off x="349740" y="4622941"/>
            <a:ext cx="2695384" cy="461665"/>
          </a:xfrm>
          <a:prstGeom prst="rect">
            <a:avLst/>
          </a:prstGeom>
          <a:noFill/>
        </p:spPr>
        <p:txBody>
          <a:bodyPr wrap="square" rtlCol="0">
            <a:spAutoFit/>
          </a:bodyPr>
          <a:lstStyle/>
          <a:p>
            <a:r>
              <a:rPr lang="en-AU" sz="2400" b="1" dirty="0">
                <a:latin typeface="Times New Roman" panose="02020603050405020304" pitchFamily="18" charset="0"/>
                <a:cs typeface="Times New Roman" panose="02020603050405020304" pitchFamily="18" charset="0"/>
              </a:rPr>
              <a:t>2000 Cohort</a:t>
            </a:r>
          </a:p>
        </p:txBody>
      </p:sp>
      <p:sp>
        <p:nvSpPr>
          <p:cNvPr id="2" name="Rectangle 1">
            <a:extLst>
              <a:ext uri="{FF2B5EF4-FFF2-40B4-BE49-F238E27FC236}">
                <a16:creationId xmlns:a16="http://schemas.microsoft.com/office/drawing/2014/main" id="{B10AEB8C-9409-EA54-2436-5EC02F3A3789}"/>
              </a:ext>
            </a:extLst>
          </p:cNvPr>
          <p:cNvSpPr/>
          <p:nvPr/>
        </p:nvSpPr>
        <p:spPr>
          <a:xfrm>
            <a:off x="8018063" y="1185133"/>
            <a:ext cx="2762605" cy="1145881"/>
          </a:xfrm>
          <a:prstGeom prst="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3" name="Straight Arrow Connector 2">
            <a:extLst>
              <a:ext uri="{FF2B5EF4-FFF2-40B4-BE49-F238E27FC236}">
                <a16:creationId xmlns:a16="http://schemas.microsoft.com/office/drawing/2014/main" id="{E42831A4-C811-0083-AB20-A2F124777994}"/>
              </a:ext>
            </a:extLst>
          </p:cNvPr>
          <p:cNvCxnSpPr/>
          <p:nvPr/>
        </p:nvCxnSpPr>
        <p:spPr>
          <a:xfrm flipV="1">
            <a:off x="542194" y="1114688"/>
            <a:ext cx="11428200" cy="2"/>
          </a:xfrm>
          <a:prstGeom prst="straightConnector1">
            <a:avLst/>
          </a:prstGeom>
          <a:ln w="142875">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9BBD0232-905A-EE8A-6ADB-72F0B1F1BAE4}"/>
              </a:ext>
            </a:extLst>
          </p:cNvPr>
          <p:cNvSpPr txBox="1"/>
          <p:nvPr/>
        </p:nvSpPr>
        <p:spPr>
          <a:xfrm>
            <a:off x="309281" y="1491371"/>
            <a:ext cx="900022"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Age 10</a:t>
            </a:r>
          </a:p>
        </p:txBody>
      </p:sp>
      <p:sp>
        <p:nvSpPr>
          <p:cNvPr id="5" name="TextBox 4">
            <a:extLst>
              <a:ext uri="{FF2B5EF4-FFF2-40B4-BE49-F238E27FC236}">
                <a16:creationId xmlns:a16="http://schemas.microsoft.com/office/drawing/2014/main" id="{8CD8FE58-622C-31EB-6446-E66F1B0219ED}"/>
              </a:ext>
            </a:extLst>
          </p:cNvPr>
          <p:cNvSpPr txBox="1"/>
          <p:nvPr/>
        </p:nvSpPr>
        <p:spPr>
          <a:xfrm>
            <a:off x="1626247" y="1491371"/>
            <a:ext cx="900022"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Age 11</a:t>
            </a:r>
          </a:p>
        </p:txBody>
      </p:sp>
      <p:sp>
        <p:nvSpPr>
          <p:cNvPr id="6" name="TextBox 5">
            <a:extLst>
              <a:ext uri="{FF2B5EF4-FFF2-40B4-BE49-F238E27FC236}">
                <a16:creationId xmlns:a16="http://schemas.microsoft.com/office/drawing/2014/main" id="{328F97A0-B1C3-4834-AC7C-1E288E47914E}"/>
              </a:ext>
            </a:extLst>
          </p:cNvPr>
          <p:cNvSpPr txBox="1"/>
          <p:nvPr/>
        </p:nvSpPr>
        <p:spPr>
          <a:xfrm>
            <a:off x="2943213" y="1491371"/>
            <a:ext cx="900022"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Age 12</a:t>
            </a:r>
          </a:p>
        </p:txBody>
      </p:sp>
      <p:sp>
        <p:nvSpPr>
          <p:cNvPr id="7" name="TextBox 6">
            <a:extLst>
              <a:ext uri="{FF2B5EF4-FFF2-40B4-BE49-F238E27FC236}">
                <a16:creationId xmlns:a16="http://schemas.microsoft.com/office/drawing/2014/main" id="{3D389666-716D-31A1-D3FF-590A17DB9790}"/>
              </a:ext>
            </a:extLst>
          </p:cNvPr>
          <p:cNvSpPr txBox="1"/>
          <p:nvPr/>
        </p:nvSpPr>
        <p:spPr>
          <a:xfrm>
            <a:off x="4260179" y="1491371"/>
            <a:ext cx="900022"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Age 13</a:t>
            </a:r>
          </a:p>
        </p:txBody>
      </p:sp>
      <p:sp>
        <p:nvSpPr>
          <p:cNvPr id="8" name="TextBox 7">
            <a:extLst>
              <a:ext uri="{FF2B5EF4-FFF2-40B4-BE49-F238E27FC236}">
                <a16:creationId xmlns:a16="http://schemas.microsoft.com/office/drawing/2014/main" id="{A2551F69-ECDC-4ECA-7755-3E176F03BC2F}"/>
              </a:ext>
            </a:extLst>
          </p:cNvPr>
          <p:cNvSpPr txBox="1"/>
          <p:nvPr/>
        </p:nvSpPr>
        <p:spPr>
          <a:xfrm>
            <a:off x="5577145" y="1491371"/>
            <a:ext cx="900022"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Age 14</a:t>
            </a:r>
          </a:p>
        </p:txBody>
      </p:sp>
      <p:sp>
        <p:nvSpPr>
          <p:cNvPr id="9" name="TextBox 8">
            <a:extLst>
              <a:ext uri="{FF2B5EF4-FFF2-40B4-BE49-F238E27FC236}">
                <a16:creationId xmlns:a16="http://schemas.microsoft.com/office/drawing/2014/main" id="{3C7D5378-4B5B-3059-3D1D-5240B1D0B5D8}"/>
              </a:ext>
            </a:extLst>
          </p:cNvPr>
          <p:cNvSpPr txBox="1"/>
          <p:nvPr/>
        </p:nvSpPr>
        <p:spPr>
          <a:xfrm>
            <a:off x="6894111" y="1491371"/>
            <a:ext cx="900022"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Age 15</a:t>
            </a:r>
          </a:p>
        </p:txBody>
      </p:sp>
      <p:sp>
        <p:nvSpPr>
          <p:cNvPr id="11" name="TextBox 10">
            <a:extLst>
              <a:ext uri="{FF2B5EF4-FFF2-40B4-BE49-F238E27FC236}">
                <a16:creationId xmlns:a16="http://schemas.microsoft.com/office/drawing/2014/main" id="{B6B6BC0B-1EA7-CADA-BEFE-89CEA7CA4CA9}"/>
              </a:ext>
            </a:extLst>
          </p:cNvPr>
          <p:cNvSpPr txBox="1"/>
          <p:nvPr/>
        </p:nvSpPr>
        <p:spPr>
          <a:xfrm>
            <a:off x="8211077" y="1491371"/>
            <a:ext cx="900022"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Age 16</a:t>
            </a:r>
          </a:p>
        </p:txBody>
      </p:sp>
      <p:sp>
        <p:nvSpPr>
          <p:cNvPr id="12" name="TextBox 11">
            <a:extLst>
              <a:ext uri="{FF2B5EF4-FFF2-40B4-BE49-F238E27FC236}">
                <a16:creationId xmlns:a16="http://schemas.microsoft.com/office/drawing/2014/main" id="{952A0111-3A47-F1A3-6711-E25686B82E76}"/>
              </a:ext>
            </a:extLst>
          </p:cNvPr>
          <p:cNvSpPr txBox="1"/>
          <p:nvPr/>
        </p:nvSpPr>
        <p:spPr>
          <a:xfrm>
            <a:off x="9528043" y="1491371"/>
            <a:ext cx="900022"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Age 17</a:t>
            </a:r>
          </a:p>
        </p:txBody>
      </p:sp>
      <p:cxnSp>
        <p:nvCxnSpPr>
          <p:cNvPr id="13" name="Straight Connector 12">
            <a:extLst>
              <a:ext uri="{FF2B5EF4-FFF2-40B4-BE49-F238E27FC236}">
                <a16:creationId xmlns:a16="http://schemas.microsoft.com/office/drawing/2014/main" id="{00C1D668-831D-9719-C353-7713FC4AD89B}"/>
              </a:ext>
            </a:extLst>
          </p:cNvPr>
          <p:cNvCxnSpPr/>
          <p:nvPr/>
        </p:nvCxnSpPr>
        <p:spPr>
          <a:xfrm>
            <a:off x="1406987" y="1176485"/>
            <a:ext cx="1" cy="612475"/>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070D0A6-ED0A-EA9D-26FB-4580019BE8DA}"/>
              </a:ext>
            </a:extLst>
          </p:cNvPr>
          <p:cNvCxnSpPr/>
          <p:nvPr/>
        </p:nvCxnSpPr>
        <p:spPr>
          <a:xfrm>
            <a:off x="2734382" y="1173623"/>
            <a:ext cx="1" cy="612475"/>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5D5FBC6-DC2B-F278-47DF-254F36F16E95}"/>
              </a:ext>
            </a:extLst>
          </p:cNvPr>
          <p:cNvCxnSpPr/>
          <p:nvPr/>
        </p:nvCxnSpPr>
        <p:spPr>
          <a:xfrm>
            <a:off x="4011091" y="1173623"/>
            <a:ext cx="1" cy="612475"/>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A60FA7EB-6A3D-5844-7203-86DE37846123}"/>
              </a:ext>
            </a:extLst>
          </p:cNvPr>
          <p:cNvCxnSpPr/>
          <p:nvPr/>
        </p:nvCxnSpPr>
        <p:spPr>
          <a:xfrm>
            <a:off x="5336687" y="1173624"/>
            <a:ext cx="1" cy="612475"/>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39EBE8C0-88E2-2662-C2E8-39EBA5060E45}"/>
              </a:ext>
            </a:extLst>
          </p:cNvPr>
          <p:cNvCxnSpPr/>
          <p:nvPr/>
        </p:nvCxnSpPr>
        <p:spPr>
          <a:xfrm>
            <a:off x="6678806" y="1173626"/>
            <a:ext cx="1" cy="612475"/>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F0EB5DE4-4C6D-A209-3080-315611B8C454}"/>
              </a:ext>
            </a:extLst>
          </p:cNvPr>
          <p:cNvCxnSpPr/>
          <p:nvPr/>
        </p:nvCxnSpPr>
        <p:spPr>
          <a:xfrm>
            <a:off x="8014468" y="1185133"/>
            <a:ext cx="1" cy="612475"/>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1C85C12-9D20-AC17-9189-772C7E0D4586}"/>
              </a:ext>
            </a:extLst>
          </p:cNvPr>
          <p:cNvCxnSpPr/>
          <p:nvPr/>
        </p:nvCxnSpPr>
        <p:spPr>
          <a:xfrm>
            <a:off x="9346521" y="1173625"/>
            <a:ext cx="1" cy="612475"/>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46624545-26E1-CD5D-AC92-C6505E873249}"/>
              </a:ext>
            </a:extLst>
          </p:cNvPr>
          <p:cNvSpPr txBox="1"/>
          <p:nvPr/>
        </p:nvSpPr>
        <p:spPr>
          <a:xfrm>
            <a:off x="8708527" y="1973190"/>
            <a:ext cx="1275987"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COVID-19</a:t>
            </a:r>
          </a:p>
        </p:txBody>
      </p:sp>
      <p:sp>
        <p:nvSpPr>
          <p:cNvPr id="36" name="TextBox 35">
            <a:extLst>
              <a:ext uri="{FF2B5EF4-FFF2-40B4-BE49-F238E27FC236}">
                <a16:creationId xmlns:a16="http://schemas.microsoft.com/office/drawing/2014/main" id="{B7414E11-DEE1-5675-96BB-DE5F749BBD02}"/>
              </a:ext>
            </a:extLst>
          </p:cNvPr>
          <p:cNvSpPr txBox="1"/>
          <p:nvPr/>
        </p:nvSpPr>
        <p:spPr>
          <a:xfrm>
            <a:off x="309281" y="434012"/>
            <a:ext cx="2695384" cy="461665"/>
          </a:xfrm>
          <a:prstGeom prst="rect">
            <a:avLst/>
          </a:prstGeom>
          <a:noFill/>
        </p:spPr>
        <p:txBody>
          <a:bodyPr wrap="square" rtlCol="0">
            <a:spAutoFit/>
          </a:bodyPr>
          <a:lstStyle/>
          <a:p>
            <a:r>
              <a:rPr lang="en-AU" sz="2400" b="1" dirty="0">
                <a:latin typeface="Times New Roman" panose="02020603050405020304" pitchFamily="18" charset="0"/>
                <a:cs typeface="Times New Roman" panose="02020603050405020304" pitchFamily="18" charset="0"/>
              </a:rPr>
              <a:t>2004 Cohort</a:t>
            </a:r>
          </a:p>
        </p:txBody>
      </p:sp>
    </p:spTree>
    <p:extLst>
      <p:ext uri="{BB962C8B-B14F-4D97-AF65-F5344CB8AC3E}">
        <p14:creationId xmlns:p14="http://schemas.microsoft.com/office/powerpoint/2010/main" val="20800961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66"/>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7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65"/>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7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64"/>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71"/>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63"/>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70"/>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62"/>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58"/>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69"/>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61"/>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68"/>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60"/>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67"/>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59"/>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93"/>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74"/>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57"/>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94"/>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76"/>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77"/>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85"/>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78"/>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86"/>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79"/>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87"/>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80"/>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88"/>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81"/>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89"/>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82"/>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90"/>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83"/>
                                        </p:tgtEl>
                                        <p:attrNameLst>
                                          <p:attrName>style.visibility</p:attrName>
                                        </p:attrNameLst>
                                      </p:cBhvr>
                                      <p:to>
                                        <p:strVal val="visible"/>
                                      </p:to>
                                    </p:set>
                                  </p:childTnLst>
                                </p:cTn>
                              </p:par>
                              <p:par>
                                <p:cTn id="117" presetID="1" presetClass="entr" presetSubtype="0" fill="hold" nodeType="withEffect">
                                  <p:stCondLst>
                                    <p:cond delay="0"/>
                                  </p:stCondLst>
                                  <p:childTnLst>
                                    <p:set>
                                      <p:cBhvr>
                                        <p:cTn id="118" dur="1" fill="hold">
                                          <p:stCondLst>
                                            <p:cond delay="0"/>
                                          </p:stCondLst>
                                        </p:cTn>
                                        <p:tgtEl>
                                          <p:spTgt spid="91"/>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84"/>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75"/>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59" grpId="0"/>
      <p:bldP spid="60" grpId="0"/>
      <p:bldP spid="61" grpId="0"/>
      <p:bldP spid="62" grpId="0"/>
      <p:bldP spid="63" grpId="0"/>
      <p:bldP spid="64" grpId="0"/>
      <p:bldP spid="65" grpId="0"/>
      <p:bldP spid="66" grpId="0"/>
      <p:bldP spid="74" grpId="0"/>
      <p:bldP spid="75" grpId="0" animBg="1"/>
      <p:bldP spid="77" grpId="0"/>
      <p:bldP spid="78" grpId="0"/>
      <p:bldP spid="79" grpId="0"/>
      <p:bldP spid="80" grpId="0"/>
      <p:bldP spid="81" grpId="0"/>
      <p:bldP spid="82" grpId="0"/>
      <p:bldP spid="83" grpId="0"/>
      <p:bldP spid="84" grpId="0"/>
      <p:bldP spid="92" grpId="0"/>
      <p:bldP spid="93" grpId="0"/>
      <p:bldP spid="94" grpId="0"/>
      <p:bldP spid="2" grpId="0" animBg="1"/>
      <p:bldP spid="4" grpId="0"/>
      <p:bldP spid="5" grpId="0"/>
      <p:bldP spid="6" grpId="0"/>
      <p:bldP spid="7" grpId="0"/>
      <p:bldP spid="8" grpId="0"/>
      <p:bldP spid="9" grpId="0"/>
      <p:bldP spid="11" grpId="0"/>
      <p:bldP spid="12" grpId="0"/>
      <p:bldP spid="35" grpId="0"/>
      <p:bldP spid="3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Box 55"/>
          <p:cNvSpPr txBox="1"/>
          <p:nvPr/>
        </p:nvSpPr>
        <p:spPr>
          <a:xfrm>
            <a:off x="349741" y="440760"/>
            <a:ext cx="2307196" cy="461665"/>
          </a:xfrm>
          <a:prstGeom prst="rect">
            <a:avLst/>
          </a:prstGeom>
          <a:noFill/>
        </p:spPr>
        <p:txBody>
          <a:bodyPr wrap="square" rtlCol="0">
            <a:spAutoFit/>
          </a:bodyPr>
          <a:lstStyle/>
          <a:p>
            <a:r>
              <a:rPr lang="en-AU" sz="2400" b="1" dirty="0">
                <a:latin typeface="Times New Roman" panose="02020603050405020304" pitchFamily="18" charset="0"/>
                <a:cs typeface="Times New Roman" panose="02020603050405020304" pitchFamily="18" charset="0"/>
              </a:rPr>
              <a:t>2004 Cohort</a:t>
            </a:r>
          </a:p>
        </p:txBody>
      </p:sp>
      <p:sp>
        <p:nvSpPr>
          <p:cNvPr id="93" name="TextBox 92"/>
          <p:cNvSpPr txBox="1"/>
          <p:nvPr/>
        </p:nvSpPr>
        <p:spPr>
          <a:xfrm>
            <a:off x="316497" y="2533375"/>
            <a:ext cx="2307196" cy="461665"/>
          </a:xfrm>
          <a:prstGeom prst="rect">
            <a:avLst/>
          </a:prstGeom>
          <a:noFill/>
        </p:spPr>
        <p:txBody>
          <a:bodyPr wrap="square" rtlCol="0">
            <a:spAutoFit/>
          </a:bodyPr>
          <a:lstStyle/>
          <a:p>
            <a:r>
              <a:rPr lang="en-AU" sz="2400" b="1" dirty="0">
                <a:latin typeface="Times New Roman" panose="02020603050405020304" pitchFamily="18" charset="0"/>
                <a:cs typeface="Times New Roman" panose="02020603050405020304" pitchFamily="18" charset="0"/>
              </a:rPr>
              <a:t>2002 Cohort</a:t>
            </a:r>
          </a:p>
        </p:txBody>
      </p:sp>
      <p:sp>
        <p:nvSpPr>
          <p:cNvPr id="94" name="TextBox 93"/>
          <p:cNvSpPr txBox="1"/>
          <p:nvPr/>
        </p:nvSpPr>
        <p:spPr>
          <a:xfrm>
            <a:off x="349740" y="4622941"/>
            <a:ext cx="2307196" cy="461665"/>
          </a:xfrm>
          <a:prstGeom prst="rect">
            <a:avLst/>
          </a:prstGeom>
          <a:noFill/>
        </p:spPr>
        <p:txBody>
          <a:bodyPr wrap="square" rtlCol="0">
            <a:spAutoFit/>
          </a:bodyPr>
          <a:lstStyle/>
          <a:p>
            <a:r>
              <a:rPr lang="en-AU" sz="2400" b="1" dirty="0">
                <a:latin typeface="Times New Roman" panose="02020603050405020304" pitchFamily="18" charset="0"/>
                <a:cs typeface="Times New Roman" panose="02020603050405020304" pitchFamily="18" charset="0"/>
              </a:rPr>
              <a:t>2000 Cohort</a:t>
            </a:r>
          </a:p>
        </p:txBody>
      </p:sp>
      <p:sp>
        <p:nvSpPr>
          <p:cNvPr id="2" name="TextBox 1"/>
          <p:cNvSpPr txBox="1"/>
          <p:nvPr/>
        </p:nvSpPr>
        <p:spPr>
          <a:xfrm>
            <a:off x="6193231" y="1254926"/>
            <a:ext cx="1720599" cy="923330"/>
          </a:xfrm>
          <a:prstGeom prst="rect">
            <a:avLst/>
          </a:prstGeom>
          <a:noFill/>
        </p:spPr>
        <p:txBody>
          <a:bodyPr wrap="square" rtlCol="0">
            <a:spAutoFit/>
          </a:bodyPr>
          <a:lstStyle/>
          <a:p>
            <a:pPr algn="ctr"/>
            <a:r>
              <a:rPr lang="en-AU" dirty="0">
                <a:latin typeface="Times New Roman" panose="02020603050405020304" pitchFamily="18" charset="0"/>
                <a:cs typeface="Times New Roman" panose="02020603050405020304" pitchFamily="18" charset="0"/>
              </a:rPr>
              <a:t>Offence committed on January 1 2014</a:t>
            </a:r>
          </a:p>
        </p:txBody>
      </p:sp>
      <p:cxnSp>
        <p:nvCxnSpPr>
          <p:cNvPr id="27" name="Straight Arrow Connector 26"/>
          <p:cNvCxnSpPr/>
          <p:nvPr/>
        </p:nvCxnSpPr>
        <p:spPr>
          <a:xfrm flipV="1">
            <a:off x="582654" y="1121436"/>
            <a:ext cx="11428200" cy="2"/>
          </a:xfrm>
          <a:prstGeom prst="straightConnector1">
            <a:avLst/>
          </a:prstGeom>
          <a:ln w="142875">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582654" y="5371181"/>
            <a:ext cx="1720599" cy="923330"/>
          </a:xfrm>
          <a:prstGeom prst="rect">
            <a:avLst/>
          </a:prstGeom>
          <a:noFill/>
        </p:spPr>
        <p:txBody>
          <a:bodyPr wrap="square" rtlCol="0">
            <a:spAutoFit/>
          </a:bodyPr>
          <a:lstStyle/>
          <a:p>
            <a:pPr algn="ctr"/>
            <a:r>
              <a:rPr lang="en-AU" dirty="0">
                <a:latin typeface="Times New Roman" panose="02020603050405020304" pitchFamily="18" charset="0"/>
                <a:cs typeface="Times New Roman" panose="02020603050405020304" pitchFamily="18" charset="0"/>
              </a:rPr>
              <a:t>Offence committed on January 1 2010</a:t>
            </a:r>
          </a:p>
        </p:txBody>
      </p:sp>
      <p:sp>
        <p:nvSpPr>
          <p:cNvPr id="46" name="TextBox 45"/>
          <p:cNvSpPr txBox="1"/>
          <p:nvPr/>
        </p:nvSpPr>
        <p:spPr>
          <a:xfrm>
            <a:off x="2954753" y="3221817"/>
            <a:ext cx="1720599" cy="923330"/>
          </a:xfrm>
          <a:prstGeom prst="rect">
            <a:avLst/>
          </a:prstGeom>
          <a:noFill/>
        </p:spPr>
        <p:txBody>
          <a:bodyPr wrap="square" rtlCol="0">
            <a:spAutoFit/>
          </a:bodyPr>
          <a:lstStyle/>
          <a:p>
            <a:pPr algn="ctr"/>
            <a:r>
              <a:rPr lang="en-AU" dirty="0">
                <a:latin typeface="Times New Roman" panose="02020603050405020304" pitchFamily="18" charset="0"/>
                <a:cs typeface="Times New Roman" panose="02020603050405020304" pitchFamily="18" charset="0"/>
              </a:rPr>
              <a:t>Offence committed on January 1 2012</a:t>
            </a:r>
          </a:p>
        </p:txBody>
      </p:sp>
      <p:cxnSp>
        <p:nvCxnSpPr>
          <p:cNvPr id="47" name="Straight Arrow Connector 46"/>
          <p:cNvCxnSpPr/>
          <p:nvPr/>
        </p:nvCxnSpPr>
        <p:spPr>
          <a:xfrm flipV="1">
            <a:off x="582654" y="3138324"/>
            <a:ext cx="11428200" cy="2"/>
          </a:xfrm>
          <a:prstGeom prst="straightConnector1">
            <a:avLst/>
          </a:prstGeom>
          <a:ln w="142875">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flipV="1">
            <a:off x="582654" y="5227892"/>
            <a:ext cx="11428200" cy="2"/>
          </a:xfrm>
          <a:prstGeom prst="straightConnector1">
            <a:avLst/>
          </a:prstGeom>
          <a:ln w="142875">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6193231" y="3225979"/>
            <a:ext cx="1720599" cy="923330"/>
          </a:xfrm>
          <a:prstGeom prst="rect">
            <a:avLst/>
          </a:prstGeom>
          <a:noFill/>
        </p:spPr>
        <p:txBody>
          <a:bodyPr wrap="square" rtlCol="0">
            <a:spAutoFit/>
          </a:bodyPr>
          <a:lstStyle/>
          <a:p>
            <a:pPr algn="ctr"/>
            <a:r>
              <a:rPr lang="en-AU" dirty="0">
                <a:latin typeface="Times New Roman" panose="02020603050405020304" pitchFamily="18" charset="0"/>
                <a:cs typeface="Times New Roman" panose="02020603050405020304" pitchFamily="18" charset="0"/>
              </a:rPr>
              <a:t>Offence now “committed” on January 1 2014</a:t>
            </a:r>
          </a:p>
        </p:txBody>
      </p:sp>
      <p:sp>
        <p:nvSpPr>
          <p:cNvPr id="51" name="TextBox 50"/>
          <p:cNvSpPr txBox="1"/>
          <p:nvPr/>
        </p:nvSpPr>
        <p:spPr>
          <a:xfrm>
            <a:off x="4351868" y="3686444"/>
            <a:ext cx="1720599" cy="369332"/>
          </a:xfrm>
          <a:prstGeom prst="rect">
            <a:avLst/>
          </a:prstGeom>
          <a:noFill/>
        </p:spPr>
        <p:txBody>
          <a:bodyPr wrap="square" rtlCol="0">
            <a:spAutoFit/>
          </a:bodyPr>
          <a:lstStyle/>
          <a:p>
            <a:pPr algn="ctr"/>
            <a:r>
              <a:rPr lang="en-AU" dirty="0">
                <a:latin typeface="Times New Roman" panose="02020603050405020304" pitchFamily="18" charset="0"/>
                <a:cs typeface="Times New Roman" panose="02020603050405020304" pitchFamily="18" charset="0"/>
              </a:rPr>
              <a:t>+ 2 Years</a:t>
            </a:r>
          </a:p>
        </p:txBody>
      </p:sp>
      <p:sp>
        <p:nvSpPr>
          <p:cNvPr id="68" name="TextBox 67"/>
          <p:cNvSpPr txBox="1"/>
          <p:nvPr/>
        </p:nvSpPr>
        <p:spPr>
          <a:xfrm>
            <a:off x="2995174" y="5697933"/>
            <a:ext cx="1720599" cy="369332"/>
          </a:xfrm>
          <a:prstGeom prst="rect">
            <a:avLst/>
          </a:prstGeom>
          <a:noFill/>
        </p:spPr>
        <p:txBody>
          <a:bodyPr wrap="square" rtlCol="0">
            <a:spAutoFit/>
          </a:bodyPr>
          <a:lstStyle/>
          <a:p>
            <a:pPr algn="ctr"/>
            <a:r>
              <a:rPr lang="en-AU" dirty="0">
                <a:latin typeface="Times New Roman" panose="02020603050405020304" pitchFamily="18" charset="0"/>
                <a:cs typeface="Times New Roman" panose="02020603050405020304" pitchFamily="18" charset="0"/>
              </a:rPr>
              <a:t>+ 4 Years</a:t>
            </a:r>
          </a:p>
        </p:txBody>
      </p:sp>
      <p:sp>
        <p:nvSpPr>
          <p:cNvPr id="70" name="TextBox 69"/>
          <p:cNvSpPr txBox="1"/>
          <p:nvPr/>
        </p:nvSpPr>
        <p:spPr>
          <a:xfrm>
            <a:off x="6296753" y="5311383"/>
            <a:ext cx="1720599" cy="923330"/>
          </a:xfrm>
          <a:prstGeom prst="rect">
            <a:avLst/>
          </a:prstGeom>
          <a:noFill/>
        </p:spPr>
        <p:txBody>
          <a:bodyPr wrap="square" rtlCol="0">
            <a:spAutoFit/>
          </a:bodyPr>
          <a:lstStyle/>
          <a:p>
            <a:pPr algn="ctr"/>
            <a:r>
              <a:rPr lang="en-AU" dirty="0">
                <a:latin typeface="Times New Roman" panose="02020603050405020304" pitchFamily="18" charset="0"/>
                <a:cs typeface="Times New Roman" panose="02020603050405020304" pitchFamily="18" charset="0"/>
              </a:rPr>
              <a:t>Offence now “committed” on January 1 2014</a:t>
            </a:r>
          </a:p>
        </p:txBody>
      </p:sp>
      <p:cxnSp>
        <p:nvCxnSpPr>
          <p:cNvPr id="4" name="Straight Arrow Connector 3">
            <a:extLst>
              <a:ext uri="{FF2B5EF4-FFF2-40B4-BE49-F238E27FC236}">
                <a16:creationId xmlns:a16="http://schemas.microsoft.com/office/drawing/2014/main" id="{971C1847-7CB1-8C27-9A7D-C0F19560AB3A}"/>
              </a:ext>
            </a:extLst>
          </p:cNvPr>
          <p:cNvCxnSpPr>
            <a:cxnSpLocks/>
          </p:cNvCxnSpPr>
          <p:nvPr/>
        </p:nvCxnSpPr>
        <p:spPr>
          <a:xfrm>
            <a:off x="4614970" y="3565214"/>
            <a:ext cx="1578261" cy="416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396741F1-F2C8-DA73-110A-71FC97802802}"/>
              </a:ext>
            </a:extLst>
          </p:cNvPr>
          <p:cNvCxnSpPr>
            <a:cxnSpLocks/>
          </p:cNvCxnSpPr>
          <p:nvPr/>
        </p:nvCxnSpPr>
        <p:spPr>
          <a:xfrm>
            <a:off x="2300567" y="5624018"/>
            <a:ext cx="3996186" cy="574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7979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0"/>
      <p:bldP spid="94" grpId="0"/>
      <p:bldP spid="45" grpId="0"/>
      <p:bldP spid="46" grpId="0"/>
      <p:bldP spid="49" grpId="0"/>
      <p:bldP spid="51" grpId="0"/>
      <p:bldP spid="68" grpId="0"/>
      <p:bldP spid="7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49"/>
          <p:cNvSpPr/>
          <p:nvPr/>
        </p:nvSpPr>
        <p:spPr>
          <a:xfrm>
            <a:off x="4494013" y="903754"/>
            <a:ext cx="2762605" cy="1145881"/>
          </a:xfrm>
          <a:prstGeom prst="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10" name="Straight Arrow Connector 9"/>
          <p:cNvCxnSpPr/>
          <p:nvPr/>
        </p:nvCxnSpPr>
        <p:spPr>
          <a:xfrm flipV="1">
            <a:off x="4473166" y="845249"/>
            <a:ext cx="3204343" cy="886"/>
          </a:xfrm>
          <a:prstGeom prst="straightConnector1">
            <a:avLst/>
          </a:prstGeom>
          <a:ln w="142875">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4687027" y="1233438"/>
            <a:ext cx="900022"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Age 16</a:t>
            </a:r>
          </a:p>
        </p:txBody>
      </p:sp>
      <p:sp>
        <p:nvSpPr>
          <p:cNvPr id="21" name="TextBox 20"/>
          <p:cNvSpPr txBox="1"/>
          <p:nvPr/>
        </p:nvSpPr>
        <p:spPr>
          <a:xfrm>
            <a:off x="6003993" y="1233438"/>
            <a:ext cx="900022"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Age 17</a:t>
            </a:r>
          </a:p>
        </p:txBody>
      </p:sp>
      <p:cxnSp>
        <p:nvCxnSpPr>
          <p:cNvPr id="30" name="Straight Connector 29"/>
          <p:cNvCxnSpPr/>
          <p:nvPr/>
        </p:nvCxnSpPr>
        <p:spPr>
          <a:xfrm>
            <a:off x="4490418" y="918574"/>
            <a:ext cx="1" cy="612475"/>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5822471" y="915692"/>
            <a:ext cx="1" cy="612475"/>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5184477" y="1715257"/>
            <a:ext cx="1275987"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COVID-19</a:t>
            </a:r>
          </a:p>
        </p:txBody>
      </p:sp>
      <p:sp>
        <p:nvSpPr>
          <p:cNvPr id="56" name="TextBox 55"/>
          <p:cNvSpPr txBox="1"/>
          <p:nvPr/>
        </p:nvSpPr>
        <p:spPr>
          <a:xfrm>
            <a:off x="349741" y="440760"/>
            <a:ext cx="2307196" cy="461665"/>
          </a:xfrm>
          <a:prstGeom prst="rect">
            <a:avLst/>
          </a:prstGeom>
          <a:noFill/>
        </p:spPr>
        <p:txBody>
          <a:bodyPr wrap="square" rtlCol="0">
            <a:spAutoFit/>
          </a:bodyPr>
          <a:lstStyle/>
          <a:p>
            <a:r>
              <a:rPr lang="en-AU" sz="2400" b="1" dirty="0">
                <a:latin typeface="Times New Roman" panose="02020603050405020304" pitchFamily="18" charset="0"/>
                <a:cs typeface="Times New Roman" panose="02020603050405020304" pitchFamily="18" charset="0"/>
              </a:rPr>
              <a:t>2004 Cohort</a:t>
            </a:r>
          </a:p>
        </p:txBody>
      </p:sp>
      <p:sp>
        <p:nvSpPr>
          <p:cNvPr id="93" name="TextBox 92"/>
          <p:cNvSpPr txBox="1"/>
          <p:nvPr/>
        </p:nvSpPr>
        <p:spPr>
          <a:xfrm>
            <a:off x="316497" y="2533375"/>
            <a:ext cx="2307196" cy="461665"/>
          </a:xfrm>
          <a:prstGeom prst="rect">
            <a:avLst/>
          </a:prstGeom>
          <a:noFill/>
        </p:spPr>
        <p:txBody>
          <a:bodyPr wrap="square" rtlCol="0">
            <a:spAutoFit/>
          </a:bodyPr>
          <a:lstStyle/>
          <a:p>
            <a:r>
              <a:rPr lang="en-AU" sz="2400" b="1" dirty="0">
                <a:latin typeface="Times New Roman" panose="02020603050405020304" pitchFamily="18" charset="0"/>
                <a:cs typeface="Times New Roman" panose="02020603050405020304" pitchFamily="18" charset="0"/>
              </a:rPr>
              <a:t>2002 Cohort</a:t>
            </a:r>
          </a:p>
        </p:txBody>
      </p:sp>
      <p:sp>
        <p:nvSpPr>
          <p:cNvPr id="94" name="TextBox 93"/>
          <p:cNvSpPr txBox="1"/>
          <p:nvPr/>
        </p:nvSpPr>
        <p:spPr>
          <a:xfrm>
            <a:off x="349740" y="4622941"/>
            <a:ext cx="2307196" cy="461665"/>
          </a:xfrm>
          <a:prstGeom prst="rect">
            <a:avLst/>
          </a:prstGeom>
          <a:noFill/>
        </p:spPr>
        <p:txBody>
          <a:bodyPr wrap="square" rtlCol="0">
            <a:spAutoFit/>
          </a:bodyPr>
          <a:lstStyle/>
          <a:p>
            <a:r>
              <a:rPr lang="en-AU" sz="2400" b="1" dirty="0">
                <a:latin typeface="Times New Roman" panose="02020603050405020304" pitchFamily="18" charset="0"/>
                <a:cs typeface="Times New Roman" panose="02020603050405020304" pitchFamily="18" charset="0"/>
              </a:rPr>
              <a:t>2000 Cohort</a:t>
            </a:r>
          </a:p>
        </p:txBody>
      </p:sp>
      <p:sp>
        <p:nvSpPr>
          <p:cNvPr id="103" name="Rectangle 102"/>
          <p:cNvSpPr/>
          <p:nvPr/>
        </p:nvSpPr>
        <p:spPr>
          <a:xfrm>
            <a:off x="4494013" y="2930936"/>
            <a:ext cx="2762605" cy="1145881"/>
          </a:xfrm>
          <a:prstGeom prst="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104" name="Straight Arrow Connector 103"/>
          <p:cNvCxnSpPr/>
          <p:nvPr/>
        </p:nvCxnSpPr>
        <p:spPr>
          <a:xfrm flipV="1">
            <a:off x="4473166" y="2884154"/>
            <a:ext cx="3204343" cy="886"/>
          </a:xfrm>
          <a:prstGeom prst="straightConnector1">
            <a:avLst/>
          </a:prstGeom>
          <a:ln w="142875">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105" name="TextBox 104"/>
          <p:cNvSpPr txBox="1"/>
          <p:nvPr/>
        </p:nvSpPr>
        <p:spPr>
          <a:xfrm>
            <a:off x="4687027" y="3272343"/>
            <a:ext cx="1131850"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Age 16</a:t>
            </a:r>
          </a:p>
        </p:txBody>
      </p:sp>
      <p:sp>
        <p:nvSpPr>
          <p:cNvPr id="106" name="TextBox 105"/>
          <p:cNvSpPr txBox="1"/>
          <p:nvPr/>
        </p:nvSpPr>
        <p:spPr>
          <a:xfrm>
            <a:off x="6003993" y="3272343"/>
            <a:ext cx="1143342"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Age 17</a:t>
            </a:r>
          </a:p>
        </p:txBody>
      </p:sp>
      <p:cxnSp>
        <p:nvCxnSpPr>
          <p:cNvPr id="107" name="Straight Connector 106"/>
          <p:cNvCxnSpPr/>
          <p:nvPr/>
        </p:nvCxnSpPr>
        <p:spPr>
          <a:xfrm>
            <a:off x="4490418" y="2957479"/>
            <a:ext cx="1" cy="612475"/>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5822471" y="2954597"/>
            <a:ext cx="1" cy="612475"/>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110" name="Rectangle 109"/>
          <p:cNvSpPr/>
          <p:nvPr/>
        </p:nvSpPr>
        <p:spPr>
          <a:xfrm>
            <a:off x="4494013" y="4958333"/>
            <a:ext cx="2762605" cy="1145881"/>
          </a:xfrm>
          <a:prstGeom prst="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111" name="Straight Arrow Connector 110"/>
          <p:cNvCxnSpPr/>
          <p:nvPr/>
        </p:nvCxnSpPr>
        <p:spPr>
          <a:xfrm flipV="1">
            <a:off x="4473166" y="4911551"/>
            <a:ext cx="3204343" cy="886"/>
          </a:xfrm>
          <a:prstGeom prst="straightConnector1">
            <a:avLst/>
          </a:prstGeom>
          <a:ln w="142875">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4687027" y="5299740"/>
            <a:ext cx="1131850"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Age 16</a:t>
            </a:r>
          </a:p>
        </p:txBody>
      </p:sp>
      <p:sp>
        <p:nvSpPr>
          <p:cNvPr id="113" name="TextBox 112"/>
          <p:cNvSpPr txBox="1"/>
          <p:nvPr/>
        </p:nvSpPr>
        <p:spPr>
          <a:xfrm>
            <a:off x="6003992" y="5299740"/>
            <a:ext cx="1150531"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Age 17</a:t>
            </a:r>
          </a:p>
        </p:txBody>
      </p:sp>
      <p:cxnSp>
        <p:nvCxnSpPr>
          <p:cNvPr id="114" name="Straight Connector 113"/>
          <p:cNvCxnSpPr/>
          <p:nvPr/>
        </p:nvCxnSpPr>
        <p:spPr>
          <a:xfrm>
            <a:off x="4490418" y="4984876"/>
            <a:ext cx="1" cy="612475"/>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a:off x="5822471" y="4981994"/>
            <a:ext cx="1" cy="612475"/>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117" name="TextBox 116"/>
          <p:cNvSpPr txBox="1"/>
          <p:nvPr/>
        </p:nvSpPr>
        <p:spPr>
          <a:xfrm>
            <a:off x="5135601" y="3753276"/>
            <a:ext cx="1566759"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“COVID-19”</a:t>
            </a:r>
          </a:p>
        </p:txBody>
      </p:sp>
      <p:sp>
        <p:nvSpPr>
          <p:cNvPr id="118" name="TextBox 117"/>
          <p:cNvSpPr txBox="1"/>
          <p:nvPr/>
        </p:nvSpPr>
        <p:spPr>
          <a:xfrm>
            <a:off x="5091935" y="5750137"/>
            <a:ext cx="1566759" cy="369332"/>
          </a:xfrm>
          <a:prstGeom prst="rect">
            <a:avLst/>
          </a:prstGeom>
          <a:noFill/>
        </p:spPr>
        <p:txBody>
          <a:bodyPr wrap="square" rtlCol="0">
            <a:spAutoFit/>
          </a:bodyPr>
          <a:lstStyle/>
          <a:p>
            <a:r>
              <a:rPr lang="en-AU" b="1" dirty="0">
                <a:latin typeface="Times New Roman" panose="02020603050405020304" pitchFamily="18" charset="0"/>
                <a:cs typeface="Times New Roman" panose="02020603050405020304" pitchFamily="18" charset="0"/>
              </a:rPr>
              <a:t>“COVID-19”</a:t>
            </a:r>
          </a:p>
        </p:txBody>
      </p:sp>
    </p:spTree>
    <p:extLst>
      <p:ext uri="{BB962C8B-B14F-4D97-AF65-F5344CB8AC3E}">
        <p14:creationId xmlns:p14="http://schemas.microsoft.com/office/powerpoint/2010/main" val="4082764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B341108-006B-4F5E-9794-E61BA27CED50}"/>
              </a:ext>
            </a:extLst>
          </p:cNvPr>
          <p:cNvSpPr txBox="1"/>
          <p:nvPr/>
        </p:nvSpPr>
        <p:spPr>
          <a:xfrm>
            <a:off x="742353" y="2767281"/>
            <a:ext cx="10707294" cy="1323439"/>
          </a:xfrm>
          <a:prstGeom prst="rect">
            <a:avLst/>
          </a:prstGeom>
          <a:noFill/>
        </p:spPr>
        <p:txBody>
          <a:bodyPr wrap="square">
            <a:spAutoFit/>
          </a:bodyPr>
          <a:lstStyle/>
          <a:p>
            <a:pPr algn="ctr"/>
            <a:r>
              <a:rPr lang="en-AU" sz="4000" b="1" dirty="0">
                <a:latin typeface="Times New Roman" panose="02020603050405020304" pitchFamily="18" charset="0"/>
                <a:cs typeface="Times New Roman" panose="02020603050405020304" pitchFamily="18" charset="0"/>
              </a:rPr>
              <a:t>Did the prevalence of offending change post-COVID?</a:t>
            </a:r>
          </a:p>
        </p:txBody>
      </p:sp>
    </p:spTree>
    <p:extLst>
      <p:ext uri="{BB962C8B-B14F-4D97-AF65-F5344CB8AC3E}">
        <p14:creationId xmlns:p14="http://schemas.microsoft.com/office/powerpoint/2010/main" val="1040469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E00E750-92E9-B64F-A539-4B58B4F904E8}"/>
              </a:ext>
            </a:extLst>
          </p:cNvPr>
          <p:cNvSpPr txBox="1"/>
          <p:nvPr/>
        </p:nvSpPr>
        <p:spPr>
          <a:xfrm>
            <a:off x="896306" y="534714"/>
            <a:ext cx="4442122" cy="400110"/>
          </a:xfrm>
          <a:prstGeom prst="rect">
            <a:avLst/>
          </a:prstGeom>
          <a:noFill/>
        </p:spPr>
        <p:txBody>
          <a:bodyPr wrap="square">
            <a:spAutoFit/>
          </a:bodyPr>
          <a:lstStyle/>
          <a:p>
            <a:pPr algn="ctr"/>
            <a:r>
              <a:rPr lang="en-AU" sz="2000" b="1" dirty="0">
                <a:latin typeface="Times New Roman" panose="02020603050405020304" pitchFamily="18" charset="0"/>
                <a:cs typeface="Times New Roman" panose="02020603050405020304" pitchFamily="18" charset="0"/>
              </a:rPr>
              <a:t>Monthly prevalence of offending</a:t>
            </a:r>
            <a:endParaRPr lang="en-AU" sz="2000" dirty="0"/>
          </a:p>
        </p:txBody>
      </p:sp>
      <p:graphicFrame>
        <p:nvGraphicFramePr>
          <p:cNvPr id="5" name="Chart 4">
            <a:extLst>
              <a:ext uri="{FF2B5EF4-FFF2-40B4-BE49-F238E27FC236}">
                <a16:creationId xmlns:a16="http://schemas.microsoft.com/office/drawing/2014/main" id="{00000000-0008-0000-0700-000002000000}"/>
              </a:ext>
            </a:extLst>
          </p:cNvPr>
          <p:cNvGraphicFramePr>
            <a:graphicFrameLocks/>
          </p:cNvGraphicFramePr>
          <p:nvPr/>
        </p:nvGraphicFramePr>
        <p:xfrm>
          <a:off x="0" y="1160586"/>
          <a:ext cx="6234735" cy="504180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00000000-0008-0000-0700-000002000000}"/>
              </a:ext>
            </a:extLst>
          </p:cNvPr>
          <p:cNvGraphicFramePr>
            <a:graphicFrameLocks/>
          </p:cNvGraphicFramePr>
          <p:nvPr>
            <p:extLst>
              <p:ext uri="{D42A27DB-BD31-4B8C-83A1-F6EECF244321}">
                <p14:modId xmlns:p14="http://schemas.microsoft.com/office/powerpoint/2010/main" val="2282179470"/>
              </p:ext>
            </p:extLst>
          </p:nvPr>
        </p:nvGraphicFramePr>
        <p:xfrm>
          <a:off x="6234735" y="1160585"/>
          <a:ext cx="5883294" cy="5041805"/>
        </p:xfrm>
        <a:graphic>
          <a:graphicData uri="http://schemas.openxmlformats.org/drawingml/2006/chart">
            <c:chart xmlns:c="http://schemas.openxmlformats.org/drawingml/2006/chart" xmlns:r="http://schemas.openxmlformats.org/officeDocument/2006/relationships" r:id="rId4"/>
          </a:graphicData>
        </a:graphic>
      </p:graphicFrame>
      <p:cxnSp>
        <p:nvCxnSpPr>
          <p:cNvPr id="7" name="Straight Connector 6">
            <a:extLst>
              <a:ext uri="{FF2B5EF4-FFF2-40B4-BE49-F238E27FC236}">
                <a16:creationId xmlns:a16="http://schemas.microsoft.com/office/drawing/2014/main" id="{CB0DDFD6-8237-3DF2-0145-11FF2F3BD99E}"/>
              </a:ext>
            </a:extLst>
          </p:cNvPr>
          <p:cNvCxnSpPr/>
          <p:nvPr/>
        </p:nvCxnSpPr>
        <p:spPr>
          <a:xfrm flipH="1">
            <a:off x="10449109" y="1302589"/>
            <a:ext cx="14733" cy="4150059"/>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CB0DDFD6-8237-3DF2-0145-11FF2F3BD99E}"/>
              </a:ext>
            </a:extLst>
          </p:cNvPr>
          <p:cNvCxnSpPr/>
          <p:nvPr/>
        </p:nvCxnSpPr>
        <p:spPr>
          <a:xfrm flipH="1">
            <a:off x="4606426" y="1302589"/>
            <a:ext cx="14733" cy="4150059"/>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8E00E750-92E9-B64F-A539-4B58B4F904E8}"/>
              </a:ext>
            </a:extLst>
          </p:cNvPr>
          <p:cNvSpPr txBox="1"/>
          <p:nvPr/>
        </p:nvSpPr>
        <p:spPr>
          <a:xfrm>
            <a:off x="6654371" y="539089"/>
            <a:ext cx="5044022" cy="400110"/>
          </a:xfrm>
          <a:prstGeom prst="rect">
            <a:avLst/>
          </a:prstGeom>
          <a:noFill/>
        </p:spPr>
        <p:txBody>
          <a:bodyPr wrap="square">
            <a:spAutoFit/>
          </a:bodyPr>
          <a:lstStyle/>
          <a:p>
            <a:pPr algn="ctr"/>
            <a:r>
              <a:rPr lang="en-AU" sz="2000" b="1" dirty="0">
                <a:latin typeface="Times New Roman" panose="02020603050405020304" pitchFamily="18" charset="0"/>
                <a:cs typeface="Times New Roman" panose="02020603050405020304" pitchFamily="18" charset="0"/>
              </a:rPr>
              <a:t>Cumulative prevalence of offending</a:t>
            </a:r>
            <a:endParaRPr lang="en-AU" sz="2000" dirty="0"/>
          </a:p>
        </p:txBody>
      </p:sp>
    </p:spTree>
    <p:extLst>
      <p:ext uri="{BB962C8B-B14F-4D97-AF65-F5344CB8AC3E}">
        <p14:creationId xmlns:p14="http://schemas.microsoft.com/office/powerpoint/2010/main" val="11589280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J Document" ma:contentTypeID="0x01010077DC2A28846341C9915EFC7988C44A4F00AC683DE72F6D54408E582A29A0E01260" ma:contentTypeVersion="4" ma:contentTypeDescription="" ma:contentTypeScope="" ma:versionID="6d8699e19d18e85c01352be16c7ff8ee">
  <xsd:schema xmlns:xsd="http://www.w3.org/2001/XMLSchema" xmlns:xs="http://www.w3.org/2001/XMLSchema" xmlns:p="http://schemas.microsoft.com/office/2006/metadata/properties" xmlns:ns1="http://schemas.microsoft.com/sharepoint/v3" xmlns:ns3="7682a661-0ade-4637-84c8-77ce31dee783" xmlns:ns4="e4ff26e6-61c9-4223-823f-818594960367" targetNamespace="http://schemas.microsoft.com/office/2006/metadata/properties" ma:root="true" ma:fieldsID="7b26b1d083b43316654d29245d50e201" ns1:_="" ns3:_="" ns4:_="">
    <xsd:import namespace="http://schemas.microsoft.com/sharepoint/v3"/>
    <xsd:import namespace="7682a661-0ade-4637-84c8-77ce31dee783"/>
    <xsd:import namespace="e4ff26e6-61c9-4223-823f-818594960367"/>
    <xsd:element name="properties">
      <xsd:complexType>
        <xsd:sequence>
          <xsd:element name="documentManagement">
            <xsd:complexType>
              <xsd:all>
                <xsd:element ref="ns3:TaxCatchAll" minOccurs="0"/>
                <xsd:element ref="ns4:ne8158a489a9473f9c54eecb4c21131b" minOccurs="0"/>
                <xsd:element ref="ns4:bc56bdda6a6a44c48d8cfdd96ad4c147"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3" nillable="true" ma:displayName="Scheduling Start Date" ma:description="" ma:internalName="PublishingStartDate">
      <xsd:simpleType>
        <xsd:restriction base="dms:Unknown"/>
      </xsd:simpleType>
    </xsd:element>
    <xsd:element name="PublishingExpirationDate" ma:index="14"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682a661-0ade-4637-84c8-77ce31dee783"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71544a81-4f2a-458e-ab5b-bbbaec5e6e73}" ma:internalName="TaxCatchAll" ma:readOnly="false" ma:showField="CatchAllData" ma:web="7682a661-0ade-4637-84c8-77ce31dee78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4ff26e6-61c9-4223-823f-818594960367" elementFormDefault="qualified">
    <xsd:import namespace="http://schemas.microsoft.com/office/2006/documentManagement/types"/>
    <xsd:import namespace="http://schemas.microsoft.com/office/infopath/2007/PartnerControls"/>
    <xsd:element name="ne8158a489a9473f9c54eecb4c21131b" ma:index="11" ma:taxonomy="true" ma:internalName="ne8158a489a9473f9c54eecb4c21131b" ma:taxonomyFieldName="Content_x0020_tags" ma:displayName="Content tags" ma:fieldId="{7e8158a4-89a9-473f-9c54-eecb4c21131b}" ma:taxonomyMulti="true" ma:sspId="f6e08d11-6f9a-422e-94df-5713af838a64" ma:termSetId="a069c314-3269-420f-97d4-651b5f06edc3" ma:anchorId="00000000-0000-0000-0000-000000000000" ma:open="false" ma:isKeyword="false">
      <xsd:complexType>
        <xsd:sequence>
          <xsd:element ref="pc:Terms" minOccurs="0" maxOccurs="1"/>
        </xsd:sequence>
      </xsd:complexType>
    </xsd:element>
    <xsd:element name="bc56bdda6a6a44c48d8cfdd96ad4c147" ma:index="12" nillable="true" ma:displayName="DC.Type.DocType (JSMS)_0" ma:hidden="true" ma:internalName="bc56bdda6a6a44c48d8cfdd96ad4c147">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682a661-0ade-4637-84c8-77ce31dee783">
      <Value>28</Value>
      <Value>105</Value>
    </TaxCatchAll>
    <bc56bdda6a6a44c48d8cfdd96ad4c147 xmlns="e4ff26e6-61c9-4223-823f-818594960367" xsi:nil="true"/>
    <PublishingExpirationDate xmlns="http://schemas.microsoft.com/sharepoint/v3" xsi:nil="true"/>
    <PublishingStartDate xmlns="http://schemas.microsoft.com/sharepoint/v3" xsi:nil="true"/>
    <ne8158a489a9473f9c54eecb4c21131b xmlns="e4ff26e6-61c9-4223-823f-818594960367">
      <Terms xmlns="http://schemas.microsoft.com/office/infopath/2007/PartnerControls">
        <TermInfo xmlns="http://schemas.microsoft.com/office/infopath/2007/PartnerControls">
          <TermName xmlns="http://schemas.microsoft.com/office/infopath/2007/PartnerControls">Conference proceedings / Presentations</TermName>
          <TermId xmlns="http://schemas.microsoft.com/office/infopath/2007/PartnerControls">c21264d4-9564-4e41-9805-0fcb8759ef5a</TermId>
        </TermInfo>
      </Terms>
    </ne8158a489a9473f9c54eecb4c21131b>
  </documentManagement>
</p:properties>
</file>

<file path=customXml/itemProps1.xml><?xml version="1.0" encoding="utf-8"?>
<ds:datastoreItem xmlns:ds="http://schemas.openxmlformats.org/officeDocument/2006/customXml" ds:itemID="{2F9B98F8-D60C-4683-A65D-D8A8FB29BBF3}"/>
</file>

<file path=customXml/itemProps2.xml><?xml version="1.0" encoding="utf-8"?>
<ds:datastoreItem xmlns:ds="http://schemas.openxmlformats.org/officeDocument/2006/customXml" ds:itemID="{2F9FE7E7-1A62-41B2-B3B8-246B7F0CCAC4}"/>
</file>

<file path=customXml/itemProps3.xml><?xml version="1.0" encoding="utf-8"?>
<ds:datastoreItem xmlns:ds="http://schemas.openxmlformats.org/officeDocument/2006/customXml" ds:itemID="{B9AD27E5-3BCD-4BDE-B35B-8DCC41055954}"/>
</file>

<file path=docProps/app.xml><?xml version="1.0" encoding="utf-8"?>
<Properties xmlns="http://schemas.openxmlformats.org/officeDocument/2006/extended-properties" xmlns:vt="http://schemas.openxmlformats.org/officeDocument/2006/docPropsVTypes">
  <Template>Office Theme 2013 - 2022</Template>
  <TotalTime>7313</TotalTime>
  <Words>1893</Words>
  <Application>Microsoft Macintosh PowerPoint</Application>
  <PresentationFormat>Widescreen</PresentationFormat>
  <Paragraphs>803</Paragraphs>
  <Slides>18</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Youth offending during the COVID-19 pandemic: a case study from New South Wales</dc:title>
  <dc:creator>Cameron Langfield</dc:creator>
  <cp:lastModifiedBy>Cameron Langfield</cp:lastModifiedBy>
  <cp:revision>527</cp:revision>
  <cp:lastPrinted>2023-08-13T04:04:26Z</cp:lastPrinted>
  <dcterms:created xsi:type="dcterms:W3CDTF">2021-11-17T06:52:20Z</dcterms:created>
  <dcterms:modified xsi:type="dcterms:W3CDTF">2023-08-14T21:27:12Z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0x01010077DC2A28846341C9915EFC7988C44A4F00AC683DE72F6D54408E582A29A0E01260</vt:lpwstr>
  </property>
  <property fmtid="{D5CDD505-2E9C-101B-9397-08002B2CF9AE}" pid="3" name="bc56bdda6a6a44c48d8cfdd96ad4c1470">
    <vt:lpwstr>Report|55c057c3-5c13-4ca6-8dab-3fe1e0497fe2</vt:lpwstr>
  </property>
  <property fmtid="{D5CDD505-2E9C-101B-9397-08002B2CF9AE}" pid="4" name="Content tags">
    <vt:lpwstr>105;#Conference proceedings / Presentations|c21264d4-9564-4e41-9805-0fcb8759ef5a</vt:lpwstr>
  </property>
  <property fmtid="{D5CDD505-2E9C-101B-9397-08002B2CF9AE}" pid="5" name="DC.Type.DocType (JSMS">
    <vt:lpwstr>28;#Report|55c057c3-5c13-4ca6-8dab-3fe1e0497fe2</vt:lpwstr>
  </property>
</Properties>
</file>