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Metadata/LabelInfo.xml" ContentType="application/vnd.ms-office.classificationlabels+xml"/>
  <Override PartName="/ppt/authors.xml" ContentType="application/vnd.ms-powerpoint.author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0"/>
  </p:notesMasterIdLst>
  <p:sldIdLst>
    <p:sldId id="278" r:id="rId2"/>
    <p:sldId id="294" r:id="rId3"/>
    <p:sldId id="279" r:id="rId4"/>
    <p:sldId id="309" r:id="rId5"/>
    <p:sldId id="307" r:id="rId6"/>
    <p:sldId id="281" r:id="rId7"/>
    <p:sldId id="282" r:id="rId8"/>
    <p:sldId id="285" r:id="rId9"/>
    <p:sldId id="305" r:id="rId10"/>
    <p:sldId id="295" r:id="rId11"/>
    <p:sldId id="308" r:id="rId12"/>
    <p:sldId id="298" r:id="rId13"/>
    <p:sldId id="299" r:id="rId14"/>
    <p:sldId id="306" r:id="rId15"/>
    <p:sldId id="292" r:id="rId16"/>
    <p:sldId id="291" r:id="rId17"/>
    <p:sldId id="300" r:id="rId18"/>
    <p:sldId id="293" r:id="rId1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E0FF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4" autoAdjust="0"/>
    <p:restoredTop sz="94206" autoAdjust="0"/>
  </p:normalViewPr>
  <p:slideViewPr>
    <p:cSldViewPr snapToGrid="0" snapToObjects="1">
      <p:cViewPr varScale="1">
        <p:scale>
          <a:sx n="93" d="100"/>
          <a:sy n="93" d="100"/>
        </p:scale>
        <p:origin x="728" y="20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This slide can be deleted and ‘spoken’ about instead as the following two slides show the data supporting this statement.</a:t>
            </a:r>
          </a:p>
        </p:txBody>
      </p:sp>
    </p:spTree>
    <p:extLst>
      <p:ext uri="{BB962C8B-B14F-4D97-AF65-F5344CB8AC3E}">
        <p14:creationId xmlns:p14="http://schemas.microsoft.com/office/powerpoint/2010/main" val="423084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cc.nsw.gov.au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829" y="1362075"/>
            <a:ext cx="6516914" cy="1225296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Public Sans" pitchFamily="2" charset="0"/>
              </a:rPr>
              <a:t>Consorting &amp; Children in nsw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1872" y="3260121"/>
            <a:ext cx="5600827" cy="1418501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ublic Sans" pitchFamily="2" charset="0"/>
              </a:rPr>
              <a:t>Justine Simpkins</a:t>
            </a:r>
          </a:p>
          <a:p>
            <a:r>
              <a:rPr lang="en-US" sz="2000" dirty="0">
                <a:solidFill>
                  <a:schemeClr val="tx1"/>
                </a:solidFill>
                <a:latin typeface="Public Sans" pitchFamily="2" charset="0"/>
              </a:rPr>
              <a:t>Manager, Prevention and Education</a:t>
            </a:r>
          </a:p>
          <a:p>
            <a:r>
              <a:rPr lang="en-US" sz="2000" dirty="0">
                <a:solidFill>
                  <a:schemeClr val="tx1"/>
                </a:solidFill>
                <a:latin typeface="Public Sans" pitchFamily="2" charset="0"/>
              </a:rPr>
              <a:t>Law Enforcement Conduct Commission</a:t>
            </a:r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AFA89F7-BE46-B612-DC6F-120B8F92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5" y="4854219"/>
            <a:ext cx="1593224" cy="1593224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754CEF54-8BA6-7DCD-9506-06AA956C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76" y="3844635"/>
            <a:ext cx="1418501" cy="1418501"/>
          </a:xfrm>
          <a:prstGeom prst="rect">
            <a:avLst/>
          </a:prstGeom>
        </p:spPr>
      </p:pic>
      <p:pic>
        <p:nvPicPr>
          <p:cNvPr id="8" name="Picture 7" descr="A blue camera on a black background&#10;&#10;Description automatically generated">
            <a:extLst>
              <a:ext uri="{FF2B5EF4-FFF2-40B4-BE49-F238E27FC236}">
                <a16:creationId xmlns:a16="http://schemas.microsoft.com/office/drawing/2014/main" id="{7AB49C30-4843-72B8-6D37-AF3EED2FF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99" y="-182191"/>
            <a:ext cx="1762126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C80689C-5450-50AF-1761-B33777EA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89" y="1325282"/>
            <a:ext cx="5693664" cy="768096"/>
          </a:xfrm>
        </p:spPr>
        <p:txBody>
          <a:bodyPr anchor="t">
            <a:normAutofit/>
          </a:bodyPr>
          <a:lstStyle/>
          <a:p>
            <a:r>
              <a:rPr lang="en-AU" dirty="0"/>
              <a:t>What we found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2A1AC5-7353-9816-65F3-385BBDEDC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189" y="2516295"/>
            <a:ext cx="6243574" cy="229268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AU" sz="2000" dirty="0">
                <a:solidFill>
                  <a:schemeClr val="tx1"/>
                </a:solidFill>
                <a:effectLst/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 young people under the age of 14 were warned for consorting.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chemeClr val="tx1"/>
                </a:solidFill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AU" sz="2000" kern="0" dirty="0">
                <a:solidFill>
                  <a:schemeClr val="tx1"/>
                </a:solidFill>
                <a:effectLst/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 children were charged with consorting offences during the review period</a:t>
            </a:r>
            <a:r>
              <a:rPr lang="en-AU" sz="2000" kern="0" dirty="0">
                <a:solidFill>
                  <a:schemeClr val="tx1"/>
                </a:solidFill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2000" dirty="0">
              <a:solidFill>
                <a:schemeClr val="tx1"/>
              </a:solidFill>
              <a:effectLst/>
              <a:latin typeface="Public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AU" dirty="0">
              <a:solidFill>
                <a:schemeClr val="tx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3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4A51-4BF5-8A71-CD31-96E2E2E0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079575"/>
            <a:ext cx="10671048" cy="768096"/>
          </a:xfrm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2012-15 </a:t>
            </a:r>
            <a:r>
              <a:rPr lang="en-AU" sz="2800" dirty="0">
                <a:solidFill>
                  <a:schemeClr val="accent1"/>
                </a:solidFill>
              </a:rPr>
              <a:t>vs</a:t>
            </a:r>
            <a:r>
              <a:rPr lang="en-AU" dirty="0">
                <a:solidFill>
                  <a:schemeClr val="accent1"/>
                </a:solidFill>
              </a:rPr>
              <a:t> 2019-21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4BFC7-2830-8518-7A8A-C24C844F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AD1E0-115C-DC60-83EA-9414F52DF271}"/>
              </a:ext>
            </a:extLst>
          </p:cNvPr>
          <p:cNvSpPr txBox="1"/>
          <p:nvPr/>
        </p:nvSpPr>
        <p:spPr>
          <a:xfrm>
            <a:off x="786653" y="2366682"/>
            <a:ext cx="288439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1A052-54E7-CF88-2242-734AC77D192A}"/>
              </a:ext>
            </a:extLst>
          </p:cNvPr>
          <p:cNvSpPr txBox="1"/>
          <p:nvPr/>
        </p:nvSpPr>
        <p:spPr>
          <a:xfrm>
            <a:off x="242451" y="2052021"/>
            <a:ext cx="304575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600" b="1" cap="all" dirty="0">
                <a:latin typeface="Public Sans" pitchFamily="2" charset="0"/>
                <a:cs typeface="Arial" panose="020B0604020202020204" pitchFamily="34" charset="0"/>
              </a:rPr>
              <a:t>CHILDREN Issued consorting warning</a:t>
            </a:r>
          </a:p>
          <a:p>
            <a:pPr algn="ctr" defTabSz="914400">
              <a:spcAft>
                <a:spcPts val="600"/>
              </a:spcAft>
            </a:pPr>
            <a:r>
              <a:rPr lang="en-US" sz="1600" b="1" cap="all" dirty="0">
                <a:latin typeface="Public Sans" pitchFamily="2" charset="0"/>
                <a:cs typeface="Arial" panose="020B0604020202020204" pitchFamily="34" charset="0"/>
              </a:rPr>
              <a:t>ombudsman review</a:t>
            </a:r>
          </a:p>
        </p:txBody>
      </p:sp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39272E98-A14C-E01C-2002-F8D7CB912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523598"/>
              </p:ext>
            </p:extLst>
          </p:nvPr>
        </p:nvGraphicFramePr>
        <p:xfrm>
          <a:off x="504266" y="3132575"/>
          <a:ext cx="2522130" cy="316006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57299">
                  <a:extLst>
                    <a:ext uri="{9D8B030D-6E8A-4147-A177-3AD203B41FA5}">
                      <a16:colId xmlns:a16="http://schemas.microsoft.com/office/drawing/2014/main" val="381901793"/>
                    </a:ext>
                  </a:extLst>
                </a:gridCol>
                <a:gridCol w="1264831">
                  <a:extLst>
                    <a:ext uri="{9D8B030D-6E8A-4147-A177-3AD203B41FA5}">
                      <a16:colId xmlns:a16="http://schemas.microsoft.com/office/drawing/2014/main" val="781722300"/>
                    </a:ext>
                  </a:extLst>
                </a:gridCol>
              </a:tblGrid>
              <a:tr h="7890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Age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Total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384964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13-15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518529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16-17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09859"/>
                  </a:ext>
                </a:extLst>
              </a:tr>
              <a:tr h="7903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Total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3955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EE643C5-0E94-77F0-0A18-74462ECBAC0B}"/>
              </a:ext>
            </a:extLst>
          </p:cNvPr>
          <p:cNvSpPr txBox="1"/>
          <p:nvPr/>
        </p:nvSpPr>
        <p:spPr>
          <a:xfrm>
            <a:off x="3191255" y="2027816"/>
            <a:ext cx="307346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en-AU" sz="1600" b="1" cap="all" dirty="0">
                <a:solidFill>
                  <a:schemeClr val="accent6"/>
                </a:solidFill>
                <a:latin typeface="Public Sans" pitchFamily="2" charset="0"/>
                <a:cs typeface="Arial" panose="020B0604020202020204" pitchFamily="34" charset="0"/>
              </a:rPr>
              <a:t>CHILDREN issued consorting warning  </a:t>
            </a:r>
          </a:p>
          <a:p>
            <a:pPr algn="ctr" defTabSz="914400"/>
            <a:r>
              <a:rPr lang="en-AU" sz="1600" b="1" cap="all" dirty="0">
                <a:solidFill>
                  <a:schemeClr val="accent6"/>
                </a:solidFill>
                <a:latin typeface="Public Sans" pitchFamily="2" charset="0"/>
                <a:cs typeface="Arial" panose="020B0604020202020204" pitchFamily="34" charset="0"/>
              </a:rPr>
              <a:t>lecc review</a:t>
            </a:r>
            <a:endParaRPr lang="en-US" sz="1600" b="1" cap="all" dirty="0">
              <a:solidFill>
                <a:schemeClr val="accent6"/>
              </a:solidFill>
              <a:latin typeface="Public San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7A79D4E-9E9D-3880-9D37-65EB9078F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85664"/>
              </p:ext>
            </p:extLst>
          </p:nvPr>
        </p:nvGraphicFramePr>
        <p:xfrm>
          <a:off x="3388940" y="3131291"/>
          <a:ext cx="2555748" cy="31600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45109">
                  <a:extLst>
                    <a:ext uri="{9D8B030D-6E8A-4147-A177-3AD203B41FA5}">
                      <a16:colId xmlns:a16="http://schemas.microsoft.com/office/drawing/2014/main" val="1242152418"/>
                    </a:ext>
                  </a:extLst>
                </a:gridCol>
                <a:gridCol w="1210639">
                  <a:extLst>
                    <a:ext uri="{9D8B030D-6E8A-4147-A177-3AD203B41FA5}">
                      <a16:colId xmlns:a16="http://schemas.microsoft.com/office/drawing/2014/main" val="4091457380"/>
                    </a:ext>
                  </a:extLst>
                </a:gridCol>
              </a:tblGrid>
              <a:tr h="551961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36619"/>
                  </a:ext>
                </a:extLst>
              </a:tr>
              <a:tr h="551961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52905"/>
                  </a:ext>
                </a:extLst>
              </a:tr>
              <a:tr h="551961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345101"/>
                  </a:ext>
                </a:extLst>
              </a:tr>
              <a:tr h="551961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20905"/>
                  </a:ext>
                </a:extLst>
              </a:tr>
              <a:tr h="551961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245950"/>
                  </a:ext>
                </a:extLst>
              </a:tr>
              <a:tr h="400255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34135"/>
                  </a:ext>
                </a:extLst>
              </a:tr>
            </a:tbl>
          </a:graphicData>
        </a:graphic>
      </p:graphicFrame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EB8C10-0B16-4D89-DFB8-2E61584F5A3E}"/>
              </a:ext>
            </a:extLst>
          </p:cNvPr>
          <p:cNvSpPr txBox="1">
            <a:spLocks/>
          </p:cNvSpPr>
          <p:nvPr/>
        </p:nvSpPr>
        <p:spPr>
          <a:xfrm>
            <a:off x="5973584" y="2029137"/>
            <a:ext cx="3239935" cy="990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CHILDREN named in WARNING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Ombudsman review</a:t>
            </a:r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173E50EE-D245-4F2B-175B-2124111DE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38747"/>
              </p:ext>
            </p:extLst>
          </p:nvPr>
        </p:nvGraphicFramePr>
        <p:xfrm>
          <a:off x="6307232" y="3132575"/>
          <a:ext cx="2662517" cy="316006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76909">
                  <a:extLst>
                    <a:ext uri="{9D8B030D-6E8A-4147-A177-3AD203B41FA5}">
                      <a16:colId xmlns:a16="http://schemas.microsoft.com/office/drawing/2014/main" val="3076396128"/>
                    </a:ext>
                  </a:extLst>
                </a:gridCol>
                <a:gridCol w="1385608">
                  <a:extLst>
                    <a:ext uri="{9D8B030D-6E8A-4147-A177-3AD203B41FA5}">
                      <a16:colId xmlns:a16="http://schemas.microsoft.com/office/drawing/2014/main" val="2926925333"/>
                    </a:ext>
                  </a:extLst>
                </a:gridCol>
              </a:tblGrid>
              <a:tr h="8681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Age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Total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30923"/>
                  </a:ext>
                </a:extLst>
              </a:tr>
              <a:tr h="7639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13-15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55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722160"/>
                  </a:ext>
                </a:extLst>
              </a:tr>
              <a:tr h="7639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16-17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270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777168"/>
                  </a:ext>
                </a:extLst>
              </a:tr>
              <a:tr h="7639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Total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Public Sans" pitchFamily="2" charset="0"/>
                        </a:rPr>
                        <a:t>325</a:t>
                      </a:r>
                      <a:endParaRPr lang="en-AU" sz="1800" b="0" kern="1200" dirty="0">
                        <a:solidFill>
                          <a:schemeClr val="tx1"/>
                        </a:solidFill>
                        <a:latin typeface="Public San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420263"/>
                  </a:ext>
                </a:extLst>
              </a:tr>
            </a:tbl>
          </a:graphicData>
        </a:graphic>
      </p:graphicFrame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6126DB1-BF60-CFC2-3CE2-66DEC89DB76C}"/>
              </a:ext>
            </a:extLst>
          </p:cNvPr>
          <p:cNvSpPr txBox="1">
            <a:spLocks/>
          </p:cNvSpPr>
          <p:nvPr/>
        </p:nvSpPr>
        <p:spPr>
          <a:xfrm>
            <a:off x="9235705" y="2015140"/>
            <a:ext cx="2760143" cy="923331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latin typeface="Public Sans" pitchFamily="2" charset="0"/>
              </a:rPr>
              <a:t>CHILDREN NAMED IN WARNING </a:t>
            </a:r>
          </a:p>
          <a:p>
            <a:pPr marL="0" indent="0" algn="ctr">
              <a:buNone/>
            </a:pPr>
            <a:r>
              <a:rPr lang="en-US" sz="1600" b="1" dirty="0">
                <a:latin typeface="Public Sans" pitchFamily="2" charset="0"/>
              </a:rPr>
              <a:t>LECC REVIEW</a:t>
            </a:r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567192A4-8AD4-5849-65E1-3763B1F0B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173796"/>
              </p:ext>
            </p:extLst>
          </p:nvPr>
        </p:nvGraphicFramePr>
        <p:xfrm>
          <a:off x="9338174" y="3131292"/>
          <a:ext cx="2594745" cy="32009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04320">
                  <a:extLst>
                    <a:ext uri="{9D8B030D-6E8A-4147-A177-3AD203B41FA5}">
                      <a16:colId xmlns:a16="http://schemas.microsoft.com/office/drawing/2014/main" val="2681188339"/>
                    </a:ext>
                  </a:extLst>
                </a:gridCol>
                <a:gridCol w="1390425">
                  <a:extLst>
                    <a:ext uri="{9D8B030D-6E8A-4147-A177-3AD203B41FA5}">
                      <a16:colId xmlns:a16="http://schemas.microsoft.com/office/drawing/2014/main" val="3211790100"/>
                    </a:ext>
                  </a:extLst>
                </a:gridCol>
              </a:tblGrid>
              <a:tr h="518708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3204"/>
                  </a:ext>
                </a:extLst>
              </a:tr>
              <a:tr h="518708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191079"/>
                  </a:ext>
                </a:extLst>
              </a:tr>
              <a:tr h="518708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09472"/>
                  </a:ext>
                </a:extLst>
              </a:tr>
              <a:tr h="518708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42874"/>
                  </a:ext>
                </a:extLst>
              </a:tr>
              <a:tr h="518708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5613"/>
                  </a:ext>
                </a:extLst>
              </a:tr>
              <a:tr h="607446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Public Sans" pitchFamily="2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443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17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9B88-AED6-FFA4-32C9-F5656EF7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65" y="571753"/>
            <a:ext cx="7053835" cy="866521"/>
          </a:xfrm>
        </p:spPr>
        <p:txBody>
          <a:bodyPr/>
          <a:lstStyle/>
          <a:p>
            <a:r>
              <a:rPr lang="en-AU" sz="3200" dirty="0">
                <a:solidFill>
                  <a:schemeClr val="tx1"/>
                </a:solidFill>
                <a:latin typeface="Public Sans" pitchFamily="2" charset="0"/>
              </a:rPr>
              <a:t>WHY FEWER CHILDREN?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3D58-3FD2-B962-8F15-4ACA4F20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65" y="1665731"/>
            <a:ext cx="6796659" cy="3887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Public Sans" pitchFamily="2" charset="0"/>
              </a:rPr>
              <a:t>Legislative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Public Sans" pitchFamily="2" charset="0"/>
              </a:rPr>
              <a:t>Changes to Standard Operating Procedures in 2019: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  <a:latin typeface="Public Sans" pitchFamily="2" charset="0"/>
            </a:endParaRPr>
          </a:p>
          <a:p>
            <a:r>
              <a:rPr lang="en-AU" sz="1600" dirty="0">
                <a:solidFill>
                  <a:schemeClr val="tx1"/>
                </a:solidFill>
                <a:latin typeface="Public Sans" pitchFamily="2" charset="0"/>
              </a:rPr>
              <a:t>Do not to give an official warning ‘in relation to’ a person aged under 18 unless they have been convicted of a serious children’s indictable offence. </a:t>
            </a:r>
          </a:p>
          <a:p>
            <a:endParaRPr lang="en-AU" sz="1600" dirty="0">
              <a:solidFill>
                <a:schemeClr val="tx1"/>
              </a:solidFill>
              <a:latin typeface="Public Sans" pitchFamily="2" charset="0"/>
            </a:endParaRPr>
          </a:p>
          <a:p>
            <a:r>
              <a:rPr lang="en-AU" sz="1600" dirty="0">
                <a:solidFill>
                  <a:schemeClr val="tx1"/>
                </a:solidFill>
                <a:latin typeface="Public Sans" pitchFamily="2" charset="0"/>
              </a:rPr>
              <a:t>SOPs emphasised the law is aimed at addressing organised crime.</a:t>
            </a:r>
          </a:p>
        </p:txBody>
      </p:sp>
      <p:pic>
        <p:nvPicPr>
          <p:cNvPr id="5" name="Picture 4" descr="A blue and yellow sign&#10;&#10;Description automatically generated">
            <a:extLst>
              <a:ext uri="{FF2B5EF4-FFF2-40B4-BE49-F238E27FC236}">
                <a16:creationId xmlns:a16="http://schemas.microsoft.com/office/drawing/2014/main" id="{39C7CD0F-AF57-56BD-AE2A-B4ED0F33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926" y="2660700"/>
            <a:ext cx="1536599" cy="15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68C1-9137-BF1A-476B-A113BBFC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176" y="284226"/>
            <a:ext cx="5571744" cy="680847"/>
          </a:xfrm>
        </p:spPr>
        <p:txBody>
          <a:bodyPr/>
          <a:lstStyle/>
          <a:p>
            <a:r>
              <a:rPr lang="en-AU" dirty="0">
                <a:latin typeface="Public Sans" pitchFamily="2" charset="0"/>
              </a:rPr>
              <a:t>CONVICTION HISTORIES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B413-305A-FB3B-2A5B-7CD97B37E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26080" y="965073"/>
            <a:ext cx="768096" cy="1627632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5D1A6-FE01-21A5-007C-9456A3E00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8595" y="1211770"/>
            <a:ext cx="5459730" cy="4565777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Public Sans" pitchFamily="2" charset="0"/>
              </a:rPr>
              <a:t>Of the 11 people &lt; 18 who were named in a consorting warning: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Public Sans" pitchFamily="2" charset="0"/>
              </a:rPr>
              <a:t>8 did not have a conviction for an indictable offence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Public Sans" pitchFamily="2" charset="0"/>
              </a:rPr>
              <a:t>1 was convicted of reckless grievous bodily harm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Public Sans" pitchFamily="2" charset="0"/>
              </a:rPr>
              <a:t>1 was convicted of supplying a commercial quantity of a prohibited drug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Public Sans" pitchFamily="2" charset="0"/>
              </a:rPr>
              <a:t>1 was convicted of robbery armed with an offensive weapon.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B329F-74DD-8DE2-0E96-94EE28D0A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05441" y="3494659"/>
            <a:ext cx="768096" cy="1627632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941C8FCC-930C-9686-4230-A6AFCFED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36" y="5584979"/>
            <a:ext cx="1250850" cy="125085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B7F766E5-C50C-6B0E-770D-B4BCA4EB6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430" y="359667"/>
            <a:ext cx="1600674" cy="16006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1FFA93F-94AD-F66E-5394-30A4F4042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73805">
            <a:off x="10075560" y="1749112"/>
            <a:ext cx="1640623" cy="16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FA1693A-A6E0-F725-0D99-588757A29C4B}"/>
              </a:ext>
            </a:extLst>
          </p:cNvPr>
          <p:cNvSpPr txBox="1"/>
          <p:nvPr/>
        </p:nvSpPr>
        <p:spPr>
          <a:xfrm>
            <a:off x="1982659" y="282521"/>
            <a:ext cx="794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5"/>
                </a:solidFill>
                <a:latin typeface="Public Sans" pitchFamily="2" charset="0"/>
              </a:rPr>
              <a:t>2022 – Additional Quality Assurance Checks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E032E-C27C-48F0-659A-4441F14B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2" y="897782"/>
            <a:ext cx="9535856" cy="5277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48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19" y="828575"/>
            <a:ext cx="8295639" cy="579748"/>
          </a:xfrm>
        </p:spPr>
        <p:txBody>
          <a:bodyPr/>
          <a:lstStyle/>
          <a:p>
            <a:r>
              <a:rPr lang="en-US" sz="2400" dirty="0"/>
              <a:t>VERBAL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888" y="1284467"/>
            <a:ext cx="7322970" cy="1815356"/>
          </a:xfrm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Public Sans" pitchFamily="2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Public Sans" pitchFamily="2" charset="0"/>
              </a:rPr>
              <a:t>Warnings issued by general duties police are typically verbal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Public Sans" pitchFamily="2" charset="0"/>
              </a:rPr>
              <a:t>BWV that we reviewed showed:</a:t>
            </a:r>
          </a:p>
          <a:p>
            <a:pPr marL="971550" lvl="1" indent="-285750"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  <a:latin typeface="Public Sans" pitchFamily="2" charset="0"/>
              </a:rPr>
              <a:t>many recipients did not know what consorting was</a:t>
            </a:r>
          </a:p>
          <a:p>
            <a:pPr marL="971550" lvl="1" indent="-285750"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  <a:latin typeface="Public Sans" pitchFamily="2" charset="0"/>
              </a:rPr>
              <a:t>inaccurate information about duration of warnings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Public Sans" pitchFamily="2" charset="0"/>
            </a:endParaRPr>
          </a:p>
        </p:txBody>
      </p:sp>
      <p:pic>
        <p:nvPicPr>
          <p:cNvPr id="5" name="Picture 4" descr="A blue line drawing of a paper with a pen&#10;&#10;Description automatically generated">
            <a:extLst>
              <a:ext uri="{FF2B5EF4-FFF2-40B4-BE49-F238E27FC236}">
                <a16:creationId xmlns:a16="http://schemas.microsoft.com/office/drawing/2014/main" id="{5011B882-AD7A-82E0-5C99-3908D16C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885" y="3512693"/>
            <a:ext cx="2331869" cy="23318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08A26A-C35A-E467-537F-94B73C30F297}"/>
              </a:ext>
            </a:extLst>
          </p:cNvPr>
          <p:cNvSpPr txBox="1">
            <a:spLocks/>
          </p:cNvSpPr>
          <p:nvPr/>
        </p:nvSpPr>
        <p:spPr>
          <a:xfrm>
            <a:off x="651136" y="3658467"/>
            <a:ext cx="8295639" cy="786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RECOMMENDATION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D65A61-44E8-3A44-2ACA-432866A78B83}"/>
              </a:ext>
            </a:extLst>
          </p:cNvPr>
          <p:cNvSpPr txBox="1">
            <a:spLocks/>
          </p:cNvSpPr>
          <p:nvPr/>
        </p:nvSpPr>
        <p:spPr>
          <a:xfrm>
            <a:off x="1475888" y="4001447"/>
            <a:ext cx="7322970" cy="1174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Public Sans" pitchFamily="2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Public Sans" pitchFamily="2" charset="0"/>
              </a:rPr>
              <a:t>If captured by the consorting laws at all, children should always receive written warnings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Publi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60" y="1803274"/>
            <a:ext cx="8940165" cy="768096"/>
          </a:xfrm>
        </p:spPr>
        <p:txBody>
          <a:bodyPr/>
          <a:lstStyle/>
          <a:p>
            <a:r>
              <a:rPr lang="en-US" sz="2800" dirty="0">
                <a:latin typeface="Public Sans" pitchFamily="2" charset="0"/>
              </a:rPr>
              <a:t>SERIOUS ORGANISED CRIME?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60" y="2840081"/>
            <a:ext cx="7901940" cy="1424228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  <a:latin typeface="Public Sans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Public Sans" pitchFamily="2" charset="0"/>
              </a:rPr>
              <a:t>Majority of general duties uses on children did not appear to relate to serious criminal activity or organized crime.</a:t>
            </a:r>
          </a:p>
        </p:txBody>
      </p:sp>
      <p:pic>
        <p:nvPicPr>
          <p:cNvPr id="3" name="Picture 2" descr="A blue motorcycle with a black background&#10;&#10;Description automatically generated">
            <a:extLst>
              <a:ext uri="{FF2B5EF4-FFF2-40B4-BE49-F238E27FC236}">
                <a16:creationId xmlns:a16="http://schemas.microsoft.com/office/drawing/2014/main" id="{E33035B1-0ED7-8ADC-BC9F-EB4BFD09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952" y="4670679"/>
            <a:ext cx="2044445" cy="2044445"/>
          </a:xfrm>
          <a:prstGeom prst="rect">
            <a:avLst/>
          </a:prstGeom>
        </p:spPr>
      </p:pic>
      <p:pic>
        <p:nvPicPr>
          <p:cNvPr id="4" name="Picture 3" descr="A blue line art of a motorcycle&#10;&#10;Description automatically generated">
            <a:extLst>
              <a:ext uri="{FF2B5EF4-FFF2-40B4-BE49-F238E27FC236}">
                <a16:creationId xmlns:a16="http://schemas.microsoft.com/office/drawing/2014/main" id="{DB8B659B-4867-906C-E8C1-7F18330C9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174" y="3857939"/>
            <a:ext cx="1898905" cy="1898905"/>
          </a:xfrm>
          <a:prstGeom prst="rect">
            <a:avLst/>
          </a:prstGeom>
        </p:spPr>
      </p:pic>
      <p:pic>
        <p:nvPicPr>
          <p:cNvPr id="6" name="Picture 5" descr="A blue motorcycle with a black background&#10;&#10;Description automatically generated">
            <a:extLst>
              <a:ext uri="{FF2B5EF4-FFF2-40B4-BE49-F238E27FC236}">
                <a16:creationId xmlns:a16="http://schemas.microsoft.com/office/drawing/2014/main" id="{747DF8C3-B1F9-B51E-1A2E-6C3259F5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025" y="4670678"/>
            <a:ext cx="2044445" cy="20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14A6-6D11-2EAA-3EF4-48273707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036" y="296100"/>
            <a:ext cx="8165592" cy="913576"/>
          </a:xfrm>
        </p:spPr>
        <p:txBody>
          <a:bodyPr/>
          <a:lstStyle/>
          <a:p>
            <a:r>
              <a:rPr lang="en-AU" sz="3200" dirty="0">
                <a:latin typeface="Public Sans" pitchFamily="2" charset="0"/>
              </a:rPr>
              <a:t>What we have recommended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2E9B42-9B58-B11E-512A-C57A344F8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7035" y="1426273"/>
            <a:ext cx="7932039" cy="488251"/>
          </a:xfrm>
        </p:spPr>
        <p:txBody>
          <a:bodyPr/>
          <a:lstStyle/>
          <a:p>
            <a:r>
              <a:rPr lang="en-AU" sz="2800" dirty="0">
                <a:solidFill>
                  <a:schemeClr val="tx1"/>
                </a:solidFill>
                <a:latin typeface="Public Sans" pitchFamily="2" charset="0"/>
              </a:rPr>
              <a:t>RECOMMENDATIONS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917D219-A48B-2E94-7CB1-ED04070DA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054350"/>
            <a:ext cx="8197596" cy="4212845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>
                <a:solidFill>
                  <a:schemeClr val="tx1"/>
                </a:solidFill>
                <a:latin typeface="Public Sans" pitchFamily="2" charset="0"/>
              </a:rPr>
              <a:t>13 Recommendations in total.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400" dirty="0">
                <a:solidFill>
                  <a:schemeClr val="tx1"/>
                </a:solidFill>
                <a:latin typeface="Public Sans" pitchFamily="2" charset="0"/>
              </a:rPr>
              <a:t>Amend the law to state its purpose is to prevent serious criminal offending.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2400" dirty="0">
                <a:solidFill>
                  <a:schemeClr val="tx1"/>
                </a:solidFill>
                <a:latin typeface="Public Sans" pitchFamily="2" charset="0"/>
              </a:rPr>
              <a:t>Require warnings to be recorded on Body Worn Video.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400" dirty="0">
                <a:solidFill>
                  <a:schemeClr val="tx1"/>
                </a:solidFill>
                <a:latin typeface="Public Sans" pitchFamily="2" charset="0"/>
              </a:rPr>
              <a:t>In relation to children:</a:t>
            </a:r>
          </a:p>
          <a:p>
            <a:r>
              <a:rPr lang="en-AU" sz="2400" dirty="0">
                <a:solidFill>
                  <a:schemeClr val="tx1"/>
                </a:solidFill>
                <a:latin typeface="Public Sans" pitchFamily="2" charset="0"/>
              </a:rPr>
              <a:t>Exclude children from the consorting law </a:t>
            </a:r>
          </a:p>
          <a:p>
            <a:r>
              <a:rPr lang="en-AU" sz="2400" dirty="0">
                <a:solidFill>
                  <a:schemeClr val="tx1"/>
                </a:solidFill>
                <a:latin typeface="Public Sans" pitchFamily="2" charset="0"/>
              </a:rPr>
              <a:t>Anyone under the age of 18  - written warnings </a:t>
            </a:r>
          </a:p>
          <a:p>
            <a:r>
              <a:rPr lang="en-AU" sz="2400" dirty="0">
                <a:solidFill>
                  <a:schemeClr val="tx1"/>
                </a:solidFill>
                <a:latin typeface="Public Sans" pitchFamily="2" charset="0"/>
              </a:rPr>
              <a:t>Establish the child understands warning, duration, meaning</a:t>
            </a:r>
          </a:p>
          <a:p>
            <a:endParaRPr lang="en-AU" sz="1800" dirty="0"/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18" name="Picture 17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3F57D5A-2E38-FD9C-352A-83981C58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3" y="4260850"/>
            <a:ext cx="2006346" cy="20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0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335" y="1133094"/>
            <a:ext cx="5464302" cy="667512"/>
          </a:xfrm>
        </p:spPr>
        <p:txBody>
          <a:bodyPr/>
          <a:lstStyle/>
          <a:p>
            <a:r>
              <a:rPr lang="en-US" dirty="0">
                <a:latin typeface="Public Sans" pitchFamily="2" charset="0"/>
              </a:rPr>
              <a:t>READ OUR Full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5" y="2570606"/>
            <a:ext cx="5464302" cy="28395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Public Sans" pitchFamily="2" charset="0"/>
              </a:rPr>
              <a:t>Available on the LECC website:</a:t>
            </a:r>
          </a:p>
          <a:p>
            <a:r>
              <a:rPr lang="en-US" dirty="0">
                <a:solidFill>
                  <a:schemeClr val="tx1"/>
                </a:solidFill>
                <a:latin typeface="Public Sans" pitchFamily="2" charset="0"/>
                <a:hlinkClick r:id="rId2"/>
              </a:rPr>
              <a:t>www.lecc.nsw.gov.au</a:t>
            </a:r>
            <a:r>
              <a:rPr lang="en-US" dirty="0">
                <a:solidFill>
                  <a:schemeClr val="tx1"/>
                </a:solidFill>
                <a:latin typeface="Public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34A5-6ECC-49C8-AA48-0BB363CD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449" y="595618"/>
            <a:ext cx="7482644" cy="98188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Public Sans" pitchFamily="2" charset="0"/>
              </a:rPr>
              <a:t>Acknowledgement of Country </a:t>
            </a:r>
          </a:p>
        </p:txBody>
      </p:sp>
      <p:pic>
        <p:nvPicPr>
          <p:cNvPr id="13" name="Picture 12" descr="A graphic of a line of blue and brown dots&#10;&#10;Description automatically generated">
            <a:extLst>
              <a:ext uri="{FF2B5EF4-FFF2-40B4-BE49-F238E27FC236}">
                <a16:creationId xmlns:a16="http://schemas.microsoft.com/office/drawing/2014/main" id="{09DF04A2-D6B9-6322-32B3-D7FE4317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99" y="1577498"/>
            <a:ext cx="7482644" cy="4090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55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616" y="720852"/>
            <a:ext cx="5693664" cy="7680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Public Sans" pitchFamily="2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tx1"/>
              </a:solidFill>
              <a:latin typeface="Public Sans" pitchFamily="2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15" y="2765971"/>
            <a:ext cx="5693664" cy="31221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ue outline of a person in a uniform&#10;&#10;Description automatically generated">
            <a:extLst>
              <a:ext uri="{FF2B5EF4-FFF2-40B4-BE49-F238E27FC236}">
                <a16:creationId xmlns:a16="http://schemas.microsoft.com/office/drawing/2014/main" id="{73EA5467-FB82-B8D7-28B6-50ECB9E0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695" y="2619375"/>
            <a:ext cx="1619250" cy="1619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4BF33-7376-B36C-1768-F41FC30D0A29}"/>
              </a:ext>
            </a:extLst>
          </p:cNvPr>
          <p:cNvSpPr txBox="1"/>
          <p:nvPr/>
        </p:nvSpPr>
        <p:spPr>
          <a:xfrm>
            <a:off x="1058355" y="1849038"/>
            <a:ext cx="64251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 pitchFamily="2" charset="0"/>
              </a:rPr>
              <a:t>LECC’s legislative review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 pitchFamily="2" charset="0"/>
              </a:rPr>
              <a:t>What is consorting?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 pitchFamily="2" charset="0"/>
              </a:rPr>
              <a:t>How we did the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 pitchFamily="2" charset="0"/>
              </a:rPr>
              <a:t>Results of our analysis -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Public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Public Sans" pitchFamily="2" charset="0"/>
              </a:rPr>
              <a:t>Recommendations and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53" y="1526042"/>
            <a:ext cx="5879592" cy="27005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5">
                    <a:lumMod val="75000"/>
                  </a:schemeClr>
                </a:solidFill>
              </a:rPr>
              <a:t>Use of consorting law – capturing and criminalising associations that may not relate to serious organised crime?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5">
                    <a:lumMod val="75000"/>
                  </a:schemeClr>
                </a:solidFill>
              </a:rPr>
              <a:t>Potential to increase young people’s interactions with the criminal justice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A blue and white sign with two people&#10;&#10;Description automatically generated">
            <a:extLst>
              <a:ext uri="{FF2B5EF4-FFF2-40B4-BE49-F238E27FC236}">
                <a16:creationId xmlns:a16="http://schemas.microsoft.com/office/drawing/2014/main" id="{0D691373-ED04-0E7B-A6A3-F04BD313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20" y="3909413"/>
            <a:ext cx="2152651" cy="21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FA347-6E29-0E72-5E81-91B36F6AE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1323" y="2380128"/>
            <a:ext cx="7149353" cy="38788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Public Sans" pitchFamily="2" charset="0"/>
              </a:rPr>
              <a:t>Detect, investigate, prevent misconduct and maladministration within law enforcement in NSW</a:t>
            </a:r>
          </a:p>
          <a:p>
            <a:pPr algn="l"/>
            <a:endParaRPr lang="en-AU" dirty="0">
              <a:solidFill>
                <a:schemeClr val="tx1"/>
              </a:solidFill>
              <a:latin typeface="Public Sans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kern="0" dirty="0">
                <a:solidFill>
                  <a:schemeClr val="tx1"/>
                </a:solidFill>
                <a:effectLst/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Oversight and monitor the investigation of critical incidents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kern="0" dirty="0">
              <a:solidFill>
                <a:schemeClr val="tx1"/>
              </a:solidFill>
              <a:effectLst/>
              <a:latin typeface="Public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kern="0" dirty="0">
                <a:solidFill>
                  <a:schemeClr val="tx1"/>
                </a:solidFill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Systemic misconduct and maladministration</a:t>
            </a:r>
            <a:endParaRPr lang="en-AU" kern="0" dirty="0">
              <a:solidFill>
                <a:schemeClr val="tx1"/>
              </a:solidFill>
              <a:effectLst/>
              <a:latin typeface="Public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kern="0" dirty="0">
              <a:solidFill>
                <a:schemeClr val="tx1"/>
              </a:solidFill>
              <a:effectLst/>
              <a:latin typeface="Public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kern="0" dirty="0">
                <a:solidFill>
                  <a:schemeClr val="tx1"/>
                </a:solidFill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reviews</a:t>
            </a:r>
            <a:endParaRPr lang="en-AU" kern="0" dirty="0">
              <a:solidFill>
                <a:schemeClr val="tx1"/>
              </a:solidFill>
              <a:effectLst/>
              <a:latin typeface="Public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  <a:latin typeface="Public Sans" pitchFamily="2" charset="0"/>
            </a:endParaRP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E0B332-44EE-C623-14BC-9AC64EFA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2" y="195649"/>
            <a:ext cx="6209524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73" y="306142"/>
            <a:ext cx="8463027" cy="900357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Public Sans" pitchFamily="2" charset="0"/>
                <a:cs typeface="Arial Black" panose="020B0604020202020204" pitchFamily="34" charset="0"/>
              </a:rPr>
              <a:t>What is consorting?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B15A3-7B32-E353-0999-D590CF828F2E}"/>
              </a:ext>
            </a:extLst>
          </p:cNvPr>
          <p:cNvSpPr txBox="1"/>
          <p:nvPr/>
        </p:nvSpPr>
        <p:spPr>
          <a:xfrm>
            <a:off x="1125873" y="1606915"/>
            <a:ext cx="7710738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Public Sans" pitchFamily="2" charset="0"/>
              </a:rPr>
              <a:t>Legislation introduced in 2012 ...</a:t>
            </a:r>
          </a:p>
          <a:p>
            <a:endParaRPr lang="en-AU" sz="2400" dirty="0">
              <a:latin typeface="Public Sans" pitchFamily="2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made consorting an indictable offence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the maximum penalty from a maximum of six months imprisonment and/or a fine of $400 to three years imprisonment and/or a $16,500 fine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extended the meaning of consorting to include communication by electronic means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provided guidance on the meaning of ‘habitually consorting’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Public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included six possible defences where the former offence had none.</a:t>
            </a:r>
          </a:p>
          <a:p>
            <a:endParaRPr lang="en-AU" dirty="0">
              <a:latin typeface="Public Sans" pitchFamily="2" charset="0"/>
            </a:endParaRPr>
          </a:p>
        </p:txBody>
      </p:sp>
      <p:pic>
        <p:nvPicPr>
          <p:cNvPr id="3" name="Picture 2" descr="A blue line drawing of a card with a magnifying glass and a person&#10;&#10;Description automatically generated">
            <a:extLst>
              <a:ext uri="{FF2B5EF4-FFF2-40B4-BE49-F238E27FC236}">
                <a16:creationId xmlns:a16="http://schemas.microsoft.com/office/drawing/2014/main" id="{47BE160E-DB9F-08EE-6B9A-00081483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604" y="-415256"/>
            <a:ext cx="2343151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6A942BE2-B0BC-9E17-EACF-012261A8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352" y="354755"/>
            <a:ext cx="6766560" cy="768096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Amendments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352" y="1228727"/>
            <a:ext cx="6766560" cy="47082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Amendments to the consorting law - 2019: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‘indicatable offence’ includes an indictable offence committed in another jurisdiction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excluding children under the age of 14 years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Time caps for duration of official consorting warnings:</a:t>
            </a:r>
          </a:p>
          <a:p>
            <a:pPr marL="971550" lvl="1" indent="-285750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6 months for persons &lt;18</a:t>
            </a:r>
          </a:p>
          <a:p>
            <a:pPr marL="971550" lvl="1" indent="-285750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2 years for persons 18+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clarified elements of the consorting warning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extra defences e.g., complying with directions for the State Parole Authority and Corrective Services officers, engaging in welfare services or transitory accommodation arrangements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ublic Sans" pitchFamily="2" charset="0"/>
              </a:rPr>
              <a:t>‘family members’ includes First Nations kinship systems.</a:t>
            </a:r>
          </a:p>
          <a:p>
            <a:endParaRPr lang="en-US" sz="1600" dirty="0">
              <a:solidFill>
                <a:schemeClr val="tx1"/>
              </a:solidFill>
              <a:latin typeface="Public Sans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Public Sans" pitchFamily="2" charset="0"/>
              </a:rPr>
              <a:t>These amendments were the basis of the Commission’s review.</a:t>
            </a:r>
          </a:p>
        </p:txBody>
      </p:sp>
      <p:pic>
        <p:nvPicPr>
          <p:cNvPr id="41" name="Picture 40" descr="A blue line drawing of a paper with a check mark and a tick&#10;&#10;Description automatically generated">
            <a:extLst>
              <a:ext uri="{FF2B5EF4-FFF2-40B4-BE49-F238E27FC236}">
                <a16:creationId xmlns:a16="http://schemas.microsoft.com/office/drawing/2014/main" id="{A8FEA45A-CE85-ECEE-AAE3-76D288AB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397" y="5112594"/>
            <a:ext cx="1390651" cy="1390651"/>
          </a:xfrm>
          <a:prstGeom prst="rect">
            <a:avLst/>
          </a:prstGeom>
        </p:spPr>
      </p:pic>
      <p:pic>
        <p:nvPicPr>
          <p:cNvPr id="43" name="Picture 42" descr="A blue line drawing of a calendar and a clock&#10;&#10;Description automatically generated">
            <a:extLst>
              <a:ext uri="{FF2B5EF4-FFF2-40B4-BE49-F238E27FC236}">
                <a16:creationId xmlns:a16="http://schemas.microsoft.com/office/drawing/2014/main" id="{60318076-202B-395A-2F4B-537567CDC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10" y="354755"/>
            <a:ext cx="1114426" cy="11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0" y="373583"/>
            <a:ext cx="10671048" cy="768096"/>
          </a:xfrm>
        </p:spPr>
        <p:txBody>
          <a:bodyPr/>
          <a:lstStyle/>
          <a:p>
            <a:r>
              <a:rPr lang="en-US" dirty="0"/>
              <a:t>Types of consorting warnings</a:t>
            </a:r>
          </a:p>
        </p:txBody>
      </p:sp>
      <p:pic>
        <p:nvPicPr>
          <p:cNvPr id="39" name="Picture Placeholder 38" descr="A hand pointing at a warning sign&#10;&#10;Description automatically generated">
            <a:extLst>
              <a:ext uri="{FF2B5EF4-FFF2-40B4-BE49-F238E27FC236}">
                <a16:creationId xmlns:a16="http://schemas.microsoft.com/office/drawing/2014/main" id="{F16DBDB0-E07C-72AB-9E40-C35423304D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14430" y="2174688"/>
            <a:ext cx="2596896" cy="2596896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430" y="4771584"/>
            <a:ext cx="2598737" cy="1109662"/>
          </a:xfrm>
        </p:spPr>
        <p:txBody>
          <a:bodyPr/>
          <a:lstStyle/>
          <a:p>
            <a:r>
              <a:rPr lang="en-US" dirty="0">
                <a:latin typeface="Public Sans" pitchFamily="2" charset="0"/>
              </a:rPr>
              <a:t>Pre-emptive</a:t>
            </a:r>
          </a:p>
          <a:p>
            <a:r>
              <a:rPr lang="en-US" sz="1400" dirty="0"/>
              <a:t>(12,430)</a:t>
            </a:r>
          </a:p>
        </p:txBody>
      </p:sp>
      <p:pic>
        <p:nvPicPr>
          <p:cNvPr id="54" name="Picture Placeholder 53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6CF9DADD-6A96-6D80-4917-013062C8C07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>
          <a:xfrm>
            <a:off x="3372104" y="2174688"/>
            <a:ext cx="2596896" cy="2596896"/>
          </a:xfr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A5801B1-7B65-92E6-D00C-E91C7A7CC7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2062" y="4771584"/>
            <a:ext cx="2598737" cy="1109662"/>
          </a:xfrm>
        </p:spPr>
        <p:txBody>
          <a:bodyPr/>
          <a:lstStyle/>
          <a:p>
            <a:r>
              <a:rPr lang="en-AU" dirty="0">
                <a:latin typeface="Public Sans" pitchFamily="2" charset="0"/>
              </a:rPr>
              <a:t>Subsequent or retrospective</a:t>
            </a:r>
          </a:p>
          <a:p>
            <a:r>
              <a:rPr lang="en-AU" sz="1400" dirty="0">
                <a:latin typeface="Public Sans" pitchFamily="2" charset="0"/>
              </a:rPr>
              <a:t>(72)</a:t>
            </a:r>
          </a:p>
        </p:txBody>
      </p:sp>
      <p:pic>
        <p:nvPicPr>
          <p:cNvPr id="50" name="Picture Placeholder 44" descr="A blue icon of people connected to each other&#10;&#10;Description automatically generated">
            <a:extLst>
              <a:ext uri="{FF2B5EF4-FFF2-40B4-BE49-F238E27FC236}">
                <a16:creationId xmlns:a16="http://schemas.microsoft.com/office/drawing/2014/main" id="{541A6476-6E8E-8411-63A1-EF800D26DE6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31" b="31"/>
          <a:stretch>
            <a:fillRect/>
          </a:stretch>
        </p:blipFill>
        <p:spPr>
          <a:xfrm>
            <a:off x="6212062" y="2174688"/>
            <a:ext cx="2596896" cy="2596896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9207" y="4771584"/>
            <a:ext cx="2598737" cy="1109662"/>
          </a:xfrm>
        </p:spPr>
        <p:txBody>
          <a:bodyPr/>
          <a:lstStyle/>
          <a:p>
            <a:r>
              <a:rPr lang="en-US" dirty="0">
                <a:latin typeface="Public Sans" pitchFamily="2" charset="0"/>
              </a:rPr>
              <a:t>booking​</a:t>
            </a:r>
          </a:p>
          <a:p>
            <a:r>
              <a:rPr lang="en-US" sz="1400" dirty="0">
                <a:latin typeface="Public Sans" pitchFamily="2" charset="0"/>
              </a:rPr>
              <a:t>(284)</a:t>
            </a:r>
          </a:p>
        </p:txBody>
      </p:sp>
      <p:pic>
        <p:nvPicPr>
          <p:cNvPr id="35" name="Picture Placeholder 33" descr="A blue paper with a pen&#10;&#10;Description automatically generated">
            <a:extLst>
              <a:ext uri="{FF2B5EF4-FFF2-40B4-BE49-F238E27FC236}">
                <a16:creationId xmlns:a16="http://schemas.microsoft.com/office/drawing/2014/main" id="{264CF26B-EC8A-3683-CB7D-BE976FDC0B9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/>
          <a:srcRect t="31" b="31"/>
          <a:stretch>
            <a:fillRect/>
          </a:stretch>
        </p:blipFill>
        <p:spPr>
          <a:xfrm>
            <a:off x="9079207" y="2174688"/>
            <a:ext cx="2596896" cy="2596896"/>
          </a:xfr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82224D5-0D54-26C6-18C7-8B03227D3347}"/>
              </a:ext>
            </a:extLst>
          </p:cNvPr>
          <p:cNvSpPr txBox="1">
            <a:spLocks/>
          </p:cNvSpPr>
          <p:nvPr/>
        </p:nvSpPr>
        <p:spPr>
          <a:xfrm>
            <a:off x="3372104" y="4771584"/>
            <a:ext cx="2598737" cy="1109662"/>
          </a:xfrm>
          <a:prstGeom prst="rect">
            <a:avLst/>
          </a:prstGeom>
          <a:solidFill>
            <a:schemeClr val="bg1"/>
          </a:solidFill>
        </p:spPr>
        <p:txBody>
          <a:bodyPr vert="horz" lIns="0" tIns="27432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ublic Sans" pitchFamily="2" charset="0"/>
              </a:rPr>
              <a:t>On the spot</a:t>
            </a:r>
            <a:r>
              <a:rPr lang="en-US" dirty="0"/>
              <a:t>​</a:t>
            </a:r>
          </a:p>
          <a:p>
            <a:r>
              <a:rPr lang="en-US" sz="1400" dirty="0"/>
              <a:t>(3568)</a:t>
            </a:r>
          </a:p>
        </p:txBody>
      </p: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6AFC132-DDE2-908A-A888-281BC342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46" y="1171396"/>
            <a:ext cx="6400800" cy="768096"/>
          </a:xfrm>
        </p:spPr>
        <p:txBody>
          <a:bodyPr/>
          <a:lstStyle/>
          <a:p>
            <a:pPr algn="l"/>
            <a:r>
              <a:rPr lang="en-AU" dirty="0"/>
              <a:t>Our Review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8F48BD-8AE3-E59B-9455-92F94A04C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217" y="2126888"/>
            <a:ext cx="6267129" cy="1140747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AU" b="1" dirty="0">
                <a:solidFill>
                  <a:schemeClr val="tx2"/>
                </a:solidFill>
                <a:latin typeface="Public Sans" pitchFamily="2" charset="0"/>
              </a:rPr>
              <a:t>Review period: </a:t>
            </a:r>
          </a:p>
          <a:p>
            <a:pPr algn="l"/>
            <a:r>
              <a:rPr lang="en-AU" b="1" dirty="0">
                <a:solidFill>
                  <a:schemeClr val="tx2"/>
                </a:solidFill>
                <a:latin typeface="Public Sans" pitchFamily="2" charset="0"/>
              </a:rPr>
              <a:t>1 February 2019 -  28 February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FC3C6-03ED-9EAE-2946-65CA7104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872" y="276225"/>
            <a:ext cx="4404834" cy="630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100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SW Branding">
      <a:dk1>
        <a:srgbClr val="002664"/>
      </a:dk1>
      <a:lt1>
        <a:srgbClr val="FDFAF6"/>
      </a:lt1>
      <a:dk2>
        <a:srgbClr val="44546A"/>
      </a:dk2>
      <a:lt2>
        <a:srgbClr val="FDFAF6"/>
      </a:lt2>
      <a:accent1>
        <a:srgbClr val="146CFD"/>
      </a:accent1>
      <a:accent2>
        <a:srgbClr val="8CE0FF"/>
      </a:accent2>
      <a:accent3>
        <a:srgbClr val="CBEDFD"/>
      </a:accent3>
      <a:accent4>
        <a:srgbClr val="598AD4"/>
      </a:accent4>
      <a:accent5>
        <a:srgbClr val="2958A0"/>
      </a:accent5>
      <a:accent6>
        <a:srgbClr val="5DC7F8"/>
      </a:accent6>
      <a:hlink>
        <a:srgbClr val="2958A0"/>
      </a:hlink>
      <a:folHlink>
        <a:srgbClr val="2958A0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28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FB623DCD-9837-49CA-AA6C-53823F097992}"/>
</file>

<file path=customXml/itemProps2.xml><?xml version="1.0" encoding="utf-8"?>
<ds:datastoreItem xmlns:ds="http://schemas.openxmlformats.org/officeDocument/2006/customXml" ds:itemID="{37C77574-A86D-4ED8-8410-091087A8FE93}"/>
</file>

<file path=customXml/itemProps3.xml><?xml version="1.0" encoding="utf-8"?>
<ds:datastoreItem xmlns:ds="http://schemas.openxmlformats.org/officeDocument/2006/customXml" ds:itemID="{8B9C3467-4926-46F9-B554-E6784449B595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706</Words>
  <Application>Microsoft Macintosh PowerPoint</Application>
  <PresentationFormat>Widescreen</PresentationFormat>
  <Paragraphs>151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Arial Regular</vt:lpstr>
      <vt:lpstr>Calibri</vt:lpstr>
      <vt:lpstr>Public Sans</vt:lpstr>
      <vt:lpstr>Sabon Next LT</vt:lpstr>
      <vt:lpstr>Symbol</vt:lpstr>
      <vt:lpstr>Times New Roman</vt:lpstr>
      <vt:lpstr>Office Theme</vt:lpstr>
      <vt:lpstr>Consorting &amp; Children in nsw </vt:lpstr>
      <vt:lpstr>Acknowledgement of Country </vt:lpstr>
      <vt:lpstr>Agenda</vt:lpstr>
      <vt:lpstr>PowerPoint Presentation</vt:lpstr>
      <vt:lpstr>PowerPoint Presentation</vt:lpstr>
      <vt:lpstr>What is consorting?</vt:lpstr>
      <vt:lpstr>Amendments</vt:lpstr>
      <vt:lpstr>Types of consorting warnings</vt:lpstr>
      <vt:lpstr>Our Review</vt:lpstr>
      <vt:lpstr>What we found</vt:lpstr>
      <vt:lpstr>2012-15 vs 2019-21</vt:lpstr>
      <vt:lpstr>WHY FEWER CHILDREN?</vt:lpstr>
      <vt:lpstr>CONVICTION HISTORIES</vt:lpstr>
      <vt:lpstr>PowerPoint Presentation</vt:lpstr>
      <vt:lpstr>VERBAL WARNINGS</vt:lpstr>
      <vt:lpstr>SERIOUS ORGANISED CRIME?</vt:lpstr>
      <vt:lpstr>What we have recommended</vt:lpstr>
      <vt:lpstr>READ OUR Full report</vt:lpstr>
    </vt:vector>
  </TitlesOfParts>
  <Company>LECCNSW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predictive validity of the multi-agency Integrated Safety Response’s risk assessments for family violence</dc:title>
  <dc:subject/>
  <dc:creator>Sandy Thai</dc:creator>
  <cp:lastModifiedBy>Microsoft Office User</cp:lastModifiedBy>
  <cp:revision>44</cp:revision>
  <dcterms:created xsi:type="dcterms:W3CDTF">2023-07-10T05:06:44Z</dcterms:created>
  <dcterms:modified xsi:type="dcterms:W3CDTF">2023-08-13T07:50:29Z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382f02-5c1e-4e8e-a0ce-e867cf948ff3_Enabled">
    <vt:lpwstr>true</vt:lpwstr>
  </property>
  <property fmtid="{D5CDD505-2E9C-101B-9397-08002B2CF9AE}" pid="3" name="MSIP_Label_e7382f02-5c1e-4e8e-a0ce-e867cf948ff3_SetDate">
    <vt:lpwstr>2023-07-10T06:03:28Z</vt:lpwstr>
  </property>
  <property fmtid="{D5CDD505-2E9C-101B-9397-08002B2CF9AE}" pid="4" name="MSIP_Label_e7382f02-5c1e-4e8e-a0ce-e867cf948ff3_Method">
    <vt:lpwstr>Standard</vt:lpwstr>
  </property>
  <property fmtid="{D5CDD505-2E9C-101B-9397-08002B2CF9AE}" pid="5" name="MSIP_Label_e7382f02-5c1e-4e8e-a0ce-e867cf948ff3_Name">
    <vt:lpwstr>OFFICIAL</vt:lpwstr>
  </property>
  <property fmtid="{D5CDD505-2E9C-101B-9397-08002B2CF9AE}" pid="6" name="MSIP_Label_e7382f02-5c1e-4e8e-a0ce-e867cf948ff3_SiteId">
    <vt:lpwstr>1da48647-9210-40ff-9a5b-5ce243007511</vt:lpwstr>
  </property>
  <property fmtid="{D5CDD505-2E9C-101B-9397-08002B2CF9AE}" pid="7" name="MSIP_Label_e7382f02-5c1e-4e8e-a0ce-e867cf948ff3_ActionId">
    <vt:lpwstr>3d5a95c8-0803-4c28-888f-1acaf23cde17</vt:lpwstr>
  </property>
  <property fmtid="{D5CDD505-2E9C-101B-9397-08002B2CF9AE}" pid="8" name="MSIP_Label_e7382f02-5c1e-4e8e-a0ce-e867cf948ff3_ContentBits">
    <vt:lpwstr>0</vt:lpwstr>
  </property>
  <property fmtid="{D5CDD505-2E9C-101B-9397-08002B2CF9AE}" pid="9" name="ContentTypeId">
    <vt:lpwstr>0x01010077DC2A28846341C9915EFC7988C44A4F00AC683DE72F6D54408E582A29A0E01260</vt:lpwstr>
  </property>
  <property fmtid="{D5CDD505-2E9C-101B-9397-08002B2CF9AE}" pid="10" name="bc56bdda6a6a44c48d8cfdd96ad4c1470">
    <vt:lpwstr>Report|55c057c3-5c13-4ca6-8dab-3fe1e0497fe2</vt:lpwstr>
  </property>
  <property fmtid="{D5CDD505-2E9C-101B-9397-08002B2CF9AE}" pid="11" name="Content tags">
    <vt:lpwstr>105;#Conference proceedings / Presentations|c21264d4-9564-4e41-9805-0fcb8759ef5a</vt:lpwstr>
  </property>
  <property fmtid="{D5CDD505-2E9C-101B-9397-08002B2CF9AE}" pid="12" name="DC.Type.DocType (JSMS">
    <vt:lpwstr>28;#Report|55c057c3-5c13-4ca6-8dab-3fe1e0497fe2</vt:lpwstr>
  </property>
</Properties>
</file>