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style4.xml" ContentType="application/vnd.ms-office.chart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Masters/notesMaster1.xml" ContentType="application/vnd.openxmlformats-officedocument.presentationml.notesMaster+xml"/>
  <Override PartName="/ppt/charts/chart7.xml" ContentType="application/vnd.openxmlformats-officedocument.drawingml.char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docProps/custom.xml" ContentType="application/vnd.openxmlformats-officedocument.custom-properties+xml"/>
  <Override PartName="/docMetadata/LabelInfo.xml" ContentType="application/vnd.ms-office.classificationlabel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3"/>
  </p:sldMasterIdLst>
  <p:notesMasterIdLst>
    <p:notesMasterId r:id="rId43"/>
  </p:notesMasterIdLst>
  <p:handoutMasterIdLst>
    <p:handoutMasterId r:id="rId44"/>
  </p:handoutMasterIdLst>
  <p:sldIdLst>
    <p:sldId id="256" r:id="rId4"/>
    <p:sldId id="258" r:id="rId5"/>
    <p:sldId id="257" r:id="rId6"/>
    <p:sldId id="283" r:id="rId7"/>
    <p:sldId id="324" r:id="rId8"/>
    <p:sldId id="259" r:id="rId9"/>
    <p:sldId id="320" r:id="rId10"/>
    <p:sldId id="321" r:id="rId11"/>
    <p:sldId id="272" r:id="rId12"/>
    <p:sldId id="273" r:id="rId13"/>
    <p:sldId id="274" r:id="rId14"/>
    <p:sldId id="277" r:id="rId15"/>
    <p:sldId id="281" r:id="rId16"/>
    <p:sldId id="276" r:id="rId17"/>
    <p:sldId id="275" r:id="rId18"/>
    <p:sldId id="315" r:id="rId19"/>
    <p:sldId id="279" r:id="rId20"/>
    <p:sldId id="280" r:id="rId21"/>
    <p:sldId id="270" r:id="rId22"/>
    <p:sldId id="316" r:id="rId23"/>
    <p:sldId id="317" r:id="rId24"/>
    <p:sldId id="318" r:id="rId25"/>
    <p:sldId id="284" r:id="rId26"/>
    <p:sldId id="285" r:id="rId27"/>
    <p:sldId id="322" r:id="rId28"/>
    <p:sldId id="323" r:id="rId29"/>
    <p:sldId id="290" r:id="rId30"/>
    <p:sldId id="286" r:id="rId31"/>
    <p:sldId id="287" r:id="rId32"/>
    <p:sldId id="313" r:id="rId33"/>
    <p:sldId id="288" r:id="rId34"/>
    <p:sldId id="325" r:id="rId35"/>
    <p:sldId id="292" r:id="rId36"/>
    <p:sldId id="293" r:id="rId37"/>
    <p:sldId id="294" r:id="rId38"/>
    <p:sldId id="295" r:id="rId39"/>
    <p:sldId id="296" r:id="rId40"/>
    <p:sldId id="297" r:id="rId41"/>
    <p:sldId id="282" r:id="rId42"/>
  </p:sldIdLst>
  <p:sldSz cx="9144000" cy="5143500" type="screen16x9"/>
  <p:notesSz cx="6858000" cy="9144000"/>
  <p:defaultTextStyle>
    <a:defPPr>
      <a:defRPr lang="en-AU"/>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093" autoAdjust="0"/>
  </p:normalViewPr>
  <p:slideViewPr>
    <p:cSldViewPr>
      <p:cViewPr varScale="1">
        <p:scale>
          <a:sx n="104" d="100"/>
          <a:sy n="104" d="100"/>
        </p:scale>
        <p:origin x="1806" y="10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50" Type="http://schemas.openxmlformats.org/officeDocument/2006/relationships/customXml" Target="../customXml/item4.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leec\Dropbox\GRIFFITH\Projects%20and%20Papers\SA%20HOME%20DETENTION%20PROJECT\2020\Department%20Presentation%20APR%202023\HD%20EVAL%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leec\Dropbox\GRIFFITH\Projects%20and%20Papers\SA%20HOME%20DETENTION%20PROJECT\2020\Department%20Presentation%20APR%202023\HD%20EVAL%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jleec\Dropbox\GRIFFITH\Projects%20and%20Papers\SA%20HOME%20DETENTION%20PROJECT\2020\Department%20Presentation%20APR%202023\HD%20EVAL%20CHART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jleec\Dropbox\GRIFFITH\Projects%20and%20Papers\SA%20HOME%20DETENTION%20PROJECT\2020\Department%20Presentation%20APR%202023\HD%20EVAL%20CHART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jleec\Dropbox\GRIFFITH\Projects%20and%20Papers\SA%20HOME%20DETENTION%20PROJECT\2020\Department%20Presentation%20APR%202023\HD%20EVAL%20CHART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jleec\Dropbox\GRIFFITH\Projects%20and%20Papers\SA%20HOME%20DETENTION%20PROJECT\2020\Department%20Presentation%20APR%202023\HD%20EVAL%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400" dirty="0">
                <a:latin typeface="Arial" panose="020B0604020202020204" pitchFamily="34" charset="0"/>
                <a:cs typeface="Arial" panose="020B0604020202020204" pitchFamily="34" charset="0"/>
              </a:rPr>
              <a:t>Sample</a:t>
            </a:r>
            <a:r>
              <a:rPr lang="en-AU" sz="1400" baseline="0" dirty="0">
                <a:latin typeface="Arial" panose="020B0604020202020204" pitchFamily="34" charset="0"/>
                <a:cs typeface="Arial" panose="020B0604020202020204" pitchFamily="34" charset="0"/>
              </a:rPr>
              <a:t> Description ROHD 2016-2022 (n=1260)</a:t>
            </a:r>
            <a:endParaRPr lang="en-AU" sz="14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'Sample Descriptions'!$B$1</c:f>
              <c:strCache>
                <c:ptCount val="1"/>
                <c:pt idx="0">
                  <c:v>Males (n=1034)</c:v>
                </c:pt>
              </c:strCache>
            </c:strRef>
          </c:tx>
          <c:spPr>
            <a:solidFill>
              <a:schemeClr val="accent1"/>
            </a:solidFill>
            <a:ln>
              <a:noFill/>
            </a:ln>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'Sample Descriptions'!$A$2:$A$22</c:f>
              <c:strCache>
                <c:ptCount val="21"/>
                <c:pt idx="0">
                  <c:v>Aboriginal*</c:v>
                </c:pt>
                <c:pt idx="1">
                  <c:v>Completed high school</c:v>
                </c:pt>
                <c:pt idx="2">
                  <c:v>Employed***</c:v>
                </c:pt>
                <c:pt idx="4">
                  <c:v>Multiple Prior Sentences*</c:v>
                </c:pt>
                <c:pt idx="6">
                  <c:v>Index: Drug*</c:v>
                </c:pt>
                <c:pt idx="7">
                  <c:v>Index: Admin</c:v>
                </c:pt>
                <c:pt idx="8">
                  <c:v>Index: Public/Property*</c:v>
                </c:pt>
                <c:pt idx="9">
                  <c:v>Index: Violent</c:v>
                </c:pt>
                <c:pt idx="10">
                  <c:v>Index: Fraud***</c:v>
                </c:pt>
                <c:pt idx="11">
                  <c:v>Index: Theft*</c:v>
                </c:pt>
                <c:pt idx="13">
                  <c:v>Prison Emp. Prog</c:v>
                </c:pt>
                <c:pt idx="14">
                  <c:v>Prison Educ. Prog***</c:v>
                </c:pt>
                <c:pt idx="15">
                  <c:v>Prison DV. Prog***</c:v>
                </c:pt>
                <c:pt idx="16">
                  <c:v>Prison Lit/Num. Prog***</c:v>
                </c:pt>
                <c:pt idx="17">
                  <c:v>Prison Making Chng. Prog***</c:v>
                </c:pt>
                <c:pt idx="19">
                  <c:v>ROHD Breach</c:v>
                </c:pt>
                <c:pt idx="20">
                  <c:v>RTC Post ROHD</c:v>
                </c:pt>
              </c:strCache>
            </c:strRef>
          </c:cat>
          <c:val>
            <c:numRef>
              <c:f>'Sample Descriptions'!$B$2:$B$22</c:f>
              <c:numCache>
                <c:formatCode>0%</c:formatCode>
                <c:ptCount val="21"/>
                <c:pt idx="0">
                  <c:v>8.2000000000000003E-2</c:v>
                </c:pt>
                <c:pt idx="1">
                  <c:v>0.26400000000000001</c:v>
                </c:pt>
                <c:pt idx="2">
                  <c:v>0.41099999999999998</c:v>
                </c:pt>
                <c:pt idx="4">
                  <c:v>0.36399999999999999</c:v>
                </c:pt>
                <c:pt idx="6">
                  <c:v>0.35399999999999998</c:v>
                </c:pt>
                <c:pt idx="7">
                  <c:v>0.216</c:v>
                </c:pt>
                <c:pt idx="8">
                  <c:v>0.192</c:v>
                </c:pt>
                <c:pt idx="9">
                  <c:v>0.11600000000000001</c:v>
                </c:pt>
                <c:pt idx="10">
                  <c:v>7.1999999999999995E-2</c:v>
                </c:pt>
                <c:pt idx="11">
                  <c:v>4.4999999999999998E-2</c:v>
                </c:pt>
                <c:pt idx="13">
                  <c:v>0.90600000000000003</c:v>
                </c:pt>
                <c:pt idx="14">
                  <c:v>0.20599999999999999</c:v>
                </c:pt>
                <c:pt idx="15">
                  <c:v>8.5999999999999993E-2</c:v>
                </c:pt>
                <c:pt idx="16">
                  <c:v>0.17799999999999999</c:v>
                </c:pt>
                <c:pt idx="17">
                  <c:v>0.13500000000000001</c:v>
                </c:pt>
                <c:pt idx="19">
                  <c:v>0.13200000000000001</c:v>
                </c:pt>
                <c:pt idx="20">
                  <c:v>0.215</c:v>
                </c:pt>
              </c:numCache>
            </c:numRef>
          </c:val>
          <c:extLst>
            <c:ext xmlns:c16="http://schemas.microsoft.com/office/drawing/2014/chart" uri="{C3380CC4-5D6E-409C-BE32-E72D297353CC}">
              <c16:uniqueId val="{00000000-5878-48CF-89C9-812C271AE924}"/>
            </c:ext>
          </c:extLst>
        </c:ser>
        <c:ser>
          <c:idx val="1"/>
          <c:order val="1"/>
          <c:tx>
            <c:strRef>
              <c:f>'Sample Descriptions'!$C$1</c:f>
              <c:strCache>
                <c:ptCount val="1"/>
                <c:pt idx="0">
                  <c:v>Females (n=226)</c:v>
                </c:pt>
              </c:strCache>
            </c:strRef>
          </c:tx>
          <c:spPr>
            <a:solidFill>
              <a:srgbClr val="FC8637"/>
            </a:solidFill>
            <a:ln>
              <a:noFill/>
            </a:ln>
            <a:effectLst/>
            <a:scene3d>
              <a:camera prst="orthographicFront"/>
              <a:lightRig rig="threePt" dir="t"/>
            </a:scene3d>
            <a:sp3d>
              <a:bevelT prst="angle"/>
            </a:sp3d>
          </c:spPr>
          <c:invertIfNegative val="0"/>
          <c:dLbls>
            <c:dLbl>
              <c:idx val="13"/>
              <c:layout>
                <c:manualLayout>
                  <c:x val="5.769176606761006E-3"/>
                  <c:y val="-6.26144902256069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D0-4FE3-872B-5650A34975A8}"/>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'Sample Descriptions'!$A$2:$A$22</c:f>
              <c:strCache>
                <c:ptCount val="21"/>
                <c:pt idx="0">
                  <c:v>Aboriginal*</c:v>
                </c:pt>
                <c:pt idx="1">
                  <c:v>Completed high school</c:v>
                </c:pt>
                <c:pt idx="2">
                  <c:v>Employed***</c:v>
                </c:pt>
                <c:pt idx="4">
                  <c:v>Multiple Prior Sentences*</c:v>
                </c:pt>
                <c:pt idx="6">
                  <c:v>Index: Drug*</c:v>
                </c:pt>
                <c:pt idx="7">
                  <c:v>Index: Admin</c:v>
                </c:pt>
                <c:pt idx="8">
                  <c:v>Index: Public/Property*</c:v>
                </c:pt>
                <c:pt idx="9">
                  <c:v>Index: Violent</c:v>
                </c:pt>
                <c:pt idx="10">
                  <c:v>Index: Fraud***</c:v>
                </c:pt>
                <c:pt idx="11">
                  <c:v>Index: Theft*</c:v>
                </c:pt>
                <c:pt idx="13">
                  <c:v>Prison Emp. Prog</c:v>
                </c:pt>
                <c:pt idx="14">
                  <c:v>Prison Educ. Prog***</c:v>
                </c:pt>
                <c:pt idx="15">
                  <c:v>Prison DV. Prog***</c:v>
                </c:pt>
                <c:pt idx="16">
                  <c:v>Prison Lit/Num. Prog***</c:v>
                </c:pt>
                <c:pt idx="17">
                  <c:v>Prison Making Chng. Prog***</c:v>
                </c:pt>
                <c:pt idx="19">
                  <c:v>ROHD Breach</c:v>
                </c:pt>
                <c:pt idx="20">
                  <c:v>RTC Post ROHD</c:v>
                </c:pt>
              </c:strCache>
            </c:strRef>
          </c:cat>
          <c:val>
            <c:numRef>
              <c:f>'Sample Descriptions'!$C$2:$C$22</c:f>
              <c:numCache>
                <c:formatCode>0%</c:formatCode>
                <c:ptCount val="21"/>
                <c:pt idx="0">
                  <c:v>0.13900000000000001</c:v>
                </c:pt>
                <c:pt idx="1">
                  <c:v>0.32700000000000001</c:v>
                </c:pt>
                <c:pt idx="2">
                  <c:v>0.14499999999999999</c:v>
                </c:pt>
                <c:pt idx="4">
                  <c:v>0.28299999999999997</c:v>
                </c:pt>
                <c:pt idx="6">
                  <c:v>0.27900000000000003</c:v>
                </c:pt>
                <c:pt idx="7">
                  <c:v>0.23899999999999999</c:v>
                </c:pt>
                <c:pt idx="8">
                  <c:v>0.124</c:v>
                </c:pt>
                <c:pt idx="9">
                  <c:v>9.2999999999999999E-2</c:v>
                </c:pt>
                <c:pt idx="10">
                  <c:v>0.186</c:v>
                </c:pt>
                <c:pt idx="11">
                  <c:v>0.08</c:v>
                </c:pt>
                <c:pt idx="13">
                  <c:v>0.91200000000000003</c:v>
                </c:pt>
                <c:pt idx="14">
                  <c:v>0.46500000000000002</c:v>
                </c:pt>
                <c:pt idx="15">
                  <c:v>0</c:v>
                </c:pt>
                <c:pt idx="16">
                  <c:v>0.27900000000000003</c:v>
                </c:pt>
                <c:pt idx="17">
                  <c:v>0.23</c:v>
                </c:pt>
                <c:pt idx="19">
                  <c:v>0.16800000000000001</c:v>
                </c:pt>
                <c:pt idx="20">
                  <c:v>0.19</c:v>
                </c:pt>
              </c:numCache>
            </c:numRef>
          </c:val>
          <c:extLst>
            <c:ext xmlns:c16="http://schemas.microsoft.com/office/drawing/2014/chart" uri="{C3380CC4-5D6E-409C-BE32-E72D297353CC}">
              <c16:uniqueId val="{00000001-5878-48CF-89C9-812C271AE924}"/>
            </c:ext>
          </c:extLst>
        </c:ser>
        <c:dLbls>
          <c:showLegendKey val="0"/>
          <c:showVal val="0"/>
          <c:showCatName val="0"/>
          <c:showSerName val="0"/>
          <c:showPercent val="0"/>
          <c:showBubbleSize val="0"/>
        </c:dLbls>
        <c:gapWidth val="25"/>
        <c:axId val="805473376"/>
        <c:axId val="805473048"/>
      </c:barChart>
      <c:catAx>
        <c:axId val="8054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5473048"/>
        <c:crosses val="autoZero"/>
        <c:auto val="1"/>
        <c:lblAlgn val="ctr"/>
        <c:lblOffset val="100"/>
        <c:noMultiLvlLbl val="0"/>
      </c:catAx>
      <c:valAx>
        <c:axId val="805473048"/>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5473376"/>
        <c:crosses val="autoZero"/>
        <c:crossBetween val="between"/>
      </c:valAx>
      <c:spPr>
        <a:noFill/>
        <a:ln>
          <a:noFill/>
        </a:ln>
        <a:effectLst/>
      </c:spPr>
    </c:plotArea>
    <c:legend>
      <c:legendPos val="b"/>
      <c:layout>
        <c:manualLayout>
          <c:xMode val="edge"/>
          <c:yMode val="edge"/>
          <c:x val="0.2868449256342957"/>
          <c:y val="0.86377574751992148"/>
          <c:w val="0.39575459317585304"/>
          <c:h val="6.5790289083073258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AU" sz="1400" b="1"/>
              <a:t>Factors associated with breaching ROHD</a:t>
            </a:r>
            <a:r>
              <a:rPr lang="en-AU" sz="1400" b="1" baseline="0"/>
              <a:t> conditions</a:t>
            </a:r>
            <a:endParaRPr lang="en-AU" sz="1400"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scene3d>
              <a:camera prst="orthographicFront"/>
              <a:lightRig rig="threePt" dir="t"/>
            </a:scene3d>
            <a:sp3d>
              <a:bevelT w="16510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'Breached and RTC '!$A$14:$A$20</c:f>
              <c:strCache>
                <c:ptCount val="7"/>
                <c:pt idx="0">
                  <c:v>Number of prior sentences</c:v>
                </c:pt>
                <c:pt idx="1">
                  <c:v>Fraud index offence</c:v>
                </c:pt>
                <c:pt idx="2">
                  <c:v>Violent index offence</c:v>
                </c:pt>
                <c:pt idx="3">
                  <c:v>RoR score</c:v>
                </c:pt>
                <c:pt idx="4">
                  <c:v>Number of NPP days</c:v>
                </c:pt>
                <c:pt idx="5">
                  <c:v>Number of ROHD sentenced days</c:v>
                </c:pt>
                <c:pt idx="6">
                  <c:v>Number of HISSP support days</c:v>
                </c:pt>
              </c:strCache>
            </c:strRef>
          </c:cat>
          <c:val>
            <c:numRef>
              <c:f>'Breached and RTC '!$B$14:$B$20</c:f>
              <c:numCache>
                <c:formatCode>0%</c:formatCode>
                <c:ptCount val="7"/>
                <c:pt idx="0">
                  <c:v>0.59</c:v>
                </c:pt>
                <c:pt idx="1">
                  <c:v>1.2</c:v>
                </c:pt>
                <c:pt idx="2">
                  <c:v>-0.6</c:v>
                </c:pt>
                <c:pt idx="3">
                  <c:v>0.6</c:v>
                </c:pt>
                <c:pt idx="4">
                  <c:v>-0.05</c:v>
                </c:pt>
                <c:pt idx="5">
                  <c:v>-0.06</c:v>
                </c:pt>
                <c:pt idx="6">
                  <c:v>-0.26</c:v>
                </c:pt>
              </c:numCache>
            </c:numRef>
          </c:val>
          <c:extLst>
            <c:ext xmlns:c16="http://schemas.microsoft.com/office/drawing/2014/chart" uri="{C3380CC4-5D6E-409C-BE32-E72D297353CC}">
              <c16:uniqueId val="{00000000-1FD3-4656-9A2B-2EFBA55B541F}"/>
            </c:ext>
          </c:extLst>
        </c:ser>
        <c:dLbls>
          <c:showLegendKey val="0"/>
          <c:showVal val="0"/>
          <c:showCatName val="0"/>
          <c:showSerName val="0"/>
          <c:showPercent val="0"/>
          <c:showBubbleSize val="0"/>
        </c:dLbls>
        <c:gapWidth val="25"/>
        <c:overlap val="-27"/>
        <c:axId val="950384232"/>
        <c:axId val="950385216"/>
      </c:barChart>
      <c:catAx>
        <c:axId val="9503842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50385216"/>
        <c:crosses val="autoZero"/>
        <c:auto val="1"/>
        <c:lblAlgn val="ctr"/>
        <c:lblOffset val="100"/>
        <c:noMultiLvlLbl val="0"/>
      </c:catAx>
      <c:valAx>
        <c:axId val="95038521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AU" sz="1400" b="1" dirty="0"/>
                  <a:t>% Increase in likelihood</a:t>
                </a:r>
                <a:r>
                  <a:rPr lang="en-AU" sz="1400" b="1" baseline="0" dirty="0"/>
                  <a:t> of faster breach</a:t>
                </a:r>
                <a:endParaRPr lang="en-AU" sz="1400" b="1" dirty="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50384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AU" sz="1400" dirty="0"/>
              <a:t>Factors associated</a:t>
            </a:r>
            <a:r>
              <a:rPr lang="en-AU" sz="1400" baseline="0" dirty="0"/>
              <a:t> with RTC following an ROHD sentence</a:t>
            </a:r>
            <a:endParaRPr lang="en-AU" sz="1400"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scene3d>
              <a:camera prst="orthographicFront"/>
              <a:lightRig rig="threePt" dir="t"/>
            </a:scene3d>
            <a:sp3d>
              <a:bevelT w="16510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'Breached and RTC '!$A$57:$A$61</c:f>
              <c:strCache>
                <c:ptCount val="5"/>
                <c:pt idx="0">
                  <c:v>Younger age at release</c:v>
                </c:pt>
                <c:pt idx="1">
                  <c:v>Employed prior to prison</c:v>
                </c:pt>
                <c:pt idx="2">
                  <c:v>Number of prior sentences</c:v>
                </c:pt>
                <c:pt idx="3">
                  <c:v>Number of ROHD sentenced days</c:v>
                </c:pt>
                <c:pt idx="4">
                  <c:v>Breached ROHD</c:v>
                </c:pt>
              </c:strCache>
            </c:strRef>
          </c:cat>
          <c:val>
            <c:numRef>
              <c:f>'Breached and RTC '!$B$57:$B$61</c:f>
              <c:numCache>
                <c:formatCode>0%</c:formatCode>
                <c:ptCount val="5"/>
                <c:pt idx="0">
                  <c:v>0.39</c:v>
                </c:pt>
                <c:pt idx="1">
                  <c:v>-0.37</c:v>
                </c:pt>
                <c:pt idx="2">
                  <c:v>1.21</c:v>
                </c:pt>
                <c:pt idx="3">
                  <c:v>-0.08</c:v>
                </c:pt>
                <c:pt idx="4">
                  <c:v>0.8</c:v>
                </c:pt>
              </c:numCache>
            </c:numRef>
          </c:val>
          <c:extLst>
            <c:ext xmlns:c16="http://schemas.microsoft.com/office/drawing/2014/chart" uri="{C3380CC4-5D6E-409C-BE32-E72D297353CC}">
              <c16:uniqueId val="{00000000-6719-4A6D-9FD8-98F89ABA85B7}"/>
            </c:ext>
          </c:extLst>
        </c:ser>
        <c:dLbls>
          <c:showLegendKey val="0"/>
          <c:showVal val="0"/>
          <c:showCatName val="0"/>
          <c:showSerName val="0"/>
          <c:showPercent val="0"/>
          <c:showBubbleSize val="0"/>
        </c:dLbls>
        <c:gapWidth val="25"/>
        <c:overlap val="-27"/>
        <c:axId val="950384232"/>
        <c:axId val="950385216"/>
      </c:barChart>
      <c:catAx>
        <c:axId val="9503842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50385216"/>
        <c:crosses val="autoZero"/>
        <c:auto val="1"/>
        <c:lblAlgn val="ctr"/>
        <c:lblOffset val="100"/>
        <c:noMultiLvlLbl val="0"/>
      </c:catAx>
      <c:valAx>
        <c:axId val="95038521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AU" sz="1400" b="1" dirty="0"/>
                  <a:t>% Increase in the likelihood</a:t>
                </a:r>
                <a:r>
                  <a:rPr lang="en-AU" sz="1400" b="1" baseline="0" dirty="0"/>
                  <a:t> of sooner RTC</a:t>
                </a:r>
                <a:endParaRPr lang="en-AU" sz="1400" b="1" dirty="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503842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400" dirty="0"/>
              <a:t>Sample Description COHD 2016-2022 (n=1074)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'Sample Descriptions'!$B$46</c:f>
              <c:strCache>
                <c:ptCount val="1"/>
                <c:pt idx="0">
                  <c:v>Males (n=864)</c:v>
                </c:pt>
              </c:strCache>
            </c:strRef>
          </c:tx>
          <c:spPr>
            <a:solidFill>
              <a:schemeClr val="accent1"/>
            </a:solidFill>
            <a:ln>
              <a:noFill/>
            </a:ln>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'Sample Descriptions'!$A$47:$A$58</c:f>
              <c:strCache>
                <c:ptCount val="12"/>
                <c:pt idx="0">
                  <c:v>Aboriginal**</c:v>
                </c:pt>
                <c:pt idx="1">
                  <c:v>Multiple prior sentences</c:v>
                </c:pt>
                <c:pt idx="3">
                  <c:v>Index: Admin**</c:v>
                </c:pt>
                <c:pt idx="4">
                  <c:v>Index: Theft***</c:v>
                </c:pt>
                <c:pt idx="5">
                  <c:v>Index: Public/Property</c:v>
                </c:pt>
                <c:pt idx="6">
                  <c:v>Index: Violent</c:v>
                </c:pt>
                <c:pt idx="7">
                  <c:v>Index: Fraud***</c:v>
                </c:pt>
                <c:pt idx="8">
                  <c:v>index: Drug</c:v>
                </c:pt>
                <c:pt idx="10">
                  <c:v>Breached COHD conditions</c:v>
                </c:pt>
                <c:pt idx="11">
                  <c:v>RTC Post COHD*</c:v>
                </c:pt>
              </c:strCache>
            </c:strRef>
          </c:cat>
          <c:val>
            <c:numRef>
              <c:f>'Sample Descriptions'!$B$47:$B$58</c:f>
              <c:numCache>
                <c:formatCode>0%</c:formatCode>
                <c:ptCount val="12"/>
                <c:pt idx="0">
                  <c:v>8.7999999999999995E-2</c:v>
                </c:pt>
                <c:pt idx="1">
                  <c:v>0.36199999999999999</c:v>
                </c:pt>
                <c:pt idx="3">
                  <c:v>0.82399999999999995</c:v>
                </c:pt>
                <c:pt idx="4">
                  <c:v>0.16500000000000001</c:v>
                </c:pt>
                <c:pt idx="5">
                  <c:v>0.14499999999999999</c:v>
                </c:pt>
                <c:pt idx="6">
                  <c:v>0.106</c:v>
                </c:pt>
                <c:pt idx="7">
                  <c:v>3.5999999999999997E-2</c:v>
                </c:pt>
                <c:pt idx="8">
                  <c:v>5.8999999999999997E-2</c:v>
                </c:pt>
                <c:pt idx="10">
                  <c:v>0.13400000000000001</c:v>
                </c:pt>
                <c:pt idx="11">
                  <c:v>0.25700000000000001</c:v>
                </c:pt>
              </c:numCache>
            </c:numRef>
          </c:val>
          <c:extLst>
            <c:ext xmlns:c16="http://schemas.microsoft.com/office/drawing/2014/chart" uri="{C3380CC4-5D6E-409C-BE32-E72D297353CC}">
              <c16:uniqueId val="{00000000-0FC7-41AC-9AF9-F91686F6AFF6}"/>
            </c:ext>
          </c:extLst>
        </c:ser>
        <c:ser>
          <c:idx val="1"/>
          <c:order val="1"/>
          <c:tx>
            <c:strRef>
              <c:f>'Sample Descriptions'!$C$46</c:f>
              <c:strCache>
                <c:ptCount val="1"/>
                <c:pt idx="0">
                  <c:v>Females (n=210)</c:v>
                </c:pt>
              </c:strCache>
            </c:strRef>
          </c:tx>
          <c:spPr>
            <a:solidFill>
              <a:schemeClr val="accent2"/>
            </a:solidFill>
            <a:ln>
              <a:noFill/>
            </a:ln>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'Sample Descriptions'!$A$47:$A$58</c:f>
              <c:strCache>
                <c:ptCount val="12"/>
                <c:pt idx="0">
                  <c:v>Aboriginal**</c:v>
                </c:pt>
                <c:pt idx="1">
                  <c:v>Multiple prior sentences</c:v>
                </c:pt>
                <c:pt idx="3">
                  <c:v>Index: Admin**</c:v>
                </c:pt>
                <c:pt idx="4">
                  <c:v>Index: Theft***</c:v>
                </c:pt>
                <c:pt idx="5">
                  <c:v>Index: Public/Property</c:v>
                </c:pt>
                <c:pt idx="6">
                  <c:v>Index: Violent</c:v>
                </c:pt>
                <c:pt idx="7">
                  <c:v>Index: Fraud***</c:v>
                </c:pt>
                <c:pt idx="8">
                  <c:v>index: Drug</c:v>
                </c:pt>
                <c:pt idx="10">
                  <c:v>Breached COHD conditions</c:v>
                </c:pt>
                <c:pt idx="11">
                  <c:v>RTC Post COHD*</c:v>
                </c:pt>
              </c:strCache>
            </c:strRef>
          </c:cat>
          <c:val>
            <c:numRef>
              <c:f>'Sample Descriptions'!$C$47:$C$58</c:f>
              <c:numCache>
                <c:formatCode>0%</c:formatCode>
                <c:ptCount val="12"/>
                <c:pt idx="0">
                  <c:v>0.16</c:v>
                </c:pt>
                <c:pt idx="1">
                  <c:v>0.36699999999999999</c:v>
                </c:pt>
                <c:pt idx="3">
                  <c:v>0.69799999999999995</c:v>
                </c:pt>
                <c:pt idx="4">
                  <c:v>0.32100000000000001</c:v>
                </c:pt>
                <c:pt idx="5">
                  <c:v>9.4E-2</c:v>
                </c:pt>
                <c:pt idx="6">
                  <c:v>7.4999999999999997E-2</c:v>
                </c:pt>
                <c:pt idx="7">
                  <c:v>0.16</c:v>
                </c:pt>
                <c:pt idx="8">
                  <c:v>4.7E-2</c:v>
                </c:pt>
                <c:pt idx="10">
                  <c:v>0.16200000000000001</c:v>
                </c:pt>
                <c:pt idx="11">
                  <c:v>0.19</c:v>
                </c:pt>
              </c:numCache>
            </c:numRef>
          </c:val>
          <c:extLst>
            <c:ext xmlns:c16="http://schemas.microsoft.com/office/drawing/2014/chart" uri="{C3380CC4-5D6E-409C-BE32-E72D297353CC}">
              <c16:uniqueId val="{00000001-0FC7-41AC-9AF9-F91686F6AFF6}"/>
            </c:ext>
          </c:extLst>
        </c:ser>
        <c:dLbls>
          <c:showLegendKey val="0"/>
          <c:showVal val="0"/>
          <c:showCatName val="0"/>
          <c:showSerName val="0"/>
          <c:showPercent val="0"/>
          <c:showBubbleSize val="0"/>
        </c:dLbls>
        <c:gapWidth val="25"/>
        <c:axId val="805473376"/>
        <c:axId val="805473048"/>
      </c:barChart>
      <c:catAx>
        <c:axId val="8054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5473048"/>
        <c:crosses val="autoZero"/>
        <c:auto val="1"/>
        <c:lblAlgn val="ctr"/>
        <c:lblOffset val="100"/>
        <c:noMultiLvlLbl val="0"/>
      </c:catAx>
      <c:valAx>
        <c:axId val="805473048"/>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54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AU" sz="1400" b="1" i="0" baseline="0">
                <a:effectLst/>
              </a:rPr>
              <a:t>Factors associated with breaching COHD conditions</a:t>
            </a:r>
            <a:endParaRPr lang="en-AU" sz="1400">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scene3d>
              <a:camera prst="orthographicFront"/>
              <a:lightRig rig="threePt" dir="t"/>
            </a:scene3d>
            <a:sp3d>
              <a:bevelT w="16510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'Breached and RTC '!$A$88:$A$91</c:f>
              <c:strCache>
                <c:ptCount val="4"/>
                <c:pt idx="0">
                  <c:v>Public order/property index offence</c:v>
                </c:pt>
                <c:pt idx="1">
                  <c:v>RoR score</c:v>
                </c:pt>
                <c:pt idx="2">
                  <c:v>COHD sentenced days</c:v>
                </c:pt>
                <c:pt idx="3">
                  <c:v>Days of HISSP support</c:v>
                </c:pt>
              </c:strCache>
            </c:strRef>
          </c:cat>
          <c:val>
            <c:numRef>
              <c:f>'Breached and RTC '!$B$88:$B$91</c:f>
              <c:numCache>
                <c:formatCode>0%</c:formatCode>
                <c:ptCount val="4"/>
                <c:pt idx="0">
                  <c:v>1.28</c:v>
                </c:pt>
                <c:pt idx="1">
                  <c:v>0.8</c:v>
                </c:pt>
                <c:pt idx="2">
                  <c:v>-0.43</c:v>
                </c:pt>
                <c:pt idx="3">
                  <c:v>-0.31</c:v>
                </c:pt>
              </c:numCache>
            </c:numRef>
          </c:val>
          <c:extLst>
            <c:ext xmlns:c16="http://schemas.microsoft.com/office/drawing/2014/chart" uri="{C3380CC4-5D6E-409C-BE32-E72D297353CC}">
              <c16:uniqueId val="{00000000-A1FF-46AF-B350-AC88FD06A7C9}"/>
            </c:ext>
          </c:extLst>
        </c:ser>
        <c:dLbls>
          <c:showLegendKey val="0"/>
          <c:showVal val="0"/>
          <c:showCatName val="0"/>
          <c:showSerName val="0"/>
          <c:showPercent val="0"/>
          <c:showBubbleSize val="0"/>
        </c:dLbls>
        <c:gapWidth val="25"/>
        <c:overlap val="-27"/>
        <c:axId val="950384232"/>
        <c:axId val="950385216"/>
      </c:barChart>
      <c:catAx>
        <c:axId val="9503842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50385216"/>
        <c:crosses val="autoZero"/>
        <c:auto val="1"/>
        <c:lblAlgn val="ctr"/>
        <c:lblOffset val="100"/>
        <c:noMultiLvlLbl val="0"/>
      </c:catAx>
      <c:valAx>
        <c:axId val="95038521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AU" sz="1400" b="1" dirty="0"/>
                  <a:t>% Increase in likelihood of faster Breach</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503842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AU" sz="1400" b="1" i="0" baseline="0">
                <a:effectLst/>
              </a:rPr>
              <a:t>Factors associated with RTC following an COHD sentence</a:t>
            </a:r>
            <a:endParaRPr lang="en-AU" sz="1400">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scene3d>
              <a:camera prst="orthographicFront"/>
              <a:lightRig rig="threePt" dir="t"/>
            </a:scene3d>
            <a:sp3d>
              <a:bevelT w="16510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'Breached and RTC '!$A$120:$A$123</c:f>
              <c:strCache>
                <c:ptCount val="4"/>
                <c:pt idx="0">
                  <c:v>Male</c:v>
                </c:pt>
                <c:pt idx="1">
                  <c:v>Theft index offence</c:v>
                </c:pt>
                <c:pt idx="2">
                  <c:v>RoR score</c:v>
                </c:pt>
                <c:pt idx="3">
                  <c:v>Actual days served on COHD</c:v>
                </c:pt>
              </c:strCache>
            </c:strRef>
          </c:cat>
          <c:val>
            <c:numRef>
              <c:f>'Breached and RTC '!$B$120:$B$123</c:f>
              <c:numCache>
                <c:formatCode>0%</c:formatCode>
                <c:ptCount val="4"/>
                <c:pt idx="0">
                  <c:v>0.65</c:v>
                </c:pt>
                <c:pt idx="1">
                  <c:v>0.68</c:v>
                </c:pt>
                <c:pt idx="2">
                  <c:v>1.0900000000000001</c:v>
                </c:pt>
                <c:pt idx="3">
                  <c:v>-0.08</c:v>
                </c:pt>
              </c:numCache>
            </c:numRef>
          </c:val>
          <c:extLst>
            <c:ext xmlns:c16="http://schemas.microsoft.com/office/drawing/2014/chart" uri="{C3380CC4-5D6E-409C-BE32-E72D297353CC}">
              <c16:uniqueId val="{00000000-F4B4-407B-8753-7E082A809E19}"/>
            </c:ext>
          </c:extLst>
        </c:ser>
        <c:dLbls>
          <c:showLegendKey val="0"/>
          <c:showVal val="0"/>
          <c:showCatName val="0"/>
          <c:showSerName val="0"/>
          <c:showPercent val="0"/>
          <c:showBubbleSize val="0"/>
        </c:dLbls>
        <c:gapWidth val="25"/>
        <c:overlap val="-27"/>
        <c:axId val="950384232"/>
        <c:axId val="950385216"/>
      </c:barChart>
      <c:catAx>
        <c:axId val="9503842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50385216"/>
        <c:crosses val="autoZero"/>
        <c:auto val="1"/>
        <c:lblAlgn val="ctr"/>
        <c:lblOffset val="100"/>
        <c:noMultiLvlLbl val="0"/>
      </c:catAx>
      <c:valAx>
        <c:axId val="95038521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AU" sz="1400" b="1" dirty="0"/>
                  <a:t>% increase in likelihood of sooner RTC</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5038423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400"/>
              <a:t>Sample Description: PD v. ROHD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'HD and PD'!$B$2</c:f>
              <c:strCache>
                <c:ptCount val="1"/>
                <c:pt idx="0">
                  <c:v>Prison Discharge (n=1667)</c:v>
                </c:pt>
              </c:strCache>
            </c:strRef>
          </c:tx>
          <c:spPr>
            <a:solidFill>
              <a:schemeClr val="accent1"/>
            </a:solidFill>
            <a:ln>
              <a:noFill/>
            </a:ln>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'HD and PD'!$A$3:$A$23</c:f>
              <c:strCache>
                <c:ptCount val="21"/>
                <c:pt idx="0">
                  <c:v>Male***</c:v>
                </c:pt>
                <c:pt idx="1">
                  <c:v>Aboriginal***</c:v>
                </c:pt>
                <c:pt idx="2">
                  <c:v>Completed high school</c:v>
                </c:pt>
                <c:pt idx="3">
                  <c:v>Employed***</c:v>
                </c:pt>
                <c:pt idx="5">
                  <c:v>Multiple Prior Sentences***</c:v>
                </c:pt>
                <c:pt idx="7">
                  <c:v>Index: Public/Property***</c:v>
                </c:pt>
                <c:pt idx="8">
                  <c:v>Index: Theft***</c:v>
                </c:pt>
                <c:pt idx="9">
                  <c:v>Index: Violent**</c:v>
                </c:pt>
                <c:pt idx="10">
                  <c:v>Index: Drug*</c:v>
                </c:pt>
                <c:pt idx="11">
                  <c:v>Index: Fraud***</c:v>
                </c:pt>
                <c:pt idx="12">
                  <c:v>Index: Admin***</c:v>
                </c:pt>
                <c:pt idx="15">
                  <c:v>Violence Prevention***</c:v>
                </c:pt>
                <c:pt idx="16">
                  <c:v>Prison DV. Prog***</c:v>
                </c:pt>
                <c:pt idx="17">
                  <c:v>Prison Lit/Num. Prog***</c:v>
                </c:pt>
                <c:pt idx="18">
                  <c:v>Prison Making Chng. Prog</c:v>
                </c:pt>
                <c:pt idx="20">
                  <c:v>RTC Post PD/ROHD***</c:v>
                </c:pt>
              </c:strCache>
            </c:strRef>
          </c:cat>
          <c:val>
            <c:numRef>
              <c:f>'HD and PD'!$B$3:$B$23</c:f>
              <c:numCache>
                <c:formatCode>0%</c:formatCode>
                <c:ptCount val="21"/>
                <c:pt idx="0">
                  <c:v>0.92600000000000005</c:v>
                </c:pt>
                <c:pt idx="1">
                  <c:v>0.25</c:v>
                </c:pt>
                <c:pt idx="2">
                  <c:v>0.21199999999999999</c:v>
                </c:pt>
                <c:pt idx="3">
                  <c:v>0.19700000000000001</c:v>
                </c:pt>
                <c:pt idx="5">
                  <c:v>0.623</c:v>
                </c:pt>
                <c:pt idx="7">
                  <c:v>0.39800000000000002</c:v>
                </c:pt>
                <c:pt idx="8">
                  <c:v>0.247</c:v>
                </c:pt>
                <c:pt idx="9">
                  <c:v>0.14299999999999999</c:v>
                </c:pt>
                <c:pt idx="10">
                  <c:v>0.112</c:v>
                </c:pt>
                <c:pt idx="11">
                  <c:v>5.6000000000000001E-2</c:v>
                </c:pt>
                <c:pt idx="12">
                  <c:v>4.3999999999999997E-2</c:v>
                </c:pt>
                <c:pt idx="15">
                  <c:v>0.124</c:v>
                </c:pt>
                <c:pt idx="16">
                  <c:v>0.23799999999999999</c:v>
                </c:pt>
                <c:pt idx="17">
                  <c:v>0.17799999999999999</c:v>
                </c:pt>
                <c:pt idx="18">
                  <c:v>0.18099999999999999</c:v>
                </c:pt>
                <c:pt idx="20">
                  <c:v>0.52700000000000002</c:v>
                </c:pt>
              </c:numCache>
            </c:numRef>
          </c:val>
          <c:extLst>
            <c:ext xmlns:c16="http://schemas.microsoft.com/office/drawing/2014/chart" uri="{C3380CC4-5D6E-409C-BE32-E72D297353CC}">
              <c16:uniqueId val="{00000000-758C-47A4-A184-5504A12D29EC}"/>
            </c:ext>
          </c:extLst>
        </c:ser>
        <c:ser>
          <c:idx val="1"/>
          <c:order val="1"/>
          <c:tx>
            <c:strRef>
              <c:f>'HD and PD'!$C$2</c:f>
              <c:strCache>
                <c:ptCount val="1"/>
                <c:pt idx="0">
                  <c:v>ROHD (n=929)</c:v>
                </c:pt>
              </c:strCache>
            </c:strRef>
          </c:tx>
          <c:spPr>
            <a:solidFill>
              <a:schemeClr val="accent2"/>
            </a:solidFill>
            <a:ln>
              <a:noFill/>
            </a:ln>
            <a:effectLst/>
            <a:scene3d>
              <a:camera prst="orthographicFront"/>
              <a:lightRig rig="threePt" dir="t"/>
            </a:scene3d>
            <a:sp3d>
              <a:bevelT prst="angle"/>
            </a:sp3d>
          </c:spPr>
          <c:invertIfNegative val="0"/>
          <c:dLbls>
            <c:dLbl>
              <c:idx val="0"/>
              <c:layout>
                <c:manualLayout>
                  <c:x val="1.1111111111111112E-2"/>
                  <c:y val="-3.00687224202338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48-499B-B541-C2C1C4728F34}"/>
                </c:ext>
              </c:extLst>
            </c:dLbl>
            <c:dLbl>
              <c:idx val="5"/>
              <c:layout>
                <c:manualLayout>
                  <c:x val="1.11111111111111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48-499B-B541-C2C1C4728F34}"/>
                </c:ext>
              </c:extLst>
            </c:dLbl>
            <c:dLbl>
              <c:idx val="20"/>
              <c:layout>
                <c:manualLayout>
                  <c:x val="8.2368082368082362E-3"/>
                  <c:y val="-7.532868446575265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8C-47A4-A184-5504A12D29E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'HD and PD'!$A$3:$A$23</c:f>
              <c:strCache>
                <c:ptCount val="21"/>
                <c:pt idx="0">
                  <c:v>Male***</c:v>
                </c:pt>
                <c:pt idx="1">
                  <c:v>Aboriginal***</c:v>
                </c:pt>
                <c:pt idx="2">
                  <c:v>Completed high school</c:v>
                </c:pt>
                <c:pt idx="3">
                  <c:v>Employed***</c:v>
                </c:pt>
                <c:pt idx="5">
                  <c:v>Multiple Prior Sentences***</c:v>
                </c:pt>
                <c:pt idx="7">
                  <c:v>Index: Public/Property***</c:v>
                </c:pt>
                <c:pt idx="8">
                  <c:v>Index: Theft***</c:v>
                </c:pt>
                <c:pt idx="9">
                  <c:v>Index: Violent**</c:v>
                </c:pt>
                <c:pt idx="10">
                  <c:v>Index: Drug*</c:v>
                </c:pt>
                <c:pt idx="11">
                  <c:v>Index: Fraud***</c:v>
                </c:pt>
                <c:pt idx="12">
                  <c:v>Index: Admin***</c:v>
                </c:pt>
                <c:pt idx="15">
                  <c:v>Violence Prevention***</c:v>
                </c:pt>
                <c:pt idx="16">
                  <c:v>Prison DV. Prog***</c:v>
                </c:pt>
                <c:pt idx="17">
                  <c:v>Prison Lit/Num. Prog***</c:v>
                </c:pt>
                <c:pt idx="18">
                  <c:v>Prison Making Chng. Prog</c:v>
                </c:pt>
                <c:pt idx="20">
                  <c:v>RTC Post PD/ROHD***</c:v>
                </c:pt>
              </c:strCache>
            </c:strRef>
          </c:cat>
          <c:val>
            <c:numRef>
              <c:f>'HD and PD'!$C$3:$C$23</c:f>
              <c:numCache>
                <c:formatCode>0%</c:formatCode>
                <c:ptCount val="21"/>
                <c:pt idx="0">
                  <c:v>0.83299999999999996</c:v>
                </c:pt>
                <c:pt idx="1">
                  <c:v>7.2999999999999995E-2</c:v>
                </c:pt>
                <c:pt idx="2">
                  <c:v>0.30499999999999999</c:v>
                </c:pt>
                <c:pt idx="3">
                  <c:v>0.36099999999999999</c:v>
                </c:pt>
                <c:pt idx="5">
                  <c:v>0.30399999999999999</c:v>
                </c:pt>
                <c:pt idx="7">
                  <c:v>0.17799999999999999</c:v>
                </c:pt>
                <c:pt idx="8">
                  <c:v>5.1999999999999998E-2</c:v>
                </c:pt>
                <c:pt idx="9">
                  <c:v>0.105</c:v>
                </c:pt>
                <c:pt idx="10">
                  <c:v>0.45500000000000002</c:v>
                </c:pt>
                <c:pt idx="11">
                  <c:v>8.1000000000000003E-2</c:v>
                </c:pt>
                <c:pt idx="12">
                  <c:v>0.124</c:v>
                </c:pt>
                <c:pt idx="15">
                  <c:v>4.5999999999999999E-2</c:v>
                </c:pt>
                <c:pt idx="16">
                  <c:v>8.7999999999999995E-2</c:v>
                </c:pt>
                <c:pt idx="17">
                  <c:v>0.26</c:v>
                </c:pt>
                <c:pt idx="18">
                  <c:v>0.20599999999999999</c:v>
                </c:pt>
                <c:pt idx="20">
                  <c:v>0.187</c:v>
                </c:pt>
              </c:numCache>
            </c:numRef>
          </c:val>
          <c:extLst>
            <c:ext xmlns:c16="http://schemas.microsoft.com/office/drawing/2014/chart" uri="{C3380CC4-5D6E-409C-BE32-E72D297353CC}">
              <c16:uniqueId val="{00000002-758C-47A4-A184-5504A12D29EC}"/>
            </c:ext>
          </c:extLst>
        </c:ser>
        <c:dLbls>
          <c:showLegendKey val="0"/>
          <c:showVal val="0"/>
          <c:showCatName val="0"/>
          <c:showSerName val="0"/>
          <c:showPercent val="0"/>
          <c:showBubbleSize val="0"/>
        </c:dLbls>
        <c:gapWidth val="25"/>
        <c:axId val="805473376"/>
        <c:axId val="805473048"/>
      </c:barChart>
      <c:catAx>
        <c:axId val="8054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5473048"/>
        <c:crosses val="autoZero"/>
        <c:auto val="1"/>
        <c:lblAlgn val="ctr"/>
        <c:lblOffset val="100"/>
        <c:noMultiLvlLbl val="0"/>
      </c:catAx>
      <c:valAx>
        <c:axId val="805473048"/>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54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800"/>
              <a:t>Sample Description: PD v. COHD</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'HD and PD'!$B$50</c:f>
              <c:strCache>
                <c:ptCount val="1"/>
                <c:pt idx="0">
                  <c:v>Prison Discharge (n=1667)</c:v>
                </c:pt>
              </c:strCache>
            </c:strRef>
          </c:tx>
          <c:spPr>
            <a:solidFill>
              <a:schemeClr val="accent1"/>
            </a:solidFill>
            <a:ln>
              <a:noFill/>
            </a:ln>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'HD and PD'!$A$51:$A$63</c:f>
              <c:strCache>
                <c:ptCount val="13"/>
                <c:pt idx="0">
                  <c:v>Male***</c:v>
                </c:pt>
                <c:pt idx="1">
                  <c:v>Aboriginal***</c:v>
                </c:pt>
                <c:pt idx="3">
                  <c:v>Multiple Prior Sentences***</c:v>
                </c:pt>
                <c:pt idx="5">
                  <c:v>Index: Public/Property***</c:v>
                </c:pt>
                <c:pt idx="6">
                  <c:v>Index: Theft***</c:v>
                </c:pt>
                <c:pt idx="7">
                  <c:v>Index: Violent**</c:v>
                </c:pt>
                <c:pt idx="8">
                  <c:v>Index: Drug*</c:v>
                </c:pt>
                <c:pt idx="9">
                  <c:v>Index: Fraud***</c:v>
                </c:pt>
                <c:pt idx="10">
                  <c:v>Index: Admin***</c:v>
                </c:pt>
                <c:pt idx="12">
                  <c:v>RTC Post PD/COHD***</c:v>
                </c:pt>
              </c:strCache>
            </c:strRef>
          </c:cat>
          <c:val>
            <c:numRef>
              <c:f>'HD and PD'!$B$51:$B$63</c:f>
              <c:numCache>
                <c:formatCode>0%</c:formatCode>
                <c:ptCount val="13"/>
                <c:pt idx="0">
                  <c:v>0.92600000000000005</c:v>
                </c:pt>
                <c:pt idx="1">
                  <c:v>0.25</c:v>
                </c:pt>
                <c:pt idx="3">
                  <c:v>0.623</c:v>
                </c:pt>
                <c:pt idx="5">
                  <c:v>0.39800000000000002</c:v>
                </c:pt>
                <c:pt idx="6">
                  <c:v>0.247</c:v>
                </c:pt>
                <c:pt idx="7">
                  <c:v>0.14299999999999999</c:v>
                </c:pt>
                <c:pt idx="8">
                  <c:v>0.112</c:v>
                </c:pt>
                <c:pt idx="9">
                  <c:v>5.6000000000000001E-2</c:v>
                </c:pt>
                <c:pt idx="10">
                  <c:v>4.3999999999999997E-2</c:v>
                </c:pt>
                <c:pt idx="12">
                  <c:v>0.52700000000000002</c:v>
                </c:pt>
              </c:numCache>
            </c:numRef>
          </c:val>
          <c:extLst>
            <c:ext xmlns:c16="http://schemas.microsoft.com/office/drawing/2014/chart" uri="{C3380CC4-5D6E-409C-BE32-E72D297353CC}">
              <c16:uniqueId val="{00000000-0444-4AAD-8615-2D948D9A1E8C}"/>
            </c:ext>
          </c:extLst>
        </c:ser>
        <c:ser>
          <c:idx val="1"/>
          <c:order val="1"/>
          <c:tx>
            <c:strRef>
              <c:f>'HD and PD'!$C$50</c:f>
              <c:strCache>
                <c:ptCount val="1"/>
                <c:pt idx="0">
                  <c:v>COHD (n=998)</c:v>
                </c:pt>
              </c:strCache>
            </c:strRef>
          </c:tx>
          <c:spPr>
            <a:solidFill>
              <a:schemeClr val="accent2"/>
            </a:solidFill>
            <a:ln>
              <a:noFill/>
            </a:ln>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'HD and PD'!$A$51:$A$63</c:f>
              <c:strCache>
                <c:ptCount val="13"/>
                <c:pt idx="0">
                  <c:v>Male***</c:v>
                </c:pt>
                <c:pt idx="1">
                  <c:v>Aboriginal***</c:v>
                </c:pt>
                <c:pt idx="3">
                  <c:v>Multiple Prior Sentences***</c:v>
                </c:pt>
                <c:pt idx="5">
                  <c:v>Index: Public/Property***</c:v>
                </c:pt>
                <c:pt idx="6">
                  <c:v>Index: Theft***</c:v>
                </c:pt>
                <c:pt idx="7">
                  <c:v>Index: Violent**</c:v>
                </c:pt>
                <c:pt idx="8">
                  <c:v>Index: Drug*</c:v>
                </c:pt>
                <c:pt idx="9">
                  <c:v>Index: Fraud***</c:v>
                </c:pt>
                <c:pt idx="10">
                  <c:v>Index: Admin***</c:v>
                </c:pt>
                <c:pt idx="12">
                  <c:v>RTC Post PD/COHD***</c:v>
                </c:pt>
              </c:strCache>
            </c:strRef>
          </c:cat>
          <c:val>
            <c:numRef>
              <c:f>'HD and PD'!$C$51:$C$63</c:f>
              <c:numCache>
                <c:formatCode>0%</c:formatCode>
                <c:ptCount val="13"/>
                <c:pt idx="0">
                  <c:v>0.80600000000000005</c:v>
                </c:pt>
                <c:pt idx="1">
                  <c:v>9.7000000000000003E-2</c:v>
                </c:pt>
                <c:pt idx="3">
                  <c:v>0.35799999999999998</c:v>
                </c:pt>
                <c:pt idx="5">
                  <c:v>0.14399999999999999</c:v>
                </c:pt>
                <c:pt idx="6">
                  <c:v>0.20399999999999999</c:v>
                </c:pt>
                <c:pt idx="7">
                  <c:v>0.107</c:v>
                </c:pt>
                <c:pt idx="8">
                  <c:v>5.8999999999999997E-2</c:v>
                </c:pt>
                <c:pt idx="9">
                  <c:v>6.3E-2</c:v>
                </c:pt>
                <c:pt idx="10">
                  <c:v>0.78800000000000003</c:v>
                </c:pt>
                <c:pt idx="12">
                  <c:v>0.254</c:v>
                </c:pt>
              </c:numCache>
            </c:numRef>
          </c:val>
          <c:extLst>
            <c:ext xmlns:c16="http://schemas.microsoft.com/office/drawing/2014/chart" uri="{C3380CC4-5D6E-409C-BE32-E72D297353CC}">
              <c16:uniqueId val="{00000001-0444-4AAD-8615-2D948D9A1E8C}"/>
            </c:ext>
          </c:extLst>
        </c:ser>
        <c:dLbls>
          <c:showLegendKey val="0"/>
          <c:showVal val="0"/>
          <c:showCatName val="0"/>
          <c:showSerName val="0"/>
          <c:showPercent val="0"/>
          <c:showBubbleSize val="0"/>
        </c:dLbls>
        <c:gapWidth val="25"/>
        <c:axId val="805473376"/>
        <c:axId val="805473048"/>
      </c:barChart>
      <c:catAx>
        <c:axId val="8054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5473048"/>
        <c:crosses val="autoZero"/>
        <c:auto val="1"/>
        <c:lblAlgn val="ctr"/>
        <c:lblOffset val="100"/>
        <c:noMultiLvlLbl val="0"/>
      </c:catAx>
      <c:valAx>
        <c:axId val="805473048"/>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54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18D661-F5B8-4593-A8D3-899D042664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0D9CEC4C-B140-4C9A-BDA2-3E028389BD67}"/>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cs typeface="+mn-cs"/>
              </a:defRPr>
            </a:lvl1pPr>
          </a:lstStyle>
          <a:p>
            <a:pPr>
              <a:defRPr/>
            </a:pPr>
            <a:fld id="{FBC64CF9-E0A0-437F-B923-3CF3BB35CD24}" type="datetime1">
              <a:rPr lang="en-US" altLang="en-US"/>
              <a:pPr>
                <a:defRPr/>
              </a:pPr>
              <a:t>8/10/2023</a:t>
            </a:fld>
            <a:endParaRPr lang="en-US" altLang="en-US"/>
          </a:p>
        </p:txBody>
      </p:sp>
      <p:sp>
        <p:nvSpPr>
          <p:cNvPr id="4" name="Footer Placeholder 3">
            <a:extLst>
              <a:ext uri="{FF2B5EF4-FFF2-40B4-BE49-F238E27FC236}">
                <a16:creationId xmlns:a16="http://schemas.microsoft.com/office/drawing/2014/main" id="{51BA6BA6-4CCA-4ADD-A0B6-C81D93EA03F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7C032BF7-90B8-4894-A3C6-108BB9067F7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cs typeface="+mn-cs"/>
              </a:defRPr>
            </a:lvl1pPr>
          </a:lstStyle>
          <a:p>
            <a:pPr>
              <a:defRPr/>
            </a:pPr>
            <a:fld id="{7144C55C-4D55-4B67-837B-A5766B862F5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5B5074-682C-436A-ADB7-17DD561386D5}"/>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8D3500CA-9EFB-47DF-BD95-1B985DFF4BE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cs typeface="+mn-cs"/>
              </a:defRPr>
            </a:lvl1pPr>
          </a:lstStyle>
          <a:p>
            <a:pPr>
              <a:defRPr/>
            </a:pPr>
            <a:fld id="{078661A6-2EFF-44CC-BD7C-181B9F323BF3}" type="datetime1">
              <a:rPr lang="en-US" altLang="en-US"/>
              <a:pPr>
                <a:defRPr/>
              </a:pPr>
              <a:t>8/10/2023</a:t>
            </a:fld>
            <a:endParaRPr lang="en-US" altLang="en-US"/>
          </a:p>
        </p:txBody>
      </p:sp>
      <p:sp>
        <p:nvSpPr>
          <p:cNvPr id="4" name="Slide Image Placeholder 3">
            <a:extLst>
              <a:ext uri="{FF2B5EF4-FFF2-40B4-BE49-F238E27FC236}">
                <a16:creationId xmlns:a16="http://schemas.microsoft.com/office/drawing/2014/main" id="{2093D185-93E8-4782-B175-1F1B9E0F8285}"/>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F5C44A82-49B4-47C3-95D5-2A666DA9077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81A89F4-B0C5-4EBE-91F0-C400C78AC734}"/>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A53DD680-0DC6-4280-9FA7-B7CFE79DE05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cs typeface="+mn-cs"/>
              </a:defRPr>
            </a:lvl1pPr>
          </a:lstStyle>
          <a:p>
            <a:pPr>
              <a:defRPr/>
            </a:pPr>
            <a:fld id="{D6C5F9B8-82DF-49F6-B674-F3863D59C97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60"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60"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60" charset="-128"/>
        <a:cs typeface="ヒラギノ角ゴ Pro W3"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AU" b="1" dirty="0"/>
              <a:t>Growth in South Australia’s imprisonment rate was increasing at twice the national rate over the past decade.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ltLang="en-US" sz="1100" b="1" dirty="0">
              <a:ea typeface="ヒラギノ角ゴ Pro W3"/>
              <a:cs typeface="ヒラギノ角ゴ Pro W3"/>
            </a:endParaRPr>
          </a:p>
          <a:p>
            <a:pPr lvl="2"/>
            <a:r>
              <a:rPr lang="en-AU" sz="1100" dirty="0"/>
              <a:t>Faster growth of sentenced prisoner numbers in South Australia (67%) compared to Australia (33%) over the past 10 years;</a:t>
            </a:r>
          </a:p>
          <a:p>
            <a:pPr lvl="2"/>
            <a:r>
              <a:rPr lang="en-AU" sz="1100" dirty="0"/>
              <a:t>A 13% decline in the number of South Australians on community-based corrections orders over the past 10 years compared to an 1% increase nationwide;</a:t>
            </a:r>
          </a:p>
          <a:p>
            <a:pPr lvl="2"/>
            <a:r>
              <a:rPr lang="en-AU" sz="1100" dirty="0"/>
              <a:t>Significant public safety and community protection policy and legislative settings;</a:t>
            </a:r>
          </a:p>
          <a:p>
            <a:pPr lvl="2"/>
            <a:r>
              <a:rPr lang="en-AU" sz="1100" dirty="0"/>
              <a:t>• Increased scrutiny on parole board decisions;</a:t>
            </a:r>
          </a:p>
          <a:p>
            <a:pPr lvl="2"/>
            <a:r>
              <a:rPr lang="en-AU" sz="1100" dirty="0"/>
              <a:t>• Increasing police numbers, growth in the rate of police arrest and changing police practices.</a:t>
            </a:r>
          </a:p>
          <a:p>
            <a:r>
              <a:rPr lang="en-AU" sz="1100" dirty="0"/>
              <a:t>Projected prisoner demand identified a shortfall of</a:t>
            </a:r>
          </a:p>
          <a:p>
            <a:pPr lvl="2"/>
            <a:r>
              <a:rPr lang="en-AU" sz="1100" dirty="0"/>
              <a:t>181 beds by 1 July 2020 and</a:t>
            </a:r>
          </a:p>
          <a:p>
            <a:pPr lvl="2"/>
            <a:r>
              <a:rPr lang="en-AU" sz="1100" dirty="0"/>
              <a:t> 606 beds by 1 July 2024</a:t>
            </a:r>
            <a:r>
              <a:rPr lang="en-AU" dirty="0"/>
              <a:t>.</a:t>
            </a:r>
          </a:p>
          <a:p>
            <a:pPr lvl="1"/>
            <a:r>
              <a:rPr lang="en-AU" sz="1100" dirty="0">
                <a:cs typeface="ＭＳ Ｐゴシック" charset="-128"/>
              </a:rPr>
              <a:t>Risks associated with overcrowding and reduced ability to deliver effective rehabilitation were identified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ltLang="en-US" sz="1100" b="1" dirty="0">
              <a:ea typeface="ヒラギノ角ゴ Pro W3"/>
              <a:cs typeface="ヒラギノ角ゴ Pro W3"/>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en-US" sz="1100" b="1" dirty="0">
                <a:ea typeface="ヒラギノ角ゴ Pro W3"/>
                <a:cs typeface="ヒラギノ角ゴ Pro W3"/>
              </a:rPr>
              <a:t>Expanding community-based supervision and rehabilitation</a:t>
            </a:r>
            <a:endParaRPr lang="en-US" altLang="en-US" sz="1100" b="1" dirty="0">
              <a:ea typeface="ヒラギノ角ゴ Pro W3"/>
              <a:cs typeface="ヒラギノ角ゴ Pro W3"/>
            </a:endParaRPr>
          </a:p>
          <a:p>
            <a:pPr marL="0" indent="0"/>
            <a:r>
              <a:rPr lang="en-AU" sz="1100" dirty="0"/>
              <a:t>Evidence showed that early identification and assessment of offenders to confirm their risk and needs and match them to relevant responses including rehabilitation and treatment programs will likely reduce reoffending</a:t>
            </a:r>
          </a:p>
          <a:p>
            <a:pPr marL="0" indent="0"/>
            <a:r>
              <a:rPr lang="en-AU" sz="1100" dirty="0"/>
              <a:t>If crime and recidivism can be reduced by using non custodial evidence based programs there may be reduced demand for prison beds</a:t>
            </a:r>
          </a:p>
          <a:p>
            <a:r>
              <a:rPr lang="en-AU" sz="1100" dirty="0"/>
              <a:t>Non custodial solutions included </a:t>
            </a:r>
          </a:p>
          <a:p>
            <a:pPr lvl="2"/>
            <a:r>
              <a:rPr lang="en-AU" sz="1100" dirty="0"/>
              <a:t>Expansion of current Release Ordered Home Detention Program (back end home detention)</a:t>
            </a:r>
          </a:p>
          <a:p>
            <a:pPr lvl="2"/>
            <a:r>
              <a:rPr lang="en-AU" sz="1100" dirty="0"/>
              <a:t>Enabling the courts to sentence an offender to a period of home detention (front end home detention)</a:t>
            </a:r>
          </a:p>
          <a:p>
            <a:pPr lvl="2"/>
            <a:r>
              <a:rPr lang="en-AU" sz="1100" dirty="0"/>
              <a:t>Additional community rehabilitation measures</a:t>
            </a:r>
          </a:p>
          <a:p>
            <a:pPr lvl="2"/>
            <a:endParaRPr lang="en-AU" sz="1100" dirty="0"/>
          </a:p>
          <a:p>
            <a:pPr marL="17145" indent="-540385" algn="just">
              <a:spcBef>
                <a:spcPts val="600"/>
              </a:spcBef>
              <a:spcAft>
                <a:spcPts val="600"/>
              </a:spcAft>
              <a:tabLst>
                <a:tab pos="900430" algn="l"/>
                <a:tab pos="5941060" algn="r"/>
                <a:tab pos="5941060" algn="r"/>
              </a:tabLst>
            </a:pPr>
            <a:r>
              <a:rPr lang="en-AU" sz="1800" dirty="0">
                <a:effectLst/>
                <a:latin typeface="Arial" panose="020B0604020202020204" pitchFamily="34" charset="0"/>
                <a:ea typeface="MS ??"/>
              </a:rPr>
              <a:t>The legislation allows suitable prisoners to be released to Home Detention earlier in their prison sentence and to spend longer periods on Home Detention. Increased use of Home Detention is supported by evidence based practice which shows that improved outcomes can be reached when suitable offenders engage in rehabilitation services in a community setting. </a:t>
            </a:r>
          </a:p>
          <a:p>
            <a:pPr marL="17145" indent="-540385" algn="just">
              <a:spcBef>
                <a:spcPts val="600"/>
              </a:spcBef>
              <a:spcAft>
                <a:spcPts val="600"/>
              </a:spcAft>
              <a:tabLst>
                <a:tab pos="900430" algn="l"/>
                <a:tab pos="5941060" algn="r"/>
                <a:tab pos="5941060" algn="r"/>
              </a:tabLst>
            </a:pPr>
            <a:r>
              <a:rPr lang="en-AU" sz="1800" dirty="0">
                <a:effectLst/>
                <a:latin typeface="Arial" panose="020B0604020202020204" pitchFamily="34" charset="0"/>
                <a:ea typeface="MS ??"/>
              </a:rPr>
              <a:t>The impact of the proposal on the community is likely to be viewed as positive as it will:</a:t>
            </a:r>
          </a:p>
          <a:p>
            <a:pPr marL="342900" lvl="0" indent="-342900">
              <a:spcBef>
                <a:spcPts val="600"/>
              </a:spcBef>
              <a:spcAft>
                <a:spcPts val="0"/>
              </a:spcAft>
              <a:buFont typeface="Symbol" panose="05050102010706020507" pitchFamily="18" charset="2"/>
              <a:buChar char=""/>
              <a:tabLst>
                <a:tab pos="900430" algn="l"/>
                <a:tab pos="5941060" algn="r"/>
                <a:tab pos="457200" algn="l"/>
              </a:tabLst>
            </a:pPr>
            <a:r>
              <a:rPr lang="en-AU" sz="1800" dirty="0">
                <a:effectLst/>
                <a:latin typeface="Arial" panose="020B0604020202020204" pitchFamily="34" charset="0"/>
                <a:ea typeface="MS ??"/>
              </a:rPr>
              <a:t>enable families to stay together (if desired);</a:t>
            </a:r>
          </a:p>
          <a:p>
            <a:pPr marL="342900" lvl="0" indent="-342900">
              <a:spcBef>
                <a:spcPts val="600"/>
              </a:spcBef>
              <a:spcAft>
                <a:spcPts val="0"/>
              </a:spcAft>
              <a:buFont typeface="Symbol" panose="05050102010706020507" pitchFamily="18" charset="2"/>
              <a:buChar char=""/>
              <a:tabLst>
                <a:tab pos="900430" algn="l"/>
                <a:tab pos="5941060" algn="r"/>
                <a:tab pos="457200" algn="l"/>
              </a:tabLst>
            </a:pPr>
            <a:r>
              <a:rPr lang="en-AU" sz="1800" dirty="0">
                <a:effectLst/>
                <a:latin typeface="Arial" panose="020B0604020202020204" pitchFamily="34" charset="0"/>
                <a:ea typeface="MS ??"/>
              </a:rPr>
              <a:t>minimise harm and economic loss associated with imprisonment through loss or employment and housing;</a:t>
            </a:r>
          </a:p>
          <a:p>
            <a:pPr marL="342900" lvl="0" indent="-342900">
              <a:spcBef>
                <a:spcPts val="600"/>
              </a:spcBef>
              <a:spcAft>
                <a:spcPts val="0"/>
              </a:spcAft>
              <a:buFont typeface="Symbol" panose="05050102010706020507" pitchFamily="18" charset="2"/>
              <a:buChar char=""/>
              <a:tabLst>
                <a:tab pos="900430" algn="l"/>
                <a:tab pos="5941060" algn="r"/>
                <a:tab pos="457200" algn="l"/>
              </a:tabLst>
            </a:pPr>
            <a:r>
              <a:rPr lang="en-AU" sz="1800" dirty="0">
                <a:effectLst/>
                <a:latin typeface="Arial" panose="020B0604020202020204" pitchFamily="34" charset="0"/>
                <a:ea typeface="MS ??"/>
              </a:rPr>
              <a:t>allow prisoners to retain community and family ties and family units to remain intact; </a:t>
            </a:r>
          </a:p>
          <a:p>
            <a:pPr marL="342900" lvl="0" indent="-342900">
              <a:spcBef>
                <a:spcPts val="600"/>
              </a:spcBef>
              <a:spcAft>
                <a:spcPts val="0"/>
              </a:spcAft>
              <a:buFont typeface="Symbol" panose="05050102010706020507" pitchFamily="18" charset="2"/>
              <a:buChar char=""/>
              <a:tabLst>
                <a:tab pos="900430" algn="l"/>
                <a:tab pos="5941060" algn="r"/>
                <a:tab pos="457200" algn="l"/>
              </a:tabLst>
            </a:pPr>
            <a:r>
              <a:rPr lang="en-AU" sz="1800" dirty="0">
                <a:effectLst/>
                <a:latin typeface="Arial" panose="020B0604020202020204" pitchFamily="34" charset="0"/>
                <a:ea typeface="MS ??"/>
              </a:rPr>
              <a:t>allow prisoners to continue with rehabilitative efforts and make restitution; </a:t>
            </a:r>
          </a:p>
          <a:p>
            <a:pPr marL="342900" lvl="0" indent="-342900">
              <a:spcBef>
                <a:spcPts val="600"/>
              </a:spcBef>
              <a:spcAft>
                <a:spcPts val="0"/>
              </a:spcAft>
              <a:buFont typeface="Symbol" panose="05050102010706020507" pitchFamily="18" charset="2"/>
              <a:buChar char=""/>
              <a:tabLst>
                <a:tab pos="900430" algn="l"/>
                <a:tab pos="5941060" algn="r"/>
                <a:tab pos="457200" algn="l"/>
              </a:tabLst>
            </a:pPr>
            <a:r>
              <a:rPr lang="en-AU" sz="1800" dirty="0">
                <a:effectLst/>
                <a:latin typeface="Arial" panose="020B0604020202020204" pitchFamily="34" charset="0"/>
                <a:ea typeface="MS ??"/>
              </a:rPr>
              <a:t>provide prisoners with access to counselling and education programs that are not available in custody; and </a:t>
            </a:r>
          </a:p>
          <a:p>
            <a:pPr marL="342900" lvl="0" indent="-342900">
              <a:spcBef>
                <a:spcPts val="600"/>
              </a:spcBef>
              <a:spcAft>
                <a:spcPts val="0"/>
              </a:spcAft>
              <a:buFont typeface="Symbol" panose="05050102010706020507" pitchFamily="18" charset="2"/>
              <a:buChar char=""/>
              <a:tabLst>
                <a:tab pos="900430" algn="l"/>
                <a:tab pos="5941060" algn="r"/>
                <a:tab pos="457200" algn="l"/>
              </a:tabLst>
            </a:pPr>
            <a:r>
              <a:rPr lang="en-AU" sz="1800" dirty="0">
                <a:effectLst/>
                <a:latin typeface="Arial" panose="020B0604020202020204" pitchFamily="34" charset="0"/>
                <a:ea typeface="MS ??"/>
              </a:rPr>
              <a:t>reduce the risk of recidivism by promoting rehabilitation and preventing exposure to the environment of a correctional institution,</a:t>
            </a:r>
          </a:p>
          <a:p>
            <a:pPr marL="17145" indent="-540385" algn="just">
              <a:spcBef>
                <a:spcPts val="600"/>
              </a:spcBef>
              <a:spcAft>
                <a:spcPts val="600"/>
              </a:spcAft>
              <a:tabLst>
                <a:tab pos="900430" algn="l"/>
                <a:tab pos="5941060" algn="r"/>
                <a:tab pos="5941060" algn="r"/>
              </a:tabLst>
            </a:pPr>
            <a:r>
              <a:rPr lang="en-AU" sz="1800" dirty="0">
                <a:effectLst/>
                <a:latin typeface="Arial" panose="020B0604020202020204" pitchFamily="34" charset="0"/>
                <a:ea typeface="MS ??"/>
              </a:rPr>
              <a:t>thereby better supporting the offender and contributing to the Government’s ‘</a:t>
            </a:r>
            <a:r>
              <a:rPr lang="en-AU" sz="1800" i="1" dirty="0">
                <a:effectLst/>
                <a:latin typeface="Arial" panose="020B0604020202020204" pitchFamily="34" charset="0"/>
                <a:ea typeface="MS ??"/>
              </a:rPr>
              <a:t>safe communities and healthier neighbourhoods</a:t>
            </a:r>
            <a:r>
              <a:rPr lang="en-AU" sz="1800" dirty="0">
                <a:effectLst/>
                <a:latin typeface="Arial" panose="020B0604020202020204" pitchFamily="34" charset="0"/>
                <a:ea typeface="MS ??"/>
              </a:rPr>
              <a:t>’ strategic priority. </a:t>
            </a:r>
          </a:p>
          <a:p>
            <a:endParaRPr lang="en-AU" dirty="0"/>
          </a:p>
          <a:p>
            <a:endParaRPr lang="en-AU" dirty="0"/>
          </a:p>
          <a:p>
            <a:r>
              <a:rPr lang="en-AU" b="1" i="1" dirty="0"/>
              <a:t>Statutes Amendment (Home Detention) Bill 2015</a:t>
            </a:r>
            <a:endParaRPr lang="en-AU" dirty="0"/>
          </a:p>
          <a:p>
            <a:pPr>
              <a:buFont typeface="Arial" panose="020B0604020202020204" pitchFamily="34" charset="0"/>
              <a:buChar char="•"/>
            </a:pPr>
            <a:r>
              <a:rPr lang="en-AU" dirty="0"/>
              <a:t>The </a:t>
            </a:r>
            <a:r>
              <a:rPr lang="en-AU" i="1" dirty="0"/>
              <a:t>Statues Amendment (Home Detention) Bill 2015 </a:t>
            </a:r>
            <a:r>
              <a:rPr lang="en-AU" dirty="0"/>
              <a:t>(the Bill) was introduced to Parliament on 10 September 2015. The Bill set out a number of proposed changes to legislation to expand the use of home detention. The Bill sought to:</a:t>
            </a:r>
          </a:p>
          <a:p>
            <a:pPr lvl="2"/>
            <a:r>
              <a:rPr lang="en-AU" dirty="0"/>
              <a:t>amend the </a:t>
            </a:r>
            <a:r>
              <a:rPr lang="en-AU" i="1" dirty="0"/>
              <a:t>Correctional Services Act 1982</a:t>
            </a:r>
            <a:r>
              <a:rPr lang="en-AU" dirty="0"/>
              <a:t> (the Act) to expand the Department’s current Home Detention Program for Sentenced Prisoners; and</a:t>
            </a:r>
          </a:p>
          <a:p>
            <a:pPr lvl="2"/>
            <a:r>
              <a:rPr lang="en-AU" dirty="0"/>
              <a:t>amend the </a:t>
            </a:r>
            <a:r>
              <a:rPr lang="en-AU" i="1" dirty="0"/>
              <a:t>Criminal Law (Sentencing) Act 1988</a:t>
            </a:r>
            <a:r>
              <a:rPr lang="en-AU" dirty="0"/>
              <a:t> (the CLSA) to allow a court to sentence an offender to a period of imprisonment to be served on home detention.  </a:t>
            </a:r>
            <a:r>
              <a:rPr lang="en-AU" sz="1800" dirty="0">
                <a:effectLst/>
                <a:latin typeface="Calibri" panose="020F0502020204030204" pitchFamily="34" charset="0"/>
                <a:ea typeface="Calibri" panose="020F0502020204030204" pitchFamily="34" charset="0"/>
                <a:cs typeface="Times New Roman" panose="02020603050405020304" pitchFamily="18" charset="0"/>
              </a:rPr>
              <a:t>Recent amendments expand current eligibility criteria to remove the requirement that offenders complete 50% of their non parole period and have less than 12 months to serve to their parole eligibility date.</a:t>
            </a:r>
          </a:p>
          <a:p>
            <a:pPr lvl="2"/>
            <a:endParaRPr lang="en-AU" dirty="0"/>
          </a:p>
          <a:p>
            <a:endParaRPr lang="en-AU" dirty="0"/>
          </a:p>
          <a:p>
            <a:r>
              <a:rPr lang="en-AU" b="1" dirty="0"/>
              <a:t>Release ordered home detention</a:t>
            </a:r>
          </a:p>
          <a:p>
            <a:r>
              <a:rPr lang="en-AU" dirty="0"/>
              <a:t>DCS SA has operated a Home Detention for offenders exiting custody since 1986</a:t>
            </a:r>
          </a:p>
          <a:p>
            <a:r>
              <a:rPr lang="en-AU" dirty="0"/>
              <a:t>Prior to the legislative changes prisoners were  only eligible for back end home detention if offenders</a:t>
            </a:r>
          </a:p>
          <a:p>
            <a:pPr lvl="2"/>
            <a:r>
              <a:rPr lang="en-AU" dirty="0"/>
              <a:t>have served at least 50% of their non-parole period; and </a:t>
            </a:r>
          </a:p>
          <a:p>
            <a:pPr lvl="2"/>
            <a:r>
              <a:rPr lang="en-AU" dirty="0"/>
              <a:t>have less than 12 months to serve to their parole eligibility date. </a:t>
            </a:r>
          </a:p>
          <a:p>
            <a:pPr marL="0" indent="0"/>
            <a:r>
              <a:rPr lang="en-AU" dirty="0"/>
              <a:t>Prisoners approved for HD are subject to Electronic Monitoring (EM) and strict supervision by corrective services officers</a:t>
            </a:r>
          </a:p>
          <a:p>
            <a:pPr marL="0" indent="0"/>
            <a:r>
              <a:rPr lang="en-AU" dirty="0"/>
              <a:t>The legislative changes removed these restrictions and allow eligible prisoners to be released to home detention earlier in their sentence and to spend longer periods on home detention. </a:t>
            </a:r>
          </a:p>
          <a:p>
            <a:pPr>
              <a:lnSpc>
                <a:spcPct val="115000"/>
              </a:lnSpc>
              <a:spcAft>
                <a:spcPts val="1000"/>
              </a:spcAft>
            </a:pPr>
            <a:r>
              <a:rPr lang="en-AU" sz="1800" u="sng" dirty="0">
                <a:effectLst/>
                <a:latin typeface="Calibri" panose="020F0502020204030204" pitchFamily="34" charset="0"/>
                <a:ea typeface="Calibri" panose="020F0502020204030204" pitchFamily="34" charset="0"/>
                <a:cs typeface="Times New Roman" panose="02020603050405020304" pitchFamily="18" charset="0"/>
              </a:rPr>
              <a:t>Since proclamation</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On 9 June 2016, there were 115 offenders on Home Detention, this number increased to 149 on 22 June 2016, a 29.6% increase.  The number of males on Home Detention in this period increased from 99 to 127 (a 28.3% increase) and the women increased from 16 to 22 (37.5%).</a:t>
            </a:r>
          </a:p>
          <a:p>
            <a:endParaRPr lang="en-AU" b="1" dirty="0"/>
          </a:p>
          <a:p>
            <a:r>
              <a:rPr lang="en-AU" b="1" dirty="0"/>
              <a:t>Court ordered home detention</a:t>
            </a:r>
          </a:p>
          <a:p>
            <a:pPr marL="0" indent="0"/>
            <a:r>
              <a:rPr lang="en-AU" dirty="0"/>
              <a:t>On 1 September 2016 Court Ordered Home Detention commenced under the </a:t>
            </a:r>
            <a:r>
              <a:rPr lang="en-AU" i="1" dirty="0"/>
              <a:t>Criminal Law (Sentencing) Act 1988</a:t>
            </a:r>
            <a:r>
              <a:rPr lang="en-AU" dirty="0"/>
              <a:t>.  </a:t>
            </a:r>
          </a:p>
          <a:p>
            <a:pPr marL="0" indent="0"/>
            <a:r>
              <a:rPr lang="en-AU" dirty="0"/>
              <a:t>This </a:t>
            </a:r>
            <a:r>
              <a:rPr lang="en-AU" i="1" dirty="0"/>
              <a:t>Act </a:t>
            </a:r>
            <a:r>
              <a:rPr lang="en-AU" dirty="0"/>
              <a:t>allows for magistrates and judges to use Court Ordered Home Detention as a sentencing option for a period of imprisonment </a:t>
            </a:r>
          </a:p>
          <a:p>
            <a:pPr marL="0" indent="0"/>
            <a:r>
              <a:rPr lang="en-AU" dirty="0"/>
              <a:t>The Sentencing Act delineates the hierarchy of sentencing options available to a sentencing court, with Court Ordered Home Detention sitting between a suspended sentence and a custodial sentence of imprisonment. </a:t>
            </a:r>
          </a:p>
          <a:p>
            <a:pPr marL="0" indent="0"/>
            <a:r>
              <a:rPr lang="en-AU" dirty="0"/>
              <a:t>It does not exclude particular classes of offences or lengths of terms of imprisonment in its application.  A sentencing court will retain discretion to be exercised upon consideration of all the relevant factors in the legislation and any other matter the court thinks relevant. </a:t>
            </a:r>
          </a:p>
          <a:p>
            <a:pPr marL="0" indent="0"/>
            <a:endParaRPr lang="en-AU" dirty="0"/>
          </a:p>
          <a:p>
            <a:pPr marL="0" indent="0"/>
            <a:r>
              <a:rPr lang="en-AU" sz="1800" dirty="0">
                <a:effectLst/>
                <a:latin typeface="Calibri" panose="020F0502020204030204" pitchFamily="34" charset="0"/>
                <a:ea typeface="Calibri" panose="020F0502020204030204" pitchFamily="34" charset="0"/>
              </a:rPr>
              <a:t>Home Detention Integrated Support Services Program (HISSP), delivered by OARS Community Transitions. </a:t>
            </a:r>
            <a:endParaRPr lang="en-AU" dirty="0"/>
          </a:p>
          <a:p>
            <a:pPr algn="l"/>
            <a:r>
              <a:rPr lang="en-AU" b="0" i="0" dirty="0">
                <a:solidFill>
                  <a:srgbClr val="000000"/>
                </a:solidFill>
                <a:effectLst/>
                <a:latin typeface="Times New Roman" panose="02020603050405020304" pitchFamily="18" charset="0"/>
              </a:rPr>
              <a:t>Following intake, OARS will provide support tailored to the needs of the participant. OARS will proactively deliver participant support; they will not simply refer participants to other services. Case Workers will also support participants to access mainstream services by assisting them to navigate these systems.</a:t>
            </a:r>
          </a:p>
          <a:p>
            <a:pPr algn="l"/>
            <a:r>
              <a:rPr lang="en-AU" b="0" i="0" dirty="0">
                <a:solidFill>
                  <a:srgbClr val="000000"/>
                </a:solidFill>
                <a:effectLst/>
                <a:latin typeface="Times New Roman" panose="02020603050405020304" pitchFamily="18" charset="0"/>
              </a:rPr>
              <a:t>Services and support will be offered against the following areas:</a:t>
            </a:r>
          </a:p>
          <a:p>
            <a:pPr algn="l"/>
            <a:r>
              <a:rPr lang="en-AU" b="0" i="0" dirty="0">
                <a:solidFill>
                  <a:srgbClr val="000000"/>
                </a:solidFill>
                <a:effectLst/>
                <a:latin typeface="Times New Roman" panose="02020603050405020304" pitchFamily="18" charset="0"/>
              </a:rPr>
              <a:t>· Housing (assistance to access housing and support to maintain a tenancy);</a:t>
            </a:r>
          </a:p>
          <a:p>
            <a:pPr algn="l"/>
            <a:r>
              <a:rPr lang="en-AU" b="0" i="0" dirty="0">
                <a:solidFill>
                  <a:srgbClr val="000000"/>
                </a:solidFill>
                <a:effectLst/>
                <a:latin typeface="Times New Roman" panose="02020603050405020304" pitchFamily="18" charset="0"/>
              </a:rPr>
              <a:t>· Mental health;</a:t>
            </a:r>
          </a:p>
          <a:p>
            <a:pPr algn="l"/>
            <a:r>
              <a:rPr lang="en-AU" b="0" i="0" dirty="0">
                <a:solidFill>
                  <a:srgbClr val="000000"/>
                </a:solidFill>
                <a:effectLst/>
                <a:latin typeface="Times New Roman" panose="02020603050405020304" pitchFamily="18" charset="0"/>
              </a:rPr>
              <a:t>· Alcohol and drug counselling;</a:t>
            </a:r>
          </a:p>
          <a:p>
            <a:pPr algn="l"/>
            <a:r>
              <a:rPr lang="en-AU" b="0" i="0" dirty="0">
                <a:solidFill>
                  <a:srgbClr val="000000"/>
                </a:solidFill>
                <a:effectLst/>
                <a:latin typeface="Times New Roman" panose="02020603050405020304" pitchFamily="18" charset="0"/>
              </a:rPr>
              <a:t>· Employment (support to source and sustain);</a:t>
            </a:r>
          </a:p>
          <a:p>
            <a:pPr algn="l"/>
            <a:r>
              <a:rPr lang="en-AU" b="0" i="0" dirty="0">
                <a:solidFill>
                  <a:srgbClr val="000000"/>
                </a:solidFill>
                <a:effectLst/>
                <a:latin typeface="Times New Roman" panose="02020603050405020304" pitchFamily="18" charset="0"/>
              </a:rPr>
              <a:t>· Education and training;</a:t>
            </a:r>
          </a:p>
          <a:p>
            <a:pPr algn="l"/>
            <a:r>
              <a:rPr lang="en-AU" b="0" i="0" dirty="0">
                <a:solidFill>
                  <a:srgbClr val="000000"/>
                </a:solidFill>
                <a:effectLst/>
                <a:latin typeface="Times New Roman" panose="02020603050405020304" pitchFamily="18" charset="0"/>
              </a:rPr>
              <a:t>· Independent Living skills;</a:t>
            </a:r>
          </a:p>
          <a:p>
            <a:pPr algn="l"/>
            <a:r>
              <a:rPr lang="en-AU" b="0" i="0" dirty="0">
                <a:solidFill>
                  <a:srgbClr val="000000"/>
                </a:solidFill>
                <a:effectLst/>
                <a:latin typeface="Times New Roman" panose="02020603050405020304" pitchFamily="18" charset="0"/>
              </a:rPr>
              <a:t>· Financial counselling;</a:t>
            </a:r>
          </a:p>
          <a:p>
            <a:pPr algn="l"/>
            <a:r>
              <a:rPr lang="en-AU" b="0" i="0" dirty="0">
                <a:solidFill>
                  <a:srgbClr val="000000"/>
                </a:solidFill>
                <a:effectLst/>
                <a:latin typeface="Times New Roman" panose="02020603050405020304" pitchFamily="18" charset="0"/>
              </a:rPr>
              <a:t>· Gambling support; and</a:t>
            </a:r>
          </a:p>
          <a:p>
            <a:pPr algn="l"/>
            <a:r>
              <a:rPr lang="en-AU" b="0" i="0" dirty="0">
                <a:solidFill>
                  <a:srgbClr val="000000"/>
                </a:solidFill>
                <a:effectLst/>
                <a:latin typeface="Times New Roman" panose="02020603050405020304" pitchFamily="18" charset="0"/>
              </a:rPr>
              <a:t>· Family and Community Connectedness (including issues relating to domestic and family violence).</a:t>
            </a:r>
          </a:p>
          <a:p>
            <a:endParaRPr lang="en-AU" b="1" dirty="0"/>
          </a:p>
        </p:txBody>
      </p:sp>
      <p:sp>
        <p:nvSpPr>
          <p:cNvPr id="4" name="Slide Number Placeholder 3"/>
          <p:cNvSpPr>
            <a:spLocks noGrp="1"/>
          </p:cNvSpPr>
          <p:nvPr>
            <p:ph type="sldNum" sz="quarter" idx="5"/>
          </p:nvPr>
        </p:nvSpPr>
        <p:spPr/>
        <p:txBody>
          <a:bodyPr/>
          <a:lstStyle/>
          <a:p>
            <a:pPr>
              <a:defRPr/>
            </a:pPr>
            <a:fld id="{D6C5F9B8-82DF-49F6-B674-F3863D59C97B}" type="slidenum">
              <a:rPr lang="en-US" altLang="en-US" smtClean="0"/>
              <a:pPr>
                <a:defRPr/>
              </a:pPr>
              <a:t>2</a:t>
            </a:fld>
            <a:endParaRPr lang="en-US" altLang="en-US"/>
          </a:p>
        </p:txBody>
      </p:sp>
    </p:spTree>
    <p:extLst>
      <p:ext uri="{BB962C8B-B14F-4D97-AF65-F5344CB8AC3E}">
        <p14:creationId xmlns:p14="http://schemas.microsoft.com/office/powerpoint/2010/main" val="113019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10DF9B0-082F-4F2D-8E0E-D911F613F170}" type="slidenum">
              <a:rPr lang="en-AU" smtClean="0"/>
              <a:t>14</a:t>
            </a:fld>
            <a:endParaRPr lang="en-AU"/>
          </a:p>
        </p:txBody>
      </p:sp>
    </p:spTree>
    <p:extLst>
      <p:ext uri="{BB962C8B-B14F-4D97-AF65-F5344CB8AC3E}">
        <p14:creationId xmlns:p14="http://schemas.microsoft.com/office/powerpoint/2010/main" val="2345264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solidFill>
                  <a:srgbClr val="000000"/>
                </a:solidFill>
                <a:effectLst/>
                <a:latin typeface="Arial" panose="020B0604020202020204" pitchFamily="34" charset="0"/>
                <a:ea typeface="MetaPlusNormal-Roman"/>
                <a:cs typeface="Times New Roman" panose="02020603050405020304" pitchFamily="18" charset="0"/>
              </a:rPr>
              <a:t>Matched variables:</a:t>
            </a:r>
          </a:p>
          <a:p>
            <a:r>
              <a:rPr lang="en-AU" dirty="0"/>
              <a:t>Age</a:t>
            </a:r>
          </a:p>
          <a:p>
            <a:r>
              <a:rPr lang="en-AU" dirty="0"/>
              <a:t>Male</a:t>
            </a:r>
          </a:p>
          <a:p>
            <a:r>
              <a:rPr lang="en-AU" dirty="0"/>
              <a:t>Aboriginal</a:t>
            </a:r>
          </a:p>
          <a:p>
            <a:r>
              <a:rPr lang="en-AU" dirty="0"/>
              <a:t>Prior sentence</a:t>
            </a:r>
          </a:p>
          <a:p>
            <a:r>
              <a:rPr lang="en-AU" dirty="0"/>
              <a:t>Violent offence</a:t>
            </a:r>
          </a:p>
          <a:p>
            <a:r>
              <a:rPr lang="en-AU" dirty="0" err="1"/>
              <a:t>RoR</a:t>
            </a:r>
            <a:r>
              <a:rPr lang="en-AU" dirty="0"/>
              <a:t> Score</a:t>
            </a:r>
          </a:p>
          <a:p>
            <a:endParaRPr lang="en-AU" dirty="0"/>
          </a:p>
        </p:txBody>
      </p:sp>
      <p:sp>
        <p:nvSpPr>
          <p:cNvPr id="4" name="Slide Number Placeholder 3"/>
          <p:cNvSpPr>
            <a:spLocks noGrp="1"/>
          </p:cNvSpPr>
          <p:nvPr>
            <p:ph type="sldNum" sz="quarter" idx="5"/>
          </p:nvPr>
        </p:nvSpPr>
        <p:spPr/>
        <p:txBody>
          <a:bodyPr/>
          <a:lstStyle/>
          <a:p>
            <a:fld id="{F10DF9B0-082F-4F2D-8E0E-D911F613F170}" type="slidenum">
              <a:rPr lang="en-AU" smtClean="0"/>
              <a:t>16</a:t>
            </a:fld>
            <a:endParaRPr lang="en-AU"/>
          </a:p>
        </p:txBody>
      </p:sp>
    </p:spTree>
    <p:extLst>
      <p:ext uri="{BB962C8B-B14F-4D97-AF65-F5344CB8AC3E}">
        <p14:creationId xmlns:p14="http://schemas.microsoft.com/office/powerpoint/2010/main" val="2009842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10DF9B0-082F-4F2D-8E0E-D911F613F170}" type="slidenum">
              <a:rPr lang="en-AU" smtClean="0"/>
              <a:t>17</a:t>
            </a:fld>
            <a:endParaRPr lang="en-AU"/>
          </a:p>
        </p:txBody>
      </p:sp>
    </p:spTree>
    <p:extLst>
      <p:ext uri="{BB962C8B-B14F-4D97-AF65-F5344CB8AC3E}">
        <p14:creationId xmlns:p14="http://schemas.microsoft.com/office/powerpoint/2010/main" val="243888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AU" dirty="0"/>
              <a:t>Not Eligible – sexual, homicide, terrorism offences</a:t>
            </a:r>
          </a:p>
          <a:p>
            <a:r>
              <a:rPr lang="en-AU" dirty="0"/>
              <a:t>Suitability – assess – previous compliance, cut and run, breaches on HD, breaches on COHD, number and recency, victim information, risk of reoffending (VPP), length of time on HD, sentencing remarks, community expectations/safety</a:t>
            </a:r>
          </a:p>
          <a:p>
            <a:r>
              <a:rPr lang="en-AU" dirty="0"/>
              <a:t>Assess at time of sentence plan and at time of case review</a:t>
            </a:r>
          </a:p>
          <a:p>
            <a:r>
              <a:rPr lang="en-AU" dirty="0"/>
              <a:t>Review prison incidents – behaviour urine tests, Intel, SAPOL information, victims views of release (mainly DV)</a:t>
            </a:r>
          </a:p>
          <a:p>
            <a:r>
              <a:rPr lang="en-AU" dirty="0"/>
              <a:t>Program participation – engagement </a:t>
            </a:r>
          </a:p>
          <a:p>
            <a:r>
              <a:rPr lang="en-AU" dirty="0"/>
              <a:t>Residence – if IO/victim resides, other residents, police attendance/activity at the residence, if resident does not wish to accommodate offender</a:t>
            </a:r>
          </a:p>
          <a:p>
            <a:r>
              <a:rPr lang="en-AU" dirty="0"/>
              <a:t>Structured day – employment/study – protective – Road to Redemption</a:t>
            </a:r>
          </a:p>
          <a:p>
            <a:r>
              <a:rPr lang="en-AU" dirty="0"/>
              <a:t>Focus on increasing female and Aboriginal participation – Lemongrass Place</a:t>
            </a:r>
          </a:p>
          <a:p>
            <a:r>
              <a:rPr lang="en-AU" dirty="0"/>
              <a:t>Add in recent data of HD numbers</a:t>
            </a:r>
          </a:p>
          <a:p>
            <a:endParaRPr lang="en-AU" dirty="0"/>
          </a:p>
          <a:p>
            <a:pPr marL="0" indent="0"/>
            <a:r>
              <a:rPr lang="en-AU" dirty="0"/>
              <a:t>Homicide offenders, sex offenders and terrorist offenders and those serving a sentence of indeterminate duration remain ineligible</a:t>
            </a:r>
            <a:endParaRPr lang="en-AU" sz="24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Release to Home Detention is not automatic and a robust process is undertaken before an offender is approved to Home Detention, including home suitability and risk assessment.  The Chief Executive has absolute discretion under Section 37A of the </a:t>
            </a:r>
            <a:r>
              <a:rPr lang="en-AU" sz="1800" i="1" dirty="0">
                <a:effectLst/>
                <a:latin typeface="Calibri" panose="020F0502020204030204" pitchFamily="34" charset="0"/>
                <a:ea typeface="Calibri" panose="020F0502020204030204" pitchFamily="34" charset="0"/>
                <a:cs typeface="Times New Roman" panose="02020603050405020304" pitchFamily="18" charset="0"/>
              </a:rPr>
              <a:t>Correctional Services Act 1982</a:t>
            </a:r>
            <a:r>
              <a:rPr lang="en-AU" sz="1800" dirty="0">
                <a:effectLst/>
                <a:latin typeface="Calibri" panose="020F0502020204030204" pitchFamily="34" charset="0"/>
                <a:ea typeface="Calibri" panose="020F0502020204030204" pitchFamily="34" charset="0"/>
                <a:cs typeface="Times New Roman" panose="02020603050405020304" pitchFamily="18" charset="0"/>
              </a:rPr>
              <a:t> to release a prisoner and various criteria must be met. Other criteria considered pursuant to Section 37A(3)(d) includes community safety, the behaviour of the prisoner whilst serving their sentence and any remarks of the Court at the time of sentencing.</a:t>
            </a:r>
          </a:p>
          <a:p>
            <a:pPr>
              <a:lnSpc>
                <a:spcPct val="115000"/>
              </a:lnSpc>
              <a:spcAft>
                <a:spcPts val="10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For any prisoners with a head sentence greater than five years, the Parole Board is invited to provide input. </a:t>
            </a:r>
          </a:p>
          <a:p>
            <a:pPr>
              <a:lnSpc>
                <a:spcPct val="115000"/>
              </a:lnSpc>
              <a:spcAft>
                <a:spcPts val="10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For any prisoners with Registered Victims, the Department’s Victim’s Services Unit will seek to make contact and provide input on behalf of victims.</a:t>
            </a:r>
          </a:p>
          <a:p>
            <a:pPr>
              <a:lnSpc>
                <a:spcPct val="115000"/>
              </a:lnSpc>
              <a:spcAft>
                <a:spcPts val="10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For any prisoner deemed a Serious Offender the Serious Offender Committee must review and approve prior to release onto the Home Detention Program. This committee also includes representation from SAPOL and Victim Support Service.</a:t>
            </a:r>
          </a:p>
          <a:p>
            <a:pPr>
              <a:lnSpc>
                <a:spcPct val="115000"/>
              </a:lnSpc>
              <a:spcAft>
                <a:spcPts val="10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When considering release of a prisoner onto Home Detention the Home Detention Committee gives consideration to the following:</a:t>
            </a:r>
          </a:p>
          <a:p>
            <a:pPr marL="1600200" lvl="3" indent="-228600">
              <a:lnSpc>
                <a:spcPct val="115000"/>
              </a:lnSpc>
              <a:spcAft>
                <a:spcPts val="1000"/>
              </a:spcAft>
              <a:buFont typeface="+mj-lt"/>
              <a:buAutoNum type="alphaLcParenR"/>
              <a:tabLst>
                <a:tab pos="6858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Risk posed to the community</a:t>
            </a:r>
          </a:p>
          <a:p>
            <a:pPr marL="1600200" lvl="3" indent="-228600">
              <a:lnSpc>
                <a:spcPct val="115000"/>
              </a:lnSpc>
              <a:spcAft>
                <a:spcPts val="1000"/>
              </a:spcAft>
              <a:buFont typeface="+mj-lt"/>
              <a:buAutoNum type="alphaLcParenR"/>
              <a:tabLst>
                <a:tab pos="6858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eligibility/suitability for release onto the program;</a:t>
            </a:r>
          </a:p>
          <a:p>
            <a:pPr marL="1600200" lvl="3" indent="-228600">
              <a:lnSpc>
                <a:spcPct val="115000"/>
              </a:lnSpc>
              <a:spcAft>
                <a:spcPts val="1000"/>
              </a:spcAft>
              <a:buFont typeface="+mj-lt"/>
              <a:buAutoNum type="alphaLcParenR"/>
              <a:tabLst>
                <a:tab pos="6858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prisoner comments, as set out in any accompanying prisoner submission/s;</a:t>
            </a:r>
          </a:p>
          <a:p>
            <a:pPr marL="1600200" lvl="3" indent="-228600">
              <a:lnSpc>
                <a:spcPct val="115000"/>
              </a:lnSpc>
              <a:spcAft>
                <a:spcPts val="1000"/>
              </a:spcAft>
              <a:buFont typeface="+mj-lt"/>
              <a:buAutoNum type="alphaLcParenR"/>
              <a:tabLst>
                <a:tab pos="6858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information contained within the Home Detention Evaluation Reports prepared during the process;</a:t>
            </a:r>
          </a:p>
          <a:p>
            <a:pPr marL="1600200" lvl="3" indent="-228600">
              <a:lnSpc>
                <a:spcPct val="115000"/>
              </a:lnSpc>
              <a:spcAft>
                <a:spcPts val="1000"/>
              </a:spcAft>
              <a:buFont typeface="+mj-lt"/>
              <a:buAutoNum type="alphaLcParenR"/>
              <a:tabLst>
                <a:tab pos="6858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any information provided by SAPOL or DCS Intelligence;</a:t>
            </a:r>
          </a:p>
          <a:p>
            <a:pPr marL="1600200" lvl="3" indent="-228600">
              <a:lnSpc>
                <a:spcPct val="115000"/>
              </a:lnSpc>
              <a:spcAft>
                <a:spcPts val="1000"/>
              </a:spcAft>
              <a:buFont typeface="+mj-lt"/>
              <a:buAutoNum type="alphaLcParenR"/>
              <a:tabLst>
                <a:tab pos="6858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any criminogenic risk/need assessments undertaken;</a:t>
            </a:r>
          </a:p>
          <a:p>
            <a:pPr marL="1600200" lvl="3" indent="-228600">
              <a:lnSpc>
                <a:spcPct val="115000"/>
              </a:lnSpc>
              <a:spcAft>
                <a:spcPts val="1000"/>
              </a:spcAft>
              <a:buFont typeface="+mj-lt"/>
              <a:buAutoNum type="alphaLcParenR"/>
              <a:tabLst>
                <a:tab pos="6858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Institutional behaviour that would inform suitability for release, including urinalysis history, engagement in rehabilitation programs and progression through the prison system.</a:t>
            </a:r>
          </a:p>
          <a:p>
            <a:pPr marL="1600200" lvl="3" indent="-228600">
              <a:lnSpc>
                <a:spcPct val="115000"/>
              </a:lnSpc>
              <a:spcAft>
                <a:spcPts val="1200"/>
              </a:spcAft>
              <a:buFont typeface="+mj-lt"/>
              <a:buAutoNum type="alphaLcParenR"/>
              <a:tabLst>
                <a:tab pos="6858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any additional information provided to HDC members for consideration.</a:t>
            </a:r>
          </a:p>
          <a:p>
            <a:endParaRPr lang="en-AU" dirty="0"/>
          </a:p>
        </p:txBody>
      </p:sp>
      <p:sp>
        <p:nvSpPr>
          <p:cNvPr id="4" name="Slide Number Placeholder 3"/>
          <p:cNvSpPr>
            <a:spLocks noGrp="1"/>
          </p:cNvSpPr>
          <p:nvPr>
            <p:ph type="sldNum" sz="quarter" idx="5"/>
          </p:nvPr>
        </p:nvSpPr>
        <p:spPr/>
        <p:txBody>
          <a:bodyPr/>
          <a:lstStyle/>
          <a:p>
            <a:pPr>
              <a:defRPr/>
            </a:pPr>
            <a:fld id="{D6C5F9B8-82DF-49F6-B674-F3863D59C97B}" type="slidenum">
              <a:rPr lang="en-US" altLang="en-US" smtClean="0"/>
              <a:pPr>
                <a:defRPr/>
              </a:pPr>
              <a:t>3</a:t>
            </a:fld>
            <a:endParaRPr lang="en-US" altLang="en-US"/>
          </a:p>
        </p:txBody>
      </p:sp>
    </p:spTree>
    <p:extLst>
      <p:ext uri="{BB962C8B-B14F-4D97-AF65-F5344CB8AC3E}">
        <p14:creationId xmlns:p14="http://schemas.microsoft.com/office/powerpoint/2010/main" val="42359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10DF9B0-082F-4F2D-8E0E-D911F613F170}" type="slidenum">
              <a:rPr lang="en-AU" smtClean="0"/>
              <a:t>5</a:t>
            </a:fld>
            <a:endParaRPr lang="en-AU"/>
          </a:p>
        </p:txBody>
      </p:sp>
    </p:spTree>
    <p:extLst>
      <p:ext uri="{BB962C8B-B14F-4D97-AF65-F5344CB8AC3E}">
        <p14:creationId xmlns:p14="http://schemas.microsoft.com/office/powerpoint/2010/main" val="272504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10DF9B0-082F-4F2D-8E0E-D911F613F170}" type="slidenum">
              <a:rPr lang="en-AU" smtClean="0"/>
              <a:t>7</a:t>
            </a:fld>
            <a:endParaRPr lang="en-AU"/>
          </a:p>
        </p:txBody>
      </p:sp>
    </p:spTree>
    <p:extLst>
      <p:ext uri="{BB962C8B-B14F-4D97-AF65-F5344CB8AC3E}">
        <p14:creationId xmlns:p14="http://schemas.microsoft.com/office/powerpoint/2010/main" val="233188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6C5F9B8-82DF-49F6-B674-F3863D59C97B}" type="slidenum">
              <a:rPr lang="en-US" altLang="en-US" smtClean="0"/>
              <a:pPr>
                <a:defRPr/>
              </a:pPr>
              <a:t>8</a:t>
            </a:fld>
            <a:endParaRPr lang="en-US" altLang="en-US"/>
          </a:p>
        </p:txBody>
      </p:sp>
    </p:spTree>
    <p:extLst>
      <p:ext uri="{BB962C8B-B14F-4D97-AF65-F5344CB8AC3E}">
        <p14:creationId xmlns:p14="http://schemas.microsoft.com/office/powerpoint/2010/main" val="1624689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6C5F9B8-82DF-49F6-B674-F3863D59C97B}" type="slidenum">
              <a:rPr lang="en-US" altLang="en-US" smtClean="0"/>
              <a:pPr>
                <a:defRPr/>
              </a:pPr>
              <a:t>9</a:t>
            </a:fld>
            <a:endParaRPr lang="en-US" altLang="en-US"/>
          </a:p>
        </p:txBody>
      </p:sp>
    </p:spTree>
    <p:extLst>
      <p:ext uri="{BB962C8B-B14F-4D97-AF65-F5344CB8AC3E}">
        <p14:creationId xmlns:p14="http://schemas.microsoft.com/office/powerpoint/2010/main" val="367885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10DF9B0-082F-4F2D-8E0E-D911F613F170}" type="slidenum">
              <a:rPr lang="en-AU" smtClean="0"/>
              <a:t>10</a:t>
            </a:fld>
            <a:endParaRPr lang="en-AU"/>
          </a:p>
        </p:txBody>
      </p:sp>
    </p:spTree>
    <p:extLst>
      <p:ext uri="{BB962C8B-B14F-4D97-AF65-F5344CB8AC3E}">
        <p14:creationId xmlns:p14="http://schemas.microsoft.com/office/powerpoint/2010/main" val="543175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Matching Procedure Step 1</a:t>
            </a:r>
            <a:endParaRPr lang="en-AU" dirty="0"/>
          </a:p>
        </p:txBody>
      </p:sp>
      <p:sp>
        <p:nvSpPr>
          <p:cNvPr id="4" name="Slide Number Placeholder 3"/>
          <p:cNvSpPr>
            <a:spLocks noGrp="1"/>
          </p:cNvSpPr>
          <p:nvPr>
            <p:ph type="sldNum" sz="quarter" idx="5"/>
          </p:nvPr>
        </p:nvSpPr>
        <p:spPr/>
        <p:txBody>
          <a:bodyPr/>
          <a:lstStyle/>
          <a:p>
            <a:fld id="{F10DF9B0-082F-4F2D-8E0E-D911F613F170}" type="slidenum">
              <a:rPr lang="en-AU" smtClean="0"/>
              <a:t>12</a:t>
            </a:fld>
            <a:endParaRPr lang="en-AU"/>
          </a:p>
        </p:txBody>
      </p:sp>
    </p:spTree>
    <p:extLst>
      <p:ext uri="{BB962C8B-B14F-4D97-AF65-F5344CB8AC3E}">
        <p14:creationId xmlns:p14="http://schemas.microsoft.com/office/powerpoint/2010/main" val="1038082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solidFill>
                  <a:srgbClr val="000000"/>
                </a:solidFill>
                <a:effectLst/>
                <a:latin typeface="Arial" panose="020B0604020202020204" pitchFamily="34" charset="0"/>
                <a:ea typeface="MetaPlusNormal-Roman"/>
                <a:cs typeface="Times New Roman" panose="02020603050405020304" pitchFamily="18" charset="0"/>
              </a:rPr>
              <a:t>Matched variables:</a:t>
            </a:r>
          </a:p>
          <a:p>
            <a:r>
              <a:rPr lang="en-AU" sz="1800" dirty="0">
                <a:solidFill>
                  <a:srgbClr val="000000"/>
                </a:solidFill>
                <a:effectLst/>
                <a:latin typeface="Arial" panose="020B0604020202020204" pitchFamily="34" charset="0"/>
                <a:ea typeface="MetaPlusNormal-Roman"/>
                <a:cs typeface="Times New Roman" panose="02020603050405020304" pitchFamily="18" charset="0"/>
              </a:rPr>
              <a:t>Age</a:t>
            </a:r>
            <a:endParaRPr lang="en-AU" sz="1800" dirty="0">
              <a:solidFill>
                <a:srgbClr val="000000"/>
              </a:solidFill>
              <a:effectLst/>
              <a:latin typeface="Arial" panose="020B0604020202020204" pitchFamily="34" charset="0"/>
              <a:ea typeface="MetaPlusNormal-Roman"/>
              <a:cs typeface="MetaPlusNormal-Roman"/>
            </a:endParaRPr>
          </a:p>
          <a:p>
            <a:r>
              <a:rPr lang="en-AU" sz="1800" dirty="0">
                <a:solidFill>
                  <a:srgbClr val="000000"/>
                </a:solidFill>
                <a:effectLst/>
                <a:latin typeface="Arial" panose="020B0604020202020204" pitchFamily="34" charset="0"/>
                <a:ea typeface="MetaPlusNormal-Roman"/>
                <a:cs typeface="Times New Roman" panose="02020603050405020304" pitchFamily="18" charset="0"/>
              </a:rPr>
              <a:t>Male</a:t>
            </a:r>
            <a:endParaRPr lang="en-AU" sz="1800" dirty="0">
              <a:solidFill>
                <a:srgbClr val="000000"/>
              </a:solidFill>
              <a:effectLst/>
              <a:latin typeface="Arial" panose="020B0604020202020204" pitchFamily="34" charset="0"/>
              <a:ea typeface="MetaPlusNormal-Roman"/>
              <a:cs typeface="MetaPlusNormal-Roman"/>
            </a:endParaRPr>
          </a:p>
          <a:p>
            <a:r>
              <a:rPr lang="en-AU" sz="1800" dirty="0">
                <a:solidFill>
                  <a:srgbClr val="000000"/>
                </a:solidFill>
                <a:effectLst/>
                <a:latin typeface="Arial" panose="020B0604020202020204" pitchFamily="34" charset="0"/>
                <a:ea typeface="MetaPlusNormal-Roman"/>
                <a:cs typeface="Times New Roman" panose="02020603050405020304" pitchFamily="18" charset="0"/>
              </a:rPr>
              <a:t>Aboriginal</a:t>
            </a:r>
            <a:endParaRPr lang="en-AU" sz="1800" dirty="0">
              <a:solidFill>
                <a:srgbClr val="000000"/>
              </a:solidFill>
              <a:effectLst/>
              <a:latin typeface="Arial" panose="020B0604020202020204" pitchFamily="34" charset="0"/>
              <a:ea typeface="MetaPlusNormal-Roman"/>
              <a:cs typeface="MetaPlusNormal-Roman"/>
            </a:endParaRPr>
          </a:p>
          <a:p>
            <a:r>
              <a:rPr lang="en-AU" sz="1800" dirty="0">
                <a:solidFill>
                  <a:srgbClr val="000000"/>
                </a:solidFill>
                <a:effectLst/>
                <a:latin typeface="Arial" panose="020B0604020202020204" pitchFamily="34" charset="0"/>
                <a:ea typeface="MetaPlusNormal-Roman"/>
                <a:cs typeface="Times New Roman" panose="02020603050405020304" pitchFamily="18" charset="0"/>
              </a:rPr>
              <a:t>Completed high school</a:t>
            </a:r>
            <a:endParaRPr lang="en-AU" sz="1800" dirty="0">
              <a:solidFill>
                <a:srgbClr val="000000"/>
              </a:solidFill>
              <a:effectLst/>
              <a:latin typeface="Arial" panose="020B0604020202020204" pitchFamily="34" charset="0"/>
              <a:ea typeface="MetaPlusNormal-Roman"/>
              <a:cs typeface="MetaPlusNormal-Roman"/>
            </a:endParaRPr>
          </a:p>
          <a:p>
            <a:r>
              <a:rPr lang="en-AU" sz="1800" dirty="0">
                <a:solidFill>
                  <a:srgbClr val="000000"/>
                </a:solidFill>
                <a:effectLst/>
                <a:latin typeface="Arial" panose="020B0604020202020204" pitchFamily="34" charset="0"/>
                <a:ea typeface="MetaPlusNormal-Roman"/>
                <a:cs typeface="Times New Roman" panose="02020603050405020304" pitchFamily="18" charset="0"/>
              </a:rPr>
              <a:t>Employed</a:t>
            </a:r>
            <a:endParaRPr lang="en-AU" sz="1800" dirty="0">
              <a:solidFill>
                <a:srgbClr val="000000"/>
              </a:solidFill>
              <a:effectLst/>
              <a:latin typeface="Arial" panose="020B0604020202020204" pitchFamily="34" charset="0"/>
              <a:ea typeface="MetaPlusNormal-Roman"/>
              <a:cs typeface="MetaPlusNormal-Roman"/>
            </a:endParaRPr>
          </a:p>
          <a:p>
            <a:r>
              <a:rPr lang="en-AU" sz="1800" dirty="0">
                <a:solidFill>
                  <a:srgbClr val="000000"/>
                </a:solidFill>
                <a:effectLst/>
                <a:latin typeface="Arial" panose="020B0604020202020204" pitchFamily="34" charset="0"/>
                <a:ea typeface="MetaPlusNormal-Roman"/>
                <a:cs typeface="Times New Roman" panose="02020603050405020304" pitchFamily="18" charset="0"/>
              </a:rPr>
              <a:t>Prior sentences</a:t>
            </a:r>
            <a:endParaRPr lang="en-AU" sz="1800" dirty="0">
              <a:solidFill>
                <a:srgbClr val="000000"/>
              </a:solidFill>
              <a:effectLst/>
              <a:latin typeface="Arial" panose="020B0604020202020204" pitchFamily="34" charset="0"/>
              <a:ea typeface="MetaPlusNormal-Roman"/>
              <a:cs typeface="MetaPlusNormal-Roman"/>
            </a:endParaRPr>
          </a:p>
          <a:p>
            <a:r>
              <a:rPr lang="en-AU" sz="1800" dirty="0">
                <a:solidFill>
                  <a:srgbClr val="000000"/>
                </a:solidFill>
                <a:effectLst/>
                <a:latin typeface="Arial" panose="020B0604020202020204" pitchFamily="34" charset="0"/>
                <a:ea typeface="MetaPlusNormal-Roman"/>
                <a:cs typeface="Times New Roman" panose="02020603050405020304" pitchFamily="18" charset="0"/>
              </a:rPr>
              <a:t>INDEX offence</a:t>
            </a:r>
            <a:endParaRPr lang="en-AU" sz="1800" dirty="0">
              <a:solidFill>
                <a:srgbClr val="000000"/>
              </a:solidFill>
              <a:effectLst/>
              <a:latin typeface="Arial" panose="020B0604020202020204" pitchFamily="34" charset="0"/>
              <a:ea typeface="MetaPlusNormal-Roman"/>
              <a:cs typeface="MetaPlusNormal-Roman"/>
            </a:endParaRPr>
          </a:p>
          <a:p>
            <a:r>
              <a:rPr lang="en-AU" sz="1800" dirty="0">
                <a:solidFill>
                  <a:srgbClr val="000000"/>
                </a:solidFill>
                <a:effectLst/>
                <a:latin typeface="Arial" panose="020B0604020202020204" pitchFamily="34" charset="0"/>
                <a:ea typeface="MetaPlusNormal-Roman"/>
                <a:cs typeface="Times New Roman" panose="02020603050405020304" pitchFamily="18" charset="0"/>
              </a:rPr>
              <a:t>ROR score</a:t>
            </a:r>
            <a:endParaRPr lang="en-AU" sz="1800" dirty="0">
              <a:solidFill>
                <a:srgbClr val="000000"/>
              </a:solidFill>
              <a:effectLst/>
              <a:latin typeface="Arial" panose="020B0604020202020204" pitchFamily="34" charset="0"/>
              <a:ea typeface="MetaPlusNormal-Roman"/>
              <a:cs typeface="MetaPlusNormal-Roman"/>
            </a:endParaRPr>
          </a:p>
          <a:p>
            <a:r>
              <a:rPr lang="en-AU" sz="1800" dirty="0">
                <a:solidFill>
                  <a:srgbClr val="000000"/>
                </a:solidFill>
                <a:effectLst/>
                <a:latin typeface="Arial" panose="020B0604020202020204" pitchFamily="34" charset="0"/>
                <a:ea typeface="MetaPlusNormal-Roman"/>
                <a:cs typeface="Times New Roman" panose="02020603050405020304" pitchFamily="18" charset="0"/>
              </a:rPr>
              <a:t>Program participation</a:t>
            </a:r>
            <a:endParaRPr lang="en-AU" sz="1800" dirty="0">
              <a:solidFill>
                <a:srgbClr val="000000"/>
              </a:solidFill>
              <a:effectLst/>
              <a:latin typeface="Arial" panose="020B0604020202020204" pitchFamily="34" charset="0"/>
              <a:ea typeface="MetaPlusNormal-Roman"/>
              <a:cs typeface="MetaPlusNormal-Roman"/>
            </a:endParaRPr>
          </a:p>
          <a:p>
            <a:r>
              <a:rPr lang="en-AU" sz="1800" dirty="0">
                <a:solidFill>
                  <a:srgbClr val="000000"/>
                </a:solidFill>
                <a:effectLst/>
                <a:latin typeface="Arial" panose="020B0604020202020204" pitchFamily="34" charset="0"/>
                <a:ea typeface="MetaPlusNormal-Roman"/>
                <a:cs typeface="Times New Roman" panose="02020603050405020304" pitchFamily="18" charset="0"/>
              </a:rPr>
              <a:t>Non-parole period</a:t>
            </a:r>
            <a:endParaRPr lang="en-AU" sz="1800" dirty="0">
              <a:solidFill>
                <a:srgbClr val="000000"/>
              </a:solidFill>
              <a:effectLst/>
              <a:latin typeface="Arial" panose="020B0604020202020204" pitchFamily="34" charset="0"/>
              <a:ea typeface="MetaPlusNormal-Roman"/>
              <a:cs typeface="MetaPlusNormal-Roman"/>
            </a:endParaRPr>
          </a:p>
          <a:p>
            <a:endParaRPr lang="en-AU" dirty="0"/>
          </a:p>
        </p:txBody>
      </p:sp>
      <p:sp>
        <p:nvSpPr>
          <p:cNvPr id="4" name="Slide Number Placeholder 3"/>
          <p:cNvSpPr>
            <a:spLocks noGrp="1"/>
          </p:cNvSpPr>
          <p:nvPr>
            <p:ph type="sldNum" sz="quarter" idx="5"/>
          </p:nvPr>
        </p:nvSpPr>
        <p:spPr/>
        <p:txBody>
          <a:bodyPr/>
          <a:lstStyle/>
          <a:p>
            <a:fld id="{F10DF9B0-082F-4F2D-8E0E-D911F613F170}" type="slidenum">
              <a:rPr lang="en-AU" smtClean="0"/>
              <a:t>13</a:t>
            </a:fld>
            <a:endParaRPr lang="en-AU"/>
          </a:p>
        </p:txBody>
      </p:sp>
    </p:spTree>
    <p:extLst>
      <p:ext uri="{BB962C8B-B14F-4D97-AF65-F5344CB8AC3E}">
        <p14:creationId xmlns:p14="http://schemas.microsoft.com/office/powerpoint/2010/main" val="3927219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8623CBA-A23B-42DF-9879-24A8EEFCE85B}"/>
              </a:ext>
            </a:extLst>
          </p:cNvPr>
          <p:cNvPicPr>
            <a:picLocks noChangeAspect="1"/>
          </p:cNvPicPr>
          <p:nvPr/>
        </p:nvPicPr>
        <p:blipFill>
          <a:blip r:embed="rId2">
            <a:extLst>
              <a:ext uri="{28A0092B-C50C-407E-A947-70E740481C1C}">
                <a14:useLocalDpi xmlns:a14="http://schemas.microsoft.com/office/drawing/2010/main" val="0"/>
              </a:ext>
            </a:extLst>
          </a:blip>
          <a:srcRect l="14" t="5075" b="10393"/>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0A8D5ABB-E325-4859-A94B-7B24369D2F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61950"/>
            <a:ext cx="195738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type="body" sz="quarter" idx="10"/>
          </p:nvPr>
        </p:nvSpPr>
        <p:spPr>
          <a:xfrm>
            <a:off x="2123728" y="597436"/>
            <a:ext cx="6696744" cy="809296"/>
          </a:xfrm>
        </p:spPr>
        <p:txBody>
          <a:bodyPr anchor="b"/>
          <a:lstStyle>
            <a:lvl1pPr>
              <a:defRPr b="1" i="0" baseline="0"/>
            </a:lvl1pPr>
          </a:lstStyle>
          <a:p>
            <a:pPr lvl="0"/>
            <a:r>
              <a:rPr lang="en-US" altLang="en-US"/>
              <a:t>Edit Master text styles</a:t>
            </a:r>
          </a:p>
          <a:p>
            <a:pPr lvl="1"/>
            <a:r>
              <a:rPr lang="en-US" altLang="en-US"/>
              <a:t>Second level</a:t>
            </a:r>
          </a:p>
        </p:txBody>
      </p:sp>
    </p:spTree>
    <p:extLst>
      <p:ext uri="{BB962C8B-B14F-4D97-AF65-F5344CB8AC3E}">
        <p14:creationId xmlns:p14="http://schemas.microsoft.com/office/powerpoint/2010/main" val="353721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18A38B8-F566-4926-B9A9-6E38CD5B33BF}"/>
              </a:ext>
            </a:extLst>
          </p:cNvPr>
          <p:cNvPicPr>
            <a:picLocks noChangeAspect="1"/>
          </p:cNvPicPr>
          <p:nvPr/>
        </p:nvPicPr>
        <p:blipFill>
          <a:blip r:embed="rId2">
            <a:extLst>
              <a:ext uri="{28A0092B-C50C-407E-A947-70E740481C1C}">
                <a14:useLocalDpi xmlns:a14="http://schemas.microsoft.com/office/drawing/2010/main" val="0"/>
              </a:ext>
            </a:extLst>
          </a:blip>
          <a:srcRect l="832" t="8472" r="829" b="8472"/>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40DD1C93-AA06-4F8D-91AA-A18D30EBFB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61950"/>
            <a:ext cx="195738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a:spLocks noGrp="1"/>
          </p:cNvSpPr>
          <p:nvPr>
            <p:ph type="body" sz="quarter" idx="10"/>
          </p:nvPr>
        </p:nvSpPr>
        <p:spPr>
          <a:xfrm>
            <a:off x="2123728" y="597436"/>
            <a:ext cx="6696744" cy="809296"/>
          </a:xfrm>
        </p:spPr>
        <p:txBody>
          <a:bodyPr anchor="b"/>
          <a:lstStyle>
            <a:lvl1pPr>
              <a:defRPr b="1" i="0" baseline="0"/>
            </a:lvl1pPr>
          </a:lstStyle>
          <a:p>
            <a:pPr lvl="0"/>
            <a:r>
              <a:rPr lang="en-US" altLang="en-US"/>
              <a:t>Edit Master text styles</a:t>
            </a:r>
          </a:p>
          <a:p>
            <a:pPr lvl="1"/>
            <a:r>
              <a:rPr lang="en-US" altLang="en-US"/>
              <a:t>Second level</a:t>
            </a:r>
          </a:p>
        </p:txBody>
      </p:sp>
    </p:spTree>
    <p:extLst>
      <p:ext uri="{BB962C8B-B14F-4D97-AF65-F5344CB8AC3E}">
        <p14:creationId xmlns:p14="http://schemas.microsoft.com/office/powerpoint/2010/main" val="109817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784F2D-8184-4073-9328-89DFFA7D2874}"/>
              </a:ext>
            </a:extLst>
          </p:cNvPr>
          <p:cNvPicPr>
            <a:picLocks noChangeAspect="1"/>
          </p:cNvPicPr>
          <p:nvPr/>
        </p:nvPicPr>
        <p:blipFill>
          <a:blip r:embed="rId2">
            <a:extLst>
              <a:ext uri="{28A0092B-C50C-407E-A947-70E740481C1C}">
                <a14:useLocalDpi xmlns:a14="http://schemas.microsoft.com/office/drawing/2010/main" val="0"/>
              </a:ext>
            </a:extLst>
          </a:blip>
          <a:srcRect t="6248" b="9288"/>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2367645-DA2E-4BB6-82FF-D1686DEFEA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61950"/>
            <a:ext cx="195738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81C8659D-16F8-4CF9-8341-971BF33F87F5}"/>
              </a:ext>
            </a:extLst>
          </p:cNvPr>
          <p:cNvSpPr txBox="1">
            <a:spLocks noChangeArrowheads="1"/>
          </p:cNvSpPr>
          <p:nvPr/>
        </p:nvSpPr>
        <p:spPr bwMode="auto">
          <a:xfrm>
            <a:off x="2051050" y="720725"/>
            <a:ext cx="3816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r>
              <a:rPr lang="en-AU" altLang="en-US" sz="1600" b="1">
                <a:solidFill>
                  <a:schemeClr val="bg1"/>
                </a:solidFill>
                <a:ea typeface="Microsoft Sans Serif" panose="020B0604020202020204" pitchFamily="34" charset="0"/>
                <a:cs typeface="Arial" panose="020B0604020202020204" pitchFamily="34" charset="0"/>
              </a:rPr>
              <a:t>Welcome</a:t>
            </a:r>
          </a:p>
        </p:txBody>
      </p:sp>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0"/>
          </p:nvPr>
        </p:nvSpPr>
        <p:spPr>
          <a:xfrm>
            <a:off x="2123728" y="1059092"/>
            <a:ext cx="6696744" cy="386057"/>
          </a:xfrm>
        </p:spPr>
        <p:txBody>
          <a:bodyPr anchor="b"/>
          <a:lstStyle>
            <a:lvl1pPr>
              <a:defRPr sz="2400" b="1" i="0" baseline="0">
                <a:solidFill>
                  <a:schemeClr val="bg1"/>
                </a:solidFill>
              </a:defRPr>
            </a:lvl1pPr>
          </a:lstStyle>
          <a:p>
            <a:pPr lvl="0"/>
            <a:r>
              <a:rPr lang="en-US" altLang="en-US"/>
              <a:t>Edit Master text styles</a:t>
            </a:r>
          </a:p>
        </p:txBody>
      </p:sp>
    </p:spTree>
    <p:extLst>
      <p:ext uri="{BB962C8B-B14F-4D97-AF65-F5344CB8AC3E}">
        <p14:creationId xmlns:p14="http://schemas.microsoft.com/office/powerpoint/2010/main" val="2480369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ver Page">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2CB1542F-E636-4CD7-BAC9-EB5188E871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1950"/>
            <a:ext cx="195738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0"/>
          </p:nvPr>
        </p:nvSpPr>
        <p:spPr>
          <a:xfrm>
            <a:off x="2215579" y="596684"/>
            <a:ext cx="6892926" cy="861633"/>
          </a:xfrm>
        </p:spPr>
        <p:txBody>
          <a:bodyPr anchor="b"/>
          <a:lstStyle/>
          <a:p>
            <a:pPr lvl="0"/>
            <a:r>
              <a:rPr lang="en-US" altLang="en-US"/>
              <a:t>Edit Master text styles</a:t>
            </a:r>
          </a:p>
          <a:p>
            <a:pPr lvl="1"/>
            <a:r>
              <a:rPr lang="en-US" altLang="en-US"/>
              <a:t>Second level</a:t>
            </a:r>
          </a:p>
        </p:txBody>
      </p:sp>
    </p:spTree>
    <p:extLst>
      <p:ext uri="{BB962C8B-B14F-4D97-AF65-F5344CB8AC3E}">
        <p14:creationId xmlns:p14="http://schemas.microsoft.com/office/powerpoint/2010/main" val="188342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66B70C3-B1E6-4BA0-A1BC-0E49A786EA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84725"/>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idx="10"/>
          </p:nvPr>
        </p:nvSpPr>
        <p:spPr>
          <a:xfrm>
            <a:off x="468313" y="1131888"/>
            <a:ext cx="8208962" cy="3095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2603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62DD-E05B-0C22-C4FE-3185D69E9762}"/>
              </a:ext>
            </a:extLst>
          </p:cNvPr>
          <p:cNvSpPr>
            <a:spLocks noGrp="1"/>
          </p:cNvSpPr>
          <p:nvPr>
            <p:ph type="title"/>
          </p:nvPr>
        </p:nvSpPr>
        <p:spPr>
          <a:xfrm>
            <a:off x="629841" y="804386"/>
            <a:ext cx="2949178" cy="738664"/>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33DD6CD-7BDC-A147-19FC-FA938ED1A78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E50897C-689C-B046-EEF5-BDBFD5E00C9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EF62433-255D-DCCA-7506-EFAA4D6E4A47}"/>
              </a:ext>
            </a:extLst>
          </p:cNvPr>
          <p:cNvSpPr>
            <a:spLocks noGrp="1"/>
          </p:cNvSpPr>
          <p:nvPr>
            <p:ph type="dt" sz="half" idx="10"/>
          </p:nvPr>
        </p:nvSpPr>
        <p:spPr/>
        <p:txBody>
          <a:bodyPr/>
          <a:lstStyle/>
          <a:p>
            <a:fld id="{DE2B448E-E1C3-4968-9949-70017A68B803}" type="datetimeFigureOut">
              <a:rPr lang="en-AU" smtClean="0"/>
              <a:t>10/08/2023</a:t>
            </a:fld>
            <a:endParaRPr lang="en-AU"/>
          </a:p>
        </p:txBody>
      </p:sp>
      <p:sp>
        <p:nvSpPr>
          <p:cNvPr id="6" name="Footer Placeholder 5">
            <a:extLst>
              <a:ext uri="{FF2B5EF4-FFF2-40B4-BE49-F238E27FC236}">
                <a16:creationId xmlns:a16="http://schemas.microsoft.com/office/drawing/2014/main" id="{FC627E16-D6DB-0BD7-B8B0-82C33F6792A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4E4DDCD-2125-A969-C1B9-12AF3EE5E611}"/>
              </a:ext>
            </a:extLst>
          </p:cNvPr>
          <p:cNvSpPr>
            <a:spLocks noGrp="1"/>
          </p:cNvSpPr>
          <p:nvPr>
            <p:ph type="sldNum" sz="quarter" idx="12"/>
          </p:nvPr>
        </p:nvSpPr>
        <p:spPr/>
        <p:txBody>
          <a:bodyPr/>
          <a:lstStyle/>
          <a:p>
            <a:fld id="{7A32C622-7D0D-46D7-8179-B14866283556}" type="slidenum">
              <a:rPr lang="en-AU" smtClean="0"/>
              <a:t>‹#›</a:t>
            </a:fld>
            <a:endParaRPr lang="en-AU"/>
          </a:p>
        </p:txBody>
      </p:sp>
    </p:spTree>
    <p:extLst>
      <p:ext uri="{BB962C8B-B14F-4D97-AF65-F5344CB8AC3E}">
        <p14:creationId xmlns:p14="http://schemas.microsoft.com/office/powerpoint/2010/main" val="140424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C1ACE-3C1D-BFD5-1663-FD5F2E36BD1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9C58BFA-378F-77A7-693B-898B9A4B05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32BE46F-6F68-9386-9D2A-85818F644A54}"/>
              </a:ext>
            </a:extLst>
          </p:cNvPr>
          <p:cNvSpPr>
            <a:spLocks noGrp="1"/>
          </p:cNvSpPr>
          <p:nvPr>
            <p:ph type="dt" sz="half" idx="10"/>
          </p:nvPr>
        </p:nvSpPr>
        <p:spPr/>
        <p:txBody>
          <a:bodyPr/>
          <a:lstStyle/>
          <a:p>
            <a:fld id="{DE2B448E-E1C3-4968-9949-70017A68B803}" type="datetimeFigureOut">
              <a:rPr lang="en-AU" smtClean="0"/>
              <a:t>10/08/2023</a:t>
            </a:fld>
            <a:endParaRPr lang="en-AU"/>
          </a:p>
        </p:txBody>
      </p:sp>
      <p:sp>
        <p:nvSpPr>
          <p:cNvPr id="5" name="Footer Placeholder 4">
            <a:extLst>
              <a:ext uri="{FF2B5EF4-FFF2-40B4-BE49-F238E27FC236}">
                <a16:creationId xmlns:a16="http://schemas.microsoft.com/office/drawing/2014/main" id="{EADB9D44-97DE-6AE2-21AB-7091212E9B9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B7181B9-FCFF-408A-B374-1BD9531F69A3}"/>
              </a:ext>
            </a:extLst>
          </p:cNvPr>
          <p:cNvSpPr>
            <a:spLocks noGrp="1"/>
          </p:cNvSpPr>
          <p:nvPr>
            <p:ph type="sldNum" sz="quarter" idx="12"/>
          </p:nvPr>
        </p:nvSpPr>
        <p:spPr/>
        <p:txBody>
          <a:bodyPr/>
          <a:lstStyle/>
          <a:p>
            <a:fld id="{7A32C622-7D0D-46D7-8179-B14866283556}" type="slidenum">
              <a:rPr lang="en-AU" smtClean="0"/>
              <a:t>‹#›</a:t>
            </a:fld>
            <a:endParaRPr lang="en-AU"/>
          </a:p>
        </p:txBody>
      </p:sp>
    </p:spTree>
    <p:extLst>
      <p:ext uri="{BB962C8B-B14F-4D97-AF65-F5344CB8AC3E}">
        <p14:creationId xmlns:p14="http://schemas.microsoft.com/office/powerpoint/2010/main" val="168406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937A-9232-BACA-EFEE-D52319623264}"/>
              </a:ext>
            </a:extLst>
          </p:cNvPr>
          <p:cNvSpPr>
            <a:spLocks noGrp="1"/>
          </p:cNvSpPr>
          <p:nvPr>
            <p:ph type="title"/>
          </p:nvPr>
        </p:nvSpPr>
        <p:spPr>
          <a:xfrm>
            <a:off x="623888" y="2729360"/>
            <a:ext cx="7886700" cy="692497"/>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00A69C9-5BAC-C73A-0A0B-3DD9D61B0ED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78814A-AB1C-77E9-8D1E-07969F1116CE}"/>
              </a:ext>
            </a:extLst>
          </p:cNvPr>
          <p:cNvSpPr>
            <a:spLocks noGrp="1"/>
          </p:cNvSpPr>
          <p:nvPr>
            <p:ph type="dt" sz="half" idx="10"/>
          </p:nvPr>
        </p:nvSpPr>
        <p:spPr/>
        <p:txBody>
          <a:bodyPr/>
          <a:lstStyle/>
          <a:p>
            <a:fld id="{DE2B448E-E1C3-4968-9949-70017A68B803}" type="datetimeFigureOut">
              <a:rPr lang="en-AU" smtClean="0"/>
              <a:t>10/08/2023</a:t>
            </a:fld>
            <a:endParaRPr lang="en-AU"/>
          </a:p>
        </p:txBody>
      </p:sp>
      <p:sp>
        <p:nvSpPr>
          <p:cNvPr id="5" name="Footer Placeholder 4">
            <a:extLst>
              <a:ext uri="{FF2B5EF4-FFF2-40B4-BE49-F238E27FC236}">
                <a16:creationId xmlns:a16="http://schemas.microsoft.com/office/drawing/2014/main" id="{D59A7C20-0ADD-A16D-543B-0A0EAE87FA2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941AAC-2276-D018-5114-E84FED78AD9D}"/>
              </a:ext>
            </a:extLst>
          </p:cNvPr>
          <p:cNvSpPr>
            <a:spLocks noGrp="1"/>
          </p:cNvSpPr>
          <p:nvPr>
            <p:ph type="sldNum" sz="quarter" idx="12"/>
          </p:nvPr>
        </p:nvSpPr>
        <p:spPr/>
        <p:txBody>
          <a:bodyPr/>
          <a:lstStyle/>
          <a:p>
            <a:fld id="{7A32C622-7D0D-46D7-8179-B14866283556}" type="slidenum">
              <a:rPr lang="en-AU" smtClean="0"/>
              <a:t>‹#›</a:t>
            </a:fld>
            <a:endParaRPr lang="en-AU"/>
          </a:p>
        </p:txBody>
      </p:sp>
    </p:spTree>
    <p:extLst>
      <p:ext uri="{BB962C8B-B14F-4D97-AF65-F5344CB8AC3E}">
        <p14:creationId xmlns:p14="http://schemas.microsoft.com/office/powerpoint/2010/main" val="223596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76C7-7F2F-CF34-C178-A712A20CEEF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8DEE0DC-CC6C-6BFB-4894-89B7931DDA2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D301654-AEC7-1B17-B6A2-536D849E00C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CFF4A9F-871B-72C4-CA3A-AD738B0AE8F2}"/>
              </a:ext>
            </a:extLst>
          </p:cNvPr>
          <p:cNvSpPr>
            <a:spLocks noGrp="1"/>
          </p:cNvSpPr>
          <p:nvPr>
            <p:ph type="dt" sz="half" idx="10"/>
          </p:nvPr>
        </p:nvSpPr>
        <p:spPr/>
        <p:txBody>
          <a:bodyPr/>
          <a:lstStyle/>
          <a:p>
            <a:fld id="{DE2B448E-E1C3-4968-9949-70017A68B803}" type="datetimeFigureOut">
              <a:rPr lang="en-AU" smtClean="0"/>
              <a:t>10/08/2023</a:t>
            </a:fld>
            <a:endParaRPr lang="en-AU"/>
          </a:p>
        </p:txBody>
      </p:sp>
      <p:sp>
        <p:nvSpPr>
          <p:cNvPr id="6" name="Footer Placeholder 5">
            <a:extLst>
              <a:ext uri="{FF2B5EF4-FFF2-40B4-BE49-F238E27FC236}">
                <a16:creationId xmlns:a16="http://schemas.microsoft.com/office/drawing/2014/main" id="{76F10129-EB30-4707-B520-49D3B260822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24F80B1-2F51-3248-82A3-34AFDC394443}"/>
              </a:ext>
            </a:extLst>
          </p:cNvPr>
          <p:cNvSpPr>
            <a:spLocks noGrp="1"/>
          </p:cNvSpPr>
          <p:nvPr>
            <p:ph type="sldNum" sz="quarter" idx="12"/>
          </p:nvPr>
        </p:nvSpPr>
        <p:spPr/>
        <p:txBody>
          <a:bodyPr/>
          <a:lstStyle/>
          <a:p>
            <a:fld id="{7A32C622-7D0D-46D7-8179-B14866283556}" type="slidenum">
              <a:rPr lang="en-AU" smtClean="0"/>
              <a:t>‹#›</a:t>
            </a:fld>
            <a:endParaRPr lang="en-AU"/>
          </a:p>
        </p:txBody>
      </p:sp>
    </p:spTree>
    <p:extLst>
      <p:ext uri="{BB962C8B-B14F-4D97-AF65-F5344CB8AC3E}">
        <p14:creationId xmlns:p14="http://schemas.microsoft.com/office/powerpoint/2010/main" val="170546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B4692B8-3EF9-408B-8EB3-55BD489DA447}"/>
              </a:ext>
            </a:extLst>
          </p:cNvPr>
          <p:cNvSpPr>
            <a:spLocks noGrp="1"/>
          </p:cNvSpPr>
          <p:nvPr>
            <p:ph type="title"/>
          </p:nvPr>
        </p:nvSpPr>
        <p:spPr bwMode="auto">
          <a:xfrm>
            <a:off x="468313" y="36195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1027" name="Text Placeholder 5">
            <a:extLst>
              <a:ext uri="{FF2B5EF4-FFF2-40B4-BE49-F238E27FC236}">
                <a16:creationId xmlns:a16="http://schemas.microsoft.com/office/drawing/2014/main" id="{CE001ACC-3496-4E9F-BB72-0D35386F6E49}"/>
              </a:ext>
            </a:extLst>
          </p:cNvPr>
          <p:cNvSpPr>
            <a:spLocks noGrp="1"/>
          </p:cNvSpPr>
          <p:nvPr>
            <p:ph type="body" idx="1"/>
          </p:nvPr>
        </p:nvSpPr>
        <p:spPr bwMode="auto">
          <a:xfrm>
            <a:off x="476250" y="1131888"/>
            <a:ext cx="82010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TextBox 2">
            <a:extLst>
              <a:ext uri="{FF2B5EF4-FFF2-40B4-BE49-F238E27FC236}">
                <a16:creationId xmlns:a16="http://schemas.microsoft.com/office/drawing/2014/main" id="{4C8003F7-BE72-609E-1457-AA8EF8B5AD73}"/>
              </a:ext>
            </a:extLst>
          </p:cNvPr>
          <p:cNvSpPr txBox="1"/>
          <p:nvPr userDrawn="1">
            <p:extLst>
              <p:ext uri="{1162E1C5-73C7-4A58-AE30-91384D911F3F}">
                <p184:classification xmlns:p184="http://schemas.microsoft.com/office/powerpoint/2018/4/main" val="hdr"/>
              </p:ext>
            </p:extLst>
          </p:nvPr>
        </p:nvSpPr>
        <p:spPr>
          <a:xfrm>
            <a:off x="4228275" y="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spTree>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Lst>
  <p:hf hdr="0" ftr="0" dt="0"/>
  <p:txStyles>
    <p:titleStyle>
      <a:lvl1pPr algn="l" rtl="0" eaLnBrk="1" fontAlgn="base" hangingPunct="1">
        <a:spcBef>
          <a:spcPct val="0"/>
        </a:spcBef>
        <a:spcAft>
          <a:spcPct val="0"/>
        </a:spcAft>
        <a:defRPr sz="3000" b="1" kern="1200">
          <a:solidFill>
            <a:schemeClr val="tx1"/>
          </a:solidFill>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2pPr>
      <a:lvl3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3pPr>
      <a:lvl4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4pPr>
      <a:lvl5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1" fontAlgn="base" hangingPunct="1">
        <a:spcBef>
          <a:spcPts val="1200"/>
        </a:spcBef>
        <a:spcAft>
          <a:spcPct val="0"/>
        </a:spcAft>
        <a:buFont typeface="Arial" panose="020B0604020202020204" pitchFamily="34" charset="0"/>
        <a:defRPr sz="1600" kern="1200">
          <a:solidFill>
            <a:schemeClr val="tx1"/>
          </a:solidFill>
          <a:latin typeface="+mn-lt"/>
          <a:ea typeface="ＭＳ Ｐゴシック" charset="-128"/>
          <a:cs typeface="ＭＳ Ｐゴシック" charset="-128"/>
        </a:defRPr>
      </a:lvl1pPr>
      <a:lvl2pPr marL="269875" indent="-269875" algn="l" rtl="0" eaLnBrk="1" fontAlgn="base" hangingPunct="1">
        <a:spcBef>
          <a:spcPts val="1200"/>
        </a:spcBef>
        <a:spcAft>
          <a:spcPct val="0"/>
        </a:spcAft>
        <a:buFont typeface="Arial" panose="020B0604020202020204" pitchFamily="34" charset="0"/>
        <a:buChar char="•"/>
        <a:defRPr sz="1600" kern="1200">
          <a:solidFill>
            <a:schemeClr val="tx1"/>
          </a:solidFill>
          <a:latin typeface="+mn-lt"/>
          <a:ea typeface="ＭＳ Ｐゴシック" charset="-128"/>
          <a:cs typeface="ＭＳ Ｐゴシック" charset="0"/>
        </a:defRPr>
      </a:lvl2pPr>
      <a:lvl3pPr marL="539750" indent="-269875" algn="l" rtl="0" eaLnBrk="1" fontAlgn="base" hangingPunct="1">
        <a:spcBef>
          <a:spcPts val="900"/>
        </a:spcBef>
        <a:spcAft>
          <a:spcPct val="0"/>
        </a:spcAft>
        <a:buFont typeface="Lucida Grande"/>
        <a:buChar char="–"/>
        <a:defRPr sz="1600" kern="1200">
          <a:solidFill>
            <a:schemeClr val="tx1"/>
          </a:solidFill>
          <a:latin typeface="+mn-lt"/>
          <a:ea typeface="ヒラギノ角ゴ Pro W3" pitchFamily="-60" charset="-128"/>
          <a:cs typeface="ヒラギノ角ゴ Pro W3" charset="-128"/>
        </a:defRPr>
      </a:lvl3pPr>
      <a:lvl4pPr marL="809625" indent="-269875" algn="l" rtl="0" eaLnBrk="1" fontAlgn="base" hangingPunct="1">
        <a:spcBef>
          <a:spcPts val="600"/>
        </a:spcBef>
        <a:spcAft>
          <a:spcPct val="0"/>
        </a:spcAft>
        <a:buFont typeface="Lucida Grande"/>
        <a:buChar char="»"/>
        <a:defRPr sz="1600" kern="1200">
          <a:solidFill>
            <a:schemeClr val="tx1"/>
          </a:solidFill>
          <a:latin typeface="+mn-lt"/>
          <a:ea typeface="ヒラギノ角ゴ Pro W3" pitchFamily="-60" charset="-128"/>
          <a:cs typeface="ヒラギノ角ゴ Pro W3" charset="-128"/>
        </a:defRPr>
      </a:lvl4pPr>
      <a:lvl5pPr marL="1079500" indent="-269875" algn="l" rtl="0" eaLnBrk="1" fontAlgn="base" hangingPunct="1">
        <a:spcBef>
          <a:spcPts val="600"/>
        </a:spcBef>
        <a:spcAft>
          <a:spcPct val="0"/>
        </a:spcAft>
        <a:buFont typeface="Wingdings" panose="05000000000000000000" pitchFamily="2" charset="2"/>
        <a:buChar char="§"/>
        <a:defRPr sz="16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orrections.sa.gov.au/about/our-research/hd-research-evaluation" TargetMode="External"/><Relationship Id="rId7" Type="http://schemas.openxmlformats.org/officeDocument/2006/relationships/image" Target="../media/image9.png"/><Relationship Id="rId2" Type="http://schemas.openxmlformats.org/officeDocument/2006/relationships/hyperlink" Target="https://www.corrections.sa.gov.au/__data/assets/pdf_file/0005/901508/Evaluation-of-HD-in-SA-Final-Report-20230216-CLEAN.pdf" TargetMode="Externa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f.zmudzki@unsw.edu.au" TargetMode="External"/><Relationship Id="rId7" Type="http://schemas.openxmlformats.org/officeDocument/2006/relationships/image" Target="../media/image7.png"/><Relationship Id="rId2" Type="http://schemas.openxmlformats.org/officeDocument/2006/relationships/hyperlink" Target="mailto:j.cale@unsw.edu.au" TargetMode="External"/><Relationship Id="rId1" Type="http://schemas.openxmlformats.org/officeDocument/2006/relationships/slideLayout" Target="../slideLayouts/slideLayout4.xml"/><Relationship Id="rId6" Type="http://schemas.openxmlformats.org/officeDocument/2006/relationships/hyperlink" Target="https://www.corrections.sa.gov.au/about/our-research/hd-research-evaluation" TargetMode="External"/><Relationship Id="rId5" Type="http://schemas.openxmlformats.org/officeDocument/2006/relationships/hyperlink" Target="https://www.corrections.sa.gov.au/__data/assets/pdf_file/0005/901508/Evaluation-of-HD-in-SA-Final-Report-20230216-CLEAN.pdf" TargetMode="External"/><Relationship Id="rId10" Type="http://schemas.openxmlformats.org/officeDocument/2006/relationships/image" Target="../media/image9.png"/><Relationship Id="rId4" Type="http://schemas.openxmlformats.org/officeDocument/2006/relationships/hyperlink" Target="mailto:Jane.Farrin@sa.gov.au" TargetMode="Externa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Placeholder 2">
            <a:extLst>
              <a:ext uri="{FF2B5EF4-FFF2-40B4-BE49-F238E27FC236}">
                <a16:creationId xmlns:a16="http://schemas.microsoft.com/office/drawing/2014/main" id="{923DFAAD-04E9-4AC0-AE82-75A770C770D4}"/>
              </a:ext>
            </a:extLst>
          </p:cNvPr>
          <p:cNvSpPr>
            <a:spLocks noGrp="1"/>
          </p:cNvSpPr>
          <p:nvPr>
            <p:ph type="body" sz="quarter" idx="4294967295"/>
          </p:nvPr>
        </p:nvSpPr>
        <p:spPr>
          <a:xfrm>
            <a:off x="1992084" y="761891"/>
            <a:ext cx="6540356" cy="862013"/>
          </a:xfrm>
        </p:spPr>
        <p:txBody>
          <a:bodyPr anchor="b"/>
          <a:lstStyle/>
          <a:p>
            <a:pPr marL="0" indent="0">
              <a:spcBef>
                <a:spcPct val="0"/>
              </a:spcBef>
              <a:spcAft>
                <a:spcPts val="400"/>
              </a:spcAft>
            </a:pPr>
            <a:endParaRPr lang="en-AU" altLang="en-US" sz="2400" dirty="0">
              <a:ea typeface="Microsoft Sans Serif" panose="020B0604020202020204" pitchFamily="34" charset="0"/>
              <a:cs typeface="Arial" panose="020B0604020202020204" pitchFamily="34" charset="0"/>
            </a:endParaRPr>
          </a:p>
          <a:p>
            <a:pPr marL="0" indent="0">
              <a:spcBef>
                <a:spcPct val="0"/>
              </a:spcBef>
              <a:spcAft>
                <a:spcPts val="400"/>
              </a:spcAft>
            </a:pPr>
            <a:r>
              <a:rPr lang="en-AU" altLang="en-US" sz="2400" b="1" dirty="0">
                <a:ea typeface="Microsoft Sans Serif" panose="020B0604020202020204" pitchFamily="34" charset="0"/>
                <a:cs typeface="Arial" panose="020B0604020202020204" pitchFamily="34" charset="0"/>
              </a:rPr>
              <a:t>Findings from the evaluation study of home detention in South Australia: 2016-2022</a:t>
            </a:r>
          </a:p>
        </p:txBody>
      </p:sp>
      <p:sp>
        <p:nvSpPr>
          <p:cNvPr id="2" name="TextBox 1">
            <a:extLst>
              <a:ext uri="{FF2B5EF4-FFF2-40B4-BE49-F238E27FC236}">
                <a16:creationId xmlns:a16="http://schemas.microsoft.com/office/drawing/2014/main" id="{D9446DAC-E01A-42A2-9E30-B1EF770A9586}"/>
              </a:ext>
            </a:extLst>
          </p:cNvPr>
          <p:cNvSpPr txBox="1"/>
          <p:nvPr/>
        </p:nvSpPr>
        <p:spPr>
          <a:xfrm>
            <a:off x="8747125" y="4095750"/>
            <a:ext cx="184150" cy="269875"/>
          </a:xfrm>
          <a:prstGeom prst="rect">
            <a:avLst/>
          </a:prstGeom>
        </p:spPr>
        <p:txBody>
          <a:bodyPr wrap="none">
            <a:spAutoFit/>
          </a:bodyPr>
          <a:lstStyle/>
          <a:p>
            <a:pPr marL="342900" indent="-342900" eaLnBrk="1" fontAlgn="auto" hangingPunct="1">
              <a:spcBef>
                <a:spcPct val="20000"/>
              </a:spcBef>
              <a:spcAft>
                <a:spcPts val="0"/>
              </a:spcAft>
              <a:buFont typeface="Arial" pitchFamily="34" charset="0"/>
              <a:buNone/>
              <a:defRPr/>
            </a:pPr>
            <a:endParaRPr lang="en-US" sz="1150" b="1" dirty="0">
              <a:latin typeface="Sommet bold"/>
              <a:ea typeface="+mn-ea"/>
            </a:endParaRPr>
          </a:p>
        </p:txBody>
      </p:sp>
      <p:sp>
        <p:nvSpPr>
          <p:cNvPr id="7" name="Subtitle 2">
            <a:extLst>
              <a:ext uri="{FF2B5EF4-FFF2-40B4-BE49-F238E27FC236}">
                <a16:creationId xmlns:a16="http://schemas.microsoft.com/office/drawing/2014/main" id="{C2049211-4A56-4FA5-920C-08836CA16B28}"/>
              </a:ext>
            </a:extLst>
          </p:cNvPr>
          <p:cNvSpPr txBox="1">
            <a:spLocks/>
          </p:cNvSpPr>
          <p:nvPr/>
        </p:nvSpPr>
        <p:spPr>
          <a:xfrm>
            <a:off x="2051720" y="2264677"/>
            <a:ext cx="7151915" cy="2791814"/>
          </a:xfrm>
          <a:prstGeom prst="rect">
            <a:avLst/>
          </a:prstGeom>
        </p:spPr>
        <p:txBody>
          <a:bodyPr>
            <a:normAutofit fontScale="85000" lnSpcReduction="20000"/>
          </a:bodyPr>
          <a:lstStyle>
            <a:lvl1pPr marL="342900" indent="-342900" algn="l" rtl="0" eaLnBrk="1" fontAlgn="base" hangingPunct="1">
              <a:spcBef>
                <a:spcPts val="1200"/>
              </a:spcBef>
              <a:spcAft>
                <a:spcPct val="0"/>
              </a:spcAft>
              <a:buFont typeface="Arial" panose="020B0604020202020204" pitchFamily="34" charset="0"/>
              <a:defRPr sz="1600" kern="1200">
                <a:solidFill>
                  <a:schemeClr val="tx1"/>
                </a:solidFill>
                <a:latin typeface="+mn-lt"/>
                <a:ea typeface="ＭＳ Ｐゴシック" charset="-128"/>
                <a:cs typeface="ＭＳ Ｐゴシック" charset="-128"/>
              </a:defRPr>
            </a:lvl1pPr>
            <a:lvl2pPr marL="269875" indent="-269875" algn="l" rtl="0" eaLnBrk="1" fontAlgn="base" hangingPunct="1">
              <a:spcBef>
                <a:spcPts val="1200"/>
              </a:spcBef>
              <a:spcAft>
                <a:spcPct val="0"/>
              </a:spcAft>
              <a:buFont typeface="Arial" panose="020B0604020202020204" pitchFamily="34" charset="0"/>
              <a:buChar char="•"/>
              <a:defRPr sz="1600" kern="1200">
                <a:solidFill>
                  <a:schemeClr val="tx1"/>
                </a:solidFill>
                <a:latin typeface="+mn-lt"/>
                <a:ea typeface="ＭＳ Ｐゴシック" charset="-128"/>
                <a:cs typeface="ＭＳ Ｐゴシック" charset="0"/>
              </a:defRPr>
            </a:lvl2pPr>
            <a:lvl3pPr marL="539750" indent="-269875" algn="l" rtl="0" eaLnBrk="1" fontAlgn="base" hangingPunct="1">
              <a:spcBef>
                <a:spcPts val="900"/>
              </a:spcBef>
              <a:spcAft>
                <a:spcPct val="0"/>
              </a:spcAft>
              <a:buFont typeface="Lucida Grande"/>
              <a:buChar char="–"/>
              <a:defRPr sz="1600" kern="1200">
                <a:solidFill>
                  <a:schemeClr val="tx1"/>
                </a:solidFill>
                <a:latin typeface="+mn-lt"/>
                <a:ea typeface="ヒラギノ角ゴ Pro W3" pitchFamily="-60" charset="-128"/>
                <a:cs typeface="ヒラギノ角ゴ Pro W3" charset="-128"/>
              </a:defRPr>
            </a:lvl3pPr>
            <a:lvl4pPr marL="809625" indent="-269875" algn="l" rtl="0" eaLnBrk="1" fontAlgn="base" hangingPunct="1">
              <a:spcBef>
                <a:spcPts val="600"/>
              </a:spcBef>
              <a:spcAft>
                <a:spcPct val="0"/>
              </a:spcAft>
              <a:buFont typeface="Lucida Grande"/>
              <a:buChar char="»"/>
              <a:defRPr sz="1600" kern="1200">
                <a:solidFill>
                  <a:schemeClr val="tx1"/>
                </a:solidFill>
                <a:latin typeface="+mn-lt"/>
                <a:ea typeface="ヒラギノ角ゴ Pro W3" pitchFamily="-60" charset="-128"/>
                <a:cs typeface="ヒラギノ角ゴ Pro W3" charset="-128"/>
              </a:defRPr>
            </a:lvl4pPr>
            <a:lvl5pPr marL="1079500" indent="-269875" algn="l" rtl="0" eaLnBrk="1" fontAlgn="base" hangingPunct="1">
              <a:spcBef>
                <a:spcPts val="600"/>
              </a:spcBef>
              <a:spcAft>
                <a:spcPct val="0"/>
              </a:spcAft>
              <a:buFont typeface="Wingdings" panose="05000000000000000000" pitchFamily="2" charset="2"/>
              <a:buChar char="§"/>
              <a:defRPr sz="16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pPr>
            <a:r>
              <a:rPr lang="en-AU" sz="1200" dirty="0">
                <a:cs typeface="Times New Roman" panose="02020603050405020304" pitchFamily="18" charset="0"/>
              </a:rPr>
              <a:t>Associate Professor Jesse Cale, </a:t>
            </a:r>
            <a:r>
              <a:rPr lang="en-US" sz="1200" dirty="0">
                <a:cs typeface="Times New Roman" panose="02020603050405020304" pitchFamily="18" charset="0"/>
              </a:rPr>
              <a:t>Griffith Criminology Institute, School of Criminology and Criminal Justice, Griffith University</a:t>
            </a:r>
          </a:p>
          <a:p>
            <a:pPr>
              <a:lnSpc>
                <a:spcPct val="150000"/>
              </a:lnSpc>
              <a:spcBef>
                <a:spcPts val="0"/>
              </a:spcBef>
            </a:pPr>
            <a:r>
              <a:rPr lang="en-AU" sz="1200" dirty="0">
                <a:cs typeface="Times New Roman" panose="02020603050405020304" pitchFamily="18" charset="0"/>
              </a:rPr>
              <a:t>Fredrick Zmudzki, </a:t>
            </a:r>
            <a:r>
              <a:rPr lang="en-US" sz="1200" dirty="0">
                <a:cs typeface="Times New Roman" panose="02020603050405020304" pitchFamily="18" charset="0"/>
              </a:rPr>
              <a:t>Époque Consulting and Social Policy Research Centre (SPRC), UNSW</a:t>
            </a:r>
            <a:endParaRPr lang="en-AU" sz="1200" dirty="0">
              <a:cs typeface="Times New Roman" panose="02020603050405020304" pitchFamily="18" charset="0"/>
            </a:endParaRPr>
          </a:p>
          <a:p>
            <a:pPr>
              <a:lnSpc>
                <a:spcPct val="150000"/>
              </a:lnSpc>
              <a:spcBef>
                <a:spcPts val="0"/>
              </a:spcBef>
            </a:pPr>
            <a:r>
              <a:rPr lang="en-AU" sz="1200" dirty="0">
                <a:cs typeface="Times New Roman" panose="02020603050405020304" pitchFamily="18" charset="0"/>
              </a:rPr>
              <a:t>Dr. Tyson Whitten, Charles Sturt University</a:t>
            </a:r>
          </a:p>
          <a:p>
            <a:pPr>
              <a:lnSpc>
                <a:spcPct val="150000"/>
              </a:lnSpc>
              <a:spcBef>
                <a:spcPts val="0"/>
              </a:spcBef>
            </a:pPr>
            <a:r>
              <a:rPr lang="en-AU" sz="1200" dirty="0">
                <a:cs typeface="Times New Roman" panose="02020603050405020304" pitchFamily="18" charset="0"/>
              </a:rPr>
              <a:t>Dr. Fiona Hilferty, Social Policy and Research Centre, UNSW</a:t>
            </a:r>
          </a:p>
          <a:p>
            <a:pPr>
              <a:lnSpc>
                <a:spcPct val="150000"/>
              </a:lnSpc>
              <a:spcBef>
                <a:spcPts val="0"/>
              </a:spcBef>
            </a:pPr>
            <a:r>
              <a:rPr lang="en-AU" sz="1200" dirty="0">
                <a:cs typeface="Times New Roman" panose="02020603050405020304" pitchFamily="18" charset="0"/>
              </a:rPr>
              <a:t>Dr. Lise Lafferty, Centre for Social Research in Health, UNSW</a:t>
            </a:r>
          </a:p>
          <a:p>
            <a:pPr>
              <a:lnSpc>
                <a:spcPct val="150000"/>
              </a:lnSpc>
              <a:spcBef>
                <a:spcPts val="0"/>
              </a:spcBef>
            </a:pPr>
            <a:r>
              <a:rPr lang="en-AU" sz="1200" dirty="0">
                <a:cs typeface="Times New Roman" panose="02020603050405020304" pitchFamily="18" charset="0"/>
              </a:rPr>
              <a:t>Dr. Michael Doyle, Kirby Institute, UNSW</a:t>
            </a:r>
          </a:p>
          <a:p>
            <a:pPr>
              <a:lnSpc>
                <a:spcPct val="150000"/>
              </a:lnSpc>
              <a:spcBef>
                <a:spcPts val="0"/>
              </a:spcBef>
            </a:pPr>
            <a:r>
              <a:rPr lang="en-AU" sz="1200" dirty="0">
                <a:cs typeface="Times New Roman" panose="02020603050405020304" pitchFamily="18" charset="0"/>
              </a:rPr>
              <a:t>Prof. kylie valentine, Social Policy and Research Centre, UNSW</a:t>
            </a:r>
          </a:p>
          <a:p>
            <a:pPr>
              <a:lnSpc>
                <a:spcPct val="150000"/>
              </a:lnSpc>
              <a:spcBef>
                <a:spcPts val="0"/>
              </a:spcBef>
            </a:pPr>
            <a:r>
              <a:rPr lang="en-AU" sz="1200" dirty="0">
                <a:cs typeface="Times New Roman" panose="02020603050405020304" pitchFamily="18" charset="0"/>
              </a:rPr>
              <a:t>with</a:t>
            </a:r>
          </a:p>
          <a:p>
            <a:pPr>
              <a:lnSpc>
                <a:spcPct val="150000"/>
              </a:lnSpc>
              <a:spcBef>
                <a:spcPts val="0"/>
              </a:spcBef>
            </a:pPr>
            <a:r>
              <a:rPr lang="en-AU" sz="1200" dirty="0">
                <a:cs typeface="Times New Roman" panose="02020603050405020304" pitchFamily="18" charset="0"/>
              </a:rPr>
              <a:t>Jane Farrin, Director Sentence Management Unit, Department for Correctional Services, South Australia</a:t>
            </a:r>
          </a:p>
          <a:p>
            <a:pPr>
              <a:lnSpc>
                <a:spcPct val="150000"/>
              </a:lnSpc>
              <a:spcBef>
                <a:spcPts val="0"/>
              </a:spcBef>
            </a:pPr>
            <a:endParaRPr lang="en-AU" sz="1200" dirty="0">
              <a:cs typeface="Times New Roman" panose="02020603050405020304" pitchFamily="18" charset="0"/>
            </a:endParaRPr>
          </a:p>
          <a:p>
            <a:pPr>
              <a:lnSpc>
                <a:spcPct val="150000"/>
              </a:lnSpc>
              <a:spcBef>
                <a:spcPts val="0"/>
              </a:spcBef>
            </a:pPr>
            <a:r>
              <a:rPr lang="en-AU" sz="1200" dirty="0">
                <a:cs typeface="Times New Roman" panose="02020603050405020304" pitchFamily="18" charset="0"/>
              </a:rPr>
              <a:t>Final Report: </a:t>
            </a:r>
            <a:r>
              <a:rPr lang="en-AU" sz="1200" dirty="0">
                <a:solidFill>
                  <a:schemeClr val="tx2">
                    <a:lumMod val="60000"/>
                    <a:lumOff val="40000"/>
                  </a:schemeClr>
                </a:solidFill>
                <a:cs typeface="Times New Roman" panose="02020603050405020304" pitchFamily="18" charset="0"/>
                <a:hlinkClick r:id="rId2">
                  <a:extLst>
                    <a:ext uri="{A12FA001-AC4F-418D-AE19-62706E023703}">
                      <ahyp:hlinkClr xmlns:ahyp="http://schemas.microsoft.com/office/drawing/2018/hyperlinkcolor" val="tx"/>
                    </a:ext>
                  </a:extLst>
                </a:hlinkClick>
              </a:rPr>
              <a:t>https://www.corrections.sa.gov.au/__data/assets/pdf_file/0005/901508/Evaluation-of-HD-in-SA-Final-Report-20230216-CLEAN.pdf</a:t>
            </a:r>
            <a:endParaRPr lang="en-AU" sz="1200" dirty="0">
              <a:solidFill>
                <a:schemeClr val="tx2">
                  <a:lumMod val="60000"/>
                  <a:lumOff val="40000"/>
                </a:schemeClr>
              </a:solidFill>
              <a:cs typeface="Times New Roman" panose="02020603050405020304" pitchFamily="18" charset="0"/>
            </a:endParaRPr>
          </a:p>
          <a:p>
            <a:pPr>
              <a:lnSpc>
                <a:spcPct val="150000"/>
              </a:lnSpc>
              <a:spcBef>
                <a:spcPts val="0"/>
              </a:spcBef>
            </a:pPr>
            <a:r>
              <a:rPr lang="en-AU" sz="1200" dirty="0">
                <a:cs typeface="Times New Roman" panose="02020603050405020304" pitchFamily="18" charset="0"/>
              </a:rPr>
              <a:t>Previous reports: </a:t>
            </a:r>
            <a:r>
              <a:rPr lang="en-AU" sz="1200" dirty="0">
                <a:solidFill>
                  <a:schemeClr val="tx2">
                    <a:lumMod val="60000"/>
                    <a:lumOff val="40000"/>
                  </a:schemeClr>
                </a:solidFill>
                <a:cs typeface="Times New Roman" panose="02020603050405020304" pitchFamily="18" charset="0"/>
                <a:hlinkClick r:id="rId3">
                  <a:extLst>
                    <a:ext uri="{A12FA001-AC4F-418D-AE19-62706E023703}">
                      <ahyp:hlinkClr xmlns:ahyp="http://schemas.microsoft.com/office/drawing/2018/hyperlinkcolor" val="tx"/>
                    </a:ext>
                  </a:extLst>
                </a:hlinkClick>
              </a:rPr>
              <a:t>https://www.corrections.sa.gov.au/about/our-research/hd-research-evaluation</a:t>
            </a:r>
            <a:endParaRPr lang="en-AU" sz="1200" dirty="0">
              <a:cs typeface="Times New Roman" panose="02020603050405020304" pitchFamily="18" charset="0"/>
            </a:endParaRPr>
          </a:p>
        </p:txBody>
      </p:sp>
      <p:sp>
        <p:nvSpPr>
          <p:cNvPr id="5" name="Subtitle 2">
            <a:extLst>
              <a:ext uri="{FF2B5EF4-FFF2-40B4-BE49-F238E27FC236}">
                <a16:creationId xmlns:a16="http://schemas.microsoft.com/office/drawing/2014/main" id="{6B41011E-ECC1-4D6C-AD7D-A9FD3397B00B}"/>
              </a:ext>
            </a:extLst>
          </p:cNvPr>
          <p:cNvSpPr txBox="1">
            <a:spLocks/>
          </p:cNvSpPr>
          <p:nvPr/>
        </p:nvSpPr>
        <p:spPr>
          <a:xfrm>
            <a:off x="1992084" y="1817216"/>
            <a:ext cx="7560841" cy="617353"/>
          </a:xfrm>
          <a:prstGeom prst="rect">
            <a:avLst/>
          </a:prstGeom>
        </p:spPr>
        <p:txBody>
          <a:bodyPr>
            <a:normAutofit/>
          </a:bodyPr>
          <a:lstStyle>
            <a:lvl1pPr marL="342900" indent="-342900" algn="l" rtl="0" eaLnBrk="1" fontAlgn="base" hangingPunct="1">
              <a:spcBef>
                <a:spcPts val="1200"/>
              </a:spcBef>
              <a:spcAft>
                <a:spcPct val="0"/>
              </a:spcAft>
              <a:buFont typeface="Arial" panose="020B0604020202020204" pitchFamily="34" charset="0"/>
              <a:defRPr sz="1600" kern="1200">
                <a:solidFill>
                  <a:schemeClr val="tx1"/>
                </a:solidFill>
                <a:latin typeface="+mn-lt"/>
                <a:ea typeface="ＭＳ Ｐゴシック" charset="-128"/>
                <a:cs typeface="ＭＳ Ｐゴシック" charset="-128"/>
              </a:defRPr>
            </a:lvl1pPr>
            <a:lvl2pPr marL="269875" indent="-269875" algn="l" rtl="0" eaLnBrk="1" fontAlgn="base" hangingPunct="1">
              <a:spcBef>
                <a:spcPts val="1200"/>
              </a:spcBef>
              <a:spcAft>
                <a:spcPct val="0"/>
              </a:spcAft>
              <a:buFont typeface="Arial" panose="020B0604020202020204" pitchFamily="34" charset="0"/>
              <a:buChar char="•"/>
              <a:defRPr sz="1600" kern="1200">
                <a:solidFill>
                  <a:schemeClr val="tx1"/>
                </a:solidFill>
                <a:latin typeface="+mn-lt"/>
                <a:ea typeface="ＭＳ Ｐゴシック" charset="-128"/>
                <a:cs typeface="ＭＳ Ｐゴシック" charset="0"/>
              </a:defRPr>
            </a:lvl2pPr>
            <a:lvl3pPr marL="539750" indent="-269875" algn="l" rtl="0" eaLnBrk="1" fontAlgn="base" hangingPunct="1">
              <a:spcBef>
                <a:spcPts val="900"/>
              </a:spcBef>
              <a:spcAft>
                <a:spcPct val="0"/>
              </a:spcAft>
              <a:buFont typeface="Lucida Grande"/>
              <a:buChar char="–"/>
              <a:defRPr sz="1600" kern="1200">
                <a:solidFill>
                  <a:schemeClr val="tx1"/>
                </a:solidFill>
                <a:latin typeface="+mn-lt"/>
                <a:ea typeface="ヒラギノ角ゴ Pro W3" pitchFamily="-60" charset="-128"/>
                <a:cs typeface="ヒラギノ角ゴ Pro W3" charset="-128"/>
              </a:defRPr>
            </a:lvl3pPr>
            <a:lvl4pPr marL="809625" indent="-269875" algn="l" rtl="0" eaLnBrk="1" fontAlgn="base" hangingPunct="1">
              <a:spcBef>
                <a:spcPts val="600"/>
              </a:spcBef>
              <a:spcAft>
                <a:spcPct val="0"/>
              </a:spcAft>
              <a:buFont typeface="Lucida Grande"/>
              <a:buChar char="»"/>
              <a:defRPr sz="1600" kern="1200">
                <a:solidFill>
                  <a:schemeClr val="tx1"/>
                </a:solidFill>
                <a:latin typeface="+mn-lt"/>
                <a:ea typeface="ヒラギノ角ゴ Pro W3" pitchFamily="-60" charset="-128"/>
                <a:cs typeface="ヒラギノ角ゴ Pro W3" charset="-128"/>
              </a:defRPr>
            </a:lvl4pPr>
            <a:lvl5pPr marL="1079500" indent="-269875" algn="l" rtl="0" eaLnBrk="1" fontAlgn="base" hangingPunct="1">
              <a:spcBef>
                <a:spcPts val="600"/>
              </a:spcBef>
              <a:spcAft>
                <a:spcPct val="0"/>
              </a:spcAft>
              <a:buFont typeface="Wingdings" panose="05000000000000000000" pitchFamily="2" charset="2"/>
              <a:buChar char="§"/>
              <a:defRPr sz="16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pPr>
            <a:r>
              <a:rPr lang="en-AU" sz="1800" b="1" dirty="0">
                <a:cs typeface="Times New Roman" panose="02020603050405020304" pitchFamily="18" charset="0"/>
              </a:rPr>
              <a:t> </a:t>
            </a:r>
            <a:r>
              <a:rPr lang="en-AU" sz="1800" b="1" dirty="0" err="1">
                <a:cs typeface="Times New Roman" panose="02020603050405020304" pitchFamily="18" charset="0"/>
              </a:rPr>
              <a:t>BoCSAR</a:t>
            </a:r>
            <a:r>
              <a:rPr lang="en-AU" sz="1800" b="1" dirty="0">
                <a:cs typeface="Times New Roman" panose="02020603050405020304" pitchFamily="18" charset="0"/>
              </a:rPr>
              <a:t> Conference 14-15 August 2023 - Sydney</a:t>
            </a:r>
          </a:p>
        </p:txBody>
      </p:sp>
      <p:pic>
        <p:nvPicPr>
          <p:cNvPr id="1026" name="Picture 1" descr="Description: Description: cid:image001.png@01CEF5C4.9D037E10">
            <a:extLst>
              <a:ext uri="{FF2B5EF4-FFF2-40B4-BE49-F238E27FC236}">
                <a16:creationId xmlns:a16="http://schemas.microsoft.com/office/drawing/2014/main" id="{39F0BC2A-52C3-2E3D-7266-FE12064714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87009"/>
            <a:ext cx="2181225" cy="48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ext, logo&#10;&#10;Description automatically generated">
            <a:extLst>
              <a:ext uri="{FF2B5EF4-FFF2-40B4-BE49-F238E27FC236}">
                <a16:creationId xmlns:a16="http://schemas.microsoft.com/office/drawing/2014/main" id="{D08C5A4D-D5A0-4909-A63E-9B8DFB85FD0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912" y="1680414"/>
            <a:ext cx="1872208" cy="1155918"/>
          </a:xfrm>
          <a:prstGeom prst="rect">
            <a:avLst/>
          </a:prstGeom>
          <a:noFill/>
          <a:ln>
            <a:noFill/>
          </a:ln>
        </p:spPr>
      </p:pic>
      <p:pic>
        <p:nvPicPr>
          <p:cNvPr id="6" name="Picture 5" descr="A blue and black logo&#10;&#10;Description automatically generated">
            <a:extLst>
              <a:ext uri="{FF2B5EF4-FFF2-40B4-BE49-F238E27FC236}">
                <a16:creationId xmlns:a16="http://schemas.microsoft.com/office/drawing/2014/main" id="{C5BCD0BB-6229-2033-E24F-D0C92C88F2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2863224"/>
            <a:ext cx="1273694" cy="369047"/>
          </a:xfrm>
          <a:prstGeom prst="rect">
            <a:avLst/>
          </a:prstGeom>
        </p:spPr>
      </p:pic>
      <p:pic>
        <p:nvPicPr>
          <p:cNvPr id="4" name="Picture 3" descr="A qr code with black squares&#10;&#10;Description automatically generated">
            <a:extLst>
              <a:ext uri="{FF2B5EF4-FFF2-40B4-BE49-F238E27FC236}">
                <a16:creationId xmlns:a16="http://schemas.microsoft.com/office/drawing/2014/main" id="{95ADF28F-D816-24EE-37F1-4E005C21BE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46" y="3259163"/>
            <a:ext cx="1884337" cy="18843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BB5C85B-068F-A59B-94F0-5BDFD87B8951}"/>
              </a:ext>
            </a:extLst>
          </p:cNvPr>
          <p:cNvGraphicFramePr>
            <a:graphicFrameLocks/>
          </p:cNvGraphicFramePr>
          <p:nvPr/>
        </p:nvGraphicFramePr>
        <p:xfrm>
          <a:off x="258925" y="202941"/>
          <a:ext cx="8656475" cy="4758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619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7A4ADE3-C528-07C9-3AD4-A46D9BCBD4A2}"/>
              </a:ext>
            </a:extLst>
          </p:cNvPr>
          <p:cNvGraphicFramePr>
            <a:graphicFrameLocks/>
          </p:cNvGraphicFramePr>
          <p:nvPr/>
        </p:nvGraphicFramePr>
        <p:xfrm>
          <a:off x="209938" y="188946"/>
          <a:ext cx="8768444" cy="47936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1824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FCB2A4-6ADE-3513-27B1-CC4C39695B6C}"/>
              </a:ext>
            </a:extLst>
          </p:cNvPr>
          <p:cNvSpPr>
            <a:spLocks noGrp="1"/>
          </p:cNvSpPr>
          <p:nvPr>
            <p:ph type="title"/>
          </p:nvPr>
        </p:nvSpPr>
        <p:spPr>
          <a:xfrm>
            <a:off x="628650" y="1488056"/>
            <a:ext cx="7886700" cy="1034496"/>
          </a:xfrm>
        </p:spPr>
        <p:txBody>
          <a:bodyPr>
            <a:normAutofit/>
          </a:bodyPr>
          <a:lstStyle/>
          <a:p>
            <a:r>
              <a:rPr lang="en-AU" sz="2400" dirty="0">
                <a:solidFill>
                  <a:srgbClr val="000000"/>
                </a:solidFill>
                <a:latin typeface="Arial" panose="020B0604020202020204" pitchFamily="34" charset="0"/>
                <a:ea typeface="MetaPlusNormal-Roman"/>
                <a:cs typeface="MetaPlusNormal-Roman"/>
              </a:rPr>
              <a:t>Does HD reduce the likelihood of returning to custody compared to a prison sentence?</a:t>
            </a:r>
            <a:endParaRPr lang="en-AU" sz="2400" dirty="0"/>
          </a:p>
        </p:txBody>
      </p:sp>
    </p:spTree>
    <p:extLst>
      <p:ext uri="{BB962C8B-B14F-4D97-AF65-F5344CB8AC3E}">
        <p14:creationId xmlns:p14="http://schemas.microsoft.com/office/powerpoint/2010/main" val="2550502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E628F1-C1CC-DB4E-104A-FC8062AC0565}"/>
              </a:ext>
            </a:extLst>
          </p:cNvPr>
          <p:cNvPicPr>
            <a:picLocks noChangeAspect="1"/>
          </p:cNvPicPr>
          <p:nvPr/>
        </p:nvPicPr>
        <p:blipFill>
          <a:blip r:embed="rId3"/>
          <a:stretch>
            <a:fillRect/>
          </a:stretch>
        </p:blipFill>
        <p:spPr>
          <a:xfrm>
            <a:off x="1325880" y="0"/>
            <a:ext cx="6892290" cy="5143500"/>
          </a:xfrm>
          <a:prstGeom prst="rect">
            <a:avLst/>
          </a:prstGeom>
        </p:spPr>
      </p:pic>
      <p:sp>
        <p:nvSpPr>
          <p:cNvPr id="2" name="Rectangle 1">
            <a:extLst>
              <a:ext uri="{FF2B5EF4-FFF2-40B4-BE49-F238E27FC236}">
                <a16:creationId xmlns:a16="http://schemas.microsoft.com/office/drawing/2014/main" id="{88E76EBA-9DBD-1DF0-CF83-8D92A981D948}"/>
              </a:ext>
            </a:extLst>
          </p:cNvPr>
          <p:cNvSpPr/>
          <p:nvPr/>
        </p:nvSpPr>
        <p:spPr>
          <a:xfrm>
            <a:off x="1325880" y="3795886"/>
            <a:ext cx="2310016" cy="360040"/>
          </a:xfrm>
          <a:prstGeom prst="rect">
            <a:avLst/>
          </a:prstGeom>
          <a:solidFill>
            <a:schemeClr val="accent2">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2E9445BD-94BB-3AC8-17A5-EC886B6C6157}"/>
              </a:ext>
            </a:extLst>
          </p:cNvPr>
          <p:cNvSpPr/>
          <p:nvPr/>
        </p:nvSpPr>
        <p:spPr>
          <a:xfrm>
            <a:off x="4932040" y="2715766"/>
            <a:ext cx="2310016" cy="360040"/>
          </a:xfrm>
          <a:prstGeom prst="rect">
            <a:avLst/>
          </a:prstGeom>
          <a:solidFill>
            <a:schemeClr val="accent2">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99278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9F890D-EE7B-C6F9-E60F-4CAAC51EA9E9}"/>
              </a:ext>
            </a:extLst>
          </p:cNvPr>
          <p:cNvSpPr>
            <a:spLocks noGrp="1"/>
          </p:cNvSpPr>
          <p:nvPr>
            <p:ph idx="1"/>
          </p:nvPr>
        </p:nvSpPr>
        <p:spPr>
          <a:xfrm>
            <a:off x="629841" y="4347211"/>
            <a:ext cx="8046176" cy="671104"/>
          </a:xfrm>
        </p:spPr>
        <p:txBody>
          <a:bodyPr>
            <a:normAutofit/>
          </a:bodyPr>
          <a:lstStyle/>
          <a:p>
            <a:pPr>
              <a:buFont typeface="Arial" panose="020B0604020202020204" pitchFamily="34" charset="0"/>
              <a:buChar char="•"/>
            </a:pPr>
            <a:r>
              <a:rPr lang="en-AU" sz="1350" dirty="0"/>
              <a:t>Average age at sentence: PD= 35.2 v. ROHD= 40.0 (***)</a:t>
            </a:r>
          </a:p>
          <a:p>
            <a:pPr>
              <a:buFont typeface="Arial" panose="020B0604020202020204" pitchFamily="34" charset="0"/>
              <a:buChar char="•"/>
            </a:pPr>
            <a:r>
              <a:rPr lang="en-AU" sz="1350" dirty="0"/>
              <a:t>Average </a:t>
            </a:r>
            <a:r>
              <a:rPr lang="en-AU" sz="1350" dirty="0" err="1"/>
              <a:t>RoR</a:t>
            </a:r>
            <a:r>
              <a:rPr lang="en-AU" sz="1350" dirty="0"/>
              <a:t> score: PD= 14.8 v. ROHD= 11.0 (***)</a:t>
            </a:r>
          </a:p>
          <a:p>
            <a:endParaRPr lang="en-AU" sz="1350" dirty="0"/>
          </a:p>
          <a:p>
            <a:endParaRPr lang="en-AU" sz="1350" dirty="0"/>
          </a:p>
        </p:txBody>
      </p:sp>
      <p:graphicFrame>
        <p:nvGraphicFramePr>
          <p:cNvPr id="4" name="Chart 3">
            <a:extLst>
              <a:ext uri="{FF2B5EF4-FFF2-40B4-BE49-F238E27FC236}">
                <a16:creationId xmlns:a16="http://schemas.microsoft.com/office/drawing/2014/main" id="{56F6B0D8-BAED-7F49-55F1-A92627753C35}"/>
              </a:ext>
            </a:extLst>
          </p:cNvPr>
          <p:cNvGraphicFramePr>
            <a:graphicFrameLocks/>
          </p:cNvGraphicFramePr>
          <p:nvPr/>
        </p:nvGraphicFramePr>
        <p:xfrm>
          <a:off x="1" y="-1"/>
          <a:ext cx="9144000" cy="42236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3728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700540-EDD9-F7DD-BB16-D0CD668C15B2}"/>
              </a:ext>
            </a:extLst>
          </p:cNvPr>
          <p:cNvSpPr>
            <a:spLocks noGrp="1"/>
          </p:cNvSpPr>
          <p:nvPr>
            <p:ph type="title"/>
          </p:nvPr>
        </p:nvSpPr>
        <p:spPr>
          <a:xfrm>
            <a:off x="628650" y="273845"/>
            <a:ext cx="7886700" cy="207749"/>
          </a:xfrm>
        </p:spPr>
        <p:txBody>
          <a:bodyPr/>
          <a:lstStyle/>
          <a:p>
            <a:r>
              <a:rPr lang="en-AU" sz="1350" dirty="0">
                <a:solidFill>
                  <a:srgbClr val="000000"/>
                </a:solidFill>
                <a:latin typeface="Arial" panose="020B0604020202020204" pitchFamily="34" charset="0"/>
                <a:ea typeface="MetaPlusNormal-Roman"/>
                <a:cs typeface="MetaPlusNormal-Roman"/>
              </a:rPr>
              <a:t>Days to return to custody by matched Prisoner Discharge (n=308) and ROHD (n=308) groups</a:t>
            </a:r>
            <a:endParaRPr lang="en-AU" dirty="0"/>
          </a:p>
        </p:txBody>
      </p:sp>
      <p:pic>
        <p:nvPicPr>
          <p:cNvPr id="6" name="Content Placeholder 5">
            <a:extLst>
              <a:ext uri="{FF2B5EF4-FFF2-40B4-BE49-F238E27FC236}">
                <a16:creationId xmlns:a16="http://schemas.microsoft.com/office/drawing/2014/main" id="{70D7A8EC-1438-6A77-DEF8-DAFF0B9AD31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8166" r="16466" b="2217"/>
          <a:stretch/>
        </p:blipFill>
        <p:spPr bwMode="auto">
          <a:xfrm>
            <a:off x="628650" y="737559"/>
            <a:ext cx="7593952" cy="290138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6B75F9D6-5AE0-8358-6ABB-0532F858CCB4}"/>
              </a:ext>
            </a:extLst>
          </p:cNvPr>
          <p:cNvSpPr txBox="1"/>
          <p:nvPr/>
        </p:nvSpPr>
        <p:spPr>
          <a:xfrm>
            <a:off x="419878" y="3967843"/>
            <a:ext cx="8019661" cy="923330"/>
          </a:xfrm>
          <a:prstGeom prst="rect">
            <a:avLst/>
          </a:prstGeom>
          <a:noFill/>
        </p:spPr>
        <p:txBody>
          <a:bodyPr wrap="square" rtlCol="0">
            <a:spAutoFit/>
          </a:bodyPr>
          <a:lstStyle/>
          <a:p>
            <a:pPr marL="214313" indent="-214313">
              <a:buFont typeface="Arial" panose="020B0604020202020204" pitchFamily="34" charset="0"/>
              <a:buChar char="•"/>
            </a:pPr>
            <a:r>
              <a:rPr lang="en-AU" sz="1350" dirty="0">
                <a:solidFill>
                  <a:srgbClr val="000000"/>
                </a:solidFill>
                <a:ea typeface="MetaPlusNormal-Roman"/>
              </a:rPr>
              <a:t>On average the PD group returned to custody 407 days sooner than the ROHD group</a:t>
            </a:r>
          </a:p>
          <a:p>
            <a:pPr marL="214313" indent="-214313">
              <a:buFont typeface="Arial" panose="020B0604020202020204" pitchFamily="34" charset="0"/>
              <a:buChar char="•"/>
            </a:pPr>
            <a:r>
              <a:rPr lang="en-AU" sz="1350" dirty="0">
                <a:solidFill>
                  <a:srgbClr val="000000"/>
                </a:solidFill>
                <a:ea typeface="MetaPlusNormal-Roman"/>
              </a:rPr>
              <a:t>By 730 days post discharge, around 40% of the PD group, and 23% of the ROHD group, had returned to custody.</a:t>
            </a:r>
            <a:endParaRPr lang="en-AU" sz="1800" dirty="0">
              <a:solidFill>
                <a:srgbClr val="000000"/>
              </a:solidFill>
              <a:ea typeface="MetaPlusNormal-Roman"/>
            </a:endParaRPr>
          </a:p>
          <a:p>
            <a:pPr marL="214313" indent="-214313">
              <a:buFont typeface="Arial" panose="020B0604020202020204" pitchFamily="34" charset="0"/>
              <a:buChar char="•"/>
            </a:pPr>
            <a:r>
              <a:rPr lang="en-AU" sz="1350" dirty="0">
                <a:solidFill>
                  <a:srgbClr val="000000"/>
                </a:solidFill>
                <a:ea typeface="MetaPlusNormal-Roman"/>
              </a:rPr>
              <a:t>Rate of return to custody was 1.85 times lower for the ROHD than PD group</a:t>
            </a:r>
            <a:endParaRPr lang="en-AU" sz="1800" dirty="0"/>
          </a:p>
        </p:txBody>
      </p:sp>
    </p:spTree>
    <p:extLst>
      <p:ext uri="{BB962C8B-B14F-4D97-AF65-F5344CB8AC3E}">
        <p14:creationId xmlns:p14="http://schemas.microsoft.com/office/powerpoint/2010/main" val="954732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9C960A-74CC-0F52-90EF-46F067F9ECE9}"/>
              </a:ext>
            </a:extLst>
          </p:cNvPr>
          <p:cNvPicPr>
            <a:picLocks noChangeAspect="1"/>
          </p:cNvPicPr>
          <p:nvPr/>
        </p:nvPicPr>
        <p:blipFill>
          <a:blip r:embed="rId2"/>
          <a:stretch>
            <a:fillRect/>
          </a:stretch>
        </p:blipFill>
        <p:spPr>
          <a:xfrm>
            <a:off x="937261" y="0"/>
            <a:ext cx="7189469" cy="5143500"/>
          </a:xfrm>
          <a:prstGeom prst="rect">
            <a:avLst/>
          </a:prstGeom>
        </p:spPr>
      </p:pic>
      <p:sp>
        <p:nvSpPr>
          <p:cNvPr id="2" name="Rectangle 1">
            <a:extLst>
              <a:ext uri="{FF2B5EF4-FFF2-40B4-BE49-F238E27FC236}">
                <a16:creationId xmlns:a16="http://schemas.microsoft.com/office/drawing/2014/main" id="{C4ACCEEB-0B01-300B-BBB2-92C36F5279AD}"/>
              </a:ext>
            </a:extLst>
          </p:cNvPr>
          <p:cNvSpPr/>
          <p:nvPr/>
        </p:nvSpPr>
        <p:spPr>
          <a:xfrm>
            <a:off x="937260" y="3795886"/>
            <a:ext cx="2410603" cy="360040"/>
          </a:xfrm>
          <a:prstGeom prst="rect">
            <a:avLst/>
          </a:prstGeom>
          <a:solidFill>
            <a:schemeClr val="accent2">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6E824019-21DF-FC65-9797-039CF8A27A06}"/>
              </a:ext>
            </a:extLst>
          </p:cNvPr>
          <p:cNvSpPr/>
          <p:nvPr/>
        </p:nvSpPr>
        <p:spPr>
          <a:xfrm>
            <a:off x="4716016" y="2715766"/>
            <a:ext cx="2410603" cy="360040"/>
          </a:xfrm>
          <a:prstGeom prst="rect">
            <a:avLst/>
          </a:prstGeom>
          <a:solidFill>
            <a:schemeClr val="accent2">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76908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9F890D-EE7B-C6F9-E60F-4CAAC51EA9E9}"/>
              </a:ext>
            </a:extLst>
          </p:cNvPr>
          <p:cNvSpPr>
            <a:spLocks noGrp="1"/>
          </p:cNvSpPr>
          <p:nvPr>
            <p:ph idx="1"/>
          </p:nvPr>
        </p:nvSpPr>
        <p:spPr>
          <a:xfrm>
            <a:off x="640727" y="4423411"/>
            <a:ext cx="8046176" cy="594904"/>
          </a:xfrm>
        </p:spPr>
        <p:txBody>
          <a:bodyPr>
            <a:normAutofit/>
          </a:bodyPr>
          <a:lstStyle/>
          <a:p>
            <a:r>
              <a:rPr lang="en-AU" sz="1350" dirty="0"/>
              <a:t>Average age at sentence: PD= 35.2 v. COHD= 38.4 (***)</a:t>
            </a:r>
          </a:p>
          <a:p>
            <a:r>
              <a:rPr lang="en-AU" sz="1350" dirty="0"/>
              <a:t>Average </a:t>
            </a:r>
            <a:r>
              <a:rPr lang="en-AU" sz="1350" dirty="0" err="1"/>
              <a:t>RoR</a:t>
            </a:r>
            <a:r>
              <a:rPr lang="en-AU" sz="1350" dirty="0"/>
              <a:t> score: PD= 14.8 v. ROHD= 10.5 (***)</a:t>
            </a:r>
          </a:p>
          <a:p>
            <a:endParaRPr lang="en-AU" sz="1350" dirty="0"/>
          </a:p>
          <a:p>
            <a:endParaRPr lang="en-AU" sz="1350" dirty="0"/>
          </a:p>
        </p:txBody>
      </p:sp>
      <p:graphicFrame>
        <p:nvGraphicFramePr>
          <p:cNvPr id="2" name="Chart 1">
            <a:extLst>
              <a:ext uri="{FF2B5EF4-FFF2-40B4-BE49-F238E27FC236}">
                <a16:creationId xmlns:a16="http://schemas.microsoft.com/office/drawing/2014/main" id="{45B363D5-66E2-0969-DC8F-5E1629B525C6}"/>
              </a:ext>
            </a:extLst>
          </p:cNvPr>
          <p:cNvGraphicFramePr>
            <a:graphicFrameLocks/>
          </p:cNvGraphicFramePr>
          <p:nvPr/>
        </p:nvGraphicFramePr>
        <p:xfrm>
          <a:off x="0" y="-1"/>
          <a:ext cx="9144000" cy="42889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8456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700540-EDD9-F7DD-BB16-D0CD668C15B2}"/>
              </a:ext>
            </a:extLst>
          </p:cNvPr>
          <p:cNvSpPr>
            <a:spLocks noGrp="1"/>
          </p:cNvSpPr>
          <p:nvPr>
            <p:ph type="title"/>
          </p:nvPr>
        </p:nvSpPr>
        <p:spPr>
          <a:xfrm>
            <a:off x="628650" y="273845"/>
            <a:ext cx="7886700" cy="207749"/>
          </a:xfrm>
        </p:spPr>
        <p:txBody>
          <a:bodyPr/>
          <a:lstStyle/>
          <a:p>
            <a:r>
              <a:rPr lang="en-AU" sz="1350" dirty="0">
                <a:solidFill>
                  <a:srgbClr val="000000"/>
                </a:solidFill>
                <a:latin typeface="Arial" panose="020B0604020202020204" pitchFamily="34" charset="0"/>
                <a:ea typeface="MetaPlusNormal-Roman"/>
                <a:cs typeface="MetaPlusNormal-Roman"/>
              </a:rPr>
              <a:t>Days to return to custody by matched Prisoner Discharge (n=352) and COHD (n=352) groups</a:t>
            </a:r>
            <a:endParaRPr lang="en-AU" dirty="0"/>
          </a:p>
        </p:txBody>
      </p:sp>
      <p:sp>
        <p:nvSpPr>
          <p:cNvPr id="7" name="TextBox 6">
            <a:extLst>
              <a:ext uri="{FF2B5EF4-FFF2-40B4-BE49-F238E27FC236}">
                <a16:creationId xmlns:a16="http://schemas.microsoft.com/office/drawing/2014/main" id="{6B75F9D6-5AE0-8358-6ABB-0532F858CCB4}"/>
              </a:ext>
            </a:extLst>
          </p:cNvPr>
          <p:cNvSpPr txBox="1"/>
          <p:nvPr/>
        </p:nvSpPr>
        <p:spPr>
          <a:xfrm>
            <a:off x="419878" y="3967843"/>
            <a:ext cx="8019661" cy="923330"/>
          </a:xfrm>
          <a:prstGeom prst="rect">
            <a:avLst/>
          </a:prstGeom>
          <a:noFill/>
        </p:spPr>
        <p:txBody>
          <a:bodyPr wrap="square" rtlCol="0">
            <a:spAutoFit/>
          </a:bodyPr>
          <a:lstStyle/>
          <a:p>
            <a:pPr marL="214313" indent="-214313">
              <a:buFont typeface="Arial" panose="020B0604020202020204" pitchFamily="34" charset="0"/>
              <a:buChar char="•"/>
            </a:pPr>
            <a:r>
              <a:rPr lang="en-AU" sz="1350" dirty="0">
                <a:solidFill>
                  <a:srgbClr val="000000"/>
                </a:solidFill>
                <a:ea typeface="MetaPlusNormal-Roman"/>
              </a:rPr>
              <a:t>On average the PD group returned to custody 196 days sooner than the COHD group</a:t>
            </a:r>
          </a:p>
          <a:p>
            <a:pPr marL="214313" indent="-214313">
              <a:buFont typeface="Arial" panose="020B0604020202020204" pitchFamily="34" charset="0"/>
              <a:buChar char="•"/>
            </a:pPr>
            <a:r>
              <a:rPr lang="en-AU" sz="1350" dirty="0">
                <a:solidFill>
                  <a:srgbClr val="000000"/>
                </a:solidFill>
                <a:ea typeface="MetaPlusNormal-Roman"/>
              </a:rPr>
              <a:t>By 730 days post discharge, around 45% of the PD group, and 33% of the COHD group, had returned to custody.</a:t>
            </a:r>
            <a:endParaRPr lang="en-AU" sz="1800" dirty="0">
              <a:solidFill>
                <a:srgbClr val="000000"/>
              </a:solidFill>
              <a:ea typeface="MetaPlusNormal-Roman"/>
            </a:endParaRPr>
          </a:p>
          <a:p>
            <a:pPr marL="214313" indent="-214313">
              <a:buFont typeface="Arial" panose="020B0604020202020204" pitchFamily="34" charset="0"/>
              <a:buChar char="•"/>
            </a:pPr>
            <a:r>
              <a:rPr lang="en-AU" sz="1350" dirty="0">
                <a:solidFill>
                  <a:srgbClr val="000000"/>
                </a:solidFill>
                <a:ea typeface="MetaPlusNormal-Roman"/>
              </a:rPr>
              <a:t>Rate of return to custody was 1.53 times lower for the COHD than PD group</a:t>
            </a:r>
            <a:endParaRPr lang="en-AU" sz="1800" dirty="0"/>
          </a:p>
        </p:txBody>
      </p:sp>
      <p:pic>
        <p:nvPicPr>
          <p:cNvPr id="5" name="Picture 4">
            <a:extLst>
              <a:ext uri="{FF2B5EF4-FFF2-40B4-BE49-F238E27FC236}">
                <a16:creationId xmlns:a16="http://schemas.microsoft.com/office/drawing/2014/main" id="{61308484-152D-CDB7-5B7D-5DE2BD362D01}"/>
              </a:ext>
            </a:extLst>
          </p:cNvPr>
          <p:cNvPicPr>
            <a:picLocks noChangeAspect="1"/>
          </p:cNvPicPr>
          <p:nvPr/>
        </p:nvPicPr>
        <p:blipFill rotWithShape="1">
          <a:blip r:embed="rId3">
            <a:extLst>
              <a:ext uri="{28A0092B-C50C-407E-A947-70E740481C1C}">
                <a14:useLocalDpi xmlns:a14="http://schemas.microsoft.com/office/drawing/2010/main" val="0"/>
              </a:ext>
            </a:extLst>
          </a:blip>
          <a:srcRect t="7747"/>
          <a:stretch/>
        </p:blipFill>
        <p:spPr bwMode="auto">
          <a:xfrm>
            <a:off x="0" y="758860"/>
            <a:ext cx="9144000" cy="32089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236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2C06-88E5-641C-15F7-7BF4A8C31FA1}"/>
              </a:ext>
            </a:extLst>
          </p:cNvPr>
          <p:cNvSpPr>
            <a:spLocks noGrp="1"/>
          </p:cNvSpPr>
          <p:nvPr>
            <p:ph type="title"/>
          </p:nvPr>
        </p:nvSpPr>
        <p:spPr/>
        <p:txBody>
          <a:bodyPr/>
          <a:lstStyle/>
          <a:p>
            <a:r>
              <a:rPr lang="en-AU" dirty="0"/>
              <a:t>Summary of outcomes</a:t>
            </a:r>
          </a:p>
        </p:txBody>
      </p:sp>
      <p:sp>
        <p:nvSpPr>
          <p:cNvPr id="3" name="Content Placeholder 2">
            <a:extLst>
              <a:ext uri="{FF2B5EF4-FFF2-40B4-BE49-F238E27FC236}">
                <a16:creationId xmlns:a16="http://schemas.microsoft.com/office/drawing/2014/main" id="{83F0B7DE-6690-5187-4FAC-2579AD905BB8}"/>
              </a:ext>
            </a:extLst>
          </p:cNvPr>
          <p:cNvSpPr>
            <a:spLocks noGrp="1"/>
          </p:cNvSpPr>
          <p:nvPr>
            <p:ph idx="1"/>
          </p:nvPr>
        </p:nvSpPr>
        <p:spPr/>
        <p:txBody>
          <a:bodyPr>
            <a:normAutofit fontScale="92500" lnSpcReduction="10000"/>
          </a:bodyPr>
          <a:lstStyle/>
          <a:p>
            <a:pPr>
              <a:lnSpc>
                <a:spcPct val="100000"/>
              </a:lnSpc>
              <a:buFont typeface="Arial" panose="020B0604020202020204" pitchFamily="34" charset="0"/>
              <a:buChar char="•"/>
            </a:pPr>
            <a:r>
              <a:rPr lang="en-AU" sz="1500" dirty="0">
                <a:solidFill>
                  <a:srgbClr val="000000"/>
                </a:solidFill>
                <a:latin typeface="Arial" panose="020B0604020202020204" pitchFamily="34" charset="0"/>
                <a:ea typeface="MetaPlusNormal-Roman"/>
                <a:cs typeface="MetaPlusNormal-Roman"/>
              </a:rPr>
              <a:t>The majority of individuals serving HD orders were males (approximately 80%) with an average age in the late 30s, and less than one in ten were Aboriginal.</a:t>
            </a:r>
          </a:p>
          <a:p>
            <a:pPr>
              <a:lnSpc>
                <a:spcPct val="100000"/>
              </a:lnSpc>
              <a:buFont typeface="Arial" panose="020B0604020202020204" pitchFamily="34" charset="0"/>
              <a:buChar char="•"/>
            </a:pPr>
            <a:endParaRPr lang="en-AU" sz="1500" dirty="0">
              <a:solidFill>
                <a:srgbClr val="000000"/>
              </a:solidFill>
              <a:latin typeface="Arial" panose="020B0604020202020204" pitchFamily="34" charset="0"/>
            </a:endParaRPr>
          </a:p>
          <a:p>
            <a:pPr>
              <a:lnSpc>
                <a:spcPct val="100000"/>
              </a:lnSpc>
              <a:buFont typeface="Arial" panose="020B0604020202020204" pitchFamily="34" charset="0"/>
              <a:buChar char="•"/>
            </a:pPr>
            <a:r>
              <a:rPr lang="en-AU" sz="1500" dirty="0">
                <a:solidFill>
                  <a:srgbClr val="000000"/>
                </a:solidFill>
                <a:latin typeface="Arial" panose="020B0604020202020204" pitchFamily="34" charset="0"/>
              </a:rPr>
              <a:t>Most common index offences for ROHD were drug related (34%) compared to driving/administrative offences for COHD (79.9%)</a:t>
            </a:r>
          </a:p>
          <a:p>
            <a:pPr>
              <a:lnSpc>
                <a:spcPct val="100000"/>
              </a:lnSpc>
              <a:buFont typeface="Arial" panose="020B0604020202020204" pitchFamily="34" charset="0"/>
              <a:buChar char="•"/>
            </a:pPr>
            <a:endParaRPr lang="en-AU" sz="1500" dirty="0">
              <a:solidFill>
                <a:srgbClr val="000000"/>
              </a:solidFill>
              <a:latin typeface="Arial" panose="020B0604020202020204" pitchFamily="34" charset="0"/>
              <a:ea typeface="MetaPlusNormal-Roman"/>
              <a:cs typeface="MetaPlusNormal-Roman"/>
            </a:endParaRPr>
          </a:p>
          <a:p>
            <a:pPr>
              <a:lnSpc>
                <a:spcPct val="100000"/>
              </a:lnSpc>
              <a:buFont typeface="Arial" panose="020B0604020202020204" pitchFamily="34" charset="0"/>
              <a:buChar char="•"/>
            </a:pPr>
            <a:r>
              <a:rPr lang="en-AU" sz="1500" dirty="0">
                <a:solidFill>
                  <a:srgbClr val="000000"/>
                </a:solidFill>
                <a:latin typeface="Arial" panose="020B0604020202020204" pitchFamily="34" charset="0"/>
                <a:ea typeface="MetaPlusNormal-Roman"/>
                <a:cs typeface="MetaPlusNormal-Roman"/>
              </a:rPr>
              <a:t>13.9% of prisoners breached the conditions of ROHD compared to 14.0% of individuals serving COHD who breached the conditions of an order. </a:t>
            </a:r>
          </a:p>
          <a:p>
            <a:pPr>
              <a:lnSpc>
                <a:spcPct val="100000"/>
              </a:lnSpc>
              <a:buFont typeface="Arial" panose="020B0604020202020204" pitchFamily="34" charset="0"/>
              <a:buChar char="•"/>
            </a:pPr>
            <a:endParaRPr lang="en-AU" sz="1500" dirty="0">
              <a:solidFill>
                <a:srgbClr val="000000"/>
              </a:solidFill>
              <a:latin typeface="Arial" panose="020B0604020202020204" pitchFamily="34" charset="0"/>
              <a:ea typeface="MetaPlusNormal-Roman"/>
              <a:cs typeface="MetaPlusNormal-Roman"/>
            </a:endParaRPr>
          </a:p>
          <a:p>
            <a:pPr>
              <a:lnSpc>
                <a:spcPct val="100000"/>
              </a:lnSpc>
              <a:buFont typeface="Arial" panose="020B0604020202020204" pitchFamily="34" charset="0"/>
              <a:buChar char="•"/>
            </a:pPr>
            <a:r>
              <a:rPr lang="en-AU" sz="1500" dirty="0">
                <a:solidFill>
                  <a:srgbClr val="000000"/>
                </a:solidFill>
                <a:latin typeface="Arial" panose="020B0604020202020204" pitchFamily="34" charset="0"/>
                <a:ea typeface="MetaPlusNormal-Roman"/>
                <a:cs typeface="MetaPlusNormal-Roman"/>
              </a:rPr>
              <a:t>21.0% of those serving ROHD returned to custody within the approximately six-year follow-up period, and 24.4% of those serving COHD returned in the same time frame.</a:t>
            </a:r>
          </a:p>
        </p:txBody>
      </p:sp>
    </p:spTree>
    <p:extLst>
      <p:ext uri="{BB962C8B-B14F-4D97-AF65-F5344CB8AC3E}">
        <p14:creationId xmlns:p14="http://schemas.microsoft.com/office/powerpoint/2010/main" val="81883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420F9987-D3AF-4BF8-B545-4BE64FF0E46A}"/>
              </a:ext>
            </a:extLst>
          </p:cNvPr>
          <p:cNvSpPr>
            <a:spLocks noGrp="1"/>
          </p:cNvSpPr>
          <p:nvPr>
            <p:ph type="title"/>
          </p:nvPr>
        </p:nvSpPr>
        <p:spPr/>
        <p:txBody>
          <a:bodyPr/>
          <a:lstStyle/>
          <a:p>
            <a:r>
              <a:rPr lang="en-US" altLang="en-US" dirty="0">
                <a:ea typeface="ＭＳ Ｐゴシック" panose="020B0600070205080204" pitchFamily="34" charset="-128"/>
              </a:rPr>
              <a:t>Overview of the presentation</a:t>
            </a:r>
          </a:p>
        </p:txBody>
      </p:sp>
      <p:sp>
        <p:nvSpPr>
          <p:cNvPr id="13314" name="Text Placeholder 2">
            <a:extLst>
              <a:ext uri="{FF2B5EF4-FFF2-40B4-BE49-F238E27FC236}">
                <a16:creationId xmlns:a16="http://schemas.microsoft.com/office/drawing/2014/main" id="{B141E0F3-0B21-4220-B8B2-9E059BB1C2A5}"/>
              </a:ext>
            </a:extLst>
          </p:cNvPr>
          <p:cNvSpPr>
            <a:spLocks noGrp="1"/>
          </p:cNvSpPr>
          <p:nvPr>
            <p:ph type="body" idx="10"/>
          </p:nvPr>
        </p:nvSpPr>
        <p:spPr/>
        <p:txBody>
          <a:bodyPr/>
          <a:lstStyle/>
          <a:p>
            <a:pPr>
              <a:buAutoNum type="arabicPeriod"/>
            </a:pPr>
            <a:endParaRPr lang="en-US" altLang="en-US" dirty="0">
              <a:ea typeface="ヒラギノ角ゴ Pro W3"/>
              <a:cs typeface="ヒラギノ角ゴ Pro W3"/>
            </a:endParaRPr>
          </a:p>
          <a:p>
            <a:pPr>
              <a:buAutoNum type="arabicPeriod"/>
            </a:pPr>
            <a:r>
              <a:rPr lang="en-US" altLang="en-US" dirty="0">
                <a:ea typeface="ヒラギノ角ゴ Pro W3"/>
                <a:cs typeface="ヒラギノ角ゴ Pro W3"/>
              </a:rPr>
              <a:t>Policy Context</a:t>
            </a:r>
          </a:p>
          <a:p>
            <a:pPr>
              <a:buAutoNum type="arabicPeriod"/>
            </a:pPr>
            <a:r>
              <a:rPr lang="en-US" altLang="en-US" dirty="0">
                <a:ea typeface="ヒラギノ角ゴ Pro W3"/>
                <a:cs typeface="ヒラギノ角ゴ Pro W3"/>
              </a:rPr>
              <a:t>Outcomes evaluation </a:t>
            </a:r>
          </a:p>
          <a:p>
            <a:pPr>
              <a:buAutoNum type="arabicPeriod"/>
            </a:pPr>
            <a:r>
              <a:rPr lang="en-US" altLang="en-US" dirty="0">
                <a:ea typeface="ヒラギノ角ゴ Pro W3"/>
                <a:cs typeface="ヒラギノ角ゴ Pro W3"/>
              </a:rPr>
              <a:t>Economic evaluation</a:t>
            </a:r>
          </a:p>
        </p:txBody>
      </p:sp>
    </p:spTree>
    <p:extLst>
      <p:ext uri="{BB962C8B-B14F-4D97-AF65-F5344CB8AC3E}">
        <p14:creationId xmlns:p14="http://schemas.microsoft.com/office/powerpoint/2010/main" val="262226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2C06-88E5-641C-15F7-7BF4A8C31FA1}"/>
              </a:ext>
            </a:extLst>
          </p:cNvPr>
          <p:cNvSpPr>
            <a:spLocks noGrp="1"/>
          </p:cNvSpPr>
          <p:nvPr>
            <p:ph type="title"/>
          </p:nvPr>
        </p:nvSpPr>
        <p:spPr/>
        <p:txBody>
          <a:bodyPr/>
          <a:lstStyle/>
          <a:p>
            <a:r>
              <a:rPr lang="en-AU" dirty="0"/>
              <a:t>Factors associated with ROHD outcomes</a:t>
            </a:r>
          </a:p>
        </p:txBody>
      </p:sp>
      <p:sp>
        <p:nvSpPr>
          <p:cNvPr id="3" name="Content Placeholder 2">
            <a:extLst>
              <a:ext uri="{FF2B5EF4-FFF2-40B4-BE49-F238E27FC236}">
                <a16:creationId xmlns:a16="http://schemas.microsoft.com/office/drawing/2014/main" id="{83F0B7DE-6690-5187-4FAC-2579AD905BB8}"/>
              </a:ext>
            </a:extLst>
          </p:cNvPr>
          <p:cNvSpPr>
            <a:spLocks noGrp="1"/>
          </p:cNvSpPr>
          <p:nvPr>
            <p:ph sz="half" idx="1"/>
          </p:nvPr>
        </p:nvSpPr>
        <p:spPr>
          <a:xfrm>
            <a:off x="445771" y="1131590"/>
            <a:ext cx="4069080" cy="3263504"/>
          </a:xfrm>
        </p:spPr>
        <p:txBody>
          <a:bodyPr>
            <a:noAutofit/>
          </a:bodyPr>
          <a:lstStyle/>
          <a:p>
            <a:pPr>
              <a:lnSpc>
                <a:spcPct val="100000"/>
              </a:lnSpc>
            </a:pPr>
            <a:r>
              <a:rPr lang="en-AU" sz="1650" dirty="0">
                <a:solidFill>
                  <a:srgbClr val="000000"/>
                </a:solidFill>
                <a:latin typeface="Arial" panose="020B0604020202020204" pitchFamily="34" charset="0"/>
                <a:ea typeface="MetaPlusNormal-Roman"/>
                <a:cs typeface="MetaPlusNormal-Roman"/>
              </a:rPr>
              <a:t>Increased likelihood of breaches</a:t>
            </a:r>
          </a:p>
          <a:p>
            <a:pPr lvl="1">
              <a:lnSpc>
                <a:spcPct val="100000"/>
              </a:lnSpc>
            </a:pPr>
            <a:r>
              <a:rPr lang="en-AU" sz="1650" dirty="0">
                <a:solidFill>
                  <a:srgbClr val="000000"/>
                </a:solidFill>
                <a:latin typeface="Arial" panose="020B0604020202020204" pitchFamily="34" charset="0"/>
                <a:ea typeface="MetaPlusNormal-Roman"/>
                <a:cs typeface="MetaPlusNormal-Roman"/>
              </a:rPr>
              <a:t>Risk assessment score</a:t>
            </a:r>
          </a:p>
          <a:p>
            <a:pPr lvl="1">
              <a:lnSpc>
                <a:spcPct val="100000"/>
              </a:lnSpc>
            </a:pPr>
            <a:r>
              <a:rPr lang="en-AU" sz="1650" dirty="0">
                <a:solidFill>
                  <a:srgbClr val="000000"/>
                </a:solidFill>
                <a:latin typeface="Arial" panose="020B0604020202020204" pitchFamily="34" charset="0"/>
                <a:ea typeface="MetaPlusNormal-Roman"/>
                <a:cs typeface="MetaPlusNormal-Roman"/>
              </a:rPr>
              <a:t>Multiple prior sentences</a:t>
            </a:r>
          </a:p>
          <a:p>
            <a:pPr lvl="1">
              <a:lnSpc>
                <a:spcPct val="100000"/>
              </a:lnSpc>
            </a:pPr>
            <a:r>
              <a:rPr lang="en-AU" sz="1650" dirty="0">
                <a:solidFill>
                  <a:srgbClr val="000000"/>
                </a:solidFill>
                <a:latin typeface="Arial" panose="020B0604020202020204" pitchFamily="34" charset="0"/>
                <a:ea typeface="MetaPlusNormal-Roman"/>
                <a:cs typeface="MetaPlusNormal-Roman"/>
              </a:rPr>
              <a:t>Fraud related index offences</a:t>
            </a:r>
          </a:p>
          <a:p>
            <a:pPr>
              <a:lnSpc>
                <a:spcPct val="100000"/>
              </a:lnSpc>
            </a:pPr>
            <a:endParaRPr lang="en-AU" sz="1650" dirty="0">
              <a:solidFill>
                <a:srgbClr val="000000"/>
              </a:solidFill>
              <a:latin typeface="Arial" panose="020B0604020202020204" pitchFamily="34" charset="0"/>
              <a:ea typeface="MetaPlusNormal-Roman"/>
              <a:cs typeface="MetaPlusNormal-Roman"/>
            </a:endParaRPr>
          </a:p>
          <a:p>
            <a:pPr>
              <a:lnSpc>
                <a:spcPct val="100000"/>
              </a:lnSpc>
            </a:pPr>
            <a:r>
              <a:rPr lang="en-AU" sz="1650" dirty="0">
                <a:solidFill>
                  <a:srgbClr val="000000"/>
                </a:solidFill>
                <a:latin typeface="Arial" panose="020B0604020202020204" pitchFamily="34" charset="0"/>
                <a:ea typeface="MetaPlusNormal-Roman"/>
                <a:cs typeface="MetaPlusNormal-Roman"/>
              </a:rPr>
              <a:t>Decreased likelihood of breaches</a:t>
            </a:r>
          </a:p>
          <a:p>
            <a:pPr lvl="1">
              <a:lnSpc>
                <a:spcPct val="100000"/>
              </a:lnSpc>
            </a:pPr>
            <a:r>
              <a:rPr lang="en-AU" sz="1650" dirty="0">
                <a:solidFill>
                  <a:srgbClr val="000000"/>
                </a:solidFill>
                <a:latin typeface="Arial" panose="020B0604020202020204" pitchFamily="34" charset="0"/>
                <a:ea typeface="MetaPlusNormal-Roman"/>
                <a:cs typeface="MetaPlusNormal-Roman"/>
              </a:rPr>
              <a:t>Violent index offence</a:t>
            </a:r>
          </a:p>
          <a:p>
            <a:pPr lvl="1">
              <a:lnSpc>
                <a:spcPct val="100000"/>
              </a:lnSpc>
            </a:pPr>
            <a:r>
              <a:rPr lang="en-AU" sz="1650" dirty="0">
                <a:solidFill>
                  <a:srgbClr val="000000"/>
                </a:solidFill>
                <a:latin typeface="Arial" panose="020B0604020202020204" pitchFamily="34" charset="0"/>
                <a:ea typeface="MetaPlusNormal-Roman"/>
                <a:cs typeface="MetaPlusNormal-Roman"/>
              </a:rPr>
              <a:t># of NPP days and ROHD sentence days</a:t>
            </a:r>
          </a:p>
          <a:p>
            <a:pPr lvl="1">
              <a:lnSpc>
                <a:spcPct val="100000"/>
              </a:lnSpc>
            </a:pPr>
            <a:r>
              <a:rPr lang="en-AU" sz="1650" dirty="0">
                <a:solidFill>
                  <a:srgbClr val="000000"/>
                </a:solidFill>
                <a:latin typeface="Arial" panose="020B0604020202020204" pitchFamily="34" charset="0"/>
                <a:ea typeface="MetaPlusNormal-Roman"/>
                <a:cs typeface="MetaPlusNormal-Roman"/>
              </a:rPr>
              <a:t># of HISSP support days</a:t>
            </a:r>
          </a:p>
          <a:p>
            <a:pPr lvl="1">
              <a:lnSpc>
                <a:spcPct val="100000"/>
              </a:lnSpc>
            </a:pPr>
            <a:endParaRPr lang="en-AU" sz="1650" dirty="0">
              <a:solidFill>
                <a:srgbClr val="000000"/>
              </a:solidFill>
              <a:latin typeface="Arial" panose="020B0604020202020204" pitchFamily="34" charset="0"/>
              <a:ea typeface="MetaPlusNormal-Roman"/>
              <a:cs typeface="MetaPlusNormal-Roman"/>
            </a:endParaRPr>
          </a:p>
          <a:p>
            <a:pPr lvl="1">
              <a:lnSpc>
                <a:spcPct val="100000"/>
              </a:lnSpc>
            </a:pPr>
            <a:endParaRPr lang="en-AU" sz="1650" dirty="0">
              <a:solidFill>
                <a:srgbClr val="000000"/>
              </a:solidFill>
              <a:latin typeface="Arial" panose="020B0604020202020204" pitchFamily="34" charset="0"/>
              <a:ea typeface="MetaPlusNormal-Roman"/>
              <a:cs typeface="MetaPlusNormal-Roman"/>
            </a:endParaRPr>
          </a:p>
        </p:txBody>
      </p:sp>
      <p:sp>
        <p:nvSpPr>
          <p:cNvPr id="4" name="Content Placeholder 3">
            <a:extLst>
              <a:ext uri="{FF2B5EF4-FFF2-40B4-BE49-F238E27FC236}">
                <a16:creationId xmlns:a16="http://schemas.microsoft.com/office/drawing/2014/main" id="{EE87046A-F230-6F46-D122-F83922CA0DCD}"/>
              </a:ext>
            </a:extLst>
          </p:cNvPr>
          <p:cNvSpPr>
            <a:spLocks noGrp="1"/>
          </p:cNvSpPr>
          <p:nvPr>
            <p:ph sz="half" idx="2"/>
          </p:nvPr>
        </p:nvSpPr>
        <p:spPr>
          <a:xfrm>
            <a:off x="4629151" y="1126265"/>
            <a:ext cx="4206240" cy="3263504"/>
          </a:xfrm>
        </p:spPr>
        <p:txBody>
          <a:bodyPr>
            <a:normAutofit/>
          </a:bodyPr>
          <a:lstStyle/>
          <a:p>
            <a:pPr>
              <a:lnSpc>
                <a:spcPct val="100000"/>
              </a:lnSpc>
            </a:pPr>
            <a:r>
              <a:rPr lang="en-US" sz="1650" dirty="0">
                <a:latin typeface="Arial" panose="020B0604020202020204" pitchFamily="34" charset="0"/>
                <a:cs typeface="Arial" panose="020B0604020202020204" pitchFamily="34" charset="0"/>
              </a:rPr>
              <a:t>Increased likelihood of RTC</a:t>
            </a:r>
          </a:p>
          <a:p>
            <a:pPr lvl="1">
              <a:lnSpc>
                <a:spcPct val="100000"/>
              </a:lnSpc>
            </a:pPr>
            <a:r>
              <a:rPr lang="en-US" sz="1650" dirty="0">
                <a:latin typeface="Arial" panose="020B0604020202020204" pitchFamily="34" charset="0"/>
                <a:cs typeface="Arial" panose="020B0604020202020204" pitchFamily="34" charset="0"/>
              </a:rPr>
              <a:t>Younger age at release</a:t>
            </a:r>
          </a:p>
          <a:p>
            <a:pPr lvl="1">
              <a:lnSpc>
                <a:spcPct val="100000"/>
              </a:lnSpc>
            </a:pPr>
            <a:r>
              <a:rPr lang="en-AU" sz="1650" dirty="0">
                <a:latin typeface="Arial" panose="020B0604020202020204" pitchFamily="34" charset="0"/>
                <a:cs typeface="Arial" panose="020B0604020202020204" pitchFamily="34" charset="0"/>
              </a:rPr>
              <a:t>Number of prior sentences (Risk)</a:t>
            </a:r>
          </a:p>
          <a:p>
            <a:pPr lvl="1">
              <a:lnSpc>
                <a:spcPct val="100000"/>
              </a:lnSpc>
            </a:pPr>
            <a:r>
              <a:rPr lang="en-AU" sz="1650" dirty="0">
                <a:latin typeface="Arial" panose="020B0604020202020204" pitchFamily="34" charset="0"/>
                <a:cs typeface="Arial" panose="020B0604020202020204" pitchFamily="34" charset="0"/>
              </a:rPr>
              <a:t>Breaches of ROHD</a:t>
            </a:r>
          </a:p>
          <a:p>
            <a:pPr>
              <a:lnSpc>
                <a:spcPct val="100000"/>
              </a:lnSpc>
            </a:pPr>
            <a:endParaRPr lang="en-AU" sz="1650" dirty="0">
              <a:latin typeface="Arial" panose="020B0604020202020204" pitchFamily="34" charset="0"/>
              <a:cs typeface="Arial" panose="020B0604020202020204" pitchFamily="34" charset="0"/>
            </a:endParaRPr>
          </a:p>
          <a:p>
            <a:pPr>
              <a:lnSpc>
                <a:spcPct val="100000"/>
              </a:lnSpc>
            </a:pPr>
            <a:r>
              <a:rPr lang="en-AU" sz="1650" dirty="0">
                <a:latin typeface="Arial" panose="020B0604020202020204" pitchFamily="34" charset="0"/>
                <a:cs typeface="Arial" panose="020B0604020202020204" pitchFamily="34" charset="0"/>
              </a:rPr>
              <a:t>Decreased likelihood of RTC</a:t>
            </a:r>
          </a:p>
          <a:p>
            <a:pPr lvl="1">
              <a:lnSpc>
                <a:spcPct val="100000"/>
              </a:lnSpc>
            </a:pPr>
            <a:r>
              <a:rPr lang="en-AU" sz="1650" dirty="0">
                <a:latin typeface="Arial" panose="020B0604020202020204" pitchFamily="34" charset="0"/>
                <a:cs typeface="Arial" panose="020B0604020202020204" pitchFamily="34" charset="0"/>
              </a:rPr>
              <a:t>Employed prior to prison</a:t>
            </a:r>
          </a:p>
          <a:p>
            <a:pPr lvl="1">
              <a:lnSpc>
                <a:spcPct val="100000"/>
              </a:lnSpc>
            </a:pPr>
            <a:r>
              <a:rPr lang="en-AU" sz="1650" dirty="0">
                <a:latin typeface="Arial" panose="020B0604020202020204" pitchFamily="34" charset="0"/>
                <a:cs typeface="Arial" panose="020B0604020202020204" pitchFamily="34" charset="0"/>
              </a:rPr>
              <a:t>Length of ROHD</a:t>
            </a:r>
          </a:p>
        </p:txBody>
      </p:sp>
    </p:spTree>
    <p:extLst>
      <p:ext uri="{BB962C8B-B14F-4D97-AF65-F5344CB8AC3E}">
        <p14:creationId xmlns:p14="http://schemas.microsoft.com/office/powerpoint/2010/main" val="3074858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2C06-88E5-641C-15F7-7BF4A8C31FA1}"/>
              </a:ext>
            </a:extLst>
          </p:cNvPr>
          <p:cNvSpPr>
            <a:spLocks noGrp="1"/>
          </p:cNvSpPr>
          <p:nvPr>
            <p:ph type="title"/>
          </p:nvPr>
        </p:nvSpPr>
        <p:spPr/>
        <p:txBody>
          <a:bodyPr/>
          <a:lstStyle/>
          <a:p>
            <a:r>
              <a:rPr lang="en-AU" dirty="0"/>
              <a:t>Factors associated with COHD outcomes</a:t>
            </a:r>
          </a:p>
        </p:txBody>
      </p:sp>
      <p:sp>
        <p:nvSpPr>
          <p:cNvPr id="3" name="Content Placeholder 2">
            <a:extLst>
              <a:ext uri="{FF2B5EF4-FFF2-40B4-BE49-F238E27FC236}">
                <a16:creationId xmlns:a16="http://schemas.microsoft.com/office/drawing/2014/main" id="{83F0B7DE-6690-5187-4FAC-2579AD905BB8}"/>
              </a:ext>
            </a:extLst>
          </p:cNvPr>
          <p:cNvSpPr>
            <a:spLocks noGrp="1"/>
          </p:cNvSpPr>
          <p:nvPr>
            <p:ph sz="half" idx="1"/>
          </p:nvPr>
        </p:nvSpPr>
        <p:spPr>
          <a:xfrm>
            <a:off x="445770" y="1369219"/>
            <a:ext cx="4069080" cy="3263504"/>
          </a:xfrm>
        </p:spPr>
        <p:txBody>
          <a:bodyPr>
            <a:noAutofit/>
          </a:bodyPr>
          <a:lstStyle/>
          <a:p>
            <a:pPr>
              <a:lnSpc>
                <a:spcPct val="100000"/>
              </a:lnSpc>
            </a:pPr>
            <a:r>
              <a:rPr lang="en-AU" sz="1650" dirty="0">
                <a:solidFill>
                  <a:srgbClr val="000000"/>
                </a:solidFill>
                <a:latin typeface="Arial" panose="020B0604020202020204" pitchFamily="34" charset="0"/>
                <a:ea typeface="MetaPlusNormal-Roman"/>
                <a:cs typeface="MetaPlusNormal-Roman"/>
              </a:rPr>
              <a:t>Increased likelihood of breaches</a:t>
            </a:r>
          </a:p>
          <a:p>
            <a:pPr lvl="1">
              <a:lnSpc>
                <a:spcPct val="100000"/>
              </a:lnSpc>
            </a:pPr>
            <a:r>
              <a:rPr lang="en-AU" sz="1650" dirty="0">
                <a:solidFill>
                  <a:srgbClr val="000000"/>
                </a:solidFill>
                <a:latin typeface="Arial" panose="020B0604020202020204" pitchFamily="34" charset="0"/>
                <a:ea typeface="MetaPlusNormal-Roman"/>
                <a:cs typeface="MetaPlusNormal-Roman"/>
              </a:rPr>
              <a:t>Risk assessment score</a:t>
            </a:r>
          </a:p>
          <a:p>
            <a:pPr lvl="1">
              <a:lnSpc>
                <a:spcPct val="100000"/>
              </a:lnSpc>
            </a:pPr>
            <a:r>
              <a:rPr lang="en-AU" sz="1650" dirty="0">
                <a:solidFill>
                  <a:srgbClr val="000000"/>
                </a:solidFill>
                <a:latin typeface="Arial" panose="020B0604020202020204" pitchFamily="34" charset="0"/>
                <a:ea typeface="MetaPlusNormal-Roman"/>
                <a:cs typeface="MetaPlusNormal-Roman"/>
              </a:rPr>
              <a:t>Public order/property related index offence</a:t>
            </a:r>
          </a:p>
          <a:p>
            <a:pPr lvl="1">
              <a:lnSpc>
                <a:spcPct val="100000"/>
              </a:lnSpc>
            </a:pPr>
            <a:endParaRPr lang="en-AU" sz="1650" dirty="0">
              <a:solidFill>
                <a:srgbClr val="000000"/>
              </a:solidFill>
              <a:latin typeface="Arial" panose="020B0604020202020204" pitchFamily="34" charset="0"/>
              <a:ea typeface="MetaPlusNormal-Roman"/>
              <a:cs typeface="MetaPlusNormal-Roman"/>
            </a:endParaRPr>
          </a:p>
          <a:p>
            <a:pPr>
              <a:lnSpc>
                <a:spcPct val="100000"/>
              </a:lnSpc>
            </a:pPr>
            <a:endParaRPr lang="en-AU" sz="1650" dirty="0">
              <a:solidFill>
                <a:srgbClr val="000000"/>
              </a:solidFill>
              <a:latin typeface="Arial" panose="020B0604020202020204" pitchFamily="34" charset="0"/>
              <a:ea typeface="MetaPlusNormal-Roman"/>
              <a:cs typeface="MetaPlusNormal-Roman"/>
            </a:endParaRPr>
          </a:p>
          <a:p>
            <a:pPr>
              <a:lnSpc>
                <a:spcPct val="100000"/>
              </a:lnSpc>
            </a:pPr>
            <a:r>
              <a:rPr lang="en-AU" sz="1650" dirty="0">
                <a:solidFill>
                  <a:srgbClr val="000000"/>
                </a:solidFill>
                <a:latin typeface="Arial" panose="020B0604020202020204" pitchFamily="34" charset="0"/>
                <a:ea typeface="MetaPlusNormal-Roman"/>
                <a:cs typeface="MetaPlusNormal-Roman"/>
              </a:rPr>
              <a:t>Decreased likelihood of breaches</a:t>
            </a:r>
          </a:p>
          <a:p>
            <a:pPr lvl="1">
              <a:lnSpc>
                <a:spcPct val="100000"/>
              </a:lnSpc>
            </a:pPr>
            <a:r>
              <a:rPr lang="en-AU" sz="1650" dirty="0">
                <a:solidFill>
                  <a:srgbClr val="000000"/>
                </a:solidFill>
                <a:latin typeface="Arial" panose="020B0604020202020204" pitchFamily="34" charset="0"/>
                <a:ea typeface="MetaPlusNormal-Roman"/>
                <a:cs typeface="MetaPlusNormal-Roman"/>
              </a:rPr>
              <a:t>Longer COHD sentence</a:t>
            </a:r>
          </a:p>
          <a:p>
            <a:pPr lvl="1">
              <a:lnSpc>
                <a:spcPct val="100000"/>
              </a:lnSpc>
            </a:pPr>
            <a:r>
              <a:rPr lang="en-AU" sz="1650" dirty="0">
                <a:solidFill>
                  <a:srgbClr val="000000"/>
                </a:solidFill>
                <a:latin typeface="Arial" panose="020B0604020202020204" pitchFamily="34" charset="0"/>
                <a:ea typeface="MetaPlusNormal-Roman"/>
                <a:cs typeface="MetaPlusNormal-Roman"/>
              </a:rPr>
              <a:t># of HISSP support days</a:t>
            </a:r>
          </a:p>
          <a:p>
            <a:pPr lvl="1">
              <a:lnSpc>
                <a:spcPct val="100000"/>
              </a:lnSpc>
            </a:pPr>
            <a:endParaRPr lang="en-AU" sz="1650" dirty="0">
              <a:solidFill>
                <a:srgbClr val="000000"/>
              </a:solidFill>
              <a:latin typeface="Arial" panose="020B0604020202020204" pitchFamily="34" charset="0"/>
              <a:ea typeface="MetaPlusNormal-Roman"/>
              <a:cs typeface="MetaPlusNormal-Roman"/>
            </a:endParaRPr>
          </a:p>
          <a:p>
            <a:pPr lvl="1">
              <a:lnSpc>
                <a:spcPct val="100000"/>
              </a:lnSpc>
            </a:pPr>
            <a:endParaRPr lang="en-AU" sz="1650" dirty="0">
              <a:solidFill>
                <a:srgbClr val="000000"/>
              </a:solidFill>
              <a:latin typeface="Arial" panose="020B0604020202020204" pitchFamily="34" charset="0"/>
              <a:ea typeface="MetaPlusNormal-Roman"/>
              <a:cs typeface="MetaPlusNormal-Roman"/>
            </a:endParaRPr>
          </a:p>
        </p:txBody>
      </p:sp>
      <p:sp>
        <p:nvSpPr>
          <p:cNvPr id="4" name="Content Placeholder 3">
            <a:extLst>
              <a:ext uri="{FF2B5EF4-FFF2-40B4-BE49-F238E27FC236}">
                <a16:creationId xmlns:a16="http://schemas.microsoft.com/office/drawing/2014/main" id="{EE87046A-F230-6F46-D122-F83922CA0DCD}"/>
              </a:ext>
            </a:extLst>
          </p:cNvPr>
          <p:cNvSpPr>
            <a:spLocks noGrp="1"/>
          </p:cNvSpPr>
          <p:nvPr>
            <p:ph sz="half" idx="2"/>
          </p:nvPr>
        </p:nvSpPr>
        <p:spPr>
          <a:xfrm>
            <a:off x="4629150" y="1369219"/>
            <a:ext cx="4206240" cy="3263504"/>
          </a:xfrm>
        </p:spPr>
        <p:txBody>
          <a:bodyPr>
            <a:normAutofit/>
          </a:bodyPr>
          <a:lstStyle/>
          <a:p>
            <a:pPr>
              <a:lnSpc>
                <a:spcPct val="100000"/>
              </a:lnSpc>
            </a:pPr>
            <a:r>
              <a:rPr lang="en-US" sz="1650" dirty="0">
                <a:latin typeface="Arial" panose="020B0604020202020204" pitchFamily="34" charset="0"/>
                <a:cs typeface="Arial" panose="020B0604020202020204" pitchFamily="34" charset="0"/>
              </a:rPr>
              <a:t>Increased likelihood of RTC</a:t>
            </a:r>
          </a:p>
          <a:p>
            <a:pPr lvl="1">
              <a:lnSpc>
                <a:spcPct val="100000"/>
              </a:lnSpc>
            </a:pPr>
            <a:r>
              <a:rPr lang="en-US" sz="1650" dirty="0">
                <a:latin typeface="Arial" panose="020B0604020202020204" pitchFamily="34" charset="0"/>
                <a:cs typeface="Arial" panose="020B0604020202020204" pitchFamily="34" charset="0"/>
              </a:rPr>
              <a:t>Male</a:t>
            </a:r>
          </a:p>
          <a:p>
            <a:pPr lvl="1">
              <a:lnSpc>
                <a:spcPct val="100000"/>
              </a:lnSpc>
            </a:pPr>
            <a:r>
              <a:rPr lang="en-AU" sz="1650" dirty="0">
                <a:latin typeface="Arial" panose="020B0604020202020204" pitchFamily="34" charset="0"/>
                <a:cs typeface="Arial" panose="020B0604020202020204" pitchFamily="34" charset="0"/>
              </a:rPr>
              <a:t>Theft index offence</a:t>
            </a:r>
          </a:p>
          <a:p>
            <a:pPr lvl="1">
              <a:lnSpc>
                <a:spcPct val="100000"/>
              </a:lnSpc>
            </a:pPr>
            <a:r>
              <a:rPr lang="en-AU" sz="1650" dirty="0">
                <a:latin typeface="Arial" panose="020B0604020202020204" pitchFamily="34" charset="0"/>
                <a:cs typeface="Arial" panose="020B0604020202020204" pitchFamily="34" charset="0"/>
              </a:rPr>
              <a:t>Risk assessment score</a:t>
            </a:r>
          </a:p>
          <a:p>
            <a:pPr>
              <a:lnSpc>
                <a:spcPct val="100000"/>
              </a:lnSpc>
            </a:pPr>
            <a:endParaRPr lang="en-AU" sz="1650" dirty="0">
              <a:latin typeface="Arial" panose="020B0604020202020204" pitchFamily="34" charset="0"/>
              <a:cs typeface="Arial" panose="020B0604020202020204" pitchFamily="34" charset="0"/>
            </a:endParaRPr>
          </a:p>
          <a:p>
            <a:pPr>
              <a:lnSpc>
                <a:spcPct val="100000"/>
              </a:lnSpc>
            </a:pPr>
            <a:r>
              <a:rPr lang="en-AU" sz="1650" dirty="0">
                <a:latin typeface="Arial" panose="020B0604020202020204" pitchFamily="34" charset="0"/>
                <a:cs typeface="Arial" panose="020B0604020202020204" pitchFamily="34" charset="0"/>
              </a:rPr>
              <a:t>Decreased likelihood of RTC</a:t>
            </a:r>
          </a:p>
          <a:p>
            <a:pPr lvl="1">
              <a:lnSpc>
                <a:spcPct val="100000"/>
              </a:lnSpc>
            </a:pPr>
            <a:r>
              <a:rPr lang="en-AU" sz="1650" dirty="0">
                <a:latin typeface="Arial" panose="020B0604020202020204" pitchFamily="34" charset="0"/>
                <a:cs typeface="Arial" panose="020B0604020202020204" pitchFamily="34" charset="0"/>
              </a:rPr>
              <a:t>Longer COHD sentence</a:t>
            </a:r>
          </a:p>
        </p:txBody>
      </p:sp>
    </p:spTree>
    <p:extLst>
      <p:ext uri="{BB962C8B-B14F-4D97-AF65-F5344CB8AC3E}">
        <p14:creationId xmlns:p14="http://schemas.microsoft.com/office/powerpoint/2010/main" val="190986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2C06-88E5-641C-15F7-7BF4A8C31FA1}"/>
              </a:ext>
            </a:extLst>
          </p:cNvPr>
          <p:cNvSpPr>
            <a:spLocks noGrp="1"/>
          </p:cNvSpPr>
          <p:nvPr>
            <p:ph type="title"/>
          </p:nvPr>
        </p:nvSpPr>
        <p:spPr/>
        <p:txBody>
          <a:bodyPr/>
          <a:lstStyle/>
          <a:p>
            <a:r>
              <a:rPr lang="en-AU" dirty="0"/>
              <a:t>HD vs. Prison release outcomes</a:t>
            </a:r>
          </a:p>
        </p:txBody>
      </p:sp>
      <p:sp>
        <p:nvSpPr>
          <p:cNvPr id="3" name="Content Placeholder 2">
            <a:extLst>
              <a:ext uri="{FF2B5EF4-FFF2-40B4-BE49-F238E27FC236}">
                <a16:creationId xmlns:a16="http://schemas.microsoft.com/office/drawing/2014/main" id="{83F0B7DE-6690-5187-4FAC-2579AD905BB8}"/>
              </a:ext>
            </a:extLst>
          </p:cNvPr>
          <p:cNvSpPr>
            <a:spLocks noGrp="1"/>
          </p:cNvSpPr>
          <p:nvPr>
            <p:ph idx="1"/>
          </p:nvPr>
        </p:nvSpPr>
        <p:spPr/>
        <p:txBody>
          <a:bodyPr>
            <a:noAutofit/>
          </a:bodyPr>
          <a:lstStyle/>
          <a:p>
            <a:pPr>
              <a:lnSpc>
                <a:spcPct val="100000"/>
              </a:lnSpc>
              <a:buFont typeface="Arial" panose="020B0604020202020204" pitchFamily="34" charset="0"/>
              <a:buChar char="•"/>
            </a:pPr>
            <a:r>
              <a:rPr lang="en-AU" dirty="0">
                <a:solidFill>
                  <a:srgbClr val="000000"/>
                </a:solidFill>
                <a:effectLst/>
                <a:latin typeface="Arial" panose="020B0604020202020204" pitchFamily="34" charset="0"/>
                <a:ea typeface="MetaPlusNormal-Roman"/>
                <a:cs typeface="MetaPlusNormal-Roman"/>
              </a:rPr>
              <a:t>The results provide empirical evidence to suggest that all else being equal, if a prisoner is released to ROHD or sentenced COHD they will be less likely to return to custody than if they remain in, or were sentenced to, prison for the duration of their sentence.</a:t>
            </a:r>
          </a:p>
          <a:p>
            <a:pPr>
              <a:lnSpc>
                <a:spcPct val="100000"/>
              </a:lnSpc>
              <a:buFont typeface="Arial" panose="020B0604020202020204" pitchFamily="34" charset="0"/>
              <a:buChar char="•"/>
            </a:pPr>
            <a:endParaRPr lang="en-AU" dirty="0">
              <a:solidFill>
                <a:srgbClr val="000000"/>
              </a:solidFill>
              <a:effectLst/>
              <a:latin typeface="Arial" panose="020B0604020202020204" pitchFamily="34" charset="0"/>
              <a:ea typeface="MetaPlusNormal-Roman"/>
              <a:cs typeface="MetaPlusNormal-Roman"/>
            </a:endParaRPr>
          </a:p>
          <a:p>
            <a:pPr>
              <a:lnSpc>
                <a:spcPct val="100000"/>
              </a:lnSpc>
              <a:buFont typeface="Arial" panose="020B0604020202020204" pitchFamily="34" charset="0"/>
              <a:buChar char="•"/>
            </a:pPr>
            <a:r>
              <a:rPr lang="en-AU" dirty="0">
                <a:solidFill>
                  <a:srgbClr val="000000"/>
                </a:solidFill>
                <a:effectLst/>
                <a:latin typeface="Arial" panose="020B0604020202020204" pitchFamily="34" charset="0"/>
                <a:ea typeface="MetaPlusNormal-Roman"/>
                <a:cs typeface="MetaPlusNormal-Roman"/>
              </a:rPr>
              <a:t>The impact of the COVID-19 pandemic as measured in the current analyses was not associated with breaches of COHD or returns to custody post COHD net of other factors measured.</a:t>
            </a:r>
          </a:p>
          <a:p>
            <a:pPr lvl="1">
              <a:lnSpc>
                <a:spcPct val="100000"/>
              </a:lnSpc>
            </a:pPr>
            <a:endParaRPr lang="en-AU" sz="2100" dirty="0">
              <a:solidFill>
                <a:srgbClr val="000000"/>
              </a:solidFill>
              <a:latin typeface="Arial" panose="020B0604020202020204" pitchFamily="34" charset="0"/>
              <a:ea typeface="MetaPlusNormal-Roman"/>
              <a:cs typeface="MetaPlusNormal-Roman"/>
            </a:endParaRPr>
          </a:p>
        </p:txBody>
      </p:sp>
    </p:spTree>
    <p:extLst>
      <p:ext uri="{BB962C8B-B14F-4D97-AF65-F5344CB8AC3E}">
        <p14:creationId xmlns:p14="http://schemas.microsoft.com/office/powerpoint/2010/main" val="614898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979E-D8B9-79D1-7F60-71EB9D41885D}"/>
              </a:ext>
            </a:extLst>
          </p:cNvPr>
          <p:cNvSpPr>
            <a:spLocks noGrp="1"/>
          </p:cNvSpPr>
          <p:nvPr>
            <p:ph type="title"/>
          </p:nvPr>
        </p:nvSpPr>
        <p:spPr/>
        <p:txBody>
          <a:bodyPr/>
          <a:lstStyle/>
          <a:p>
            <a:r>
              <a:rPr lang="en-US" dirty="0"/>
              <a:t>Economic evaluation </a:t>
            </a:r>
            <a:r>
              <a:rPr lang="en-US" sz="2000" dirty="0"/>
              <a:t>(agenda for 7 minutes)</a:t>
            </a:r>
            <a:endParaRPr lang="en-AU" sz="2000" dirty="0"/>
          </a:p>
        </p:txBody>
      </p:sp>
      <p:sp>
        <p:nvSpPr>
          <p:cNvPr id="3" name="Text Placeholder 2">
            <a:extLst>
              <a:ext uri="{FF2B5EF4-FFF2-40B4-BE49-F238E27FC236}">
                <a16:creationId xmlns:a16="http://schemas.microsoft.com/office/drawing/2014/main" id="{40889A93-F6BF-36D8-9667-AFAEC9C178F1}"/>
              </a:ext>
            </a:extLst>
          </p:cNvPr>
          <p:cNvSpPr>
            <a:spLocks noGrp="1"/>
          </p:cNvSpPr>
          <p:nvPr>
            <p:ph type="body" idx="10"/>
          </p:nvPr>
        </p:nvSpPr>
        <p:spPr>
          <a:xfrm>
            <a:off x="478632" y="987574"/>
            <a:ext cx="8208962" cy="2880022"/>
          </a:xfrm>
        </p:spPr>
        <p:txBody>
          <a:bodyPr/>
          <a:lstStyle/>
          <a:p>
            <a:pPr lvl="1"/>
            <a:r>
              <a:rPr lang="en-US" dirty="0"/>
              <a:t>HD Economic evaluation methods</a:t>
            </a:r>
          </a:p>
          <a:p>
            <a:pPr lvl="1"/>
            <a:r>
              <a:rPr lang="en-US" dirty="0"/>
              <a:t>HD program establishment and growth</a:t>
            </a:r>
          </a:p>
          <a:p>
            <a:pPr lvl="1"/>
            <a:r>
              <a:rPr lang="en-US" dirty="0"/>
              <a:t>Program funding and costs</a:t>
            </a:r>
          </a:p>
          <a:p>
            <a:pPr lvl="1"/>
            <a:r>
              <a:rPr lang="en-US" dirty="0"/>
              <a:t>Average cost per HD detainee</a:t>
            </a:r>
          </a:p>
          <a:p>
            <a:pPr lvl="1"/>
            <a:r>
              <a:rPr lang="en-US" dirty="0"/>
              <a:t>Custodial cost offsets</a:t>
            </a:r>
          </a:p>
          <a:p>
            <a:pPr lvl="2"/>
            <a:r>
              <a:rPr lang="en-US" dirty="0"/>
              <a:t>Direct custodial time avoided by HD sentencing option (during study period)</a:t>
            </a:r>
          </a:p>
          <a:p>
            <a:pPr lvl="2"/>
            <a:r>
              <a:rPr lang="en-US" dirty="0"/>
              <a:t>Additional cost offsets from reduced returns to custody (post study period)</a:t>
            </a:r>
          </a:p>
          <a:p>
            <a:pPr lvl="1"/>
            <a:r>
              <a:rPr lang="en-US" dirty="0"/>
              <a:t>Program outcomes and benefits</a:t>
            </a:r>
          </a:p>
          <a:p>
            <a:pPr lvl="1"/>
            <a:r>
              <a:rPr lang="en-US" dirty="0"/>
              <a:t>Program cost effectiveness modelling – Markov framework</a:t>
            </a:r>
          </a:p>
        </p:txBody>
      </p:sp>
    </p:spTree>
    <p:extLst>
      <p:ext uri="{BB962C8B-B14F-4D97-AF65-F5344CB8AC3E}">
        <p14:creationId xmlns:p14="http://schemas.microsoft.com/office/powerpoint/2010/main" val="3564364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979E-D8B9-79D1-7F60-71EB9D41885D}"/>
              </a:ext>
            </a:extLst>
          </p:cNvPr>
          <p:cNvSpPr>
            <a:spLocks noGrp="1"/>
          </p:cNvSpPr>
          <p:nvPr>
            <p:ph type="title"/>
          </p:nvPr>
        </p:nvSpPr>
        <p:spPr/>
        <p:txBody>
          <a:bodyPr/>
          <a:lstStyle/>
          <a:p>
            <a:r>
              <a:rPr lang="en-US" dirty="0"/>
              <a:t>Economic evaluation - methods</a:t>
            </a:r>
            <a:endParaRPr lang="en-AU" dirty="0"/>
          </a:p>
        </p:txBody>
      </p:sp>
      <p:sp>
        <p:nvSpPr>
          <p:cNvPr id="3" name="Text Placeholder 2">
            <a:extLst>
              <a:ext uri="{FF2B5EF4-FFF2-40B4-BE49-F238E27FC236}">
                <a16:creationId xmlns:a16="http://schemas.microsoft.com/office/drawing/2014/main" id="{40889A93-F6BF-36D8-9667-AFAEC9C178F1}"/>
              </a:ext>
            </a:extLst>
          </p:cNvPr>
          <p:cNvSpPr>
            <a:spLocks noGrp="1"/>
          </p:cNvSpPr>
          <p:nvPr>
            <p:ph type="body" idx="10"/>
          </p:nvPr>
        </p:nvSpPr>
        <p:spPr/>
        <p:txBody>
          <a:bodyPr/>
          <a:lstStyle/>
          <a:p>
            <a:r>
              <a:rPr lang="en-US" dirty="0"/>
              <a:t>Program evaluation – government guidelines – ‘cost effectiveness’</a:t>
            </a:r>
          </a:p>
          <a:p>
            <a:pPr lvl="2"/>
            <a:r>
              <a:rPr lang="en-US" sz="1400" dirty="0"/>
              <a:t>Cost benefit analysis (CBA): costs and benefits in monetary terms</a:t>
            </a:r>
          </a:p>
          <a:p>
            <a:pPr lvl="2"/>
            <a:r>
              <a:rPr lang="en-US" sz="1400" dirty="0"/>
              <a:t>Cost Effectiveness Analysis (CEA): </a:t>
            </a:r>
            <a:r>
              <a:rPr lang="en-US" sz="1400" b="1" dirty="0">
                <a:solidFill>
                  <a:srgbClr val="92D050"/>
                </a:solidFill>
              </a:rPr>
              <a:t>this evaluation</a:t>
            </a:r>
            <a:r>
              <a:rPr lang="en-US" sz="1400" dirty="0"/>
              <a:t>: cost per prison year avoided (PYA)</a:t>
            </a:r>
          </a:p>
          <a:p>
            <a:pPr lvl="2"/>
            <a:r>
              <a:rPr lang="en-US" sz="1400" dirty="0"/>
              <a:t>Cost utility analysis (CUA): Quality Adjusted Life Years (QALYs): mental / physical heath</a:t>
            </a:r>
            <a:br>
              <a:rPr lang="en-US" sz="1400" dirty="0"/>
            </a:br>
            <a:endParaRPr lang="en-US" sz="1400" dirty="0"/>
          </a:p>
          <a:p>
            <a:pPr lvl="1"/>
            <a:r>
              <a:rPr lang="en-US" dirty="0"/>
              <a:t>Health economic methods </a:t>
            </a:r>
          </a:p>
          <a:p>
            <a:pPr lvl="2"/>
            <a:r>
              <a:rPr lang="en-US" dirty="0"/>
              <a:t>Similarities with custodial pathways and outcomes – multiple sources of uncertainty</a:t>
            </a:r>
          </a:p>
          <a:p>
            <a:pPr lvl="2"/>
            <a:r>
              <a:rPr lang="en-US" dirty="0"/>
              <a:t>Need to assess joint uncertainty in all parameters – Markov modelling</a:t>
            </a:r>
          </a:p>
          <a:p>
            <a:pPr lvl="2"/>
            <a:r>
              <a:rPr lang="en-US" dirty="0"/>
              <a:t>Well established methods – new application in custodial evaluation setting</a:t>
            </a:r>
          </a:p>
          <a:p>
            <a:pPr lvl="1"/>
            <a:endParaRPr lang="en-AU" dirty="0"/>
          </a:p>
          <a:p>
            <a:endParaRPr lang="en-AU" dirty="0"/>
          </a:p>
        </p:txBody>
      </p:sp>
    </p:spTree>
    <p:extLst>
      <p:ext uri="{BB962C8B-B14F-4D97-AF65-F5344CB8AC3E}">
        <p14:creationId xmlns:p14="http://schemas.microsoft.com/office/powerpoint/2010/main" val="2770631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BB331D-5436-80DB-010F-EBE9853C1A8A}"/>
              </a:ext>
            </a:extLst>
          </p:cNvPr>
          <p:cNvSpPr>
            <a:spLocks noGrp="1"/>
          </p:cNvSpPr>
          <p:nvPr>
            <p:ph type="title"/>
          </p:nvPr>
        </p:nvSpPr>
        <p:spPr/>
        <p:txBody>
          <a:bodyPr/>
          <a:lstStyle/>
          <a:p>
            <a:r>
              <a:rPr lang="en-US" sz="2200" dirty="0"/>
              <a:t>Program cost approach &amp; validation</a:t>
            </a:r>
          </a:p>
        </p:txBody>
      </p:sp>
      <p:sp>
        <p:nvSpPr>
          <p:cNvPr id="14" name="Text Placeholder 3">
            <a:extLst>
              <a:ext uri="{FF2B5EF4-FFF2-40B4-BE49-F238E27FC236}">
                <a16:creationId xmlns:a16="http://schemas.microsoft.com/office/drawing/2014/main" id="{80F5AE8A-2980-B4AE-954F-820E189952E2}"/>
              </a:ext>
            </a:extLst>
          </p:cNvPr>
          <p:cNvSpPr>
            <a:spLocks noGrp="1"/>
          </p:cNvSpPr>
          <p:nvPr>
            <p:ph type="body" idx="10"/>
          </p:nvPr>
        </p:nvSpPr>
        <p:spPr>
          <a:xfrm>
            <a:off x="468313" y="1131888"/>
            <a:ext cx="3959671" cy="3095625"/>
          </a:xfrm>
        </p:spPr>
        <p:txBody>
          <a:bodyPr/>
          <a:lstStyle/>
          <a:p>
            <a:pPr marL="171450" indent="-171450">
              <a:buFont typeface="Arial" panose="020B0604020202020204" pitchFamily="34" charset="0"/>
              <a:buChar char="•"/>
            </a:pPr>
            <a:r>
              <a:rPr lang="en-US" sz="1400" dirty="0"/>
              <a:t>Phase 1</a:t>
            </a:r>
          </a:p>
          <a:p>
            <a:pPr marL="514350" lvl="1" indent="-171450">
              <a:buFont typeface="Arial" panose="020B0604020202020204" pitchFamily="34" charset="0"/>
              <a:buChar char="•"/>
            </a:pPr>
            <a:r>
              <a:rPr lang="en-US" sz="1400" dirty="0"/>
              <a:t>Bottom-up costing approach based on staffing FTE allocations</a:t>
            </a:r>
          </a:p>
          <a:p>
            <a:pPr marL="514350" lvl="1" indent="-171450">
              <a:buFont typeface="Arial" panose="020B0604020202020204" pitchFamily="34" charset="0"/>
              <a:buChar char="•"/>
            </a:pPr>
            <a:r>
              <a:rPr lang="en-US" sz="1400" dirty="0"/>
              <a:t>Development and cross validation with published </a:t>
            </a:r>
            <a:r>
              <a:rPr lang="en-US" sz="1400" dirty="0" err="1"/>
              <a:t>RoGS</a:t>
            </a:r>
            <a:r>
              <a:rPr lang="en-US" sz="1400" dirty="0"/>
              <a:t> expenditure across ROHD and COHD populations</a:t>
            </a:r>
          </a:p>
          <a:p>
            <a:pPr marL="171450" indent="-171450">
              <a:buFont typeface="Arial" panose="020B0604020202020204" pitchFamily="34" charset="0"/>
              <a:buChar char="•"/>
            </a:pPr>
            <a:r>
              <a:rPr lang="en-US" sz="1400" dirty="0"/>
              <a:t>Phase 2</a:t>
            </a:r>
          </a:p>
          <a:p>
            <a:pPr marL="514350" lvl="1" indent="-171450">
              <a:buFont typeface="Arial" panose="020B0604020202020204" pitchFamily="34" charset="0"/>
              <a:buChar char="•"/>
            </a:pPr>
            <a:r>
              <a:rPr lang="en-US" sz="1400" dirty="0" err="1"/>
              <a:t>RoGS</a:t>
            </a:r>
            <a:r>
              <a:rPr lang="en-US" sz="1400" dirty="0"/>
              <a:t> calculation method based on phase 1 validation</a:t>
            </a:r>
          </a:p>
          <a:p>
            <a:pPr marL="171450" indent="-171450">
              <a:buFont typeface="Arial" panose="020B0604020202020204" pitchFamily="34" charset="0"/>
              <a:buChar char="•"/>
            </a:pPr>
            <a:r>
              <a:rPr lang="en-US" sz="1400" dirty="0"/>
              <a:t>Integration with HISSP support services</a:t>
            </a:r>
          </a:p>
          <a:p>
            <a:pPr marL="171450" indent="-171450">
              <a:buFont typeface="Arial" panose="020B0604020202020204" pitchFamily="34" charset="0"/>
              <a:buChar char="•"/>
            </a:pPr>
            <a:r>
              <a:rPr lang="en-US" sz="1400" dirty="0"/>
              <a:t>Custodial cost offsets</a:t>
            </a:r>
          </a:p>
          <a:p>
            <a:pPr marL="514350" lvl="1" indent="-171450">
              <a:buFont typeface="Arial" panose="020B0604020202020204" pitchFamily="34" charset="0"/>
              <a:buChar char="•"/>
            </a:pPr>
            <a:endParaRPr lang="en-US" sz="1400" dirty="0"/>
          </a:p>
        </p:txBody>
      </p:sp>
      <p:pic>
        <p:nvPicPr>
          <p:cNvPr id="7" name="Picture 6">
            <a:extLst>
              <a:ext uri="{FF2B5EF4-FFF2-40B4-BE49-F238E27FC236}">
                <a16:creationId xmlns:a16="http://schemas.microsoft.com/office/drawing/2014/main" id="{9A4CFF45-6EEA-3698-F0AF-42CBB08941BC}"/>
              </a:ext>
            </a:extLst>
          </p:cNvPr>
          <p:cNvPicPr>
            <a:picLocks noChangeAspect="1"/>
          </p:cNvPicPr>
          <p:nvPr/>
        </p:nvPicPr>
        <p:blipFill>
          <a:blip r:embed="rId2"/>
          <a:stretch>
            <a:fillRect/>
          </a:stretch>
        </p:blipFill>
        <p:spPr>
          <a:xfrm>
            <a:off x="4572000" y="808133"/>
            <a:ext cx="4435199" cy="3880798"/>
          </a:xfrm>
          <a:prstGeom prst="rect">
            <a:avLst/>
          </a:prstGeom>
          <a:noFill/>
        </p:spPr>
      </p:pic>
      <p:sp>
        <p:nvSpPr>
          <p:cNvPr id="2" name="Oval 1">
            <a:extLst>
              <a:ext uri="{FF2B5EF4-FFF2-40B4-BE49-F238E27FC236}">
                <a16:creationId xmlns:a16="http://schemas.microsoft.com/office/drawing/2014/main" id="{07B2A813-FB9A-2EE0-4A6E-2C707B0C9A39}"/>
              </a:ext>
            </a:extLst>
          </p:cNvPr>
          <p:cNvSpPr/>
          <p:nvPr/>
        </p:nvSpPr>
        <p:spPr>
          <a:xfrm>
            <a:off x="4860032" y="2790625"/>
            <a:ext cx="936104" cy="39280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6471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C71F-F1EA-68FF-7606-56B94D6BCF88}"/>
              </a:ext>
            </a:extLst>
          </p:cNvPr>
          <p:cNvSpPr>
            <a:spLocks noGrp="1"/>
          </p:cNvSpPr>
          <p:nvPr>
            <p:ph type="title"/>
          </p:nvPr>
        </p:nvSpPr>
        <p:spPr/>
        <p:txBody>
          <a:bodyPr wrap="square" anchor="b">
            <a:normAutofit/>
          </a:bodyPr>
          <a:lstStyle/>
          <a:p>
            <a:r>
              <a:rPr lang="en-US" dirty="0"/>
              <a:t>Economic cost effectiveness model</a:t>
            </a:r>
            <a:endParaRPr lang="en-AU" dirty="0"/>
          </a:p>
        </p:txBody>
      </p:sp>
      <p:sp>
        <p:nvSpPr>
          <p:cNvPr id="11" name="Text Placeholder 3">
            <a:extLst>
              <a:ext uri="{FF2B5EF4-FFF2-40B4-BE49-F238E27FC236}">
                <a16:creationId xmlns:a16="http://schemas.microsoft.com/office/drawing/2014/main" id="{4624366F-C727-4F54-98CD-914CDE96F6C5}"/>
              </a:ext>
            </a:extLst>
          </p:cNvPr>
          <p:cNvSpPr>
            <a:spLocks noGrp="1"/>
          </p:cNvSpPr>
          <p:nvPr>
            <p:ph type="body" idx="10"/>
          </p:nvPr>
        </p:nvSpPr>
        <p:spPr>
          <a:xfrm>
            <a:off x="468313" y="1131888"/>
            <a:ext cx="3167583" cy="3095625"/>
          </a:xfrm>
        </p:spPr>
        <p:txBody>
          <a:bodyPr/>
          <a:lstStyle/>
          <a:p>
            <a:pPr marL="171450" indent="-171450">
              <a:buFont typeface="Arial" panose="020B0604020202020204" pitchFamily="34" charset="0"/>
              <a:buChar char="•"/>
            </a:pPr>
            <a:r>
              <a:rPr lang="en-US" sz="1400" dirty="0"/>
              <a:t>HD study group arm</a:t>
            </a:r>
          </a:p>
          <a:p>
            <a:pPr marL="514350" lvl="1" indent="-171450">
              <a:buFont typeface="Arial" panose="020B0604020202020204" pitchFamily="34" charset="0"/>
              <a:buChar char="•"/>
            </a:pPr>
            <a:r>
              <a:rPr lang="en-US" sz="1200" dirty="0"/>
              <a:t>Compared to HD control group</a:t>
            </a:r>
          </a:p>
          <a:p>
            <a:pPr marL="171450" indent="-171450">
              <a:buFont typeface="Arial" panose="020B0604020202020204" pitchFamily="34" charset="0"/>
              <a:buChar char="•"/>
            </a:pPr>
            <a:r>
              <a:rPr lang="en-US" sz="1400" dirty="0"/>
              <a:t>Transition probabilities developed from outcomes analysis</a:t>
            </a:r>
          </a:p>
          <a:p>
            <a:pPr marL="171450" indent="-171450">
              <a:buFont typeface="Arial" panose="020B0604020202020204" pitchFamily="34" charset="0"/>
              <a:buChar char="•"/>
            </a:pPr>
            <a:r>
              <a:rPr lang="en-US" sz="1400" dirty="0"/>
              <a:t>Costs, variation and distributions at each pathway branch</a:t>
            </a:r>
          </a:p>
          <a:p>
            <a:pPr marL="285750" indent="-285750">
              <a:buFont typeface="Arial" panose="020B0604020202020204" pitchFamily="34" charset="0"/>
              <a:buChar char="•"/>
            </a:pPr>
            <a:r>
              <a:rPr lang="en-US" sz="1400" dirty="0"/>
              <a:t>Cost offsets</a:t>
            </a:r>
          </a:p>
          <a:p>
            <a:pPr marL="482600" lvl="2" indent="-285750"/>
            <a:r>
              <a:rPr lang="en-US" sz="1200" dirty="0"/>
              <a:t>HD prison years avoided vs propensity score matched control group</a:t>
            </a:r>
          </a:p>
          <a:p>
            <a:pPr marL="171450" indent="-171450">
              <a:buFont typeface="Arial" panose="020B0604020202020204" pitchFamily="34" charset="0"/>
              <a:buChar char="•"/>
            </a:pPr>
            <a:r>
              <a:rPr lang="en-US" sz="1400" dirty="0"/>
              <a:t>Model results, scenarios and assessing uncertainty, bootstrapping, probabilistic sensitivity analysis (PSA)</a:t>
            </a:r>
          </a:p>
        </p:txBody>
      </p:sp>
      <p:pic>
        <p:nvPicPr>
          <p:cNvPr id="6" name="Picture 5">
            <a:extLst>
              <a:ext uri="{FF2B5EF4-FFF2-40B4-BE49-F238E27FC236}">
                <a16:creationId xmlns:a16="http://schemas.microsoft.com/office/drawing/2014/main" id="{776B86DD-6FA5-B216-BF6E-DC20A6EBF5F6}"/>
              </a:ext>
            </a:extLst>
          </p:cNvPr>
          <p:cNvPicPr>
            <a:picLocks noChangeAspect="1"/>
          </p:cNvPicPr>
          <p:nvPr/>
        </p:nvPicPr>
        <p:blipFill>
          <a:blip r:embed="rId2"/>
          <a:stretch>
            <a:fillRect/>
          </a:stretch>
        </p:blipFill>
        <p:spPr>
          <a:xfrm>
            <a:off x="3707904" y="915566"/>
            <a:ext cx="5292080" cy="3466313"/>
          </a:xfrm>
          <a:prstGeom prst="rect">
            <a:avLst/>
          </a:prstGeom>
          <a:noFill/>
        </p:spPr>
      </p:pic>
    </p:spTree>
    <p:extLst>
      <p:ext uri="{BB962C8B-B14F-4D97-AF65-F5344CB8AC3E}">
        <p14:creationId xmlns:p14="http://schemas.microsoft.com/office/powerpoint/2010/main" val="844886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979E-D8B9-79D1-7F60-71EB9D41885D}"/>
              </a:ext>
            </a:extLst>
          </p:cNvPr>
          <p:cNvSpPr>
            <a:spLocks noGrp="1"/>
          </p:cNvSpPr>
          <p:nvPr>
            <p:ph type="title"/>
          </p:nvPr>
        </p:nvSpPr>
        <p:spPr/>
        <p:txBody>
          <a:bodyPr/>
          <a:lstStyle/>
          <a:p>
            <a:r>
              <a:rPr lang="en-US" dirty="0"/>
              <a:t>HD program outcomes and benefits</a:t>
            </a:r>
            <a:endParaRPr lang="en-AU" dirty="0"/>
          </a:p>
        </p:txBody>
      </p:sp>
      <p:sp>
        <p:nvSpPr>
          <p:cNvPr id="3" name="Text Placeholder 2">
            <a:extLst>
              <a:ext uri="{FF2B5EF4-FFF2-40B4-BE49-F238E27FC236}">
                <a16:creationId xmlns:a16="http://schemas.microsoft.com/office/drawing/2014/main" id="{40889A93-F6BF-36D8-9667-AFAEC9C178F1}"/>
              </a:ext>
            </a:extLst>
          </p:cNvPr>
          <p:cNvSpPr>
            <a:spLocks noGrp="1"/>
          </p:cNvSpPr>
          <p:nvPr>
            <p:ph type="body" idx="10"/>
          </p:nvPr>
        </p:nvSpPr>
        <p:spPr>
          <a:xfrm>
            <a:off x="468313" y="1131888"/>
            <a:ext cx="8208962" cy="3240062"/>
          </a:xfrm>
        </p:spPr>
        <p:txBody>
          <a:bodyPr/>
          <a:lstStyle/>
          <a:p>
            <a:pPr algn="l">
              <a:buFont typeface="Arial" panose="020B0604020202020204" pitchFamily="34" charset="0"/>
              <a:buChar char="•"/>
            </a:pPr>
            <a:r>
              <a:rPr lang="en-US" sz="1800" b="0" i="0" u="none" strike="noStrike" baseline="0" dirty="0">
                <a:solidFill>
                  <a:srgbClr val="000000"/>
                </a:solidFill>
                <a:latin typeface="Arial" panose="020B0604020202020204" pitchFamily="34" charset="0"/>
              </a:rPr>
              <a:t>Custodial cost offsets represent a subset of quantifiable outcomes for HD</a:t>
            </a:r>
          </a:p>
          <a:p>
            <a:pPr lvl="2"/>
            <a:r>
              <a:rPr lang="en-US" sz="1800" b="0" i="0" u="none" strike="noStrike" baseline="0" dirty="0">
                <a:solidFill>
                  <a:srgbClr val="000000"/>
                </a:solidFill>
                <a:latin typeface="Arial" panose="020B0604020202020204" pitchFamily="34" charset="0"/>
              </a:rPr>
              <a:t>the program is also potentially producing a range of implicit positive outcomes that are difficult to measure, particularly in monetary terms</a:t>
            </a:r>
          </a:p>
          <a:p>
            <a:pPr lvl="2"/>
            <a:r>
              <a:rPr lang="en-US" sz="1800" b="0" i="0" u="none" strike="noStrike" baseline="0" dirty="0">
                <a:solidFill>
                  <a:srgbClr val="000000"/>
                </a:solidFill>
                <a:latin typeface="Arial" panose="020B0604020202020204" pitchFamily="34" charset="0"/>
              </a:rPr>
              <a:t>These benefits may include:</a:t>
            </a:r>
          </a:p>
          <a:p>
            <a:pPr lvl="3"/>
            <a:r>
              <a:rPr lang="en-US" sz="1400" dirty="0">
                <a:solidFill>
                  <a:srgbClr val="000000"/>
                </a:solidFill>
                <a:latin typeface="Arial" panose="020B0604020202020204" pitchFamily="34" charset="0"/>
              </a:rPr>
              <a:t>I</a:t>
            </a:r>
            <a:r>
              <a:rPr lang="en-US" sz="1400" b="0" i="0" u="none" strike="noStrike" baseline="0" dirty="0">
                <a:solidFill>
                  <a:srgbClr val="000000"/>
                </a:solidFill>
                <a:latin typeface="Arial" panose="020B0604020202020204" pitchFamily="34" charset="0"/>
              </a:rPr>
              <a:t>ncreased ability to obtain and sustain appropriate housing and reduced risk of homelessness, management of drug and alcohol abuse, improved community and workforce participation, improved education and job skill training, improved and sustained physical and mental health, as well as improved outcomes for families, partners and children of offenders.</a:t>
            </a:r>
          </a:p>
          <a:p>
            <a:pPr lvl="3"/>
            <a:r>
              <a:rPr lang="en-US" sz="1400" dirty="0"/>
              <a:t>Increased participation in education and employment and other measures of quality of life for offenders, their families, partners and children.</a:t>
            </a:r>
          </a:p>
          <a:p>
            <a:pPr lvl="3"/>
            <a:r>
              <a:rPr lang="en-US" sz="1400" dirty="0"/>
              <a:t>Potential further indirect prison cost offsets including lost productivity across paid and unpaid work, workplace disruption and replacement and injury through prison assaults.</a:t>
            </a:r>
          </a:p>
          <a:p>
            <a:pPr lvl="2"/>
            <a:endParaRPr lang="en-US" sz="18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endParaRPr lang="en-AU" dirty="0"/>
          </a:p>
        </p:txBody>
      </p:sp>
    </p:spTree>
    <p:extLst>
      <p:ext uri="{BB962C8B-B14F-4D97-AF65-F5344CB8AC3E}">
        <p14:creationId xmlns:p14="http://schemas.microsoft.com/office/powerpoint/2010/main" val="214246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979E-D8B9-79D1-7F60-71EB9D41885D}"/>
              </a:ext>
            </a:extLst>
          </p:cNvPr>
          <p:cNvSpPr>
            <a:spLocks noGrp="1"/>
          </p:cNvSpPr>
          <p:nvPr>
            <p:ph type="title"/>
          </p:nvPr>
        </p:nvSpPr>
        <p:spPr/>
        <p:txBody>
          <a:bodyPr/>
          <a:lstStyle/>
          <a:p>
            <a:r>
              <a:rPr lang="en-US" dirty="0"/>
              <a:t>HD program establishment and growth</a:t>
            </a:r>
            <a:endParaRPr lang="en-AU" dirty="0"/>
          </a:p>
        </p:txBody>
      </p:sp>
      <p:sp>
        <p:nvSpPr>
          <p:cNvPr id="3" name="Text Placeholder 2">
            <a:extLst>
              <a:ext uri="{FF2B5EF4-FFF2-40B4-BE49-F238E27FC236}">
                <a16:creationId xmlns:a16="http://schemas.microsoft.com/office/drawing/2014/main" id="{40889A93-F6BF-36D8-9667-AFAEC9C178F1}"/>
              </a:ext>
            </a:extLst>
          </p:cNvPr>
          <p:cNvSpPr>
            <a:spLocks noGrp="1"/>
          </p:cNvSpPr>
          <p:nvPr>
            <p:ph type="body" idx="10"/>
          </p:nvPr>
        </p:nvSpPr>
        <p:spPr/>
        <p:txBody>
          <a:bodyPr/>
          <a:lstStyle/>
          <a:p>
            <a:endParaRPr lang="en-AU" dirty="0"/>
          </a:p>
        </p:txBody>
      </p:sp>
      <p:pic>
        <p:nvPicPr>
          <p:cNvPr id="5" name="Content Placeholder 4">
            <a:extLst>
              <a:ext uri="{FF2B5EF4-FFF2-40B4-BE49-F238E27FC236}">
                <a16:creationId xmlns:a16="http://schemas.microsoft.com/office/drawing/2014/main" id="{F68B8987-551F-9E3F-BADE-4AE59B86947E}"/>
              </a:ext>
            </a:extLst>
          </p:cNvPr>
          <p:cNvPicPr>
            <a:picLocks noChangeAspect="1"/>
          </p:cNvPicPr>
          <p:nvPr/>
        </p:nvPicPr>
        <p:blipFill>
          <a:blip r:embed="rId2"/>
          <a:stretch>
            <a:fillRect/>
          </a:stretch>
        </p:blipFill>
        <p:spPr>
          <a:xfrm>
            <a:off x="466725" y="958386"/>
            <a:ext cx="8280444" cy="3485572"/>
          </a:xfrm>
          <a:prstGeom prst="rect">
            <a:avLst/>
          </a:prstGeom>
        </p:spPr>
      </p:pic>
    </p:spTree>
    <p:extLst>
      <p:ext uri="{BB962C8B-B14F-4D97-AF65-F5344CB8AC3E}">
        <p14:creationId xmlns:p14="http://schemas.microsoft.com/office/powerpoint/2010/main" val="4053993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979E-D8B9-79D1-7F60-71EB9D41885D}"/>
              </a:ext>
            </a:extLst>
          </p:cNvPr>
          <p:cNvSpPr>
            <a:spLocks noGrp="1"/>
          </p:cNvSpPr>
          <p:nvPr>
            <p:ph type="title"/>
          </p:nvPr>
        </p:nvSpPr>
        <p:spPr/>
        <p:txBody>
          <a:bodyPr/>
          <a:lstStyle/>
          <a:p>
            <a:r>
              <a:rPr lang="en-US" dirty="0"/>
              <a:t>Home detention – program budget</a:t>
            </a:r>
            <a:endParaRPr lang="en-AU" dirty="0"/>
          </a:p>
        </p:txBody>
      </p:sp>
      <p:sp>
        <p:nvSpPr>
          <p:cNvPr id="3" name="Text Placeholder 2">
            <a:extLst>
              <a:ext uri="{FF2B5EF4-FFF2-40B4-BE49-F238E27FC236}">
                <a16:creationId xmlns:a16="http://schemas.microsoft.com/office/drawing/2014/main" id="{40889A93-F6BF-36D8-9667-AFAEC9C178F1}"/>
              </a:ext>
            </a:extLst>
          </p:cNvPr>
          <p:cNvSpPr>
            <a:spLocks noGrp="1"/>
          </p:cNvSpPr>
          <p:nvPr>
            <p:ph type="body" idx="10"/>
          </p:nvPr>
        </p:nvSpPr>
        <p:spPr/>
        <p:txBody>
          <a:bodyPr/>
          <a:lstStyle/>
          <a:p>
            <a:pPr>
              <a:buFont typeface="Arial" panose="020B0604020202020204" pitchFamily="34" charset="0"/>
              <a:buChar char="•"/>
            </a:pPr>
            <a:r>
              <a:rPr lang="en-US" dirty="0"/>
              <a:t>Budget allocation around $8 million per year once established</a:t>
            </a:r>
          </a:p>
          <a:p>
            <a:pPr>
              <a:buFont typeface="Arial" panose="020B0604020202020204" pitchFamily="34" charset="0"/>
              <a:buChar char="•"/>
            </a:pPr>
            <a:r>
              <a:rPr lang="en-US" dirty="0"/>
              <a:t>Program costs significantly below budget, </a:t>
            </a:r>
            <a:r>
              <a:rPr lang="en-US" b="1" u="sng" dirty="0"/>
              <a:t>impact of covid restrictions</a:t>
            </a:r>
            <a:r>
              <a:rPr lang="en-US" dirty="0"/>
              <a:t> </a:t>
            </a:r>
          </a:p>
          <a:p>
            <a:pPr>
              <a:buFont typeface="Arial" panose="020B0604020202020204" pitchFamily="34" charset="0"/>
              <a:buChar char="•"/>
            </a:pPr>
            <a:r>
              <a:rPr lang="en-US" dirty="0"/>
              <a:t>Total program </a:t>
            </a:r>
            <a:r>
              <a:rPr lang="en-US"/>
              <a:t>cost: </a:t>
            </a:r>
            <a:r>
              <a:rPr lang="en-US" dirty="0"/>
              <a:t>$31.1 million is </a:t>
            </a:r>
            <a:r>
              <a:rPr lang="en-US" b="1" dirty="0">
                <a:solidFill>
                  <a:srgbClr val="92D050"/>
                </a:solidFill>
              </a:rPr>
              <a:t>substantially below total budget </a:t>
            </a:r>
            <a:r>
              <a:rPr lang="en-US" dirty="0"/>
              <a:t>of $42.8 million </a:t>
            </a:r>
            <a:r>
              <a:rPr lang="en-US" sz="1400" dirty="0"/>
              <a:t>(for the 6-year study period 2016-17 to 2021-22)</a:t>
            </a:r>
          </a:p>
          <a:p>
            <a:pPr>
              <a:buFont typeface="Arial" panose="020B0604020202020204" pitchFamily="34" charset="0"/>
              <a:buChar char="•"/>
            </a:pPr>
            <a:endParaRPr lang="en-AU" dirty="0"/>
          </a:p>
        </p:txBody>
      </p:sp>
      <p:pic>
        <p:nvPicPr>
          <p:cNvPr id="4" name="Content Placeholder 4">
            <a:extLst>
              <a:ext uri="{FF2B5EF4-FFF2-40B4-BE49-F238E27FC236}">
                <a16:creationId xmlns:a16="http://schemas.microsoft.com/office/drawing/2014/main" id="{32674002-F8F4-C19F-59EA-DB1EF2D1C1AD}"/>
              </a:ext>
            </a:extLst>
          </p:cNvPr>
          <p:cNvPicPr>
            <a:picLocks noChangeAspect="1"/>
          </p:cNvPicPr>
          <p:nvPr/>
        </p:nvPicPr>
        <p:blipFill>
          <a:blip r:embed="rId2"/>
          <a:stretch>
            <a:fillRect/>
          </a:stretch>
        </p:blipFill>
        <p:spPr>
          <a:xfrm>
            <a:off x="395536" y="2679700"/>
            <a:ext cx="8208962" cy="1605788"/>
          </a:xfrm>
          <a:prstGeom prst="rect">
            <a:avLst/>
          </a:prstGeom>
        </p:spPr>
      </p:pic>
    </p:spTree>
    <p:extLst>
      <p:ext uri="{BB962C8B-B14F-4D97-AF65-F5344CB8AC3E}">
        <p14:creationId xmlns:p14="http://schemas.microsoft.com/office/powerpoint/2010/main" val="3442957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420F9987-D3AF-4BF8-B545-4BE64FF0E46A}"/>
              </a:ext>
            </a:extLst>
          </p:cNvPr>
          <p:cNvSpPr>
            <a:spLocks noGrp="1"/>
          </p:cNvSpPr>
          <p:nvPr>
            <p:ph type="title"/>
          </p:nvPr>
        </p:nvSpPr>
        <p:spPr/>
        <p:txBody>
          <a:bodyPr/>
          <a:lstStyle/>
          <a:p>
            <a:r>
              <a:rPr lang="en-US" altLang="en-US" dirty="0">
                <a:ea typeface="ＭＳ Ｐゴシック" panose="020B0600070205080204" pitchFamily="34" charset="-128"/>
              </a:rPr>
              <a:t>Policy Context</a:t>
            </a:r>
          </a:p>
        </p:txBody>
      </p:sp>
      <p:sp>
        <p:nvSpPr>
          <p:cNvPr id="13314" name="Text Placeholder 2">
            <a:extLst>
              <a:ext uri="{FF2B5EF4-FFF2-40B4-BE49-F238E27FC236}">
                <a16:creationId xmlns:a16="http://schemas.microsoft.com/office/drawing/2014/main" id="{B141E0F3-0B21-4220-B8B2-9E059BB1C2A5}"/>
              </a:ext>
            </a:extLst>
          </p:cNvPr>
          <p:cNvSpPr>
            <a:spLocks noGrp="1"/>
          </p:cNvSpPr>
          <p:nvPr>
            <p:ph type="body" idx="10"/>
          </p:nvPr>
        </p:nvSpPr>
        <p:spPr>
          <a:xfrm>
            <a:off x="468313" y="843706"/>
            <a:ext cx="8208962" cy="3672259"/>
          </a:xfrm>
        </p:spPr>
        <p:txBody>
          <a:bodyPr/>
          <a:lstStyle/>
          <a:p>
            <a:pPr marL="285750" indent="-285750">
              <a:buFont typeface="Arial" panose="020B0604020202020204" pitchFamily="34" charset="0"/>
              <a:buChar char="•"/>
            </a:pPr>
            <a:endParaRPr lang="en-AU" dirty="0">
              <a:latin typeface="+mj-lt"/>
            </a:endParaRPr>
          </a:p>
          <a:p>
            <a:pPr marL="285750" indent="-285750">
              <a:buFont typeface="Arial" panose="020B0604020202020204" pitchFamily="34" charset="0"/>
              <a:buChar char="•"/>
            </a:pPr>
            <a:r>
              <a:rPr lang="en-AU" dirty="0">
                <a:latin typeface="+mj-lt"/>
              </a:rPr>
              <a:t>Growth in South Australia’s imprisonment rate was increasing at twice the national rate over the past decade. </a:t>
            </a:r>
          </a:p>
          <a:p>
            <a:pPr marL="285750" indent="-285750">
              <a:buFont typeface="Arial" panose="020B0604020202020204" pitchFamily="34" charset="0"/>
              <a:buChar char="•"/>
            </a:pPr>
            <a:r>
              <a:rPr lang="en-AU" altLang="en-US" dirty="0">
                <a:latin typeface="+mj-lt"/>
                <a:ea typeface="ヒラギノ角ゴ Pro W3"/>
                <a:cs typeface="ヒラギノ角ゴ Pro W3"/>
              </a:rPr>
              <a:t>Expanding community-based supervision and rehabilitation</a:t>
            </a:r>
          </a:p>
          <a:p>
            <a:pPr marL="285750" indent="-285750">
              <a:buFont typeface="Arial" panose="020B0604020202020204" pitchFamily="34" charset="0"/>
              <a:buChar char="•"/>
            </a:pPr>
            <a:r>
              <a:rPr lang="en-AU" dirty="0">
                <a:latin typeface="+mj-lt"/>
              </a:rPr>
              <a:t>Statutes Amendment (Home Detention) Bill 2015</a:t>
            </a:r>
          </a:p>
          <a:p>
            <a:pPr marL="482600" lvl="2" indent="-285750"/>
            <a:r>
              <a:rPr lang="en-AU" dirty="0">
                <a:latin typeface="+mj-lt"/>
              </a:rPr>
              <a:t>Release Ordered Home Detention (ROHD) – 14 June 2016</a:t>
            </a:r>
          </a:p>
          <a:p>
            <a:pPr marL="482600" lvl="2" indent="-285750"/>
            <a:r>
              <a:rPr lang="en-AU" dirty="0">
                <a:latin typeface="+mj-lt"/>
              </a:rPr>
              <a:t>Court Ordered Home Detention (COHD) – 1 September 2016</a:t>
            </a:r>
          </a:p>
          <a:p>
            <a:pPr marL="212725" lvl="1" indent="-285750"/>
            <a:r>
              <a:rPr lang="en-AU" sz="1600" dirty="0">
                <a:effectLst/>
                <a:latin typeface="+mj-lt"/>
                <a:ea typeface="Calibri" panose="020F0502020204030204" pitchFamily="34" charset="0"/>
              </a:rPr>
              <a:t>Expansion in numbers post proclamation in 2016 </a:t>
            </a:r>
          </a:p>
          <a:p>
            <a:pPr marL="212725" lvl="1" indent="-285750"/>
            <a:r>
              <a:rPr lang="en-AU" sz="1600" dirty="0">
                <a:effectLst/>
                <a:latin typeface="+mj-lt"/>
                <a:ea typeface="Calibri" panose="020F0502020204030204" pitchFamily="34" charset="0"/>
              </a:rPr>
              <a:t>Home Detention Integrated Support Services Program (</a:t>
            </a:r>
            <a:r>
              <a:rPr lang="en-AU" dirty="0">
                <a:latin typeface="+mj-lt"/>
              </a:rPr>
              <a:t>HISSP)</a:t>
            </a:r>
          </a:p>
          <a:p>
            <a:pPr marL="285750" indent="-285750">
              <a:buFont typeface="Arial" panose="020B0604020202020204" pitchFamily="34" charset="0"/>
              <a:buChar char="•"/>
            </a:pPr>
            <a:endParaRPr lang="en-US" altLang="en-US" dirty="0">
              <a:ea typeface="ヒラギノ角ゴ Pro W3"/>
              <a:cs typeface="ヒラギノ角ゴ Pro W3"/>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97C88-B9ED-32A2-063B-9E2A5F7D3D64}"/>
              </a:ext>
            </a:extLst>
          </p:cNvPr>
          <p:cNvSpPr>
            <a:spLocks noGrp="1"/>
          </p:cNvSpPr>
          <p:nvPr>
            <p:ph type="title"/>
          </p:nvPr>
        </p:nvSpPr>
        <p:spPr/>
        <p:txBody>
          <a:bodyPr wrap="square" anchor="b">
            <a:normAutofit/>
          </a:bodyPr>
          <a:lstStyle/>
          <a:p>
            <a:r>
              <a:rPr lang="en-US" dirty="0"/>
              <a:t>Home detention – program costs</a:t>
            </a:r>
            <a:endParaRPr lang="en-AU" dirty="0"/>
          </a:p>
        </p:txBody>
      </p:sp>
      <p:sp>
        <p:nvSpPr>
          <p:cNvPr id="12" name="Text Placeholder 3">
            <a:extLst>
              <a:ext uri="{FF2B5EF4-FFF2-40B4-BE49-F238E27FC236}">
                <a16:creationId xmlns:a16="http://schemas.microsoft.com/office/drawing/2014/main" id="{CF609442-AA70-8C8D-9B7B-14C5AA60F51B}"/>
              </a:ext>
            </a:extLst>
          </p:cNvPr>
          <p:cNvSpPr>
            <a:spLocks noGrp="1"/>
          </p:cNvSpPr>
          <p:nvPr>
            <p:ph type="body" idx="10"/>
          </p:nvPr>
        </p:nvSpPr>
        <p:spPr>
          <a:xfrm>
            <a:off x="468313" y="1131888"/>
            <a:ext cx="3599632" cy="3095625"/>
          </a:xfrm>
        </p:spPr>
        <p:txBody>
          <a:bodyPr/>
          <a:lstStyle/>
          <a:p>
            <a:pPr marL="171450" indent="-171450">
              <a:buFont typeface="Arial" panose="020B0604020202020204" pitchFamily="34" charset="0"/>
              <a:buChar char="•"/>
            </a:pPr>
            <a:r>
              <a:rPr lang="en-US" sz="1400" dirty="0" err="1"/>
              <a:t>RoGS</a:t>
            </a:r>
            <a:r>
              <a:rPr lang="en-US" sz="1400" dirty="0"/>
              <a:t> calculation method</a:t>
            </a:r>
          </a:p>
          <a:p>
            <a:pPr marL="514350" lvl="1" indent="-171450">
              <a:buFont typeface="Arial" panose="020B0604020202020204" pitchFamily="34" charset="0"/>
              <a:buChar char="•"/>
            </a:pPr>
            <a:r>
              <a:rPr lang="en-US" sz="1400" dirty="0"/>
              <a:t>Estimated daily costs (EM and ICU)</a:t>
            </a:r>
          </a:p>
          <a:p>
            <a:pPr marL="514350" lvl="1" indent="-171450">
              <a:buFont typeface="Arial" panose="020B0604020202020204" pitchFamily="34" charset="0"/>
              <a:buChar char="•"/>
            </a:pPr>
            <a:r>
              <a:rPr lang="en-US" sz="1400" dirty="0"/>
              <a:t>Number of offender days and in scope ROHD and COHD populations</a:t>
            </a:r>
          </a:p>
          <a:p>
            <a:pPr marL="514350" lvl="1" indent="-171450">
              <a:buFont typeface="Arial" panose="020B0604020202020204" pitchFamily="34" charset="0"/>
              <a:buChar char="•"/>
            </a:pPr>
            <a:r>
              <a:rPr lang="en-US" sz="1400" dirty="0"/>
              <a:t>IHISSP/HISSP support services</a:t>
            </a:r>
          </a:p>
          <a:p>
            <a:pPr marL="171450" indent="-171450">
              <a:buFont typeface="Arial" panose="020B0604020202020204" pitchFamily="34" charset="0"/>
              <a:buChar char="•"/>
            </a:pPr>
            <a:r>
              <a:rPr lang="en-US" sz="1400" dirty="0"/>
              <a:t>Costs increased from startup in 2016-17</a:t>
            </a:r>
          </a:p>
          <a:p>
            <a:pPr marL="171450" indent="-171450">
              <a:buFont typeface="Arial" panose="020B0604020202020204" pitchFamily="34" charset="0"/>
              <a:buChar char="•"/>
            </a:pPr>
            <a:r>
              <a:rPr lang="en-US" sz="1400" dirty="0"/>
              <a:t>Highest in 2018-19 ($6.1 million)</a:t>
            </a:r>
          </a:p>
          <a:p>
            <a:pPr marL="171450" indent="-171450">
              <a:buFont typeface="Arial" panose="020B0604020202020204" pitchFamily="34" charset="0"/>
              <a:buChar char="•"/>
            </a:pPr>
            <a:r>
              <a:rPr lang="en-US" sz="1400" dirty="0"/>
              <a:t>Decline in following years likely – partially due to </a:t>
            </a:r>
            <a:r>
              <a:rPr lang="en-US" sz="1400" b="1" u="sng" dirty="0"/>
              <a:t>COVID-19 restrictions</a:t>
            </a:r>
          </a:p>
          <a:p>
            <a:pPr marL="171450" indent="-171450">
              <a:buFont typeface="Arial" panose="020B0604020202020204" pitchFamily="34" charset="0"/>
              <a:buChar char="•"/>
            </a:pPr>
            <a:r>
              <a:rPr lang="en-US" sz="1400" dirty="0"/>
              <a:t>Later years </a:t>
            </a:r>
            <a:r>
              <a:rPr lang="en-US" sz="1400" b="1" dirty="0">
                <a:solidFill>
                  <a:srgbClr val="92D050"/>
                </a:solidFill>
              </a:rPr>
              <a:t>HD cost down </a:t>
            </a:r>
            <a:r>
              <a:rPr lang="en-US" sz="1400" dirty="0"/>
              <a:t>/ </a:t>
            </a:r>
            <a:r>
              <a:rPr lang="en-US" sz="1400" b="1" dirty="0">
                <a:solidFill>
                  <a:srgbClr val="FFC000"/>
                </a:solidFill>
              </a:rPr>
              <a:t>HISSP up</a:t>
            </a:r>
          </a:p>
        </p:txBody>
      </p:sp>
      <p:pic>
        <p:nvPicPr>
          <p:cNvPr id="7" name="Picture 6">
            <a:extLst>
              <a:ext uri="{FF2B5EF4-FFF2-40B4-BE49-F238E27FC236}">
                <a16:creationId xmlns:a16="http://schemas.microsoft.com/office/drawing/2014/main" id="{ECDDA7D2-96E7-E788-AF33-CE2ADD76C564}"/>
              </a:ext>
            </a:extLst>
          </p:cNvPr>
          <p:cNvPicPr>
            <a:picLocks noChangeAspect="1"/>
          </p:cNvPicPr>
          <p:nvPr/>
        </p:nvPicPr>
        <p:blipFill>
          <a:blip r:embed="rId2"/>
          <a:stretch>
            <a:fillRect/>
          </a:stretch>
        </p:blipFill>
        <p:spPr>
          <a:xfrm>
            <a:off x="4211960" y="818434"/>
            <a:ext cx="4600536" cy="3841447"/>
          </a:xfrm>
          <a:prstGeom prst="rect">
            <a:avLst/>
          </a:prstGeom>
          <a:noFill/>
        </p:spPr>
      </p:pic>
      <p:sp>
        <p:nvSpPr>
          <p:cNvPr id="8" name="Arrow: Up 7">
            <a:extLst>
              <a:ext uri="{FF2B5EF4-FFF2-40B4-BE49-F238E27FC236}">
                <a16:creationId xmlns:a16="http://schemas.microsoft.com/office/drawing/2014/main" id="{B2AEF1DC-7A05-5B11-70BA-D9C16510586A}"/>
              </a:ext>
            </a:extLst>
          </p:cNvPr>
          <p:cNvSpPr/>
          <p:nvPr/>
        </p:nvSpPr>
        <p:spPr>
          <a:xfrm>
            <a:off x="8036539" y="3765555"/>
            <a:ext cx="72008" cy="72008"/>
          </a:xfrm>
          <a:prstGeom prst="up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rrow: Up 8">
            <a:extLst>
              <a:ext uri="{FF2B5EF4-FFF2-40B4-BE49-F238E27FC236}">
                <a16:creationId xmlns:a16="http://schemas.microsoft.com/office/drawing/2014/main" id="{6145BEE7-46AD-DAD8-40E5-3411E91E55C3}"/>
              </a:ext>
            </a:extLst>
          </p:cNvPr>
          <p:cNvSpPr/>
          <p:nvPr/>
        </p:nvSpPr>
        <p:spPr>
          <a:xfrm>
            <a:off x="8508634" y="3765555"/>
            <a:ext cx="72008" cy="72008"/>
          </a:xfrm>
          <a:prstGeom prst="up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Down 9">
            <a:extLst>
              <a:ext uri="{FF2B5EF4-FFF2-40B4-BE49-F238E27FC236}">
                <a16:creationId xmlns:a16="http://schemas.microsoft.com/office/drawing/2014/main" id="{964012D2-83BF-8CD4-4173-935B9C92B310}"/>
              </a:ext>
            </a:extLst>
          </p:cNvPr>
          <p:cNvSpPr/>
          <p:nvPr/>
        </p:nvSpPr>
        <p:spPr>
          <a:xfrm>
            <a:off x="7524328" y="3581483"/>
            <a:ext cx="72008" cy="72008"/>
          </a:xfrm>
          <a:prstGeom prst="down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Arrow: Down 10">
            <a:extLst>
              <a:ext uri="{FF2B5EF4-FFF2-40B4-BE49-F238E27FC236}">
                <a16:creationId xmlns:a16="http://schemas.microsoft.com/office/drawing/2014/main" id="{9091CE49-0409-61FF-B8DF-34ADD522AB7A}"/>
              </a:ext>
            </a:extLst>
          </p:cNvPr>
          <p:cNvSpPr/>
          <p:nvPr/>
        </p:nvSpPr>
        <p:spPr>
          <a:xfrm>
            <a:off x="8036539" y="3583067"/>
            <a:ext cx="72008" cy="72008"/>
          </a:xfrm>
          <a:prstGeom prst="down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rrow: Down 12">
            <a:extLst>
              <a:ext uri="{FF2B5EF4-FFF2-40B4-BE49-F238E27FC236}">
                <a16:creationId xmlns:a16="http://schemas.microsoft.com/office/drawing/2014/main" id="{EC1463B4-AA76-A5F5-A175-275B06E257A3}"/>
              </a:ext>
            </a:extLst>
          </p:cNvPr>
          <p:cNvSpPr/>
          <p:nvPr/>
        </p:nvSpPr>
        <p:spPr>
          <a:xfrm>
            <a:off x="8508634" y="3587233"/>
            <a:ext cx="72008" cy="72008"/>
          </a:xfrm>
          <a:prstGeom prst="down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Arrow: Down 13">
            <a:extLst>
              <a:ext uri="{FF2B5EF4-FFF2-40B4-BE49-F238E27FC236}">
                <a16:creationId xmlns:a16="http://schemas.microsoft.com/office/drawing/2014/main" id="{CB15EE8D-543E-1611-075A-0C3819102A4B}"/>
              </a:ext>
            </a:extLst>
          </p:cNvPr>
          <p:cNvSpPr/>
          <p:nvPr/>
        </p:nvSpPr>
        <p:spPr>
          <a:xfrm>
            <a:off x="7548134" y="4037967"/>
            <a:ext cx="72008" cy="72008"/>
          </a:xfrm>
          <a:prstGeom prst="down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Arrow: Down 14">
            <a:extLst>
              <a:ext uri="{FF2B5EF4-FFF2-40B4-BE49-F238E27FC236}">
                <a16:creationId xmlns:a16="http://schemas.microsoft.com/office/drawing/2014/main" id="{AC99C2B0-CD87-A2BF-B822-01E552B95F78}"/>
              </a:ext>
            </a:extLst>
          </p:cNvPr>
          <p:cNvSpPr/>
          <p:nvPr/>
        </p:nvSpPr>
        <p:spPr>
          <a:xfrm>
            <a:off x="8036539" y="4025887"/>
            <a:ext cx="72008" cy="72008"/>
          </a:xfrm>
          <a:prstGeom prst="down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Arrow: Down 15">
            <a:extLst>
              <a:ext uri="{FF2B5EF4-FFF2-40B4-BE49-F238E27FC236}">
                <a16:creationId xmlns:a16="http://schemas.microsoft.com/office/drawing/2014/main" id="{10F2435E-FDA0-87E5-95BF-407E0DEB15C9}"/>
              </a:ext>
            </a:extLst>
          </p:cNvPr>
          <p:cNvSpPr/>
          <p:nvPr/>
        </p:nvSpPr>
        <p:spPr>
          <a:xfrm>
            <a:off x="8507473" y="4025887"/>
            <a:ext cx="72008" cy="72008"/>
          </a:xfrm>
          <a:prstGeom prst="down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00925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979E-D8B9-79D1-7F60-71EB9D41885D}"/>
              </a:ext>
            </a:extLst>
          </p:cNvPr>
          <p:cNvSpPr>
            <a:spLocks noGrp="1"/>
          </p:cNvSpPr>
          <p:nvPr>
            <p:ph type="title"/>
          </p:nvPr>
        </p:nvSpPr>
        <p:spPr/>
        <p:txBody>
          <a:bodyPr/>
          <a:lstStyle/>
          <a:p>
            <a:r>
              <a:rPr lang="en-US" dirty="0"/>
              <a:t>Average cost per HD detainee</a:t>
            </a:r>
            <a:endParaRPr lang="en-AU" dirty="0"/>
          </a:p>
        </p:txBody>
      </p:sp>
      <p:sp>
        <p:nvSpPr>
          <p:cNvPr id="3" name="Text Placeholder 2">
            <a:extLst>
              <a:ext uri="{FF2B5EF4-FFF2-40B4-BE49-F238E27FC236}">
                <a16:creationId xmlns:a16="http://schemas.microsoft.com/office/drawing/2014/main" id="{40889A93-F6BF-36D8-9667-AFAEC9C178F1}"/>
              </a:ext>
            </a:extLst>
          </p:cNvPr>
          <p:cNvSpPr>
            <a:spLocks noGrp="1"/>
          </p:cNvSpPr>
          <p:nvPr>
            <p:ph type="body" idx="10"/>
          </p:nvPr>
        </p:nvSpPr>
        <p:spPr/>
        <p:txBody>
          <a:bodyPr/>
          <a:lstStyle/>
          <a:p>
            <a:pPr>
              <a:buFont typeface="Arial" panose="020B0604020202020204" pitchFamily="34" charset="0"/>
              <a:buChar char="•"/>
            </a:pPr>
            <a:r>
              <a:rPr lang="en-US" dirty="0"/>
              <a:t>The program supported a total of 2,482 HD detainees during the study period</a:t>
            </a:r>
          </a:p>
          <a:p>
            <a:pPr lvl="2"/>
            <a:r>
              <a:rPr lang="en-US" sz="1200" dirty="0"/>
              <a:t>Estimated average cost </a:t>
            </a:r>
            <a:r>
              <a:rPr lang="en-US" sz="1200" b="1" dirty="0"/>
              <a:t>per detainee</a:t>
            </a:r>
            <a:r>
              <a:rPr lang="en-US" sz="1200" dirty="0"/>
              <a:t>: $11,612 </a:t>
            </a:r>
            <a:r>
              <a:rPr lang="en-US" sz="1000" dirty="0"/>
              <a:t>(across average HD sentences of 6.3 months)</a:t>
            </a:r>
          </a:p>
          <a:p>
            <a:pPr lvl="2"/>
            <a:r>
              <a:rPr lang="en-US" sz="1200" dirty="0"/>
              <a:t>Represents an average HD cost of $1,827 </a:t>
            </a:r>
            <a:r>
              <a:rPr lang="en-US" sz="1200" b="1" dirty="0"/>
              <a:t>per month </a:t>
            </a:r>
            <a:r>
              <a:rPr lang="en-US" sz="1000" dirty="0"/>
              <a:t>(during the study period from 2016-17 to 2021-22)</a:t>
            </a:r>
          </a:p>
          <a:p>
            <a:pPr lvl="2"/>
            <a:r>
              <a:rPr lang="en-US" sz="1200" dirty="0"/>
              <a:t>On average: 	ROHD (6.2 months) - estimated average cost per detainee of $11,337</a:t>
            </a:r>
          </a:p>
          <a:p>
            <a:pPr marL="850900" lvl="4" indent="0">
              <a:buNone/>
            </a:pPr>
            <a:r>
              <a:rPr lang="en-US" sz="1200" dirty="0"/>
              <a:t>		COHD (6.4 months) - estimated average cost of $11,678</a:t>
            </a:r>
          </a:p>
          <a:p>
            <a:pPr lvl="2"/>
            <a:r>
              <a:rPr lang="en-US" sz="1200" dirty="0"/>
              <a:t>Average HD sentence </a:t>
            </a:r>
            <a:r>
              <a:rPr lang="en-US" sz="1200" dirty="0" err="1"/>
              <a:t>annualises</a:t>
            </a:r>
            <a:r>
              <a:rPr lang="en-US" sz="1200" dirty="0"/>
              <a:t> to $21,925 which represents around 21% of the annual cost of prison in SA</a:t>
            </a:r>
            <a:endParaRPr lang="en-AU" sz="1200" dirty="0"/>
          </a:p>
        </p:txBody>
      </p:sp>
      <p:pic>
        <p:nvPicPr>
          <p:cNvPr id="7" name="Picture 6">
            <a:extLst>
              <a:ext uri="{FF2B5EF4-FFF2-40B4-BE49-F238E27FC236}">
                <a16:creationId xmlns:a16="http://schemas.microsoft.com/office/drawing/2014/main" id="{7B3AFDEB-46A1-AD24-42AE-940D8B720F70}"/>
              </a:ext>
            </a:extLst>
          </p:cNvPr>
          <p:cNvPicPr>
            <a:picLocks noChangeAspect="1"/>
          </p:cNvPicPr>
          <p:nvPr/>
        </p:nvPicPr>
        <p:blipFill>
          <a:blip r:embed="rId2"/>
          <a:stretch>
            <a:fillRect/>
          </a:stretch>
        </p:blipFill>
        <p:spPr>
          <a:xfrm>
            <a:off x="971600" y="2959641"/>
            <a:ext cx="6566026" cy="1575847"/>
          </a:xfrm>
          <a:prstGeom prst="rect">
            <a:avLst/>
          </a:prstGeom>
        </p:spPr>
      </p:pic>
    </p:spTree>
    <p:extLst>
      <p:ext uri="{BB962C8B-B14F-4D97-AF65-F5344CB8AC3E}">
        <p14:creationId xmlns:p14="http://schemas.microsoft.com/office/powerpoint/2010/main" val="3989506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0C35-91F3-77F8-972C-04A92B462ECD}"/>
              </a:ext>
            </a:extLst>
          </p:cNvPr>
          <p:cNvSpPr>
            <a:spLocks noGrp="1"/>
          </p:cNvSpPr>
          <p:nvPr>
            <p:ph type="title"/>
          </p:nvPr>
        </p:nvSpPr>
        <p:spPr/>
        <p:txBody>
          <a:bodyPr/>
          <a:lstStyle/>
          <a:p>
            <a:r>
              <a:rPr lang="en-US" dirty="0"/>
              <a:t>Custodial cost offsets</a:t>
            </a:r>
            <a:endParaRPr lang="en-AU" dirty="0"/>
          </a:p>
        </p:txBody>
      </p:sp>
      <p:sp>
        <p:nvSpPr>
          <p:cNvPr id="3" name="Text Placeholder 2">
            <a:extLst>
              <a:ext uri="{FF2B5EF4-FFF2-40B4-BE49-F238E27FC236}">
                <a16:creationId xmlns:a16="http://schemas.microsoft.com/office/drawing/2014/main" id="{ADE79C10-3794-391A-EEEA-C89EB566900C}"/>
              </a:ext>
            </a:extLst>
          </p:cNvPr>
          <p:cNvSpPr>
            <a:spLocks noGrp="1"/>
          </p:cNvSpPr>
          <p:nvPr>
            <p:ph type="body" idx="10"/>
          </p:nvPr>
        </p:nvSpPr>
        <p:spPr>
          <a:xfrm>
            <a:off x="468313" y="1131888"/>
            <a:ext cx="4131888" cy="3095625"/>
          </a:xfrm>
        </p:spPr>
        <p:txBody>
          <a:bodyPr/>
          <a:lstStyle/>
          <a:p>
            <a:pPr marL="514350" lvl="1" indent="-171450">
              <a:buFont typeface="Arial" panose="020B0604020202020204" pitchFamily="34" charset="0"/>
              <a:buChar char="•"/>
            </a:pPr>
            <a:r>
              <a:rPr lang="en-US" dirty="0"/>
              <a:t>Prior prison sentences over previous decade for perspective on scale</a:t>
            </a:r>
            <a:br>
              <a:rPr lang="en-US" dirty="0"/>
            </a:br>
            <a:r>
              <a:rPr lang="en-US" sz="1400" dirty="0"/>
              <a:t>(not directly comparable)</a:t>
            </a:r>
          </a:p>
          <a:p>
            <a:pPr marL="514350" lvl="1" indent="-171450">
              <a:buFont typeface="Arial" panose="020B0604020202020204" pitchFamily="34" charset="0"/>
              <a:buChar char="•"/>
            </a:pPr>
            <a:r>
              <a:rPr lang="en-US" dirty="0"/>
              <a:t>Relative proportion of </a:t>
            </a:r>
            <a:r>
              <a:rPr lang="en-US" dirty="0">
                <a:solidFill>
                  <a:srgbClr val="92D050"/>
                </a:solidFill>
              </a:rPr>
              <a:t>HD program cost</a:t>
            </a:r>
          </a:p>
          <a:p>
            <a:pPr marL="514350" lvl="1" indent="-171450">
              <a:buFont typeface="Arial" panose="020B0604020202020204" pitchFamily="34" charset="0"/>
              <a:buChar char="•"/>
            </a:pPr>
            <a:r>
              <a:rPr lang="en-US" dirty="0"/>
              <a:t>Custodial offsets during study period (shaded lower section)</a:t>
            </a:r>
          </a:p>
          <a:p>
            <a:pPr marL="784225" lvl="2" indent="-171450">
              <a:buFont typeface="Arial" panose="020B0604020202020204" pitchFamily="34" charset="0"/>
              <a:buChar char="•"/>
            </a:pPr>
            <a:r>
              <a:rPr lang="en-US" dirty="0"/>
              <a:t>multiples of program cost</a:t>
            </a:r>
            <a:br>
              <a:rPr lang="en-US" dirty="0"/>
            </a:br>
            <a:r>
              <a:rPr lang="en-US" sz="1400" dirty="0">
                <a:ea typeface="ＭＳ Ｐゴシック" charset="-128"/>
              </a:rPr>
              <a:t>(direct measurable offsets)</a:t>
            </a:r>
          </a:p>
          <a:p>
            <a:pPr marL="514350" lvl="1" indent="-171450">
              <a:buFont typeface="Arial" panose="020B0604020202020204" pitchFamily="34" charset="0"/>
              <a:buChar char="•"/>
            </a:pPr>
            <a:r>
              <a:rPr lang="en-US" dirty="0"/>
              <a:t>And offsets due to reduced post HD program returns to custody</a:t>
            </a:r>
          </a:p>
          <a:p>
            <a:endParaRPr lang="en-AU" dirty="0"/>
          </a:p>
        </p:txBody>
      </p:sp>
      <p:pic>
        <p:nvPicPr>
          <p:cNvPr id="4" name="Picture 3">
            <a:extLst>
              <a:ext uri="{FF2B5EF4-FFF2-40B4-BE49-F238E27FC236}">
                <a16:creationId xmlns:a16="http://schemas.microsoft.com/office/drawing/2014/main" id="{F8018119-99B7-0014-4F0A-4EC30ABB72CE}"/>
              </a:ext>
            </a:extLst>
          </p:cNvPr>
          <p:cNvPicPr>
            <a:picLocks noChangeAspect="1"/>
          </p:cNvPicPr>
          <p:nvPr/>
        </p:nvPicPr>
        <p:blipFill>
          <a:blip r:embed="rId2"/>
          <a:stretch>
            <a:fillRect/>
          </a:stretch>
        </p:blipFill>
        <p:spPr>
          <a:xfrm>
            <a:off x="4788024" y="879500"/>
            <a:ext cx="4162311" cy="3600400"/>
          </a:xfrm>
          <a:prstGeom prst="rect">
            <a:avLst/>
          </a:prstGeom>
          <a:noFill/>
        </p:spPr>
      </p:pic>
    </p:spTree>
    <p:extLst>
      <p:ext uri="{BB962C8B-B14F-4D97-AF65-F5344CB8AC3E}">
        <p14:creationId xmlns:p14="http://schemas.microsoft.com/office/powerpoint/2010/main" val="1535019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979E-D8B9-79D1-7F60-71EB9D41885D}"/>
              </a:ext>
            </a:extLst>
          </p:cNvPr>
          <p:cNvSpPr>
            <a:spLocks noGrp="1"/>
          </p:cNvSpPr>
          <p:nvPr>
            <p:ph type="title"/>
          </p:nvPr>
        </p:nvSpPr>
        <p:spPr/>
        <p:txBody>
          <a:bodyPr/>
          <a:lstStyle/>
          <a:p>
            <a:r>
              <a:rPr lang="en-US" dirty="0"/>
              <a:t>Program cost effectiveness – base case</a:t>
            </a:r>
            <a:endParaRPr lang="en-AU" dirty="0"/>
          </a:p>
        </p:txBody>
      </p:sp>
      <p:sp>
        <p:nvSpPr>
          <p:cNvPr id="3" name="Text Placeholder 2">
            <a:extLst>
              <a:ext uri="{FF2B5EF4-FFF2-40B4-BE49-F238E27FC236}">
                <a16:creationId xmlns:a16="http://schemas.microsoft.com/office/drawing/2014/main" id="{40889A93-F6BF-36D8-9667-AFAEC9C178F1}"/>
              </a:ext>
            </a:extLst>
          </p:cNvPr>
          <p:cNvSpPr>
            <a:spLocks noGrp="1"/>
          </p:cNvSpPr>
          <p:nvPr>
            <p:ph type="body" idx="10"/>
          </p:nvPr>
        </p:nvSpPr>
        <p:spPr/>
        <p:txBody>
          <a:bodyPr/>
          <a:lstStyle/>
          <a:p>
            <a:endParaRPr lang="en-AU"/>
          </a:p>
        </p:txBody>
      </p:sp>
      <p:pic>
        <p:nvPicPr>
          <p:cNvPr id="4" name="Picture 3">
            <a:extLst>
              <a:ext uri="{FF2B5EF4-FFF2-40B4-BE49-F238E27FC236}">
                <a16:creationId xmlns:a16="http://schemas.microsoft.com/office/drawing/2014/main" id="{D6A5E1A4-E0CA-43DF-A71E-ED3AABA23BA0}"/>
              </a:ext>
            </a:extLst>
          </p:cNvPr>
          <p:cNvPicPr>
            <a:picLocks noChangeAspect="1"/>
          </p:cNvPicPr>
          <p:nvPr/>
        </p:nvPicPr>
        <p:blipFill>
          <a:blip r:embed="rId2"/>
          <a:stretch>
            <a:fillRect/>
          </a:stretch>
        </p:blipFill>
        <p:spPr>
          <a:xfrm>
            <a:off x="466725" y="1096390"/>
            <a:ext cx="7057603" cy="3560650"/>
          </a:xfrm>
          <a:prstGeom prst="rect">
            <a:avLst/>
          </a:prstGeom>
        </p:spPr>
      </p:pic>
    </p:spTree>
    <p:extLst>
      <p:ext uri="{BB962C8B-B14F-4D97-AF65-F5344CB8AC3E}">
        <p14:creationId xmlns:p14="http://schemas.microsoft.com/office/powerpoint/2010/main" val="1907007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979E-D8B9-79D1-7F60-71EB9D41885D}"/>
              </a:ext>
            </a:extLst>
          </p:cNvPr>
          <p:cNvSpPr>
            <a:spLocks noGrp="1"/>
          </p:cNvSpPr>
          <p:nvPr>
            <p:ph type="title"/>
          </p:nvPr>
        </p:nvSpPr>
        <p:spPr/>
        <p:txBody>
          <a:bodyPr/>
          <a:lstStyle/>
          <a:p>
            <a:r>
              <a:rPr lang="en-US" dirty="0"/>
              <a:t>Program cost effectiveness – base case</a:t>
            </a:r>
            <a:endParaRPr lang="en-AU" dirty="0"/>
          </a:p>
        </p:txBody>
      </p:sp>
      <p:sp>
        <p:nvSpPr>
          <p:cNvPr id="3" name="Text Placeholder 2">
            <a:extLst>
              <a:ext uri="{FF2B5EF4-FFF2-40B4-BE49-F238E27FC236}">
                <a16:creationId xmlns:a16="http://schemas.microsoft.com/office/drawing/2014/main" id="{40889A93-F6BF-36D8-9667-AFAEC9C178F1}"/>
              </a:ext>
            </a:extLst>
          </p:cNvPr>
          <p:cNvSpPr>
            <a:spLocks noGrp="1"/>
          </p:cNvSpPr>
          <p:nvPr>
            <p:ph type="body" idx="10"/>
          </p:nvPr>
        </p:nvSpPr>
        <p:spPr/>
        <p:txBody>
          <a:bodyPr/>
          <a:lstStyle/>
          <a:p>
            <a:endParaRPr lang="en-AU"/>
          </a:p>
        </p:txBody>
      </p:sp>
      <p:pic>
        <p:nvPicPr>
          <p:cNvPr id="4" name="Picture 3">
            <a:extLst>
              <a:ext uri="{FF2B5EF4-FFF2-40B4-BE49-F238E27FC236}">
                <a16:creationId xmlns:a16="http://schemas.microsoft.com/office/drawing/2014/main" id="{A68CD780-8823-A246-828A-223D7A494DF5}"/>
              </a:ext>
            </a:extLst>
          </p:cNvPr>
          <p:cNvPicPr>
            <a:picLocks noChangeAspect="1"/>
          </p:cNvPicPr>
          <p:nvPr/>
        </p:nvPicPr>
        <p:blipFill>
          <a:blip r:embed="rId2"/>
          <a:stretch>
            <a:fillRect/>
          </a:stretch>
        </p:blipFill>
        <p:spPr>
          <a:xfrm>
            <a:off x="475356" y="1059582"/>
            <a:ext cx="6649267" cy="3542995"/>
          </a:xfrm>
          <a:prstGeom prst="rect">
            <a:avLst/>
          </a:prstGeom>
        </p:spPr>
      </p:pic>
    </p:spTree>
    <p:extLst>
      <p:ext uri="{BB962C8B-B14F-4D97-AF65-F5344CB8AC3E}">
        <p14:creationId xmlns:p14="http://schemas.microsoft.com/office/powerpoint/2010/main" val="981308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979E-D8B9-79D1-7F60-71EB9D41885D}"/>
              </a:ext>
            </a:extLst>
          </p:cNvPr>
          <p:cNvSpPr>
            <a:spLocks noGrp="1"/>
          </p:cNvSpPr>
          <p:nvPr>
            <p:ph type="title"/>
          </p:nvPr>
        </p:nvSpPr>
        <p:spPr/>
        <p:txBody>
          <a:bodyPr/>
          <a:lstStyle/>
          <a:p>
            <a:r>
              <a:rPr lang="en-US" dirty="0"/>
              <a:t>Program cost effectiveness – including RTC</a:t>
            </a:r>
            <a:endParaRPr lang="en-AU" dirty="0"/>
          </a:p>
        </p:txBody>
      </p:sp>
      <p:sp>
        <p:nvSpPr>
          <p:cNvPr id="3" name="Text Placeholder 2">
            <a:extLst>
              <a:ext uri="{FF2B5EF4-FFF2-40B4-BE49-F238E27FC236}">
                <a16:creationId xmlns:a16="http://schemas.microsoft.com/office/drawing/2014/main" id="{40889A93-F6BF-36D8-9667-AFAEC9C178F1}"/>
              </a:ext>
            </a:extLst>
          </p:cNvPr>
          <p:cNvSpPr>
            <a:spLocks noGrp="1"/>
          </p:cNvSpPr>
          <p:nvPr>
            <p:ph type="body" idx="10"/>
          </p:nvPr>
        </p:nvSpPr>
        <p:spPr/>
        <p:txBody>
          <a:bodyPr/>
          <a:lstStyle/>
          <a:p>
            <a:endParaRPr lang="en-AU"/>
          </a:p>
        </p:txBody>
      </p:sp>
      <p:pic>
        <p:nvPicPr>
          <p:cNvPr id="4" name="Picture 3">
            <a:extLst>
              <a:ext uri="{FF2B5EF4-FFF2-40B4-BE49-F238E27FC236}">
                <a16:creationId xmlns:a16="http://schemas.microsoft.com/office/drawing/2014/main" id="{2E80463C-ED63-5E94-1D43-AC6E5B0B1CAD}"/>
              </a:ext>
            </a:extLst>
          </p:cNvPr>
          <p:cNvPicPr>
            <a:picLocks noChangeAspect="1"/>
          </p:cNvPicPr>
          <p:nvPr/>
        </p:nvPicPr>
        <p:blipFill>
          <a:blip r:embed="rId2"/>
          <a:stretch>
            <a:fillRect/>
          </a:stretch>
        </p:blipFill>
        <p:spPr>
          <a:xfrm>
            <a:off x="466725" y="1059582"/>
            <a:ext cx="6553547" cy="3510829"/>
          </a:xfrm>
          <a:prstGeom prst="rect">
            <a:avLst/>
          </a:prstGeom>
        </p:spPr>
      </p:pic>
    </p:spTree>
    <p:extLst>
      <p:ext uri="{BB962C8B-B14F-4D97-AF65-F5344CB8AC3E}">
        <p14:creationId xmlns:p14="http://schemas.microsoft.com/office/powerpoint/2010/main" val="4025710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979E-D8B9-79D1-7F60-71EB9D41885D}"/>
              </a:ext>
            </a:extLst>
          </p:cNvPr>
          <p:cNvSpPr>
            <a:spLocks noGrp="1"/>
          </p:cNvSpPr>
          <p:nvPr>
            <p:ph type="title"/>
          </p:nvPr>
        </p:nvSpPr>
        <p:spPr/>
        <p:txBody>
          <a:bodyPr/>
          <a:lstStyle/>
          <a:p>
            <a:r>
              <a:rPr lang="en-US" dirty="0"/>
              <a:t>Program cost effectiveness – including RTC</a:t>
            </a:r>
            <a:endParaRPr lang="en-AU" dirty="0"/>
          </a:p>
        </p:txBody>
      </p:sp>
      <p:sp>
        <p:nvSpPr>
          <p:cNvPr id="3" name="Text Placeholder 2">
            <a:extLst>
              <a:ext uri="{FF2B5EF4-FFF2-40B4-BE49-F238E27FC236}">
                <a16:creationId xmlns:a16="http://schemas.microsoft.com/office/drawing/2014/main" id="{40889A93-F6BF-36D8-9667-AFAEC9C178F1}"/>
              </a:ext>
            </a:extLst>
          </p:cNvPr>
          <p:cNvSpPr>
            <a:spLocks noGrp="1"/>
          </p:cNvSpPr>
          <p:nvPr>
            <p:ph type="body" idx="10"/>
          </p:nvPr>
        </p:nvSpPr>
        <p:spPr/>
        <p:txBody>
          <a:bodyPr/>
          <a:lstStyle/>
          <a:p>
            <a:endParaRPr lang="en-AU" dirty="0"/>
          </a:p>
        </p:txBody>
      </p:sp>
      <p:pic>
        <p:nvPicPr>
          <p:cNvPr id="4" name="Picture 3">
            <a:extLst>
              <a:ext uri="{FF2B5EF4-FFF2-40B4-BE49-F238E27FC236}">
                <a16:creationId xmlns:a16="http://schemas.microsoft.com/office/drawing/2014/main" id="{DA517430-95EC-A72A-DB1E-D9240B6EB48D}"/>
              </a:ext>
            </a:extLst>
          </p:cNvPr>
          <p:cNvPicPr>
            <a:picLocks noChangeAspect="1"/>
          </p:cNvPicPr>
          <p:nvPr/>
        </p:nvPicPr>
        <p:blipFill>
          <a:blip r:embed="rId2"/>
          <a:stretch>
            <a:fillRect/>
          </a:stretch>
        </p:blipFill>
        <p:spPr>
          <a:xfrm>
            <a:off x="395536" y="961540"/>
            <a:ext cx="6554574" cy="3626434"/>
          </a:xfrm>
          <a:prstGeom prst="rect">
            <a:avLst/>
          </a:prstGeom>
        </p:spPr>
      </p:pic>
    </p:spTree>
    <p:extLst>
      <p:ext uri="{BB962C8B-B14F-4D97-AF65-F5344CB8AC3E}">
        <p14:creationId xmlns:p14="http://schemas.microsoft.com/office/powerpoint/2010/main" val="2079568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979E-D8B9-79D1-7F60-71EB9D41885D}"/>
              </a:ext>
            </a:extLst>
          </p:cNvPr>
          <p:cNvSpPr>
            <a:spLocks noGrp="1"/>
          </p:cNvSpPr>
          <p:nvPr>
            <p:ph type="title"/>
          </p:nvPr>
        </p:nvSpPr>
        <p:spPr/>
        <p:txBody>
          <a:bodyPr/>
          <a:lstStyle/>
          <a:p>
            <a:r>
              <a:rPr lang="en-US" dirty="0"/>
              <a:t>Program cost effectiveness - results</a:t>
            </a:r>
            <a:endParaRPr lang="en-AU" dirty="0"/>
          </a:p>
        </p:txBody>
      </p:sp>
      <p:sp>
        <p:nvSpPr>
          <p:cNvPr id="3" name="Text Placeholder 2">
            <a:extLst>
              <a:ext uri="{FF2B5EF4-FFF2-40B4-BE49-F238E27FC236}">
                <a16:creationId xmlns:a16="http://schemas.microsoft.com/office/drawing/2014/main" id="{40889A93-F6BF-36D8-9667-AFAEC9C178F1}"/>
              </a:ext>
            </a:extLst>
          </p:cNvPr>
          <p:cNvSpPr>
            <a:spLocks noGrp="1"/>
          </p:cNvSpPr>
          <p:nvPr>
            <p:ph type="body" idx="10"/>
          </p:nvPr>
        </p:nvSpPr>
        <p:spPr/>
        <p:txBody>
          <a:bodyPr/>
          <a:lstStyle/>
          <a:p>
            <a:endParaRPr lang="en-AU"/>
          </a:p>
        </p:txBody>
      </p:sp>
      <p:pic>
        <p:nvPicPr>
          <p:cNvPr id="4" name="Picture 3">
            <a:extLst>
              <a:ext uri="{FF2B5EF4-FFF2-40B4-BE49-F238E27FC236}">
                <a16:creationId xmlns:a16="http://schemas.microsoft.com/office/drawing/2014/main" id="{A3E92B5F-69FB-4E48-A94C-4EB4616053BC}"/>
              </a:ext>
            </a:extLst>
          </p:cNvPr>
          <p:cNvPicPr>
            <a:picLocks noChangeAspect="1"/>
          </p:cNvPicPr>
          <p:nvPr/>
        </p:nvPicPr>
        <p:blipFill>
          <a:blip r:embed="rId2"/>
          <a:stretch>
            <a:fillRect/>
          </a:stretch>
        </p:blipFill>
        <p:spPr>
          <a:xfrm>
            <a:off x="1043608" y="987574"/>
            <a:ext cx="5891739" cy="3557998"/>
          </a:xfrm>
          <a:prstGeom prst="rect">
            <a:avLst/>
          </a:prstGeom>
        </p:spPr>
      </p:pic>
      <p:sp>
        <p:nvSpPr>
          <p:cNvPr id="5" name="Oval 4">
            <a:extLst>
              <a:ext uri="{FF2B5EF4-FFF2-40B4-BE49-F238E27FC236}">
                <a16:creationId xmlns:a16="http://schemas.microsoft.com/office/drawing/2014/main" id="{B0C7D311-A448-D238-FEB6-F18BAEBBEDF4}"/>
              </a:ext>
            </a:extLst>
          </p:cNvPr>
          <p:cNvSpPr/>
          <p:nvPr/>
        </p:nvSpPr>
        <p:spPr>
          <a:xfrm>
            <a:off x="5796136" y="2715766"/>
            <a:ext cx="1139211" cy="479013"/>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50681A7D-0B2E-5D23-BF93-185321C4EF79}"/>
              </a:ext>
            </a:extLst>
          </p:cNvPr>
          <p:cNvSpPr/>
          <p:nvPr/>
        </p:nvSpPr>
        <p:spPr>
          <a:xfrm>
            <a:off x="5795067" y="3668023"/>
            <a:ext cx="1139211" cy="479013"/>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613120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979E-D8B9-79D1-7F60-71EB9D41885D}"/>
              </a:ext>
            </a:extLst>
          </p:cNvPr>
          <p:cNvSpPr>
            <a:spLocks noGrp="1"/>
          </p:cNvSpPr>
          <p:nvPr>
            <p:ph type="title"/>
          </p:nvPr>
        </p:nvSpPr>
        <p:spPr/>
        <p:txBody>
          <a:bodyPr/>
          <a:lstStyle/>
          <a:p>
            <a:r>
              <a:rPr lang="en-US" dirty="0"/>
              <a:t>Economic evaluation - summary</a:t>
            </a:r>
            <a:endParaRPr lang="en-AU" dirty="0"/>
          </a:p>
        </p:txBody>
      </p:sp>
      <p:sp>
        <p:nvSpPr>
          <p:cNvPr id="3" name="Text Placeholder 2">
            <a:extLst>
              <a:ext uri="{FF2B5EF4-FFF2-40B4-BE49-F238E27FC236}">
                <a16:creationId xmlns:a16="http://schemas.microsoft.com/office/drawing/2014/main" id="{40889A93-F6BF-36D8-9667-AFAEC9C178F1}"/>
              </a:ext>
            </a:extLst>
          </p:cNvPr>
          <p:cNvSpPr>
            <a:spLocks noGrp="1"/>
          </p:cNvSpPr>
          <p:nvPr>
            <p:ph type="body" idx="10"/>
          </p:nvPr>
        </p:nvSpPr>
        <p:spPr/>
        <p:txBody>
          <a:bodyPr/>
          <a:lstStyle/>
          <a:p>
            <a:pPr>
              <a:buFont typeface="Arial" panose="020B0604020202020204" pitchFamily="34" charset="0"/>
              <a:buChar char="•"/>
            </a:pPr>
            <a:r>
              <a:rPr lang="en-US" dirty="0"/>
              <a:t>Combined, the program cost of $31.3 million is generating $148.7 million of direct prison offsets with high confidence</a:t>
            </a:r>
          </a:p>
          <a:p>
            <a:pPr marL="539750" lvl="3" indent="0">
              <a:buNone/>
            </a:pPr>
            <a:r>
              <a:rPr lang="en-US" dirty="0"/>
              <a:t>	plus a further estimated future offset beyond the study timeframe of $51.5 million</a:t>
            </a:r>
          </a:p>
          <a:p>
            <a:pPr marL="269875" lvl="2" indent="0">
              <a:buNone/>
            </a:pPr>
            <a:r>
              <a:rPr lang="en-US" dirty="0"/>
              <a:t>	total estimated cost offset of $200.3 million</a:t>
            </a:r>
          </a:p>
          <a:p>
            <a:pPr>
              <a:buFont typeface="Arial" panose="020B0604020202020204" pitchFamily="34" charset="0"/>
              <a:buChar char="•"/>
            </a:pPr>
            <a:r>
              <a:rPr lang="en-US" dirty="0"/>
              <a:t>Per detainee: average HD cost per order of $11,668 is resulting in cost savings of $43,603 per detainee through direct HD prison time avoided</a:t>
            </a:r>
          </a:p>
          <a:p>
            <a:pPr marL="269875" lvl="2" indent="0">
              <a:buNone/>
            </a:pPr>
            <a:r>
              <a:rPr lang="en-US" dirty="0"/>
              <a:t>	and $54,887 when including subsequent reduced returns to custody</a:t>
            </a:r>
          </a:p>
          <a:p>
            <a:pPr>
              <a:buFont typeface="Arial" panose="020B0604020202020204" pitchFamily="34" charset="0"/>
              <a:buChar char="•"/>
            </a:pPr>
            <a:r>
              <a:rPr lang="en-US" dirty="0"/>
              <a:t>Exceptional level of cost effectiveness: HD program cost generating multiples in offsets 	around 4.8 times within the study timeframe</a:t>
            </a:r>
            <a:br>
              <a:rPr lang="en-US" dirty="0"/>
            </a:br>
            <a:r>
              <a:rPr lang="en-US" dirty="0"/>
              <a:t>	and nearly 6.4 times if future reductions in returns to custody are considered</a:t>
            </a:r>
          </a:p>
          <a:p>
            <a:endParaRPr lang="en-AU" dirty="0"/>
          </a:p>
        </p:txBody>
      </p:sp>
      <p:sp>
        <p:nvSpPr>
          <p:cNvPr id="4" name="Plus Sign 3">
            <a:extLst>
              <a:ext uri="{FF2B5EF4-FFF2-40B4-BE49-F238E27FC236}">
                <a16:creationId xmlns:a16="http://schemas.microsoft.com/office/drawing/2014/main" id="{3EB9D777-0D07-BECA-E100-0BFA0E7100DB}"/>
              </a:ext>
            </a:extLst>
          </p:cNvPr>
          <p:cNvSpPr/>
          <p:nvPr/>
        </p:nvSpPr>
        <p:spPr>
          <a:xfrm>
            <a:off x="827584" y="1718506"/>
            <a:ext cx="288032" cy="266328"/>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Equals 4">
            <a:extLst>
              <a:ext uri="{FF2B5EF4-FFF2-40B4-BE49-F238E27FC236}">
                <a16:creationId xmlns:a16="http://schemas.microsoft.com/office/drawing/2014/main" id="{4D7A9371-75BB-676F-B399-ED74FF4A8C1E}"/>
              </a:ext>
            </a:extLst>
          </p:cNvPr>
          <p:cNvSpPr/>
          <p:nvPr/>
        </p:nvSpPr>
        <p:spPr>
          <a:xfrm>
            <a:off x="827584" y="2068458"/>
            <a:ext cx="288032" cy="287267"/>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 name="Plus Sign 5">
            <a:extLst>
              <a:ext uri="{FF2B5EF4-FFF2-40B4-BE49-F238E27FC236}">
                <a16:creationId xmlns:a16="http://schemas.microsoft.com/office/drawing/2014/main" id="{C0F5209C-BB44-A3AA-35C2-58FD5098B21C}"/>
              </a:ext>
            </a:extLst>
          </p:cNvPr>
          <p:cNvSpPr/>
          <p:nvPr/>
        </p:nvSpPr>
        <p:spPr>
          <a:xfrm>
            <a:off x="827584" y="3075806"/>
            <a:ext cx="288032" cy="266328"/>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Arrow: Right 6">
            <a:extLst>
              <a:ext uri="{FF2B5EF4-FFF2-40B4-BE49-F238E27FC236}">
                <a16:creationId xmlns:a16="http://schemas.microsoft.com/office/drawing/2014/main" id="{F51A6379-7BA1-2567-8FB7-13CB09266903}"/>
              </a:ext>
            </a:extLst>
          </p:cNvPr>
          <p:cNvSpPr/>
          <p:nvPr/>
        </p:nvSpPr>
        <p:spPr>
          <a:xfrm>
            <a:off x="844748" y="3795886"/>
            <a:ext cx="288032" cy="1245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Arrow: Right 7">
            <a:extLst>
              <a:ext uri="{FF2B5EF4-FFF2-40B4-BE49-F238E27FC236}">
                <a16:creationId xmlns:a16="http://schemas.microsoft.com/office/drawing/2014/main" id="{3890A622-3CBE-039B-C69E-A51AA6C8FE36}"/>
              </a:ext>
            </a:extLst>
          </p:cNvPr>
          <p:cNvSpPr/>
          <p:nvPr/>
        </p:nvSpPr>
        <p:spPr>
          <a:xfrm>
            <a:off x="846068" y="3999919"/>
            <a:ext cx="288032" cy="1245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46766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C1C29F-F5FA-46DE-A8B4-D99D45CA0D79}"/>
              </a:ext>
            </a:extLst>
          </p:cNvPr>
          <p:cNvSpPr>
            <a:spLocks noGrp="1"/>
          </p:cNvSpPr>
          <p:nvPr>
            <p:ph type="body" sz="quarter" idx="10"/>
          </p:nvPr>
        </p:nvSpPr>
        <p:spPr>
          <a:xfrm>
            <a:off x="2281379" y="3374341"/>
            <a:ext cx="6892926" cy="1584177"/>
          </a:xfrm>
        </p:spPr>
        <p:txBody>
          <a:bodyPr/>
          <a:lstStyle/>
          <a:p>
            <a:endParaRPr lang="en-AU" sz="1400" dirty="0"/>
          </a:p>
          <a:p>
            <a:endParaRPr lang="en-AU" sz="1400" dirty="0"/>
          </a:p>
          <a:p>
            <a:endParaRPr lang="en-AU" sz="1400" dirty="0"/>
          </a:p>
          <a:p>
            <a:endParaRPr lang="en-AU" sz="1400" dirty="0"/>
          </a:p>
          <a:p>
            <a:endParaRPr lang="en-AU" sz="1400" dirty="0"/>
          </a:p>
          <a:p>
            <a:r>
              <a:rPr lang="en-AU" sz="2800" dirty="0"/>
              <a:t>Thank you!</a:t>
            </a:r>
          </a:p>
          <a:p>
            <a:r>
              <a:rPr lang="en-AU" sz="1400" dirty="0"/>
              <a:t>Jesse Cale </a:t>
            </a:r>
            <a:r>
              <a:rPr lang="en-AU" sz="1400" dirty="0">
                <a:solidFill>
                  <a:schemeClr val="tx2"/>
                </a:solidFill>
                <a:hlinkClick r:id="rId2">
                  <a:extLst>
                    <a:ext uri="{A12FA001-AC4F-418D-AE19-62706E023703}">
                      <ahyp:hlinkClr xmlns:ahyp="http://schemas.microsoft.com/office/drawing/2018/hyperlinkcolor" val="tx"/>
                    </a:ext>
                  </a:extLst>
                </a:hlinkClick>
              </a:rPr>
              <a:t>j.cale@griffith.edu.au</a:t>
            </a:r>
            <a:endParaRPr lang="en-AU" sz="1400" dirty="0">
              <a:solidFill>
                <a:schemeClr val="tx2"/>
              </a:solidFill>
            </a:endParaRPr>
          </a:p>
          <a:p>
            <a:r>
              <a:rPr lang="en-AU" sz="1400" dirty="0"/>
              <a:t>Fred Zmudzki </a:t>
            </a:r>
            <a:r>
              <a:rPr lang="en-AU" sz="1400" dirty="0">
                <a:solidFill>
                  <a:schemeClr val="tx2"/>
                </a:solidFill>
                <a:hlinkClick r:id="rId3">
                  <a:extLst>
                    <a:ext uri="{A12FA001-AC4F-418D-AE19-62706E023703}">
                      <ahyp:hlinkClr xmlns:ahyp="http://schemas.microsoft.com/office/drawing/2018/hyperlinkcolor" val="tx"/>
                    </a:ext>
                  </a:extLst>
                </a:hlinkClick>
              </a:rPr>
              <a:t>f.zmudzki@unsw.edu.au</a:t>
            </a:r>
            <a:endParaRPr lang="en-AU" sz="1400" dirty="0">
              <a:solidFill>
                <a:schemeClr val="tx2"/>
              </a:solidFill>
            </a:endParaRPr>
          </a:p>
          <a:p>
            <a:r>
              <a:rPr lang="en-AU" sz="1400" dirty="0"/>
              <a:t>Jane Farrin </a:t>
            </a:r>
            <a:r>
              <a:rPr lang="en-AU" sz="1400" dirty="0">
                <a:solidFill>
                  <a:schemeClr val="tx2"/>
                </a:solidFill>
                <a:hlinkClick r:id="rId4">
                  <a:extLst>
                    <a:ext uri="{A12FA001-AC4F-418D-AE19-62706E023703}">
                      <ahyp:hlinkClr xmlns:ahyp="http://schemas.microsoft.com/office/drawing/2018/hyperlinkcolor" val="tx"/>
                    </a:ext>
                  </a:extLst>
                </a:hlinkClick>
              </a:rPr>
              <a:t>Jane.Farrin@sa.gov.au</a:t>
            </a:r>
            <a:endParaRPr lang="en-AU" sz="1400" dirty="0">
              <a:solidFill>
                <a:schemeClr val="tx2"/>
              </a:solidFill>
            </a:endParaRPr>
          </a:p>
          <a:p>
            <a:endParaRPr lang="en-AU" sz="1400" dirty="0">
              <a:solidFill>
                <a:schemeClr val="tx2"/>
              </a:solidFill>
            </a:endParaRPr>
          </a:p>
          <a:p>
            <a:pPr>
              <a:lnSpc>
                <a:spcPct val="150000"/>
              </a:lnSpc>
              <a:spcBef>
                <a:spcPts val="0"/>
              </a:spcBef>
            </a:pPr>
            <a:r>
              <a:rPr lang="en-AU" sz="1400" dirty="0">
                <a:cs typeface="Times New Roman" panose="02020603050405020304" pitchFamily="18" charset="0"/>
              </a:rPr>
              <a:t>Final Report: </a:t>
            </a:r>
            <a:r>
              <a:rPr lang="en-AU" sz="1400" dirty="0">
                <a:solidFill>
                  <a:schemeClr val="tx2">
                    <a:lumMod val="60000"/>
                    <a:lumOff val="40000"/>
                  </a:schemeClr>
                </a:solidFill>
                <a:cs typeface="Times New Roman" panose="02020603050405020304" pitchFamily="18" charset="0"/>
                <a:hlinkClick r:id="rId5">
                  <a:extLst>
                    <a:ext uri="{A12FA001-AC4F-418D-AE19-62706E023703}">
                      <ahyp:hlinkClr xmlns:ahyp="http://schemas.microsoft.com/office/drawing/2018/hyperlinkcolor" val="tx"/>
                    </a:ext>
                  </a:extLst>
                </a:hlinkClick>
              </a:rPr>
              <a:t>https://www.corrections.sa.gov.au/__data/assets/pdf_file/0005/901508/Evaluation-of-HD-in-SA-Final-Report-20230216-CLEAN.pdf</a:t>
            </a:r>
            <a:endParaRPr lang="en-AU" sz="1400" dirty="0">
              <a:solidFill>
                <a:schemeClr val="tx2">
                  <a:lumMod val="60000"/>
                  <a:lumOff val="40000"/>
                </a:schemeClr>
              </a:solidFill>
              <a:cs typeface="Times New Roman" panose="02020603050405020304" pitchFamily="18" charset="0"/>
            </a:endParaRPr>
          </a:p>
          <a:p>
            <a:pPr>
              <a:lnSpc>
                <a:spcPct val="150000"/>
              </a:lnSpc>
              <a:spcBef>
                <a:spcPts val="0"/>
              </a:spcBef>
            </a:pPr>
            <a:r>
              <a:rPr lang="en-AU" sz="1400" dirty="0">
                <a:cs typeface="Times New Roman" panose="02020603050405020304" pitchFamily="18" charset="0"/>
              </a:rPr>
              <a:t>Previous reports: </a:t>
            </a:r>
            <a:r>
              <a:rPr lang="en-AU" sz="1400" dirty="0">
                <a:solidFill>
                  <a:schemeClr val="tx2">
                    <a:lumMod val="60000"/>
                    <a:lumOff val="40000"/>
                  </a:schemeClr>
                </a:solidFill>
                <a:cs typeface="Times New Roman" panose="02020603050405020304" pitchFamily="18" charset="0"/>
                <a:hlinkClick r:id="rId6">
                  <a:extLst>
                    <a:ext uri="{A12FA001-AC4F-418D-AE19-62706E023703}">
                      <ahyp:hlinkClr xmlns:ahyp="http://schemas.microsoft.com/office/drawing/2018/hyperlinkcolor" val="tx"/>
                    </a:ext>
                  </a:extLst>
                </a:hlinkClick>
              </a:rPr>
              <a:t>https://www.corrections.sa.gov.au/about/our-research/hd-research-evaluation</a:t>
            </a:r>
            <a:endParaRPr lang="en-AU" sz="1400" dirty="0">
              <a:solidFill>
                <a:schemeClr val="tx2"/>
              </a:solidFill>
            </a:endParaRPr>
          </a:p>
          <a:p>
            <a:endParaRPr lang="en-AU" sz="1400" dirty="0">
              <a:solidFill>
                <a:schemeClr val="tx2"/>
              </a:solidFill>
            </a:endParaRPr>
          </a:p>
          <a:p>
            <a:endParaRPr lang="en-AU" sz="1400" dirty="0"/>
          </a:p>
        </p:txBody>
      </p:sp>
      <p:pic>
        <p:nvPicPr>
          <p:cNvPr id="3" name="Picture 2" descr="Text, logo&#10;&#10;Description automatically generated">
            <a:extLst>
              <a:ext uri="{FF2B5EF4-FFF2-40B4-BE49-F238E27FC236}">
                <a16:creationId xmlns:a16="http://schemas.microsoft.com/office/drawing/2014/main" id="{86D8BDA4-8C4A-EEC1-9226-B2264FA3E3A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504" y="1673550"/>
            <a:ext cx="1872208" cy="1155918"/>
          </a:xfrm>
          <a:prstGeom prst="rect">
            <a:avLst/>
          </a:prstGeom>
          <a:noFill/>
          <a:ln>
            <a:noFill/>
          </a:ln>
        </p:spPr>
      </p:pic>
      <p:pic>
        <p:nvPicPr>
          <p:cNvPr id="4" name="Picture 1" descr="Description: Description: cid:image001.png@01CEF5C4.9D037E10">
            <a:extLst>
              <a:ext uri="{FF2B5EF4-FFF2-40B4-BE49-F238E27FC236}">
                <a16:creationId xmlns:a16="http://schemas.microsoft.com/office/drawing/2014/main" id="{752759BE-1798-1FB6-EB47-FAEF7AF343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195485"/>
            <a:ext cx="2325241" cy="72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blue and black logo&#10;&#10;Description automatically generated">
            <a:extLst>
              <a:ext uri="{FF2B5EF4-FFF2-40B4-BE49-F238E27FC236}">
                <a16:creationId xmlns:a16="http://schemas.microsoft.com/office/drawing/2014/main" id="{48CBCDE7-F9F1-9B80-820E-5938F52238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984" y="2906440"/>
            <a:ext cx="1273694" cy="369047"/>
          </a:xfrm>
          <a:prstGeom prst="rect">
            <a:avLst/>
          </a:prstGeom>
        </p:spPr>
      </p:pic>
      <p:pic>
        <p:nvPicPr>
          <p:cNvPr id="6" name="Picture 5" descr="A qr code with black squares&#10;&#10;Description automatically generated">
            <a:extLst>
              <a:ext uri="{FF2B5EF4-FFF2-40B4-BE49-F238E27FC236}">
                <a16:creationId xmlns:a16="http://schemas.microsoft.com/office/drawing/2014/main" id="{D6BD4E98-ADC6-901C-6D1C-2B417E412C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391" y="3257021"/>
            <a:ext cx="1884337" cy="1884337"/>
          </a:xfrm>
          <a:prstGeom prst="rect">
            <a:avLst/>
          </a:prstGeom>
        </p:spPr>
      </p:pic>
    </p:spTree>
    <p:extLst>
      <p:ext uri="{BB962C8B-B14F-4D97-AF65-F5344CB8AC3E}">
        <p14:creationId xmlns:p14="http://schemas.microsoft.com/office/powerpoint/2010/main" val="3869221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242A-C2CD-3EEA-37E0-E838AF67B506}"/>
              </a:ext>
            </a:extLst>
          </p:cNvPr>
          <p:cNvSpPr>
            <a:spLocks noGrp="1"/>
          </p:cNvSpPr>
          <p:nvPr>
            <p:ph type="title"/>
          </p:nvPr>
        </p:nvSpPr>
        <p:spPr/>
        <p:txBody>
          <a:bodyPr/>
          <a:lstStyle/>
          <a:p>
            <a:r>
              <a:rPr lang="en-AU" dirty="0"/>
              <a:t>Release Ordered Home Detention</a:t>
            </a:r>
          </a:p>
        </p:txBody>
      </p:sp>
      <p:sp>
        <p:nvSpPr>
          <p:cNvPr id="3" name="Text Placeholder 2">
            <a:extLst>
              <a:ext uri="{FF2B5EF4-FFF2-40B4-BE49-F238E27FC236}">
                <a16:creationId xmlns:a16="http://schemas.microsoft.com/office/drawing/2014/main" id="{8F7F09EA-B374-5E1A-D933-725ECD5F482C}"/>
              </a:ext>
            </a:extLst>
          </p:cNvPr>
          <p:cNvSpPr>
            <a:spLocks noGrp="1"/>
          </p:cNvSpPr>
          <p:nvPr>
            <p:ph type="body" idx="10"/>
          </p:nvPr>
        </p:nvSpPr>
        <p:spPr>
          <a:xfrm>
            <a:off x="468313" y="845127"/>
            <a:ext cx="8208962" cy="3936423"/>
          </a:xfrm>
        </p:spPr>
        <p:txBody>
          <a:bodyPr/>
          <a:lstStyle/>
          <a:p>
            <a:pPr>
              <a:buFont typeface="Arial" panose="020B0604020202020204" pitchFamily="34" charset="0"/>
              <a:buChar char="•"/>
            </a:pPr>
            <a:r>
              <a:rPr lang="en-AU" dirty="0"/>
              <a:t>Eligibility and Suitability</a:t>
            </a:r>
          </a:p>
          <a:p>
            <a:pPr>
              <a:buFont typeface="Arial" panose="020B0604020202020204" pitchFamily="34" charset="0"/>
              <a:buChar char="•"/>
            </a:pPr>
            <a:r>
              <a:rPr lang="en-AU" dirty="0"/>
              <a:t>Assessment process – Sentence Plan and Case Review</a:t>
            </a:r>
          </a:p>
          <a:p>
            <a:pPr marL="212725" lvl="1" indent="-285750"/>
            <a:r>
              <a:rPr lang="en-AU" dirty="0"/>
              <a:t>Home Detention Check List and Home Detention Committee</a:t>
            </a:r>
          </a:p>
          <a:p>
            <a:pPr>
              <a:buFont typeface="Arial" panose="020B0604020202020204" pitchFamily="34" charset="0"/>
              <a:buChar char="•"/>
            </a:pPr>
            <a:r>
              <a:rPr lang="en-AU" dirty="0"/>
              <a:t>Assessment considerations</a:t>
            </a:r>
          </a:p>
          <a:p>
            <a:pPr lvl="2"/>
            <a:r>
              <a:rPr lang="en-AU" sz="1400" dirty="0"/>
              <a:t>Risk of Reoffending</a:t>
            </a:r>
          </a:p>
          <a:p>
            <a:pPr lvl="2"/>
            <a:r>
              <a:rPr lang="en-AU" sz="1400" dirty="0"/>
              <a:t>Community Compliance</a:t>
            </a:r>
          </a:p>
          <a:p>
            <a:pPr lvl="2"/>
            <a:r>
              <a:rPr lang="en-AU" sz="1400" dirty="0"/>
              <a:t>Prison Behaviour</a:t>
            </a:r>
          </a:p>
          <a:p>
            <a:pPr lvl="2"/>
            <a:r>
              <a:rPr lang="en-AU" sz="1400" dirty="0"/>
              <a:t>Program Participation</a:t>
            </a:r>
          </a:p>
          <a:p>
            <a:pPr lvl="2"/>
            <a:r>
              <a:rPr lang="en-AU" sz="1400" dirty="0"/>
              <a:t>Intel, Victim and SAPOL information</a:t>
            </a:r>
          </a:p>
          <a:p>
            <a:pPr lvl="2"/>
            <a:r>
              <a:rPr lang="en-AU" sz="1400" dirty="0"/>
              <a:t>Community Safety </a:t>
            </a:r>
          </a:p>
          <a:p>
            <a:pPr lvl="2"/>
            <a:r>
              <a:rPr lang="en-AU" sz="1400" dirty="0"/>
              <a:t>Structured day/residence</a:t>
            </a:r>
          </a:p>
        </p:txBody>
      </p:sp>
    </p:spTree>
    <p:extLst>
      <p:ext uri="{BB962C8B-B14F-4D97-AF65-F5344CB8AC3E}">
        <p14:creationId xmlns:p14="http://schemas.microsoft.com/office/powerpoint/2010/main" val="411849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BC25-6ABC-32C2-A654-288D3501C0BD}"/>
              </a:ext>
            </a:extLst>
          </p:cNvPr>
          <p:cNvSpPr>
            <a:spLocks noGrp="1"/>
          </p:cNvSpPr>
          <p:nvPr>
            <p:ph type="title"/>
          </p:nvPr>
        </p:nvSpPr>
        <p:spPr/>
        <p:txBody>
          <a:bodyPr/>
          <a:lstStyle/>
          <a:p>
            <a:r>
              <a:rPr lang="en-AU" dirty="0"/>
              <a:t>Outcomes evaluation</a:t>
            </a:r>
          </a:p>
        </p:txBody>
      </p:sp>
      <p:sp>
        <p:nvSpPr>
          <p:cNvPr id="3" name="Text Placeholder 2">
            <a:extLst>
              <a:ext uri="{FF2B5EF4-FFF2-40B4-BE49-F238E27FC236}">
                <a16:creationId xmlns:a16="http://schemas.microsoft.com/office/drawing/2014/main" id="{BB241DFE-0EFA-9E2B-75A2-C26229ACE565}"/>
              </a:ext>
            </a:extLst>
          </p:cNvPr>
          <p:cNvSpPr>
            <a:spLocks noGrp="1"/>
          </p:cNvSpPr>
          <p:nvPr>
            <p:ph type="body" idx="10"/>
          </p:nvPr>
        </p:nvSpPr>
        <p:spPr/>
        <p:txBody>
          <a:bodyPr/>
          <a:lstStyle/>
          <a:p>
            <a:r>
              <a:rPr lang="en-AU" dirty="0"/>
              <a:t>ROHD outcomes</a:t>
            </a:r>
          </a:p>
          <a:p>
            <a:r>
              <a:rPr lang="en-AU" dirty="0"/>
              <a:t>COHD outcomes</a:t>
            </a:r>
          </a:p>
          <a:p>
            <a:r>
              <a:rPr lang="en-AU" sz="1600" dirty="0">
                <a:ea typeface="MetaPlusNormal-Roman"/>
                <a:cs typeface="MetaPlusNormal-Roman"/>
              </a:rPr>
              <a:t>Does HD reduce the likelihood of returning to custody compared to a prison sentence?</a:t>
            </a:r>
            <a:endParaRPr lang="en-AU" dirty="0"/>
          </a:p>
        </p:txBody>
      </p:sp>
    </p:spTree>
    <p:extLst>
      <p:ext uri="{BB962C8B-B14F-4D97-AF65-F5344CB8AC3E}">
        <p14:creationId xmlns:p14="http://schemas.microsoft.com/office/powerpoint/2010/main" val="2816799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9F890D-EE7B-C6F9-E60F-4CAAC51EA9E9}"/>
              </a:ext>
            </a:extLst>
          </p:cNvPr>
          <p:cNvSpPr>
            <a:spLocks noGrp="1"/>
          </p:cNvSpPr>
          <p:nvPr>
            <p:ph idx="1"/>
          </p:nvPr>
        </p:nvSpPr>
        <p:spPr>
          <a:xfrm>
            <a:off x="251520" y="4147147"/>
            <a:ext cx="8349445" cy="996353"/>
          </a:xfrm>
        </p:spPr>
        <p:txBody>
          <a:bodyPr>
            <a:normAutofit/>
          </a:bodyPr>
          <a:lstStyle/>
          <a:p>
            <a:pPr>
              <a:buFont typeface="Arial" panose="020B0604020202020204" pitchFamily="34" charset="0"/>
              <a:buChar char="•"/>
            </a:pPr>
            <a:r>
              <a:rPr lang="en-AU" sz="1350" dirty="0"/>
              <a:t>Average age at release to ROHD: Males= 39.3 v. Females 39.2 (ns)</a:t>
            </a:r>
          </a:p>
          <a:p>
            <a:pPr>
              <a:buFont typeface="Arial" panose="020B0604020202020204" pitchFamily="34" charset="0"/>
              <a:buChar char="•"/>
            </a:pPr>
            <a:r>
              <a:rPr lang="en-AU" sz="1350" dirty="0"/>
              <a:t>Average no. of priors: Males= 1.9 v. Females 1.5 (**)</a:t>
            </a:r>
          </a:p>
          <a:p>
            <a:pPr>
              <a:buFont typeface="Arial" panose="020B0604020202020204" pitchFamily="34" charset="0"/>
              <a:buChar char="•"/>
            </a:pPr>
            <a:r>
              <a:rPr lang="en-AU" sz="1350" dirty="0"/>
              <a:t>Average </a:t>
            </a:r>
            <a:r>
              <a:rPr lang="en-AU" sz="1350" dirty="0" err="1"/>
              <a:t>RoR</a:t>
            </a:r>
            <a:r>
              <a:rPr lang="en-AU" sz="1350" dirty="0"/>
              <a:t> score: Males= 10.9 v. Females 10.9 (ns)</a:t>
            </a:r>
          </a:p>
          <a:p>
            <a:endParaRPr lang="en-AU" sz="1350" dirty="0"/>
          </a:p>
          <a:p>
            <a:endParaRPr lang="en-AU" sz="1350" dirty="0"/>
          </a:p>
        </p:txBody>
      </p:sp>
      <p:graphicFrame>
        <p:nvGraphicFramePr>
          <p:cNvPr id="5" name="Chart 4">
            <a:extLst>
              <a:ext uri="{FF2B5EF4-FFF2-40B4-BE49-F238E27FC236}">
                <a16:creationId xmlns:a16="http://schemas.microsoft.com/office/drawing/2014/main" id="{5035BD04-B9B5-FD22-9B9F-22FB5D2A7108}"/>
              </a:ext>
            </a:extLst>
          </p:cNvPr>
          <p:cNvGraphicFramePr>
            <a:graphicFrameLocks/>
          </p:cNvGraphicFramePr>
          <p:nvPr>
            <p:extLst>
              <p:ext uri="{D42A27DB-BD31-4B8C-83A1-F6EECF244321}">
                <p14:modId xmlns:p14="http://schemas.microsoft.com/office/powerpoint/2010/main" val="559551893"/>
              </p:ext>
            </p:extLst>
          </p:nvPr>
        </p:nvGraphicFramePr>
        <p:xfrm>
          <a:off x="0" y="0"/>
          <a:ext cx="9144000" cy="40839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0825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7FF46D6A-9ECD-AA09-6C83-4DD2FA4F3EBC}"/>
              </a:ext>
            </a:extLst>
          </p:cNvPr>
          <p:cNvGraphicFramePr>
            <a:graphicFrameLocks/>
          </p:cNvGraphicFramePr>
          <p:nvPr/>
        </p:nvGraphicFramePr>
        <p:xfrm>
          <a:off x="209939" y="181948"/>
          <a:ext cx="8782439" cy="48075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306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05FC40B-B1FD-3BCE-2784-F7AA30E3AB05}"/>
              </a:ext>
            </a:extLst>
          </p:cNvPr>
          <p:cNvGraphicFramePr>
            <a:graphicFrameLocks/>
          </p:cNvGraphicFramePr>
          <p:nvPr/>
        </p:nvGraphicFramePr>
        <p:xfrm>
          <a:off x="304081" y="239383"/>
          <a:ext cx="8417225" cy="4645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822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9F890D-EE7B-C6F9-E60F-4CAAC51EA9E9}"/>
              </a:ext>
            </a:extLst>
          </p:cNvPr>
          <p:cNvSpPr>
            <a:spLocks noGrp="1"/>
          </p:cNvSpPr>
          <p:nvPr>
            <p:ph idx="1"/>
          </p:nvPr>
        </p:nvSpPr>
        <p:spPr>
          <a:xfrm>
            <a:off x="727813" y="4379869"/>
            <a:ext cx="8046176" cy="660218"/>
          </a:xfrm>
        </p:spPr>
        <p:txBody>
          <a:bodyPr>
            <a:normAutofit/>
          </a:bodyPr>
          <a:lstStyle/>
          <a:p>
            <a:pPr>
              <a:buFont typeface="Arial" panose="020B0604020202020204" pitchFamily="34" charset="0"/>
              <a:buChar char="•"/>
            </a:pPr>
            <a:r>
              <a:rPr lang="en-AU" sz="1350" dirty="0"/>
              <a:t>Average age at release to COHD: Males= 38.5 v. Females 38.1 (ns)</a:t>
            </a:r>
          </a:p>
          <a:p>
            <a:pPr>
              <a:buFont typeface="Arial" panose="020B0604020202020204" pitchFamily="34" charset="0"/>
              <a:buChar char="•"/>
            </a:pPr>
            <a:r>
              <a:rPr lang="en-AU" sz="1350" dirty="0"/>
              <a:t>Average </a:t>
            </a:r>
            <a:r>
              <a:rPr lang="en-AU" sz="1350" dirty="0" err="1"/>
              <a:t>RoR</a:t>
            </a:r>
            <a:r>
              <a:rPr lang="en-AU" sz="1350" dirty="0"/>
              <a:t> score: Males= 10.6 v. Females 10.3 (ns)</a:t>
            </a:r>
          </a:p>
          <a:p>
            <a:endParaRPr lang="en-AU" sz="1350" dirty="0"/>
          </a:p>
          <a:p>
            <a:endParaRPr lang="en-AU" sz="1350" dirty="0"/>
          </a:p>
        </p:txBody>
      </p:sp>
      <p:graphicFrame>
        <p:nvGraphicFramePr>
          <p:cNvPr id="7" name="Chart 6">
            <a:extLst>
              <a:ext uri="{FF2B5EF4-FFF2-40B4-BE49-F238E27FC236}">
                <a16:creationId xmlns:a16="http://schemas.microsoft.com/office/drawing/2014/main" id="{FD1B0E81-5D9C-D54E-D726-A9012D0C73E6}"/>
              </a:ext>
            </a:extLst>
          </p:cNvPr>
          <p:cNvGraphicFramePr>
            <a:graphicFrameLocks/>
          </p:cNvGraphicFramePr>
          <p:nvPr>
            <p:extLst>
              <p:ext uri="{D42A27DB-BD31-4B8C-83A1-F6EECF244321}">
                <p14:modId xmlns:p14="http://schemas.microsoft.com/office/powerpoint/2010/main" val="3798259008"/>
              </p:ext>
            </p:extLst>
          </p:nvPr>
        </p:nvGraphicFramePr>
        <p:xfrm>
          <a:off x="0" y="0"/>
          <a:ext cx="9144000" cy="4155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4580416"/>
      </p:ext>
    </p:extLst>
  </p:cSld>
  <p:clrMapOvr>
    <a:masterClrMapping/>
  </p:clrMapOvr>
</p:sld>
</file>

<file path=ppt/theme/theme1.xml><?xml version="1.0" encoding="utf-8"?>
<a:theme xmlns:a="http://schemas.openxmlformats.org/drawingml/2006/main" name="ASB_Template-16x9">
  <a:themeElements>
    <a:clrScheme name="AGSM">
      <a:dk1>
        <a:srgbClr val="404040"/>
      </a:dk1>
      <a:lt1>
        <a:sysClr val="window" lastClr="FFFFFF"/>
      </a:lt1>
      <a:dk2>
        <a:srgbClr val="063E8D"/>
      </a:dk2>
      <a:lt2>
        <a:srgbClr val="CCCCCC"/>
      </a:lt2>
      <a:accent1>
        <a:srgbClr val="063E8D"/>
      </a:accent1>
      <a:accent2>
        <a:srgbClr val="FFD700"/>
      </a:accent2>
      <a:accent3>
        <a:srgbClr val="0067A8"/>
      </a:accent3>
      <a:accent4>
        <a:srgbClr val="00568E"/>
      </a:accent4>
      <a:accent5>
        <a:srgbClr val="004372"/>
      </a:accent5>
      <a:accent6>
        <a:srgbClr val="002E52"/>
      </a:accent6>
      <a:hlink>
        <a:srgbClr val="33CCFF"/>
      </a:hlink>
      <a:folHlink>
        <a:srgbClr val="063E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extLst>
    <a:ext uri="{05A4C25C-085E-4340-85A3-A5531E510DB2}">
      <thm15:themeFamily xmlns:thm15="http://schemas.microsoft.com/office/thememl/2012/main" name="Presentation4" id="{0DA98838-5FEE-AA4F-8862-66C5FD22A1E8}" vid="{3E100493-05CB-5042-98A5-E260E74896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GSM">
    <a:dk1>
      <a:srgbClr val="404040"/>
    </a:dk1>
    <a:lt1>
      <a:sysClr val="window" lastClr="FFFFFF"/>
    </a:lt1>
    <a:dk2>
      <a:srgbClr val="063E8D"/>
    </a:dk2>
    <a:lt2>
      <a:srgbClr val="CCCCCC"/>
    </a:lt2>
    <a:accent1>
      <a:srgbClr val="063E8D"/>
    </a:accent1>
    <a:accent2>
      <a:srgbClr val="FFD700"/>
    </a:accent2>
    <a:accent3>
      <a:srgbClr val="0067A8"/>
    </a:accent3>
    <a:accent4>
      <a:srgbClr val="00568E"/>
    </a:accent4>
    <a:accent5>
      <a:srgbClr val="004372"/>
    </a:accent5>
    <a:accent6>
      <a:srgbClr val="002E52"/>
    </a:accent6>
    <a:hlink>
      <a:srgbClr val="33CCFF"/>
    </a:hlink>
    <a:folHlink>
      <a:srgbClr val="063E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28</Value>
      <Value>105</Value>
    </TaxCatchAll>
    <bc56bdda6a6a44c48d8cfdd96ad4c147 xmlns="e4ff26e6-61c9-4223-823f-818594960367" xsi:nil="true"/>
    <PublishingExpirationDate xmlns="http://schemas.microsoft.com/sharepoint/v3" xsi:nil="true"/>
    <PublishingStartDate xmlns="http://schemas.microsoft.com/sharepoint/v3"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documentManagement>
</p:properties>
</file>

<file path=customXml/itemProps1.xml><?xml version="1.0" encoding="utf-8"?>
<ds:datastoreItem xmlns:ds="http://schemas.openxmlformats.org/officeDocument/2006/customXml" ds:itemID="{0CA0D1B9-3404-4CAC-86F4-4FD26645EC81}">
  <ds:schemaRefs>
    <ds:schemaRef ds:uri="http://schemas.microsoft.com/office/2006/metadata/longProperties"/>
  </ds:schemaRefs>
</ds:datastoreItem>
</file>

<file path=customXml/itemProps2.xml><?xml version="1.0" encoding="utf-8"?>
<ds:datastoreItem xmlns:ds="http://schemas.openxmlformats.org/officeDocument/2006/customXml" ds:itemID="{CF501399-CA3E-4423-8643-4C267CFFED7C}"/>
</file>

<file path=customXml/itemProps3.xml><?xml version="1.0" encoding="utf-8"?>
<ds:datastoreItem xmlns:ds="http://schemas.openxmlformats.org/officeDocument/2006/customXml" ds:itemID="{A8C7093C-53FB-4DE9-948F-3C35FD0E693B}"/>
</file>

<file path=customXml/itemProps4.xml><?xml version="1.0" encoding="utf-8"?>
<ds:datastoreItem xmlns:ds="http://schemas.openxmlformats.org/officeDocument/2006/customXml" ds:itemID="{68200E33-E829-4E4F-93C2-CEA2AF7BE26D}"/>
</file>

<file path=docMetadata/LabelInfo.xml><?xml version="1.0" encoding="utf-8"?>
<clbl:labelList xmlns:clbl="http://schemas.microsoft.com/office/2020/mipLabelMetadata">
  <clbl:label id="{77274858-3b1d-4431-8679-d878f40e28fd}" enabled="1" method="Privileged" siteId="{bda528f7-fca9-432f-bc98-bd7e90d40906}" contentBits="1" removed="0"/>
  <clbl:label id="{adaa4be3-f650-4692-881a-64ae220cbceb}" enabled="1" method="Standard" siteId="{5a7cc8ab-a4dc-4f9b-bf60-66714049ad62}" contentBits="0" removed="0"/>
</clbl:labelList>
</file>

<file path=docProps/app.xml><?xml version="1.0" encoding="utf-8"?>
<Properties xmlns="http://schemas.openxmlformats.org/officeDocument/2006/extended-properties" xmlns:vt="http://schemas.openxmlformats.org/officeDocument/2006/docPropsVTypes">
  <Template>BOCSAR 2019 Cale et al UNSW</Template>
  <TotalTime>805</TotalTime>
  <Words>3455</Words>
  <Application>Microsoft Office PowerPoint</Application>
  <PresentationFormat>On-screen Show (16:9)</PresentationFormat>
  <Paragraphs>336</Paragraphs>
  <Slides>39</Slides>
  <Notes>12</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Lucida Grande</vt:lpstr>
      <vt:lpstr>Sommet</vt:lpstr>
      <vt:lpstr>Sommet bold</vt:lpstr>
      <vt:lpstr>Symbol</vt:lpstr>
      <vt:lpstr>Times New Roman</vt:lpstr>
      <vt:lpstr>Wingdings</vt:lpstr>
      <vt:lpstr>ASB_Template-16x9</vt:lpstr>
      <vt:lpstr>PowerPoint Presentation</vt:lpstr>
      <vt:lpstr>Overview of the presentation</vt:lpstr>
      <vt:lpstr>Policy Context</vt:lpstr>
      <vt:lpstr>Release Ordered Home Detention</vt:lpstr>
      <vt:lpstr>Outcomes evaluation</vt:lpstr>
      <vt:lpstr>PowerPoint Presentation</vt:lpstr>
      <vt:lpstr>PowerPoint Presentation</vt:lpstr>
      <vt:lpstr>PowerPoint Presentation</vt:lpstr>
      <vt:lpstr>PowerPoint Presentation</vt:lpstr>
      <vt:lpstr>PowerPoint Presentation</vt:lpstr>
      <vt:lpstr>PowerPoint Presentation</vt:lpstr>
      <vt:lpstr>Does HD reduce the likelihood of returning to custody compared to a prison sentence?</vt:lpstr>
      <vt:lpstr>PowerPoint Presentation</vt:lpstr>
      <vt:lpstr>PowerPoint Presentation</vt:lpstr>
      <vt:lpstr>Days to return to custody by matched Prisoner Discharge (n=308) and ROHD (n=308) groups</vt:lpstr>
      <vt:lpstr>PowerPoint Presentation</vt:lpstr>
      <vt:lpstr>PowerPoint Presentation</vt:lpstr>
      <vt:lpstr>Days to return to custody by matched Prisoner Discharge (n=352) and COHD (n=352) groups</vt:lpstr>
      <vt:lpstr>Summary of outcomes</vt:lpstr>
      <vt:lpstr>Factors associated with ROHD outcomes</vt:lpstr>
      <vt:lpstr>Factors associated with COHD outcomes</vt:lpstr>
      <vt:lpstr>HD vs. Prison release outcomes</vt:lpstr>
      <vt:lpstr>Economic evaluation (agenda for 7 minutes)</vt:lpstr>
      <vt:lpstr>Economic evaluation - methods</vt:lpstr>
      <vt:lpstr>Program cost approach &amp; validation</vt:lpstr>
      <vt:lpstr>Economic cost effectiveness model</vt:lpstr>
      <vt:lpstr>HD program outcomes and benefits</vt:lpstr>
      <vt:lpstr>HD program establishment and growth</vt:lpstr>
      <vt:lpstr>Home detention – program budget</vt:lpstr>
      <vt:lpstr>Home detention – program costs</vt:lpstr>
      <vt:lpstr>Average cost per HD detainee</vt:lpstr>
      <vt:lpstr>Custodial cost offsets</vt:lpstr>
      <vt:lpstr>Program cost effectiveness – base case</vt:lpstr>
      <vt:lpstr>Program cost effectiveness – base case</vt:lpstr>
      <vt:lpstr>Program cost effectiveness – including RTC</vt:lpstr>
      <vt:lpstr>Program cost effectiveness – including RTC</vt:lpstr>
      <vt:lpstr>Program cost effectiveness - results</vt:lpstr>
      <vt:lpstr>Economic evaluation -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Findings from the 2016-2022 Evaluation of South Australia Home Detention Study</dc:title>
  <dc:creator>Jesse Cale</dc:creator>
  <cp:lastModifiedBy>Jesse Cale</cp:lastModifiedBy>
  <cp:revision>39</cp:revision>
  <cp:lastPrinted>2017-01-17T00:36:56Z</cp:lastPrinted>
  <dcterms:created xsi:type="dcterms:W3CDTF">2019-02-04T22:31:35Z</dcterms:created>
  <dcterms:modified xsi:type="dcterms:W3CDTF">2023-08-10T00:33:15Z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SBDocumentType">
    <vt:lpwstr>16</vt:lpwstr>
  </property>
  <property fmtid="{D5CDD505-2E9C-101B-9397-08002B2CF9AE}" pid="3" name="Order">
    <vt:lpwstr>6600.00000000000</vt:lpwstr>
  </property>
  <property fmtid="{D5CDD505-2E9C-101B-9397-08002B2CF9AE}" pid="4" name="Category">
    <vt:lpwstr>AGSM</vt:lpwstr>
  </property>
  <property fmtid="{D5CDD505-2E9C-101B-9397-08002B2CF9AE}" pid="5" name="ASBDepartment">
    <vt:lpwstr>8</vt:lpwstr>
  </property>
  <property fmtid="{D5CDD505-2E9C-101B-9397-08002B2CF9AE}" pid="6" name="ASBUpdatedDate">
    <vt:lpwstr>2015-09-08T00:00:00Z</vt:lpwstr>
  </property>
  <property fmtid="{D5CDD505-2E9C-101B-9397-08002B2CF9AE}" pid="7" name="ASBProgram">
    <vt:lpwstr>5</vt:lpwstr>
  </property>
  <property fmtid="{D5CDD505-2E9C-101B-9397-08002B2CF9AE}" pid="8" name="Format">
    <vt:lpwstr>PowerPoint</vt:lpwstr>
  </property>
  <property fmtid="{D5CDD505-2E9C-101B-9397-08002B2CF9AE}" pid="9" name="UnswBus_ResourceCategory">
    <vt:lpwstr>78;#AGSM|e641e8a1-99e5-404f-bd7c-35803f4d985d</vt:lpwstr>
  </property>
  <property fmtid="{D5CDD505-2E9C-101B-9397-08002B2CF9AE}" pid="10" name="UnswBus_ResourceType">
    <vt:lpwstr>Template</vt:lpwstr>
  </property>
  <property fmtid="{D5CDD505-2E9C-101B-9397-08002B2CF9AE}" pid="11" name="i7e4caf4883549738b3fce866cf588f7">
    <vt:lpwstr>AGSM|e641e8a1-99e5-404f-bd7c-35803f4d985d</vt:lpwstr>
  </property>
  <property fmtid="{D5CDD505-2E9C-101B-9397-08002B2CF9AE}" pid="12" name="TaxCatchAll">
    <vt:lpwstr>78;#AGSM|e641e8a1-99e5-404f-bd7c-35803f4d985d</vt:lpwstr>
  </property>
  <property fmtid="{D5CDD505-2E9C-101B-9397-08002B2CF9AE}" pid="13" name="l106d6d0667840b48999320499b4dd29">
    <vt:lpwstr/>
  </property>
  <property fmtid="{D5CDD505-2E9C-101B-9397-08002B2CF9AE}" pid="14" name="UnswBus_EnterpriseKeywords">
    <vt:lpwstr/>
  </property>
  <property fmtid="{D5CDD505-2E9C-101B-9397-08002B2CF9AE}" pid="15" name="cfdce602ab9848b4bf80c62eae0cddb3">
    <vt:lpwstr/>
  </property>
  <property fmtid="{D5CDD505-2E9C-101B-9397-08002B2CF9AE}" pid="16" name="UnswBus_SchoolUnit">
    <vt:lpwstr/>
  </property>
  <property fmtid="{D5CDD505-2E9C-101B-9397-08002B2CF9AE}" pid="17" name="UnswBus_Description">
    <vt:lpwstr>Branded templates produced by the UNSW Business School Marketing team</vt:lpwstr>
  </property>
  <property fmtid="{D5CDD505-2E9C-101B-9397-08002B2CF9AE}" pid="18" name="ClassificationContentMarkingHeaderLocations">
    <vt:lpwstr>ASB_Template-16x9:3</vt:lpwstr>
  </property>
  <property fmtid="{D5CDD505-2E9C-101B-9397-08002B2CF9AE}" pid="19" name="ClassificationContentMarkingHeaderText">
    <vt:lpwstr>OFFICIAL</vt:lpwstr>
  </property>
  <property fmtid="{D5CDD505-2E9C-101B-9397-08002B2CF9AE}" pid="20" name="ContentTypeId">
    <vt:lpwstr>0x01010077DC2A28846341C9915EFC7988C44A4F00AC683DE72F6D54408E582A29A0E01260</vt:lpwstr>
  </property>
  <property fmtid="{D5CDD505-2E9C-101B-9397-08002B2CF9AE}" pid="21" name="bc56bdda6a6a44c48d8cfdd96ad4c1470">
    <vt:lpwstr>Report|55c057c3-5c13-4ca6-8dab-3fe1e0497fe2</vt:lpwstr>
  </property>
  <property fmtid="{D5CDD505-2E9C-101B-9397-08002B2CF9AE}" pid="22" name="Content tags">
    <vt:lpwstr>105;#Conference proceedings / Presentations|c21264d4-9564-4e41-9805-0fcb8759ef5a</vt:lpwstr>
  </property>
  <property fmtid="{D5CDD505-2E9C-101B-9397-08002B2CF9AE}" pid="23" name="DC.Type.DocType (JSMS">
    <vt:lpwstr>28;#Report|55c057c3-5c13-4ca6-8dab-3fe1e0497fe2</vt:lpwstr>
  </property>
</Properties>
</file>