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Ex1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Ex2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Ex3.xml" ContentType="application/vnd.ms-office.chartex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Ex4.xml" ContentType="application/vnd.ms-office.chartex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charts/chartEx5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charts/chart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9.xml" ContentType="application/vnd.openxmlformats-officedocument.presentationml.notesSlide+xml"/>
  <Override PartName="/ppt/charts/chartEx6.xml" ContentType="application/vnd.ms-office.chartex+xml"/>
  <Override PartName="/ppt/charts/style13.xml" ContentType="application/vnd.ms-office.chartstyle+xml"/>
  <Override PartName="/ppt/charts/colors13.xml" ContentType="application/vnd.ms-office.chartcolorstyle+xml"/>
  <Override PartName="/ppt/charts/chart8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0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2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14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27"/>
  </p:notesMasterIdLst>
  <p:handoutMasterIdLst>
    <p:handoutMasterId r:id="rId28"/>
  </p:handoutMasterIdLst>
  <p:sldIdLst>
    <p:sldId id="342" r:id="rId5"/>
    <p:sldId id="401" r:id="rId6"/>
    <p:sldId id="412" r:id="rId7"/>
    <p:sldId id="415" r:id="rId8"/>
    <p:sldId id="396" r:id="rId9"/>
    <p:sldId id="397" r:id="rId10"/>
    <p:sldId id="416" r:id="rId11"/>
    <p:sldId id="405" r:id="rId12"/>
    <p:sldId id="406" r:id="rId13"/>
    <p:sldId id="407" r:id="rId14"/>
    <p:sldId id="398" r:id="rId15"/>
    <p:sldId id="400" r:id="rId16"/>
    <p:sldId id="402" r:id="rId17"/>
    <p:sldId id="417" r:id="rId18"/>
    <p:sldId id="420" r:id="rId19"/>
    <p:sldId id="422" r:id="rId20"/>
    <p:sldId id="378" r:id="rId21"/>
    <p:sldId id="423" r:id="rId22"/>
    <p:sldId id="418" r:id="rId23"/>
    <p:sldId id="424" r:id="rId24"/>
    <p:sldId id="388" r:id="rId25"/>
    <p:sldId id="394" r:id="rId26"/>
  </p:sldIdLst>
  <p:sldSz cx="9906000" cy="6858000" type="A4"/>
  <p:notesSz cx="6858000" cy="9144000"/>
  <p:defaultTextStyle>
    <a:defPPr>
      <a:defRPr lang="en-US"/>
    </a:defPPr>
    <a:lvl1pPr algn="l" defTabSz="8032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01638" indent="55563" algn="l" defTabSz="8032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803275" indent="111125" algn="l" defTabSz="8032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206500" indent="165100" algn="l" defTabSz="8032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608138" indent="220663" algn="l" defTabSz="8032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kie Fitzgerald" initials="JF" lastIdx="3" clrIdx="0">
    <p:extLst>
      <p:ext uri="{19B8F6BF-5375-455C-9EA6-DF929625EA0E}">
        <p15:presenceInfo xmlns:p15="http://schemas.microsoft.com/office/powerpoint/2012/main" userId="S::jackie.fitzgerald@justice.nsw.gov.au::acee3be6-ba7e-44ff-ad2d-024c4550492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08E"/>
    <a:srgbClr val="2185C9"/>
    <a:srgbClr val="660066"/>
    <a:srgbClr val="1F397F"/>
    <a:srgbClr val="2160AF"/>
    <a:srgbClr val="1C1B3D"/>
    <a:srgbClr val="453977"/>
    <a:srgbClr val="EFF5FB"/>
    <a:srgbClr val="FF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477" autoAdjust="0"/>
  </p:normalViewPr>
  <p:slideViewPr>
    <p:cSldViewPr snapToGrid="0">
      <p:cViewPr varScale="1">
        <p:scale>
          <a:sx n="67" d="100"/>
          <a:sy n="67" d="100"/>
        </p:scale>
        <p:origin x="932" y="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5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justicensw-my.sharepoint.com/personal/stephanie_ramsey_justice_nsw_gov_au/Documents/Downloads/Adult%20Custody%20Population%20Profile%20(10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Book1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Book1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Book1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Book1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Book1" TargetMode="External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Remand</c:v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Sheet1!$A$6:$A$102</c:f>
              <c:numCache>
                <c:formatCode>mmm\-yy</c:formatCode>
                <c:ptCount val="97"/>
                <c:pt idx="0">
                  <c:v>41334</c:v>
                </c:pt>
                <c:pt idx="1">
                  <c:v>41365</c:v>
                </c:pt>
                <c:pt idx="2">
                  <c:v>41395</c:v>
                </c:pt>
                <c:pt idx="3">
                  <c:v>41426</c:v>
                </c:pt>
                <c:pt idx="4">
                  <c:v>41456</c:v>
                </c:pt>
                <c:pt idx="5">
                  <c:v>41487</c:v>
                </c:pt>
                <c:pt idx="6">
                  <c:v>41518</c:v>
                </c:pt>
                <c:pt idx="7">
                  <c:v>41548</c:v>
                </c:pt>
                <c:pt idx="8">
                  <c:v>41579</c:v>
                </c:pt>
                <c:pt idx="9">
                  <c:v>41609</c:v>
                </c:pt>
                <c:pt idx="10">
                  <c:v>41640</c:v>
                </c:pt>
                <c:pt idx="11">
                  <c:v>41671</c:v>
                </c:pt>
                <c:pt idx="12">
                  <c:v>41699</c:v>
                </c:pt>
                <c:pt idx="13">
                  <c:v>41730</c:v>
                </c:pt>
                <c:pt idx="14">
                  <c:v>41760</c:v>
                </c:pt>
                <c:pt idx="15">
                  <c:v>41791</c:v>
                </c:pt>
                <c:pt idx="16">
                  <c:v>41821</c:v>
                </c:pt>
                <c:pt idx="17">
                  <c:v>41852</c:v>
                </c:pt>
                <c:pt idx="18">
                  <c:v>41883</c:v>
                </c:pt>
                <c:pt idx="19">
                  <c:v>41913</c:v>
                </c:pt>
                <c:pt idx="20">
                  <c:v>41944</c:v>
                </c:pt>
                <c:pt idx="21">
                  <c:v>41974</c:v>
                </c:pt>
                <c:pt idx="22">
                  <c:v>42005</c:v>
                </c:pt>
                <c:pt idx="23">
                  <c:v>42036</c:v>
                </c:pt>
                <c:pt idx="24">
                  <c:v>42064</c:v>
                </c:pt>
                <c:pt idx="25">
                  <c:v>42095</c:v>
                </c:pt>
                <c:pt idx="26">
                  <c:v>42125</c:v>
                </c:pt>
                <c:pt idx="27">
                  <c:v>42156</c:v>
                </c:pt>
                <c:pt idx="28">
                  <c:v>42186</c:v>
                </c:pt>
                <c:pt idx="29">
                  <c:v>42217</c:v>
                </c:pt>
                <c:pt idx="30">
                  <c:v>42248</c:v>
                </c:pt>
                <c:pt idx="31">
                  <c:v>42278</c:v>
                </c:pt>
                <c:pt idx="32">
                  <c:v>42309</c:v>
                </c:pt>
                <c:pt idx="33">
                  <c:v>42339</c:v>
                </c:pt>
                <c:pt idx="34">
                  <c:v>42370</c:v>
                </c:pt>
                <c:pt idx="35">
                  <c:v>42401</c:v>
                </c:pt>
                <c:pt idx="36">
                  <c:v>42430</c:v>
                </c:pt>
                <c:pt idx="37">
                  <c:v>42461</c:v>
                </c:pt>
                <c:pt idx="38">
                  <c:v>42491</c:v>
                </c:pt>
                <c:pt idx="39">
                  <c:v>42522</c:v>
                </c:pt>
                <c:pt idx="40">
                  <c:v>42552</c:v>
                </c:pt>
                <c:pt idx="41">
                  <c:v>42583</c:v>
                </c:pt>
                <c:pt idx="42">
                  <c:v>42614</c:v>
                </c:pt>
                <c:pt idx="43">
                  <c:v>42644</c:v>
                </c:pt>
                <c:pt idx="44">
                  <c:v>42675</c:v>
                </c:pt>
                <c:pt idx="45">
                  <c:v>42705</c:v>
                </c:pt>
                <c:pt idx="46">
                  <c:v>42736</c:v>
                </c:pt>
                <c:pt idx="47">
                  <c:v>42767</c:v>
                </c:pt>
                <c:pt idx="48">
                  <c:v>42795</c:v>
                </c:pt>
                <c:pt idx="49">
                  <c:v>42826</c:v>
                </c:pt>
                <c:pt idx="50">
                  <c:v>42856</c:v>
                </c:pt>
                <c:pt idx="51">
                  <c:v>42887</c:v>
                </c:pt>
                <c:pt idx="52">
                  <c:v>42917</c:v>
                </c:pt>
                <c:pt idx="53">
                  <c:v>42948</c:v>
                </c:pt>
                <c:pt idx="54">
                  <c:v>42979</c:v>
                </c:pt>
                <c:pt idx="55">
                  <c:v>43009</c:v>
                </c:pt>
                <c:pt idx="56">
                  <c:v>43040</c:v>
                </c:pt>
                <c:pt idx="57">
                  <c:v>43070</c:v>
                </c:pt>
                <c:pt idx="58">
                  <c:v>43101</c:v>
                </c:pt>
                <c:pt idx="59">
                  <c:v>43132</c:v>
                </c:pt>
                <c:pt idx="60">
                  <c:v>43160</c:v>
                </c:pt>
                <c:pt idx="61">
                  <c:v>43191</c:v>
                </c:pt>
                <c:pt idx="62">
                  <c:v>43221</c:v>
                </c:pt>
                <c:pt idx="63">
                  <c:v>43252</c:v>
                </c:pt>
                <c:pt idx="64">
                  <c:v>43282</c:v>
                </c:pt>
                <c:pt idx="65">
                  <c:v>43313</c:v>
                </c:pt>
                <c:pt idx="66">
                  <c:v>43344</c:v>
                </c:pt>
                <c:pt idx="67">
                  <c:v>43374</c:v>
                </c:pt>
                <c:pt idx="68">
                  <c:v>43405</c:v>
                </c:pt>
                <c:pt idx="69">
                  <c:v>43435</c:v>
                </c:pt>
                <c:pt idx="70">
                  <c:v>43466</c:v>
                </c:pt>
                <c:pt idx="71">
                  <c:v>43497</c:v>
                </c:pt>
                <c:pt idx="72">
                  <c:v>43525</c:v>
                </c:pt>
                <c:pt idx="73">
                  <c:v>43556</c:v>
                </c:pt>
                <c:pt idx="74">
                  <c:v>43586</c:v>
                </c:pt>
                <c:pt idx="75">
                  <c:v>43617</c:v>
                </c:pt>
                <c:pt idx="76">
                  <c:v>43647</c:v>
                </c:pt>
                <c:pt idx="77">
                  <c:v>43678</c:v>
                </c:pt>
                <c:pt idx="78">
                  <c:v>43709</c:v>
                </c:pt>
                <c:pt idx="79">
                  <c:v>43739</c:v>
                </c:pt>
                <c:pt idx="80">
                  <c:v>43770</c:v>
                </c:pt>
                <c:pt idx="81">
                  <c:v>43800</c:v>
                </c:pt>
                <c:pt idx="82">
                  <c:v>43831</c:v>
                </c:pt>
                <c:pt idx="83">
                  <c:v>43862</c:v>
                </c:pt>
                <c:pt idx="84">
                  <c:v>43891</c:v>
                </c:pt>
                <c:pt idx="85">
                  <c:v>43922</c:v>
                </c:pt>
                <c:pt idx="86">
                  <c:v>43952</c:v>
                </c:pt>
                <c:pt idx="87">
                  <c:v>43983</c:v>
                </c:pt>
                <c:pt idx="88">
                  <c:v>44013</c:v>
                </c:pt>
                <c:pt idx="89">
                  <c:v>44044</c:v>
                </c:pt>
                <c:pt idx="90">
                  <c:v>44075</c:v>
                </c:pt>
                <c:pt idx="91">
                  <c:v>44105</c:v>
                </c:pt>
                <c:pt idx="92">
                  <c:v>44136</c:v>
                </c:pt>
                <c:pt idx="93">
                  <c:v>44166</c:v>
                </c:pt>
                <c:pt idx="94">
                  <c:v>44197</c:v>
                </c:pt>
                <c:pt idx="95">
                  <c:v>44228</c:v>
                </c:pt>
                <c:pt idx="96">
                  <c:v>44256</c:v>
                </c:pt>
              </c:numCache>
            </c:numRef>
          </c:cat>
          <c:val>
            <c:numRef>
              <c:f>Sheet1!$B$6:$B$102</c:f>
              <c:numCache>
                <c:formatCode>General</c:formatCode>
                <c:ptCount val="97"/>
                <c:pt idx="0">
                  <c:v>704</c:v>
                </c:pt>
                <c:pt idx="1">
                  <c:v>694</c:v>
                </c:pt>
                <c:pt idx="2">
                  <c:v>698</c:v>
                </c:pt>
                <c:pt idx="3">
                  <c:v>623</c:v>
                </c:pt>
                <c:pt idx="4">
                  <c:v>660</c:v>
                </c:pt>
                <c:pt idx="5">
                  <c:v>636</c:v>
                </c:pt>
                <c:pt idx="6">
                  <c:v>703</c:v>
                </c:pt>
                <c:pt idx="7">
                  <c:v>655</c:v>
                </c:pt>
                <c:pt idx="8">
                  <c:v>659</c:v>
                </c:pt>
                <c:pt idx="9">
                  <c:v>715</c:v>
                </c:pt>
                <c:pt idx="10">
                  <c:v>781</c:v>
                </c:pt>
                <c:pt idx="11">
                  <c:v>765</c:v>
                </c:pt>
                <c:pt idx="12">
                  <c:v>721</c:v>
                </c:pt>
                <c:pt idx="13">
                  <c:v>749</c:v>
                </c:pt>
                <c:pt idx="14">
                  <c:v>692</c:v>
                </c:pt>
                <c:pt idx="15">
                  <c:v>649</c:v>
                </c:pt>
                <c:pt idx="16">
                  <c:v>626</c:v>
                </c:pt>
                <c:pt idx="17">
                  <c:v>646</c:v>
                </c:pt>
                <c:pt idx="18">
                  <c:v>631</c:v>
                </c:pt>
                <c:pt idx="19">
                  <c:v>619</c:v>
                </c:pt>
                <c:pt idx="20">
                  <c:v>656</c:v>
                </c:pt>
                <c:pt idx="21">
                  <c:v>742</c:v>
                </c:pt>
                <c:pt idx="22">
                  <c:v>826</c:v>
                </c:pt>
                <c:pt idx="23">
                  <c:v>846</c:v>
                </c:pt>
                <c:pt idx="24">
                  <c:v>859</c:v>
                </c:pt>
                <c:pt idx="25">
                  <c:v>839</c:v>
                </c:pt>
                <c:pt idx="26">
                  <c:v>884</c:v>
                </c:pt>
                <c:pt idx="27">
                  <c:v>873</c:v>
                </c:pt>
                <c:pt idx="28">
                  <c:v>879</c:v>
                </c:pt>
                <c:pt idx="29">
                  <c:v>880</c:v>
                </c:pt>
                <c:pt idx="30">
                  <c:v>881</c:v>
                </c:pt>
                <c:pt idx="31">
                  <c:v>917</c:v>
                </c:pt>
                <c:pt idx="32">
                  <c:v>880</c:v>
                </c:pt>
                <c:pt idx="33">
                  <c:v>907</c:v>
                </c:pt>
                <c:pt idx="34">
                  <c:v>945</c:v>
                </c:pt>
                <c:pt idx="35">
                  <c:v>950</c:v>
                </c:pt>
                <c:pt idx="36">
                  <c:v>965</c:v>
                </c:pt>
                <c:pt idx="37">
                  <c:v>987</c:v>
                </c:pt>
                <c:pt idx="38">
                  <c:v>956</c:v>
                </c:pt>
                <c:pt idx="39">
                  <c:v>923</c:v>
                </c:pt>
                <c:pt idx="40">
                  <c:v>949</c:v>
                </c:pt>
                <c:pt idx="41">
                  <c:v>962</c:v>
                </c:pt>
                <c:pt idx="42">
                  <c:v>931</c:v>
                </c:pt>
                <c:pt idx="43">
                  <c:v>967</c:v>
                </c:pt>
                <c:pt idx="44">
                  <c:v>972</c:v>
                </c:pt>
                <c:pt idx="45">
                  <c:v>1044</c:v>
                </c:pt>
                <c:pt idx="46">
                  <c:v>1110</c:v>
                </c:pt>
                <c:pt idx="47">
                  <c:v>1135</c:v>
                </c:pt>
                <c:pt idx="48">
                  <c:v>1113</c:v>
                </c:pt>
                <c:pt idx="49">
                  <c:v>1105</c:v>
                </c:pt>
                <c:pt idx="50">
                  <c:v>1051</c:v>
                </c:pt>
                <c:pt idx="51">
                  <c:v>1058</c:v>
                </c:pt>
                <c:pt idx="52">
                  <c:v>1051</c:v>
                </c:pt>
                <c:pt idx="53">
                  <c:v>1027</c:v>
                </c:pt>
                <c:pt idx="54">
                  <c:v>1018</c:v>
                </c:pt>
                <c:pt idx="55">
                  <c:v>1058</c:v>
                </c:pt>
                <c:pt idx="56">
                  <c:v>1031</c:v>
                </c:pt>
                <c:pt idx="57">
                  <c:v>1083</c:v>
                </c:pt>
                <c:pt idx="58">
                  <c:v>1136</c:v>
                </c:pt>
                <c:pt idx="59">
                  <c:v>1141</c:v>
                </c:pt>
                <c:pt idx="60">
                  <c:v>1184</c:v>
                </c:pt>
                <c:pt idx="61">
                  <c:v>1171</c:v>
                </c:pt>
                <c:pt idx="62">
                  <c:v>1118</c:v>
                </c:pt>
                <c:pt idx="63">
                  <c:v>1082</c:v>
                </c:pt>
                <c:pt idx="64">
                  <c:v>1073</c:v>
                </c:pt>
                <c:pt idx="65">
                  <c:v>1034</c:v>
                </c:pt>
                <c:pt idx="66">
                  <c:v>1062</c:v>
                </c:pt>
                <c:pt idx="67">
                  <c:v>1058</c:v>
                </c:pt>
                <c:pt idx="68">
                  <c:v>1045</c:v>
                </c:pt>
                <c:pt idx="69">
                  <c:v>1142</c:v>
                </c:pt>
                <c:pt idx="70">
                  <c:v>1203</c:v>
                </c:pt>
                <c:pt idx="71">
                  <c:v>1188</c:v>
                </c:pt>
                <c:pt idx="72">
                  <c:v>1207</c:v>
                </c:pt>
                <c:pt idx="73">
                  <c:v>1146</c:v>
                </c:pt>
                <c:pt idx="74">
                  <c:v>1120</c:v>
                </c:pt>
                <c:pt idx="75">
                  <c:v>1146</c:v>
                </c:pt>
                <c:pt idx="76">
                  <c:v>1152</c:v>
                </c:pt>
                <c:pt idx="77">
                  <c:v>1174</c:v>
                </c:pt>
                <c:pt idx="78">
                  <c:v>1145</c:v>
                </c:pt>
                <c:pt idx="79">
                  <c:v>1108</c:v>
                </c:pt>
                <c:pt idx="80">
                  <c:v>1081</c:v>
                </c:pt>
                <c:pt idx="81">
                  <c:v>1190</c:v>
                </c:pt>
                <c:pt idx="82">
                  <c:v>1260</c:v>
                </c:pt>
                <c:pt idx="83">
                  <c:v>1338</c:v>
                </c:pt>
                <c:pt idx="84">
                  <c:v>1160</c:v>
                </c:pt>
                <c:pt idx="85">
                  <c:v>1008</c:v>
                </c:pt>
                <c:pt idx="86">
                  <c:v>1089</c:v>
                </c:pt>
                <c:pt idx="87">
                  <c:v>1119</c:v>
                </c:pt>
                <c:pt idx="88">
                  <c:v>1072</c:v>
                </c:pt>
                <c:pt idx="89">
                  <c:v>1096</c:v>
                </c:pt>
                <c:pt idx="90">
                  <c:v>1104</c:v>
                </c:pt>
                <c:pt idx="91">
                  <c:v>1098</c:v>
                </c:pt>
                <c:pt idx="92">
                  <c:v>1083</c:v>
                </c:pt>
                <c:pt idx="93">
                  <c:v>1109</c:v>
                </c:pt>
                <c:pt idx="94">
                  <c:v>1214</c:v>
                </c:pt>
                <c:pt idx="95">
                  <c:v>1223</c:v>
                </c:pt>
                <c:pt idx="96">
                  <c:v>1186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99-492B-AFBF-571EBF829FEA}"/>
            </c:ext>
          </c:extLst>
        </c:ser>
        <c:ser>
          <c:idx val="2"/>
          <c:order val="1"/>
          <c:tx>
            <c:v>Total</c:v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099-492B-AFBF-571EBF829FEA}"/>
              </c:ext>
            </c:extLst>
          </c:dPt>
          <c:dPt>
            <c:idx val="96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099-492B-AFBF-571EBF829FEA}"/>
              </c:ext>
            </c:extLst>
          </c:dPt>
          <c:dLbls>
            <c:dLbl>
              <c:idx val="0"/>
              <c:layout>
                <c:manualLayout>
                  <c:x val="-2.5000000000000012E-2"/>
                  <c:y val="-6.851448146994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99-492B-AFBF-571EBF829FEA}"/>
                </c:ext>
              </c:extLst>
            </c:dLbl>
            <c:dLbl>
              <c:idx val="96"/>
              <c:layout>
                <c:manualLayout>
                  <c:x val="-1.9004270295876615E-2"/>
                  <c:y val="-7.64831606665291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052428698714103E-2"/>
                      <c:h val="6.18731698843856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099-492B-AFBF-571EBF829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Sheet1!$A$6:$A$102</c:f>
              <c:numCache>
                <c:formatCode>mmm\-yy</c:formatCode>
                <c:ptCount val="97"/>
                <c:pt idx="0">
                  <c:v>41334</c:v>
                </c:pt>
                <c:pt idx="1">
                  <c:v>41365</c:v>
                </c:pt>
                <c:pt idx="2">
                  <c:v>41395</c:v>
                </c:pt>
                <c:pt idx="3">
                  <c:v>41426</c:v>
                </c:pt>
                <c:pt idx="4">
                  <c:v>41456</c:v>
                </c:pt>
                <c:pt idx="5">
                  <c:v>41487</c:v>
                </c:pt>
                <c:pt idx="6">
                  <c:v>41518</c:v>
                </c:pt>
                <c:pt idx="7">
                  <c:v>41548</c:v>
                </c:pt>
                <c:pt idx="8">
                  <c:v>41579</c:v>
                </c:pt>
                <c:pt idx="9">
                  <c:v>41609</c:v>
                </c:pt>
                <c:pt idx="10">
                  <c:v>41640</c:v>
                </c:pt>
                <c:pt idx="11">
                  <c:v>41671</c:v>
                </c:pt>
                <c:pt idx="12">
                  <c:v>41699</c:v>
                </c:pt>
                <c:pt idx="13">
                  <c:v>41730</c:v>
                </c:pt>
                <c:pt idx="14">
                  <c:v>41760</c:v>
                </c:pt>
                <c:pt idx="15">
                  <c:v>41791</c:v>
                </c:pt>
                <c:pt idx="16">
                  <c:v>41821</c:v>
                </c:pt>
                <c:pt idx="17">
                  <c:v>41852</c:v>
                </c:pt>
                <c:pt idx="18">
                  <c:v>41883</c:v>
                </c:pt>
                <c:pt idx="19">
                  <c:v>41913</c:v>
                </c:pt>
                <c:pt idx="20">
                  <c:v>41944</c:v>
                </c:pt>
                <c:pt idx="21">
                  <c:v>41974</c:v>
                </c:pt>
                <c:pt idx="22">
                  <c:v>42005</c:v>
                </c:pt>
                <c:pt idx="23">
                  <c:v>42036</c:v>
                </c:pt>
                <c:pt idx="24">
                  <c:v>42064</c:v>
                </c:pt>
                <c:pt idx="25">
                  <c:v>42095</c:v>
                </c:pt>
                <c:pt idx="26">
                  <c:v>42125</c:v>
                </c:pt>
                <c:pt idx="27">
                  <c:v>42156</c:v>
                </c:pt>
                <c:pt idx="28">
                  <c:v>42186</c:v>
                </c:pt>
                <c:pt idx="29">
                  <c:v>42217</c:v>
                </c:pt>
                <c:pt idx="30">
                  <c:v>42248</c:v>
                </c:pt>
                <c:pt idx="31">
                  <c:v>42278</c:v>
                </c:pt>
                <c:pt idx="32">
                  <c:v>42309</c:v>
                </c:pt>
                <c:pt idx="33">
                  <c:v>42339</c:v>
                </c:pt>
                <c:pt idx="34">
                  <c:v>42370</c:v>
                </c:pt>
                <c:pt idx="35">
                  <c:v>42401</c:v>
                </c:pt>
                <c:pt idx="36">
                  <c:v>42430</c:v>
                </c:pt>
                <c:pt idx="37">
                  <c:v>42461</c:v>
                </c:pt>
                <c:pt idx="38">
                  <c:v>42491</c:v>
                </c:pt>
                <c:pt idx="39">
                  <c:v>42522</c:v>
                </c:pt>
                <c:pt idx="40">
                  <c:v>42552</c:v>
                </c:pt>
                <c:pt idx="41">
                  <c:v>42583</c:v>
                </c:pt>
                <c:pt idx="42">
                  <c:v>42614</c:v>
                </c:pt>
                <c:pt idx="43">
                  <c:v>42644</c:v>
                </c:pt>
                <c:pt idx="44">
                  <c:v>42675</c:v>
                </c:pt>
                <c:pt idx="45">
                  <c:v>42705</c:v>
                </c:pt>
                <c:pt idx="46">
                  <c:v>42736</c:v>
                </c:pt>
                <c:pt idx="47">
                  <c:v>42767</c:v>
                </c:pt>
                <c:pt idx="48">
                  <c:v>42795</c:v>
                </c:pt>
                <c:pt idx="49">
                  <c:v>42826</c:v>
                </c:pt>
                <c:pt idx="50">
                  <c:v>42856</c:v>
                </c:pt>
                <c:pt idx="51">
                  <c:v>42887</c:v>
                </c:pt>
                <c:pt idx="52">
                  <c:v>42917</c:v>
                </c:pt>
                <c:pt idx="53">
                  <c:v>42948</c:v>
                </c:pt>
                <c:pt idx="54">
                  <c:v>42979</c:v>
                </c:pt>
                <c:pt idx="55">
                  <c:v>43009</c:v>
                </c:pt>
                <c:pt idx="56">
                  <c:v>43040</c:v>
                </c:pt>
                <c:pt idx="57">
                  <c:v>43070</c:v>
                </c:pt>
                <c:pt idx="58">
                  <c:v>43101</c:v>
                </c:pt>
                <c:pt idx="59">
                  <c:v>43132</c:v>
                </c:pt>
                <c:pt idx="60">
                  <c:v>43160</c:v>
                </c:pt>
                <c:pt idx="61">
                  <c:v>43191</c:v>
                </c:pt>
                <c:pt idx="62">
                  <c:v>43221</c:v>
                </c:pt>
                <c:pt idx="63">
                  <c:v>43252</c:v>
                </c:pt>
                <c:pt idx="64">
                  <c:v>43282</c:v>
                </c:pt>
                <c:pt idx="65">
                  <c:v>43313</c:v>
                </c:pt>
                <c:pt idx="66">
                  <c:v>43344</c:v>
                </c:pt>
                <c:pt idx="67">
                  <c:v>43374</c:v>
                </c:pt>
                <c:pt idx="68">
                  <c:v>43405</c:v>
                </c:pt>
                <c:pt idx="69">
                  <c:v>43435</c:v>
                </c:pt>
                <c:pt idx="70">
                  <c:v>43466</c:v>
                </c:pt>
                <c:pt idx="71">
                  <c:v>43497</c:v>
                </c:pt>
                <c:pt idx="72">
                  <c:v>43525</c:v>
                </c:pt>
                <c:pt idx="73">
                  <c:v>43556</c:v>
                </c:pt>
                <c:pt idx="74">
                  <c:v>43586</c:v>
                </c:pt>
                <c:pt idx="75">
                  <c:v>43617</c:v>
                </c:pt>
                <c:pt idx="76">
                  <c:v>43647</c:v>
                </c:pt>
                <c:pt idx="77">
                  <c:v>43678</c:v>
                </c:pt>
                <c:pt idx="78">
                  <c:v>43709</c:v>
                </c:pt>
                <c:pt idx="79">
                  <c:v>43739</c:v>
                </c:pt>
                <c:pt idx="80">
                  <c:v>43770</c:v>
                </c:pt>
                <c:pt idx="81">
                  <c:v>43800</c:v>
                </c:pt>
                <c:pt idx="82">
                  <c:v>43831</c:v>
                </c:pt>
                <c:pt idx="83">
                  <c:v>43862</c:v>
                </c:pt>
                <c:pt idx="84">
                  <c:v>43891</c:v>
                </c:pt>
                <c:pt idx="85">
                  <c:v>43922</c:v>
                </c:pt>
                <c:pt idx="86">
                  <c:v>43952</c:v>
                </c:pt>
                <c:pt idx="87">
                  <c:v>43983</c:v>
                </c:pt>
                <c:pt idx="88">
                  <c:v>44013</c:v>
                </c:pt>
                <c:pt idx="89">
                  <c:v>44044</c:v>
                </c:pt>
                <c:pt idx="90">
                  <c:v>44075</c:v>
                </c:pt>
                <c:pt idx="91">
                  <c:v>44105</c:v>
                </c:pt>
                <c:pt idx="92">
                  <c:v>44136</c:v>
                </c:pt>
                <c:pt idx="93">
                  <c:v>44166</c:v>
                </c:pt>
                <c:pt idx="94">
                  <c:v>44197</c:v>
                </c:pt>
                <c:pt idx="95">
                  <c:v>44228</c:v>
                </c:pt>
                <c:pt idx="96">
                  <c:v>44256</c:v>
                </c:pt>
              </c:numCache>
            </c:numRef>
          </c:cat>
          <c:val>
            <c:numRef>
              <c:f>Sheet1!$D$6:$D$102</c:f>
              <c:numCache>
                <c:formatCode>General</c:formatCode>
                <c:ptCount val="97"/>
                <c:pt idx="0">
                  <c:v>2338</c:v>
                </c:pt>
                <c:pt idx="1">
                  <c:v>2366</c:v>
                </c:pt>
                <c:pt idx="2">
                  <c:v>2370</c:v>
                </c:pt>
                <c:pt idx="3">
                  <c:v>2296</c:v>
                </c:pt>
                <c:pt idx="4">
                  <c:v>2389</c:v>
                </c:pt>
                <c:pt idx="5">
                  <c:v>2394</c:v>
                </c:pt>
                <c:pt idx="6">
                  <c:v>2434</c:v>
                </c:pt>
                <c:pt idx="7">
                  <c:v>2427</c:v>
                </c:pt>
                <c:pt idx="8">
                  <c:v>2472</c:v>
                </c:pt>
                <c:pt idx="9">
                  <c:v>2516</c:v>
                </c:pt>
                <c:pt idx="10">
                  <c:v>2594</c:v>
                </c:pt>
                <c:pt idx="11">
                  <c:v>2658</c:v>
                </c:pt>
                <c:pt idx="12">
                  <c:v>2685</c:v>
                </c:pt>
                <c:pt idx="13">
                  <c:v>2667</c:v>
                </c:pt>
                <c:pt idx="14">
                  <c:v>2611</c:v>
                </c:pt>
                <c:pt idx="15">
                  <c:v>2531</c:v>
                </c:pt>
                <c:pt idx="16">
                  <c:v>2496</c:v>
                </c:pt>
                <c:pt idx="17">
                  <c:v>2508</c:v>
                </c:pt>
                <c:pt idx="18">
                  <c:v>2501</c:v>
                </c:pt>
                <c:pt idx="19">
                  <c:v>2482</c:v>
                </c:pt>
                <c:pt idx="20">
                  <c:v>2492</c:v>
                </c:pt>
                <c:pt idx="21">
                  <c:v>2603</c:v>
                </c:pt>
                <c:pt idx="22">
                  <c:v>2701</c:v>
                </c:pt>
                <c:pt idx="23">
                  <c:v>2784</c:v>
                </c:pt>
                <c:pt idx="24">
                  <c:v>2841</c:v>
                </c:pt>
                <c:pt idx="25">
                  <c:v>2832</c:v>
                </c:pt>
                <c:pt idx="26">
                  <c:v>2866</c:v>
                </c:pt>
                <c:pt idx="27">
                  <c:v>2887</c:v>
                </c:pt>
                <c:pt idx="28">
                  <c:v>2879</c:v>
                </c:pt>
                <c:pt idx="29">
                  <c:v>2888</c:v>
                </c:pt>
                <c:pt idx="30">
                  <c:v>2974</c:v>
                </c:pt>
                <c:pt idx="31">
                  <c:v>3025</c:v>
                </c:pt>
                <c:pt idx="32">
                  <c:v>3006</c:v>
                </c:pt>
                <c:pt idx="33">
                  <c:v>2937</c:v>
                </c:pt>
                <c:pt idx="34">
                  <c:v>2981</c:v>
                </c:pt>
                <c:pt idx="35">
                  <c:v>3029</c:v>
                </c:pt>
                <c:pt idx="36">
                  <c:v>3067</c:v>
                </c:pt>
                <c:pt idx="37">
                  <c:v>3095</c:v>
                </c:pt>
                <c:pt idx="38">
                  <c:v>3086</c:v>
                </c:pt>
                <c:pt idx="39">
                  <c:v>3082</c:v>
                </c:pt>
                <c:pt idx="40">
                  <c:v>3079</c:v>
                </c:pt>
                <c:pt idx="41">
                  <c:v>3090</c:v>
                </c:pt>
                <c:pt idx="42">
                  <c:v>3079</c:v>
                </c:pt>
                <c:pt idx="43">
                  <c:v>3068</c:v>
                </c:pt>
                <c:pt idx="44">
                  <c:v>3078</c:v>
                </c:pt>
                <c:pt idx="45">
                  <c:v>3115</c:v>
                </c:pt>
                <c:pt idx="46">
                  <c:v>3168</c:v>
                </c:pt>
                <c:pt idx="47">
                  <c:v>3235</c:v>
                </c:pt>
                <c:pt idx="48">
                  <c:v>3253</c:v>
                </c:pt>
                <c:pt idx="49">
                  <c:v>3271</c:v>
                </c:pt>
                <c:pt idx="50">
                  <c:v>3239</c:v>
                </c:pt>
                <c:pt idx="51">
                  <c:v>3229</c:v>
                </c:pt>
                <c:pt idx="52">
                  <c:v>3239</c:v>
                </c:pt>
                <c:pt idx="53">
                  <c:v>3226</c:v>
                </c:pt>
                <c:pt idx="54">
                  <c:v>3164</c:v>
                </c:pt>
                <c:pt idx="55">
                  <c:v>3182</c:v>
                </c:pt>
                <c:pt idx="56">
                  <c:v>3191</c:v>
                </c:pt>
                <c:pt idx="57">
                  <c:v>3220</c:v>
                </c:pt>
                <c:pt idx="58">
                  <c:v>3270</c:v>
                </c:pt>
                <c:pt idx="59">
                  <c:v>3309</c:v>
                </c:pt>
                <c:pt idx="60">
                  <c:v>3388</c:v>
                </c:pt>
                <c:pt idx="61">
                  <c:v>3398</c:v>
                </c:pt>
                <c:pt idx="62">
                  <c:v>3397</c:v>
                </c:pt>
                <c:pt idx="63">
                  <c:v>3388</c:v>
                </c:pt>
                <c:pt idx="64">
                  <c:v>3395</c:v>
                </c:pt>
                <c:pt idx="65">
                  <c:v>3364</c:v>
                </c:pt>
                <c:pt idx="66">
                  <c:v>3319</c:v>
                </c:pt>
                <c:pt idx="67">
                  <c:v>3277</c:v>
                </c:pt>
                <c:pt idx="68">
                  <c:v>3253</c:v>
                </c:pt>
                <c:pt idx="69">
                  <c:v>3292</c:v>
                </c:pt>
                <c:pt idx="70">
                  <c:v>3338</c:v>
                </c:pt>
                <c:pt idx="71">
                  <c:v>3391</c:v>
                </c:pt>
                <c:pt idx="72">
                  <c:v>3449</c:v>
                </c:pt>
                <c:pt idx="73">
                  <c:v>3400</c:v>
                </c:pt>
                <c:pt idx="74">
                  <c:v>3385</c:v>
                </c:pt>
                <c:pt idx="75">
                  <c:v>3429</c:v>
                </c:pt>
                <c:pt idx="76">
                  <c:v>3473</c:v>
                </c:pt>
                <c:pt idx="77">
                  <c:v>3518</c:v>
                </c:pt>
                <c:pt idx="78">
                  <c:v>3479</c:v>
                </c:pt>
                <c:pt idx="79">
                  <c:v>3495</c:v>
                </c:pt>
                <c:pt idx="80">
                  <c:v>3452</c:v>
                </c:pt>
                <c:pt idx="81">
                  <c:v>3496</c:v>
                </c:pt>
                <c:pt idx="82">
                  <c:v>3621</c:v>
                </c:pt>
                <c:pt idx="83">
                  <c:v>3659</c:v>
                </c:pt>
                <c:pt idx="84">
                  <c:v>3489</c:v>
                </c:pt>
                <c:pt idx="85">
                  <c:v>3233</c:v>
                </c:pt>
                <c:pt idx="86">
                  <c:v>3232</c:v>
                </c:pt>
                <c:pt idx="87">
                  <c:v>3226</c:v>
                </c:pt>
                <c:pt idx="88">
                  <c:v>3207</c:v>
                </c:pt>
                <c:pt idx="89">
                  <c:v>3208</c:v>
                </c:pt>
                <c:pt idx="90">
                  <c:v>3228</c:v>
                </c:pt>
                <c:pt idx="91">
                  <c:v>3234</c:v>
                </c:pt>
                <c:pt idx="92">
                  <c:v>3242</c:v>
                </c:pt>
                <c:pt idx="93">
                  <c:v>3266</c:v>
                </c:pt>
                <c:pt idx="94">
                  <c:v>3369</c:v>
                </c:pt>
                <c:pt idx="95">
                  <c:v>3373</c:v>
                </c:pt>
                <c:pt idx="96">
                  <c:v>3357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99-492B-AFBF-571EBF829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1577424"/>
        <c:axId val="531576768"/>
      </c:lineChart>
      <c:dateAx>
        <c:axId val="5315774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576768"/>
        <c:crosses val="autoZero"/>
        <c:auto val="1"/>
        <c:lblOffset val="100"/>
        <c:baseTimeUnit val="months"/>
      </c:dateAx>
      <c:valAx>
        <c:axId val="53157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57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9.2944776882598515E-2"/>
          <c:y val="3.513635460780732E-2"/>
          <c:w val="0.58218088363954512"/>
          <c:h val="0.1016049652155361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Sheet4!$J$6</c:f>
              <c:strCache>
                <c:ptCount val="1"/>
                <c:pt idx="0">
                  <c:v>Apr 2020 - Mar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Sheet4!$A$32:$A$35</c:f>
              <c:strCache>
                <c:ptCount val="4"/>
                <c:pt idx="0">
                  <c:v>Illicit drugs</c:v>
                </c:pt>
                <c:pt idx="1">
                  <c:v>Theft (inc robbery)</c:v>
                </c:pt>
                <c:pt idx="2">
                  <c:v>Traffic</c:v>
                </c:pt>
                <c:pt idx="3">
                  <c:v>Violence</c:v>
                </c:pt>
              </c:strCache>
            </c:strRef>
          </c:cat>
          <c:val>
            <c:numRef>
              <c:f>Sheet4!$J$32:$J$35</c:f>
              <c:numCache>
                <c:formatCode>General</c:formatCode>
                <c:ptCount val="4"/>
                <c:pt idx="0">
                  <c:v>2950</c:v>
                </c:pt>
                <c:pt idx="1">
                  <c:v>4604</c:v>
                </c:pt>
                <c:pt idx="2">
                  <c:v>5131</c:v>
                </c:pt>
                <c:pt idx="3">
                  <c:v>9758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59-4C93-9EA0-D73534437596}"/>
            </c:ext>
          </c:extLst>
        </c:ser>
        <c:ser>
          <c:idx val="0"/>
          <c:order val="1"/>
          <c:tx>
            <c:strRef>
              <c:f>Sheet4!$B$6</c:f>
              <c:strCache>
                <c:ptCount val="1"/>
                <c:pt idx="0">
                  <c:v>Apr 2012 - Mar 2013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Sheet4!$A$32:$A$35</c:f>
              <c:strCache>
                <c:ptCount val="4"/>
                <c:pt idx="0">
                  <c:v>Illicit drugs</c:v>
                </c:pt>
                <c:pt idx="1">
                  <c:v>Theft (inc robbery)</c:v>
                </c:pt>
                <c:pt idx="2">
                  <c:v>Traffic</c:v>
                </c:pt>
                <c:pt idx="3">
                  <c:v>Violence</c:v>
                </c:pt>
              </c:strCache>
            </c:strRef>
          </c:cat>
          <c:val>
            <c:numRef>
              <c:f>Sheet4!$B$32:$B$35</c:f>
              <c:numCache>
                <c:formatCode>General</c:formatCode>
                <c:ptCount val="4"/>
                <c:pt idx="0">
                  <c:v>1729</c:v>
                </c:pt>
                <c:pt idx="1">
                  <c:v>3460</c:v>
                </c:pt>
                <c:pt idx="2">
                  <c:v>3742</c:v>
                </c:pt>
                <c:pt idx="3">
                  <c:v>7121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59-4C93-9EA0-D73534437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8479256"/>
        <c:axId val="668480896"/>
      </c:barChart>
      <c:catAx>
        <c:axId val="668479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8480896"/>
        <c:crosses val="autoZero"/>
        <c:auto val="1"/>
        <c:lblAlgn val="ctr"/>
        <c:lblOffset val="100"/>
        <c:noMultiLvlLbl val="0"/>
      </c:catAx>
      <c:valAx>
        <c:axId val="668480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8479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36132983377077"/>
          <c:y val="3.5600111616670635E-2"/>
          <c:w val="0.85208311461067365"/>
          <c:h val="0.87766911886823196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dLbls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FDF-4F21-951D-EC8D2D696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Sheet5!$A$6:$A$14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Sheet5!$F$6:$F$14</c:f>
              <c:numCache>
                <c:formatCode>0%</c:formatCode>
                <c:ptCount val="9"/>
                <c:pt idx="0">
                  <c:v>0.21260000000000001</c:v>
                </c:pt>
                <c:pt idx="1">
                  <c:v>0.2243</c:v>
                </c:pt>
                <c:pt idx="2">
                  <c:v>0.20169999999999999</c:v>
                </c:pt>
                <c:pt idx="3">
                  <c:v>0.24179999999999999</c:v>
                </c:pt>
                <c:pt idx="4">
                  <c:v>0.2437</c:v>
                </c:pt>
                <c:pt idx="5">
                  <c:v>0.25950000000000001</c:v>
                </c:pt>
                <c:pt idx="6">
                  <c:v>0.25130000000000002</c:v>
                </c:pt>
                <c:pt idx="7">
                  <c:v>0.26939999999999997</c:v>
                </c:pt>
                <c:pt idx="8" formatCode="0.00%">
                  <c:v>0.25359999999999999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DF-4F21-951D-EC8D2D696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8661952"/>
        <c:axId val="698663920"/>
      </c:lineChart>
      <c:catAx>
        <c:axId val="69866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663920"/>
        <c:crosses val="autoZero"/>
        <c:auto val="1"/>
        <c:lblAlgn val="ctr"/>
        <c:lblOffset val="100"/>
        <c:noMultiLvlLbl val="0"/>
      </c:catAx>
      <c:valAx>
        <c:axId val="698663920"/>
        <c:scaling>
          <c:orientation val="minMax"/>
          <c:min val="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dirty="0"/>
                  <a:t>% bail refused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66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6920384951881"/>
          <c:y val="0.11604225129008235"/>
          <c:w val="0.8497524059492565"/>
          <c:h val="0.76801428445789199"/>
        </c:manualLayout>
      </c:layout>
      <c:barChart>
        <c:barDir val="col"/>
        <c:grouping val="clustered"/>
        <c:varyColors val="0"/>
        <c:ser>
          <c:idx val="0"/>
          <c:order val="0"/>
          <c:tx>
            <c:v>Bail breaches up 244%</c:v>
          </c:tx>
          <c:spPr>
            <a:solidFill>
              <a:srgbClr val="4F40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Sheet4!$I$1:$O$1</c:f>
              <c:strCache>
                <c:ptCount val="7"/>
                <c:pt idx="0">
                  <c:v>May 2014 to April 2015</c:v>
                </c:pt>
                <c:pt idx="1">
                  <c:v>May 2015 to April 2016</c:v>
                </c:pt>
                <c:pt idx="2">
                  <c:v>May 2016 to April 2017</c:v>
                </c:pt>
                <c:pt idx="3">
                  <c:v>May 2017 to April 2018</c:v>
                </c:pt>
                <c:pt idx="4">
                  <c:v>May 2018 to April 2019</c:v>
                </c:pt>
                <c:pt idx="5">
                  <c:v>May 2019 to April 2020</c:v>
                </c:pt>
                <c:pt idx="6">
                  <c:v>May 2020 to April 2021</c:v>
                </c:pt>
              </c:strCache>
            </c:strRef>
          </c:cat>
          <c:val>
            <c:numRef>
              <c:f>Sheet4!$I$6:$O$6</c:f>
              <c:numCache>
                <c:formatCode>General</c:formatCode>
                <c:ptCount val="7"/>
                <c:pt idx="0">
                  <c:v>1066</c:v>
                </c:pt>
                <c:pt idx="1">
                  <c:v>1585</c:v>
                </c:pt>
                <c:pt idx="2">
                  <c:v>1902</c:v>
                </c:pt>
                <c:pt idx="3">
                  <c:v>2157</c:v>
                </c:pt>
                <c:pt idx="4">
                  <c:v>2583</c:v>
                </c:pt>
                <c:pt idx="5">
                  <c:v>3066</c:v>
                </c:pt>
                <c:pt idx="6">
                  <c:v>3672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F-48F8-B55B-C3AD807BD4F4}"/>
            </c:ext>
          </c:extLst>
        </c:ser>
        <c:ser>
          <c:idx val="1"/>
          <c:order val="1"/>
          <c:tx>
            <c:v>Breaches with bail revocation up 143%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Sheet4!$I$1:$O$1</c:f>
              <c:strCache>
                <c:ptCount val="7"/>
                <c:pt idx="0">
                  <c:v>May 2014 to April 2015</c:v>
                </c:pt>
                <c:pt idx="1">
                  <c:v>May 2015 to April 2016</c:v>
                </c:pt>
                <c:pt idx="2">
                  <c:v>May 2016 to April 2017</c:v>
                </c:pt>
                <c:pt idx="3">
                  <c:v>May 2017 to April 2018</c:v>
                </c:pt>
                <c:pt idx="4">
                  <c:v>May 2018 to April 2019</c:v>
                </c:pt>
                <c:pt idx="5">
                  <c:v>May 2019 to April 2020</c:v>
                </c:pt>
                <c:pt idx="6">
                  <c:v>May 2020 to April 2021</c:v>
                </c:pt>
              </c:strCache>
            </c:strRef>
          </c:cat>
          <c:val>
            <c:numRef>
              <c:f>Sheet4!$I$2:$O$2</c:f>
              <c:numCache>
                <c:formatCode>General</c:formatCode>
                <c:ptCount val="7"/>
                <c:pt idx="0">
                  <c:v>415</c:v>
                </c:pt>
                <c:pt idx="1">
                  <c:v>621</c:v>
                </c:pt>
                <c:pt idx="2">
                  <c:v>714</c:v>
                </c:pt>
                <c:pt idx="3">
                  <c:v>715</c:v>
                </c:pt>
                <c:pt idx="4">
                  <c:v>794</c:v>
                </c:pt>
                <c:pt idx="5">
                  <c:v>928</c:v>
                </c:pt>
                <c:pt idx="6">
                  <c:v>1008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F-48F8-B55B-C3AD807BD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706906056"/>
        <c:axId val="698666216"/>
      </c:barChart>
      <c:catAx>
        <c:axId val="706906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666216"/>
        <c:crosses val="autoZero"/>
        <c:auto val="1"/>
        <c:lblAlgn val="ctr"/>
        <c:lblOffset val="100"/>
        <c:noMultiLvlLbl val="0"/>
      </c:catAx>
      <c:valAx>
        <c:axId val="698666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906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64588801399823"/>
          <c:y val="0.15252201337344928"/>
          <c:w val="0.48459711286089241"/>
          <c:h val="0.140399291788087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000" b="1" dirty="0"/>
              <a:t>Aboriginal Adults sentenced to</a:t>
            </a:r>
            <a:r>
              <a:rPr lang="en-AU" sz="1000" b="1" baseline="0" dirty="0"/>
              <a:t> custody</a:t>
            </a:r>
            <a:endParaRPr lang="en-AU" sz="1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748592703227686"/>
          <c:y val="7.8015612175220544E-2"/>
          <c:w val="0.8580032801310471"/>
          <c:h val="0.8079673565176607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Sheet5!$A$5:$A$12</c:f>
              <c:strCache>
                <c:ptCount val="8"/>
                <c:pt idx="0">
                  <c:v>Apr 2012 - Mar 2013</c:v>
                </c:pt>
                <c:pt idx="1">
                  <c:v>Apr 2013 - Mar 2014</c:v>
                </c:pt>
                <c:pt idx="2">
                  <c:v>Apr 2014 - Mar 2015</c:v>
                </c:pt>
                <c:pt idx="3">
                  <c:v>Apr 2015 - Mar 2016</c:v>
                </c:pt>
                <c:pt idx="4">
                  <c:v>Apr 2016 - Mar 2017</c:v>
                </c:pt>
                <c:pt idx="5">
                  <c:v>Apr 2017 - Mar 2018</c:v>
                </c:pt>
                <c:pt idx="6">
                  <c:v>Apr 2018 - Mar 2019</c:v>
                </c:pt>
                <c:pt idx="7">
                  <c:v>Apr 2019 - Mar 2020</c:v>
                </c:pt>
              </c:strCache>
            </c:strRef>
          </c:cat>
          <c:val>
            <c:numRef>
              <c:f>Sheet5!$W$5:$W$12</c:f>
              <c:numCache>
                <c:formatCode>General</c:formatCode>
                <c:ptCount val="8"/>
                <c:pt idx="0">
                  <c:v>3699</c:v>
                </c:pt>
                <c:pt idx="1">
                  <c:v>4079</c:v>
                </c:pt>
                <c:pt idx="2">
                  <c:v>4037</c:v>
                </c:pt>
                <c:pt idx="3">
                  <c:v>4863</c:v>
                </c:pt>
                <c:pt idx="4">
                  <c:v>5169</c:v>
                </c:pt>
                <c:pt idx="5">
                  <c:v>5245</c:v>
                </c:pt>
                <c:pt idx="6">
                  <c:v>5096</c:v>
                </c:pt>
                <c:pt idx="7">
                  <c:v>5111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22-475A-8CF0-A60510A8A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038248"/>
        <c:axId val="521041200"/>
      </c:lineChart>
      <c:catAx>
        <c:axId val="52103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041200"/>
        <c:crosses val="autoZero"/>
        <c:auto val="1"/>
        <c:lblAlgn val="ctr"/>
        <c:lblOffset val="100"/>
        <c:noMultiLvlLbl val="0"/>
      </c:catAx>
      <c:valAx>
        <c:axId val="52104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038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000" b="1" dirty="0"/>
              <a:t>Aboriginal</a:t>
            </a:r>
            <a:r>
              <a:rPr lang="en-AU" sz="1000" b="1" baseline="0" dirty="0"/>
              <a:t> Adult Imprisonment rate</a:t>
            </a:r>
            <a:endParaRPr lang="en-AU" sz="1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Sheet5!$A$5:$A$12</c:f>
              <c:strCache>
                <c:ptCount val="8"/>
                <c:pt idx="0">
                  <c:v>Apr 2012 - Mar 2013</c:v>
                </c:pt>
                <c:pt idx="1">
                  <c:v>Apr 2013 - Mar 2014</c:v>
                </c:pt>
                <c:pt idx="2">
                  <c:v>Apr 2014 - Mar 2015</c:v>
                </c:pt>
                <c:pt idx="3">
                  <c:v>Apr 2015 - Mar 2016</c:v>
                </c:pt>
                <c:pt idx="4">
                  <c:v>Apr 2016 - Mar 2017</c:v>
                </c:pt>
                <c:pt idx="5">
                  <c:v>Apr 2017 - Mar 2018</c:v>
                </c:pt>
                <c:pt idx="6">
                  <c:v>Apr 2018 - Mar 2019</c:v>
                </c:pt>
                <c:pt idx="7">
                  <c:v>Apr 2019 - Mar 2020</c:v>
                </c:pt>
              </c:strCache>
            </c:strRef>
          </c:cat>
          <c:val>
            <c:numRef>
              <c:f>Sheet5!$Y$5:$Y$12</c:f>
              <c:numCache>
                <c:formatCode>0%</c:formatCode>
                <c:ptCount val="8"/>
                <c:pt idx="0">
                  <c:v>0.19919999999999999</c:v>
                </c:pt>
                <c:pt idx="1">
                  <c:v>0.20619999999999999</c:v>
                </c:pt>
                <c:pt idx="2">
                  <c:v>0.1946</c:v>
                </c:pt>
                <c:pt idx="3">
                  <c:v>0.21029999999999999</c:v>
                </c:pt>
                <c:pt idx="4">
                  <c:v>0.21310000000000001</c:v>
                </c:pt>
                <c:pt idx="5">
                  <c:v>0.21340000000000001</c:v>
                </c:pt>
                <c:pt idx="6">
                  <c:v>0.20319999999999999</c:v>
                </c:pt>
                <c:pt idx="7">
                  <c:v>0.19950000000000001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C2-414B-A891-937A336C1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2602336"/>
        <c:axId val="742602664"/>
      </c:barChart>
      <c:catAx>
        <c:axId val="74260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602664"/>
        <c:crosses val="autoZero"/>
        <c:auto val="1"/>
        <c:lblAlgn val="ctr"/>
        <c:lblOffset val="100"/>
        <c:noMultiLvlLbl val="0"/>
      </c:catAx>
      <c:valAx>
        <c:axId val="742602664"/>
        <c:scaling>
          <c:orientation val="minMax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60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Remand</c:v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Sheet1!$A$6:$A$102</c:f>
              <c:numCache>
                <c:formatCode>mmm\-yy</c:formatCode>
                <c:ptCount val="97"/>
                <c:pt idx="0">
                  <c:v>41334</c:v>
                </c:pt>
                <c:pt idx="1">
                  <c:v>41365</c:v>
                </c:pt>
                <c:pt idx="2">
                  <c:v>41395</c:v>
                </c:pt>
                <c:pt idx="3">
                  <c:v>41426</c:v>
                </c:pt>
                <c:pt idx="4">
                  <c:v>41456</c:v>
                </c:pt>
                <c:pt idx="5">
                  <c:v>41487</c:v>
                </c:pt>
                <c:pt idx="6">
                  <c:v>41518</c:v>
                </c:pt>
                <c:pt idx="7">
                  <c:v>41548</c:v>
                </c:pt>
                <c:pt idx="8">
                  <c:v>41579</c:v>
                </c:pt>
                <c:pt idx="9">
                  <c:v>41609</c:v>
                </c:pt>
                <c:pt idx="10">
                  <c:v>41640</c:v>
                </c:pt>
                <c:pt idx="11">
                  <c:v>41671</c:v>
                </c:pt>
                <c:pt idx="12">
                  <c:v>41699</c:v>
                </c:pt>
                <c:pt idx="13">
                  <c:v>41730</c:v>
                </c:pt>
                <c:pt idx="14">
                  <c:v>41760</c:v>
                </c:pt>
                <c:pt idx="15">
                  <c:v>41791</c:v>
                </c:pt>
                <c:pt idx="16">
                  <c:v>41821</c:v>
                </c:pt>
                <c:pt idx="17">
                  <c:v>41852</c:v>
                </c:pt>
                <c:pt idx="18">
                  <c:v>41883</c:v>
                </c:pt>
                <c:pt idx="19">
                  <c:v>41913</c:v>
                </c:pt>
                <c:pt idx="20">
                  <c:v>41944</c:v>
                </c:pt>
                <c:pt idx="21">
                  <c:v>41974</c:v>
                </c:pt>
                <c:pt idx="22">
                  <c:v>42005</c:v>
                </c:pt>
                <c:pt idx="23">
                  <c:v>42036</c:v>
                </c:pt>
                <c:pt idx="24">
                  <c:v>42064</c:v>
                </c:pt>
                <c:pt idx="25">
                  <c:v>42095</c:v>
                </c:pt>
                <c:pt idx="26">
                  <c:v>42125</c:v>
                </c:pt>
                <c:pt idx="27">
                  <c:v>42156</c:v>
                </c:pt>
                <c:pt idx="28">
                  <c:v>42186</c:v>
                </c:pt>
                <c:pt idx="29">
                  <c:v>42217</c:v>
                </c:pt>
                <c:pt idx="30">
                  <c:v>42248</c:v>
                </c:pt>
                <c:pt idx="31">
                  <c:v>42278</c:v>
                </c:pt>
                <c:pt idx="32">
                  <c:v>42309</c:v>
                </c:pt>
                <c:pt idx="33">
                  <c:v>42339</c:v>
                </c:pt>
                <c:pt idx="34">
                  <c:v>42370</c:v>
                </c:pt>
                <c:pt idx="35">
                  <c:v>42401</c:v>
                </c:pt>
                <c:pt idx="36">
                  <c:v>42430</c:v>
                </c:pt>
                <c:pt idx="37">
                  <c:v>42461</c:v>
                </c:pt>
                <c:pt idx="38">
                  <c:v>42491</c:v>
                </c:pt>
                <c:pt idx="39">
                  <c:v>42522</c:v>
                </c:pt>
                <c:pt idx="40">
                  <c:v>42552</c:v>
                </c:pt>
                <c:pt idx="41">
                  <c:v>42583</c:v>
                </c:pt>
                <c:pt idx="42">
                  <c:v>42614</c:v>
                </c:pt>
                <c:pt idx="43">
                  <c:v>42644</c:v>
                </c:pt>
                <c:pt idx="44">
                  <c:v>42675</c:v>
                </c:pt>
                <c:pt idx="45">
                  <c:v>42705</c:v>
                </c:pt>
                <c:pt idx="46">
                  <c:v>42736</c:v>
                </c:pt>
                <c:pt idx="47">
                  <c:v>42767</c:v>
                </c:pt>
                <c:pt idx="48">
                  <c:v>42795</c:v>
                </c:pt>
                <c:pt idx="49">
                  <c:v>42826</c:v>
                </c:pt>
                <c:pt idx="50">
                  <c:v>42856</c:v>
                </c:pt>
                <c:pt idx="51">
                  <c:v>42887</c:v>
                </c:pt>
                <c:pt idx="52">
                  <c:v>42917</c:v>
                </c:pt>
                <c:pt idx="53">
                  <c:v>42948</c:v>
                </c:pt>
                <c:pt idx="54">
                  <c:v>42979</c:v>
                </c:pt>
                <c:pt idx="55">
                  <c:v>43009</c:v>
                </c:pt>
                <c:pt idx="56">
                  <c:v>43040</c:v>
                </c:pt>
                <c:pt idx="57">
                  <c:v>43070</c:v>
                </c:pt>
                <c:pt idx="58">
                  <c:v>43101</c:v>
                </c:pt>
                <c:pt idx="59">
                  <c:v>43132</c:v>
                </c:pt>
                <c:pt idx="60">
                  <c:v>43160</c:v>
                </c:pt>
                <c:pt idx="61">
                  <c:v>43191</c:v>
                </c:pt>
                <c:pt idx="62">
                  <c:v>43221</c:v>
                </c:pt>
                <c:pt idx="63">
                  <c:v>43252</c:v>
                </c:pt>
                <c:pt idx="64">
                  <c:v>43282</c:v>
                </c:pt>
                <c:pt idx="65">
                  <c:v>43313</c:v>
                </c:pt>
                <c:pt idx="66">
                  <c:v>43344</c:v>
                </c:pt>
                <c:pt idx="67">
                  <c:v>43374</c:v>
                </c:pt>
                <c:pt idx="68">
                  <c:v>43405</c:v>
                </c:pt>
                <c:pt idx="69">
                  <c:v>43435</c:v>
                </c:pt>
                <c:pt idx="70">
                  <c:v>43466</c:v>
                </c:pt>
                <c:pt idx="71">
                  <c:v>43497</c:v>
                </c:pt>
                <c:pt idx="72">
                  <c:v>43525</c:v>
                </c:pt>
                <c:pt idx="73">
                  <c:v>43556</c:v>
                </c:pt>
                <c:pt idx="74">
                  <c:v>43586</c:v>
                </c:pt>
                <c:pt idx="75">
                  <c:v>43617</c:v>
                </c:pt>
                <c:pt idx="76">
                  <c:v>43647</c:v>
                </c:pt>
                <c:pt idx="77">
                  <c:v>43678</c:v>
                </c:pt>
                <c:pt idx="78">
                  <c:v>43709</c:v>
                </c:pt>
                <c:pt idx="79">
                  <c:v>43739</c:v>
                </c:pt>
                <c:pt idx="80">
                  <c:v>43770</c:v>
                </c:pt>
                <c:pt idx="81">
                  <c:v>43800</c:v>
                </c:pt>
                <c:pt idx="82">
                  <c:v>43831</c:v>
                </c:pt>
                <c:pt idx="83">
                  <c:v>43862</c:v>
                </c:pt>
                <c:pt idx="84">
                  <c:v>43891</c:v>
                </c:pt>
                <c:pt idx="85">
                  <c:v>43922</c:v>
                </c:pt>
                <c:pt idx="86">
                  <c:v>43952</c:v>
                </c:pt>
                <c:pt idx="87">
                  <c:v>43983</c:v>
                </c:pt>
                <c:pt idx="88">
                  <c:v>44013</c:v>
                </c:pt>
                <c:pt idx="89">
                  <c:v>44044</c:v>
                </c:pt>
                <c:pt idx="90">
                  <c:v>44075</c:v>
                </c:pt>
                <c:pt idx="91">
                  <c:v>44105</c:v>
                </c:pt>
                <c:pt idx="92">
                  <c:v>44136</c:v>
                </c:pt>
                <c:pt idx="93">
                  <c:v>44166</c:v>
                </c:pt>
                <c:pt idx="94">
                  <c:v>44197</c:v>
                </c:pt>
                <c:pt idx="95">
                  <c:v>44228</c:v>
                </c:pt>
                <c:pt idx="96">
                  <c:v>44256</c:v>
                </c:pt>
              </c:numCache>
            </c:numRef>
          </c:cat>
          <c:val>
            <c:numRef>
              <c:f>Sheet1!$B$6:$B$102</c:f>
              <c:numCache>
                <c:formatCode>General</c:formatCode>
                <c:ptCount val="97"/>
                <c:pt idx="0">
                  <c:v>704</c:v>
                </c:pt>
                <c:pt idx="1">
                  <c:v>694</c:v>
                </c:pt>
                <c:pt idx="2">
                  <c:v>698</c:v>
                </c:pt>
                <c:pt idx="3">
                  <c:v>623</c:v>
                </c:pt>
                <c:pt idx="4">
                  <c:v>660</c:v>
                </c:pt>
                <c:pt idx="5">
                  <c:v>636</c:v>
                </c:pt>
                <c:pt idx="6">
                  <c:v>703</c:v>
                </c:pt>
                <c:pt idx="7">
                  <c:v>655</c:v>
                </c:pt>
                <c:pt idx="8">
                  <c:v>659</c:v>
                </c:pt>
                <c:pt idx="9">
                  <c:v>715</c:v>
                </c:pt>
                <c:pt idx="10">
                  <c:v>781</c:v>
                </c:pt>
                <c:pt idx="11">
                  <c:v>765</c:v>
                </c:pt>
                <c:pt idx="12">
                  <c:v>721</c:v>
                </c:pt>
                <c:pt idx="13">
                  <c:v>749</c:v>
                </c:pt>
                <c:pt idx="14">
                  <c:v>692</c:v>
                </c:pt>
                <c:pt idx="15">
                  <c:v>649</c:v>
                </c:pt>
                <c:pt idx="16">
                  <c:v>626</c:v>
                </c:pt>
                <c:pt idx="17">
                  <c:v>646</c:v>
                </c:pt>
                <c:pt idx="18">
                  <c:v>631</c:v>
                </c:pt>
                <c:pt idx="19">
                  <c:v>619</c:v>
                </c:pt>
                <c:pt idx="20">
                  <c:v>656</c:v>
                </c:pt>
                <c:pt idx="21">
                  <c:v>742</c:v>
                </c:pt>
                <c:pt idx="22">
                  <c:v>826</c:v>
                </c:pt>
                <c:pt idx="23">
                  <c:v>846</c:v>
                </c:pt>
                <c:pt idx="24">
                  <c:v>859</c:v>
                </c:pt>
                <c:pt idx="25">
                  <c:v>839</c:v>
                </c:pt>
                <c:pt idx="26">
                  <c:v>884</c:v>
                </c:pt>
                <c:pt idx="27">
                  <c:v>873</c:v>
                </c:pt>
                <c:pt idx="28">
                  <c:v>879</c:v>
                </c:pt>
                <c:pt idx="29">
                  <c:v>880</c:v>
                </c:pt>
                <c:pt idx="30">
                  <c:v>881</c:v>
                </c:pt>
                <c:pt idx="31">
                  <c:v>917</c:v>
                </c:pt>
                <c:pt idx="32">
                  <c:v>880</c:v>
                </c:pt>
                <c:pt idx="33">
                  <c:v>907</c:v>
                </c:pt>
                <c:pt idx="34">
                  <c:v>945</c:v>
                </c:pt>
                <c:pt idx="35">
                  <c:v>950</c:v>
                </c:pt>
                <c:pt idx="36">
                  <c:v>965</c:v>
                </c:pt>
                <c:pt idx="37">
                  <c:v>987</c:v>
                </c:pt>
                <c:pt idx="38">
                  <c:v>956</c:v>
                </c:pt>
                <c:pt idx="39">
                  <c:v>923</c:v>
                </c:pt>
                <c:pt idx="40">
                  <c:v>949</c:v>
                </c:pt>
                <c:pt idx="41">
                  <c:v>962</c:v>
                </c:pt>
                <c:pt idx="42">
                  <c:v>931</c:v>
                </c:pt>
                <c:pt idx="43">
                  <c:v>967</c:v>
                </c:pt>
                <c:pt idx="44">
                  <c:v>972</c:v>
                </c:pt>
                <c:pt idx="45">
                  <c:v>1044</c:v>
                </c:pt>
                <c:pt idx="46">
                  <c:v>1110</c:v>
                </c:pt>
                <c:pt idx="47">
                  <c:v>1135</c:v>
                </c:pt>
                <c:pt idx="48">
                  <c:v>1113</c:v>
                </c:pt>
                <c:pt idx="49">
                  <c:v>1105</c:v>
                </c:pt>
                <c:pt idx="50">
                  <c:v>1051</c:v>
                </c:pt>
                <c:pt idx="51">
                  <c:v>1058</c:v>
                </c:pt>
                <c:pt idx="52">
                  <c:v>1051</c:v>
                </c:pt>
                <c:pt idx="53">
                  <c:v>1027</c:v>
                </c:pt>
                <c:pt idx="54">
                  <c:v>1018</c:v>
                </c:pt>
                <c:pt idx="55">
                  <c:v>1058</c:v>
                </c:pt>
                <c:pt idx="56">
                  <c:v>1031</c:v>
                </c:pt>
                <c:pt idx="57">
                  <c:v>1083</c:v>
                </c:pt>
                <c:pt idx="58">
                  <c:v>1136</c:v>
                </c:pt>
                <c:pt idx="59">
                  <c:v>1141</c:v>
                </c:pt>
                <c:pt idx="60">
                  <c:v>1184</c:v>
                </c:pt>
                <c:pt idx="61">
                  <c:v>1171</c:v>
                </c:pt>
                <c:pt idx="62">
                  <c:v>1118</c:v>
                </c:pt>
                <c:pt idx="63">
                  <c:v>1082</c:v>
                </c:pt>
                <c:pt idx="64">
                  <c:v>1073</c:v>
                </c:pt>
                <c:pt idx="65">
                  <c:v>1034</c:v>
                </c:pt>
                <c:pt idx="66">
                  <c:v>1062</c:v>
                </c:pt>
                <c:pt idx="67">
                  <c:v>1058</c:v>
                </c:pt>
                <c:pt idx="68">
                  <c:v>1045</c:v>
                </c:pt>
                <c:pt idx="69">
                  <c:v>1142</c:v>
                </c:pt>
                <c:pt idx="70">
                  <c:v>1203</c:v>
                </c:pt>
                <c:pt idx="71">
                  <c:v>1188</c:v>
                </c:pt>
                <c:pt idx="72">
                  <c:v>1207</c:v>
                </c:pt>
                <c:pt idx="73">
                  <c:v>1146</c:v>
                </c:pt>
                <c:pt idx="74">
                  <c:v>1120</c:v>
                </c:pt>
                <c:pt idx="75">
                  <c:v>1146</c:v>
                </c:pt>
                <c:pt idx="76">
                  <c:v>1152</c:v>
                </c:pt>
                <c:pt idx="77">
                  <c:v>1174</c:v>
                </c:pt>
                <c:pt idx="78">
                  <c:v>1145</c:v>
                </c:pt>
                <c:pt idx="79">
                  <c:v>1108</c:v>
                </c:pt>
                <c:pt idx="80">
                  <c:v>1081</c:v>
                </c:pt>
                <c:pt idx="81">
                  <c:v>1190</c:v>
                </c:pt>
                <c:pt idx="82">
                  <c:v>1260</c:v>
                </c:pt>
                <c:pt idx="83">
                  <c:v>1338</c:v>
                </c:pt>
                <c:pt idx="84">
                  <c:v>1160</c:v>
                </c:pt>
                <c:pt idx="85">
                  <c:v>1008</c:v>
                </c:pt>
                <c:pt idx="86">
                  <c:v>1089</c:v>
                </c:pt>
                <c:pt idx="87">
                  <c:v>1119</c:v>
                </c:pt>
                <c:pt idx="88">
                  <c:v>1072</c:v>
                </c:pt>
                <c:pt idx="89">
                  <c:v>1096</c:v>
                </c:pt>
                <c:pt idx="90">
                  <c:v>1104</c:v>
                </c:pt>
                <c:pt idx="91">
                  <c:v>1098</c:v>
                </c:pt>
                <c:pt idx="92">
                  <c:v>1083</c:v>
                </c:pt>
                <c:pt idx="93">
                  <c:v>1109</c:v>
                </c:pt>
                <c:pt idx="94">
                  <c:v>1214</c:v>
                </c:pt>
                <c:pt idx="95">
                  <c:v>1223</c:v>
                </c:pt>
                <c:pt idx="96">
                  <c:v>1186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99-492B-AFBF-571EBF829FEA}"/>
            </c:ext>
          </c:extLst>
        </c:ser>
        <c:ser>
          <c:idx val="2"/>
          <c:order val="1"/>
          <c:tx>
            <c:v>Total</c:v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099-492B-AFBF-571EBF829FEA}"/>
              </c:ext>
            </c:extLst>
          </c:dPt>
          <c:dPt>
            <c:idx val="13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EF17-40D8-BAB6-D18539413326}"/>
              </c:ext>
            </c:extLst>
          </c:dPt>
          <c:dPt>
            <c:idx val="22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EF17-40D8-BAB6-D18539413326}"/>
              </c:ext>
            </c:extLst>
          </c:dPt>
          <c:dPt>
            <c:idx val="66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7099-492B-AFBF-571EBF829FEA}"/>
              </c:ext>
            </c:extLst>
          </c:dPt>
          <c:dPt>
            <c:idx val="85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7099-492B-AFBF-571EBF829FEA}"/>
              </c:ext>
            </c:extLst>
          </c:dPt>
          <c:dPt>
            <c:idx val="96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099-492B-AFBF-571EBF829FEA}"/>
              </c:ext>
            </c:extLst>
          </c:dPt>
          <c:dLbls>
            <c:dLbl>
              <c:idx val="0"/>
              <c:layout>
                <c:manualLayout>
                  <c:x val="-2.5000000000000012E-2"/>
                  <c:y val="-6.851448146994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99-492B-AFBF-571EBF829FEA}"/>
                </c:ext>
              </c:extLst>
            </c:dLbl>
            <c:dLbl>
              <c:idx val="96"/>
              <c:layout>
                <c:manualLayout>
                  <c:x val="-1.9004270295876615E-2"/>
                  <c:y val="-7.64831606665291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052428698714103E-2"/>
                      <c:h val="6.18731698843856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099-492B-AFBF-571EBF829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Sheet1!$A$6:$A$102</c:f>
              <c:numCache>
                <c:formatCode>mmm\-yy</c:formatCode>
                <c:ptCount val="97"/>
                <c:pt idx="0">
                  <c:v>41334</c:v>
                </c:pt>
                <c:pt idx="1">
                  <c:v>41365</c:v>
                </c:pt>
                <c:pt idx="2">
                  <c:v>41395</c:v>
                </c:pt>
                <c:pt idx="3">
                  <c:v>41426</c:v>
                </c:pt>
                <c:pt idx="4">
                  <c:v>41456</c:v>
                </c:pt>
                <c:pt idx="5">
                  <c:v>41487</c:v>
                </c:pt>
                <c:pt idx="6">
                  <c:v>41518</c:v>
                </c:pt>
                <c:pt idx="7">
                  <c:v>41548</c:v>
                </c:pt>
                <c:pt idx="8">
                  <c:v>41579</c:v>
                </c:pt>
                <c:pt idx="9">
                  <c:v>41609</c:v>
                </c:pt>
                <c:pt idx="10">
                  <c:v>41640</c:v>
                </c:pt>
                <c:pt idx="11">
                  <c:v>41671</c:v>
                </c:pt>
                <c:pt idx="12">
                  <c:v>41699</c:v>
                </c:pt>
                <c:pt idx="13">
                  <c:v>41730</c:v>
                </c:pt>
                <c:pt idx="14">
                  <c:v>41760</c:v>
                </c:pt>
                <c:pt idx="15">
                  <c:v>41791</c:v>
                </c:pt>
                <c:pt idx="16">
                  <c:v>41821</c:v>
                </c:pt>
                <c:pt idx="17">
                  <c:v>41852</c:v>
                </c:pt>
                <c:pt idx="18">
                  <c:v>41883</c:v>
                </c:pt>
                <c:pt idx="19">
                  <c:v>41913</c:v>
                </c:pt>
                <c:pt idx="20">
                  <c:v>41944</c:v>
                </c:pt>
                <c:pt idx="21">
                  <c:v>41974</c:v>
                </c:pt>
                <c:pt idx="22">
                  <c:v>42005</c:v>
                </c:pt>
                <c:pt idx="23">
                  <c:v>42036</c:v>
                </c:pt>
                <c:pt idx="24">
                  <c:v>42064</c:v>
                </c:pt>
                <c:pt idx="25">
                  <c:v>42095</c:v>
                </c:pt>
                <c:pt idx="26">
                  <c:v>42125</c:v>
                </c:pt>
                <c:pt idx="27">
                  <c:v>42156</c:v>
                </c:pt>
                <c:pt idx="28">
                  <c:v>42186</c:v>
                </c:pt>
                <c:pt idx="29">
                  <c:v>42217</c:v>
                </c:pt>
                <c:pt idx="30">
                  <c:v>42248</c:v>
                </c:pt>
                <c:pt idx="31">
                  <c:v>42278</c:v>
                </c:pt>
                <c:pt idx="32">
                  <c:v>42309</c:v>
                </c:pt>
                <c:pt idx="33">
                  <c:v>42339</c:v>
                </c:pt>
                <c:pt idx="34">
                  <c:v>42370</c:v>
                </c:pt>
                <c:pt idx="35">
                  <c:v>42401</c:v>
                </c:pt>
                <c:pt idx="36">
                  <c:v>42430</c:v>
                </c:pt>
                <c:pt idx="37">
                  <c:v>42461</c:v>
                </c:pt>
                <c:pt idx="38">
                  <c:v>42491</c:v>
                </c:pt>
                <c:pt idx="39">
                  <c:v>42522</c:v>
                </c:pt>
                <c:pt idx="40">
                  <c:v>42552</c:v>
                </c:pt>
                <c:pt idx="41">
                  <c:v>42583</c:v>
                </c:pt>
                <c:pt idx="42">
                  <c:v>42614</c:v>
                </c:pt>
                <c:pt idx="43">
                  <c:v>42644</c:v>
                </c:pt>
                <c:pt idx="44">
                  <c:v>42675</c:v>
                </c:pt>
                <c:pt idx="45">
                  <c:v>42705</c:v>
                </c:pt>
                <c:pt idx="46">
                  <c:v>42736</c:v>
                </c:pt>
                <c:pt idx="47">
                  <c:v>42767</c:v>
                </c:pt>
                <c:pt idx="48">
                  <c:v>42795</c:v>
                </c:pt>
                <c:pt idx="49">
                  <c:v>42826</c:v>
                </c:pt>
                <c:pt idx="50">
                  <c:v>42856</c:v>
                </c:pt>
                <c:pt idx="51">
                  <c:v>42887</c:v>
                </c:pt>
                <c:pt idx="52">
                  <c:v>42917</c:v>
                </c:pt>
                <c:pt idx="53">
                  <c:v>42948</c:v>
                </c:pt>
                <c:pt idx="54">
                  <c:v>42979</c:v>
                </c:pt>
                <c:pt idx="55">
                  <c:v>43009</c:v>
                </c:pt>
                <c:pt idx="56">
                  <c:v>43040</c:v>
                </c:pt>
                <c:pt idx="57">
                  <c:v>43070</c:v>
                </c:pt>
                <c:pt idx="58">
                  <c:v>43101</c:v>
                </c:pt>
                <c:pt idx="59">
                  <c:v>43132</c:v>
                </c:pt>
                <c:pt idx="60">
                  <c:v>43160</c:v>
                </c:pt>
                <c:pt idx="61">
                  <c:v>43191</c:v>
                </c:pt>
                <c:pt idx="62">
                  <c:v>43221</c:v>
                </c:pt>
                <c:pt idx="63">
                  <c:v>43252</c:v>
                </c:pt>
                <c:pt idx="64">
                  <c:v>43282</c:v>
                </c:pt>
                <c:pt idx="65">
                  <c:v>43313</c:v>
                </c:pt>
                <c:pt idx="66">
                  <c:v>43344</c:v>
                </c:pt>
                <c:pt idx="67">
                  <c:v>43374</c:v>
                </c:pt>
                <c:pt idx="68">
                  <c:v>43405</c:v>
                </c:pt>
                <c:pt idx="69">
                  <c:v>43435</c:v>
                </c:pt>
                <c:pt idx="70">
                  <c:v>43466</c:v>
                </c:pt>
                <c:pt idx="71">
                  <c:v>43497</c:v>
                </c:pt>
                <c:pt idx="72">
                  <c:v>43525</c:v>
                </c:pt>
                <c:pt idx="73">
                  <c:v>43556</c:v>
                </c:pt>
                <c:pt idx="74">
                  <c:v>43586</c:v>
                </c:pt>
                <c:pt idx="75">
                  <c:v>43617</c:v>
                </c:pt>
                <c:pt idx="76">
                  <c:v>43647</c:v>
                </c:pt>
                <c:pt idx="77">
                  <c:v>43678</c:v>
                </c:pt>
                <c:pt idx="78">
                  <c:v>43709</c:v>
                </c:pt>
                <c:pt idx="79">
                  <c:v>43739</c:v>
                </c:pt>
                <c:pt idx="80">
                  <c:v>43770</c:v>
                </c:pt>
                <c:pt idx="81">
                  <c:v>43800</c:v>
                </c:pt>
                <c:pt idx="82">
                  <c:v>43831</c:v>
                </c:pt>
                <c:pt idx="83">
                  <c:v>43862</c:v>
                </c:pt>
                <c:pt idx="84">
                  <c:v>43891</c:v>
                </c:pt>
                <c:pt idx="85">
                  <c:v>43922</c:v>
                </c:pt>
                <c:pt idx="86">
                  <c:v>43952</c:v>
                </c:pt>
                <c:pt idx="87">
                  <c:v>43983</c:v>
                </c:pt>
                <c:pt idx="88">
                  <c:v>44013</c:v>
                </c:pt>
                <c:pt idx="89">
                  <c:v>44044</c:v>
                </c:pt>
                <c:pt idx="90">
                  <c:v>44075</c:v>
                </c:pt>
                <c:pt idx="91">
                  <c:v>44105</c:v>
                </c:pt>
                <c:pt idx="92">
                  <c:v>44136</c:v>
                </c:pt>
                <c:pt idx="93">
                  <c:v>44166</c:v>
                </c:pt>
                <c:pt idx="94">
                  <c:v>44197</c:v>
                </c:pt>
                <c:pt idx="95">
                  <c:v>44228</c:v>
                </c:pt>
                <c:pt idx="96">
                  <c:v>44256</c:v>
                </c:pt>
              </c:numCache>
            </c:numRef>
          </c:cat>
          <c:val>
            <c:numRef>
              <c:f>Sheet1!$D$6:$D$102</c:f>
              <c:numCache>
                <c:formatCode>General</c:formatCode>
                <c:ptCount val="97"/>
                <c:pt idx="0">
                  <c:v>2338</c:v>
                </c:pt>
                <c:pt idx="1">
                  <c:v>2366</c:v>
                </c:pt>
                <c:pt idx="2">
                  <c:v>2370</c:v>
                </c:pt>
                <c:pt idx="3">
                  <c:v>2296</c:v>
                </c:pt>
                <c:pt idx="4">
                  <c:v>2389</c:v>
                </c:pt>
                <c:pt idx="5">
                  <c:v>2394</c:v>
                </c:pt>
                <c:pt idx="6">
                  <c:v>2434</c:v>
                </c:pt>
                <c:pt idx="7">
                  <c:v>2427</c:v>
                </c:pt>
                <c:pt idx="8">
                  <c:v>2472</c:v>
                </c:pt>
                <c:pt idx="9">
                  <c:v>2516</c:v>
                </c:pt>
                <c:pt idx="10">
                  <c:v>2594</c:v>
                </c:pt>
                <c:pt idx="11">
                  <c:v>2658</c:v>
                </c:pt>
                <c:pt idx="12">
                  <c:v>2685</c:v>
                </c:pt>
                <c:pt idx="13">
                  <c:v>2667</c:v>
                </c:pt>
                <c:pt idx="14">
                  <c:v>2611</c:v>
                </c:pt>
                <c:pt idx="15">
                  <c:v>2531</c:v>
                </c:pt>
                <c:pt idx="16">
                  <c:v>2496</c:v>
                </c:pt>
                <c:pt idx="17">
                  <c:v>2508</c:v>
                </c:pt>
                <c:pt idx="18">
                  <c:v>2501</c:v>
                </c:pt>
                <c:pt idx="19">
                  <c:v>2482</c:v>
                </c:pt>
                <c:pt idx="20">
                  <c:v>2492</c:v>
                </c:pt>
                <c:pt idx="21">
                  <c:v>2603</c:v>
                </c:pt>
                <c:pt idx="22">
                  <c:v>2701</c:v>
                </c:pt>
                <c:pt idx="23">
                  <c:v>2784</c:v>
                </c:pt>
                <c:pt idx="24">
                  <c:v>2841</c:v>
                </c:pt>
                <c:pt idx="25">
                  <c:v>2832</c:v>
                </c:pt>
                <c:pt idx="26">
                  <c:v>2866</c:v>
                </c:pt>
                <c:pt idx="27">
                  <c:v>2887</c:v>
                </c:pt>
                <c:pt idx="28">
                  <c:v>2879</c:v>
                </c:pt>
                <c:pt idx="29">
                  <c:v>2888</c:v>
                </c:pt>
                <c:pt idx="30">
                  <c:v>2974</c:v>
                </c:pt>
                <c:pt idx="31">
                  <c:v>3025</c:v>
                </c:pt>
                <c:pt idx="32">
                  <c:v>3006</c:v>
                </c:pt>
                <c:pt idx="33">
                  <c:v>2937</c:v>
                </c:pt>
                <c:pt idx="34">
                  <c:v>2981</c:v>
                </c:pt>
                <c:pt idx="35">
                  <c:v>3029</c:v>
                </c:pt>
                <c:pt idx="36">
                  <c:v>3067</c:v>
                </c:pt>
                <c:pt idx="37">
                  <c:v>3095</c:v>
                </c:pt>
                <c:pt idx="38">
                  <c:v>3086</c:v>
                </c:pt>
                <c:pt idx="39">
                  <c:v>3082</c:v>
                </c:pt>
                <c:pt idx="40">
                  <c:v>3079</c:v>
                </c:pt>
                <c:pt idx="41">
                  <c:v>3090</c:v>
                </c:pt>
                <c:pt idx="42">
                  <c:v>3079</c:v>
                </c:pt>
                <c:pt idx="43">
                  <c:v>3068</c:v>
                </c:pt>
                <c:pt idx="44">
                  <c:v>3078</c:v>
                </c:pt>
                <c:pt idx="45">
                  <c:v>3115</c:v>
                </c:pt>
                <c:pt idx="46">
                  <c:v>3168</c:v>
                </c:pt>
                <c:pt idx="47">
                  <c:v>3235</c:v>
                </c:pt>
                <c:pt idx="48">
                  <c:v>3253</c:v>
                </c:pt>
                <c:pt idx="49">
                  <c:v>3271</c:v>
                </c:pt>
                <c:pt idx="50">
                  <c:v>3239</c:v>
                </c:pt>
                <c:pt idx="51">
                  <c:v>3229</c:v>
                </c:pt>
                <c:pt idx="52">
                  <c:v>3239</c:v>
                </c:pt>
                <c:pt idx="53">
                  <c:v>3226</c:v>
                </c:pt>
                <c:pt idx="54">
                  <c:v>3164</c:v>
                </c:pt>
                <c:pt idx="55">
                  <c:v>3182</c:v>
                </c:pt>
                <c:pt idx="56">
                  <c:v>3191</c:v>
                </c:pt>
                <c:pt idx="57">
                  <c:v>3220</c:v>
                </c:pt>
                <c:pt idx="58">
                  <c:v>3270</c:v>
                </c:pt>
                <c:pt idx="59">
                  <c:v>3309</c:v>
                </c:pt>
                <c:pt idx="60">
                  <c:v>3388</c:v>
                </c:pt>
                <c:pt idx="61">
                  <c:v>3398</c:v>
                </c:pt>
                <c:pt idx="62">
                  <c:v>3397</c:v>
                </c:pt>
                <c:pt idx="63">
                  <c:v>3388</c:v>
                </c:pt>
                <c:pt idx="64">
                  <c:v>3395</c:v>
                </c:pt>
                <c:pt idx="65">
                  <c:v>3364</c:v>
                </c:pt>
                <c:pt idx="66">
                  <c:v>3319</c:v>
                </c:pt>
                <c:pt idx="67">
                  <c:v>3277</c:v>
                </c:pt>
                <c:pt idx="68">
                  <c:v>3253</c:v>
                </c:pt>
                <c:pt idx="69">
                  <c:v>3292</c:v>
                </c:pt>
                <c:pt idx="70">
                  <c:v>3338</c:v>
                </c:pt>
                <c:pt idx="71">
                  <c:v>3391</c:v>
                </c:pt>
                <c:pt idx="72">
                  <c:v>3449</c:v>
                </c:pt>
                <c:pt idx="73">
                  <c:v>3400</c:v>
                </c:pt>
                <c:pt idx="74">
                  <c:v>3385</c:v>
                </c:pt>
                <c:pt idx="75">
                  <c:v>3429</c:v>
                </c:pt>
                <c:pt idx="76">
                  <c:v>3473</c:v>
                </c:pt>
                <c:pt idx="77">
                  <c:v>3518</c:v>
                </c:pt>
                <c:pt idx="78">
                  <c:v>3479</c:v>
                </c:pt>
                <c:pt idx="79">
                  <c:v>3495</c:v>
                </c:pt>
                <c:pt idx="80">
                  <c:v>3452</c:v>
                </c:pt>
                <c:pt idx="81">
                  <c:v>3496</c:v>
                </c:pt>
                <c:pt idx="82">
                  <c:v>3621</c:v>
                </c:pt>
                <c:pt idx="83">
                  <c:v>3659</c:v>
                </c:pt>
                <c:pt idx="84">
                  <c:v>3489</c:v>
                </c:pt>
                <c:pt idx="85">
                  <c:v>3233</c:v>
                </c:pt>
                <c:pt idx="86">
                  <c:v>3232</c:v>
                </c:pt>
                <c:pt idx="87">
                  <c:v>3226</c:v>
                </c:pt>
                <c:pt idx="88">
                  <c:v>3207</c:v>
                </c:pt>
                <c:pt idx="89">
                  <c:v>3208</c:v>
                </c:pt>
                <c:pt idx="90">
                  <c:v>3228</c:v>
                </c:pt>
                <c:pt idx="91">
                  <c:v>3234</c:v>
                </c:pt>
                <c:pt idx="92">
                  <c:v>3242</c:v>
                </c:pt>
                <c:pt idx="93">
                  <c:v>3266</c:v>
                </c:pt>
                <c:pt idx="94">
                  <c:v>3369</c:v>
                </c:pt>
                <c:pt idx="95">
                  <c:v>3373</c:v>
                </c:pt>
                <c:pt idx="96">
                  <c:v>3357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99-492B-AFBF-571EBF829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1577424"/>
        <c:axId val="531576768"/>
      </c:lineChart>
      <c:dateAx>
        <c:axId val="5315774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576768"/>
        <c:crosses val="autoZero"/>
        <c:auto val="1"/>
        <c:lblOffset val="100"/>
        <c:baseTimeUnit val="months"/>
      </c:dateAx>
      <c:valAx>
        <c:axId val="53157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57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9.2944776882598515E-2"/>
          <c:y val="3.513635460780732E-2"/>
          <c:w val="0.58218088363954512"/>
          <c:h val="0.1016049652155361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Remand</c:v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dPt>
            <c:idx val="0"/>
            <c:marker>
              <c:symbol val="squar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EEF-4044-A1EA-77AEF21A7DE6}"/>
              </c:ext>
            </c:extLst>
          </c:dPt>
          <c:dPt>
            <c:idx val="96"/>
            <c:marker>
              <c:symbol val="square"/>
              <c:size val="5"/>
              <c:spPr>
                <a:solidFill>
                  <a:schemeClr val="accent1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0EEF-4044-A1EA-77AEF21A7DE6}"/>
              </c:ext>
            </c:extLst>
          </c:dPt>
          <c:dLbls>
            <c:dLbl>
              <c:idx val="0"/>
              <c:layout>
                <c:manualLayout>
                  <c:x val="0"/>
                  <c:y val="-2.967715577566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EF-4044-A1EA-77AEF21A7DE6}"/>
                </c:ext>
              </c:extLst>
            </c:dLbl>
            <c:dLbl>
              <c:idx val="96"/>
              <c:layout>
                <c:manualLayout>
                  <c:x val="-2.3268289608491788E-3"/>
                  <c:y val="-3.46233484049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EF-4044-A1EA-77AEF21A7D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Sheet1!$A$6:$A$102</c:f>
              <c:numCache>
                <c:formatCode>mmm\-yy</c:formatCode>
                <c:ptCount val="97"/>
                <c:pt idx="0">
                  <c:v>41334</c:v>
                </c:pt>
                <c:pt idx="1">
                  <c:v>41365</c:v>
                </c:pt>
                <c:pt idx="2">
                  <c:v>41395</c:v>
                </c:pt>
                <c:pt idx="3">
                  <c:v>41426</c:v>
                </c:pt>
                <c:pt idx="4">
                  <c:v>41456</c:v>
                </c:pt>
                <c:pt idx="5">
                  <c:v>41487</c:v>
                </c:pt>
                <c:pt idx="6">
                  <c:v>41518</c:v>
                </c:pt>
                <c:pt idx="7">
                  <c:v>41548</c:v>
                </c:pt>
                <c:pt idx="8">
                  <c:v>41579</c:v>
                </c:pt>
                <c:pt idx="9">
                  <c:v>41609</c:v>
                </c:pt>
                <c:pt idx="10">
                  <c:v>41640</c:v>
                </c:pt>
                <c:pt idx="11">
                  <c:v>41671</c:v>
                </c:pt>
                <c:pt idx="12">
                  <c:v>41699</c:v>
                </c:pt>
                <c:pt idx="13">
                  <c:v>41730</c:v>
                </c:pt>
                <c:pt idx="14">
                  <c:v>41760</c:v>
                </c:pt>
                <c:pt idx="15">
                  <c:v>41791</c:v>
                </c:pt>
                <c:pt idx="16">
                  <c:v>41821</c:v>
                </c:pt>
                <c:pt idx="17">
                  <c:v>41852</c:v>
                </c:pt>
                <c:pt idx="18">
                  <c:v>41883</c:v>
                </c:pt>
                <c:pt idx="19">
                  <c:v>41913</c:v>
                </c:pt>
                <c:pt idx="20">
                  <c:v>41944</c:v>
                </c:pt>
                <c:pt idx="21">
                  <c:v>41974</c:v>
                </c:pt>
                <c:pt idx="22">
                  <c:v>42005</c:v>
                </c:pt>
                <c:pt idx="23">
                  <c:v>42036</c:v>
                </c:pt>
                <c:pt idx="24">
                  <c:v>42064</c:v>
                </c:pt>
                <c:pt idx="25">
                  <c:v>42095</c:v>
                </c:pt>
                <c:pt idx="26">
                  <c:v>42125</c:v>
                </c:pt>
                <c:pt idx="27">
                  <c:v>42156</c:v>
                </c:pt>
                <c:pt idx="28">
                  <c:v>42186</c:v>
                </c:pt>
                <c:pt idx="29">
                  <c:v>42217</c:v>
                </c:pt>
                <c:pt idx="30">
                  <c:v>42248</c:v>
                </c:pt>
                <c:pt idx="31">
                  <c:v>42278</c:v>
                </c:pt>
                <c:pt idx="32">
                  <c:v>42309</c:v>
                </c:pt>
                <c:pt idx="33">
                  <c:v>42339</c:v>
                </c:pt>
                <c:pt idx="34">
                  <c:v>42370</c:v>
                </c:pt>
                <c:pt idx="35">
                  <c:v>42401</c:v>
                </c:pt>
                <c:pt idx="36">
                  <c:v>42430</c:v>
                </c:pt>
                <c:pt idx="37">
                  <c:v>42461</c:v>
                </c:pt>
                <c:pt idx="38">
                  <c:v>42491</c:v>
                </c:pt>
                <c:pt idx="39">
                  <c:v>42522</c:v>
                </c:pt>
                <c:pt idx="40">
                  <c:v>42552</c:v>
                </c:pt>
                <c:pt idx="41">
                  <c:v>42583</c:v>
                </c:pt>
                <c:pt idx="42">
                  <c:v>42614</c:v>
                </c:pt>
                <c:pt idx="43">
                  <c:v>42644</c:v>
                </c:pt>
                <c:pt idx="44">
                  <c:v>42675</c:v>
                </c:pt>
                <c:pt idx="45">
                  <c:v>42705</c:v>
                </c:pt>
                <c:pt idx="46">
                  <c:v>42736</c:v>
                </c:pt>
                <c:pt idx="47">
                  <c:v>42767</c:v>
                </c:pt>
                <c:pt idx="48">
                  <c:v>42795</c:v>
                </c:pt>
                <c:pt idx="49">
                  <c:v>42826</c:v>
                </c:pt>
                <c:pt idx="50">
                  <c:v>42856</c:v>
                </c:pt>
                <c:pt idx="51">
                  <c:v>42887</c:v>
                </c:pt>
                <c:pt idx="52">
                  <c:v>42917</c:v>
                </c:pt>
                <c:pt idx="53">
                  <c:v>42948</c:v>
                </c:pt>
                <c:pt idx="54">
                  <c:v>42979</c:v>
                </c:pt>
                <c:pt idx="55">
                  <c:v>43009</c:v>
                </c:pt>
                <c:pt idx="56">
                  <c:v>43040</c:v>
                </c:pt>
                <c:pt idx="57">
                  <c:v>43070</c:v>
                </c:pt>
                <c:pt idx="58">
                  <c:v>43101</c:v>
                </c:pt>
                <c:pt idx="59">
                  <c:v>43132</c:v>
                </c:pt>
                <c:pt idx="60">
                  <c:v>43160</c:v>
                </c:pt>
                <c:pt idx="61">
                  <c:v>43191</c:v>
                </c:pt>
                <c:pt idx="62">
                  <c:v>43221</c:v>
                </c:pt>
                <c:pt idx="63">
                  <c:v>43252</c:v>
                </c:pt>
                <c:pt idx="64">
                  <c:v>43282</c:v>
                </c:pt>
                <c:pt idx="65">
                  <c:v>43313</c:v>
                </c:pt>
                <c:pt idx="66">
                  <c:v>43344</c:v>
                </c:pt>
                <c:pt idx="67">
                  <c:v>43374</c:v>
                </c:pt>
                <c:pt idx="68">
                  <c:v>43405</c:v>
                </c:pt>
                <c:pt idx="69">
                  <c:v>43435</c:v>
                </c:pt>
                <c:pt idx="70">
                  <c:v>43466</c:v>
                </c:pt>
                <c:pt idx="71">
                  <c:v>43497</c:v>
                </c:pt>
                <c:pt idx="72">
                  <c:v>43525</c:v>
                </c:pt>
                <c:pt idx="73">
                  <c:v>43556</c:v>
                </c:pt>
                <c:pt idx="74">
                  <c:v>43586</c:v>
                </c:pt>
                <c:pt idx="75">
                  <c:v>43617</c:v>
                </c:pt>
                <c:pt idx="76">
                  <c:v>43647</c:v>
                </c:pt>
                <c:pt idx="77">
                  <c:v>43678</c:v>
                </c:pt>
                <c:pt idx="78">
                  <c:v>43709</c:v>
                </c:pt>
                <c:pt idx="79">
                  <c:v>43739</c:v>
                </c:pt>
                <c:pt idx="80">
                  <c:v>43770</c:v>
                </c:pt>
                <c:pt idx="81">
                  <c:v>43800</c:v>
                </c:pt>
                <c:pt idx="82">
                  <c:v>43831</c:v>
                </c:pt>
                <c:pt idx="83">
                  <c:v>43862</c:v>
                </c:pt>
                <c:pt idx="84">
                  <c:v>43891</c:v>
                </c:pt>
                <c:pt idx="85">
                  <c:v>43922</c:v>
                </c:pt>
                <c:pt idx="86">
                  <c:v>43952</c:v>
                </c:pt>
                <c:pt idx="87">
                  <c:v>43983</c:v>
                </c:pt>
                <c:pt idx="88">
                  <c:v>44013</c:v>
                </c:pt>
                <c:pt idx="89">
                  <c:v>44044</c:v>
                </c:pt>
                <c:pt idx="90">
                  <c:v>44075</c:v>
                </c:pt>
                <c:pt idx="91">
                  <c:v>44105</c:v>
                </c:pt>
                <c:pt idx="92">
                  <c:v>44136</c:v>
                </c:pt>
                <c:pt idx="93">
                  <c:v>44166</c:v>
                </c:pt>
                <c:pt idx="94">
                  <c:v>44197</c:v>
                </c:pt>
                <c:pt idx="95">
                  <c:v>44228</c:v>
                </c:pt>
                <c:pt idx="96">
                  <c:v>44256</c:v>
                </c:pt>
              </c:numCache>
            </c:numRef>
          </c:cat>
          <c:val>
            <c:numRef>
              <c:f>Sheet1!$B$6:$B$102</c:f>
              <c:numCache>
                <c:formatCode>General</c:formatCode>
                <c:ptCount val="97"/>
                <c:pt idx="0">
                  <c:v>704</c:v>
                </c:pt>
                <c:pt idx="1">
                  <c:v>694</c:v>
                </c:pt>
                <c:pt idx="2">
                  <c:v>698</c:v>
                </c:pt>
                <c:pt idx="3">
                  <c:v>623</c:v>
                </c:pt>
                <c:pt idx="4">
                  <c:v>660</c:v>
                </c:pt>
                <c:pt idx="5">
                  <c:v>636</c:v>
                </c:pt>
                <c:pt idx="6">
                  <c:v>703</c:v>
                </c:pt>
                <c:pt idx="7">
                  <c:v>655</c:v>
                </c:pt>
                <c:pt idx="8">
                  <c:v>659</c:v>
                </c:pt>
                <c:pt idx="9">
                  <c:v>715</c:v>
                </c:pt>
                <c:pt idx="10">
                  <c:v>781</c:v>
                </c:pt>
                <c:pt idx="11">
                  <c:v>765</c:v>
                </c:pt>
                <c:pt idx="12">
                  <c:v>721</c:v>
                </c:pt>
                <c:pt idx="13">
                  <c:v>749</c:v>
                </c:pt>
                <c:pt idx="14">
                  <c:v>692</c:v>
                </c:pt>
                <c:pt idx="15">
                  <c:v>649</c:v>
                </c:pt>
                <c:pt idx="16">
                  <c:v>626</c:v>
                </c:pt>
                <c:pt idx="17">
                  <c:v>646</c:v>
                </c:pt>
                <c:pt idx="18">
                  <c:v>631</c:v>
                </c:pt>
                <c:pt idx="19">
                  <c:v>619</c:v>
                </c:pt>
                <c:pt idx="20">
                  <c:v>656</c:v>
                </c:pt>
                <c:pt idx="21">
                  <c:v>742</c:v>
                </c:pt>
                <c:pt idx="22">
                  <c:v>826</c:v>
                </c:pt>
                <c:pt idx="23">
                  <c:v>846</c:v>
                </c:pt>
                <c:pt idx="24">
                  <c:v>859</c:v>
                </c:pt>
                <c:pt idx="25">
                  <c:v>839</c:v>
                </c:pt>
                <c:pt idx="26">
                  <c:v>884</c:v>
                </c:pt>
                <c:pt idx="27">
                  <c:v>873</c:v>
                </c:pt>
                <c:pt idx="28">
                  <c:v>879</c:v>
                </c:pt>
                <c:pt idx="29">
                  <c:v>880</c:v>
                </c:pt>
                <c:pt idx="30">
                  <c:v>881</c:v>
                </c:pt>
                <c:pt idx="31">
                  <c:v>917</c:v>
                </c:pt>
                <c:pt idx="32">
                  <c:v>880</c:v>
                </c:pt>
                <c:pt idx="33">
                  <c:v>907</c:v>
                </c:pt>
                <c:pt idx="34">
                  <c:v>945</c:v>
                </c:pt>
                <c:pt idx="35">
                  <c:v>950</c:v>
                </c:pt>
                <c:pt idx="36">
                  <c:v>965</c:v>
                </c:pt>
                <c:pt idx="37">
                  <c:v>987</c:v>
                </c:pt>
                <c:pt idx="38">
                  <c:v>956</c:v>
                </c:pt>
                <c:pt idx="39">
                  <c:v>923</c:v>
                </c:pt>
                <c:pt idx="40">
                  <c:v>949</c:v>
                </c:pt>
                <c:pt idx="41">
                  <c:v>962</c:v>
                </c:pt>
                <c:pt idx="42">
                  <c:v>931</c:v>
                </c:pt>
                <c:pt idx="43">
                  <c:v>967</c:v>
                </c:pt>
                <c:pt idx="44">
                  <c:v>972</c:v>
                </c:pt>
                <c:pt idx="45">
                  <c:v>1044</c:v>
                </c:pt>
                <c:pt idx="46">
                  <c:v>1110</c:v>
                </c:pt>
                <c:pt idx="47">
                  <c:v>1135</c:v>
                </c:pt>
                <c:pt idx="48">
                  <c:v>1113</c:v>
                </c:pt>
                <c:pt idx="49">
                  <c:v>1105</c:v>
                </c:pt>
                <c:pt idx="50">
                  <c:v>1051</c:v>
                </c:pt>
                <c:pt idx="51">
                  <c:v>1058</c:v>
                </c:pt>
                <c:pt idx="52">
                  <c:v>1051</c:v>
                </c:pt>
                <c:pt idx="53">
                  <c:v>1027</c:v>
                </c:pt>
                <c:pt idx="54">
                  <c:v>1018</c:v>
                </c:pt>
                <c:pt idx="55">
                  <c:v>1058</c:v>
                </c:pt>
                <c:pt idx="56">
                  <c:v>1031</c:v>
                </c:pt>
                <c:pt idx="57">
                  <c:v>1083</c:v>
                </c:pt>
                <c:pt idx="58">
                  <c:v>1136</c:v>
                </c:pt>
                <c:pt idx="59">
                  <c:v>1141</c:v>
                </c:pt>
                <c:pt idx="60">
                  <c:v>1184</c:v>
                </c:pt>
                <c:pt idx="61">
                  <c:v>1171</c:v>
                </c:pt>
                <c:pt idx="62">
                  <c:v>1118</c:v>
                </c:pt>
                <c:pt idx="63">
                  <c:v>1082</c:v>
                </c:pt>
                <c:pt idx="64">
                  <c:v>1073</c:v>
                </c:pt>
                <c:pt idx="65">
                  <c:v>1034</c:v>
                </c:pt>
                <c:pt idx="66">
                  <c:v>1062</c:v>
                </c:pt>
                <c:pt idx="67">
                  <c:v>1058</c:v>
                </c:pt>
                <c:pt idx="68">
                  <c:v>1045</c:v>
                </c:pt>
                <c:pt idx="69">
                  <c:v>1142</c:v>
                </c:pt>
                <c:pt idx="70">
                  <c:v>1203</c:v>
                </c:pt>
                <c:pt idx="71">
                  <c:v>1188</c:v>
                </c:pt>
                <c:pt idx="72">
                  <c:v>1207</c:v>
                </c:pt>
                <c:pt idx="73">
                  <c:v>1146</c:v>
                </c:pt>
                <c:pt idx="74">
                  <c:v>1120</c:v>
                </c:pt>
                <c:pt idx="75">
                  <c:v>1146</c:v>
                </c:pt>
                <c:pt idx="76">
                  <c:v>1152</c:v>
                </c:pt>
                <c:pt idx="77">
                  <c:v>1174</c:v>
                </c:pt>
                <c:pt idx="78">
                  <c:v>1145</c:v>
                </c:pt>
                <c:pt idx="79">
                  <c:v>1108</c:v>
                </c:pt>
                <c:pt idx="80">
                  <c:v>1081</c:v>
                </c:pt>
                <c:pt idx="81">
                  <c:v>1190</c:v>
                </c:pt>
                <c:pt idx="82">
                  <c:v>1260</c:v>
                </c:pt>
                <c:pt idx="83">
                  <c:v>1338</c:v>
                </c:pt>
                <c:pt idx="84">
                  <c:v>1160</c:v>
                </c:pt>
                <c:pt idx="85">
                  <c:v>1008</c:v>
                </c:pt>
                <c:pt idx="86">
                  <c:v>1089</c:v>
                </c:pt>
                <c:pt idx="87">
                  <c:v>1119</c:v>
                </c:pt>
                <c:pt idx="88">
                  <c:v>1072</c:v>
                </c:pt>
                <c:pt idx="89">
                  <c:v>1096</c:v>
                </c:pt>
                <c:pt idx="90">
                  <c:v>1104</c:v>
                </c:pt>
                <c:pt idx="91">
                  <c:v>1098</c:v>
                </c:pt>
                <c:pt idx="92">
                  <c:v>1083</c:v>
                </c:pt>
                <c:pt idx="93">
                  <c:v>1109</c:v>
                </c:pt>
                <c:pt idx="94">
                  <c:v>1214</c:v>
                </c:pt>
                <c:pt idx="95">
                  <c:v>1223</c:v>
                </c:pt>
                <c:pt idx="96">
                  <c:v>1186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99-492B-AFBF-571EBF829FEA}"/>
            </c:ext>
          </c:extLst>
        </c:ser>
        <c:ser>
          <c:idx val="1"/>
          <c:order val="1"/>
          <c:tx>
            <c:v>Sentenced</c:v>
          </c:tx>
          <c:spPr>
            <a:ln w="28575" cap="rnd">
              <a:solidFill>
                <a:schemeClr val="accent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0"/>
            <c:marker>
              <c:symbol val="diamond"/>
              <c:size val="5"/>
              <c:spPr>
                <a:solidFill>
                  <a:srgbClr val="0070C0"/>
                </a:solidFill>
                <a:ln w="9525">
                  <a:solidFill>
                    <a:schemeClr val="accent1">
                      <a:lumMod val="75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EEF-4044-A1EA-77AEF21A7DE6}"/>
              </c:ext>
            </c:extLst>
          </c:dPt>
          <c:dPt>
            <c:idx val="96"/>
            <c:marker>
              <c:symbol val="diamond"/>
              <c:size val="5"/>
              <c:spPr>
                <a:solidFill>
                  <a:srgbClr val="2160AF"/>
                </a:solidFill>
                <a:ln w="9525">
                  <a:solidFill>
                    <a:schemeClr val="accent1">
                      <a:lumMod val="75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EEF-4044-A1EA-77AEF21A7DE6}"/>
              </c:ext>
            </c:extLst>
          </c:dPt>
          <c:dLbls>
            <c:dLbl>
              <c:idx val="0"/>
              <c:layout>
                <c:manualLayout>
                  <c:x val="-1.6287802725944264E-2"/>
                  <c:y val="4.6988829978133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EF-4044-A1EA-77AEF21A7DE6}"/>
                </c:ext>
              </c:extLst>
            </c:dLbl>
            <c:dLbl>
              <c:idx val="96"/>
              <c:layout>
                <c:manualLayout>
                  <c:x val="-1.3960973765095074E-2"/>
                  <c:y val="5.4408118922049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EF-4044-A1EA-77AEF21A7D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Sheet1!$A$6:$A$102</c:f>
              <c:numCache>
                <c:formatCode>mmm\-yy</c:formatCode>
                <c:ptCount val="97"/>
                <c:pt idx="0">
                  <c:v>41334</c:v>
                </c:pt>
                <c:pt idx="1">
                  <c:v>41365</c:v>
                </c:pt>
                <c:pt idx="2">
                  <c:v>41395</c:v>
                </c:pt>
                <c:pt idx="3">
                  <c:v>41426</c:v>
                </c:pt>
                <c:pt idx="4">
                  <c:v>41456</c:v>
                </c:pt>
                <c:pt idx="5">
                  <c:v>41487</c:v>
                </c:pt>
                <c:pt idx="6">
                  <c:v>41518</c:v>
                </c:pt>
                <c:pt idx="7">
                  <c:v>41548</c:v>
                </c:pt>
                <c:pt idx="8">
                  <c:v>41579</c:v>
                </c:pt>
                <c:pt idx="9">
                  <c:v>41609</c:v>
                </c:pt>
                <c:pt idx="10">
                  <c:v>41640</c:v>
                </c:pt>
                <c:pt idx="11">
                  <c:v>41671</c:v>
                </c:pt>
                <c:pt idx="12">
                  <c:v>41699</c:v>
                </c:pt>
                <c:pt idx="13">
                  <c:v>41730</c:v>
                </c:pt>
                <c:pt idx="14">
                  <c:v>41760</c:v>
                </c:pt>
                <c:pt idx="15">
                  <c:v>41791</c:v>
                </c:pt>
                <c:pt idx="16">
                  <c:v>41821</c:v>
                </c:pt>
                <c:pt idx="17">
                  <c:v>41852</c:v>
                </c:pt>
                <c:pt idx="18">
                  <c:v>41883</c:v>
                </c:pt>
                <c:pt idx="19">
                  <c:v>41913</c:v>
                </c:pt>
                <c:pt idx="20">
                  <c:v>41944</c:v>
                </c:pt>
                <c:pt idx="21">
                  <c:v>41974</c:v>
                </c:pt>
                <c:pt idx="22">
                  <c:v>42005</c:v>
                </c:pt>
                <c:pt idx="23">
                  <c:v>42036</c:v>
                </c:pt>
                <c:pt idx="24">
                  <c:v>42064</c:v>
                </c:pt>
                <c:pt idx="25">
                  <c:v>42095</c:v>
                </c:pt>
                <c:pt idx="26">
                  <c:v>42125</c:v>
                </c:pt>
                <c:pt idx="27">
                  <c:v>42156</c:v>
                </c:pt>
                <c:pt idx="28">
                  <c:v>42186</c:v>
                </c:pt>
                <c:pt idx="29">
                  <c:v>42217</c:v>
                </c:pt>
                <c:pt idx="30">
                  <c:v>42248</c:v>
                </c:pt>
                <c:pt idx="31">
                  <c:v>42278</c:v>
                </c:pt>
                <c:pt idx="32">
                  <c:v>42309</c:v>
                </c:pt>
                <c:pt idx="33">
                  <c:v>42339</c:v>
                </c:pt>
                <c:pt idx="34">
                  <c:v>42370</c:v>
                </c:pt>
                <c:pt idx="35">
                  <c:v>42401</c:v>
                </c:pt>
                <c:pt idx="36">
                  <c:v>42430</c:v>
                </c:pt>
                <c:pt idx="37">
                  <c:v>42461</c:v>
                </c:pt>
                <c:pt idx="38">
                  <c:v>42491</c:v>
                </c:pt>
                <c:pt idx="39">
                  <c:v>42522</c:v>
                </c:pt>
                <c:pt idx="40">
                  <c:v>42552</c:v>
                </c:pt>
                <c:pt idx="41">
                  <c:v>42583</c:v>
                </c:pt>
                <c:pt idx="42">
                  <c:v>42614</c:v>
                </c:pt>
                <c:pt idx="43">
                  <c:v>42644</c:v>
                </c:pt>
                <c:pt idx="44">
                  <c:v>42675</c:v>
                </c:pt>
                <c:pt idx="45">
                  <c:v>42705</c:v>
                </c:pt>
                <c:pt idx="46">
                  <c:v>42736</c:v>
                </c:pt>
                <c:pt idx="47">
                  <c:v>42767</c:v>
                </c:pt>
                <c:pt idx="48">
                  <c:v>42795</c:v>
                </c:pt>
                <c:pt idx="49">
                  <c:v>42826</c:v>
                </c:pt>
                <c:pt idx="50">
                  <c:v>42856</c:v>
                </c:pt>
                <c:pt idx="51">
                  <c:v>42887</c:v>
                </c:pt>
                <c:pt idx="52">
                  <c:v>42917</c:v>
                </c:pt>
                <c:pt idx="53">
                  <c:v>42948</c:v>
                </c:pt>
                <c:pt idx="54">
                  <c:v>42979</c:v>
                </c:pt>
                <c:pt idx="55">
                  <c:v>43009</c:v>
                </c:pt>
                <c:pt idx="56">
                  <c:v>43040</c:v>
                </c:pt>
                <c:pt idx="57">
                  <c:v>43070</c:v>
                </c:pt>
                <c:pt idx="58">
                  <c:v>43101</c:v>
                </c:pt>
                <c:pt idx="59">
                  <c:v>43132</c:v>
                </c:pt>
                <c:pt idx="60">
                  <c:v>43160</c:v>
                </c:pt>
                <c:pt idx="61">
                  <c:v>43191</c:v>
                </c:pt>
                <c:pt idx="62">
                  <c:v>43221</c:v>
                </c:pt>
                <c:pt idx="63">
                  <c:v>43252</c:v>
                </c:pt>
                <c:pt idx="64">
                  <c:v>43282</c:v>
                </c:pt>
                <c:pt idx="65">
                  <c:v>43313</c:v>
                </c:pt>
                <c:pt idx="66">
                  <c:v>43344</c:v>
                </c:pt>
                <c:pt idx="67">
                  <c:v>43374</c:v>
                </c:pt>
                <c:pt idx="68">
                  <c:v>43405</c:v>
                </c:pt>
                <c:pt idx="69">
                  <c:v>43435</c:v>
                </c:pt>
                <c:pt idx="70">
                  <c:v>43466</c:v>
                </c:pt>
                <c:pt idx="71">
                  <c:v>43497</c:v>
                </c:pt>
                <c:pt idx="72">
                  <c:v>43525</c:v>
                </c:pt>
                <c:pt idx="73">
                  <c:v>43556</c:v>
                </c:pt>
                <c:pt idx="74">
                  <c:v>43586</c:v>
                </c:pt>
                <c:pt idx="75">
                  <c:v>43617</c:v>
                </c:pt>
                <c:pt idx="76">
                  <c:v>43647</c:v>
                </c:pt>
                <c:pt idx="77">
                  <c:v>43678</c:v>
                </c:pt>
                <c:pt idx="78">
                  <c:v>43709</c:v>
                </c:pt>
                <c:pt idx="79">
                  <c:v>43739</c:v>
                </c:pt>
                <c:pt idx="80">
                  <c:v>43770</c:v>
                </c:pt>
                <c:pt idx="81">
                  <c:v>43800</c:v>
                </c:pt>
                <c:pt idx="82">
                  <c:v>43831</c:v>
                </c:pt>
                <c:pt idx="83">
                  <c:v>43862</c:v>
                </c:pt>
                <c:pt idx="84">
                  <c:v>43891</c:v>
                </c:pt>
                <c:pt idx="85">
                  <c:v>43922</c:v>
                </c:pt>
                <c:pt idx="86">
                  <c:v>43952</c:v>
                </c:pt>
                <c:pt idx="87">
                  <c:v>43983</c:v>
                </c:pt>
                <c:pt idx="88">
                  <c:v>44013</c:v>
                </c:pt>
                <c:pt idx="89">
                  <c:v>44044</c:v>
                </c:pt>
                <c:pt idx="90">
                  <c:v>44075</c:v>
                </c:pt>
                <c:pt idx="91">
                  <c:v>44105</c:v>
                </c:pt>
                <c:pt idx="92">
                  <c:v>44136</c:v>
                </c:pt>
                <c:pt idx="93">
                  <c:v>44166</c:v>
                </c:pt>
                <c:pt idx="94">
                  <c:v>44197</c:v>
                </c:pt>
                <c:pt idx="95">
                  <c:v>44228</c:v>
                </c:pt>
                <c:pt idx="96">
                  <c:v>44256</c:v>
                </c:pt>
              </c:numCache>
            </c:numRef>
          </c:cat>
          <c:val>
            <c:numRef>
              <c:f>Sheet1!$C$6:$C$102</c:f>
              <c:numCache>
                <c:formatCode>General</c:formatCode>
                <c:ptCount val="97"/>
                <c:pt idx="0">
                  <c:v>1634</c:v>
                </c:pt>
                <c:pt idx="1">
                  <c:v>1672</c:v>
                </c:pt>
                <c:pt idx="2">
                  <c:v>1672</c:v>
                </c:pt>
                <c:pt idx="3">
                  <c:v>1673</c:v>
                </c:pt>
                <c:pt idx="4">
                  <c:v>1729</c:v>
                </c:pt>
                <c:pt idx="5">
                  <c:v>1758</c:v>
                </c:pt>
                <c:pt idx="6">
                  <c:v>1731</c:v>
                </c:pt>
                <c:pt idx="7">
                  <c:v>1772</c:v>
                </c:pt>
                <c:pt idx="8">
                  <c:v>1813</c:v>
                </c:pt>
                <c:pt idx="9">
                  <c:v>1801</c:v>
                </c:pt>
                <c:pt idx="10">
                  <c:v>1813</c:v>
                </c:pt>
                <c:pt idx="11">
                  <c:v>1893</c:v>
                </c:pt>
                <c:pt idx="12">
                  <c:v>1964</c:v>
                </c:pt>
                <c:pt idx="13">
                  <c:v>1918</c:v>
                </c:pt>
                <c:pt idx="14">
                  <c:v>1919</c:v>
                </c:pt>
                <c:pt idx="15">
                  <c:v>1882</c:v>
                </c:pt>
                <c:pt idx="16">
                  <c:v>1870</c:v>
                </c:pt>
                <c:pt idx="17">
                  <c:v>1862</c:v>
                </c:pt>
                <c:pt idx="18">
                  <c:v>1870</c:v>
                </c:pt>
                <c:pt idx="19">
                  <c:v>1863</c:v>
                </c:pt>
                <c:pt idx="20">
                  <c:v>1836</c:v>
                </c:pt>
                <c:pt idx="21">
                  <c:v>1861</c:v>
                </c:pt>
                <c:pt idx="22">
                  <c:v>1875</c:v>
                </c:pt>
                <c:pt idx="23">
                  <c:v>1938</c:v>
                </c:pt>
                <c:pt idx="24">
                  <c:v>1982</c:v>
                </c:pt>
                <c:pt idx="25">
                  <c:v>1993</c:v>
                </c:pt>
                <c:pt idx="26">
                  <c:v>1982</c:v>
                </c:pt>
                <c:pt idx="27">
                  <c:v>2014</c:v>
                </c:pt>
                <c:pt idx="28">
                  <c:v>2000</c:v>
                </c:pt>
                <c:pt idx="29">
                  <c:v>2008</c:v>
                </c:pt>
                <c:pt idx="30">
                  <c:v>2093</c:v>
                </c:pt>
                <c:pt idx="31">
                  <c:v>2108</c:v>
                </c:pt>
                <c:pt idx="32">
                  <c:v>2126</c:v>
                </c:pt>
                <c:pt idx="33">
                  <c:v>2030</c:v>
                </c:pt>
                <c:pt idx="34">
                  <c:v>2036</c:v>
                </c:pt>
                <c:pt idx="35">
                  <c:v>2079</c:v>
                </c:pt>
                <c:pt idx="36">
                  <c:v>2102</c:v>
                </c:pt>
                <c:pt idx="37">
                  <c:v>2108</c:v>
                </c:pt>
                <c:pt idx="38">
                  <c:v>2130</c:v>
                </c:pt>
                <c:pt idx="39">
                  <c:v>2159</c:v>
                </c:pt>
                <c:pt idx="40">
                  <c:v>2130</c:v>
                </c:pt>
                <c:pt idx="41">
                  <c:v>2128</c:v>
                </c:pt>
                <c:pt idx="42">
                  <c:v>2148</c:v>
                </c:pt>
                <c:pt idx="43">
                  <c:v>2101</c:v>
                </c:pt>
                <c:pt idx="44">
                  <c:v>2106</c:v>
                </c:pt>
                <c:pt idx="45">
                  <c:v>2071</c:v>
                </c:pt>
                <c:pt idx="46">
                  <c:v>2058</c:v>
                </c:pt>
                <c:pt idx="47">
                  <c:v>2100</c:v>
                </c:pt>
                <c:pt idx="48">
                  <c:v>2140</c:v>
                </c:pt>
                <c:pt idx="49">
                  <c:v>2166</c:v>
                </c:pt>
                <c:pt idx="50">
                  <c:v>2188</c:v>
                </c:pt>
                <c:pt idx="51">
                  <c:v>2171</c:v>
                </c:pt>
                <c:pt idx="52">
                  <c:v>2188</c:v>
                </c:pt>
                <c:pt idx="53">
                  <c:v>2199</c:v>
                </c:pt>
                <c:pt idx="54">
                  <c:v>2146</c:v>
                </c:pt>
                <c:pt idx="55">
                  <c:v>2124</c:v>
                </c:pt>
                <c:pt idx="56">
                  <c:v>2160</c:v>
                </c:pt>
                <c:pt idx="57">
                  <c:v>2137</c:v>
                </c:pt>
                <c:pt idx="58">
                  <c:v>2134</c:v>
                </c:pt>
                <c:pt idx="59">
                  <c:v>2168</c:v>
                </c:pt>
                <c:pt idx="60">
                  <c:v>2204</c:v>
                </c:pt>
                <c:pt idx="61">
                  <c:v>2227</c:v>
                </c:pt>
                <c:pt idx="62">
                  <c:v>2279</c:v>
                </c:pt>
                <c:pt idx="63">
                  <c:v>2306</c:v>
                </c:pt>
                <c:pt idx="64">
                  <c:v>2322</c:v>
                </c:pt>
                <c:pt idx="65">
                  <c:v>2330</c:v>
                </c:pt>
                <c:pt idx="66">
                  <c:v>2257</c:v>
                </c:pt>
                <c:pt idx="67">
                  <c:v>2219</c:v>
                </c:pt>
                <c:pt idx="68">
                  <c:v>2208</c:v>
                </c:pt>
                <c:pt idx="69">
                  <c:v>2150</c:v>
                </c:pt>
                <c:pt idx="70">
                  <c:v>2135</c:v>
                </c:pt>
                <c:pt idx="71">
                  <c:v>2203</c:v>
                </c:pt>
                <c:pt idx="72">
                  <c:v>2242</c:v>
                </c:pt>
                <c:pt idx="73">
                  <c:v>2254</c:v>
                </c:pt>
                <c:pt idx="74">
                  <c:v>2265</c:v>
                </c:pt>
                <c:pt idx="75">
                  <c:v>2283</c:v>
                </c:pt>
                <c:pt idx="76">
                  <c:v>2321</c:v>
                </c:pt>
                <c:pt idx="77">
                  <c:v>2344</c:v>
                </c:pt>
                <c:pt idx="78">
                  <c:v>2334</c:v>
                </c:pt>
                <c:pt idx="79">
                  <c:v>2387</c:v>
                </c:pt>
                <c:pt idx="80">
                  <c:v>2371</c:v>
                </c:pt>
                <c:pt idx="81">
                  <c:v>2306</c:v>
                </c:pt>
                <c:pt idx="82">
                  <c:v>2361</c:v>
                </c:pt>
                <c:pt idx="83">
                  <c:v>2321</c:v>
                </c:pt>
                <c:pt idx="84">
                  <c:v>2329</c:v>
                </c:pt>
                <c:pt idx="85">
                  <c:v>2225</c:v>
                </c:pt>
                <c:pt idx="86">
                  <c:v>2143</c:v>
                </c:pt>
                <c:pt idx="87">
                  <c:v>2107</c:v>
                </c:pt>
                <c:pt idx="88">
                  <c:v>2135</c:v>
                </c:pt>
                <c:pt idx="89">
                  <c:v>2112</c:v>
                </c:pt>
                <c:pt idx="90">
                  <c:v>2124</c:v>
                </c:pt>
                <c:pt idx="91">
                  <c:v>2136</c:v>
                </c:pt>
                <c:pt idx="92">
                  <c:v>2159</c:v>
                </c:pt>
                <c:pt idx="93">
                  <c:v>2157</c:v>
                </c:pt>
                <c:pt idx="94">
                  <c:v>2155</c:v>
                </c:pt>
                <c:pt idx="95">
                  <c:v>2150</c:v>
                </c:pt>
                <c:pt idx="96">
                  <c:v>2171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99-492B-AFBF-571EBF829FEA}"/>
            </c:ext>
          </c:extLst>
        </c:ser>
        <c:ser>
          <c:idx val="2"/>
          <c:order val="2"/>
          <c:tx>
            <c:v>Total</c:v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099-492B-AFBF-571EBF829FEA}"/>
              </c:ext>
            </c:extLst>
          </c:dPt>
          <c:dPt>
            <c:idx val="96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099-492B-AFBF-571EBF829FEA}"/>
              </c:ext>
            </c:extLst>
          </c:dPt>
          <c:dLbls>
            <c:dLbl>
              <c:idx val="0"/>
              <c:layout>
                <c:manualLayout>
                  <c:x val="-2.5000000000000012E-2"/>
                  <c:y val="-6.851448146994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99-492B-AFBF-571EBF829FEA}"/>
                </c:ext>
              </c:extLst>
            </c:dLbl>
            <c:dLbl>
              <c:idx val="96"/>
              <c:layout>
                <c:manualLayout>
                  <c:x val="-1.9004270295876615E-2"/>
                  <c:y val="-7.64831606665291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052428698714103E-2"/>
                      <c:h val="6.18731698843856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099-492B-AFBF-571EBF829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Sheet1!$A$6:$A$102</c:f>
              <c:numCache>
                <c:formatCode>mmm\-yy</c:formatCode>
                <c:ptCount val="97"/>
                <c:pt idx="0">
                  <c:v>41334</c:v>
                </c:pt>
                <c:pt idx="1">
                  <c:v>41365</c:v>
                </c:pt>
                <c:pt idx="2">
                  <c:v>41395</c:v>
                </c:pt>
                <c:pt idx="3">
                  <c:v>41426</c:v>
                </c:pt>
                <c:pt idx="4">
                  <c:v>41456</c:v>
                </c:pt>
                <c:pt idx="5">
                  <c:v>41487</c:v>
                </c:pt>
                <c:pt idx="6">
                  <c:v>41518</c:v>
                </c:pt>
                <c:pt idx="7">
                  <c:v>41548</c:v>
                </c:pt>
                <c:pt idx="8">
                  <c:v>41579</c:v>
                </c:pt>
                <c:pt idx="9">
                  <c:v>41609</c:v>
                </c:pt>
                <c:pt idx="10">
                  <c:v>41640</c:v>
                </c:pt>
                <c:pt idx="11">
                  <c:v>41671</c:v>
                </c:pt>
                <c:pt idx="12">
                  <c:v>41699</c:v>
                </c:pt>
                <c:pt idx="13">
                  <c:v>41730</c:v>
                </c:pt>
                <c:pt idx="14">
                  <c:v>41760</c:v>
                </c:pt>
                <c:pt idx="15">
                  <c:v>41791</c:v>
                </c:pt>
                <c:pt idx="16">
                  <c:v>41821</c:v>
                </c:pt>
                <c:pt idx="17">
                  <c:v>41852</c:v>
                </c:pt>
                <c:pt idx="18">
                  <c:v>41883</c:v>
                </c:pt>
                <c:pt idx="19">
                  <c:v>41913</c:v>
                </c:pt>
                <c:pt idx="20">
                  <c:v>41944</c:v>
                </c:pt>
                <c:pt idx="21">
                  <c:v>41974</c:v>
                </c:pt>
                <c:pt idx="22">
                  <c:v>42005</c:v>
                </c:pt>
                <c:pt idx="23">
                  <c:v>42036</c:v>
                </c:pt>
                <c:pt idx="24">
                  <c:v>42064</c:v>
                </c:pt>
                <c:pt idx="25">
                  <c:v>42095</c:v>
                </c:pt>
                <c:pt idx="26">
                  <c:v>42125</c:v>
                </c:pt>
                <c:pt idx="27">
                  <c:v>42156</c:v>
                </c:pt>
                <c:pt idx="28">
                  <c:v>42186</c:v>
                </c:pt>
                <c:pt idx="29">
                  <c:v>42217</c:v>
                </c:pt>
                <c:pt idx="30">
                  <c:v>42248</c:v>
                </c:pt>
                <c:pt idx="31">
                  <c:v>42278</c:v>
                </c:pt>
                <c:pt idx="32">
                  <c:v>42309</c:v>
                </c:pt>
                <c:pt idx="33">
                  <c:v>42339</c:v>
                </c:pt>
                <c:pt idx="34">
                  <c:v>42370</c:v>
                </c:pt>
                <c:pt idx="35">
                  <c:v>42401</c:v>
                </c:pt>
                <c:pt idx="36">
                  <c:v>42430</c:v>
                </c:pt>
                <c:pt idx="37">
                  <c:v>42461</c:v>
                </c:pt>
                <c:pt idx="38">
                  <c:v>42491</c:v>
                </c:pt>
                <c:pt idx="39">
                  <c:v>42522</c:v>
                </c:pt>
                <c:pt idx="40">
                  <c:v>42552</c:v>
                </c:pt>
                <c:pt idx="41">
                  <c:v>42583</c:v>
                </c:pt>
                <c:pt idx="42">
                  <c:v>42614</c:v>
                </c:pt>
                <c:pt idx="43">
                  <c:v>42644</c:v>
                </c:pt>
                <c:pt idx="44">
                  <c:v>42675</c:v>
                </c:pt>
                <c:pt idx="45">
                  <c:v>42705</c:v>
                </c:pt>
                <c:pt idx="46">
                  <c:v>42736</c:v>
                </c:pt>
                <c:pt idx="47">
                  <c:v>42767</c:v>
                </c:pt>
                <c:pt idx="48">
                  <c:v>42795</c:v>
                </c:pt>
                <c:pt idx="49">
                  <c:v>42826</c:v>
                </c:pt>
                <c:pt idx="50">
                  <c:v>42856</c:v>
                </c:pt>
                <c:pt idx="51">
                  <c:v>42887</c:v>
                </c:pt>
                <c:pt idx="52">
                  <c:v>42917</c:v>
                </c:pt>
                <c:pt idx="53">
                  <c:v>42948</c:v>
                </c:pt>
                <c:pt idx="54">
                  <c:v>42979</c:v>
                </c:pt>
                <c:pt idx="55">
                  <c:v>43009</c:v>
                </c:pt>
                <c:pt idx="56">
                  <c:v>43040</c:v>
                </c:pt>
                <c:pt idx="57">
                  <c:v>43070</c:v>
                </c:pt>
                <c:pt idx="58">
                  <c:v>43101</c:v>
                </c:pt>
                <c:pt idx="59">
                  <c:v>43132</c:v>
                </c:pt>
                <c:pt idx="60">
                  <c:v>43160</c:v>
                </c:pt>
                <c:pt idx="61">
                  <c:v>43191</c:v>
                </c:pt>
                <c:pt idx="62">
                  <c:v>43221</c:v>
                </c:pt>
                <c:pt idx="63">
                  <c:v>43252</c:v>
                </c:pt>
                <c:pt idx="64">
                  <c:v>43282</c:v>
                </c:pt>
                <c:pt idx="65">
                  <c:v>43313</c:v>
                </c:pt>
                <c:pt idx="66">
                  <c:v>43344</c:v>
                </c:pt>
                <c:pt idx="67">
                  <c:v>43374</c:v>
                </c:pt>
                <c:pt idx="68">
                  <c:v>43405</c:v>
                </c:pt>
                <c:pt idx="69">
                  <c:v>43435</c:v>
                </c:pt>
                <c:pt idx="70">
                  <c:v>43466</c:v>
                </c:pt>
                <c:pt idx="71">
                  <c:v>43497</c:v>
                </c:pt>
                <c:pt idx="72">
                  <c:v>43525</c:v>
                </c:pt>
                <c:pt idx="73">
                  <c:v>43556</c:v>
                </c:pt>
                <c:pt idx="74">
                  <c:v>43586</c:v>
                </c:pt>
                <c:pt idx="75">
                  <c:v>43617</c:v>
                </c:pt>
                <c:pt idx="76">
                  <c:v>43647</c:v>
                </c:pt>
                <c:pt idx="77">
                  <c:v>43678</c:v>
                </c:pt>
                <c:pt idx="78">
                  <c:v>43709</c:v>
                </c:pt>
                <c:pt idx="79">
                  <c:v>43739</c:v>
                </c:pt>
                <c:pt idx="80">
                  <c:v>43770</c:v>
                </c:pt>
                <c:pt idx="81">
                  <c:v>43800</c:v>
                </c:pt>
                <c:pt idx="82">
                  <c:v>43831</c:v>
                </c:pt>
                <c:pt idx="83">
                  <c:v>43862</c:v>
                </c:pt>
                <c:pt idx="84">
                  <c:v>43891</c:v>
                </c:pt>
                <c:pt idx="85">
                  <c:v>43922</c:v>
                </c:pt>
                <c:pt idx="86">
                  <c:v>43952</c:v>
                </c:pt>
                <c:pt idx="87">
                  <c:v>43983</c:v>
                </c:pt>
                <c:pt idx="88">
                  <c:v>44013</c:v>
                </c:pt>
                <c:pt idx="89">
                  <c:v>44044</c:v>
                </c:pt>
                <c:pt idx="90">
                  <c:v>44075</c:v>
                </c:pt>
                <c:pt idx="91">
                  <c:v>44105</c:v>
                </c:pt>
                <c:pt idx="92">
                  <c:v>44136</c:v>
                </c:pt>
                <c:pt idx="93">
                  <c:v>44166</c:v>
                </c:pt>
                <c:pt idx="94">
                  <c:v>44197</c:v>
                </c:pt>
                <c:pt idx="95">
                  <c:v>44228</c:v>
                </c:pt>
                <c:pt idx="96">
                  <c:v>44256</c:v>
                </c:pt>
              </c:numCache>
            </c:numRef>
          </c:cat>
          <c:val>
            <c:numRef>
              <c:f>Sheet1!$D$6:$D$102</c:f>
              <c:numCache>
                <c:formatCode>General</c:formatCode>
                <c:ptCount val="97"/>
                <c:pt idx="0">
                  <c:v>2338</c:v>
                </c:pt>
                <c:pt idx="1">
                  <c:v>2366</c:v>
                </c:pt>
                <c:pt idx="2">
                  <c:v>2370</c:v>
                </c:pt>
                <c:pt idx="3">
                  <c:v>2296</c:v>
                </c:pt>
                <c:pt idx="4">
                  <c:v>2389</c:v>
                </c:pt>
                <c:pt idx="5">
                  <c:v>2394</c:v>
                </c:pt>
                <c:pt idx="6">
                  <c:v>2434</c:v>
                </c:pt>
                <c:pt idx="7">
                  <c:v>2427</c:v>
                </c:pt>
                <c:pt idx="8">
                  <c:v>2472</c:v>
                </c:pt>
                <c:pt idx="9">
                  <c:v>2516</c:v>
                </c:pt>
                <c:pt idx="10">
                  <c:v>2594</c:v>
                </c:pt>
                <c:pt idx="11">
                  <c:v>2658</c:v>
                </c:pt>
                <c:pt idx="12">
                  <c:v>2685</c:v>
                </c:pt>
                <c:pt idx="13">
                  <c:v>2667</c:v>
                </c:pt>
                <c:pt idx="14">
                  <c:v>2611</c:v>
                </c:pt>
                <c:pt idx="15">
                  <c:v>2531</c:v>
                </c:pt>
                <c:pt idx="16">
                  <c:v>2496</c:v>
                </c:pt>
                <c:pt idx="17">
                  <c:v>2508</c:v>
                </c:pt>
                <c:pt idx="18">
                  <c:v>2501</c:v>
                </c:pt>
                <c:pt idx="19">
                  <c:v>2482</c:v>
                </c:pt>
                <c:pt idx="20">
                  <c:v>2492</c:v>
                </c:pt>
                <c:pt idx="21">
                  <c:v>2603</c:v>
                </c:pt>
                <c:pt idx="22">
                  <c:v>2701</c:v>
                </c:pt>
                <c:pt idx="23">
                  <c:v>2784</c:v>
                </c:pt>
                <c:pt idx="24">
                  <c:v>2841</c:v>
                </c:pt>
                <c:pt idx="25">
                  <c:v>2832</c:v>
                </c:pt>
                <c:pt idx="26">
                  <c:v>2866</c:v>
                </c:pt>
                <c:pt idx="27">
                  <c:v>2887</c:v>
                </c:pt>
                <c:pt idx="28">
                  <c:v>2879</c:v>
                </c:pt>
                <c:pt idx="29">
                  <c:v>2888</c:v>
                </c:pt>
                <c:pt idx="30">
                  <c:v>2974</c:v>
                </c:pt>
                <c:pt idx="31">
                  <c:v>3025</c:v>
                </c:pt>
                <c:pt idx="32">
                  <c:v>3006</c:v>
                </c:pt>
                <c:pt idx="33">
                  <c:v>2937</c:v>
                </c:pt>
                <c:pt idx="34">
                  <c:v>2981</c:v>
                </c:pt>
                <c:pt idx="35">
                  <c:v>3029</c:v>
                </c:pt>
                <c:pt idx="36">
                  <c:v>3067</c:v>
                </c:pt>
                <c:pt idx="37">
                  <c:v>3095</c:v>
                </c:pt>
                <c:pt idx="38">
                  <c:v>3086</c:v>
                </c:pt>
                <c:pt idx="39">
                  <c:v>3082</c:v>
                </c:pt>
                <c:pt idx="40">
                  <c:v>3079</c:v>
                </c:pt>
                <c:pt idx="41">
                  <c:v>3090</c:v>
                </c:pt>
                <c:pt idx="42">
                  <c:v>3079</c:v>
                </c:pt>
                <c:pt idx="43">
                  <c:v>3068</c:v>
                </c:pt>
                <c:pt idx="44">
                  <c:v>3078</c:v>
                </c:pt>
                <c:pt idx="45">
                  <c:v>3115</c:v>
                </c:pt>
                <c:pt idx="46">
                  <c:v>3168</c:v>
                </c:pt>
                <c:pt idx="47">
                  <c:v>3235</c:v>
                </c:pt>
                <c:pt idx="48">
                  <c:v>3253</c:v>
                </c:pt>
                <c:pt idx="49">
                  <c:v>3271</c:v>
                </c:pt>
                <c:pt idx="50">
                  <c:v>3239</c:v>
                </c:pt>
                <c:pt idx="51">
                  <c:v>3229</c:v>
                </c:pt>
                <c:pt idx="52">
                  <c:v>3239</c:v>
                </c:pt>
                <c:pt idx="53">
                  <c:v>3226</c:v>
                </c:pt>
                <c:pt idx="54">
                  <c:v>3164</c:v>
                </c:pt>
                <c:pt idx="55">
                  <c:v>3182</c:v>
                </c:pt>
                <c:pt idx="56">
                  <c:v>3191</c:v>
                </c:pt>
                <c:pt idx="57">
                  <c:v>3220</c:v>
                </c:pt>
                <c:pt idx="58">
                  <c:v>3270</c:v>
                </c:pt>
                <c:pt idx="59">
                  <c:v>3309</c:v>
                </c:pt>
                <c:pt idx="60">
                  <c:v>3388</c:v>
                </c:pt>
                <c:pt idx="61">
                  <c:v>3398</c:v>
                </c:pt>
                <c:pt idx="62">
                  <c:v>3397</c:v>
                </c:pt>
                <c:pt idx="63">
                  <c:v>3388</c:v>
                </c:pt>
                <c:pt idx="64">
                  <c:v>3395</c:v>
                </c:pt>
                <c:pt idx="65">
                  <c:v>3364</c:v>
                </c:pt>
                <c:pt idx="66">
                  <c:v>3319</c:v>
                </c:pt>
                <c:pt idx="67">
                  <c:v>3277</c:v>
                </c:pt>
                <c:pt idx="68">
                  <c:v>3253</c:v>
                </c:pt>
                <c:pt idx="69">
                  <c:v>3292</c:v>
                </c:pt>
                <c:pt idx="70">
                  <c:v>3338</c:v>
                </c:pt>
                <c:pt idx="71">
                  <c:v>3391</c:v>
                </c:pt>
                <c:pt idx="72">
                  <c:v>3449</c:v>
                </c:pt>
                <c:pt idx="73">
                  <c:v>3400</c:v>
                </c:pt>
                <c:pt idx="74">
                  <c:v>3385</c:v>
                </c:pt>
                <c:pt idx="75">
                  <c:v>3429</c:v>
                </c:pt>
                <c:pt idx="76">
                  <c:v>3473</c:v>
                </c:pt>
                <c:pt idx="77">
                  <c:v>3518</c:v>
                </c:pt>
                <c:pt idx="78">
                  <c:v>3479</c:v>
                </c:pt>
                <c:pt idx="79">
                  <c:v>3495</c:v>
                </c:pt>
                <c:pt idx="80">
                  <c:v>3452</c:v>
                </c:pt>
                <c:pt idx="81">
                  <c:v>3496</c:v>
                </c:pt>
                <c:pt idx="82">
                  <c:v>3621</c:v>
                </c:pt>
                <c:pt idx="83">
                  <c:v>3659</c:v>
                </c:pt>
                <c:pt idx="84">
                  <c:v>3489</c:v>
                </c:pt>
                <c:pt idx="85">
                  <c:v>3233</c:v>
                </c:pt>
                <c:pt idx="86">
                  <c:v>3232</c:v>
                </c:pt>
                <c:pt idx="87">
                  <c:v>3226</c:v>
                </c:pt>
                <c:pt idx="88">
                  <c:v>3207</c:v>
                </c:pt>
                <c:pt idx="89">
                  <c:v>3208</c:v>
                </c:pt>
                <c:pt idx="90">
                  <c:v>3228</c:v>
                </c:pt>
                <c:pt idx="91">
                  <c:v>3234</c:v>
                </c:pt>
                <c:pt idx="92">
                  <c:v>3242</c:v>
                </c:pt>
                <c:pt idx="93">
                  <c:v>3266</c:v>
                </c:pt>
                <c:pt idx="94">
                  <c:v>3369</c:v>
                </c:pt>
                <c:pt idx="95">
                  <c:v>3373</c:v>
                </c:pt>
                <c:pt idx="96">
                  <c:v>3357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99-492B-AFBF-571EBF829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1577424"/>
        <c:axId val="531576768"/>
      </c:lineChart>
      <c:dateAx>
        <c:axId val="5315774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576768"/>
        <c:crosses val="autoZero"/>
        <c:auto val="1"/>
        <c:lblOffset val="100"/>
        <c:baseTimeUnit val="months"/>
      </c:dateAx>
      <c:valAx>
        <c:axId val="53157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57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9.2944776882598515E-2"/>
          <c:y val="3.513635460780732E-2"/>
          <c:w val="0.58218088363954512"/>
          <c:h val="0.1016049652155361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200"/>
              <a:t>Drivers</a:t>
            </a:r>
            <a:r>
              <a:rPr lang="en-AU" sz="1200" baseline="0"/>
              <a:t> of total increase</a:t>
            </a:r>
            <a:endParaRPr lang="en-AU" sz="1200"/>
          </a:p>
        </c:rich>
      </c:tx>
      <c:layout>
        <c:manualLayout>
          <c:xMode val="edge"/>
          <c:yMode val="edge"/>
          <c:x val="0.22962824663984849"/>
          <c:y val="1.63641224932805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580377577896757"/>
          <c:y val="0.13287218970743045"/>
          <c:w val="0.43399654636824225"/>
          <c:h val="0.7671273109573664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0F-4B7C-94AF-B21079761D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0F-4B7C-94AF-B21079761D74}"/>
              </c:ext>
            </c:extLst>
          </c:dPt>
          <c:dLbls>
            <c:dLbl>
              <c:idx val="0"/>
              <c:layout>
                <c:manualLayout>
                  <c:x val="-0.24846982349021227"/>
                  <c:y val="4.893273184507863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>
                        <a:solidFill>
                          <a:schemeClr val="bg1"/>
                        </a:solidFill>
                      </a:rPr>
                      <a:t>Sentenced</a:t>
                    </a:r>
                  </a:p>
                  <a:p>
                    <a:pPr>
                      <a:defRPr sz="1100">
                        <a:solidFill>
                          <a:schemeClr val="bg1"/>
                        </a:solidFill>
                      </a:defRPr>
                    </a:pPr>
                    <a:fld id="{53F69D45-C72E-4D0E-BC89-B0838B8B90A1}" type="VALUE">
                      <a:rPr lang="en-US" sz="110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94211287292112"/>
                      <c:h val="0.31032643389376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E0F-4B7C-94AF-B21079761D74}"/>
                </c:ext>
              </c:extLst>
            </c:dLbl>
            <c:dLbl>
              <c:idx val="1"/>
              <c:layout>
                <c:manualLayout>
                  <c:x val="0.23369307978345055"/>
                  <c:y val="-1.249624960713473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>
                        <a:solidFill>
                          <a:schemeClr val="bg1"/>
                        </a:solidFill>
                      </a:rPr>
                      <a:t>Remand</a:t>
                    </a:r>
                  </a:p>
                  <a:p>
                    <a:pPr>
                      <a:defRPr sz="1200">
                        <a:solidFill>
                          <a:schemeClr val="bg1"/>
                        </a:solidFill>
                      </a:defRPr>
                    </a:pPr>
                    <a:fld id="{6BDAF74D-F8D8-4309-84C0-37A6E05D4E8E}" type="VALUE">
                      <a:rPr lang="en-US" sz="1200">
                        <a:solidFill>
                          <a:schemeClr val="bg1"/>
                        </a:solidFill>
                      </a:rPr>
                      <a:pPr>
                        <a:defRPr sz="12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83060401134551"/>
                      <c:h val="0.206568131801363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E0F-4B7C-94AF-B21079761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Sheet2!$K$14:$K$15</c:f>
              <c:strCache>
                <c:ptCount val="2"/>
                <c:pt idx="0">
                  <c:v>sentenced</c:v>
                </c:pt>
                <c:pt idx="1">
                  <c:v>remand</c:v>
                </c:pt>
              </c:strCache>
            </c:strRef>
          </c:cat>
          <c:val>
            <c:numRef>
              <c:f>Sheet2!$L$14:$L$15</c:f>
              <c:numCache>
                <c:formatCode>0%</c:formatCode>
                <c:ptCount val="2"/>
                <c:pt idx="0">
                  <c:v>0.52698724239450445</c:v>
                </c:pt>
                <c:pt idx="1">
                  <c:v>0.4730127576054956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0F-4B7C-94AF-B21079761D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-2.6148915396522563E-3"/>
                  <c:y val="6.522688169281734E-3"/>
                </c:manualLayout>
              </c:layout>
              <c:tx>
                <c:rich>
                  <a:bodyPr/>
                  <a:lstStyle/>
                  <a:p>
                    <a:fld id="{6F3944D7-3B80-42A1-99D8-47C0B93CD178}" type="VALUE">
                      <a:rPr lang="en-US" smtClean="0"/>
                      <a:pPr/>
                      <a:t>[VALUE]</a:t>
                    </a:fld>
                    <a:r>
                      <a:rPr lang="en-US"/>
                      <a:t>, Up 120%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46F-4A99-A7C0-3F75C41792C0}"/>
                </c:ext>
              </c:extLst>
            </c:dLbl>
            <c:dLbl>
              <c:idx val="8"/>
              <c:layout>
                <c:manualLayout>
                  <c:x val="-9.5878248860203634E-17"/>
                  <c:y val="-5.9790617512100257E-17"/>
                </c:manualLayout>
              </c:layout>
              <c:tx>
                <c:rich>
                  <a:bodyPr/>
                  <a:lstStyle/>
                  <a:p>
                    <a:fld id="{7D6A2A72-EA07-48A7-BC49-97345DB61165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, Up 109%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46F-4A99-A7C0-3F75C41792C0}"/>
                </c:ext>
              </c:extLst>
            </c:dLbl>
            <c:dLbl>
              <c:idx val="9"/>
              <c:layout>
                <c:manualLayout>
                  <c:x val="-2.6148915396522563E-3"/>
                  <c:y val="0"/>
                </c:manualLayout>
              </c:layout>
              <c:tx>
                <c:rich>
                  <a:bodyPr/>
                  <a:lstStyle/>
                  <a:p>
                    <a:fld id="{1094A679-92A4-4D32-925F-5ED23069AD5F}" type="VALUE">
                      <a:rPr lang="en-US" smtClean="0"/>
                      <a:pPr/>
                      <a:t>[VALUE]</a:t>
                    </a:fld>
                    <a:r>
                      <a:rPr lang="en-US"/>
                      <a:t>, Up 245%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46F-4A99-A7C0-3F75C41792C0}"/>
                </c:ext>
              </c:extLst>
            </c:dLbl>
            <c:dLbl>
              <c:idx val="10"/>
              <c:layout>
                <c:manualLayout>
                  <c:x val="-2.614891539652256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73, Up 187%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46F-4A99-A7C0-3F75C41792C0}"/>
                </c:ext>
              </c:extLst>
            </c:dLbl>
            <c:dLbl>
              <c:idx val="11"/>
              <c:layout>
                <c:manualLayout>
                  <c:x val="0"/>
                  <c:y val="3.2613440846408652E-2"/>
                </c:manualLayout>
              </c:layout>
              <c:tx>
                <c:rich>
                  <a:bodyPr/>
                  <a:lstStyle/>
                  <a:p>
                    <a:fld id="{0B5248CF-7F1A-4396-96D4-9E2E21BA9D3E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Up 125%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46F-4A99-A7C0-3F75C41792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(Sheet3!$AF$10,Sheet3!$AF$22:$AF$29,Sheet3!$AF$31:$AF$33)</c:f>
              <c:strCache>
                <c:ptCount val="12"/>
                <c:pt idx="0">
                  <c:v>Theft and related</c:v>
                </c:pt>
                <c:pt idx="1">
                  <c:v>Fraud</c:v>
                </c:pt>
                <c:pt idx="2">
                  <c:v>Attempted murder, Manslaughter</c:v>
                </c:pt>
                <c:pt idx="3">
                  <c:v>Weapons offences</c:v>
                </c:pt>
                <c:pt idx="4">
                  <c:v>Abduction and kidnapping</c:v>
                </c:pt>
                <c:pt idx="5">
                  <c:v>Dangerous/negligent driving</c:v>
                </c:pt>
                <c:pt idx="6">
                  <c:v>Break and enter</c:v>
                </c:pt>
                <c:pt idx="7">
                  <c:v>Murder</c:v>
                </c:pt>
                <c:pt idx="8">
                  <c:v>Deal traffic illicit drugs</c:v>
                </c:pt>
                <c:pt idx="9">
                  <c:v>Intimidation</c:v>
                </c:pt>
                <c:pt idx="10">
                  <c:v>Sexual offences</c:v>
                </c:pt>
                <c:pt idx="11">
                  <c:v>Assault</c:v>
                </c:pt>
              </c:strCache>
            </c:strRef>
          </c:cat>
          <c:val>
            <c:numRef>
              <c:f>(Sheet3!$AL$10,Sheet3!$AL$22:$AL$29,Sheet3!$AL$31:$AL$33)</c:f>
              <c:numCache>
                <c:formatCode>General</c:formatCode>
                <c:ptCount val="12"/>
                <c:pt idx="0">
                  <c:v>-10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15</c:v>
                </c:pt>
                <c:pt idx="7">
                  <c:v>24</c:v>
                </c:pt>
                <c:pt idx="8">
                  <c:v>36</c:v>
                </c:pt>
                <c:pt idx="9">
                  <c:v>54</c:v>
                </c:pt>
                <c:pt idx="10">
                  <c:v>73</c:v>
                </c:pt>
                <c:pt idx="11">
                  <c:v>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A0-4B00-A8D5-EFA869365B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"/>
        <c:axId val="721920800"/>
        <c:axId val="721922768"/>
      </c:barChart>
      <c:catAx>
        <c:axId val="721920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922768"/>
        <c:crosses val="autoZero"/>
        <c:auto val="1"/>
        <c:lblAlgn val="ctr"/>
        <c:lblOffset val="100"/>
        <c:noMultiLvlLbl val="0"/>
      </c:catAx>
      <c:valAx>
        <c:axId val="7219227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21920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0C-4DDC-9870-473FE0077187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C-4DDC-9870-473FE0077187}"/>
              </c:ext>
            </c:extLst>
          </c:dPt>
          <c:dPt>
            <c:idx val="7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46F-4A99-A7C0-3F75C41792C0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46F-4A99-A7C0-3F75C41792C0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C46F-4A99-A7C0-3F75C41792C0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46F-4A99-A7C0-3F75C41792C0}"/>
              </c:ext>
            </c:extLst>
          </c:dPt>
          <c:dLbls>
            <c:dLbl>
              <c:idx val="7"/>
              <c:layout>
                <c:manualLayout>
                  <c:x val="-2.6148915396522563E-3"/>
                  <c:y val="6.522688169281734E-3"/>
                </c:manualLayout>
              </c:layout>
              <c:tx>
                <c:rich>
                  <a:bodyPr/>
                  <a:lstStyle/>
                  <a:p>
                    <a:fld id="{6F3944D7-3B80-42A1-99D8-47C0B93CD178}" type="VALUE">
                      <a:rPr lang="en-US" smtClean="0"/>
                      <a:pPr/>
                      <a:t>[VALUE]</a:t>
                    </a:fld>
                    <a:r>
                      <a:rPr lang="en-US"/>
                      <a:t>, Up 120%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46F-4A99-A7C0-3F75C41792C0}"/>
                </c:ext>
              </c:extLst>
            </c:dLbl>
            <c:dLbl>
              <c:idx val="8"/>
              <c:layout>
                <c:manualLayout>
                  <c:x val="-9.5878248860203634E-17"/>
                  <c:y val="-5.9790617512100257E-17"/>
                </c:manualLayout>
              </c:layout>
              <c:tx>
                <c:rich>
                  <a:bodyPr/>
                  <a:lstStyle/>
                  <a:p>
                    <a:fld id="{7D6A2A72-EA07-48A7-BC49-97345DB61165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, Up 109%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46F-4A99-A7C0-3F75C41792C0}"/>
                </c:ext>
              </c:extLst>
            </c:dLbl>
            <c:dLbl>
              <c:idx val="9"/>
              <c:layout>
                <c:manualLayout>
                  <c:x val="-2.6148915396522563E-3"/>
                  <c:y val="0"/>
                </c:manualLayout>
              </c:layout>
              <c:tx>
                <c:rich>
                  <a:bodyPr/>
                  <a:lstStyle/>
                  <a:p>
                    <a:fld id="{1094A679-92A4-4D32-925F-5ED23069AD5F}" type="VALUE">
                      <a:rPr lang="en-US" smtClean="0"/>
                      <a:pPr/>
                      <a:t>[VALUE]</a:t>
                    </a:fld>
                    <a:r>
                      <a:rPr lang="en-US"/>
                      <a:t>, Up 245%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46F-4A99-A7C0-3F75C41792C0}"/>
                </c:ext>
              </c:extLst>
            </c:dLbl>
            <c:dLbl>
              <c:idx val="10"/>
              <c:layout>
                <c:manualLayout>
                  <c:x val="-2.614891539652256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73, Up 187%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46F-4A99-A7C0-3F75C41792C0}"/>
                </c:ext>
              </c:extLst>
            </c:dLbl>
            <c:dLbl>
              <c:idx val="11"/>
              <c:layout>
                <c:manualLayout>
                  <c:x val="0"/>
                  <c:y val="3.2613440846408652E-2"/>
                </c:manualLayout>
              </c:layout>
              <c:tx>
                <c:rich>
                  <a:bodyPr/>
                  <a:lstStyle/>
                  <a:p>
                    <a:fld id="{0B5248CF-7F1A-4396-96D4-9E2E21BA9D3E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Up 125%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46F-4A99-A7C0-3F75C41792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(Sheet3!$AF$10,Sheet3!$AF$22:$AF$29,Sheet3!$AF$31:$AF$33)</c:f>
              <c:strCache>
                <c:ptCount val="12"/>
                <c:pt idx="0">
                  <c:v>Theft and related</c:v>
                </c:pt>
                <c:pt idx="1">
                  <c:v>Fraud</c:v>
                </c:pt>
                <c:pt idx="2">
                  <c:v>Attempted murder, Manslaughter</c:v>
                </c:pt>
                <c:pt idx="3">
                  <c:v>Weapons offences</c:v>
                </c:pt>
                <c:pt idx="4">
                  <c:v>Abduction and kidnapping</c:v>
                </c:pt>
                <c:pt idx="5">
                  <c:v>Dangerous/negligent driving</c:v>
                </c:pt>
                <c:pt idx="6">
                  <c:v>Break and enter</c:v>
                </c:pt>
                <c:pt idx="7">
                  <c:v>Murder</c:v>
                </c:pt>
                <c:pt idx="8">
                  <c:v>Deal traffic illicit drugs</c:v>
                </c:pt>
                <c:pt idx="9">
                  <c:v>Intimidation</c:v>
                </c:pt>
                <c:pt idx="10">
                  <c:v>Sexual offences</c:v>
                </c:pt>
                <c:pt idx="11">
                  <c:v>Assault</c:v>
                </c:pt>
              </c:strCache>
            </c:strRef>
          </c:cat>
          <c:val>
            <c:numRef>
              <c:f>(Sheet3!$AL$10,Sheet3!$AL$22:$AL$29,Sheet3!$AL$31:$AL$33)</c:f>
              <c:numCache>
                <c:formatCode>General</c:formatCode>
                <c:ptCount val="12"/>
                <c:pt idx="0">
                  <c:v>-10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15</c:v>
                </c:pt>
                <c:pt idx="7">
                  <c:v>24</c:v>
                </c:pt>
                <c:pt idx="8">
                  <c:v>36</c:v>
                </c:pt>
                <c:pt idx="9">
                  <c:v>54</c:v>
                </c:pt>
                <c:pt idx="10">
                  <c:v>73</c:v>
                </c:pt>
                <c:pt idx="11">
                  <c:v>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A0-4B00-A8D5-EFA869365B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"/>
        <c:axId val="721920800"/>
        <c:axId val="721922768"/>
      </c:barChart>
      <c:catAx>
        <c:axId val="721920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922768"/>
        <c:crosses val="autoZero"/>
        <c:auto val="1"/>
        <c:lblAlgn val="ctr"/>
        <c:lblOffset val="100"/>
        <c:noMultiLvlLbl val="0"/>
      </c:catAx>
      <c:valAx>
        <c:axId val="7219227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21920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6761158138639092E-3"/>
                  <c:y val="-3.3553119475789313E-3"/>
                </c:manualLayout>
              </c:layout>
              <c:tx>
                <c:rich>
                  <a:bodyPr/>
                  <a:lstStyle/>
                  <a:p>
                    <a:fld id="{D8EC163C-EBDC-497D-83C5-ADF2446648DB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Up 56%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CD6-4DF6-8F24-06E81B2686C2}"/>
                </c:ext>
              </c:extLst>
            </c:dLbl>
            <c:dLbl>
              <c:idx val="1"/>
              <c:layout>
                <c:manualLayout>
                  <c:x val="-8.0283474415910397E-3"/>
                  <c:y val="-3.355047749787783E-3"/>
                </c:manualLayout>
              </c:layout>
              <c:tx>
                <c:rich>
                  <a:bodyPr/>
                  <a:lstStyle/>
                  <a:p>
                    <a:fld id="{2DC34BA3-EA03-42F6-ACC0-36F2221CBEAB}" type="VALUE">
                      <a:rPr lang="en-US" smtClean="0"/>
                      <a:pPr/>
                      <a:t>[VALUE]</a:t>
                    </a:fld>
                    <a:r>
                      <a:rPr lang="en-US"/>
                      <a:t>, Up 32%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CD6-4DF6-8F24-06E81B2686C2}"/>
                </c:ext>
              </c:extLst>
            </c:dLbl>
            <c:dLbl>
              <c:idx val="2"/>
              <c:layout>
                <c:manualLayout>
                  <c:x val="-2.6761158138638107E-3"/>
                  <c:y val="2.6419779117870402E-7"/>
                </c:manualLayout>
              </c:layout>
              <c:tx>
                <c:rich>
                  <a:bodyPr/>
                  <a:lstStyle/>
                  <a:p>
                    <a:fld id="{80F7AE72-AC2E-4156-92A6-FCF99B7B82A8}" type="VALUE">
                      <a:rPr lang="en-US" smtClean="0"/>
                      <a:pPr/>
                      <a:t>[VALUE]</a:t>
                    </a:fld>
                    <a:r>
                      <a:rPr lang="en-US"/>
                      <a:t>, 87%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CD6-4DF6-8F24-06E81B2686C2}"/>
                </c:ext>
              </c:extLst>
            </c:dLbl>
            <c:dLbl>
              <c:idx val="3"/>
              <c:layout>
                <c:manualLayout>
                  <c:x val="-1.0704463255454851E-2"/>
                  <c:y val="2.641977911479473E-7"/>
                </c:manualLayout>
              </c:layout>
              <c:tx>
                <c:rich>
                  <a:bodyPr/>
                  <a:lstStyle/>
                  <a:p>
                    <a:fld id="{4E87C259-B2F7-4461-A89B-91D85E4397CE}" type="VALUE">
                      <a:rPr lang="en-US" smtClean="0"/>
                      <a:pPr/>
                      <a:t>[VALUE]</a:t>
                    </a:fld>
                    <a:r>
                      <a:rPr lang="en-US"/>
                      <a:t>, Up 160%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D6-4DF6-8F24-06E81B2686C2}"/>
                </c:ext>
              </c:extLst>
            </c:dLbl>
            <c:dLbl>
              <c:idx val="4"/>
              <c:layout>
                <c:manualLayout>
                  <c:x val="0"/>
                  <c:y val="2.641977911479473E-7"/>
                </c:manualLayout>
              </c:layout>
              <c:tx>
                <c:rich>
                  <a:bodyPr/>
                  <a:lstStyle/>
                  <a:p>
                    <a:fld id="{3348342A-7E14-430F-9735-B4736BE56E0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, Up 71%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CD6-4DF6-8F24-06E81B2686C2}"/>
                </c:ext>
              </c:extLst>
            </c:dLbl>
            <c:dLbl>
              <c:idx val="5"/>
              <c:layout>
                <c:manualLayout>
                  <c:x val="-2.6761158138637127E-3"/>
                  <c:y val="2.641977911479473E-7"/>
                </c:manualLayout>
              </c:layout>
              <c:tx>
                <c:rich>
                  <a:bodyPr/>
                  <a:lstStyle/>
                  <a:p>
                    <a:fld id="{9EB70A8C-0C56-4C49-B980-B260556E4DA1}" type="VALUE">
                      <a:rPr lang="en-US" smtClean="0"/>
                      <a:pPr/>
                      <a:t>[VALUE]</a:t>
                    </a:fld>
                    <a:r>
                      <a:rPr lang="en-US"/>
                      <a:t>, Up 141%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CD6-4DF6-8F24-06E81B2686C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F90F351-DFCD-4E7A-8A02-42CDDB7A393A}" type="VALUE">
                      <a:rPr lang="en-US" smtClean="0"/>
                      <a:pPr/>
                      <a:t>[VALUE]</a:t>
                    </a:fld>
                    <a:r>
                      <a:rPr lang="en-US"/>
                      <a:t>, Up 61%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CD6-4DF6-8F24-06E81B2686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(Sheet3!$I$8:$I$16,Sheet3!$I$31:$I$33)</c:f>
              <c:strCache>
                <c:ptCount val="12"/>
                <c:pt idx="0">
                  <c:v>Assault</c:v>
                </c:pt>
                <c:pt idx="1">
                  <c:v>Breach sentencing/parole order</c:v>
                </c:pt>
                <c:pt idx="2">
                  <c:v>Sexual offences</c:v>
                </c:pt>
                <c:pt idx="3">
                  <c:v>Intimidation</c:v>
                </c:pt>
                <c:pt idx="4">
                  <c:v>Murder</c:v>
                </c:pt>
                <c:pt idx="5">
                  <c:v>Deal, import, manufacture illicit drugs</c:v>
                </c:pt>
                <c:pt idx="6">
                  <c:v>Dangerous/negligent driving</c:v>
                </c:pt>
                <c:pt idx="7">
                  <c:v>Weapons offences</c:v>
                </c:pt>
                <c:pt idx="8">
                  <c:v>Abduction and kidnapping</c:v>
                </c:pt>
                <c:pt idx="9">
                  <c:v>Theft and related</c:v>
                </c:pt>
                <c:pt idx="10">
                  <c:v>Break and enter</c:v>
                </c:pt>
                <c:pt idx="11">
                  <c:v>Traffic</c:v>
                </c:pt>
              </c:strCache>
            </c:strRef>
          </c:cat>
          <c:val>
            <c:numRef>
              <c:f>(Sheet3!$N$8:$N$16,Sheet3!$N$31:$N$33)</c:f>
              <c:numCache>
                <c:formatCode>General</c:formatCode>
                <c:ptCount val="12"/>
                <c:pt idx="0">
                  <c:v>201</c:v>
                </c:pt>
                <c:pt idx="1">
                  <c:v>111</c:v>
                </c:pt>
                <c:pt idx="2">
                  <c:v>97</c:v>
                </c:pt>
                <c:pt idx="3">
                  <c:v>48</c:v>
                </c:pt>
                <c:pt idx="4">
                  <c:v>41</c:v>
                </c:pt>
                <c:pt idx="5">
                  <c:v>41</c:v>
                </c:pt>
                <c:pt idx="6">
                  <c:v>31</c:v>
                </c:pt>
                <c:pt idx="7">
                  <c:v>21</c:v>
                </c:pt>
                <c:pt idx="8">
                  <c:v>17</c:v>
                </c:pt>
                <c:pt idx="9">
                  <c:v>-10</c:v>
                </c:pt>
                <c:pt idx="10">
                  <c:v>-31</c:v>
                </c:pt>
                <c:pt idx="11">
                  <c:v>-31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CD6-4DF6-8F24-06E81B2686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8512624"/>
        <c:axId val="93867408"/>
      </c:barChart>
      <c:catAx>
        <c:axId val="668512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67408"/>
        <c:crosses val="autoZero"/>
        <c:auto val="1"/>
        <c:lblAlgn val="ctr"/>
        <c:lblOffset val="100"/>
        <c:noMultiLvlLbl val="0"/>
      </c:catAx>
      <c:valAx>
        <c:axId val="9386740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6851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0956-4508-B37F-323D4DEF6B28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956-4508-B37F-323D4DEF6B28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56-4508-B37F-323D4DEF6B28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956-4508-B37F-323D4DEF6B28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0956-4508-B37F-323D4DEF6B28}"/>
              </c:ext>
            </c:extLst>
          </c:dPt>
          <c:dLbls>
            <c:dLbl>
              <c:idx val="0"/>
              <c:layout>
                <c:manualLayout>
                  <c:x val="-2.6761158138639092E-3"/>
                  <c:y val="-3.3553119475789313E-3"/>
                </c:manualLayout>
              </c:layout>
              <c:tx>
                <c:rich>
                  <a:bodyPr/>
                  <a:lstStyle/>
                  <a:p>
                    <a:fld id="{D8EC163C-EBDC-497D-83C5-ADF2446648DB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Up 56%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956-4508-B37F-323D4DEF6B28}"/>
                </c:ext>
              </c:extLst>
            </c:dLbl>
            <c:dLbl>
              <c:idx val="1"/>
              <c:layout>
                <c:manualLayout>
                  <c:x val="-8.0283474415910397E-3"/>
                  <c:y val="-3.355047749787783E-3"/>
                </c:manualLayout>
              </c:layout>
              <c:tx>
                <c:rich>
                  <a:bodyPr/>
                  <a:lstStyle/>
                  <a:p>
                    <a:fld id="{2DC34BA3-EA03-42F6-ACC0-36F2221CBEAB}" type="VALUE">
                      <a:rPr lang="en-US" smtClean="0"/>
                      <a:pPr/>
                      <a:t>[VALUE]</a:t>
                    </a:fld>
                    <a:r>
                      <a:rPr lang="en-US"/>
                      <a:t>, Up 32%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956-4508-B37F-323D4DEF6B28}"/>
                </c:ext>
              </c:extLst>
            </c:dLbl>
            <c:dLbl>
              <c:idx val="2"/>
              <c:layout>
                <c:manualLayout>
                  <c:x val="1.8732810697045892E-2"/>
                  <c:y val="5.2839558229589461E-7"/>
                </c:manualLayout>
              </c:layout>
              <c:tx>
                <c:rich>
                  <a:bodyPr/>
                  <a:lstStyle/>
                  <a:p>
                    <a:fld id="{80F7AE72-AC2E-4156-92A6-FCF99B7B82A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, Up 87%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956-4508-B37F-323D4DEF6B28}"/>
                </c:ext>
              </c:extLst>
            </c:dLbl>
            <c:dLbl>
              <c:idx val="3"/>
              <c:layout>
                <c:manualLayout>
                  <c:x val="-1.0704463255454851E-2"/>
                  <c:y val="2.641977911479473E-7"/>
                </c:manualLayout>
              </c:layout>
              <c:tx>
                <c:rich>
                  <a:bodyPr/>
                  <a:lstStyle/>
                  <a:p>
                    <a:fld id="{4E87C259-B2F7-4461-A89B-91D85E4397CE}" type="VALUE">
                      <a:rPr lang="en-US" smtClean="0"/>
                      <a:pPr/>
                      <a:t>[VALUE]</a:t>
                    </a:fld>
                    <a:r>
                      <a:rPr lang="en-US"/>
                      <a:t>, Up 160%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956-4508-B37F-323D4DEF6B28}"/>
                </c:ext>
              </c:extLst>
            </c:dLbl>
            <c:dLbl>
              <c:idx val="4"/>
              <c:layout>
                <c:manualLayout>
                  <c:x val="0"/>
                  <c:y val="2.641977911479473E-7"/>
                </c:manualLayout>
              </c:layout>
              <c:tx>
                <c:rich>
                  <a:bodyPr/>
                  <a:lstStyle/>
                  <a:p>
                    <a:fld id="{3348342A-7E14-430F-9735-B4736BE56E0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, Up 71%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956-4508-B37F-323D4DEF6B28}"/>
                </c:ext>
              </c:extLst>
            </c:dLbl>
            <c:dLbl>
              <c:idx val="5"/>
              <c:layout>
                <c:manualLayout>
                  <c:x val="-2.6761158138637127E-3"/>
                  <c:y val="2.641977911479473E-7"/>
                </c:manualLayout>
              </c:layout>
              <c:tx>
                <c:rich>
                  <a:bodyPr/>
                  <a:lstStyle/>
                  <a:p>
                    <a:fld id="{9EB70A8C-0C56-4C49-B980-B260556E4DA1}" type="VALUE">
                      <a:rPr lang="en-US" smtClean="0"/>
                      <a:pPr/>
                      <a:t>[VALUE]</a:t>
                    </a:fld>
                    <a:r>
                      <a:rPr lang="en-US"/>
                      <a:t>, Up 141%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956-4508-B37F-323D4DEF6B2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F90F351-DFCD-4E7A-8A02-42CDDB7A393A}" type="VALUE">
                      <a:rPr lang="en-US" smtClean="0"/>
                      <a:pPr/>
                      <a:t>[VALUE]</a:t>
                    </a:fld>
                    <a:r>
                      <a:rPr lang="en-US"/>
                      <a:t>, Up 61%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956-4508-B37F-323D4DEF6B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(Sheet3!$I$8:$I$16,Sheet3!$I$31:$I$33)</c:f>
              <c:strCache>
                <c:ptCount val="12"/>
                <c:pt idx="0">
                  <c:v>Assault</c:v>
                </c:pt>
                <c:pt idx="1">
                  <c:v>Breach sentencing/parole order</c:v>
                </c:pt>
                <c:pt idx="2">
                  <c:v>Sexual offences</c:v>
                </c:pt>
                <c:pt idx="3">
                  <c:v>Intimidation</c:v>
                </c:pt>
                <c:pt idx="4">
                  <c:v>Murder</c:v>
                </c:pt>
                <c:pt idx="5">
                  <c:v>Deal, import, manufacture illicit drugs</c:v>
                </c:pt>
                <c:pt idx="6">
                  <c:v>Dangerous/negligent driving</c:v>
                </c:pt>
                <c:pt idx="7">
                  <c:v>Weapons offences</c:v>
                </c:pt>
                <c:pt idx="8">
                  <c:v>Abduction and kidnapping</c:v>
                </c:pt>
                <c:pt idx="9">
                  <c:v>Theft and related</c:v>
                </c:pt>
                <c:pt idx="10">
                  <c:v>Break and enter</c:v>
                </c:pt>
                <c:pt idx="11">
                  <c:v>Traffic</c:v>
                </c:pt>
              </c:strCache>
            </c:strRef>
          </c:cat>
          <c:val>
            <c:numRef>
              <c:f>(Sheet3!$N$8:$N$16,Sheet3!$N$31:$N$33)</c:f>
              <c:numCache>
                <c:formatCode>General</c:formatCode>
                <c:ptCount val="12"/>
                <c:pt idx="0">
                  <c:v>201</c:v>
                </c:pt>
                <c:pt idx="1">
                  <c:v>111</c:v>
                </c:pt>
                <c:pt idx="2">
                  <c:v>97</c:v>
                </c:pt>
                <c:pt idx="3">
                  <c:v>48</c:v>
                </c:pt>
                <c:pt idx="4">
                  <c:v>41</c:v>
                </c:pt>
                <c:pt idx="5">
                  <c:v>41</c:v>
                </c:pt>
                <c:pt idx="6">
                  <c:v>31</c:v>
                </c:pt>
                <c:pt idx="7">
                  <c:v>21</c:v>
                </c:pt>
                <c:pt idx="8">
                  <c:v>17</c:v>
                </c:pt>
                <c:pt idx="9">
                  <c:v>-10</c:v>
                </c:pt>
                <c:pt idx="10">
                  <c:v>-31</c:v>
                </c:pt>
                <c:pt idx="11">
                  <c:v>-31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56-4508-B37F-323D4DEF6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8512624"/>
        <c:axId val="93867408"/>
      </c:barChart>
      <c:catAx>
        <c:axId val="668512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67408"/>
        <c:crosses val="autoZero"/>
        <c:auto val="1"/>
        <c:lblAlgn val="ctr"/>
        <c:lblOffset val="100"/>
        <c:noMultiLvlLbl val="0"/>
      </c:catAx>
      <c:valAx>
        <c:axId val="9386740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6851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Sheet4!$B$6:$J$6</c:f>
              <c:strCache>
                <c:ptCount val="9"/>
                <c:pt idx="0">
                  <c:v>Apr 2012 - Mar 2013</c:v>
                </c:pt>
                <c:pt idx="1">
                  <c:v>Apr 2013 - Mar 2014</c:v>
                </c:pt>
                <c:pt idx="2">
                  <c:v>Apr 2014 - Mar 2015</c:v>
                </c:pt>
                <c:pt idx="3">
                  <c:v>Apr 2015 - Mar 2016</c:v>
                </c:pt>
                <c:pt idx="4">
                  <c:v>Apr 2016 - Mar 2017</c:v>
                </c:pt>
                <c:pt idx="5">
                  <c:v>Apr 2017 - Mar 2018</c:v>
                </c:pt>
                <c:pt idx="6">
                  <c:v>Apr 2018 - Mar 2019</c:v>
                </c:pt>
                <c:pt idx="7">
                  <c:v>Apr 2019 - Mar 2020</c:v>
                </c:pt>
                <c:pt idx="8">
                  <c:v>Apr 2020 - Mar 2021</c:v>
                </c:pt>
              </c:strCache>
            </c:strRef>
          </c:cat>
          <c:val>
            <c:numRef>
              <c:f>Sheet4!$B$7:$J$7</c:f>
              <c:numCache>
                <c:formatCode>General</c:formatCode>
                <c:ptCount val="9"/>
                <c:pt idx="0">
                  <c:v>21416</c:v>
                </c:pt>
                <c:pt idx="1">
                  <c:v>22613</c:v>
                </c:pt>
                <c:pt idx="2">
                  <c:v>23438</c:v>
                </c:pt>
                <c:pt idx="3">
                  <c:v>25892</c:v>
                </c:pt>
                <c:pt idx="4">
                  <c:v>27000</c:v>
                </c:pt>
                <c:pt idx="5">
                  <c:v>27388</c:v>
                </c:pt>
                <c:pt idx="6">
                  <c:v>27899</c:v>
                </c:pt>
                <c:pt idx="7">
                  <c:v>28415</c:v>
                </c:pt>
                <c:pt idx="8">
                  <c:v>29263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FA-45C4-8D15-0F98C62BE5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4602680"/>
        <c:axId val="694601368"/>
      </c:lineChart>
      <c:catAx>
        <c:axId val="694602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4601368"/>
        <c:crosses val="autoZero"/>
        <c:auto val="1"/>
        <c:lblAlgn val="ctr"/>
        <c:lblOffset val="100"/>
        <c:noMultiLvlLbl val="0"/>
      </c:catAx>
      <c:valAx>
        <c:axId val="694601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4602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Sheet3!$I$39:$I$51</cx:f>
        <cx:lvl ptCount="13">
          <cx:pt idx="0">DV Assault</cx:pt>
          <cx:pt idx="1">Non-DV Assault</cx:pt>
          <cx:pt idx="2">Sexual offences</cx:pt>
          <cx:pt idx="3">Break and enter</cx:pt>
          <cx:pt idx="4">Intimidation</cx:pt>
          <cx:pt idx="5">Robbery</cx:pt>
          <cx:pt idx="6">Deal traffic illicit drugs</cx:pt>
          <cx:pt idx="7">Murder</cx:pt>
          <cx:pt idx="8">Dangerous/negligent driving</cx:pt>
          <cx:pt idx="9">Theft and related</cx:pt>
          <cx:pt idx="10">Weapons offences</cx:pt>
          <cx:pt idx="11">Abduction and kidnapping</cx:pt>
          <cx:pt idx="12">OTHER  </cx:pt>
        </cx:lvl>
      </cx:strDim>
      <cx:numDim type="val">
        <cx:f>Sheet3!$L$39:$L$51</cx:f>
        <cx:lvl ptCount="13" formatCode="0%">
          <cx:pt idx="0">0.20826306913996628</cx:pt>
          <cx:pt idx="1">0.18296795952782463</cx:pt>
          <cx:pt idx="2">0.094435075885328831</cx:pt>
          <cx:pt idx="3">0.091905564924114669</cx:pt>
          <cx:pt idx="4">0.064080944350758853</cx:pt>
          <cx:pt idx="5">0.062394603709949412</cx:pt>
          <cx:pt idx="6">0.0581787521079258</cx:pt>
          <cx:pt idx="7">0.037099494097807759</cx:pt>
          <cx:pt idx="8">0.032040472175379427</cx:pt>
          <cx:pt idx="9">0.026981450252951095</cx:pt>
          <cx:pt idx="10">0.021922428330522766</cx:pt>
          <cx:pt idx="11">0.021079258010118045</cx:pt>
          <cx:pt idx="12">0.098650927487352449</cx:pt>
        </cx:lvl>
      </cx:numDim>
    </cx:data>
  </cx:chartData>
  <cx:chart>
    <cx:plotArea>
      <cx:plotAreaRegion>
        <cx:series layoutId="funnel" uniqueId="{3DB6AF52-12F8-45A5-9F55-C1960F6D4193}">
          <cx:spPr>
            <a:solidFill>
              <a:schemeClr val="accent2">
                <a:lumMod val="75000"/>
              </a:schemeClr>
            </a:solidFill>
          </cx:spPr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Sheet3!$I$39:$I$51</cx:f>
        <cx:lvl ptCount="13">
          <cx:pt idx="0">DV Assault</cx:pt>
          <cx:pt idx="1">Non-DV Assault</cx:pt>
          <cx:pt idx="2">Sexual offences</cx:pt>
          <cx:pt idx="3">Break and enter</cx:pt>
          <cx:pt idx="4">Intimidation</cx:pt>
          <cx:pt idx="5">Robbery</cx:pt>
          <cx:pt idx="6">Deal traffic illicit drugs</cx:pt>
          <cx:pt idx="7">Murder</cx:pt>
          <cx:pt idx="8">Dangerous/negligent driving</cx:pt>
          <cx:pt idx="9">Theft and related</cx:pt>
          <cx:pt idx="10">Weapons offences</cx:pt>
          <cx:pt idx="11">Abduction and kidnapping</cx:pt>
          <cx:pt idx="12">OTHER  </cx:pt>
        </cx:lvl>
      </cx:strDim>
      <cx:numDim type="val">
        <cx:f>Sheet3!$L$39:$L$51</cx:f>
        <cx:lvl ptCount="13" formatCode="0%">
          <cx:pt idx="0">0.20826306913996628</cx:pt>
          <cx:pt idx="1">0.18296795952782463</cx:pt>
          <cx:pt idx="2">0.094435075885328831</cx:pt>
          <cx:pt idx="3">0.091905564924114669</cx:pt>
          <cx:pt idx="4">0.064080944350758853</cx:pt>
          <cx:pt idx="5">0.062394603709949412</cx:pt>
          <cx:pt idx="6">0.0581787521079258</cx:pt>
          <cx:pt idx="7">0.037099494097807759</cx:pt>
          <cx:pt idx="8">0.032040472175379427</cx:pt>
          <cx:pt idx="9">0.026981450252951095</cx:pt>
          <cx:pt idx="10">0.021922428330522766</cx:pt>
          <cx:pt idx="11">0.021079258010118045</cx:pt>
          <cx:pt idx="12">0.098650927487352449</cx:pt>
        </cx:lvl>
      </cx:numDim>
    </cx:data>
  </cx:chartData>
  <cx:chart>
    <cx:plotArea>
      <cx:plotAreaRegion>
        <cx:series layoutId="funnel" uniqueId="{3DB6AF52-12F8-45A5-9F55-C1960F6D4193}">
          <cx:spPr>
            <a:solidFill>
              <a:schemeClr val="accent2">
                <a:lumMod val="75000"/>
              </a:schemeClr>
            </a:solidFill>
          </cx:spPr>
          <cx:dataPt idx="0">
            <cx:spPr>
              <a:ln>
                <a:solidFill>
                  <a:srgbClr val="4472C4"/>
                </a:solidFill>
              </a:ln>
            </cx:spPr>
          </cx:dataPt>
          <cx:dataPt idx="1">
            <cx:spPr>
              <a:ln>
                <a:solidFill>
                  <a:srgbClr val="4472C4"/>
                </a:solidFill>
              </a:ln>
            </cx:spPr>
          </cx:dataPt>
          <cx:dataPt idx="2">
            <cx:spPr>
              <a:ln>
                <a:solidFill>
                  <a:srgbClr val="4472C4"/>
                </a:solidFill>
              </a:ln>
            </cx:spPr>
          </cx:dataPt>
          <cx:dataPt idx="4">
            <cx:spPr>
              <a:ln>
                <a:solidFill>
                  <a:srgbClr val="4472C4"/>
                </a:solidFill>
              </a:ln>
            </cx:spPr>
          </cx:dataPt>
          <cx:dataPt idx="7">
            <cx:spPr>
              <a:ln>
                <a:solidFill>
                  <a:srgbClr val="4472C4"/>
                </a:solidFill>
              </a:ln>
            </cx:spPr>
          </cx:dataPt>
          <cx:dataPt idx="11">
            <cx:spPr>
              <a:ln>
                <a:solidFill>
                  <a:srgbClr val="4472C4"/>
                </a:solidFill>
              </a:ln>
            </cx:spPr>
          </cx:dataPt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Sheet3!$I$39:$I$51</cx:f>
        <cx:lvl ptCount="13">
          <cx:pt idx="0">DV Assault</cx:pt>
          <cx:pt idx="1">Non-DV Assault</cx:pt>
          <cx:pt idx="2">Sexual offences</cx:pt>
          <cx:pt idx="3">Break and enter</cx:pt>
          <cx:pt idx="4">Intimidation</cx:pt>
          <cx:pt idx="5">Robbery</cx:pt>
          <cx:pt idx="6">Deal traffic illicit drugs</cx:pt>
          <cx:pt idx="7">Murder</cx:pt>
          <cx:pt idx="8">Dangerous/negligent driving</cx:pt>
          <cx:pt idx="9">Theft and related</cx:pt>
          <cx:pt idx="10">Weapons offences</cx:pt>
          <cx:pt idx="11">Abduction and kidnapping</cx:pt>
          <cx:pt idx="12">OTHER  </cx:pt>
        </cx:lvl>
      </cx:strDim>
      <cx:numDim type="val">
        <cx:f>Sheet3!$L$39:$L$51</cx:f>
        <cx:lvl ptCount="13" formatCode="0%">
          <cx:pt idx="0">0.20826306913996628</cx:pt>
          <cx:pt idx="1">0.18296795952782463</cx:pt>
          <cx:pt idx="2">0.094435075885328831</cx:pt>
          <cx:pt idx="3">0.091905564924114669</cx:pt>
          <cx:pt idx="4">0.064080944350758853</cx:pt>
          <cx:pt idx="5">0.062394603709949412</cx:pt>
          <cx:pt idx="6">0.0581787521079258</cx:pt>
          <cx:pt idx="7">0.037099494097807759</cx:pt>
          <cx:pt idx="8">0.032040472175379427</cx:pt>
          <cx:pt idx="9">0.026981450252951095</cx:pt>
          <cx:pt idx="10">0.021922428330522766</cx:pt>
          <cx:pt idx="11">0.021079258010118045</cx:pt>
          <cx:pt idx="12">0.098650927487352449</cx:pt>
        </cx:lvl>
      </cx:numDim>
    </cx:data>
  </cx:chartData>
  <cx:chart>
    <cx:plotArea>
      <cx:plotAreaRegion>
        <cx:series layoutId="funnel" uniqueId="{3DB6AF52-12F8-45A5-9F55-C1960F6D4193}">
          <cx:spPr>
            <a:solidFill>
              <a:schemeClr val="accent2">
                <a:lumMod val="75000"/>
              </a:schemeClr>
            </a:solidFill>
          </cx:spPr>
          <cx:dataPt idx="0">
            <cx:spPr>
              <a:ln>
                <a:solidFill>
                  <a:srgbClr val="4472C4"/>
                </a:solidFill>
              </a:ln>
            </cx:spPr>
          </cx:dataPt>
          <cx:dataPt idx="1">
            <cx:spPr>
              <a:ln>
                <a:solidFill>
                  <a:srgbClr val="4472C4"/>
                </a:solidFill>
              </a:ln>
            </cx:spPr>
          </cx:dataPt>
          <cx:dataPt idx="2">
            <cx:spPr>
              <a:ln>
                <a:solidFill>
                  <a:srgbClr val="4472C4"/>
                </a:solidFill>
              </a:ln>
            </cx:spPr>
          </cx:dataPt>
          <cx:dataPt idx="4">
            <cx:spPr>
              <a:ln>
                <a:solidFill>
                  <a:srgbClr val="4472C4"/>
                </a:solidFill>
              </a:ln>
            </cx:spPr>
          </cx:dataPt>
          <cx:dataPt idx="7">
            <cx:spPr>
              <a:ln>
                <a:solidFill>
                  <a:srgbClr val="4472C4"/>
                </a:solidFill>
              </a:ln>
            </cx:spPr>
          </cx:dataPt>
          <cx:dataPt idx="11">
            <cx:spPr>
              <a:ln>
                <a:solidFill>
                  <a:srgbClr val="4472C4"/>
                </a:solidFill>
              </a:ln>
            </cx:spPr>
          </cx:dataPt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Sheet3!$Q$39:$Q$50</cx:f>
        <cx:lvl ptCount="12">
          <cx:pt idx="0">Breach sentencing order</cx:pt>
          <cx:pt idx="1">Non-DV Assault</cx:pt>
          <cx:pt idx="2">DV Assault</cx:pt>
          <cx:pt idx="3">Sexual offences</cx:pt>
          <cx:pt idx="4">Break and enter</cx:pt>
          <cx:pt idx="5">Robbery</cx:pt>
          <cx:pt idx="6">Murder</cx:pt>
          <cx:pt idx="7">Dangerous/negligent driving</cx:pt>
          <cx:pt idx="8">Intimidation</cx:pt>
          <cx:pt idx="9">Deal, traffic illicit drugs</cx:pt>
          <cx:pt idx="10">Theft and related</cx:pt>
          <cx:pt idx="11">OTHER   </cx:pt>
        </cx:lvl>
      </cx:strDim>
      <cx:numDim type="val">
        <cx:f>Sheet3!$V$39:$V$50</cx:f>
        <cx:lvl ptCount="12" formatCode="0%">
          <cx:pt idx="0">0.20912022109626899</cx:pt>
          <cx:pt idx="1">0.13081529249193921</cx:pt>
          <cx:pt idx="2">0.12574850299401197</cx:pt>
          <cx:pt idx="3">0.096269000460617232</cx:pt>
          <cx:pt idx="4">0.082911100875172727</cx:pt>
          <cx:pt idx="5">0.080147397512666974</cx:pt>
          <cx:pt idx="6">0.045601105481345001</cx:pt>
          <cx:pt idx="7">0.037770612620912025</cx:pt>
          <cx:pt idx="8">0.035928143712574849</cx:pt>
          <cx:pt idx="9">0.032243205895900504</cx:pt>
          <cx:pt idx="10">0.028097650852141869</cx:pt>
          <cx:pt idx="11">0.095347766006448648</cx:pt>
        </cx:lvl>
      </cx:numDim>
    </cx:data>
  </cx:chartData>
  <cx:chart>
    <cx:plotArea>
      <cx:plotAreaRegion>
        <cx:series layoutId="funnel" uniqueId="{C9E5A254-A36E-4B66-B0CB-F57873BFA947}">
          <cx:spPr>
            <a:solidFill>
              <a:schemeClr val="accent1">
                <a:lumMod val="75000"/>
              </a:schemeClr>
            </a:solidFill>
          </cx:spPr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000"/>
            </a:pPr>
            <a:endParaRPr lang="en-US" sz="1000" b="0" i="0" u="none" strike="noStrike" baseline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/>
            </a:endParaRPr>
          </a:p>
        </cx:txPr>
      </cx:axis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Sheet3!$Q$39:$Q$50</cx:f>
        <cx:lvl ptCount="12">
          <cx:pt idx="0">Breach sentencing order</cx:pt>
          <cx:pt idx="1">Non-DV Assault</cx:pt>
          <cx:pt idx="2">DV Assault</cx:pt>
          <cx:pt idx="3">Sexual offences</cx:pt>
          <cx:pt idx="4">Break and enter</cx:pt>
          <cx:pt idx="5">Robbery</cx:pt>
          <cx:pt idx="6">Murder</cx:pt>
          <cx:pt idx="7">Dangerous/negligent driving</cx:pt>
          <cx:pt idx="8">Intimidation</cx:pt>
          <cx:pt idx="9">Deal, traffick illicit drugs</cx:pt>
          <cx:pt idx="10">Theft and related</cx:pt>
          <cx:pt idx="11">OTHER   </cx:pt>
        </cx:lvl>
      </cx:strDim>
      <cx:numDim type="val">
        <cx:f>Sheet3!$V$39:$V$50</cx:f>
        <cx:lvl ptCount="12" formatCode="0%">
          <cx:pt idx="0">0.20912022109626899</cx:pt>
          <cx:pt idx="1">0.13081529249193921</cx:pt>
          <cx:pt idx="2">0.12574850299401197</cx:pt>
          <cx:pt idx="3">0.096269000460617232</cx:pt>
          <cx:pt idx="4">0.082911100875172727</cx:pt>
          <cx:pt idx="5">0.080147397512666974</cx:pt>
          <cx:pt idx="6">0.045601105481345001</cx:pt>
          <cx:pt idx="7">0.037770612620912025</cx:pt>
          <cx:pt idx="8">0.035928143712574849</cx:pt>
          <cx:pt idx="9">0.032243205895900504</cx:pt>
          <cx:pt idx="10">0.028097650852141869</cx:pt>
          <cx:pt idx="11">0.095347766006448648</cx:pt>
        </cx:lvl>
      </cx:numDim>
    </cx:data>
  </cx:chartData>
  <cx:chart>
    <cx:plotArea>
      <cx:plotAreaRegion>
        <cx:series layoutId="funnel" uniqueId="{C9E5A254-A36E-4B66-B0CB-F57873BFA947}">
          <cx:spPr>
            <a:solidFill>
              <a:schemeClr val="accent1">
                <a:lumMod val="75000"/>
              </a:schemeClr>
            </a:solidFill>
          </cx:spPr>
          <cx:dataPt idx="1">
            <cx:spPr>
              <a:ln>
                <a:solidFill>
                  <a:srgbClr val="ED7D31"/>
                </a:solidFill>
              </a:ln>
            </cx:spPr>
          </cx:dataPt>
          <cx:dataPt idx="2">
            <cx:spPr>
              <a:ln>
                <a:solidFill>
                  <a:srgbClr val="ED7D31"/>
                </a:solidFill>
              </a:ln>
            </cx:spPr>
          </cx:dataPt>
          <cx:dataPt idx="3">
            <cx:spPr>
              <a:ln>
                <a:solidFill>
                  <a:srgbClr val="ED7D31"/>
                </a:solidFill>
              </a:ln>
            </cx:spPr>
          </cx:dataPt>
          <cx:dataPt idx="6">
            <cx:spPr>
              <a:ln>
                <a:solidFill>
                  <a:srgbClr val="ED7D31"/>
                </a:solidFill>
              </a:ln>
            </cx:spPr>
          </cx:dataPt>
          <cx:dataPt idx="8">
            <cx:spPr>
              <a:ln>
                <a:solidFill>
                  <a:srgbClr val="ED7D31"/>
                </a:solidFill>
              </a:ln>
            </cx:spPr>
          </cx:dataPt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Sheet3!$Q$39:$Q$50</cx:f>
        <cx:lvl ptCount="12">
          <cx:pt idx="0">Breach sentencing order</cx:pt>
          <cx:pt idx="1">Non-DV Assault</cx:pt>
          <cx:pt idx="2">DV Assault</cx:pt>
          <cx:pt idx="3">Sexual offences</cx:pt>
          <cx:pt idx="4">Break and enter</cx:pt>
          <cx:pt idx="5">Robbery</cx:pt>
          <cx:pt idx="6">Murder</cx:pt>
          <cx:pt idx="7">Dangerous/negligent driving</cx:pt>
          <cx:pt idx="8">Intimidation</cx:pt>
          <cx:pt idx="9">Deal, traffick illicit drugs</cx:pt>
          <cx:pt idx="10">Theft and related</cx:pt>
          <cx:pt idx="11">OTHER   </cx:pt>
        </cx:lvl>
      </cx:strDim>
      <cx:numDim type="val">
        <cx:f>Sheet3!$V$39:$V$50</cx:f>
        <cx:lvl ptCount="12" formatCode="0%">
          <cx:pt idx="0">0.20912022109626899</cx:pt>
          <cx:pt idx="1">0.13081529249193921</cx:pt>
          <cx:pt idx="2">0.12574850299401197</cx:pt>
          <cx:pt idx="3">0.096269000460617232</cx:pt>
          <cx:pt idx="4">0.082911100875172727</cx:pt>
          <cx:pt idx="5">0.080147397512666974</cx:pt>
          <cx:pt idx="6">0.045601105481345001</cx:pt>
          <cx:pt idx="7">0.037770612620912025</cx:pt>
          <cx:pt idx="8">0.035928143712574849</cx:pt>
          <cx:pt idx="9">0.032243205895900504</cx:pt>
          <cx:pt idx="10">0.028097650852141869</cx:pt>
          <cx:pt idx="11">0.095347766006448648</cx:pt>
        </cx:lvl>
      </cx:numDim>
    </cx:data>
  </cx:chartData>
  <cx:chart>
    <cx:plotArea>
      <cx:plotAreaRegion>
        <cx:series layoutId="funnel" uniqueId="{C9E5A254-A36E-4B66-B0CB-F57873BFA947}">
          <cx:spPr>
            <a:solidFill>
              <a:schemeClr val="accent1">
                <a:lumMod val="75000"/>
              </a:schemeClr>
            </a:solidFill>
          </cx:spPr>
          <cx:dataPt idx="1">
            <cx:spPr>
              <a:ln>
                <a:solidFill>
                  <a:srgbClr val="ED7D31"/>
                </a:solidFill>
              </a:ln>
            </cx:spPr>
          </cx:dataPt>
          <cx:dataPt idx="2">
            <cx:spPr>
              <a:ln>
                <a:solidFill>
                  <a:srgbClr val="ED7D31"/>
                </a:solidFill>
              </a:ln>
            </cx:spPr>
          </cx:dataPt>
          <cx:dataPt idx="3">
            <cx:spPr>
              <a:ln>
                <a:solidFill>
                  <a:srgbClr val="ED7D31"/>
                </a:solidFill>
              </a:ln>
            </cx:spPr>
          </cx:dataPt>
          <cx:dataPt idx="6">
            <cx:spPr>
              <a:ln>
                <a:solidFill>
                  <a:srgbClr val="ED7D31"/>
                </a:solidFill>
              </a:ln>
            </cx:spPr>
          </cx:dataPt>
          <cx:dataPt idx="8">
            <cx:spPr>
              <a:ln>
                <a:solidFill>
                  <a:srgbClr val="ED7D31"/>
                </a:solidFill>
              </a:ln>
            </cx:spPr>
          </cx:dataPt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0.17188</cdr:x>
      <cdr:y>0.40192</cdr:y>
    </cdr:from>
    <cdr:to>
      <cdr:x>0.908</cdr:x>
      <cdr:y>0.53</cdr:y>
    </cdr:to>
    <cdr:sp macro="" textlink="">
      <cdr:nvSpPr>
        <cdr:cNvPr id="2" name="Arrow: Right 1">
          <a:extLst xmlns:a="http://schemas.openxmlformats.org/drawingml/2006/main">
            <a:ext uri="{FF2B5EF4-FFF2-40B4-BE49-F238E27FC236}">
              <a16:creationId xmlns:a16="http://schemas.microsoft.com/office/drawing/2014/main" id="{5C382310-873E-4163-84F6-361BBCD6EEFE}"/>
            </a:ext>
          </a:extLst>
        </cdr:cNvPr>
        <cdr:cNvSpPr/>
      </cdr:nvSpPr>
      <cdr:spPr>
        <a:xfrm xmlns:a="http://schemas.openxmlformats.org/drawingml/2006/main">
          <a:off x="562182" y="1215251"/>
          <a:ext cx="2407649" cy="387265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dirty="0"/>
            <a:t>Stable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043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043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043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0AFD6F-E921-4755-AE65-9CFDFC5B7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38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043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043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4CD465-9943-4B3A-BB5C-498ABF6C3977}" type="datetimeFigureOut">
              <a:rPr lang="en-US"/>
              <a:pPr>
                <a:defRPr/>
              </a:pPr>
              <a:t>6/25/2021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043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043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8B653D-5CD4-4A35-A7F5-BA027C56A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10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032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1638" algn="l" defTabSz="8032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3275" algn="l" defTabSz="8032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6500" algn="l" defTabSz="8032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8138" algn="l" defTabSz="8032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10849" algn="l" defTabSz="8043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13018" algn="l" defTabSz="8043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15187" algn="l" defTabSz="8043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17356" algn="l" defTabSz="8043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Feb 2014 to Feb 2020</a:t>
            </a:r>
          </a:p>
          <a:p>
            <a:r>
              <a:rPr lang="en-AU" dirty="0"/>
              <a:t>Total increase: 		Up 31%</a:t>
            </a:r>
          </a:p>
          <a:p>
            <a:r>
              <a:rPr lang="en-AU" dirty="0"/>
              <a:t>Non-Aboriginal</a:t>
            </a:r>
            <a:r>
              <a:rPr lang="en-AU" baseline="0" dirty="0"/>
              <a:t> increase	:	Up 28%</a:t>
            </a:r>
          </a:p>
          <a:p>
            <a:r>
              <a:rPr lang="en-AU" baseline="0" dirty="0"/>
              <a:t>Aboriginal increase		Up 37%</a:t>
            </a:r>
          </a:p>
          <a:p>
            <a:endParaRPr lang="en-AU" baseline="0" dirty="0"/>
          </a:p>
          <a:p>
            <a:r>
              <a:rPr lang="en-AU" baseline="0" dirty="0"/>
              <a:t>Non-Aboriginal remand increase 	Up 52%</a:t>
            </a:r>
          </a:p>
          <a:p>
            <a:r>
              <a:rPr lang="en-AU" baseline="0" dirty="0"/>
              <a:t>% of non-Aboriginal increase due to remand = 54%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91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77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Bail refusal for certain offences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9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87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Feb 2014 to Feb 2020</a:t>
            </a:r>
          </a:p>
          <a:p>
            <a:r>
              <a:rPr lang="en-AU" dirty="0"/>
              <a:t>Total increase: 		Up 31%</a:t>
            </a:r>
          </a:p>
          <a:p>
            <a:r>
              <a:rPr lang="en-AU" dirty="0"/>
              <a:t>Non-Aboriginal</a:t>
            </a:r>
            <a:r>
              <a:rPr lang="en-AU" baseline="0" dirty="0"/>
              <a:t> increase	:	Up 28%</a:t>
            </a:r>
          </a:p>
          <a:p>
            <a:r>
              <a:rPr lang="en-AU" baseline="0" dirty="0"/>
              <a:t>Aboriginal increase		Up 37%</a:t>
            </a:r>
          </a:p>
          <a:p>
            <a:endParaRPr lang="en-AU" baseline="0" dirty="0"/>
          </a:p>
          <a:p>
            <a:r>
              <a:rPr lang="en-AU" baseline="0" dirty="0"/>
              <a:t>Non-Aboriginal remand increase 	Up 52%</a:t>
            </a:r>
          </a:p>
          <a:p>
            <a:r>
              <a:rPr lang="en-AU" baseline="0" dirty="0"/>
              <a:t>% of non-Aboriginal increase due to remand = 54%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04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Feb 2014 to Feb 2020</a:t>
            </a:r>
          </a:p>
          <a:p>
            <a:r>
              <a:rPr lang="en-AU" dirty="0"/>
              <a:t>Total increase: 		Up 31%</a:t>
            </a:r>
          </a:p>
          <a:p>
            <a:r>
              <a:rPr lang="en-AU" dirty="0"/>
              <a:t>Non-Aboriginal</a:t>
            </a:r>
            <a:r>
              <a:rPr lang="en-AU" baseline="0" dirty="0"/>
              <a:t> increase	:	Up 28%</a:t>
            </a:r>
          </a:p>
          <a:p>
            <a:r>
              <a:rPr lang="en-AU" baseline="0" dirty="0"/>
              <a:t>Aboriginal increase		Up 37%</a:t>
            </a:r>
          </a:p>
          <a:p>
            <a:endParaRPr lang="en-AU" baseline="0" dirty="0"/>
          </a:p>
          <a:p>
            <a:r>
              <a:rPr lang="en-AU" baseline="0" dirty="0"/>
              <a:t>Non-Aboriginal remand increase 	Up 52%</a:t>
            </a:r>
          </a:p>
          <a:p>
            <a:r>
              <a:rPr lang="en-AU" baseline="0" dirty="0"/>
              <a:t>% of non-Aboriginal increase due to remand = 54%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9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Conviction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9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Conviction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82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Conviction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25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Conviction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36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Conviction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66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Conviction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B653D-5CD4-4A35-A7F5-BA027C56ADE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13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906000" cy="6857999"/>
          </a:xfrm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353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Document 11"/>
          <p:cNvSpPr/>
          <p:nvPr userDrawn="1"/>
        </p:nvSpPr>
        <p:spPr>
          <a:xfrm>
            <a:off x="0" y="0"/>
            <a:ext cx="9906000" cy="3590925"/>
          </a:xfrm>
          <a:prstGeom prst="flowChartDocumen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9202738" y="277813"/>
            <a:ext cx="473075" cy="5826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794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>
          <a:xfrm>
            <a:off x="541444" y="1710036"/>
            <a:ext cx="2710242" cy="2703149"/>
          </a:xfrm>
          <a:prstGeom prst="roundRect">
            <a:avLst>
              <a:gd name="adj" fmla="val 10215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63500" dist="38100" dir="5400000" algn="t" rotWithShape="0">
              <a:prstClr val="black">
                <a:alpha val="31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604800" y="1708314"/>
            <a:ext cx="2710242" cy="2703149"/>
          </a:xfrm>
          <a:prstGeom prst="roundRect">
            <a:avLst>
              <a:gd name="adj" fmla="val 10215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63500" dist="38100" dir="5400000" algn="t" rotWithShape="0">
              <a:prstClr val="black">
                <a:alpha val="31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7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6668156" y="1708314"/>
            <a:ext cx="2710242" cy="2703149"/>
          </a:xfrm>
          <a:prstGeom prst="roundRect">
            <a:avLst>
              <a:gd name="adj" fmla="val 10215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63500" dist="38100" dir="5400000" algn="t" rotWithShape="0">
              <a:prstClr val="black">
                <a:alpha val="31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41444" y="5099036"/>
            <a:ext cx="2653834" cy="8953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541444" y="4664654"/>
            <a:ext cx="2653834" cy="6096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650794" y="5099036"/>
            <a:ext cx="2653834" cy="8953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650794" y="4664654"/>
            <a:ext cx="2653834" cy="6096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6668156" y="5083744"/>
            <a:ext cx="2653834" cy="8953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668156" y="4649362"/>
            <a:ext cx="2653834" cy="6096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9202738" y="322263"/>
            <a:ext cx="473075" cy="477837"/>
          </a:xfrm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22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8904288" y="0"/>
            <a:ext cx="1001712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 userDrawn="1"/>
        </p:nvSpPr>
        <p:spPr>
          <a:xfrm>
            <a:off x="177800" y="6184900"/>
            <a:ext cx="368300" cy="4540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pic>
        <p:nvPicPr>
          <p:cNvPr id="18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5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788556" y="1063919"/>
            <a:ext cx="1616781" cy="2269067"/>
          </a:xfrm>
          <a:custGeom>
            <a:avLst/>
            <a:gdLst>
              <a:gd name="connsiteX0" fmla="*/ 1492414 w 2984827"/>
              <a:gd name="connsiteY0" fmla="*/ 0 h 3403600"/>
              <a:gd name="connsiteX1" fmla="*/ 2984827 w 2984827"/>
              <a:gd name="connsiteY1" fmla="*/ 746207 h 3403600"/>
              <a:gd name="connsiteX2" fmla="*/ 2984827 w 2984827"/>
              <a:gd name="connsiteY2" fmla="*/ 2657393 h 3403600"/>
              <a:gd name="connsiteX3" fmla="*/ 1492414 w 2984827"/>
              <a:gd name="connsiteY3" fmla="*/ 3403600 h 3403600"/>
              <a:gd name="connsiteX4" fmla="*/ 0 w 2984827"/>
              <a:gd name="connsiteY4" fmla="*/ 2657393 h 3403600"/>
              <a:gd name="connsiteX5" fmla="*/ 0 w 2984827"/>
              <a:gd name="connsiteY5" fmla="*/ 746207 h 340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4827" h="3403600">
                <a:moveTo>
                  <a:pt x="1492414" y="0"/>
                </a:moveTo>
                <a:lnTo>
                  <a:pt x="2984827" y="746207"/>
                </a:lnTo>
                <a:lnTo>
                  <a:pt x="2984827" y="2657393"/>
                </a:lnTo>
                <a:lnTo>
                  <a:pt x="1492414" y="3403600"/>
                </a:lnTo>
                <a:lnTo>
                  <a:pt x="0" y="2657393"/>
                </a:lnTo>
                <a:lnTo>
                  <a:pt x="0" y="74620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1543187" y="3657923"/>
            <a:ext cx="1616781" cy="2269067"/>
          </a:xfrm>
          <a:custGeom>
            <a:avLst/>
            <a:gdLst>
              <a:gd name="connsiteX0" fmla="*/ 1492414 w 2984827"/>
              <a:gd name="connsiteY0" fmla="*/ 0 h 3403600"/>
              <a:gd name="connsiteX1" fmla="*/ 2984827 w 2984827"/>
              <a:gd name="connsiteY1" fmla="*/ 746207 h 3403600"/>
              <a:gd name="connsiteX2" fmla="*/ 2984827 w 2984827"/>
              <a:gd name="connsiteY2" fmla="*/ 2657393 h 3403600"/>
              <a:gd name="connsiteX3" fmla="*/ 1492414 w 2984827"/>
              <a:gd name="connsiteY3" fmla="*/ 3403600 h 3403600"/>
              <a:gd name="connsiteX4" fmla="*/ 0 w 2984827"/>
              <a:gd name="connsiteY4" fmla="*/ 2657393 h 3403600"/>
              <a:gd name="connsiteX5" fmla="*/ 0 w 2984827"/>
              <a:gd name="connsiteY5" fmla="*/ 746207 h 340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4827" h="3403600">
                <a:moveTo>
                  <a:pt x="1492414" y="0"/>
                </a:moveTo>
                <a:lnTo>
                  <a:pt x="2984827" y="746207"/>
                </a:lnTo>
                <a:lnTo>
                  <a:pt x="2984827" y="2657393"/>
                </a:lnTo>
                <a:lnTo>
                  <a:pt x="1492414" y="3403600"/>
                </a:lnTo>
                <a:lnTo>
                  <a:pt x="0" y="2657393"/>
                </a:lnTo>
                <a:lnTo>
                  <a:pt x="0" y="74620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489619" y="1060951"/>
            <a:ext cx="1616781" cy="2269067"/>
          </a:xfrm>
          <a:custGeom>
            <a:avLst/>
            <a:gdLst>
              <a:gd name="connsiteX0" fmla="*/ 1492414 w 2984827"/>
              <a:gd name="connsiteY0" fmla="*/ 0 h 3403600"/>
              <a:gd name="connsiteX1" fmla="*/ 2984827 w 2984827"/>
              <a:gd name="connsiteY1" fmla="*/ 746207 h 3403600"/>
              <a:gd name="connsiteX2" fmla="*/ 2984827 w 2984827"/>
              <a:gd name="connsiteY2" fmla="*/ 2657393 h 3403600"/>
              <a:gd name="connsiteX3" fmla="*/ 1492414 w 2984827"/>
              <a:gd name="connsiteY3" fmla="*/ 3403600 h 3403600"/>
              <a:gd name="connsiteX4" fmla="*/ 0 w 2984827"/>
              <a:gd name="connsiteY4" fmla="*/ 2657393 h 3403600"/>
              <a:gd name="connsiteX5" fmla="*/ 0 w 2984827"/>
              <a:gd name="connsiteY5" fmla="*/ 746207 h 340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4827" h="3403600">
                <a:moveTo>
                  <a:pt x="1492414" y="0"/>
                </a:moveTo>
                <a:lnTo>
                  <a:pt x="2984827" y="746207"/>
                </a:lnTo>
                <a:lnTo>
                  <a:pt x="2984827" y="2657393"/>
                </a:lnTo>
                <a:lnTo>
                  <a:pt x="1492414" y="3403600"/>
                </a:lnTo>
                <a:lnTo>
                  <a:pt x="0" y="2657393"/>
                </a:lnTo>
                <a:lnTo>
                  <a:pt x="0" y="74620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298009" y="3667885"/>
            <a:ext cx="1616781" cy="2269067"/>
          </a:xfrm>
          <a:custGeom>
            <a:avLst/>
            <a:gdLst>
              <a:gd name="connsiteX0" fmla="*/ 1492414 w 2984827"/>
              <a:gd name="connsiteY0" fmla="*/ 0 h 3403600"/>
              <a:gd name="connsiteX1" fmla="*/ 2984827 w 2984827"/>
              <a:gd name="connsiteY1" fmla="*/ 746207 h 3403600"/>
              <a:gd name="connsiteX2" fmla="*/ 2984827 w 2984827"/>
              <a:gd name="connsiteY2" fmla="*/ 2657393 h 3403600"/>
              <a:gd name="connsiteX3" fmla="*/ 1492414 w 2984827"/>
              <a:gd name="connsiteY3" fmla="*/ 3403600 h 3403600"/>
              <a:gd name="connsiteX4" fmla="*/ 0 w 2984827"/>
              <a:gd name="connsiteY4" fmla="*/ 2657393 h 3403600"/>
              <a:gd name="connsiteX5" fmla="*/ 0 w 2984827"/>
              <a:gd name="connsiteY5" fmla="*/ 746207 h 340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4827" h="3403600">
                <a:moveTo>
                  <a:pt x="1492414" y="0"/>
                </a:moveTo>
                <a:lnTo>
                  <a:pt x="2984827" y="746207"/>
                </a:lnTo>
                <a:lnTo>
                  <a:pt x="2984827" y="2657393"/>
                </a:lnTo>
                <a:lnTo>
                  <a:pt x="1492414" y="3403600"/>
                </a:lnTo>
                <a:lnTo>
                  <a:pt x="0" y="2657393"/>
                </a:lnTo>
                <a:lnTo>
                  <a:pt x="0" y="74620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295733" y="4604868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95733" y="4259352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7050556" y="4604868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050556" y="4259352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2541103" y="1988823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541103" y="1643306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24"/>
          </p:nvPr>
        </p:nvSpPr>
        <p:spPr>
          <a:xfrm>
            <a:off x="6242166" y="1988823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6242166" y="1643306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26"/>
          </p:nvPr>
        </p:nvSpPr>
        <p:spPr>
          <a:xfrm>
            <a:off x="177800" y="6186488"/>
            <a:ext cx="368300" cy="452437"/>
          </a:xfrm>
        </p:spPr>
        <p:txBody>
          <a:bodyPr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FB4DC95-C22E-4D0C-9C3F-78CAF2D42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76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4694238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60400" y="1658127"/>
            <a:ext cx="1584960" cy="1950720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410460" y="3335647"/>
            <a:ext cx="1584960" cy="1950720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160520" y="1658127"/>
            <a:ext cx="1584960" cy="1950720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5910580" y="3362740"/>
            <a:ext cx="1584960" cy="1950720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7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7660640" y="1658127"/>
            <a:ext cx="1584960" cy="1950720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27288" y="4205130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27288" y="3859614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4092791" y="4205130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092791" y="3859614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7595257" y="4242741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7595257" y="3897225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24"/>
          </p:nvPr>
        </p:nvSpPr>
        <p:spPr>
          <a:xfrm>
            <a:off x="5844024" y="2338021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5844024" y="1992505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26"/>
          </p:nvPr>
        </p:nvSpPr>
        <p:spPr>
          <a:xfrm>
            <a:off x="2338993" y="2338021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2338993" y="1992505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28"/>
          </p:nvPr>
        </p:nvSpPr>
        <p:spPr>
          <a:xfrm>
            <a:off x="4694238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1515305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7726363" y="0"/>
            <a:ext cx="2179637" cy="4064000"/>
          </a:xfrm>
          <a:prstGeom prst="rect">
            <a:avLst/>
          </a:prstGeom>
          <a:gradFill flip="none" rotWithShape="1">
            <a:gsLst>
              <a:gs pos="0">
                <a:srgbClr val="4F408E"/>
              </a:gs>
              <a:gs pos="86000">
                <a:srgbClr val="1C1B3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908050" y="2146300"/>
            <a:ext cx="2403409" cy="2762250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751296" y="2146300"/>
            <a:ext cx="2403409" cy="2762250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594541" y="2146299"/>
            <a:ext cx="2403409" cy="2762250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908050" y="5532049"/>
            <a:ext cx="2403409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908050" y="5186532"/>
            <a:ext cx="2403409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3751296" y="5508433"/>
            <a:ext cx="2403409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751296" y="5162917"/>
            <a:ext cx="2403409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24"/>
          </p:nvPr>
        </p:nvSpPr>
        <p:spPr>
          <a:xfrm>
            <a:off x="6594541" y="5484818"/>
            <a:ext cx="2403409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6594541" y="5139302"/>
            <a:ext cx="2403409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6"/>
          </p:nvPr>
        </p:nvSpPr>
        <p:spPr>
          <a:xfrm>
            <a:off x="0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539476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0017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263525" y="5932488"/>
            <a:ext cx="474663" cy="5826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794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pic>
        <p:nvPicPr>
          <p:cNvPr id="8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701732" y="675629"/>
            <a:ext cx="2647917" cy="3145719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39415" y="3049905"/>
            <a:ext cx="2647917" cy="3145719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729834" y="2291050"/>
            <a:ext cx="3435349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29834" y="1856670"/>
            <a:ext cx="3435349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263525" y="5976938"/>
            <a:ext cx="474663" cy="476250"/>
          </a:xfrm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3179438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Manual Input 4"/>
          <p:cNvSpPr/>
          <p:nvPr userDrawn="1"/>
        </p:nvSpPr>
        <p:spPr>
          <a:xfrm rot="16200000" flipH="1">
            <a:off x="3887788" y="839787"/>
            <a:ext cx="6858000" cy="5178425"/>
          </a:xfrm>
          <a:prstGeom prst="flowChartManualInpu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413263" y="725488"/>
            <a:ext cx="3337891" cy="5407025"/>
          </a:xfrm>
          <a:pattFill prst="pct5">
            <a:fgClr>
              <a:schemeClr val="accent1"/>
            </a:fgClr>
            <a:bgClr>
              <a:schemeClr val="bg1"/>
            </a:bgClr>
          </a:pattFill>
          <a:effectLst/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97348" y="2291050"/>
            <a:ext cx="2098781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8" y="1856670"/>
            <a:ext cx="2098781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0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4237753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388475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3499403" cy="6858000"/>
          </a:xfrm>
          <a:noFill/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4154382" y="1401094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4154382" y="1985201"/>
            <a:ext cx="5118284" cy="3585866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388475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1637324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382248" y="0"/>
            <a:ext cx="3141506" cy="6858000"/>
          </a:xfrm>
          <a:noFill/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29399" y="2291050"/>
            <a:ext cx="2366730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9399" y="1856670"/>
            <a:ext cx="2366730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009872" y="2291050"/>
            <a:ext cx="2457666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009872" y="1856670"/>
            <a:ext cx="2457666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0022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406597" y="0"/>
            <a:ext cx="3499403" cy="6858000"/>
          </a:xfrm>
          <a:noFill/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776598" y="1401094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776598" y="1985201"/>
            <a:ext cx="4905481" cy="3585866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0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1201402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4694238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926280" y="1918759"/>
            <a:ext cx="1718072" cy="2128308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254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034401" y="1918267"/>
            <a:ext cx="1718072" cy="2128308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254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153529" y="1918267"/>
            <a:ext cx="1718072" cy="2128308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254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261649" y="1918267"/>
            <a:ext cx="1718072" cy="2128308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254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26280" y="4950385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926280" y="4604868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045409" y="4950385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045409" y="4604868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5153529" y="4950385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153529" y="4604868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7261649" y="4950385"/>
            <a:ext cx="1718072" cy="7969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2pPr>
            <a:lvl3pPr marL="804590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3pPr>
            <a:lvl4pPr marL="1206886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4pPr>
            <a:lvl5pPr marL="1609181" indent="0" algn="ctr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261649" y="4604868"/>
            <a:ext cx="1718072" cy="321901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FontTx/>
              <a:buNone/>
              <a:defRPr sz="12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22"/>
          </p:nvPr>
        </p:nvSpPr>
        <p:spPr>
          <a:xfrm>
            <a:off x="4694238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414531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nual Input 3"/>
          <p:cNvSpPr/>
          <p:nvPr userDrawn="1"/>
        </p:nvSpPr>
        <p:spPr>
          <a:xfrm rot="5400000">
            <a:off x="1054100" y="-1054100"/>
            <a:ext cx="6858000" cy="8966200"/>
          </a:xfrm>
          <a:prstGeom prst="flowChartManualInput">
            <a:avLst/>
          </a:prstGeom>
          <a:gradFill flip="none" rotWithShape="1">
            <a:gsLst>
              <a:gs pos="0">
                <a:srgbClr val="4F408E"/>
              </a:gs>
              <a:gs pos="86000">
                <a:srgbClr val="1C1B3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44557" y="384314"/>
            <a:ext cx="9174416" cy="6031396"/>
          </a:xfrm>
          <a:noFill/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97438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0017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263525" y="5932488"/>
            <a:ext cx="474663" cy="5826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794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520296" y="672042"/>
            <a:ext cx="2504877" cy="2662767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199908" y="671527"/>
            <a:ext cx="2504877" cy="2662767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880236" y="671527"/>
            <a:ext cx="2504877" cy="2662767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519886" y="3561019"/>
            <a:ext cx="2504877" cy="2662767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199908" y="3561019"/>
            <a:ext cx="2504877" cy="2662767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6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879929" y="3561019"/>
            <a:ext cx="2504877" cy="2662767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63525" y="5976938"/>
            <a:ext cx="474663" cy="476250"/>
          </a:xfrm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3451133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904288" y="0"/>
            <a:ext cx="1001712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9167813" y="5932488"/>
            <a:ext cx="474662" cy="5826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794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5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520990" y="3561019"/>
            <a:ext cx="2504877" cy="2662767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3201012" y="3561019"/>
            <a:ext cx="2504877" cy="2662767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6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5881033" y="3561019"/>
            <a:ext cx="2504877" cy="2662767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1400" y="672042"/>
            <a:ext cx="2504877" cy="2662767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201012" y="671527"/>
            <a:ext cx="2504877" cy="2662767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881340" y="671527"/>
            <a:ext cx="2504877" cy="2662767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9167813" y="5976938"/>
            <a:ext cx="474662" cy="476250"/>
          </a:xfrm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2709383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733550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388475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73570" y="550334"/>
            <a:ext cx="2729309" cy="5757333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52097" y="549910"/>
            <a:ext cx="2605365" cy="2780453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252097" y="3526790"/>
            <a:ext cx="2605365" cy="2780453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359324" y="2291050"/>
            <a:ext cx="2953940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359324" y="1856670"/>
            <a:ext cx="2953940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9388475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14176772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172450" y="0"/>
            <a:ext cx="1733550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01701" y="549910"/>
            <a:ext cx="2729309" cy="5757333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038116" y="549910"/>
            <a:ext cx="2605365" cy="2780453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038116" y="3526790"/>
            <a:ext cx="2605365" cy="2780453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29399" y="2291050"/>
            <a:ext cx="2994539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29399" y="1856670"/>
            <a:ext cx="2994539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0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11448105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94238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93480" y="610447"/>
            <a:ext cx="2700503" cy="2568724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93480" y="3362176"/>
            <a:ext cx="2700503" cy="2568724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448733" y="610446"/>
            <a:ext cx="3008533" cy="5320453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612015" y="610446"/>
            <a:ext cx="2700503" cy="2568724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612015" y="3362175"/>
            <a:ext cx="2700503" cy="2568724"/>
          </a:xfrm>
          <a:noFill/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694238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31051233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422116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9388475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780164" y="686026"/>
            <a:ext cx="3723228" cy="5485950"/>
          </a:xfr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945764" y="2291050"/>
            <a:ext cx="2442923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45764" y="1856670"/>
            <a:ext cx="2442923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9388475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3258741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0017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263525" y="5932488"/>
            <a:ext cx="474663" cy="5826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794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1032380" y="2951559"/>
            <a:ext cx="354547" cy="667022"/>
          </a:xfrm>
          <a:prstGeom prst="rect">
            <a:avLst/>
          </a:prstGeom>
          <a:noFill/>
        </p:spPr>
        <p:txBody>
          <a:bodyPr vert="vert270" wrap="none" lIns="53639" tIns="26819" rIns="53639" bIns="26819">
            <a:spAutoFit/>
          </a:bodyPr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pc="176" dirty="0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677882" y="1401094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1677882" y="1985201"/>
            <a:ext cx="6343227" cy="3585866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3525" y="5976938"/>
            <a:ext cx="474663" cy="476250"/>
          </a:xfrm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9848100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694238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994346" y="715692"/>
            <a:ext cx="2440151" cy="1272769"/>
          </a:xfrm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691808" y="715692"/>
            <a:ext cx="2440151" cy="1272769"/>
          </a:xfrm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389270" y="715692"/>
            <a:ext cx="2633040" cy="1272769"/>
          </a:xfrm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94345" y="2395973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994345" y="2980081"/>
            <a:ext cx="3934296" cy="3025979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5088013" y="2980081"/>
            <a:ext cx="3934296" cy="3025979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4694238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962537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904288" y="0"/>
            <a:ext cx="1001712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 userDrawn="1"/>
        </p:nvSpPr>
        <p:spPr>
          <a:xfrm>
            <a:off x="9167813" y="5932488"/>
            <a:ext cx="474662" cy="5826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794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5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994345" y="1401094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994345" y="1985201"/>
            <a:ext cx="6343227" cy="3585866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7813" y="5976938"/>
            <a:ext cx="474662" cy="476250"/>
          </a:xfrm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25249001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388475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24876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841224" y="1404409"/>
            <a:ext cx="2468638" cy="4029075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3935151" y="1401094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3935151" y="1985201"/>
            <a:ext cx="5453536" cy="3585866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388475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286459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nual Input 3"/>
          <p:cNvSpPr/>
          <p:nvPr userDrawn="1"/>
        </p:nvSpPr>
        <p:spPr>
          <a:xfrm rot="16200000" flipH="1">
            <a:off x="3489325" y="441325"/>
            <a:ext cx="6858000" cy="5975350"/>
          </a:xfrm>
          <a:prstGeom prst="flowChartManualInput">
            <a:avLst/>
          </a:prstGeom>
          <a:gradFill flip="none" rotWithShape="1">
            <a:gsLst>
              <a:gs pos="0">
                <a:srgbClr val="4F408E"/>
              </a:gs>
              <a:gs pos="86000">
                <a:srgbClr val="1C1B3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44557" y="384314"/>
            <a:ext cx="9174416" cy="6031396"/>
          </a:xfrm>
          <a:noFill/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522318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7418388" y="0"/>
            <a:ext cx="2487612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608273" y="1404409"/>
            <a:ext cx="2455029" cy="4029075"/>
          </a:xfr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812509" y="1401094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812510" y="1985201"/>
            <a:ext cx="5220407" cy="3585866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0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40799529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694238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677882" y="1401094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1677882" y="1985201"/>
            <a:ext cx="6343227" cy="3585866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94238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9371424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6273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9388475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399252" y="1401094"/>
            <a:ext cx="4905481" cy="39145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2100" b="1" i="0" baseline="0">
                <a:solidFill>
                  <a:schemeClr val="tx1"/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3399252" y="1985201"/>
            <a:ext cx="5767858" cy="3585866"/>
          </a:xfrm>
        </p:spPr>
        <p:txBody>
          <a:bodyPr>
            <a:normAutofit/>
          </a:bodyPr>
          <a:lstStyle>
            <a:lvl1pPr marL="268194" indent="-268194">
              <a:lnSpc>
                <a:spcPct val="150000"/>
              </a:lnSpc>
              <a:buFont typeface="Arial" panose="020B0604020202020204" pitchFamily="34" charset="0"/>
              <a:buChar char="•"/>
              <a:defRPr sz="1600" b="0" i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02295" indent="0">
              <a:buFontTx/>
              <a:buNone/>
              <a:defRPr sz="2100" b="1" i="0" baseline="0">
                <a:solidFill>
                  <a:schemeClr val="tx1"/>
                </a:solidFill>
              </a:defRPr>
            </a:lvl2pPr>
            <a:lvl3pPr marL="804590" indent="0">
              <a:buFontTx/>
              <a:buNone/>
              <a:defRPr sz="2100" b="1" i="0" baseline="0">
                <a:solidFill>
                  <a:schemeClr val="tx1"/>
                </a:solidFill>
              </a:defRPr>
            </a:lvl3pPr>
            <a:lvl4pPr marL="1206886" indent="0">
              <a:buFontTx/>
              <a:buNone/>
              <a:defRPr sz="2100" b="1" i="0" baseline="0">
                <a:solidFill>
                  <a:schemeClr val="tx1"/>
                </a:solidFill>
              </a:defRPr>
            </a:lvl4pPr>
            <a:lvl5pPr marL="1609181" indent="0">
              <a:buFontTx/>
              <a:buNone/>
              <a:defRPr sz="2100" b="1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88475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1833351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9363"/>
            <a:ext cx="517525" cy="528637"/>
          </a:xfrm>
          <a:prstGeom prst="rect">
            <a:avLst/>
          </a:prstGeom>
          <a:solidFill>
            <a:srgbClr val="4F4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348659" y="0"/>
            <a:ext cx="6557341" cy="6858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29399" y="2291050"/>
            <a:ext cx="2366730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9399" y="1856670"/>
            <a:ext cx="2366730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0" y="6329363"/>
            <a:ext cx="517525" cy="52863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30081448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388475" y="6329363"/>
            <a:ext cx="517525" cy="528637"/>
          </a:xfrm>
          <a:prstGeom prst="rect">
            <a:avLst/>
          </a:prstGeom>
          <a:solidFill>
            <a:srgbClr val="540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480780" cy="6858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021957" y="2291050"/>
            <a:ext cx="2366730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021957" y="1856670"/>
            <a:ext cx="2366730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9388475" y="6329363"/>
            <a:ext cx="517525" cy="528637"/>
          </a:xfrm>
          <a:solidFill>
            <a:schemeClr val="bg1"/>
          </a:solidFill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1653709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7B5DC-836B-4E07-A9EF-02023F34F2C7}" type="datetimeFigureOut">
              <a:rPr lang="en-AU"/>
              <a:pPr>
                <a:defRPr/>
              </a:pPr>
              <a:t>25/06/2021</a:t>
            </a:fld>
            <a:endParaRPr lang="en-A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827A-D34D-4FFD-93D6-3F885AF4FF3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432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0017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 userDrawn="1"/>
        </p:nvSpPr>
        <p:spPr>
          <a:xfrm>
            <a:off x="9369425" y="6184900"/>
            <a:ext cx="369888" cy="4540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9369425" y="6186488"/>
            <a:ext cx="369888" cy="452437"/>
          </a:xfrm>
          <a:prstGeom prst="rect">
            <a:avLst/>
          </a:prstGeom>
        </p:spPr>
        <p:txBody>
          <a:bodyPr lIns="53639" tIns="26819" rIns="53639" bIns="26819" anchor="ctr"/>
          <a:lstStyle>
            <a:defPPr>
              <a:defRPr lang="en-US"/>
            </a:defPPr>
            <a:lvl1pPr marL="0" algn="ctr" defTabSz="1371191" rtl="0" eaLnBrk="1" latinLnBrk="0" hangingPunct="1"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68559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191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6784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377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797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3567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9160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475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899B9D-7803-4E11-9281-1914E3B8A1C1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35413" y="915294"/>
            <a:ext cx="4270587" cy="465387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77882" y="2291050"/>
            <a:ext cx="3435349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677882" y="1856669"/>
            <a:ext cx="3435349" cy="6096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99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0017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9369425" y="6184900"/>
            <a:ext cx="369888" cy="4540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9369425" y="6186488"/>
            <a:ext cx="369888" cy="452437"/>
          </a:xfrm>
          <a:prstGeom prst="rect">
            <a:avLst/>
          </a:prstGeom>
        </p:spPr>
        <p:txBody>
          <a:bodyPr lIns="53639" tIns="26819" rIns="53639" bIns="26819" anchor="ctr"/>
          <a:lstStyle>
            <a:defPPr>
              <a:defRPr lang="en-US"/>
            </a:defPPr>
            <a:lvl1pPr marL="0" algn="ctr" defTabSz="1371191" rtl="0" eaLnBrk="1" latinLnBrk="0" hangingPunct="1"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68559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191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6784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377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797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3567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9160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475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EDCA46D-97B2-458D-80F8-06DDB11B76FD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22179" y="789352"/>
            <a:ext cx="3848511" cy="5849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116139" y="27763"/>
            <a:ext cx="3435349" cy="6096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112082" y="772887"/>
            <a:ext cx="4156736" cy="5866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051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0017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9369425" y="6184900"/>
            <a:ext cx="369888" cy="4540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369425" y="6186488"/>
            <a:ext cx="369888" cy="452437"/>
          </a:xfrm>
          <a:prstGeom prst="rect">
            <a:avLst/>
          </a:prstGeom>
        </p:spPr>
        <p:txBody>
          <a:bodyPr lIns="53639" tIns="26819" rIns="53639" bIns="26819" anchor="ctr"/>
          <a:lstStyle>
            <a:defPPr>
              <a:defRPr lang="en-US"/>
            </a:defPPr>
            <a:lvl1pPr marL="0" algn="ctr" defTabSz="1371191" rtl="0" eaLnBrk="1" latinLnBrk="0" hangingPunct="1"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68559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191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6784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377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797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3567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9160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4753" algn="l" defTabSz="1371191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24089C1-9A48-4BD5-B435-C52D9502B4A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22179" y="789352"/>
            <a:ext cx="8120473" cy="5849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116139" y="27763"/>
            <a:ext cx="3435349" cy="6096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82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904288" y="0"/>
            <a:ext cx="1001712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6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9167813" y="5932488"/>
            <a:ext cx="474662" cy="5826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794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5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714750" cy="6858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85931" y="2291050"/>
            <a:ext cx="3435349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85931" y="1856669"/>
            <a:ext cx="3435349" cy="6096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167813" y="5976938"/>
            <a:ext cx="474662" cy="476250"/>
          </a:xfrm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111042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177800" y="6184900"/>
            <a:ext cx="368300" cy="4540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3876261" y="-6351"/>
            <a:ext cx="6052590" cy="6864351"/>
          </a:xfrm>
          <a:custGeom>
            <a:avLst/>
            <a:gdLst>
              <a:gd name="connsiteX0" fmla="*/ 12945293 w 12973169"/>
              <a:gd name="connsiteY0" fmla="*/ 4735710 h 8993394"/>
              <a:gd name="connsiteX1" fmla="*/ 12973169 w 12973169"/>
              <a:gd name="connsiteY1" fmla="*/ 8983869 h 8993394"/>
              <a:gd name="connsiteX2" fmla="*/ 10581944 w 12973169"/>
              <a:gd name="connsiteY2" fmla="*/ 8988403 h 8993394"/>
              <a:gd name="connsiteX3" fmla="*/ 7941470 w 12973169"/>
              <a:gd name="connsiteY3" fmla="*/ 4561094 h 8993394"/>
              <a:gd name="connsiteX4" fmla="*/ 12930983 w 12973169"/>
              <a:gd name="connsiteY4" fmla="*/ 4561094 h 8993394"/>
              <a:gd name="connsiteX5" fmla="*/ 10436227 w 12973169"/>
              <a:gd name="connsiteY5" fmla="*/ 8993394 h 8993394"/>
              <a:gd name="connsiteX6" fmla="*/ 2633904 w 12973169"/>
              <a:gd name="connsiteY6" fmla="*/ 4561094 h 8993394"/>
              <a:gd name="connsiteX7" fmla="*/ 7623417 w 12973169"/>
              <a:gd name="connsiteY7" fmla="*/ 4561094 h 8993394"/>
              <a:gd name="connsiteX8" fmla="*/ 5128661 w 12973169"/>
              <a:gd name="connsiteY8" fmla="*/ 8993394 h 8993394"/>
              <a:gd name="connsiteX9" fmla="*/ 7767932 w 12973169"/>
              <a:gd name="connsiteY9" fmla="*/ 4561092 h 8993394"/>
              <a:gd name="connsiteX10" fmla="*/ 10262688 w 12973169"/>
              <a:gd name="connsiteY10" fmla="*/ 8993392 h 8993394"/>
              <a:gd name="connsiteX11" fmla="*/ 5273175 w 12973169"/>
              <a:gd name="connsiteY11" fmla="*/ 8993392 h 8993394"/>
              <a:gd name="connsiteX12" fmla="*/ 5128662 w 12973169"/>
              <a:gd name="connsiteY12" fmla="*/ 9527 h 8993394"/>
              <a:gd name="connsiteX13" fmla="*/ 7623418 w 12973169"/>
              <a:gd name="connsiteY13" fmla="*/ 4441826 h 8993394"/>
              <a:gd name="connsiteX14" fmla="*/ 2633906 w 12973169"/>
              <a:gd name="connsiteY14" fmla="*/ 4441826 h 8993394"/>
              <a:gd name="connsiteX15" fmla="*/ 5287688 w 12973169"/>
              <a:gd name="connsiteY15" fmla="*/ 9527 h 8993394"/>
              <a:gd name="connsiteX16" fmla="*/ 10277201 w 12973169"/>
              <a:gd name="connsiteY16" fmla="*/ 9527 h 8993394"/>
              <a:gd name="connsiteX17" fmla="*/ 7782445 w 12973169"/>
              <a:gd name="connsiteY17" fmla="*/ 4441826 h 8993394"/>
              <a:gd name="connsiteX18" fmla="*/ 0 w 12973169"/>
              <a:gd name="connsiteY18" fmla="*/ 9525 h 8993394"/>
              <a:gd name="connsiteX19" fmla="*/ 4989513 w 12973169"/>
              <a:gd name="connsiteY19" fmla="*/ 9525 h 8993394"/>
              <a:gd name="connsiteX20" fmla="*/ 2494757 w 12973169"/>
              <a:gd name="connsiteY20" fmla="*/ 4441824 h 8993394"/>
              <a:gd name="connsiteX21" fmla="*/ 10436228 w 12973169"/>
              <a:gd name="connsiteY21" fmla="*/ 9525 h 8993394"/>
              <a:gd name="connsiteX22" fmla="*/ 12930983 w 12973169"/>
              <a:gd name="connsiteY22" fmla="*/ 4441824 h 8993394"/>
              <a:gd name="connsiteX23" fmla="*/ 7941471 w 12973169"/>
              <a:gd name="connsiteY23" fmla="*/ 4441824 h 8993394"/>
              <a:gd name="connsiteX24" fmla="*/ 10578313 w 12973169"/>
              <a:gd name="connsiteY24" fmla="*/ 0 h 8993394"/>
              <a:gd name="connsiteX25" fmla="*/ 12930987 w 12973169"/>
              <a:gd name="connsiteY25" fmla="*/ 9503 h 8993394"/>
              <a:gd name="connsiteX26" fmla="*/ 12962745 w 12973169"/>
              <a:gd name="connsiteY26" fmla="*/ 4268605 h 899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973169" h="8993394">
                <a:moveTo>
                  <a:pt x="12945293" y="4735710"/>
                </a:moveTo>
                <a:lnTo>
                  <a:pt x="12973169" y="8983869"/>
                </a:lnTo>
                <a:cubicBezTo>
                  <a:pt x="12192105" y="8987043"/>
                  <a:pt x="11363007" y="8985229"/>
                  <a:pt x="10581944" y="8988403"/>
                </a:cubicBezTo>
                <a:close/>
                <a:moveTo>
                  <a:pt x="7941470" y="4561094"/>
                </a:moveTo>
                <a:lnTo>
                  <a:pt x="12930983" y="4561094"/>
                </a:lnTo>
                <a:lnTo>
                  <a:pt x="10436227" y="8993394"/>
                </a:lnTo>
                <a:close/>
                <a:moveTo>
                  <a:pt x="2633904" y="4561094"/>
                </a:moveTo>
                <a:lnTo>
                  <a:pt x="7623417" y="4561094"/>
                </a:lnTo>
                <a:lnTo>
                  <a:pt x="5128661" y="8993394"/>
                </a:lnTo>
                <a:close/>
                <a:moveTo>
                  <a:pt x="7767932" y="4561092"/>
                </a:moveTo>
                <a:lnTo>
                  <a:pt x="10262688" y="8993392"/>
                </a:lnTo>
                <a:lnTo>
                  <a:pt x="5273175" y="8993392"/>
                </a:lnTo>
                <a:close/>
                <a:moveTo>
                  <a:pt x="5128662" y="9527"/>
                </a:moveTo>
                <a:lnTo>
                  <a:pt x="7623418" y="4441826"/>
                </a:lnTo>
                <a:lnTo>
                  <a:pt x="2633906" y="4441826"/>
                </a:lnTo>
                <a:close/>
                <a:moveTo>
                  <a:pt x="5287688" y="9527"/>
                </a:moveTo>
                <a:lnTo>
                  <a:pt x="10277201" y="9527"/>
                </a:lnTo>
                <a:lnTo>
                  <a:pt x="7782445" y="4441826"/>
                </a:lnTo>
                <a:close/>
                <a:moveTo>
                  <a:pt x="0" y="9525"/>
                </a:moveTo>
                <a:lnTo>
                  <a:pt x="4989513" y="9525"/>
                </a:lnTo>
                <a:lnTo>
                  <a:pt x="2494757" y="4441824"/>
                </a:lnTo>
                <a:close/>
                <a:moveTo>
                  <a:pt x="10436228" y="9525"/>
                </a:moveTo>
                <a:lnTo>
                  <a:pt x="12930983" y="4441824"/>
                </a:lnTo>
                <a:lnTo>
                  <a:pt x="7941471" y="4441824"/>
                </a:lnTo>
                <a:close/>
                <a:moveTo>
                  <a:pt x="10578313" y="0"/>
                </a:moveTo>
                <a:cubicBezTo>
                  <a:pt x="11359377" y="3167"/>
                  <a:pt x="12149923" y="6336"/>
                  <a:pt x="12930987" y="9503"/>
                </a:cubicBezTo>
                <a:lnTo>
                  <a:pt x="12962745" y="4268605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97348" y="2291050"/>
            <a:ext cx="3435349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8" y="1856670"/>
            <a:ext cx="3435349" cy="43438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77800" y="6186488"/>
            <a:ext cx="368300" cy="452437"/>
          </a:xfrm>
        </p:spPr>
        <p:txBody>
          <a:bodyPr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BC0EBE5-4B57-4C42-99CD-DC4016D1B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9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001713" cy="6858000"/>
          </a:xfrm>
          <a:prstGeom prst="rect">
            <a:avLst/>
          </a:prstGeom>
          <a:gradFill flip="none" rotWithShape="1">
            <a:gsLst>
              <a:gs pos="0">
                <a:srgbClr val="1C1B3D"/>
              </a:gs>
              <a:gs pos="85000">
                <a:srgbClr val="4F408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263525" y="5932488"/>
            <a:ext cx="474663" cy="5826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79400" sx="102000" sy="102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331788"/>
            <a:ext cx="590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191249" y="0"/>
            <a:ext cx="3714750" cy="6858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77881" y="2291050"/>
            <a:ext cx="3804815" cy="3272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677881" y="1856669"/>
            <a:ext cx="3804815" cy="6096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buFontTx/>
              <a:buNone/>
              <a:defRPr sz="1900" b="1" i="0" baseline="0">
                <a:solidFill>
                  <a:schemeClr val="tx1"/>
                </a:solidFill>
                <a:latin typeface="+mj-lt"/>
              </a:defRPr>
            </a:lvl1pPr>
            <a:lvl2pPr>
              <a:defRPr sz="1900" b="1" i="0" baseline="0">
                <a:solidFill>
                  <a:schemeClr val="tx1"/>
                </a:solidFill>
                <a:latin typeface="+mj-lt"/>
              </a:defRPr>
            </a:lvl2pPr>
            <a:lvl3pPr>
              <a:defRPr sz="1900" b="1" i="0" baseline="0">
                <a:solidFill>
                  <a:schemeClr val="tx1"/>
                </a:solidFill>
                <a:latin typeface="+mj-lt"/>
              </a:defRPr>
            </a:lvl3pPr>
            <a:lvl4pPr>
              <a:defRPr sz="1900" b="1" i="0" baseline="0">
                <a:solidFill>
                  <a:schemeClr val="tx1"/>
                </a:solidFill>
                <a:latin typeface="+mj-lt"/>
              </a:defRPr>
            </a:lvl4pPr>
            <a:lvl5pPr>
              <a:defRPr sz="1900" b="1" i="0" baseline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263525" y="5976938"/>
            <a:ext cx="474663" cy="476250"/>
          </a:xfrm>
        </p:spPr>
        <p:txBody>
          <a:bodyPr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291974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3639" tIns="26819" rIns="53639" bIns="268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3639" tIns="26819" rIns="53639" bIns="26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53639" tIns="26819" rIns="53639" bIns="26819" rtlCol="0" anchor="ctr"/>
          <a:lstStyle>
            <a:lvl1pPr algn="l" defTabSz="804341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53639" tIns="26819" rIns="53639" bIns="26819" rtlCol="0" anchor="ctr"/>
          <a:lstStyle>
            <a:lvl1pPr algn="ctr" defTabSz="804341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53639" tIns="26819" rIns="53639" bIns="26819" rtlCol="0" anchor="ctr"/>
          <a:lstStyle>
            <a:lvl1pPr algn="r" defTabSz="804341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135200-7709-43B8-B0BA-A388DB269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  <p:sldLayoutId id="2147483891" r:id="rId17"/>
    <p:sldLayoutId id="2147483892" r:id="rId18"/>
    <p:sldLayoutId id="2147483893" r:id="rId19"/>
    <p:sldLayoutId id="2147483894" r:id="rId20"/>
    <p:sldLayoutId id="2147483895" r:id="rId21"/>
    <p:sldLayoutId id="2147483896" r:id="rId22"/>
    <p:sldLayoutId id="2147483897" r:id="rId23"/>
    <p:sldLayoutId id="2147483898" r:id="rId24"/>
    <p:sldLayoutId id="2147483899" r:id="rId25"/>
    <p:sldLayoutId id="2147483900" r:id="rId26"/>
    <p:sldLayoutId id="2147483901" r:id="rId27"/>
    <p:sldLayoutId id="2147483902" r:id="rId28"/>
    <p:sldLayoutId id="2147483903" r:id="rId29"/>
    <p:sldLayoutId id="2147483904" r:id="rId30"/>
    <p:sldLayoutId id="2147483905" r:id="rId31"/>
    <p:sldLayoutId id="2147483906" r:id="rId32"/>
    <p:sldLayoutId id="2147483907" r:id="rId33"/>
    <p:sldLayoutId id="2147483908" r:id="rId34"/>
    <p:sldLayoutId id="2147483909" r:id="rId35"/>
  </p:sldLayoutIdLst>
  <p:hf hdr="0" ftr="0" dt="0"/>
  <p:txStyles>
    <p:titleStyle>
      <a:lvl1pPr algn="l" defTabSz="8032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9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032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pitchFamily="34" charset="0"/>
        </a:defRPr>
      </a:lvl2pPr>
      <a:lvl3pPr algn="l" defTabSz="8032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pitchFamily="34" charset="0"/>
        </a:defRPr>
      </a:lvl3pPr>
      <a:lvl4pPr algn="l" defTabSz="8032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pitchFamily="34" charset="0"/>
        </a:defRPr>
      </a:lvl4pPr>
      <a:lvl5pPr algn="l" defTabSz="8032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pitchFamily="34" charset="0"/>
        </a:defRPr>
      </a:lvl5pPr>
      <a:lvl6pPr marL="457200" algn="l" defTabSz="803275" rtl="0" fontAlgn="base">
        <a:lnSpc>
          <a:spcPct val="90000"/>
        </a:lnSpc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pitchFamily="34" charset="0"/>
        </a:defRPr>
      </a:lvl6pPr>
      <a:lvl7pPr marL="914400" algn="l" defTabSz="803275" rtl="0" fontAlgn="base">
        <a:lnSpc>
          <a:spcPct val="90000"/>
        </a:lnSpc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pitchFamily="34" charset="0"/>
        </a:defRPr>
      </a:lvl7pPr>
      <a:lvl8pPr marL="1371600" algn="l" defTabSz="803275" rtl="0" fontAlgn="base">
        <a:lnSpc>
          <a:spcPct val="90000"/>
        </a:lnSpc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pitchFamily="34" charset="0"/>
        </a:defRPr>
      </a:lvl8pPr>
      <a:lvl9pPr marL="1828800" algn="l" defTabSz="803275" rtl="0" fontAlgn="base">
        <a:lnSpc>
          <a:spcPct val="90000"/>
        </a:lnSpc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pitchFamily="34" charset="0"/>
        </a:defRPr>
      </a:lvl9pPr>
    </p:titleStyle>
    <p:bodyStyle>
      <a:lvl1pPr marL="200025" indent="-200025" algn="l" defTabSz="803275" rtl="0" eaLnBrk="0" fontAlgn="base" hangingPunct="0">
        <a:lnSpc>
          <a:spcPct val="150000"/>
        </a:lnSpc>
        <a:spcBef>
          <a:spcPts val="875"/>
        </a:spcBef>
        <a:spcAft>
          <a:spcPct val="0"/>
        </a:spcAft>
        <a:buFont typeface="Arial" pitchFamily="34" charset="0"/>
        <a:buChar char="•"/>
        <a:defRPr sz="1200" kern="1200">
          <a:solidFill>
            <a:srgbClr val="7F7F7F"/>
          </a:solidFill>
          <a:latin typeface="+mn-lt"/>
          <a:ea typeface="+mn-ea"/>
          <a:cs typeface="+mn-cs"/>
        </a:defRPr>
      </a:lvl1pPr>
      <a:lvl2pPr marL="603250" indent="-200025" algn="l" defTabSz="803275" rtl="0" eaLnBrk="0" fontAlgn="base" hangingPunct="0">
        <a:lnSpc>
          <a:spcPct val="150000"/>
        </a:lnSpc>
        <a:spcBef>
          <a:spcPts val="438"/>
        </a:spcBef>
        <a:spcAft>
          <a:spcPct val="0"/>
        </a:spcAft>
        <a:buFont typeface="Arial" pitchFamily="34" charset="0"/>
        <a:buChar char="•"/>
        <a:defRPr sz="1200" kern="1200">
          <a:solidFill>
            <a:srgbClr val="7F7F7F"/>
          </a:solidFill>
          <a:latin typeface="+mn-lt"/>
          <a:ea typeface="+mn-ea"/>
          <a:cs typeface="+mn-cs"/>
        </a:defRPr>
      </a:lvl2pPr>
      <a:lvl3pPr marL="1004888" indent="-200025" algn="l" defTabSz="803275" rtl="0" eaLnBrk="0" fontAlgn="base" hangingPunct="0">
        <a:lnSpc>
          <a:spcPct val="150000"/>
        </a:lnSpc>
        <a:spcBef>
          <a:spcPts val="438"/>
        </a:spcBef>
        <a:spcAft>
          <a:spcPct val="0"/>
        </a:spcAft>
        <a:buFont typeface="Arial" pitchFamily="34" charset="0"/>
        <a:buChar char="•"/>
        <a:defRPr sz="1200" kern="1200">
          <a:solidFill>
            <a:srgbClr val="7F7F7F"/>
          </a:solidFill>
          <a:latin typeface="+mn-lt"/>
          <a:ea typeface="+mn-ea"/>
          <a:cs typeface="+mn-cs"/>
        </a:defRPr>
      </a:lvl3pPr>
      <a:lvl4pPr marL="1406525" indent="-200025" algn="l" defTabSz="803275" rtl="0" eaLnBrk="0" fontAlgn="base" hangingPunct="0">
        <a:lnSpc>
          <a:spcPct val="150000"/>
        </a:lnSpc>
        <a:spcBef>
          <a:spcPts val="438"/>
        </a:spcBef>
        <a:spcAft>
          <a:spcPct val="0"/>
        </a:spcAft>
        <a:buFont typeface="Arial" pitchFamily="34" charset="0"/>
        <a:buChar char="•"/>
        <a:defRPr sz="1200" kern="1200">
          <a:solidFill>
            <a:srgbClr val="7F7F7F"/>
          </a:solidFill>
          <a:latin typeface="+mn-lt"/>
          <a:ea typeface="+mn-ea"/>
          <a:cs typeface="+mn-cs"/>
        </a:defRPr>
      </a:lvl4pPr>
      <a:lvl5pPr marL="1809750" indent="-200025" algn="l" defTabSz="803275" rtl="0" eaLnBrk="0" fontAlgn="base" hangingPunct="0">
        <a:lnSpc>
          <a:spcPct val="150000"/>
        </a:lnSpc>
        <a:spcBef>
          <a:spcPts val="438"/>
        </a:spcBef>
        <a:spcAft>
          <a:spcPct val="0"/>
        </a:spcAft>
        <a:buFont typeface="Arial" pitchFamily="34" charset="0"/>
        <a:buChar char="•"/>
        <a:defRPr sz="1200" kern="1200">
          <a:solidFill>
            <a:srgbClr val="7F7F7F"/>
          </a:solidFill>
          <a:latin typeface="+mn-lt"/>
          <a:ea typeface="+mn-ea"/>
          <a:cs typeface="+mn-cs"/>
        </a:defRPr>
      </a:lvl5pPr>
      <a:lvl6pPr marL="2212624" indent="-201148" algn="l" defTabSz="804591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14920" indent="-201148" algn="l" defTabSz="804591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17215" indent="-201148" algn="l" defTabSz="804591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19510" indent="-201148" algn="l" defTabSz="804591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295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591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886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9181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477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772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6067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8363" algn="l" defTabSz="8045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6" Type="http://schemas.openxmlformats.org/officeDocument/2006/relationships/chart" Target="../charts/chart6.xml"/><Relationship Id="rId5" Type="http://schemas.openxmlformats.org/officeDocument/2006/relationships/image" Target="../media/image15.png"/><Relationship Id="rId4" Type="http://schemas.microsoft.com/office/2014/relationships/chartEx" Target="../charts/chartEx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6.png"/><Relationship Id="rId4" Type="http://schemas.microsoft.com/office/2014/relationships/chartEx" Target="../charts/chartEx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6" Type="http://schemas.openxmlformats.org/officeDocument/2006/relationships/chart" Target="../charts/chart7.xml"/><Relationship Id="rId5" Type="http://schemas.openxmlformats.org/officeDocument/2006/relationships/image" Target="../media/image17.png"/><Relationship Id="rId4" Type="http://schemas.microsoft.com/office/2014/relationships/chartEx" Target="../charts/chartEx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Relationship Id="rId6" Type="http://schemas.openxmlformats.org/officeDocument/2006/relationships/chart" Target="../charts/chart8.xml"/><Relationship Id="rId5" Type="http://schemas.openxmlformats.org/officeDocument/2006/relationships/image" Target="../media/image17.png"/><Relationship Id="rId4" Type="http://schemas.microsoft.com/office/2014/relationships/chartEx" Target="../charts/chartEx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8.png"/><Relationship Id="rId5" Type="http://schemas.openxmlformats.org/officeDocument/2006/relationships/chart" Target="../charts/chart10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Relationship Id="rId5" Type="http://schemas.openxmlformats.org/officeDocument/2006/relationships/chart" Target="../charts/chart14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4.png"/><Relationship Id="rId4" Type="http://schemas.microsoft.com/office/2014/relationships/chartEx" Target="../charts/chartEx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6" Type="http://schemas.openxmlformats.org/officeDocument/2006/relationships/chart" Target="../charts/chart5.xml"/><Relationship Id="rId5" Type="http://schemas.openxmlformats.org/officeDocument/2006/relationships/image" Target="../media/image15.png"/><Relationship Id="rId4" Type="http://schemas.microsoft.com/office/2014/relationships/chartEx" Target="../charts/chartEx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gradFill flip="none" rotWithShape="1">
            <a:gsLst>
              <a:gs pos="100000">
                <a:srgbClr val="1C1B3D"/>
              </a:gs>
              <a:gs pos="25000">
                <a:srgbClr val="453977"/>
              </a:gs>
            </a:gsLst>
            <a:lin ang="135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639" tIns="26819" rIns="53639" bIns="26819" anchor="ctr"/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6375" y="2862513"/>
            <a:ext cx="9193250" cy="1223713"/>
          </a:xfrm>
          <a:prstGeom prst="rect">
            <a:avLst/>
          </a:prstGeom>
          <a:noFill/>
        </p:spPr>
        <p:txBody>
          <a:bodyPr wrap="none" lIns="53639" tIns="26819" rIns="53639" bIns="26819">
            <a:spAutoFit/>
          </a:bodyPr>
          <a:lstStyle/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spc="176" dirty="0">
                <a:solidFill>
                  <a:schemeClr val="bg1"/>
                </a:solidFill>
              </a:rPr>
              <a:t>Why have the number of Aboriginal </a:t>
            </a:r>
          </a:p>
          <a:p>
            <a:pPr algn="ctr" defTabSz="8043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spc="176" dirty="0">
                <a:solidFill>
                  <a:schemeClr val="bg1"/>
                </a:solidFill>
              </a:rPr>
              <a:t>adults in prison increased?</a:t>
            </a:r>
          </a:p>
        </p:txBody>
      </p:sp>
      <p:sp>
        <p:nvSpPr>
          <p:cNvPr id="36868" name="TextBox 11"/>
          <p:cNvSpPr txBox="1">
            <a:spLocks noChangeArrowheads="1"/>
          </p:cNvSpPr>
          <p:nvPr/>
        </p:nvSpPr>
        <p:spPr bwMode="auto">
          <a:xfrm>
            <a:off x="4127500" y="5097463"/>
            <a:ext cx="1362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3639" tIns="26819" rIns="53639" bIns="26819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03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03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03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03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300" dirty="0">
                <a:solidFill>
                  <a:schemeClr val="bg1"/>
                </a:solidFill>
                <a:ea typeface="Open Sans"/>
                <a:cs typeface="Open Sans"/>
              </a:rPr>
              <a:t>Jackie Fitzgerald</a:t>
            </a:r>
          </a:p>
          <a:p>
            <a:pPr algn="ctr" eaLnBrk="1" hangingPunct="1"/>
            <a:r>
              <a:rPr lang="en-US" altLang="en-US" sz="1300" dirty="0">
                <a:solidFill>
                  <a:schemeClr val="bg1"/>
                </a:solidFill>
                <a:ea typeface="Open Sans"/>
                <a:cs typeface="Open Sans"/>
              </a:rPr>
              <a:t>BOCSAR</a:t>
            </a:r>
          </a:p>
        </p:txBody>
      </p:sp>
      <p:pic>
        <p:nvPicPr>
          <p:cNvPr id="3686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0" y="1758157"/>
            <a:ext cx="3302000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       Aboriginal Adults in prison by offence</a:t>
            </a:r>
          </a:p>
        </p:txBody>
      </p:sp>
      <p:sp>
        <p:nvSpPr>
          <p:cNvPr id="34" name="Facts rectangle"/>
          <p:cNvSpPr>
            <a:spLocks/>
          </p:cNvSpPr>
          <p:nvPr/>
        </p:nvSpPr>
        <p:spPr>
          <a:xfrm>
            <a:off x="5054673" y="631314"/>
            <a:ext cx="4745683" cy="4133634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acts rectangle"/>
          <p:cNvSpPr>
            <a:spLocks/>
          </p:cNvSpPr>
          <p:nvPr/>
        </p:nvSpPr>
        <p:spPr>
          <a:xfrm>
            <a:off x="112331" y="621393"/>
            <a:ext cx="4738998" cy="6146004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24E8B7CE-6962-453A-9735-8593FD4167BD}"/>
                  </a:ext>
                </a:extLst>
              </p:cNvPr>
              <p:cNvGraphicFramePr/>
              <p:nvPr/>
            </p:nvGraphicFramePr>
            <p:xfrm>
              <a:off x="204455" y="884065"/>
              <a:ext cx="4459824" cy="562065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24E8B7CE-6962-453A-9735-8593FD4167B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455" y="884065"/>
                <a:ext cx="4459824" cy="5620659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8554957-B0A0-4CEA-A2F5-543655571D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24610"/>
              </p:ext>
            </p:extLst>
          </p:nvPr>
        </p:nvGraphicFramePr>
        <p:xfrm>
          <a:off x="5022639" y="929570"/>
          <a:ext cx="4856798" cy="38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TextBox 5">
            <a:extLst>
              <a:ext uri="{FF2B5EF4-FFF2-40B4-BE49-F238E27FC236}">
                <a16:creationId xmlns:a16="http://schemas.microsoft.com/office/drawing/2014/main" id="{DD21873D-13B4-4DEC-B981-250222ACD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0066" y="536640"/>
            <a:ext cx="2259469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Increase in remand custody, Mar 13 to Mar 21, Up 68% or 482 people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583528D6-164C-45ED-B65C-6ACFCFA2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709" y="568558"/>
            <a:ext cx="2512381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Remand custody population, March 2021 Total = 1,186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14640F-2D41-41D8-B12D-693D5FED4251}"/>
              </a:ext>
            </a:extLst>
          </p:cNvPr>
          <p:cNvSpPr/>
          <p:nvPr/>
        </p:nvSpPr>
        <p:spPr>
          <a:xfrm>
            <a:off x="1082180" y="967476"/>
            <a:ext cx="679048" cy="41945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099603C-658C-46B2-B485-80CF0BBB7B17}"/>
              </a:ext>
            </a:extLst>
          </p:cNvPr>
          <p:cNvSpPr/>
          <p:nvPr/>
        </p:nvSpPr>
        <p:spPr>
          <a:xfrm>
            <a:off x="830510" y="1439760"/>
            <a:ext cx="962752" cy="34608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02ED020-8873-435D-ABF1-B42FC6713BB3}"/>
              </a:ext>
            </a:extLst>
          </p:cNvPr>
          <p:cNvSpPr/>
          <p:nvPr/>
        </p:nvSpPr>
        <p:spPr>
          <a:xfrm>
            <a:off x="798476" y="1829643"/>
            <a:ext cx="962752" cy="34608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EA28A3B-7FDC-4F93-8195-1761B37700F6}"/>
              </a:ext>
            </a:extLst>
          </p:cNvPr>
          <p:cNvSpPr/>
          <p:nvPr/>
        </p:nvSpPr>
        <p:spPr>
          <a:xfrm>
            <a:off x="940328" y="2698131"/>
            <a:ext cx="962752" cy="34608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5361A2C-4329-4226-8DF3-2390D445AB58}"/>
              </a:ext>
            </a:extLst>
          </p:cNvPr>
          <p:cNvSpPr/>
          <p:nvPr/>
        </p:nvSpPr>
        <p:spPr>
          <a:xfrm>
            <a:off x="1016466" y="3927018"/>
            <a:ext cx="962752" cy="34608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407614-C2E1-425D-88B7-70582D440324}"/>
              </a:ext>
            </a:extLst>
          </p:cNvPr>
          <p:cNvSpPr/>
          <p:nvPr/>
        </p:nvSpPr>
        <p:spPr>
          <a:xfrm>
            <a:off x="278498" y="5610451"/>
            <a:ext cx="1514764" cy="44614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D399204A-EE82-43B0-9D0D-46A4FE78948D}"/>
              </a:ext>
            </a:extLst>
          </p:cNvPr>
          <p:cNvSpPr/>
          <p:nvPr/>
        </p:nvSpPr>
        <p:spPr>
          <a:xfrm>
            <a:off x="4296590" y="5134237"/>
            <a:ext cx="2605481" cy="1541056"/>
          </a:xfrm>
          <a:prstGeom prst="borderCallout1">
            <a:avLst>
              <a:gd name="adj1" fmla="val 24194"/>
              <a:gd name="adj2" fmla="val -4791"/>
              <a:gd name="adj3" fmla="val 5191"/>
              <a:gd name="adj4" fmla="val -27679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spc="3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Violen</a:t>
            </a:r>
            <a:r>
              <a:rPr lang="en-AU" sz="1400" b="1" spc="300" dirty="0">
                <a:solidFill>
                  <a:schemeClr val="bg2">
                    <a:lumMod val="25000"/>
                  </a:schemeClr>
                </a:solidFill>
              </a:rPr>
              <a:t>t offences= </a:t>
            </a:r>
          </a:p>
          <a:p>
            <a:pPr algn="ctr"/>
            <a:r>
              <a:rPr lang="en-AU" sz="1400" spc="3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64% remand pop</a:t>
            </a:r>
          </a:p>
          <a:p>
            <a:pPr algn="ctr"/>
            <a:endParaRPr lang="en-AU" sz="1400" spc="3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n-AU" sz="1400" b="1" spc="300" dirty="0">
                <a:solidFill>
                  <a:schemeClr val="bg2">
                    <a:lumMod val="25000"/>
                  </a:schemeClr>
                </a:solidFill>
              </a:rPr>
              <a:t>DV= </a:t>
            </a:r>
            <a:r>
              <a:rPr lang="en-AU" sz="1400" spc="300" dirty="0">
                <a:solidFill>
                  <a:schemeClr val="bg2">
                    <a:lumMod val="25000"/>
                  </a:schemeClr>
                </a:solidFill>
              </a:rPr>
              <a:t>32% remand pop</a:t>
            </a:r>
            <a:endParaRPr lang="en-AU" sz="1400" spc="3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llout: Line 20">
            <a:extLst>
              <a:ext uri="{FF2B5EF4-FFF2-40B4-BE49-F238E27FC236}">
                <a16:creationId xmlns:a16="http://schemas.microsoft.com/office/drawing/2014/main" id="{FB01B006-0C38-436C-9B15-6A26FC795684}"/>
              </a:ext>
            </a:extLst>
          </p:cNvPr>
          <p:cNvSpPr/>
          <p:nvPr/>
        </p:nvSpPr>
        <p:spPr>
          <a:xfrm>
            <a:off x="7516536" y="4870517"/>
            <a:ext cx="2329260" cy="1186074"/>
          </a:xfrm>
          <a:prstGeom prst="borderCallout1">
            <a:avLst>
              <a:gd name="adj1" fmla="val 24194"/>
              <a:gd name="adj2" fmla="val -4791"/>
              <a:gd name="adj3" fmla="val -12229"/>
              <a:gd name="adj4" fmla="val -15766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300" b="1" spc="300" dirty="0">
                <a:solidFill>
                  <a:schemeClr val="bg1"/>
                </a:solidFill>
                <a:cs typeface="Arial" panose="020B0604020202020204" pitchFamily="34" charset="0"/>
              </a:rPr>
              <a:t>Violen</a:t>
            </a:r>
            <a:r>
              <a:rPr lang="en-AU" sz="1300" b="1" spc="300" dirty="0">
                <a:solidFill>
                  <a:schemeClr val="bg1"/>
                </a:solidFill>
              </a:rPr>
              <a:t>t offences= </a:t>
            </a:r>
          </a:p>
          <a:p>
            <a:pPr algn="ctr"/>
            <a:r>
              <a:rPr lang="en-AU" sz="1300" spc="300" dirty="0">
                <a:solidFill>
                  <a:schemeClr val="bg1"/>
                </a:solidFill>
                <a:cs typeface="Arial" panose="020B0604020202020204" pitchFamily="34" charset="0"/>
              </a:rPr>
              <a:t>91% of the increase</a:t>
            </a: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1A4A07D5-3E38-4B0B-8AFD-F5679C1A71DE}"/>
              </a:ext>
            </a:extLst>
          </p:cNvPr>
          <p:cNvSpPr/>
          <p:nvPr/>
        </p:nvSpPr>
        <p:spPr>
          <a:xfrm>
            <a:off x="6076351" y="1059755"/>
            <a:ext cx="226503" cy="234892"/>
          </a:xfrm>
          <a:prstGeom prst="star5">
            <a:avLst>
              <a:gd name="adj" fmla="val 22328"/>
              <a:gd name="hf" fmla="val 105146"/>
              <a:gd name="vf" fmla="val 11055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A987667B-BFF2-4F6C-A2B9-24FDA0F3952A}"/>
              </a:ext>
            </a:extLst>
          </p:cNvPr>
          <p:cNvSpPr/>
          <p:nvPr/>
        </p:nvSpPr>
        <p:spPr>
          <a:xfrm>
            <a:off x="5198562" y="3194108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7963CB6A-54B2-418C-B438-A6AF45AF0975}"/>
              </a:ext>
            </a:extLst>
          </p:cNvPr>
          <p:cNvSpPr/>
          <p:nvPr/>
        </p:nvSpPr>
        <p:spPr>
          <a:xfrm>
            <a:off x="5650196" y="1365081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4995A26A-DEE8-4B25-B55C-4D60E345D5C8}"/>
              </a:ext>
            </a:extLst>
          </p:cNvPr>
          <p:cNvSpPr/>
          <p:nvPr/>
        </p:nvSpPr>
        <p:spPr>
          <a:xfrm>
            <a:off x="5844178" y="1675648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937C062A-88D8-48B1-B8B3-982A2E7AD3C7}"/>
              </a:ext>
            </a:extLst>
          </p:cNvPr>
          <p:cNvSpPr/>
          <p:nvPr/>
        </p:nvSpPr>
        <p:spPr>
          <a:xfrm>
            <a:off x="6061230" y="2286523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85206815-8AB6-4BF0-B0C1-B66D23EC76CB}"/>
              </a:ext>
            </a:extLst>
          </p:cNvPr>
          <p:cNvSpPr/>
          <p:nvPr/>
        </p:nvSpPr>
        <p:spPr>
          <a:xfrm>
            <a:off x="4809812" y="3809572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9338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       Aboriginal Adults in prison by offence</a:t>
            </a: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acts rectangle"/>
          <p:cNvSpPr>
            <a:spLocks/>
          </p:cNvSpPr>
          <p:nvPr/>
        </p:nvSpPr>
        <p:spPr>
          <a:xfrm>
            <a:off x="112331" y="621393"/>
            <a:ext cx="4738998" cy="6146004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sp>
        <p:nvSpPr>
          <p:cNvPr id="40" name="TextBox 5"/>
          <p:cNvSpPr txBox="1">
            <a:spLocks noChangeArrowheads="1"/>
          </p:cNvSpPr>
          <p:nvPr/>
        </p:nvSpPr>
        <p:spPr bwMode="auto">
          <a:xfrm>
            <a:off x="1584199" y="583487"/>
            <a:ext cx="2512381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Sentenced custody population, March 2021 Total = 2,171</a:t>
            </a: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1" name="Chart 10">
                <a:extLst>
                  <a:ext uri="{FF2B5EF4-FFF2-40B4-BE49-F238E27FC236}">
                    <a16:creationId xmlns:a16="http://schemas.microsoft.com/office/drawing/2014/main" id="{881B02FC-54F8-4AFD-A765-299AECD3413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08995286"/>
                  </p:ext>
                </p:extLst>
              </p:nvPr>
            </p:nvGraphicFramePr>
            <p:xfrm>
              <a:off x="197735" y="955004"/>
              <a:ext cx="4568190" cy="590299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1" name="Chart 10">
                <a:extLst>
                  <a:ext uri="{FF2B5EF4-FFF2-40B4-BE49-F238E27FC236}">
                    <a16:creationId xmlns:a16="http://schemas.microsoft.com/office/drawing/2014/main" id="{881B02FC-54F8-4AFD-A765-299AECD341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7735" y="955004"/>
                <a:ext cx="4568190" cy="590299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2585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       Aboriginal Adults in prison by offence</a:t>
            </a: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acts rectangle"/>
          <p:cNvSpPr>
            <a:spLocks/>
          </p:cNvSpPr>
          <p:nvPr/>
        </p:nvSpPr>
        <p:spPr>
          <a:xfrm>
            <a:off x="112331" y="621393"/>
            <a:ext cx="4738998" cy="6146004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1" name="Chart 10">
                <a:extLst>
                  <a:ext uri="{FF2B5EF4-FFF2-40B4-BE49-F238E27FC236}">
                    <a16:creationId xmlns:a16="http://schemas.microsoft.com/office/drawing/2014/main" id="{881B02FC-54F8-4AFD-A765-299AECD3413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451972527"/>
                  </p:ext>
                </p:extLst>
              </p:nvPr>
            </p:nvGraphicFramePr>
            <p:xfrm>
              <a:off x="197735" y="955004"/>
              <a:ext cx="4568190" cy="590299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1" name="Chart 10">
                <a:extLst>
                  <a:ext uri="{FF2B5EF4-FFF2-40B4-BE49-F238E27FC236}">
                    <a16:creationId xmlns:a16="http://schemas.microsoft.com/office/drawing/2014/main" id="{881B02FC-54F8-4AFD-A765-299AECD341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7735" y="955004"/>
                <a:ext cx="4568190" cy="5902995"/>
              </a:xfrm>
              <a:prstGeom prst="rect">
                <a:avLst/>
              </a:prstGeom>
            </p:spPr>
          </p:pic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15F5519B-32BC-4F69-A16F-D37BD8D60B9D}"/>
              </a:ext>
            </a:extLst>
          </p:cNvPr>
          <p:cNvSpPr/>
          <p:nvPr/>
        </p:nvSpPr>
        <p:spPr>
          <a:xfrm>
            <a:off x="545284" y="1536543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63B838D-F122-44D4-BCA6-186AFEBB0682}"/>
              </a:ext>
            </a:extLst>
          </p:cNvPr>
          <p:cNvSpPr/>
          <p:nvPr/>
        </p:nvSpPr>
        <p:spPr>
          <a:xfrm>
            <a:off x="483764" y="2029450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FDC3797-4D79-47F3-8B0D-EC1DA16C891F}"/>
              </a:ext>
            </a:extLst>
          </p:cNvPr>
          <p:cNvSpPr/>
          <p:nvPr/>
        </p:nvSpPr>
        <p:spPr>
          <a:xfrm>
            <a:off x="487959" y="2537531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976BFC7-61C3-49DC-9409-E6FA1A7E0B70}"/>
              </a:ext>
            </a:extLst>
          </p:cNvPr>
          <p:cNvSpPr/>
          <p:nvPr/>
        </p:nvSpPr>
        <p:spPr>
          <a:xfrm>
            <a:off x="483764" y="3901019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2C58E4F-74F6-42A1-B4AA-F2AF81C9C3C0}"/>
              </a:ext>
            </a:extLst>
          </p:cNvPr>
          <p:cNvSpPr/>
          <p:nvPr/>
        </p:nvSpPr>
        <p:spPr>
          <a:xfrm>
            <a:off x="483764" y="4900570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EEE291EF-C2FB-4405-A331-E21A52279949}"/>
              </a:ext>
            </a:extLst>
          </p:cNvPr>
          <p:cNvSpPr/>
          <p:nvPr/>
        </p:nvSpPr>
        <p:spPr>
          <a:xfrm>
            <a:off x="4363702" y="5048224"/>
            <a:ext cx="2605481" cy="1541056"/>
          </a:xfrm>
          <a:prstGeom prst="borderCallout1">
            <a:avLst>
              <a:gd name="adj1" fmla="val 24194"/>
              <a:gd name="adj2" fmla="val -4791"/>
              <a:gd name="adj3" fmla="val 5191"/>
              <a:gd name="adj4" fmla="val -27679"/>
            </a:avLst>
          </a:prstGeom>
          <a:solidFill>
            <a:srgbClr val="1F3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</a:t>
            </a:r>
            <a:r>
              <a:rPr lang="en-AU" b="1" spc="300" dirty="0">
                <a:solidFill>
                  <a:schemeClr val="bg1"/>
                </a:solidFill>
              </a:rPr>
              <a:t>t offences= </a:t>
            </a:r>
          </a:p>
          <a:p>
            <a:pPr algn="ctr"/>
            <a:r>
              <a:rPr lang="en-AU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47% sentenced prison pop</a:t>
            </a:r>
          </a:p>
          <a:p>
            <a:pPr algn="ctr"/>
            <a:r>
              <a:rPr lang="en-AU" b="1" spc="300" dirty="0">
                <a:solidFill>
                  <a:schemeClr val="bg1"/>
                </a:solidFill>
              </a:rPr>
              <a:t>DV= </a:t>
            </a:r>
            <a:r>
              <a:rPr lang="en-AU" spc="300" dirty="0">
                <a:solidFill>
                  <a:schemeClr val="bg1"/>
                </a:solidFill>
              </a:rPr>
              <a:t>19% sentenced prison pop</a:t>
            </a:r>
            <a:endParaRPr lang="en-AU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4CC3662E-5641-44C4-AA5A-4E6E26649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199" y="583487"/>
            <a:ext cx="2512381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Sentenced custody population, March 2021 Total = 2,171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0DBC293-AEB4-48B7-8A2F-83F563CEE439}"/>
              </a:ext>
            </a:extLst>
          </p:cNvPr>
          <p:cNvGrpSpPr/>
          <p:nvPr/>
        </p:nvGrpSpPr>
        <p:grpSpPr>
          <a:xfrm>
            <a:off x="5054672" y="631314"/>
            <a:ext cx="4745684" cy="4083299"/>
            <a:chOff x="5054672" y="631314"/>
            <a:chExt cx="4745684" cy="4083299"/>
          </a:xfrm>
        </p:grpSpPr>
        <p:sp>
          <p:nvSpPr>
            <p:cNvPr id="34" name="Facts rectangle"/>
            <p:cNvSpPr>
              <a:spLocks/>
            </p:cNvSpPr>
            <p:nvPr/>
          </p:nvSpPr>
          <p:spPr>
            <a:xfrm>
              <a:off x="5054673" y="631314"/>
              <a:ext cx="4745683" cy="4055284"/>
            </a:xfrm>
            <a:prstGeom prst="roundRect">
              <a:avLst>
                <a:gd name="adj" fmla="val 3139"/>
              </a:avLst>
            </a:prstGeom>
            <a:noFill/>
            <a:ln w="28575" cap="rnd" cmpd="sng" algn="ctr">
              <a:solidFill>
                <a:schemeClr val="tx1"/>
              </a:solidFill>
              <a:prstDash val="solid"/>
            </a:ln>
            <a:effectLst/>
          </p:spPr>
          <p:txBody>
            <a:bodyPr lIns="91423" tIns="45712" rIns="91423" bIns="45712" anchor="ctr"/>
            <a:lstStyle/>
            <a:p>
              <a:pPr algn="ctr" defTabSz="457117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AU" kern="0" dirty="0">
                <a:solidFill>
                  <a:prstClr val="white"/>
                </a:solidFill>
                <a:latin typeface="Trebuchet MS" panose="020B0603020202020204"/>
                <a:cs typeface="+mn-cs"/>
              </a:endParaRPr>
            </a:p>
          </p:txBody>
        </p:sp>
        <p:graphicFrame>
          <p:nvGraphicFramePr>
            <p:cNvPr id="27" name="Chart 26">
              <a:extLst>
                <a:ext uri="{FF2B5EF4-FFF2-40B4-BE49-F238E27FC236}">
                  <a16:creationId xmlns:a16="http://schemas.microsoft.com/office/drawing/2014/main" id="{A5E10B1E-FE86-4DDD-9235-43B1FF26746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15140276"/>
                </p:ext>
              </p:extLst>
            </p:nvPr>
          </p:nvGraphicFramePr>
          <p:xfrm>
            <a:off x="5054672" y="929570"/>
            <a:ext cx="4745684" cy="378504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25" name="TextBox 5">
            <a:extLst>
              <a:ext uri="{FF2B5EF4-FFF2-40B4-BE49-F238E27FC236}">
                <a16:creationId xmlns:a16="http://schemas.microsoft.com/office/drawing/2014/main" id="{90805EF8-5EFD-4FE1-8C76-F57BBF207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556" y="551569"/>
            <a:ext cx="2259469" cy="346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Increase in sentenced custody, Mar 13 to Mar 21, Up 33% or 537 people</a:t>
            </a:r>
          </a:p>
        </p:txBody>
      </p:sp>
    </p:spTree>
    <p:extLst>
      <p:ext uri="{BB962C8B-B14F-4D97-AF65-F5344CB8AC3E}">
        <p14:creationId xmlns:p14="http://schemas.microsoft.com/office/powerpoint/2010/main" val="15857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       Aboriginal Adults in prison by offence</a:t>
            </a:r>
          </a:p>
        </p:txBody>
      </p:sp>
      <p:sp>
        <p:nvSpPr>
          <p:cNvPr id="34" name="Facts rectangle"/>
          <p:cNvSpPr>
            <a:spLocks/>
          </p:cNvSpPr>
          <p:nvPr/>
        </p:nvSpPr>
        <p:spPr>
          <a:xfrm>
            <a:off x="5054673" y="631314"/>
            <a:ext cx="4745683" cy="4055284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acts rectangle"/>
          <p:cNvSpPr>
            <a:spLocks/>
          </p:cNvSpPr>
          <p:nvPr/>
        </p:nvSpPr>
        <p:spPr>
          <a:xfrm>
            <a:off x="112331" y="621393"/>
            <a:ext cx="4738998" cy="6146004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1" name="Chart 10">
                <a:extLst>
                  <a:ext uri="{FF2B5EF4-FFF2-40B4-BE49-F238E27FC236}">
                    <a16:creationId xmlns:a16="http://schemas.microsoft.com/office/drawing/2014/main" id="{881B02FC-54F8-4AFD-A765-299AECD34136}"/>
                  </a:ext>
                </a:extLst>
              </p:cNvPr>
              <p:cNvGraphicFramePr/>
              <p:nvPr/>
            </p:nvGraphicFramePr>
            <p:xfrm>
              <a:off x="197735" y="955004"/>
              <a:ext cx="4568190" cy="590299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1" name="Chart 10">
                <a:extLst>
                  <a:ext uri="{FF2B5EF4-FFF2-40B4-BE49-F238E27FC236}">
                    <a16:creationId xmlns:a16="http://schemas.microsoft.com/office/drawing/2014/main" id="{881B02FC-54F8-4AFD-A765-299AECD341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7735" y="955004"/>
                <a:ext cx="4568190" cy="5902995"/>
              </a:xfrm>
              <a:prstGeom prst="rect">
                <a:avLst/>
              </a:prstGeom>
            </p:spPr>
          </p:pic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15F5519B-32BC-4F69-A16F-D37BD8D60B9D}"/>
              </a:ext>
            </a:extLst>
          </p:cNvPr>
          <p:cNvSpPr/>
          <p:nvPr/>
        </p:nvSpPr>
        <p:spPr>
          <a:xfrm>
            <a:off x="545284" y="1536543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63B838D-F122-44D4-BCA6-186AFEBB0682}"/>
              </a:ext>
            </a:extLst>
          </p:cNvPr>
          <p:cNvSpPr/>
          <p:nvPr/>
        </p:nvSpPr>
        <p:spPr>
          <a:xfrm>
            <a:off x="483764" y="2029450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FDC3797-4D79-47F3-8B0D-EC1DA16C891F}"/>
              </a:ext>
            </a:extLst>
          </p:cNvPr>
          <p:cNvSpPr/>
          <p:nvPr/>
        </p:nvSpPr>
        <p:spPr>
          <a:xfrm>
            <a:off x="487959" y="2537531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976BFC7-61C3-49DC-9409-E6FA1A7E0B70}"/>
              </a:ext>
            </a:extLst>
          </p:cNvPr>
          <p:cNvSpPr/>
          <p:nvPr/>
        </p:nvSpPr>
        <p:spPr>
          <a:xfrm>
            <a:off x="483764" y="3901019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2C58E4F-74F6-42A1-B4AA-F2AF81C9C3C0}"/>
              </a:ext>
            </a:extLst>
          </p:cNvPr>
          <p:cNvSpPr/>
          <p:nvPr/>
        </p:nvSpPr>
        <p:spPr>
          <a:xfrm>
            <a:off x="483764" y="4900570"/>
            <a:ext cx="1635854" cy="419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6A07BB28-C6EB-48C4-AEA6-3E37AB7B069E}"/>
              </a:ext>
            </a:extLst>
          </p:cNvPr>
          <p:cNvSpPr/>
          <p:nvPr/>
        </p:nvSpPr>
        <p:spPr>
          <a:xfrm>
            <a:off x="6287733" y="1072916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22636C62-B902-4944-A45E-AAB62201D042}"/>
              </a:ext>
            </a:extLst>
          </p:cNvPr>
          <p:cNvSpPr/>
          <p:nvPr/>
        </p:nvSpPr>
        <p:spPr>
          <a:xfrm>
            <a:off x="6119087" y="1954658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2C998FE6-A901-4F15-8D20-2F31E9A9650D}"/>
              </a:ext>
            </a:extLst>
          </p:cNvPr>
          <p:cNvSpPr/>
          <p:nvPr/>
        </p:nvSpPr>
        <p:spPr>
          <a:xfrm>
            <a:off x="5892584" y="1628822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E33321CC-647F-4A95-9C75-197CB3B6F2AE}"/>
              </a:ext>
            </a:extLst>
          </p:cNvPr>
          <p:cNvSpPr/>
          <p:nvPr/>
        </p:nvSpPr>
        <p:spPr>
          <a:xfrm>
            <a:off x="6339137" y="2252915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D87252BC-F133-4C40-A557-7B50EA793E0C}"/>
              </a:ext>
            </a:extLst>
          </p:cNvPr>
          <p:cNvSpPr/>
          <p:nvPr/>
        </p:nvSpPr>
        <p:spPr>
          <a:xfrm>
            <a:off x="5326688" y="3418423"/>
            <a:ext cx="226503" cy="23489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1C33C704-5340-47BB-AF3B-290371E32F07}"/>
              </a:ext>
            </a:extLst>
          </p:cNvPr>
          <p:cNvSpPr/>
          <p:nvPr/>
        </p:nvSpPr>
        <p:spPr>
          <a:xfrm>
            <a:off x="4363702" y="5048224"/>
            <a:ext cx="2605481" cy="1541056"/>
          </a:xfrm>
          <a:prstGeom prst="borderCallout1">
            <a:avLst>
              <a:gd name="adj1" fmla="val 24194"/>
              <a:gd name="adj2" fmla="val -4791"/>
              <a:gd name="adj3" fmla="val 5191"/>
              <a:gd name="adj4" fmla="val -27679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</a:t>
            </a:r>
            <a:r>
              <a:rPr lang="en-AU" b="1" spc="300" dirty="0">
                <a:solidFill>
                  <a:schemeClr val="bg1"/>
                </a:solidFill>
              </a:rPr>
              <a:t>t offences= </a:t>
            </a:r>
          </a:p>
          <a:p>
            <a:pPr algn="ctr"/>
            <a:r>
              <a:rPr lang="en-AU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47% sentenced prison pop</a:t>
            </a:r>
          </a:p>
          <a:p>
            <a:pPr algn="ctr"/>
            <a:r>
              <a:rPr lang="en-AU" b="1" spc="300" dirty="0">
                <a:solidFill>
                  <a:schemeClr val="bg1"/>
                </a:solidFill>
              </a:rPr>
              <a:t>DV= </a:t>
            </a:r>
            <a:r>
              <a:rPr lang="en-AU" spc="300" dirty="0">
                <a:solidFill>
                  <a:schemeClr val="bg1"/>
                </a:solidFill>
              </a:rPr>
              <a:t>19% sentenced prison pop</a:t>
            </a:r>
            <a:endParaRPr lang="en-AU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685D03AE-C889-448E-A97E-A6D3B02CFB35}"/>
              </a:ext>
            </a:extLst>
          </p:cNvPr>
          <p:cNvSpPr/>
          <p:nvPr/>
        </p:nvSpPr>
        <p:spPr>
          <a:xfrm>
            <a:off x="8205947" y="4809859"/>
            <a:ext cx="1587722" cy="1541055"/>
          </a:xfrm>
          <a:prstGeom prst="borderCallout1">
            <a:avLst>
              <a:gd name="adj1" fmla="val 18750"/>
              <a:gd name="adj2" fmla="val -8333"/>
              <a:gd name="adj3" fmla="val -70992"/>
              <a:gd name="adj4" fmla="val -30846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</a:t>
            </a:r>
            <a:r>
              <a:rPr lang="en-AU" b="1" spc="300" dirty="0">
                <a:solidFill>
                  <a:schemeClr val="bg1"/>
                </a:solidFill>
              </a:rPr>
              <a:t>t offences</a:t>
            </a:r>
          </a:p>
          <a:p>
            <a:pPr algn="ctr"/>
            <a:r>
              <a:rPr lang="en-AU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 of the increase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F94CE2AF-5C0C-4720-AE97-33E05F10C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556" y="551569"/>
            <a:ext cx="2259469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Increase in sentenced custody, Mar 13 to Mar 21, Up 33% or 537 people</a:t>
            </a:r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2B352618-986D-4894-957E-ECA9FCFF8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199" y="583487"/>
            <a:ext cx="2512381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Sentenced custody population, March 2021 Total = 2,171</a:t>
            </a:r>
          </a:p>
        </p:txBody>
      </p:sp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0246E4FA-1AD6-42F1-AE62-6C6903234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633760"/>
              </p:ext>
            </p:extLst>
          </p:nvPr>
        </p:nvGraphicFramePr>
        <p:xfrm>
          <a:off x="5054672" y="929570"/>
          <a:ext cx="4745684" cy="3785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663394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>
            <a:extLst>
              <a:ext uri="{FF2B5EF4-FFF2-40B4-BE49-F238E27FC236}">
                <a16:creationId xmlns:a16="http://schemas.microsoft.com/office/drawing/2014/main" id="{8E0E4585-5C67-44EB-B16B-6C5D4CE0865A}"/>
              </a:ext>
            </a:extLst>
          </p:cNvPr>
          <p:cNvSpPr/>
          <p:nvPr/>
        </p:nvSpPr>
        <p:spPr>
          <a:xfrm>
            <a:off x="-5257" y="982766"/>
            <a:ext cx="1509317" cy="58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4ED4C96E-1D56-4DBE-91DC-9905427471DA}"/>
              </a:ext>
            </a:extLst>
          </p:cNvPr>
          <p:cNvGrpSpPr/>
          <p:nvPr/>
        </p:nvGrpSpPr>
        <p:grpSpPr>
          <a:xfrm>
            <a:off x="289387" y="1144579"/>
            <a:ext cx="1972256" cy="1499385"/>
            <a:chOff x="293537" y="1753697"/>
            <a:chExt cx="2158106" cy="1656000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D33B360-626C-46F3-80D2-96FAA3397568}"/>
                </a:ext>
              </a:extLst>
            </p:cNvPr>
            <p:cNvGrpSpPr/>
            <p:nvPr/>
          </p:nvGrpSpPr>
          <p:grpSpPr>
            <a:xfrm rot="16200000">
              <a:off x="623829" y="1843697"/>
              <a:ext cx="1656000" cy="1476000"/>
              <a:chOff x="3150025" y="2105253"/>
              <a:chExt cx="1656000" cy="1476000"/>
            </a:xfrm>
          </p:grpSpPr>
          <p:sp>
            <p:nvSpPr>
              <p:cNvPr id="105" name="Hexagon 104">
                <a:extLst>
                  <a:ext uri="{FF2B5EF4-FFF2-40B4-BE49-F238E27FC236}">
                    <a16:creationId xmlns:a16="http://schemas.microsoft.com/office/drawing/2014/main" id="{2163EF42-E03E-464F-8490-C0E19CB4E51F}"/>
                  </a:ext>
                </a:extLst>
              </p:cNvPr>
              <p:cNvSpPr/>
              <p:nvPr/>
            </p:nvSpPr>
            <p:spPr>
              <a:xfrm>
                <a:off x="3150025" y="2105253"/>
                <a:ext cx="1656000" cy="1476000"/>
              </a:xfrm>
              <a:prstGeom prst="hexagon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51091295-298F-4388-B3D5-93A0E5BA5847}"/>
                  </a:ext>
                </a:extLst>
              </p:cNvPr>
              <p:cNvSpPr/>
              <p:nvPr/>
            </p:nvSpPr>
            <p:spPr>
              <a:xfrm>
                <a:off x="3336299" y="2238852"/>
                <a:ext cx="1283452" cy="1208802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txBody>
              <a:bodyPr lIns="0" tIns="0" rIns="0" bIns="0" rtlCol="0" anchor="ctr"/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AU" sz="1100" b="1" kern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7B84BAB-129A-426C-BD7E-82C545C223BC}"/>
                </a:ext>
              </a:extLst>
            </p:cNvPr>
            <p:cNvSpPr/>
            <p:nvPr/>
          </p:nvSpPr>
          <p:spPr>
            <a:xfrm>
              <a:off x="2056231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6075AF7-9051-43A5-BC76-6573C7796FB2}"/>
                </a:ext>
              </a:extLst>
            </p:cNvPr>
            <p:cNvSpPr/>
            <p:nvPr/>
          </p:nvSpPr>
          <p:spPr>
            <a:xfrm>
              <a:off x="577504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63A7926-5CAF-4186-9BF1-7603EA03CA48}"/>
                </a:ext>
              </a:extLst>
            </p:cNvPr>
            <p:cNvSpPr/>
            <p:nvPr/>
          </p:nvSpPr>
          <p:spPr>
            <a:xfrm rot="3787033">
              <a:off x="817253" y="1393789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4FE796E-A14D-40A0-85DF-76852E83C4DC}"/>
                </a:ext>
              </a:extLst>
            </p:cNvPr>
            <p:cNvSpPr/>
            <p:nvPr/>
          </p:nvSpPr>
          <p:spPr>
            <a:xfrm rot="6988010">
              <a:off x="1664362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BDB9E-754D-40EA-B5C8-8DFCD9EBE6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72888" y="335172"/>
            <a:ext cx="7207803" cy="609600"/>
          </a:xfrm>
        </p:spPr>
        <p:txBody>
          <a:bodyPr/>
          <a:lstStyle/>
          <a:p>
            <a:r>
              <a:rPr lang="en-AU" dirty="0"/>
              <a:t>What is causing the increase in Aboriginal Adults in prison?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2A51609-6753-4437-998F-061675021A9C}"/>
              </a:ext>
            </a:extLst>
          </p:cNvPr>
          <p:cNvSpPr txBox="1">
            <a:spLocks/>
          </p:cNvSpPr>
          <p:nvPr/>
        </p:nvSpPr>
        <p:spPr>
          <a:xfrm>
            <a:off x="10855036" y="6499802"/>
            <a:ext cx="761379" cy="1912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1638" indent="555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03275" indent="111125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6500" indent="165100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608138" indent="2206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ADA3BA22-0833-DF46-BC46-5F978FAC8248}" type="slidenum">
              <a:rPr lang="en-AU" smtClean="0"/>
              <a:pPr/>
              <a:t>14</a:t>
            </a:fld>
            <a:endParaRPr lang="en-AU" dirty="0"/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718DC8D1-914E-4EE0-B6D2-D60879C5A986}"/>
              </a:ext>
            </a:extLst>
          </p:cNvPr>
          <p:cNvSpPr/>
          <p:nvPr/>
        </p:nvSpPr>
        <p:spPr>
          <a:xfrm>
            <a:off x="572507" y="3535184"/>
            <a:ext cx="1885167" cy="241838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AU" sz="100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9" name="Table 20">
            <a:extLst>
              <a:ext uri="{FF2B5EF4-FFF2-40B4-BE49-F238E27FC236}">
                <a16:creationId xmlns:a16="http://schemas.microsoft.com/office/drawing/2014/main" id="{70EE9ED9-296C-48AB-A5BF-3BE248624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39986"/>
              </p:ext>
            </p:extLst>
          </p:nvPr>
        </p:nvGraphicFramePr>
        <p:xfrm>
          <a:off x="188007" y="2631239"/>
          <a:ext cx="9683899" cy="4213080"/>
        </p:xfrm>
        <a:graphic>
          <a:graphicData uri="http://schemas.openxmlformats.org/drawingml/2006/table">
            <a:tbl>
              <a:tblPr firstRow="1" bandRow="1"/>
              <a:tblGrid>
                <a:gridCol w="2020240">
                  <a:extLst>
                    <a:ext uri="{9D8B030D-6E8A-4147-A177-3AD203B41FA5}">
                      <a16:colId xmlns:a16="http://schemas.microsoft.com/office/drawing/2014/main" val="2091033463"/>
                    </a:ext>
                  </a:extLst>
                </a:gridCol>
                <a:gridCol w="2201828">
                  <a:extLst>
                    <a:ext uri="{9D8B030D-6E8A-4147-A177-3AD203B41FA5}">
                      <a16:colId xmlns:a16="http://schemas.microsoft.com/office/drawing/2014/main" val="2122261149"/>
                    </a:ext>
                  </a:extLst>
                </a:gridCol>
                <a:gridCol w="1588271">
                  <a:extLst>
                    <a:ext uri="{9D8B030D-6E8A-4147-A177-3AD203B41FA5}">
                      <a16:colId xmlns:a16="http://schemas.microsoft.com/office/drawing/2014/main" val="2224257368"/>
                    </a:ext>
                  </a:extLst>
                </a:gridCol>
                <a:gridCol w="1936780">
                  <a:extLst>
                    <a:ext uri="{9D8B030D-6E8A-4147-A177-3AD203B41FA5}">
                      <a16:colId xmlns:a16="http://schemas.microsoft.com/office/drawing/2014/main" val="2939498966"/>
                    </a:ext>
                  </a:extLst>
                </a:gridCol>
                <a:gridCol w="1936780">
                  <a:extLst>
                    <a:ext uri="{9D8B030D-6E8A-4147-A177-3AD203B41FA5}">
                      <a16:colId xmlns:a16="http://schemas.microsoft.com/office/drawing/2014/main" val="3209645028"/>
                    </a:ext>
                  </a:extLst>
                </a:gridCol>
              </a:tblGrid>
              <a:tr h="425874"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Trends in prison </a:t>
                      </a:r>
                    </a:p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volumes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00ABE6"/>
                          </a:solidFill>
                          <a:latin typeface="+mj-lt"/>
                        </a:rPr>
                        <a:t>Offence types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78B143"/>
                          </a:solidFill>
                          <a:latin typeface="+mj-lt"/>
                        </a:rPr>
                        <a:t>Legal Proceedings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rgbClr val="FF7F2F"/>
                          </a:solidFill>
                          <a:latin typeface="+mj-lt"/>
                        </a:rPr>
                        <a:t>Remand rates &amp; bail breaches</a:t>
                      </a:r>
                      <a:endParaRPr kumimoji="0" lang="en-A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7F2F"/>
                        </a:solidFill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52F8A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Sentencing 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08144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44% since 2013 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Similar % for women &amp; men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1,019 people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Remand ↑ 68%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Sentenced ↑ 33%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kumimoji="0" lang="en-GB" sz="13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  </a:t>
                      </a:r>
                    </a:p>
                  </a:txBody>
                  <a:tcPr marL="72000" marR="72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 2021, 53% of prisoners had a violent offence (vs 39% in 2013)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852 violent prisoners 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 2021, 24% had a DV offence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91% of remand increase &amp; 75% sentenced prisoner increase due to violent offences</a:t>
                      </a: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118126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45FA77C-984D-4A3F-9EF5-43DF81D4E0D9}"/>
              </a:ext>
            </a:extLst>
          </p:cNvPr>
          <p:cNvGrpSpPr/>
          <p:nvPr/>
        </p:nvGrpSpPr>
        <p:grpSpPr>
          <a:xfrm>
            <a:off x="6115855" y="1153092"/>
            <a:ext cx="1812672" cy="1385283"/>
            <a:chOff x="5855733" y="1753697"/>
            <a:chExt cx="2160487" cy="1656000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BD494FFD-0AA8-4008-96D1-FD9E86DDA7F5}"/>
                </a:ext>
              </a:extLst>
            </p:cNvPr>
            <p:cNvSpPr/>
            <p:nvPr/>
          </p:nvSpPr>
          <p:spPr>
            <a:xfrm rot="16200000">
              <a:off x="6188406" y="1843697"/>
              <a:ext cx="1656000" cy="1476000"/>
            </a:xfrm>
            <a:prstGeom prst="hexagon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CF42C055-AA53-4708-8CE7-E45821D22E31}"/>
                </a:ext>
              </a:extLst>
            </p:cNvPr>
            <p:cNvSpPr/>
            <p:nvPr/>
          </p:nvSpPr>
          <p:spPr>
            <a:xfrm rot="16200000">
              <a:off x="6374680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EE23B7-DF46-4EFF-B13C-28B84B44E8D8}"/>
                </a:ext>
              </a:extLst>
            </p:cNvPr>
            <p:cNvSpPr/>
            <p:nvPr/>
          </p:nvSpPr>
          <p:spPr>
            <a:xfrm>
              <a:off x="6142081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250121-C121-4408-B586-D0A1A424F083}"/>
                </a:ext>
              </a:extLst>
            </p:cNvPr>
            <p:cNvSpPr/>
            <p:nvPr/>
          </p:nvSpPr>
          <p:spPr>
            <a:xfrm rot="3787033">
              <a:off x="6379449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7393BF-FF25-46E0-A1D2-2E92E0802CBD}"/>
                </a:ext>
              </a:extLst>
            </p:cNvPr>
            <p:cNvSpPr/>
            <p:nvPr/>
          </p:nvSpPr>
          <p:spPr>
            <a:xfrm rot="6988010">
              <a:off x="7228939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FA23A1-D903-4A1D-96A8-B0A80D17DC84}"/>
                </a:ext>
              </a:extLst>
            </p:cNvPr>
            <p:cNvSpPr/>
            <p:nvPr/>
          </p:nvSpPr>
          <p:spPr>
            <a:xfrm>
              <a:off x="7620808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40F16-254F-482F-BE06-DCE1A82C3215}"/>
              </a:ext>
            </a:extLst>
          </p:cNvPr>
          <p:cNvGrpSpPr/>
          <p:nvPr/>
        </p:nvGrpSpPr>
        <p:grpSpPr>
          <a:xfrm>
            <a:off x="7931104" y="1181189"/>
            <a:ext cx="1812672" cy="1385283"/>
            <a:chOff x="7710592" y="1753697"/>
            <a:chExt cx="2160487" cy="1656000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EC9AC953-26EC-473A-A47F-B21E44F58065}"/>
                </a:ext>
              </a:extLst>
            </p:cNvPr>
            <p:cNvSpPr/>
            <p:nvPr/>
          </p:nvSpPr>
          <p:spPr>
            <a:xfrm rot="16200000">
              <a:off x="8043265" y="1843697"/>
              <a:ext cx="1656000" cy="1476000"/>
            </a:xfrm>
            <a:prstGeom prst="hexagon">
              <a:avLst/>
            </a:prstGeom>
            <a:solidFill>
              <a:srgbClr val="752F8A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5F1D1051-B731-44E5-93A6-04667D281EE3}"/>
                </a:ext>
              </a:extLst>
            </p:cNvPr>
            <p:cNvSpPr/>
            <p:nvPr/>
          </p:nvSpPr>
          <p:spPr>
            <a:xfrm rot="16200000">
              <a:off x="8229539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908D6B-8987-4BB7-9348-475970C59DE1}"/>
                </a:ext>
              </a:extLst>
            </p:cNvPr>
            <p:cNvSpPr/>
            <p:nvPr/>
          </p:nvSpPr>
          <p:spPr>
            <a:xfrm>
              <a:off x="9475667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3DFF521-88E0-4FC8-8878-323B9276C48E}"/>
                </a:ext>
              </a:extLst>
            </p:cNvPr>
            <p:cNvSpPr/>
            <p:nvPr/>
          </p:nvSpPr>
          <p:spPr>
            <a:xfrm>
              <a:off x="799694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46D3FA-F7D1-4A8B-8CFD-D25F12CAF5D1}"/>
                </a:ext>
              </a:extLst>
            </p:cNvPr>
            <p:cNvSpPr/>
            <p:nvPr/>
          </p:nvSpPr>
          <p:spPr>
            <a:xfrm rot="3787033">
              <a:off x="8234308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E30A24-B7F4-40CE-913A-AB8E8981CB05}"/>
                </a:ext>
              </a:extLst>
            </p:cNvPr>
            <p:cNvSpPr/>
            <p:nvPr/>
          </p:nvSpPr>
          <p:spPr>
            <a:xfrm rot="6988010">
              <a:off x="9083798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D672A8-6FBF-4381-BF76-6519166C7A58}"/>
              </a:ext>
            </a:extLst>
          </p:cNvPr>
          <p:cNvGrpSpPr/>
          <p:nvPr/>
        </p:nvGrpSpPr>
        <p:grpSpPr>
          <a:xfrm>
            <a:off x="2363392" y="1153093"/>
            <a:ext cx="1812672" cy="1385283"/>
            <a:chOff x="2146015" y="1753697"/>
            <a:chExt cx="2160487" cy="1656000"/>
          </a:xfrm>
        </p:grpSpPr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1D69C67A-9E69-4ADE-B7D0-AAE8A9625FB2}"/>
                </a:ext>
              </a:extLst>
            </p:cNvPr>
            <p:cNvSpPr/>
            <p:nvPr/>
          </p:nvSpPr>
          <p:spPr>
            <a:xfrm rot="16200000">
              <a:off x="2478688" y="1843697"/>
              <a:ext cx="1656000" cy="1476000"/>
            </a:xfrm>
            <a:prstGeom prst="hexagon">
              <a:avLst/>
            </a:prstGeom>
            <a:solidFill>
              <a:srgbClr val="00ABE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34511C37-DD89-4165-9F5C-CE09ADA779E0}"/>
                </a:ext>
              </a:extLst>
            </p:cNvPr>
            <p:cNvSpPr/>
            <p:nvPr/>
          </p:nvSpPr>
          <p:spPr>
            <a:xfrm rot="16200000">
              <a:off x="2664962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90B72D9-83A6-4196-8C3E-F737A1618187}"/>
                </a:ext>
              </a:extLst>
            </p:cNvPr>
            <p:cNvSpPr/>
            <p:nvPr/>
          </p:nvSpPr>
          <p:spPr>
            <a:xfrm>
              <a:off x="243237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7677630-55EE-4835-A264-A193F66750A2}"/>
                </a:ext>
              </a:extLst>
            </p:cNvPr>
            <p:cNvSpPr/>
            <p:nvPr/>
          </p:nvSpPr>
          <p:spPr>
            <a:xfrm rot="3787033">
              <a:off x="2669731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75B13DA-D672-4554-BC79-D72F8803A735}"/>
                </a:ext>
              </a:extLst>
            </p:cNvPr>
            <p:cNvSpPr/>
            <p:nvPr/>
          </p:nvSpPr>
          <p:spPr>
            <a:xfrm rot="6988010">
              <a:off x="3519221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4A00B54-7856-46BB-B473-F109B0616D74}"/>
                </a:ext>
              </a:extLst>
            </p:cNvPr>
            <p:cNvSpPr/>
            <p:nvPr/>
          </p:nvSpPr>
          <p:spPr>
            <a:xfrm>
              <a:off x="3911090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72C32E7-AD9B-4FF8-867E-9EF552D05B77}"/>
              </a:ext>
            </a:extLst>
          </p:cNvPr>
          <p:cNvGrpSpPr/>
          <p:nvPr/>
        </p:nvGrpSpPr>
        <p:grpSpPr>
          <a:xfrm>
            <a:off x="4200720" y="1162470"/>
            <a:ext cx="1812672" cy="1385283"/>
            <a:chOff x="4000874" y="1773641"/>
            <a:chExt cx="2160487" cy="1656000"/>
          </a:xfrm>
        </p:grpSpPr>
        <p:sp>
          <p:nvSpPr>
            <p:cNvPr id="43" name="Hexagon 42">
              <a:extLst>
                <a:ext uri="{FF2B5EF4-FFF2-40B4-BE49-F238E27FC236}">
                  <a16:creationId xmlns:a16="http://schemas.microsoft.com/office/drawing/2014/main" id="{530F8AD8-4A38-4BC3-8B60-71A882EA0C07}"/>
                </a:ext>
              </a:extLst>
            </p:cNvPr>
            <p:cNvSpPr/>
            <p:nvPr/>
          </p:nvSpPr>
          <p:spPr>
            <a:xfrm rot="16200000">
              <a:off x="4302352" y="1863641"/>
              <a:ext cx="1656000" cy="1476000"/>
            </a:xfrm>
            <a:prstGeom prst="hexagon">
              <a:avLst/>
            </a:prstGeom>
            <a:solidFill>
              <a:schemeClr val="accent6"/>
            </a:solidFill>
            <a:ln w="12700" cap="flat" cmpd="sng" algn="ctr">
              <a:solidFill>
                <a:schemeClr val="accent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4" name="Hexagon 43">
              <a:extLst>
                <a:ext uri="{FF2B5EF4-FFF2-40B4-BE49-F238E27FC236}">
                  <a16:creationId xmlns:a16="http://schemas.microsoft.com/office/drawing/2014/main" id="{1B66B945-E63B-4494-B1DB-2C8D923DA57E}"/>
                </a:ext>
              </a:extLst>
            </p:cNvPr>
            <p:cNvSpPr/>
            <p:nvPr/>
          </p:nvSpPr>
          <p:spPr>
            <a:xfrm rot="16200000">
              <a:off x="4519821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534321-229F-447F-A5F7-AF113D24EB3E}"/>
                </a:ext>
              </a:extLst>
            </p:cNvPr>
            <p:cNvSpPr/>
            <p:nvPr/>
          </p:nvSpPr>
          <p:spPr>
            <a:xfrm>
              <a:off x="5765949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23B816-A57D-4D4B-8C8F-5E566E8A1A2E}"/>
                </a:ext>
              </a:extLst>
            </p:cNvPr>
            <p:cNvSpPr/>
            <p:nvPr/>
          </p:nvSpPr>
          <p:spPr>
            <a:xfrm>
              <a:off x="4287222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37EF6CC-7FE1-4FC1-AF9A-C354F8F4261E}"/>
                </a:ext>
              </a:extLst>
            </p:cNvPr>
            <p:cNvSpPr/>
            <p:nvPr/>
          </p:nvSpPr>
          <p:spPr>
            <a:xfrm rot="3787033">
              <a:off x="4524590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0A99352-7929-497E-927E-632B8906FFEE}"/>
                </a:ext>
              </a:extLst>
            </p:cNvPr>
            <p:cNvSpPr/>
            <p:nvPr/>
          </p:nvSpPr>
          <p:spPr>
            <a:xfrm rot="6988010">
              <a:off x="5374080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08" name="Graphic 107" descr="Upward trend">
            <a:extLst>
              <a:ext uri="{FF2B5EF4-FFF2-40B4-BE49-F238E27FC236}">
                <a16:creationId xmlns:a16="http://schemas.microsoft.com/office/drawing/2014/main" id="{96AC3D97-F4D3-4A61-8C90-FC9C2FA30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524" y="1564528"/>
            <a:ext cx="641647" cy="641647"/>
          </a:xfrm>
          <a:prstGeom prst="rect">
            <a:avLst/>
          </a:prstGeom>
        </p:spPr>
      </p:pic>
      <p:pic>
        <p:nvPicPr>
          <p:cNvPr id="4" name="Graphic 3" descr="Police">
            <a:extLst>
              <a:ext uri="{FF2B5EF4-FFF2-40B4-BE49-F238E27FC236}">
                <a16:creationId xmlns:a16="http://schemas.microsoft.com/office/drawing/2014/main" id="{DABA70CB-02F1-40C6-B870-FA8BFF526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3070" y="1510338"/>
            <a:ext cx="728023" cy="728023"/>
          </a:xfrm>
          <a:prstGeom prst="rect">
            <a:avLst/>
          </a:prstGeom>
        </p:spPr>
      </p:pic>
      <p:pic>
        <p:nvPicPr>
          <p:cNvPr id="11" name="Graphic 10" descr="Raised hand">
            <a:extLst>
              <a:ext uri="{FF2B5EF4-FFF2-40B4-BE49-F238E27FC236}">
                <a16:creationId xmlns:a16="http://schemas.microsoft.com/office/drawing/2014/main" id="{3AB74C05-4704-4F98-9753-1301F5C1A6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2629" y="1510337"/>
            <a:ext cx="709313" cy="709313"/>
          </a:xfrm>
          <a:prstGeom prst="rect">
            <a:avLst/>
          </a:prstGeom>
        </p:spPr>
      </p:pic>
      <p:pic>
        <p:nvPicPr>
          <p:cNvPr id="13" name="Graphic 12" descr="Gavel">
            <a:extLst>
              <a:ext uri="{FF2B5EF4-FFF2-40B4-BE49-F238E27FC236}">
                <a16:creationId xmlns:a16="http://schemas.microsoft.com/office/drawing/2014/main" id="{FB05AC5C-871A-47D4-A7A5-D1F9ACFEE0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66974" y="1461970"/>
            <a:ext cx="728849" cy="728849"/>
          </a:xfrm>
          <a:prstGeom prst="rect">
            <a:avLst/>
          </a:prstGeom>
        </p:spPr>
      </p:pic>
      <p:pic>
        <p:nvPicPr>
          <p:cNvPr id="17" name="Graphic 16" descr="Group of men">
            <a:extLst>
              <a:ext uri="{FF2B5EF4-FFF2-40B4-BE49-F238E27FC236}">
                <a16:creationId xmlns:a16="http://schemas.microsoft.com/office/drawing/2014/main" id="{53E292C3-C68E-46A4-9059-2963F1FD4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09195" y="1479899"/>
            <a:ext cx="682791" cy="68279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A09DCA6-72CD-4F21-BD03-689641B44E4B}"/>
              </a:ext>
            </a:extLst>
          </p:cNvPr>
          <p:cNvSpPr/>
          <p:nvPr/>
        </p:nvSpPr>
        <p:spPr>
          <a:xfrm>
            <a:off x="4482706" y="3133524"/>
            <a:ext cx="5582464" cy="3710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Star: 7 Points 1">
            <a:extLst>
              <a:ext uri="{FF2B5EF4-FFF2-40B4-BE49-F238E27FC236}">
                <a16:creationId xmlns:a16="http://schemas.microsoft.com/office/drawing/2014/main" id="{D9BE669B-007D-476F-B38A-C2B25BD3BCD6}"/>
              </a:ext>
            </a:extLst>
          </p:cNvPr>
          <p:cNvSpPr/>
          <p:nvPr/>
        </p:nvSpPr>
        <p:spPr>
          <a:xfrm>
            <a:off x="1930362" y="889480"/>
            <a:ext cx="2679677" cy="2785212"/>
          </a:xfrm>
          <a:prstGeom prst="star7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194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1.11111E-6 L 0.18397 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9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64ABEA10-5E6B-4DC7-96DE-5DACFBCF4D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585084"/>
              </p:ext>
            </p:extLst>
          </p:nvPr>
        </p:nvGraphicFramePr>
        <p:xfrm>
          <a:off x="207160" y="781344"/>
          <a:ext cx="4572000" cy="394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    Aboriginal Adult Court appearances</a:t>
            </a:r>
          </a:p>
        </p:txBody>
      </p:sp>
      <p:sp>
        <p:nvSpPr>
          <p:cNvPr id="34" name="Facts rectangle"/>
          <p:cNvSpPr>
            <a:spLocks/>
          </p:cNvSpPr>
          <p:nvPr/>
        </p:nvSpPr>
        <p:spPr>
          <a:xfrm>
            <a:off x="5083071" y="631314"/>
            <a:ext cx="4717284" cy="6160168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Facts rectangle"/>
          <p:cNvSpPr>
            <a:spLocks/>
          </p:cNvSpPr>
          <p:nvPr/>
        </p:nvSpPr>
        <p:spPr>
          <a:xfrm>
            <a:off x="53591" y="5020316"/>
            <a:ext cx="4899410" cy="1771166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581480" y="4925443"/>
            <a:ext cx="3848823" cy="20758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Change in number of prison sentences: volume offences</a:t>
            </a:r>
          </a:p>
        </p:txBody>
      </p:sp>
      <p:sp>
        <p:nvSpPr>
          <p:cNvPr id="72" name="TextBox 5"/>
          <p:cNvSpPr txBox="1">
            <a:spLocks noChangeArrowheads="1"/>
          </p:cNvSpPr>
          <p:nvPr/>
        </p:nvSpPr>
        <p:spPr bwMode="auto">
          <a:xfrm>
            <a:off x="6654613" y="527522"/>
            <a:ext cx="1753539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Change from 2013 to 2020, key offences</a:t>
            </a:r>
          </a:p>
        </p:txBody>
      </p:sp>
      <p:sp>
        <p:nvSpPr>
          <p:cNvPr id="38" name="Facts rectangle"/>
          <p:cNvSpPr>
            <a:spLocks/>
          </p:cNvSpPr>
          <p:nvPr/>
        </p:nvSpPr>
        <p:spPr>
          <a:xfrm>
            <a:off x="66676" y="604409"/>
            <a:ext cx="4819650" cy="4238973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sp>
        <p:nvSpPr>
          <p:cNvPr id="39" name="TextBox 5"/>
          <p:cNvSpPr txBox="1">
            <a:spLocks noChangeArrowheads="1"/>
          </p:cNvSpPr>
          <p:nvPr/>
        </p:nvSpPr>
        <p:spPr bwMode="auto">
          <a:xfrm>
            <a:off x="805702" y="564047"/>
            <a:ext cx="3341598" cy="20758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AU" sz="9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Aboriginal Adult Court appearances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302DA0AB-C678-4014-A351-AB0BB1712B26}"/>
              </a:ext>
            </a:extLst>
          </p:cNvPr>
          <p:cNvSpPr/>
          <p:nvPr/>
        </p:nvSpPr>
        <p:spPr>
          <a:xfrm rot="20826899">
            <a:off x="1057866" y="2074519"/>
            <a:ext cx="3386590" cy="49905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Up 37%; Up 7,847 appearances</a:t>
            </a:r>
          </a:p>
          <a:p>
            <a:pPr algn="ctr"/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D53DAC3-446B-4B61-906F-0879556FCF17}"/>
              </a:ext>
            </a:extLst>
          </p:cNvPr>
          <p:cNvSpPr/>
          <p:nvPr/>
        </p:nvSpPr>
        <p:spPr>
          <a:xfrm>
            <a:off x="438841" y="5309078"/>
            <a:ext cx="4147148" cy="928438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37% increase in court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Large volume and % increase in violent offences and in particular Domestic Violence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E8C10CD-7553-452D-B100-AAE94E6DB5D4}"/>
              </a:ext>
            </a:extLst>
          </p:cNvPr>
          <p:cNvSpPr/>
          <p:nvPr/>
        </p:nvSpPr>
        <p:spPr>
          <a:xfrm>
            <a:off x="8546742" y="1200150"/>
            <a:ext cx="1177889" cy="5231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/>
              <a:t>Up 37%</a:t>
            </a:r>
          </a:p>
          <a:p>
            <a:pPr algn="ctr"/>
            <a:r>
              <a:rPr lang="en-AU" sz="1100" dirty="0"/>
              <a:t>2,637 appearances</a:t>
            </a:r>
          </a:p>
        </p:txBody>
      </p:sp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6F04B0C1-D4E9-4A1F-BBAE-46E8968B56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611951"/>
              </p:ext>
            </p:extLst>
          </p:nvPr>
        </p:nvGraphicFramePr>
        <p:xfrm>
          <a:off x="5211564" y="900195"/>
          <a:ext cx="3562350" cy="4510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9501754-B807-4D56-A423-4812E101D9A4}"/>
              </a:ext>
            </a:extLst>
          </p:cNvPr>
          <p:cNvSpPr/>
          <p:nvPr/>
        </p:nvSpPr>
        <p:spPr>
          <a:xfrm>
            <a:off x="8105775" y="4174723"/>
            <a:ext cx="1514475" cy="44199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/>
              <a:t>Up 33%</a:t>
            </a:r>
          </a:p>
          <a:p>
            <a:pPr algn="ctr"/>
            <a:r>
              <a:rPr lang="en-AU" sz="1100" dirty="0"/>
              <a:t>1,221 appearances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791FA2-2CE0-4397-8776-B44EA2817D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4938" y="5436790"/>
            <a:ext cx="4478616" cy="1141232"/>
          </a:xfrm>
          <a:prstGeom prst="rect">
            <a:avLst/>
          </a:prstGeom>
        </p:spPr>
      </p:pic>
      <p:sp>
        <p:nvSpPr>
          <p:cNvPr id="7" name="Arrow: Curved Right 6">
            <a:extLst>
              <a:ext uri="{FF2B5EF4-FFF2-40B4-BE49-F238E27FC236}">
                <a16:creationId xmlns:a16="http://schemas.microsoft.com/office/drawing/2014/main" id="{5CB06F6D-F731-4137-BA7F-5C5D9357BBBE}"/>
              </a:ext>
            </a:extLst>
          </p:cNvPr>
          <p:cNvSpPr/>
          <p:nvPr/>
        </p:nvSpPr>
        <p:spPr>
          <a:xfrm rot="359069">
            <a:off x="5019787" y="1565603"/>
            <a:ext cx="951111" cy="421235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67BAE227-2D18-4E97-B254-72E919750E21}"/>
              </a:ext>
            </a:extLst>
          </p:cNvPr>
          <p:cNvSpPr/>
          <p:nvPr/>
        </p:nvSpPr>
        <p:spPr>
          <a:xfrm>
            <a:off x="5198677" y="6261297"/>
            <a:ext cx="1514475" cy="44199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/>
              <a:t>Up 79%</a:t>
            </a:r>
          </a:p>
          <a:p>
            <a:pPr algn="ctr"/>
            <a:r>
              <a:rPr lang="en-AU" sz="1100" dirty="0"/>
              <a:t>2,669 appearances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39946B8-D44C-4845-A5BC-6D50AB01B732}"/>
              </a:ext>
            </a:extLst>
          </p:cNvPr>
          <p:cNvSpPr/>
          <p:nvPr/>
        </p:nvSpPr>
        <p:spPr>
          <a:xfrm>
            <a:off x="8105775" y="3240403"/>
            <a:ext cx="1514475" cy="44199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/>
              <a:t>Up 33%</a:t>
            </a:r>
          </a:p>
          <a:p>
            <a:pPr algn="ctr"/>
            <a:r>
              <a:rPr lang="en-AU" sz="1100" dirty="0"/>
              <a:t>1,144 appearances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E440C7E-07FD-4324-B755-65113C1D4475}"/>
              </a:ext>
            </a:extLst>
          </p:cNvPr>
          <p:cNvSpPr/>
          <p:nvPr/>
        </p:nvSpPr>
        <p:spPr>
          <a:xfrm>
            <a:off x="8105775" y="2228976"/>
            <a:ext cx="1514475" cy="44199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/>
              <a:t>Up 37%</a:t>
            </a:r>
          </a:p>
          <a:p>
            <a:pPr algn="ctr"/>
            <a:r>
              <a:rPr lang="en-AU" sz="1100" dirty="0"/>
              <a:t>1,389 appearances</a:t>
            </a:r>
          </a:p>
        </p:txBody>
      </p:sp>
    </p:spTree>
    <p:extLst>
      <p:ext uri="{BB962C8B-B14F-4D97-AF65-F5344CB8AC3E}">
        <p14:creationId xmlns:p14="http://schemas.microsoft.com/office/powerpoint/2010/main" val="378409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75" grpId="0" animBg="1"/>
      <p:bldP spid="58" grpId="0" animBg="1"/>
      <p:bldP spid="72" grpId="0" animBg="1"/>
      <p:bldP spid="6" grpId="0" animBg="1"/>
      <p:bldP spid="24" grpId="0" animBg="1"/>
      <p:bldGraphic spid="37" grpId="0">
        <p:bldAsOne/>
      </p:bldGraphic>
      <p:bldP spid="40" grpId="0" animBg="1"/>
      <p:bldP spid="7" grpId="0" animBg="1"/>
      <p:bldP spid="43" grpId="0" animBg="1"/>
      <p:bldP spid="31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>
            <a:extLst>
              <a:ext uri="{FF2B5EF4-FFF2-40B4-BE49-F238E27FC236}">
                <a16:creationId xmlns:a16="http://schemas.microsoft.com/office/drawing/2014/main" id="{8E0E4585-5C67-44EB-B16B-6C5D4CE0865A}"/>
              </a:ext>
            </a:extLst>
          </p:cNvPr>
          <p:cNvSpPr/>
          <p:nvPr/>
        </p:nvSpPr>
        <p:spPr>
          <a:xfrm>
            <a:off x="-5257" y="982766"/>
            <a:ext cx="1509317" cy="58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4ED4C96E-1D56-4DBE-91DC-9905427471DA}"/>
              </a:ext>
            </a:extLst>
          </p:cNvPr>
          <p:cNvGrpSpPr/>
          <p:nvPr/>
        </p:nvGrpSpPr>
        <p:grpSpPr>
          <a:xfrm>
            <a:off x="289387" y="1144579"/>
            <a:ext cx="1972256" cy="1499385"/>
            <a:chOff x="293537" y="1753697"/>
            <a:chExt cx="2158106" cy="1656000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D33B360-626C-46F3-80D2-96FAA3397568}"/>
                </a:ext>
              </a:extLst>
            </p:cNvPr>
            <p:cNvGrpSpPr/>
            <p:nvPr/>
          </p:nvGrpSpPr>
          <p:grpSpPr>
            <a:xfrm rot="16200000">
              <a:off x="623829" y="1843697"/>
              <a:ext cx="1656000" cy="1476000"/>
              <a:chOff x="3150025" y="2105253"/>
              <a:chExt cx="1656000" cy="1476000"/>
            </a:xfrm>
          </p:grpSpPr>
          <p:sp>
            <p:nvSpPr>
              <p:cNvPr id="105" name="Hexagon 104">
                <a:extLst>
                  <a:ext uri="{FF2B5EF4-FFF2-40B4-BE49-F238E27FC236}">
                    <a16:creationId xmlns:a16="http://schemas.microsoft.com/office/drawing/2014/main" id="{2163EF42-E03E-464F-8490-C0E19CB4E51F}"/>
                  </a:ext>
                </a:extLst>
              </p:cNvPr>
              <p:cNvSpPr/>
              <p:nvPr/>
            </p:nvSpPr>
            <p:spPr>
              <a:xfrm>
                <a:off x="3150025" y="2105253"/>
                <a:ext cx="1656000" cy="1476000"/>
              </a:xfrm>
              <a:prstGeom prst="hexagon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51091295-298F-4388-B3D5-93A0E5BA5847}"/>
                  </a:ext>
                </a:extLst>
              </p:cNvPr>
              <p:cNvSpPr/>
              <p:nvPr/>
            </p:nvSpPr>
            <p:spPr>
              <a:xfrm>
                <a:off x="3336299" y="2238852"/>
                <a:ext cx="1283452" cy="1208802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txBody>
              <a:bodyPr lIns="0" tIns="0" rIns="0" bIns="0" rtlCol="0" anchor="ctr"/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AU" sz="1100" b="1" kern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7B84BAB-129A-426C-BD7E-82C545C223BC}"/>
                </a:ext>
              </a:extLst>
            </p:cNvPr>
            <p:cNvSpPr/>
            <p:nvPr/>
          </p:nvSpPr>
          <p:spPr>
            <a:xfrm>
              <a:off x="2056231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6075AF7-9051-43A5-BC76-6573C7796FB2}"/>
                </a:ext>
              </a:extLst>
            </p:cNvPr>
            <p:cNvSpPr/>
            <p:nvPr/>
          </p:nvSpPr>
          <p:spPr>
            <a:xfrm>
              <a:off x="577504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63A7926-5CAF-4186-9BF1-7603EA03CA48}"/>
                </a:ext>
              </a:extLst>
            </p:cNvPr>
            <p:cNvSpPr/>
            <p:nvPr/>
          </p:nvSpPr>
          <p:spPr>
            <a:xfrm rot="3787033">
              <a:off x="817253" y="1393789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4FE796E-A14D-40A0-85DF-76852E83C4DC}"/>
                </a:ext>
              </a:extLst>
            </p:cNvPr>
            <p:cNvSpPr/>
            <p:nvPr/>
          </p:nvSpPr>
          <p:spPr>
            <a:xfrm rot="6988010">
              <a:off x="1664362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BDB9E-754D-40EA-B5C8-8DFCD9EBE6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72888" y="335172"/>
            <a:ext cx="7207803" cy="609600"/>
          </a:xfrm>
        </p:spPr>
        <p:txBody>
          <a:bodyPr/>
          <a:lstStyle/>
          <a:p>
            <a:r>
              <a:rPr lang="en-AU" dirty="0"/>
              <a:t>What is causing the increase in Aboriginal Adults in prison?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2A51609-6753-4437-998F-061675021A9C}"/>
              </a:ext>
            </a:extLst>
          </p:cNvPr>
          <p:cNvSpPr txBox="1">
            <a:spLocks/>
          </p:cNvSpPr>
          <p:nvPr/>
        </p:nvSpPr>
        <p:spPr>
          <a:xfrm>
            <a:off x="10855036" y="6499802"/>
            <a:ext cx="761379" cy="1912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1638" indent="555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03275" indent="111125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6500" indent="165100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608138" indent="2206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ADA3BA22-0833-DF46-BC46-5F978FAC8248}" type="slidenum">
              <a:rPr lang="en-AU" smtClean="0"/>
              <a:pPr/>
              <a:t>16</a:t>
            </a:fld>
            <a:endParaRPr lang="en-AU" dirty="0"/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718DC8D1-914E-4EE0-B6D2-D60879C5A986}"/>
              </a:ext>
            </a:extLst>
          </p:cNvPr>
          <p:cNvSpPr/>
          <p:nvPr/>
        </p:nvSpPr>
        <p:spPr>
          <a:xfrm>
            <a:off x="572507" y="3535184"/>
            <a:ext cx="1885167" cy="241838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AU" sz="100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9" name="Table 20">
            <a:extLst>
              <a:ext uri="{FF2B5EF4-FFF2-40B4-BE49-F238E27FC236}">
                <a16:creationId xmlns:a16="http://schemas.microsoft.com/office/drawing/2014/main" id="{70EE9ED9-296C-48AB-A5BF-3BE248624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616675"/>
              </p:ext>
            </p:extLst>
          </p:nvPr>
        </p:nvGraphicFramePr>
        <p:xfrm>
          <a:off x="127472" y="2442111"/>
          <a:ext cx="9683899" cy="4426440"/>
        </p:xfrm>
        <a:graphic>
          <a:graphicData uri="http://schemas.openxmlformats.org/drawingml/2006/table">
            <a:tbl>
              <a:tblPr firstRow="1" bandRow="1"/>
              <a:tblGrid>
                <a:gridCol w="2020240">
                  <a:extLst>
                    <a:ext uri="{9D8B030D-6E8A-4147-A177-3AD203B41FA5}">
                      <a16:colId xmlns:a16="http://schemas.microsoft.com/office/drawing/2014/main" val="2091033463"/>
                    </a:ext>
                  </a:extLst>
                </a:gridCol>
                <a:gridCol w="2097053">
                  <a:extLst>
                    <a:ext uri="{9D8B030D-6E8A-4147-A177-3AD203B41FA5}">
                      <a16:colId xmlns:a16="http://schemas.microsoft.com/office/drawing/2014/main" val="2122261149"/>
                    </a:ext>
                  </a:extLst>
                </a:gridCol>
                <a:gridCol w="1693046">
                  <a:extLst>
                    <a:ext uri="{9D8B030D-6E8A-4147-A177-3AD203B41FA5}">
                      <a16:colId xmlns:a16="http://schemas.microsoft.com/office/drawing/2014/main" val="2224257368"/>
                    </a:ext>
                  </a:extLst>
                </a:gridCol>
                <a:gridCol w="1936780">
                  <a:extLst>
                    <a:ext uri="{9D8B030D-6E8A-4147-A177-3AD203B41FA5}">
                      <a16:colId xmlns:a16="http://schemas.microsoft.com/office/drawing/2014/main" val="2939498966"/>
                    </a:ext>
                  </a:extLst>
                </a:gridCol>
                <a:gridCol w="1936780">
                  <a:extLst>
                    <a:ext uri="{9D8B030D-6E8A-4147-A177-3AD203B41FA5}">
                      <a16:colId xmlns:a16="http://schemas.microsoft.com/office/drawing/2014/main" val="3209645028"/>
                    </a:ext>
                  </a:extLst>
                </a:gridCol>
              </a:tblGrid>
              <a:tr h="425874"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Trends in prison </a:t>
                      </a:r>
                    </a:p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volumes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00ABE6"/>
                          </a:solidFill>
                          <a:latin typeface="+mj-lt"/>
                        </a:rPr>
                        <a:t>Offence types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78B143"/>
                          </a:solidFill>
                          <a:latin typeface="+mj-lt"/>
                        </a:rPr>
                        <a:t>Legal Proceedings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rgbClr val="FF7F2F"/>
                          </a:solidFill>
                          <a:latin typeface="+mj-lt"/>
                        </a:rPr>
                        <a:t>Remand rates &amp; bail breaches</a:t>
                      </a:r>
                      <a:endParaRPr kumimoji="0" lang="en-A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7F2F"/>
                        </a:solidFill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52F8A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Sentencing 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08144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44% since 2013 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Similar % for women &amp; men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1,019 people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Remand ↑ 68%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Sentenced ↑ 33%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kumimoji="0" lang="en-GB" sz="13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  </a:t>
                      </a:r>
                    </a:p>
                  </a:txBody>
                  <a:tcPr marL="72000" marR="72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 2021, 53% of prisoners had a violent offence (vs 39% in 2013)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852 violent prisoners 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 2021, 24% had a DV offence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91% of the remand increase &amp; 75% sentenced prisoner increase due to violent offences</a:t>
                      </a: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GB" sz="15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37% increase in court appearances since 2013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7,847 app.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79% increase in DV court proceedings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DV up 2,669 appearances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4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118126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45FA77C-984D-4A3F-9EF5-43DF81D4E0D9}"/>
              </a:ext>
            </a:extLst>
          </p:cNvPr>
          <p:cNvGrpSpPr/>
          <p:nvPr/>
        </p:nvGrpSpPr>
        <p:grpSpPr>
          <a:xfrm>
            <a:off x="6115855" y="1153092"/>
            <a:ext cx="1812672" cy="1385283"/>
            <a:chOff x="5855733" y="1753697"/>
            <a:chExt cx="2160487" cy="1656000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BD494FFD-0AA8-4008-96D1-FD9E86DDA7F5}"/>
                </a:ext>
              </a:extLst>
            </p:cNvPr>
            <p:cNvSpPr/>
            <p:nvPr/>
          </p:nvSpPr>
          <p:spPr>
            <a:xfrm rot="16200000">
              <a:off x="6188406" y="1843697"/>
              <a:ext cx="1656000" cy="1476000"/>
            </a:xfrm>
            <a:prstGeom prst="hexagon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CF42C055-AA53-4708-8CE7-E45821D22E31}"/>
                </a:ext>
              </a:extLst>
            </p:cNvPr>
            <p:cNvSpPr/>
            <p:nvPr/>
          </p:nvSpPr>
          <p:spPr>
            <a:xfrm rot="16200000">
              <a:off x="6374680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EE23B7-DF46-4EFF-B13C-28B84B44E8D8}"/>
                </a:ext>
              </a:extLst>
            </p:cNvPr>
            <p:cNvSpPr/>
            <p:nvPr/>
          </p:nvSpPr>
          <p:spPr>
            <a:xfrm>
              <a:off x="6142081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250121-C121-4408-B586-D0A1A424F083}"/>
                </a:ext>
              </a:extLst>
            </p:cNvPr>
            <p:cNvSpPr/>
            <p:nvPr/>
          </p:nvSpPr>
          <p:spPr>
            <a:xfrm rot="3787033">
              <a:off x="6379449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7393BF-FF25-46E0-A1D2-2E92E0802CBD}"/>
                </a:ext>
              </a:extLst>
            </p:cNvPr>
            <p:cNvSpPr/>
            <p:nvPr/>
          </p:nvSpPr>
          <p:spPr>
            <a:xfrm rot="6988010">
              <a:off x="7228939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FA23A1-D903-4A1D-96A8-B0A80D17DC84}"/>
                </a:ext>
              </a:extLst>
            </p:cNvPr>
            <p:cNvSpPr/>
            <p:nvPr/>
          </p:nvSpPr>
          <p:spPr>
            <a:xfrm>
              <a:off x="7620808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40F16-254F-482F-BE06-DCE1A82C3215}"/>
              </a:ext>
            </a:extLst>
          </p:cNvPr>
          <p:cNvGrpSpPr/>
          <p:nvPr/>
        </p:nvGrpSpPr>
        <p:grpSpPr>
          <a:xfrm>
            <a:off x="7931104" y="1181189"/>
            <a:ext cx="1812672" cy="1385283"/>
            <a:chOff x="7710592" y="1753697"/>
            <a:chExt cx="2160487" cy="1656000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EC9AC953-26EC-473A-A47F-B21E44F58065}"/>
                </a:ext>
              </a:extLst>
            </p:cNvPr>
            <p:cNvSpPr/>
            <p:nvPr/>
          </p:nvSpPr>
          <p:spPr>
            <a:xfrm rot="16200000">
              <a:off x="8043265" y="1843697"/>
              <a:ext cx="1656000" cy="1476000"/>
            </a:xfrm>
            <a:prstGeom prst="hexagon">
              <a:avLst/>
            </a:prstGeom>
            <a:solidFill>
              <a:srgbClr val="752F8A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5F1D1051-B731-44E5-93A6-04667D281EE3}"/>
                </a:ext>
              </a:extLst>
            </p:cNvPr>
            <p:cNvSpPr/>
            <p:nvPr/>
          </p:nvSpPr>
          <p:spPr>
            <a:xfrm rot="16200000">
              <a:off x="8229539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908D6B-8987-4BB7-9348-475970C59DE1}"/>
                </a:ext>
              </a:extLst>
            </p:cNvPr>
            <p:cNvSpPr/>
            <p:nvPr/>
          </p:nvSpPr>
          <p:spPr>
            <a:xfrm>
              <a:off x="9475667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3DFF521-88E0-4FC8-8878-323B9276C48E}"/>
                </a:ext>
              </a:extLst>
            </p:cNvPr>
            <p:cNvSpPr/>
            <p:nvPr/>
          </p:nvSpPr>
          <p:spPr>
            <a:xfrm>
              <a:off x="799694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46D3FA-F7D1-4A8B-8CFD-D25F12CAF5D1}"/>
                </a:ext>
              </a:extLst>
            </p:cNvPr>
            <p:cNvSpPr/>
            <p:nvPr/>
          </p:nvSpPr>
          <p:spPr>
            <a:xfrm rot="3787033">
              <a:off x="8234308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E30A24-B7F4-40CE-913A-AB8E8981CB05}"/>
                </a:ext>
              </a:extLst>
            </p:cNvPr>
            <p:cNvSpPr/>
            <p:nvPr/>
          </p:nvSpPr>
          <p:spPr>
            <a:xfrm rot="6988010">
              <a:off x="9083798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D672A8-6FBF-4381-BF76-6519166C7A58}"/>
              </a:ext>
            </a:extLst>
          </p:cNvPr>
          <p:cNvGrpSpPr/>
          <p:nvPr/>
        </p:nvGrpSpPr>
        <p:grpSpPr>
          <a:xfrm>
            <a:off x="2363392" y="1153093"/>
            <a:ext cx="1812672" cy="1385283"/>
            <a:chOff x="2146015" y="1753697"/>
            <a:chExt cx="2160487" cy="1656000"/>
          </a:xfrm>
        </p:grpSpPr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1D69C67A-9E69-4ADE-B7D0-AAE8A9625FB2}"/>
                </a:ext>
              </a:extLst>
            </p:cNvPr>
            <p:cNvSpPr/>
            <p:nvPr/>
          </p:nvSpPr>
          <p:spPr>
            <a:xfrm rot="16200000">
              <a:off x="2478688" y="1843697"/>
              <a:ext cx="1656000" cy="1476000"/>
            </a:xfrm>
            <a:prstGeom prst="hexagon">
              <a:avLst/>
            </a:prstGeom>
            <a:solidFill>
              <a:srgbClr val="00ABE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34511C37-DD89-4165-9F5C-CE09ADA779E0}"/>
                </a:ext>
              </a:extLst>
            </p:cNvPr>
            <p:cNvSpPr/>
            <p:nvPr/>
          </p:nvSpPr>
          <p:spPr>
            <a:xfrm rot="16200000">
              <a:off x="2664962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90B72D9-83A6-4196-8C3E-F737A1618187}"/>
                </a:ext>
              </a:extLst>
            </p:cNvPr>
            <p:cNvSpPr/>
            <p:nvPr/>
          </p:nvSpPr>
          <p:spPr>
            <a:xfrm>
              <a:off x="243237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7677630-55EE-4835-A264-A193F66750A2}"/>
                </a:ext>
              </a:extLst>
            </p:cNvPr>
            <p:cNvSpPr/>
            <p:nvPr/>
          </p:nvSpPr>
          <p:spPr>
            <a:xfrm rot="3787033">
              <a:off x="2669731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75B13DA-D672-4554-BC79-D72F8803A735}"/>
                </a:ext>
              </a:extLst>
            </p:cNvPr>
            <p:cNvSpPr/>
            <p:nvPr/>
          </p:nvSpPr>
          <p:spPr>
            <a:xfrm rot="6988010">
              <a:off x="3519221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4A00B54-7856-46BB-B473-F109B0616D74}"/>
                </a:ext>
              </a:extLst>
            </p:cNvPr>
            <p:cNvSpPr/>
            <p:nvPr/>
          </p:nvSpPr>
          <p:spPr>
            <a:xfrm>
              <a:off x="3911090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72C32E7-AD9B-4FF8-867E-9EF552D05B77}"/>
              </a:ext>
            </a:extLst>
          </p:cNvPr>
          <p:cNvGrpSpPr/>
          <p:nvPr/>
        </p:nvGrpSpPr>
        <p:grpSpPr>
          <a:xfrm>
            <a:off x="4200720" y="1162470"/>
            <a:ext cx="1812672" cy="1385283"/>
            <a:chOff x="4000874" y="1773641"/>
            <a:chExt cx="2160487" cy="1656000"/>
          </a:xfrm>
        </p:grpSpPr>
        <p:sp>
          <p:nvSpPr>
            <p:cNvPr id="43" name="Hexagon 42">
              <a:extLst>
                <a:ext uri="{FF2B5EF4-FFF2-40B4-BE49-F238E27FC236}">
                  <a16:creationId xmlns:a16="http://schemas.microsoft.com/office/drawing/2014/main" id="{530F8AD8-4A38-4BC3-8B60-71A882EA0C07}"/>
                </a:ext>
              </a:extLst>
            </p:cNvPr>
            <p:cNvSpPr/>
            <p:nvPr/>
          </p:nvSpPr>
          <p:spPr>
            <a:xfrm rot="16200000">
              <a:off x="4302352" y="1863641"/>
              <a:ext cx="1656000" cy="1476000"/>
            </a:xfrm>
            <a:prstGeom prst="hexagon">
              <a:avLst/>
            </a:prstGeom>
            <a:solidFill>
              <a:schemeClr val="accent6"/>
            </a:solidFill>
            <a:ln w="12700" cap="flat" cmpd="sng" algn="ctr">
              <a:solidFill>
                <a:schemeClr val="accent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4" name="Hexagon 43">
              <a:extLst>
                <a:ext uri="{FF2B5EF4-FFF2-40B4-BE49-F238E27FC236}">
                  <a16:creationId xmlns:a16="http://schemas.microsoft.com/office/drawing/2014/main" id="{1B66B945-E63B-4494-B1DB-2C8D923DA57E}"/>
                </a:ext>
              </a:extLst>
            </p:cNvPr>
            <p:cNvSpPr/>
            <p:nvPr/>
          </p:nvSpPr>
          <p:spPr>
            <a:xfrm rot="16200000">
              <a:off x="4519821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534321-229F-447F-A5F7-AF113D24EB3E}"/>
                </a:ext>
              </a:extLst>
            </p:cNvPr>
            <p:cNvSpPr/>
            <p:nvPr/>
          </p:nvSpPr>
          <p:spPr>
            <a:xfrm>
              <a:off x="5765949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23B816-A57D-4D4B-8C8F-5E566E8A1A2E}"/>
                </a:ext>
              </a:extLst>
            </p:cNvPr>
            <p:cNvSpPr/>
            <p:nvPr/>
          </p:nvSpPr>
          <p:spPr>
            <a:xfrm>
              <a:off x="4287222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37EF6CC-7FE1-4FC1-AF9A-C354F8F4261E}"/>
                </a:ext>
              </a:extLst>
            </p:cNvPr>
            <p:cNvSpPr/>
            <p:nvPr/>
          </p:nvSpPr>
          <p:spPr>
            <a:xfrm rot="3787033">
              <a:off x="4524590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0A99352-7929-497E-927E-632B8906FFEE}"/>
                </a:ext>
              </a:extLst>
            </p:cNvPr>
            <p:cNvSpPr/>
            <p:nvPr/>
          </p:nvSpPr>
          <p:spPr>
            <a:xfrm rot="6988010">
              <a:off x="5374080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08" name="Graphic 107" descr="Upward trend">
            <a:extLst>
              <a:ext uri="{FF2B5EF4-FFF2-40B4-BE49-F238E27FC236}">
                <a16:creationId xmlns:a16="http://schemas.microsoft.com/office/drawing/2014/main" id="{96AC3D97-F4D3-4A61-8C90-FC9C2FA30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524" y="1564528"/>
            <a:ext cx="641647" cy="641647"/>
          </a:xfrm>
          <a:prstGeom prst="rect">
            <a:avLst/>
          </a:prstGeom>
        </p:spPr>
      </p:pic>
      <p:pic>
        <p:nvPicPr>
          <p:cNvPr id="4" name="Graphic 3" descr="Police">
            <a:extLst>
              <a:ext uri="{FF2B5EF4-FFF2-40B4-BE49-F238E27FC236}">
                <a16:creationId xmlns:a16="http://schemas.microsoft.com/office/drawing/2014/main" id="{DABA70CB-02F1-40C6-B870-FA8BFF526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3070" y="1510338"/>
            <a:ext cx="728023" cy="728023"/>
          </a:xfrm>
          <a:prstGeom prst="rect">
            <a:avLst/>
          </a:prstGeom>
        </p:spPr>
      </p:pic>
      <p:pic>
        <p:nvPicPr>
          <p:cNvPr id="11" name="Graphic 10" descr="Raised hand">
            <a:extLst>
              <a:ext uri="{FF2B5EF4-FFF2-40B4-BE49-F238E27FC236}">
                <a16:creationId xmlns:a16="http://schemas.microsoft.com/office/drawing/2014/main" id="{3AB74C05-4704-4F98-9753-1301F5C1A6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2629" y="1510337"/>
            <a:ext cx="709313" cy="709313"/>
          </a:xfrm>
          <a:prstGeom prst="rect">
            <a:avLst/>
          </a:prstGeom>
        </p:spPr>
      </p:pic>
      <p:pic>
        <p:nvPicPr>
          <p:cNvPr id="13" name="Graphic 12" descr="Gavel">
            <a:extLst>
              <a:ext uri="{FF2B5EF4-FFF2-40B4-BE49-F238E27FC236}">
                <a16:creationId xmlns:a16="http://schemas.microsoft.com/office/drawing/2014/main" id="{FB05AC5C-871A-47D4-A7A5-D1F9ACFEE0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66974" y="1461970"/>
            <a:ext cx="728849" cy="728849"/>
          </a:xfrm>
          <a:prstGeom prst="rect">
            <a:avLst/>
          </a:prstGeom>
        </p:spPr>
      </p:pic>
      <p:pic>
        <p:nvPicPr>
          <p:cNvPr id="17" name="Graphic 16" descr="Group of men">
            <a:extLst>
              <a:ext uri="{FF2B5EF4-FFF2-40B4-BE49-F238E27FC236}">
                <a16:creationId xmlns:a16="http://schemas.microsoft.com/office/drawing/2014/main" id="{53E292C3-C68E-46A4-9059-2963F1FD4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09195" y="1479899"/>
            <a:ext cx="682791" cy="68279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A09DCA6-72CD-4F21-BD03-689641B44E4B}"/>
              </a:ext>
            </a:extLst>
          </p:cNvPr>
          <p:cNvSpPr/>
          <p:nvPr/>
        </p:nvSpPr>
        <p:spPr>
          <a:xfrm>
            <a:off x="6125440" y="2967520"/>
            <a:ext cx="3939729" cy="389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Star: 7 Points 1">
            <a:extLst>
              <a:ext uri="{FF2B5EF4-FFF2-40B4-BE49-F238E27FC236}">
                <a16:creationId xmlns:a16="http://schemas.microsoft.com/office/drawing/2014/main" id="{D9BE669B-007D-476F-B38A-C2B25BD3BCD6}"/>
              </a:ext>
            </a:extLst>
          </p:cNvPr>
          <p:cNvSpPr/>
          <p:nvPr/>
        </p:nvSpPr>
        <p:spPr>
          <a:xfrm>
            <a:off x="3787564" y="770084"/>
            <a:ext cx="2679677" cy="2785212"/>
          </a:xfrm>
          <a:prstGeom prst="star7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539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2.22222E-6 L 0.19102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Bail Decisions &amp; Bail breaches</a:t>
            </a: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Facts rectangle"/>
          <p:cNvSpPr>
            <a:spLocks/>
          </p:cNvSpPr>
          <p:nvPr/>
        </p:nvSpPr>
        <p:spPr>
          <a:xfrm>
            <a:off x="101748" y="631313"/>
            <a:ext cx="5029052" cy="3737487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863162A-9482-4451-8C19-44227708878B}"/>
              </a:ext>
            </a:extLst>
          </p:cNvPr>
          <p:cNvGrpSpPr/>
          <p:nvPr/>
        </p:nvGrpSpPr>
        <p:grpSpPr>
          <a:xfrm>
            <a:off x="119553" y="4409463"/>
            <a:ext cx="5135455" cy="2393036"/>
            <a:chOff x="7028330" y="609479"/>
            <a:chExt cx="2840608" cy="3249181"/>
          </a:xfrm>
        </p:grpSpPr>
        <p:sp>
          <p:nvSpPr>
            <p:cNvPr id="34" name="Facts rectangle"/>
            <p:cNvSpPr>
              <a:spLocks/>
            </p:cNvSpPr>
            <p:nvPr/>
          </p:nvSpPr>
          <p:spPr>
            <a:xfrm>
              <a:off x="7028330" y="631313"/>
              <a:ext cx="2772026" cy="3227347"/>
            </a:xfrm>
            <a:prstGeom prst="roundRect">
              <a:avLst>
                <a:gd name="adj" fmla="val 3139"/>
              </a:avLst>
            </a:prstGeom>
            <a:noFill/>
            <a:ln w="28575" cap="rnd" cmpd="sng" algn="ctr">
              <a:solidFill>
                <a:schemeClr val="tx1"/>
              </a:solidFill>
              <a:prstDash val="solid"/>
            </a:ln>
            <a:effectLst/>
          </p:spPr>
          <p:txBody>
            <a:bodyPr lIns="91423" tIns="45712" rIns="91423" bIns="45712" anchor="ctr"/>
            <a:lstStyle/>
            <a:p>
              <a:pPr algn="ctr" defTabSz="457117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AU" kern="0" dirty="0">
                <a:solidFill>
                  <a:prstClr val="white"/>
                </a:solidFill>
                <a:latin typeface="Trebuchet MS" panose="020B0603020202020204"/>
                <a:cs typeface="+mn-c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44949" y="897521"/>
              <a:ext cx="2823989" cy="1347465"/>
            </a:xfrm>
            <a:prstGeom prst="rect">
              <a:avLst/>
            </a:prstGeom>
            <a:noFill/>
          </p:spPr>
          <p:txBody>
            <a:bodyPr wrap="square" lIns="68415" tIns="34208" rIns="68415" bIns="34208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AU" sz="1200" dirty="0">
                  <a:latin typeface="+mn-lt"/>
                </a:rPr>
                <a:t>% Aboriginal defendants bail refused at first appearance </a:t>
              </a:r>
              <a:r>
                <a:rPr lang="en-AU" sz="1200" dirty="0">
                  <a:latin typeface="Wingdings 3" panose="05040102010807070707" pitchFamily="18" charset="2"/>
                </a:rPr>
                <a:t></a:t>
              </a:r>
              <a:r>
                <a:rPr lang="en-AU" sz="1200" dirty="0"/>
                <a:t> </a:t>
              </a:r>
              <a:r>
                <a:rPr lang="en-AU" sz="1200" dirty="0">
                  <a:latin typeface="+mn-lt"/>
                </a:rPr>
                <a:t>19%</a:t>
              </a:r>
            </a:p>
            <a:p>
              <a:pPr lvl="1" indent="0">
                <a:defRPr/>
              </a:pPr>
              <a:endParaRPr lang="en-AU" sz="1200" dirty="0">
                <a:latin typeface="+mn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AU" sz="1200" dirty="0">
                  <a:latin typeface="+mn-lt"/>
                </a:rPr>
                <a:t>Aboriginal Adults refused bail by courts increased by 2,393</a:t>
              </a:r>
            </a:p>
            <a:p>
              <a:pPr marL="573088" lvl="1" indent="-171450">
                <a:buFont typeface="Courier New" panose="02070309020205020404" pitchFamily="49" charset="0"/>
                <a:buChar char="o"/>
                <a:defRPr/>
              </a:pPr>
              <a:r>
                <a:rPr lang="en-AU" sz="1200" dirty="0">
                  <a:latin typeface="+mn-lt"/>
                </a:rPr>
                <a:t>Three quarters due to the increased volume of charges</a:t>
              </a:r>
            </a:p>
            <a:p>
              <a:pPr marL="573088" lvl="1" indent="-171450">
                <a:buFont typeface="Courier New" panose="02070309020205020404" pitchFamily="49" charset="0"/>
                <a:buChar char="o"/>
                <a:defRPr/>
              </a:pPr>
              <a:r>
                <a:rPr lang="en-AU" sz="1200" dirty="0">
                  <a:latin typeface="+mn-lt"/>
                </a:rPr>
                <a:t>A quarter is due to the increased remand rate</a:t>
              </a:r>
            </a:p>
          </p:txBody>
        </p:sp>
        <p:sp>
          <p:nvSpPr>
            <p:cNvPr id="72" name="TextBox 5"/>
            <p:cNvSpPr txBox="1">
              <a:spLocks noChangeArrowheads="1"/>
            </p:cNvSpPr>
            <p:nvPr/>
          </p:nvSpPr>
          <p:spPr bwMode="auto">
            <a:xfrm>
              <a:off x="7505186" y="609479"/>
              <a:ext cx="1753539" cy="281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68415" tIns="34208" rIns="68415" bIns="34208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43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7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7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7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22078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7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22078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7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22078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7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22078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7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AU" altLang="en-US" sz="900" b="1" dirty="0">
                  <a:latin typeface="Arial" charset="0"/>
                </a:rPr>
                <a:t>Change from 2012 to 2020</a:t>
              </a:r>
            </a:p>
          </p:txBody>
        </p:sp>
      </p:grpSp>
      <p:sp>
        <p:nvSpPr>
          <p:cNvPr id="16" name="TextBox 5">
            <a:extLst>
              <a:ext uri="{FF2B5EF4-FFF2-40B4-BE49-F238E27FC236}">
                <a16:creationId xmlns:a16="http://schemas.microsoft.com/office/drawing/2014/main" id="{8AD40261-4370-43C8-91C0-CA418E922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647" y="556561"/>
            <a:ext cx="3170174" cy="222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Arial" charset="0"/>
              </a:rPr>
              <a:t>Rate of Bail refusal at first court appearance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2CF361F-06D5-4F77-92A0-01BD075707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674972"/>
              </p:ext>
            </p:extLst>
          </p:nvPr>
        </p:nvGraphicFramePr>
        <p:xfrm>
          <a:off x="297071" y="943706"/>
          <a:ext cx="4572000" cy="319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Facts rectangle">
            <a:extLst>
              <a:ext uri="{FF2B5EF4-FFF2-40B4-BE49-F238E27FC236}">
                <a16:creationId xmlns:a16="http://schemas.microsoft.com/office/drawing/2014/main" id="{02C05EE1-F3E1-4D4A-83D0-E0FEE548D0FC}"/>
              </a:ext>
            </a:extLst>
          </p:cNvPr>
          <p:cNvSpPr>
            <a:spLocks/>
          </p:cNvSpPr>
          <p:nvPr/>
        </p:nvSpPr>
        <p:spPr>
          <a:xfrm>
            <a:off x="5237783" y="631314"/>
            <a:ext cx="4562571" cy="6171185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B9937499-A1BA-4DA0-B30A-6C1F8B876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022" y="562063"/>
            <a:ext cx="3566305" cy="20758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Bail breaches and bail revocations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404869-40E4-46CE-A7A4-98C839437308}"/>
              </a:ext>
            </a:extLst>
          </p:cNvPr>
          <p:cNvSpPr txBox="1"/>
          <p:nvPr/>
        </p:nvSpPr>
        <p:spPr>
          <a:xfrm>
            <a:off x="127028" y="5614021"/>
            <a:ext cx="5105410" cy="623082"/>
          </a:xfrm>
          <a:prstGeom prst="rect">
            <a:avLst/>
          </a:prstGeom>
          <a:noFill/>
        </p:spPr>
        <p:txBody>
          <a:bodyPr wrap="square" lIns="68415" tIns="34208" rIns="68415" bIns="34208">
            <a:spAutoFit/>
          </a:bodyPr>
          <a:lstStyle/>
          <a:p>
            <a:pPr lvl="1" indent="0">
              <a:defRPr/>
            </a:pPr>
            <a:endParaRPr lang="en-AU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AU" sz="1200" dirty="0">
                <a:latin typeface="+mn-lt"/>
              </a:rPr>
              <a:t>143% increase in bail revocations since 2014 due to increase in bail breaches established in court (Up 593 people)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D1E09C95-DBA6-40FF-9BE3-122769C5D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32821"/>
              </p:ext>
            </p:extLst>
          </p:nvPr>
        </p:nvGraphicFramePr>
        <p:xfrm>
          <a:off x="5448260" y="556561"/>
          <a:ext cx="4308141" cy="597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7321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>
            <a:extLst>
              <a:ext uri="{FF2B5EF4-FFF2-40B4-BE49-F238E27FC236}">
                <a16:creationId xmlns:a16="http://schemas.microsoft.com/office/drawing/2014/main" id="{8E0E4585-5C67-44EB-B16B-6C5D4CE0865A}"/>
              </a:ext>
            </a:extLst>
          </p:cNvPr>
          <p:cNvSpPr/>
          <p:nvPr/>
        </p:nvSpPr>
        <p:spPr>
          <a:xfrm>
            <a:off x="-5257" y="982766"/>
            <a:ext cx="1509317" cy="58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4ED4C96E-1D56-4DBE-91DC-9905427471DA}"/>
              </a:ext>
            </a:extLst>
          </p:cNvPr>
          <p:cNvGrpSpPr/>
          <p:nvPr/>
        </p:nvGrpSpPr>
        <p:grpSpPr>
          <a:xfrm>
            <a:off x="289387" y="1144579"/>
            <a:ext cx="1972256" cy="1499385"/>
            <a:chOff x="293537" y="1753697"/>
            <a:chExt cx="2158106" cy="1656000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D33B360-626C-46F3-80D2-96FAA3397568}"/>
                </a:ext>
              </a:extLst>
            </p:cNvPr>
            <p:cNvGrpSpPr/>
            <p:nvPr/>
          </p:nvGrpSpPr>
          <p:grpSpPr>
            <a:xfrm rot="16200000">
              <a:off x="623829" y="1843697"/>
              <a:ext cx="1656000" cy="1476000"/>
              <a:chOff x="3150025" y="2105253"/>
              <a:chExt cx="1656000" cy="1476000"/>
            </a:xfrm>
          </p:grpSpPr>
          <p:sp>
            <p:nvSpPr>
              <p:cNvPr id="105" name="Hexagon 104">
                <a:extLst>
                  <a:ext uri="{FF2B5EF4-FFF2-40B4-BE49-F238E27FC236}">
                    <a16:creationId xmlns:a16="http://schemas.microsoft.com/office/drawing/2014/main" id="{2163EF42-E03E-464F-8490-C0E19CB4E51F}"/>
                  </a:ext>
                </a:extLst>
              </p:cNvPr>
              <p:cNvSpPr/>
              <p:nvPr/>
            </p:nvSpPr>
            <p:spPr>
              <a:xfrm>
                <a:off x="3150025" y="2105253"/>
                <a:ext cx="1656000" cy="1476000"/>
              </a:xfrm>
              <a:prstGeom prst="hexagon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51091295-298F-4388-B3D5-93A0E5BA5847}"/>
                  </a:ext>
                </a:extLst>
              </p:cNvPr>
              <p:cNvSpPr/>
              <p:nvPr/>
            </p:nvSpPr>
            <p:spPr>
              <a:xfrm>
                <a:off x="3336299" y="2238852"/>
                <a:ext cx="1283452" cy="1208802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txBody>
              <a:bodyPr lIns="0" tIns="0" rIns="0" bIns="0" rtlCol="0" anchor="ctr"/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AU" sz="1100" b="1" kern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7B84BAB-129A-426C-BD7E-82C545C223BC}"/>
                </a:ext>
              </a:extLst>
            </p:cNvPr>
            <p:cNvSpPr/>
            <p:nvPr/>
          </p:nvSpPr>
          <p:spPr>
            <a:xfrm>
              <a:off x="2056231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6075AF7-9051-43A5-BC76-6573C7796FB2}"/>
                </a:ext>
              </a:extLst>
            </p:cNvPr>
            <p:cNvSpPr/>
            <p:nvPr/>
          </p:nvSpPr>
          <p:spPr>
            <a:xfrm>
              <a:off x="577504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63A7926-5CAF-4186-9BF1-7603EA03CA48}"/>
                </a:ext>
              </a:extLst>
            </p:cNvPr>
            <p:cNvSpPr/>
            <p:nvPr/>
          </p:nvSpPr>
          <p:spPr>
            <a:xfrm rot="3787033">
              <a:off x="817253" y="1393789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4FE796E-A14D-40A0-85DF-76852E83C4DC}"/>
                </a:ext>
              </a:extLst>
            </p:cNvPr>
            <p:cNvSpPr/>
            <p:nvPr/>
          </p:nvSpPr>
          <p:spPr>
            <a:xfrm rot="6988010">
              <a:off x="1664362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BDB9E-754D-40EA-B5C8-8DFCD9EBE6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72888" y="335172"/>
            <a:ext cx="7207803" cy="609600"/>
          </a:xfrm>
        </p:spPr>
        <p:txBody>
          <a:bodyPr/>
          <a:lstStyle/>
          <a:p>
            <a:r>
              <a:rPr lang="en-AU" dirty="0"/>
              <a:t>What is causing the increase in Aboriginal Adults in prison?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2A51609-6753-4437-998F-061675021A9C}"/>
              </a:ext>
            </a:extLst>
          </p:cNvPr>
          <p:cNvSpPr txBox="1">
            <a:spLocks/>
          </p:cNvSpPr>
          <p:nvPr/>
        </p:nvSpPr>
        <p:spPr>
          <a:xfrm>
            <a:off x="10855036" y="6499802"/>
            <a:ext cx="761379" cy="1912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1638" indent="555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03275" indent="111125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6500" indent="165100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608138" indent="2206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ADA3BA22-0833-DF46-BC46-5F978FAC8248}" type="slidenum">
              <a:rPr lang="en-AU" smtClean="0"/>
              <a:pPr/>
              <a:t>18</a:t>
            </a:fld>
            <a:endParaRPr lang="en-AU" dirty="0"/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718DC8D1-914E-4EE0-B6D2-D60879C5A986}"/>
              </a:ext>
            </a:extLst>
          </p:cNvPr>
          <p:cNvSpPr/>
          <p:nvPr/>
        </p:nvSpPr>
        <p:spPr>
          <a:xfrm>
            <a:off x="572507" y="3535184"/>
            <a:ext cx="1885167" cy="241838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AU" sz="100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9" name="Table 20">
            <a:extLst>
              <a:ext uri="{FF2B5EF4-FFF2-40B4-BE49-F238E27FC236}">
                <a16:creationId xmlns:a16="http://schemas.microsoft.com/office/drawing/2014/main" id="{70EE9ED9-296C-48AB-A5BF-3BE248624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613494"/>
              </p:ext>
            </p:extLst>
          </p:nvPr>
        </p:nvGraphicFramePr>
        <p:xfrm>
          <a:off x="178001" y="2440410"/>
          <a:ext cx="9683899" cy="4426440"/>
        </p:xfrm>
        <a:graphic>
          <a:graphicData uri="http://schemas.openxmlformats.org/drawingml/2006/table">
            <a:tbl>
              <a:tblPr firstRow="1" bandRow="1"/>
              <a:tblGrid>
                <a:gridCol w="2020240">
                  <a:extLst>
                    <a:ext uri="{9D8B030D-6E8A-4147-A177-3AD203B41FA5}">
                      <a16:colId xmlns:a16="http://schemas.microsoft.com/office/drawing/2014/main" val="2091033463"/>
                    </a:ext>
                  </a:extLst>
                </a:gridCol>
                <a:gridCol w="2097053">
                  <a:extLst>
                    <a:ext uri="{9D8B030D-6E8A-4147-A177-3AD203B41FA5}">
                      <a16:colId xmlns:a16="http://schemas.microsoft.com/office/drawing/2014/main" val="2122261149"/>
                    </a:ext>
                  </a:extLst>
                </a:gridCol>
                <a:gridCol w="1693046">
                  <a:extLst>
                    <a:ext uri="{9D8B030D-6E8A-4147-A177-3AD203B41FA5}">
                      <a16:colId xmlns:a16="http://schemas.microsoft.com/office/drawing/2014/main" val="2224257368"/>
                    </a:ext>
                  </a:extLst>
                </a:gridCol>
                <a:gridCol w="1936780">
                  <a:extLst>
                    <a:ext uri="{9D8B030D-6E8A-4147-A177-3AD203B41FA5}">
                      <a16:colId xmlns:a16="http://schemas.microsoft.com/office/drawing/2014/main" val="2939498966"/>
                    </a:ext>
                  </a:extLst>
                </a:gridCol>
                <a:gridCol w="1936780">
                  <a:extLst>
                    <a:ext uri="{9D8B030D-6E8A-4147-A177-3AD203B41FA5}">
                      <a16:colId xmlns:a16="http://schemas.microsoft.com/office/drawing/2014/main" val="3209645028"/>
                    </a:ext>
                  </a:extLst>
                </a:gridCol>
              </a:tblGrid>
              <a:tr h="425874"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Trends in prison </a:t>
                      </a:r>
                    </a:p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volumes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00ABE6"/>
                          </a:solidFill>
                          <a:latin typeface="+mj-lt"/>
                        </a:rPr>
                        <a:t>Offence types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78B143"/>
                          </a:solidFill>
                          <a:latin typeface="+mj-lt"/>
                        </a:rPr>
                        <a:t>Legal Proceedings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rgbClr val="FF7F2F"/>
                          </a:solidFill>
                          <a:latin typeface="+mj-lt"/>
                        </a:rPr>
                        <a:t>Remand rates &amp; bail breaches</a:t>
                      </a:r>
                      <a:endParaRPr kumimoji="0" lang="en-A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7F2F"/>
                        </a:solidFill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52F8A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Sentencing 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08144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44% since 2013 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Similar % for women &amp; men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1,019 people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Remand ↑ 68%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Sentenced ↑ 33%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kumimoji="0" lang="en-GB" sz="13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  </a:t>
                      </a:r>
                    </a:p>
                  </a:txBody>
                  <a:tcPr marL="72000" marR="72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 2021, 53% of prisoners had a violent offence (vs 39% in 2013)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852 violent prisoners 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 2021, 24% had a DV offence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91% of the remand increase &amp; 75% sentenced prisoner increase due to violent offences</a:t>
                      </a: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GB" sz="15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37% increase in court appearances since 2013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7,847 app.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79% increase in DV court proceedings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DV up 2,669 app.</a:t>
                      </a: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1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1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Increase in people on remand at first appearance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A quarter of this is due to higher bail refusal rates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Bail revocations up 143% (593 extra people) due to more bail breaches</a:t>
                      </a:r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118126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45FA77C-984D-4A3F-9EF5-43DF81D4E0D9}"/>
              </a:ext>
            </a:extLst>
          </p:cNvPr>
          <p:cNvGrpSpPr/>
          <p:nvPr/>
        </p:nvGrpSpPr>
        <p:grpSpPr>
          <a:xfrm>
            <a:off x="6115855" y="1153092"/>
            <a:ext cx="1812672" cy="1385283"/>
            <a:chOff x="5855733" y="1753697"/>
            <a:chExt cx="2160487" cy="1656000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BD494FFD-0AA8-4008-96D1-FD9E86DDA7F5}"/>
                </a:ext>
              </a:extLst>
            </p:cNvPr>
            <p:cNvSpPr/>
            <p:nvPr/>
          </p:nvSpPr>
          <p:spPr>
            <a:xfrm rot="16200000">
              <a:off x="6188406" y="1843697"/>
              <a:ext cx="1656000" cy="1476000"/>
            </a:xfrm>
            <a:prstGeom prst="hexagon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CF42C055-AA53-4708-8CE7-E45821D22E31}"/>
                </a:ext>
              </a:extLst>
            </p:cNvPr>
            <p:cNvSpPr/>
            <p:nvPr/>
          </p:nvSpPr>
          <p:spPr>
            <a:xfrm rot="16200000">
              <a:off x="6374680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EE23B7-DF46-4EFF-B13C-28B84B44E8D8}"/>
                </a:ext>
              </a:extLst>
            </p:cNvPr>
            <p:cNvSpPr/>
            <p:nvPr/>
          </p:nvSpPr>
          <p:spPr>
            <a:xfrm>
              <a:off x="6142081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250121-C121-4408-B586-D0A1A424F083}"/>
                </a:ext>
              </a:extLst>
            </p:cNvPr>
            <p:cNvSpPr/>
            <p:nvPr/>
          </p:nvSpPr>
          <p:spPr>
            <a:xfrm rot="3787033">
              <a:off x="6379449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7393BF-FF25-46E0-A1D2-2E92E0802CBD}"/>
                </a:ext>
              </a:extLst>
            </p:cNvPr>
            <p:cNvSpPr/>
            <p:nvPr/>
          </p:nvSpPr>
          <p:spPr>
            <a:xfrm rot="6988010">
              <a:off x="7228939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FA23A1-D903-4A1D-96A8-B0A80D17DC84}"/>
                </a:ext>
              </a:extLst>
            </p:cNvPr>
            <p:cNvSpPr/>
            <p:nvPr/>
          </p:nvSpPr>
          <p:spPr>
            <a:xfrm>
              <a:off x="7620808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40F16-254F-482F-BE06-DCE1A82C3215}"/>
              </a:ext>
            </a:extLst>
          </p:cNvPr>
          <p:cNvGrpSpPr/>
          <p:nvPr/>
        </p:nvGrpSpPr>
        <p:grpSpPr>
          <a:xfrm>
            <a:off x="7931104" y="1181189"/>
            <a:ext cx="1812672" cy="1385283"/>
            <a:chOff x="7710592" y="1753697"/>
            <a:chExt cx="2160487" cy="1656000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EC9AC953-26EC-473A-A47F-B21E44F58065}"/>
                </a:ext>
              </a:extLst>
            </p:cNvPr>
            <p:cNvSpPr/>
            <p:nvPr/>
          </p:nvSpPr>
          <p:spPr>
            <a:xfrm rot="16200000">
              <a:off x="8043265" y="1843697"/>
              <a:ext cx="1656000" cy="1476000"/>
            </a:xfrm>
            <a:prstGeom prst="hexagon">
              <a:avLst/>
            </a:prstGeom>
            <a:solidFill>
              <a:srgbClr val="752F8A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5F1D1051-B731-44E5-93A6-04667D281EE3}"/>
                </a:ext>
              </a:extLst>
            </p:cNvPr>
            <p:cNvSpPr/>
            <p:nvPr/>
          </p:nvSpPr>
          <p:spPr>
            <a:xfrm rot="16200000">
              <a:off x="8229539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908D6B-8987-4BB7-9348-475970C59DE1}"/>
                </a:ext>
              </a:extLst>
            </p:cNvPr>
            <p:cNvSpPr/>
            <p:nvPr/>
          </p:nvSpPr>
          <p:spPr>
            <a:xfrm>
              <a:off x="9475667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3DFF521-88E0-4FC8-8878-323B9276C48E}"/>
                </a:ext>
              </a:extLst>
            </p:cNvPr>
            <p:cNvSpPr/>
            <p:nvPr/>
          </p:nvSpPr>
          <p:spPr>
            <a:xfrm>
              <a:off x="799694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46D3FA-F7D1-4A8B-8CFD-D25F12CAF5D1}"/>
                </a:ext>
              </a:extLst>
            </p:cNvPr>
            <p:cNvSpPr/>
            <p:nvPr/>
          </p:nvSpPr>
          <p:spPr>
            <a:xfrm rot="3787033">
              <a:off x="8234308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E30A24-B7F4-40CE-913A-AB8E8981CB05}"/>
                </a:ext>
              </a:extLst>
            </p:cNvPr>
            <p:cNvSpPr/>
            <p:nvPr/>
          </p:nvSpPr>
          <p:spPr>
            <a:xfrm rot="6988010">
              <a:off x="9083798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D672A8-6FBF-4381-BF76-6519166C7A58}"/>
              </a:ext>
            </a:extLst>
          </p:cNvPr>
          <p:cNvGrpSpPr/>
          <p:nvPr/>
        </p:nvGrpSpPr>
        <p:grpSpPr>
          <a:xfrm>
            <a:off x="2363392" y="1153093"/>
            <a:ext cx="1812672" cy="1385283"/>
            <a:chOff x="2146015" y="1753697"/>
            <a:chExt cx="2160487" cy="1656000"/>
          </a:xfrm>
        </p:grpSpPr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1D69C67A-9E69-4ADE-B7D0-AAE8A9625FB2}"/>
                </a:ext>
              </a:extLst>
            </p:cNvPr>
            <p:cNvSpPr/>
            <p:nvPr/>
          </p:nvSpPr>
          <p:spPr>
            <a:xfrm rot="16200000">
              <a:off x="2478688" y="1843697"/>
              <a:ext cx="1656000" cy="1476000"/>
            </a:xfrm>
            <a:prstGeom prst="hexagon">
              <a:avLst/>
            </a:prstGeom>
            <a:solidFill>
              <a:srgbClr val="00ABE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34511C37-DD89-4165-9F5C-CE09ADA779E0}"/>
                </a:ext>
              </a:extLst>
            </p:cNvPr>
            <p:cNvSpPr/>
            <p:nvPr/>
          </p:nvSpPr>
          <p:spPr>
            <a:xfrm rot="16200000">
              <a:off x="2664962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90B72D9-83A6-4196-8C3E-F737A1618187}"/>
                </a:ext>
              </a:extLst>
            </p:cNvPr>
            <p:cNvSpPr/>
            <p:nvPr/>
          </p:nvSpPr>
          <p:spPr>
            <a:xfrm>
              <a:off x="243237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7677630-55EE-4835-A264-A193F66750A2}"/>
                </a:ext>
              </a:extLst>
            </p:cNvPr>
            <p:cNvSpPr/>
            <p:nvPr/>
          </p:nvSpPr>
          <p:spPr>
            <a:xfrm rot="3787033">
              <a:off x="2669731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75B13DA-D672-4554-BC79-D72F8803A735}"/>
                </a:ext>
              </a:extLst>
            </p:cNvPr>
            <p:cNvSpPr/>
            <p:nvPr/>
          </p:nvSpPr>
          <p:spPr>
            <a:xfrm rot="6988010">
              <a:off x="3519221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4A00B54-7856-46BB-B473-F109B0616D74}"/>
                </a:ext>
              </a:extLst>
            </p:cNvPr>
            <p:cNvSpPr/>
            <p:nvPr/>
          </p:nvSpPr>
          <p:spPr>
            <a:xfrm>
              <a:off x="3911090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72C32E7-AD9B-4FF8-867E-9EF552D05B77}"/>
              </a:ext>
            </a:extLst>
          </p:cNvPr>
          <p:cNvGrpSpPr/>
          <p:nvPr/>
        </p:nvGrpSpPr>
        <p:grpSpPr>
          <a:xfrm>
            <a:off x="4200720" y="1162470"/>
            <a:ext cx="1812672" cy="1385283"/>
            <a:chOff x="4000874" y="1773641"/>
            <a:chExt cx="2160487" cy="1656000"/>
          </a:xfrm>
        </p:grpSpPr>
        <p:sp>
          <p:nvSpPr>
            <p:cNvPr id="43" name="Hexagon 42">
              <a:extLst>
                <a:ext uri="{FF2B5EF4-FFF2-40B4-BE49-F238E27FC236}">
                  <a16:creationId xmlns:a16="http://schemas.microsoft.com/office/drawing/2014/main" id="{530F8AD8-4A38-4BC3-8B60-71A882EA0C07}"/>
                </a:ext>
              </a:extLst>
            </p:cNvPr>
            <p:cNvSpPr/>
            <p:nvPr/>
          </p:nvSpPr>
          <p:spPr>
            <a:xfrm rot="16200000">
              <a:off x="4302352" y="1863641"/>
              <a:ext cx="1656000" cy="1476000"/>
            </a:xfrm>
            <a:prstGeom prst="hexagon">
              <a:avLst/>
            </a:prstGeom>
            <a:solidFill>
              <a:schemeClr val="accent6"/>
            </a:solidFill>
            <a:ln w="12700" cap="flat" cmpd="sng" algn="ctr">
              <a:solidFill>
                <a:schemeClr val="accent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4" name="Hexagon 43">
              <a:extLst>
                <a:ext uri="{FF2B5EF4-FFF2-40B4-BE49-F238E27FC236}">
                  <a16:creationId xmlns:a16="http://schemas.microsoft.com/office/drawing/2014/main" id="{1B66B945-E63B-4494-B1DB-2C8D923DA57E}"/>
                </a:ext>
              </a:extLst>
            </p:cNvPr>
            <p:cNvSpPr/>
            <p:nvPr/>
          </p:nvSpPr>
          <p:spPr>
            <a:xfrm rot="16200000">
              <a:off x="4519821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534321-229F-447F-A5F7-AF113D24EB3E}"/>
                </a:ext>
              </a:extLst>
            </p:cNvPr>
            <p:cNvSpPr/>
            <p:nvPr/>
          </p:nvSpPr>
          <p:spPr>
            <a:xfrm>
              <a:off x="5765949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23B816-A57D-4D4B-8C8F-5E566E8A1A2E}"/>
                </a:ext>
              </a:extLst>
            </p:cNvPr>
            <p:cNvSpPr/>
            <p:nvPr/>
          </p:nvSpPr>
          <p:spPr>
            <a:xfrm>
              <a:off x="4287222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37EF6CC-7FE1-4FC1-AF9A-C354F8F4261E}"/>
                </a:ext>
              </a:extLst>
            </p:cNvPr>
            <p:cNvSpPr/>
            <p:nvPr/>
          </p:nvSpPr>
          <p:spPr>
            <a:xfrm rot="3787033">
              <a:off x="4524590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0A99352-7929-497E-927E-632B8906FFEE}"/>
                </a:ext>
              </a:extLst>
            </p:cNvPr>
            <p:cNvSpPr/>
            <p:nvPr/>
          </p:nvSpPr>
          <p:spPr>
            <a:xfrm rot="6988010">
              <a:off x="5374080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08" name="Graphic 107" descr="Upward trend">
            <a:extLst>
              <a:ext uri="{FF2B5EF4-FFF2-40B4-BE49-F238E27FC236}">
                <a16:creationId xmlns:a16="http://schemas.microsoft.com/office/drawing/2014/main" id="{96AC3D97-F4D3-4A61-8C90-FC9C2FA30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524" y="1564528"/>
            <a:ext cx="641647" cy="641647"/>
          </a:xfrm>
          <a:prstGeom prst="rect">
            <a:avLst/>
          </a:prstGeom>
        </p:spPr>
      </p:pic>
      <p:pic>
        <p:nvPicPr>
          <p:cNvPr id="4" name="Graphic 3" descr="Police">
            <a:extLst>
              <a:ext uri="{FF2B5EF4-FFF2-40B4-BE49-F238E27FC236}">
                <a16:creationId xmlns:a16="http://schemas.microsoft.com/office/drawing/2014/main" id="{DABA70CB-02F1-40C6-B870-FA8BFF526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3070" y="1510338"/>
            <a:ext cx="728023" cy="728023"/>
          </a:xfrm>
          <a:prstGeom prst="rect">
            <a:avLst/>
          </a:prstGeom>
        </p:spPr>
      </p:pic>
      <p:pic>
        <p:nvPicPr>
          <p:cNvPr id="11" name="Graphic 10" descr="Raised hand">
            <a:extLst>
              <a:ext uri="{FF2B5EF4-FFF2-40B4-BE49-F238E27FC236}">
                <a16:creationId xmlns:a16="http://schemas.microsoft.com/office/drawing/2014/main" id="{3AB74C05-4704-4F98-9753-1301F5C1A6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2629" y="1510337"/>
            <a:ext cx="709313" cy="709313"/>
          </a:xfrm>
          <a:prstGeom prst="rect">
            <a:avLst/>
          </a:prstGeom>
        </p:spPr>
      </p:pic>
      <p:pic>
        <p:nvPicPr>
          <p:cNvPr id="13" name="Graphic 12" descr="Gavel">
            <a:extLst>
              <a:ext uri="{FF2B5EF4-FFF2-40B4-BE49-F238E27FC236}">
                <a16:creationId xmlns:a16="http://schemas.microsoft.com/office/drawing/2014/main" id="{FB05AC5C-871A-47D4-A7A5-D1F9ACFEE0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66974" y="1461970"/>
            <a:ext cx="728849" cy="728849"/>
          </a:xfrm>
          <a:prstGeom prst="rect">
            <a:avLst/>
          </a:prstGeom>
        </p:spPr>
      </p:pic>
      <p:pic>
        <p:nvPicPr>
          <p:cNvPr id="17" name="Graphic 16" descr="Group of men">
            <a:extLst>
              <a:ext uri="{FF2B5EF4-FFF2-40B4-BE49-F238E27FC236}">
                <a16:creationId xmlns:a16="http://schemas.microsoft.com/office/drawing/2014/main" id="{53E292C3-C68E-46A4-9059-2963F1FD4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09195" y="1479899"/>
            <a:ext cx="682791" cy="68279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A09DCA6-72CD-4F21-BD03-689641B44E4B}"/>
              </a:ext>
            </a:extLst>
          </p:cNvPr>
          <p:cNvSpPr/>
          <p:nvPr/>
        </p:nvSpPr>
        <p:spPr>
          <a:xfrm>
            <a:off x="8077200" y="3133524"/>
            <a:ext cx="1987969" cy="3653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Star: 7 Points 1">
            <a:extLst>
              <a:ext uri="{FF2B5EF4-FFF2-40B4-BE49-F238E27FC236}">
                <a16:creationId xmlns:a16="http://schemas.microsoft.com/office/drawing/2014/main" id="{D9BE669B-007D-476F-B38A-C2B25BD3BCD6}"/>
              </a:ext>
            </a:extLst>
          </p:cNvPr>
          <p:cNvSpPr/>
          <p:nvPr/>
        </p:nvSpPr>
        <p:spPr>
          <a:xfrm>
            <a:off x="5643766" y="845755"/>
            <a:ext cx="2679677" cy="2785212"/>
          </a:xfrm>
          <a:prstGeom prst="star7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188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1.11111E-6 L 0.19391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96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19708C23-3403-4A4E-9C26-70AD040D38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529571"/>
              </p:ext>
            </p:extLst>
          </p:nvPr>
        </p:nvGraphicFramePr>
        <p:xfrm>
          <a:off x="208688" y="1250314"/>
          <a:ext cx="4048009" cy="4639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    Factors influencing the Prison Population</a:t>
            </a:r>
          </a:p>
        </p:txBody>
      </p:sp>
      <p:sp>
        <p:nvSpPr>
          <p:cNvPr id="34" name="Facts rectangle"/>
          <p:cNvSpPr>
            <a:spLocks/>
          </p:cNvSpPr>
          <p:nvPr/>
        </p:nvSpPr>
        <p:spPr>
          <a:xfrm>
            <a:off x="7617037" y="1268394"/>
            <a:ext cx="2243399" cy="1461442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5"/>
          <p:cNvSpPr txBox="1">
            <a:spLocks noChangeArrowheads="1"/>
          </p:cNvSpPr>
          <p:nvPr/>
        </p:nvSpPr>
        <p:spPr bwMode="auto">
          <a:xfrm>
            <a:off x="7861966" y="1244170"/>
            <a:ext cx="1753539" cy="20758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Change from 2013 to 2020</a:t>
            </a:r>
          </a:p>
        </p:txBody>
      </p:sp>
      <p:sp>
        <p:nvSpPr>
          <p:cNvPr id="38" name="Facts rectangle"/>
          <p:cNvSpPr>
            <a:spLocks/>
          </p:cNvSpPr>
          <p:nvPr/>
        </p:nvSpPr>
        <p:spPr>
          <a:xfrm>
            <a:off x="163370" y="1201818"/>
            <a:ext cx="7408349" cy="4863702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p:sp>
        <p:nvSpPr>
          <p:cNvPr id="39" name="TextBox 5"/>
          <p:cNvSpPr txBox="1">
            <a:spLocks noChangeArrowheads="1"/>
          </p:cNvSpPr>
          <p:nvPr/>
        </p:nvSpPr>
        <p:spPr bwMode="auto">
          <a:xfrm>
            <a:off x="1884569" y="1111561"/>
            <a:ext cx="3341598" cy="20758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Custodial sentences - Aboriginal Adults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302DA0AB-C678-4014-A351-AB0BB1712B26}"/>
              </a:ext>
            </a:extLst>
          </p:cNvPr>
          <p:cNvSpPr/>
          <p:nvPr/>
        </p:nvSpPr>
        <p:spPr>
          <a:xfrm rot="20254760">
            <a:off x="1223719" y="2724186"/>
            <a:ext cx="2550098" cy="3772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Up 38%, Up 1412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9FE8C5D6-0A59-4821-8CDF-F50ACC9D58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419852"/>
              </p:ext>
            </p:extLst>
          </p:nvPr>
        </p:nvGraphicFramePr>
        <p:xfrm>
          <a:off x="4256697" y="1209204"/>
          <a:ext cx="3270729" cy="4721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C40CDB1F-844A-47FA-AD4E-96981BA8B336}"/>
              </a:ext>
            </a:extLst>
          </p:cNvPr>
          <p:cNvSpPr txBox="1"/>
          <p:nvPr/>
        </p:nvSpPr>
        <p:spPr>
          <a:xfrm>
            <a:off x="7648032" y="1427529"/>
            <a:ext cx="2243399" cy="1053969"/>
          </a:xfrm>
          <a:prstGeom prst="rect">
            <a:avLst/>
          </a:prstGeom>
          <a:noFill/>
        </p:spPr>
        <p:txBody>
          <a:bodyPr wrap="square" lIns="68415" tIns="34208" rIns="68415" bIns="34208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AU" dirty="0">
                <a:latin typeface="+mn-lt"/>
              </a:rPr>
              <a:t>Increase in custodial sentences mostly due to increased court volumes</a:t>
            </a:r>
          </a:p>
        </p:txBody>
      </p:sp>
    </p:spTree>
    <p:extLst>
      <p:ext uri="{BB962C8B-B14F-4D97-AF65-F5344CB8AC3E}">
        <p14:creationId xmlns:p14="http://schemas.microsoft.com/office/powerpoint/2010/main" val="129172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72" grpId="0" animBg="1"/>
      <p:bldGraphic spid="22" grpId="0">
        <p:bldAsOne/>
      </p:bldGraphic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66A3897-1B0F-4927-B1A1-6512F7445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16138" y="168909"/>
            <a:ext cx="6928904" cy="609600"/>
          </a:xfrm>
        </p:spPr>
        <p:txBody>
          <a:bodyPr/>
          <a:lstStyle/>
          <a:p>
            <a:r>
              <a:rPr lang="en-AU" dirty="0"/>
              <a:t>Aboriginal Adults in prison, March 2013 to March 2021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A130461-EE86-46D4-98AC-47B4FA8E5EA9}"/>
              </a:ext>
            </a:extLst>
          </p:cNvPr>
          <p:cNvGraphicFramePr>
            <a:graphicFrameLocks/>
          </p:cNvGraphicFramePr>
          <p:nvPr/>
        </p:nvGraphicFramePr>
        <p:xfrm>
          <a:off x="1211176" y="643393"/>
          <a:ext cx="5458072" cy="513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Arrow: Up-Down 2">
            <a:extLst>
              <a:ext uri="{FF2B5EF4-FFF2-40B4-BE49-F238E27FC236}">
                <a16:creationId xmlns:a16="http://schemas.microsoft.com/office/drawing/2014/main" id="{DD4A3C64-1A56-46FB-BCBC-18C1F70B1998}"/>
              </a:ext>
            </a:extLst>
          </p:cNvPr>
          <p:cNvSpPr/>
          <p:nvPr/>
        </p:nvSpPr>
        <p:spPr>
          <a:xfrm>
            <a:off x="6933501" y="1501634"/>
            <a:ext cx="209724" cy="1132509"/>
          </a:xfrm>
          <a:prstGeom prst="up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BA592E-37EB-4D53-B17C-DED38F71BCA6}"/>
              </a:ext>
            </a:extLst>
          </p:cNvPr>
          <p:cNvCxnSpPr>
            <a:cxnSpLocks/>
          </p:cNvCxnSpPr>
          <p:nvPr/>
        </p:nvCxnSpPr>
        <p:spPr>
          <a:xfrm flipH="1">
            <a:off x="1644242" y="2634143"/>
            <a:ext cx="5394121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402C13-9F5C-44F3-90E2-518304F0655D}"/>
              </a:ext>
            </a:extLst>
          </p:cNvPr>
          <p:cNvCxnSpPr>
            <a:cxnSpLocks/>
          </p:cNvCxnSpPr>
          <p:nvPr/>
        </p:nvCxnSpPr>
        <p:spPr>
          <a:xfrm flipH="1">
            <a:off x="6484690" y="1501634"/>
            <a:ext cx="553674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0BEDEE3-912A-4C6F-9593-EB8F73106DF6}"/>
              </a:ext>
            </a:extLst>
          </p:cNvPr>
          <p:cNvSpPr txBox="1"/>
          <p:nvPr/>
        </p:nvSpPr>
        <p:spPr>
          <a:xfrm>
            <a:off x="7407478" y="1585519"/>
            <a:ext cx="2407641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AU" sz="1200" b="1" spc="300" dirty="0">
                <a:solidFill>
                  <a:schemeClr val="bg2">
                    <a:lumMod val="25000"/>
                  </a:schemeClr>
                </a:solidFill>
              </a:rPr>
              <a:t>Volume change:</a:t>
            </a:r>
            <a:r>
              <a:rPr lang="en-AU" sz="1200" spc="3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</a:rPr>
              <a:t>Up 1019 people</a:t>
            </a:r>
          </a:p>
          <a:p>
            <a:pPr algn="ctr"/>
            <a:r>
              <a:rPr lang="en-AU" sz="1200" b="1" spc="300" dirty="0">
                <a:solidFill>
                  <a:schemeClr val="bg2">
                    <a:lumMod val="25000"/>
                  </a:schemeClr>
                </a:solidFill>
              </a:rPr>
              <a:t>Percentage change: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</a:rPr>
              <a:t>Up 44%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49503F-4E5A-4F1F-B727-B5C0161BBB2D}"/>
              </a:ext>
            </a:extLst>
          </p:cNvPr>
          <p:cNvSpPr/>
          <p:nvPr/>
        </p:nvSpPr>
        <p:spPr>
          <a:xfrm>
            <a:off x="2268161" y="882830"/>
            <a:ext cx="2178004" cy="393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3A78678-C7C8-4750-ABB6-9C00920E421E}"/>
              </a:ext>
            </a:extLst>
          </p:cNvPr>
          <p:cNvSpPr/>
          <p:nvPr/>
        </p:nvSpPr>
        <p:spPr>
          <a:xfrm>
            <a:off x="1723539" y="3274524"/>
            <a:ext cx="1549400" cy="972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Aboriginal prisoners 23.5% of total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AE6420F-C4F2-4B8E-A77C-64484B47ECE8}"/>
              </a:ext>
            </a:extLst>
          </p:cNvPr>
          <p:cNvSpPr/>
          <p:nvPr/>
        </p:nvSpPr>
        <p:spPr>
          <a:xfrm>
            <a:off x="7607183" y="445218"/>
            <a:ext cx="1549400" cy="972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Aboriginal prisoners 25.7% of total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D50CE5-74C4-414B-A62B-6C689B7399BC}"/>
              </a:ext>
            </a:extLst>
          </p:cNvPr>
          <p:cNvSpPr txBox="1"/>
          <p:nvPr/>
        </p:nvSpPr>
        <p:spPr>
          <a:xfrm>
            <a:off x="7391399" y="2634143"/>
            <a:ext cx="2407641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AU" sz="1200" b="1" spc="300" dirty="0">
                <a:solidFill>
                  <a:schemeClr val="bg2">
                    <a:lumMod val="25000"/>
                  </a:schemeClr>
                </a:solidFill>
              </a:rPr>
              <a:t>Non-Aboriginal prisoners: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</a:rPr>
              <a:t>Up 29%</a:t>
            </a:r>
          </a:p>
        </p:txBody>
      </p:sp>
    </p:spTree>
    <p:extLst>
      <p:ext uri="{BB962C8B-B14F-4D97-AF65-F5344CB8AC3E}">
        <p14:creationId xmlns:p14="http://schemas.microsoft.com/office/powerpoint/2010/main" val="281725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  <p:bldP spid="3" grpId="0" animBg="1"/>
      <p:bldP spid="15" grpId="0"/>
      <p:bldP spid="2" grpId="0" animBg="1"/>
      <p:bldP spid="12" grpId="0" animBg="1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>
            <a:extLst>
              <a:ext uri="{FF2B5EF4-FFF2-40B4-BE49-F238E27FC236}">
                <a16:creationId xmlns:a16="http://schemas.microsoft.com/office/drawing/2014/main" id="{8E0E4585-5C67-44EB-B16B-6C5D4CE0865A}"/>
              </a:ext>
            </a:extLst>
          </p:cNvPr>
          <p:cNvSpPr/>
          <p:nvPr/>
        </p:nvSpPr>
        <p:spPr>
          <a:xfrm>
            <a:off x="-5257" y="982766"/>
            <a:ext cx="1509317" cy="58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4ED4C96E-1D56-4DBE-91DC-9905427471DA}"/>
              </a:ext>
            </a:extLst>
          </p:cNvPr>
          <p:cNvGrpSpPr/>
          <p:nvPr/>
        </p:nvGrpSpPr>
        <p:grpSpPr>
          <a:xfrm>
            <a:off x="289387" y="966779"/>
            <a:ext cx="1972256" cy="1499385"/>
            <a:chOff x="293537" y="1753697"/>
            <a:chExt cx="2158106" cy="1656000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D33B360-626C-46F3-80D2-96FAA3397568}"/>
                </a:ext>
              </a:extLst>
            </p:cNvPr>
            <p:cNvGrpSpPr/>
            <p:nvPr/>
          </p:nvGrpSpPr>
          <p:grpSpPr>
            <a:xfrm rot="16200000">
              <a:off x="623829" y="1843697"/>
              <a:ext cx="1656000" cy="1476000"/>
              <a:chOff x="3150025" y="2105253"/>
              <a:chExt cx="1656000" cy="1476000"/>
            </a:xfrm>
          </p:grpSpPr>
          <p:sp>
            <p:nvSpPr>
              <p:cNvPr id="105" name="Hexagon 104">
                <a:extLst>
                  <a:ext uri="{FF2B5EF4-FFF2-40B4-BE49-F238E27FC236}">
                    <a16:creationId xmlns:a16="http://schemas.microsoft.com/office/drawing/2014/main" id="{2163EF42-E03E-464F-8490-C0E19CB4E51F}"/>
                  </a:ext>
                </a:extLst>
              </p:cNvPr>
              <p:cNvSpPr/>
              <p:nvPr/>
            </p:nvSpPr>
            <p:spPr>
              <a:xfrm>
                <a:off x="3150025" y="2105253"/>
                <a:ext cx="1656000" cy="1476000"/>
              </a:xfrm>
              <a:prstGeom prst="hexagon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51091295-298F-4388-B3D5-93A0E5BA5847}"/>
                  </a:ext>
                </a:extLst>
              </p:cNvPr>
              <p:cNvSpPr/>
              <p:nvPr/>
            </p:nvSpPr>
            <p:spPr>
              <a:xfrm>
                <a:off x="3336299" y="2238852"/>
                <a:ext cx="1283452" cy="1208802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txBody>
              <a:bodyPr lIns="0" tIns="0" rIns="0" bIns="0" rtlCol="0" anchor="ctr"/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AU" sz="1100" b="1" kern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7B84BAB-129A-426C-BD7E-82C545C223BC}"/>
                </a:ext>
              </a:extLst>
            </p:cNvPr>
            <p:cNvSpPr/>
            <p:nvPr/>
          </p:nvSpPr>
          <p:spPr>
            <a:xfrm>
              <a:off x="2056231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6075AF7-9051-43A5-BC76-6573C7796FB2}"/>
                </a:ext>
              </a:extLst>
            </p:cNvPr>
            <p:cNvSpPr/>
            <p:nvPr/>
          </p:nvSpPr>
          <p:spPr>
            <a:xfrm>
              <a:off x="577504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63A7926-5CAF-4186-9BF1-7603EA03CA48}"/>
                </a:ext>
              </a:extLst>
            </p:cNvPr>
            <p:cNvSpPr/>
            <p:nvPr/>
          </p:nvSpPr>
          <p:spPr>
            <a:xfrm rot="3787033">
              <a:off x="817253" y="1393789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4FE796E-A14D-40A0-85DF-76852E83C4DC}"/>
                </a:ext>
              </a:extLst>
            </p:cNvPr>
            <p:cNvSpPr/>
            <p:nvPr/>
          </p:nvSpPr>
          <p:spPr>
            <a:xfrm rot="6988010">
              <a:off x="1664362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BDB9E-754D-40EA-B5C8-8DFCD9EBE6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72888" y="335172"/>
            <a:ext cx="7207803" cy="609600"/>
          </a:xfrm>
        </p:spPr>
        <p:txBody>
          <a:bodyPr/>
          <a:lstStyle/>
          <a:p>
            <a:r>
              <a:rPr lang="en-AU" dirty="0"/>
              <a:t>What is causing the increase in Aboriginal Adults in prison?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2A51609-6753-4437-998F-061675021A9C}"/>
              </a:ext>
            </a:extLst>
          </p:cNvPr>
          <p:cNvSpPr txBox="1">
            <a:spLocks/>
          </p:cNvSpPr>
          <p:nvPr/>
        </p:nvSpPr>
        <p:spPr>
          <a:xfrm>
            <a:off x="10855036" y="6499802"/>
            <a:ext cx="761379" cy="1912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1638" indent="555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03275" indent="111125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6500" indent="165100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608138" indent="2206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ADA3BA22-0833-DF46-BC46-5F978FAC8248}" type="slidenum">
              <a:rPr lang="en-AU" smtClean="0"/>
              <a:pPr/>
              <a:t>20</a:t>
            </a:fld>
            <a:endParaRPr lang="en-AU" dirty="0"/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718DC8D1-914E-4EE0-B6D2-D60879C5A986}"/>
              </a:ext>
            </a:extLst>
          </p:cNvPr>
          <p:cNvSpPr/>
          <p:nvPr/>
        </p:nvSpPr>
        <p:spPr>
          <a:xfrm>
            <a:off x="572507" y="3535184"/>
            <a:ext cx="1885167" cy="241838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AU" sz="100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9" name="Table 20">
            <a:extLst>
              <a:ext uri="{FF2B5EF4-FFF2-40B4-BE49-F238E27FC236}">
                <a16:creationId xmlns:a16="http://schemas.microsoft.com/office/drawing/2014/main" id="{70EE9ED9-296C-48AB-A5BF-3BE248624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63050"/>
              </p:ext>
            </p:extLst>
          </p:nvPr>
        </p:nvGraphicFramePr>
        <p:xfrm>
          <a:off x="168417" y="2417475"/>
          <a:ext cx="9737583" cy="4426440"/>
        </p:xfrm>
        <a:graphic>
          <a:graphicData uri="http://schemas.openxmlformats.org/drawingml/2006/table">
            <a:tbl>
              <a:tblPr firstRow="1" bandRow="1"/>
              <a:tblGrid>
                <a:gridCol w="2031439">
                  <a:extLst>
                    <a:ext uri="{9D8B030D-6E8A-4147-A177-3AD203B41FA5}">
                      <a16:colId xmlns:a16="http://schemas.microsoft.com/office/drawing/2014/main" val="2091033463"/>
                    </a:ext>
                  </a:extLst>
                </a:gridCol>
                <a:gridCol w="2108678">
                  <a:extLst>
                    <a:ext uri="{9D8B030D-6E8A-4147-A177-3AD203B41FA5}">
                      <a16:colId xmlns:a16="http://schemas.microsoft.com/office/drawing/2014/main" val="2122261149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2224257368"/>
                    </a:ext>
                  </a:extLst>
                </a:gridCol>
                <a:gridCol w="1947517">
                  <a:extLst>
                    <a:ext uri="{9D8B030D-6E8A-4147-A177-3AD203B41FA5}">
                      <a16:colId xmlns:a16="http://schemas.microsoft.com/office/drawing/2014/main" val="2939498966"/>
                    </a:ext>
                  </a:extLst>
                </a:gridCol>
                <a:gridCol w="1947517">
                  <a:extLst>
                    <a:ext uri="{9D8B030D-6E8A-4147-A177-3AD203B41FA5}">
                      <a16:colId xmlns:a16="http://schemas.microsoft.com/office/drawing/2014/main" val="3209645028"/>
                    </a:ext>
                  </a:extLst>
                </a:gridCol>
              </a:tblGrid>
              <a:tr h="425874"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Trends in prison </a:t>
                      </a:r>
                    </a:p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volumes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00ABE6"/>
                          </a:solidFill>
                          <a:latin typeface="+mj-lt"/>
                        </a:rPr>
                        <a:t>Offence types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78B143"/>
                          </a:solidFill>
                          <a:latin typeface="+mj-lt"/>
                        </a:rPr>
                        <a:t>Legal Proceedings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rgbClr val="FF7F2F"/>
                          </a:solidFill>
                          <a:latin typeface="+mj-lt"/>
                        </a:rPr>
                        <a:t>Remand rates &amp; bail breaches</a:t>
                      </a:r>
                      <a:endParaRPr kumimoji="0" lang="en-A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7F2F"/>
                        </a:solidFill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52F8A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Sentencing 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08144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44% since 2013 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Similar % for women &amp; men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1,019 people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Remand ↑ 68%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Sentenced ↑ 33%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kumimoji="0" lang="en-GB" sz="13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  </a:t>
                      </a:r>
                    </a:p>
                  </a:txBody>
                  <a:tcPr marL="72000" marR="72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 2021, 53% of prisoners had a violent offence (vs 39% in 2013)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852 violent prisoners 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 2021, 24% had a DV offence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91% of the remand increase &amp; 75% sentenced prisoner increase due to violent offences</a:t>
                      </a: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GB" sz="15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37% increase in court appearances since 2013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7,847 app.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79% increase in DV court proceedings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DV up 2,669 app.</a:t>
                      </a: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1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1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Increase in people on remand at first appearance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A quarter of this is due to higher bail refusal rates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Bail revocations up 143% (593 extra people) due to more bail breaches</a:t>
                      </a:r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4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4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Increase in prison sentences mostly in line with increased offender volumes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118126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45FA77C-984D-4A3F-9EF5-43DF81D4E0D9}"/>
              </a:ext>
            </a:extLst>
          </p:cNvPr>
          <p:cNvGrpSpPr/>
          <p:nvPr/>
        </p:nvGrpSpPr>
        <p:grpSpPr>
          <a:xfrm>
            <a:off x="6115855" y="975292"/>
            <a:ext cx="1812672" cy="1385283"/>
            <a:chOff x="5855733" y="1753697"/>
            <a:chExt cx="2160487" cy="1656000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BD494FFD-0AA8-4008-96D1-FD9E86DDA7F5}"/>
                </a:ext>
              </a:extLst>
            </p:cNvPr>
            <p:cNvSpPr/>
            <p:nvPr/>
          </p:nvSpPr>
          <p:spPr>
            <a:xfrm rot="16200000">
              <a:off x="6188406" y="1843697"/>
              <a:ext cx="1656000" cy="1476000"/>
            </a:xfrm>
            <a:prstGeom prst="hexagon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CF42C055-AA53-4708-8CE7-E45821D22E31}"/>
                </a:ext>
              </a:extLst>
            </p:cNvPr>
            <p:cNvSpPr/>
            <p:nvPr/>
          </p:nvSpPr>
          <p:spPr>
            <a:xfrm rot="16200000">
              <a:off x="6374680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EE23B7-DF46-4EFF-B13C-28B84B44E8D8}"/>
                </a:ext>
              </a:extLst>
            </p:cNvPr>
            <p:cNvSpPr/>
            <p:nvPr/>
          </p:nvSpPr>
          <p:spPr>
            <a:xfrm>
              <a:off x="6142081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250121-C121-4408-B586-D0A1A424F083}"/>
                </a:ext>
              </a:extLst>
            </p:cNvPr>
            <p:cNvSpPr/>
            <p:nvPr/>
          </p:nvSpPr>
          <p:spPr>
            <a:xfrm rot="3787033">
              <a:off x="6379449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7393BF-FF25-46E0-A1D2-2E92E0802CBD}"/>
                </a:ext>
              </a:extLst>
            </p:cNvPr>
            <p:cNvSpPr/>
            <p:nvPr/>
          </p:nvSpPr>
          <p:spPr>
            <a:xfrm rot="6988010">
              <a:off x="7228939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FA23A1-D903-4A1D-96A8-B0A80D17DC84}"/>
                </a:ext>
              </a:extLst>
            </p:cNvPr>
            <p:cNvSpPr/>
            <p:nvPr/>
          </p:nvSpPr>
          <p:spPr>
            <a:xfrm>
              <a:off x="7620808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40F16-254F-482F-BE06-DCE1A82C3215}"/>
              </a:ext>
            </a:extLst>
          </p:cNvPr>
          <p:cNvGrpSpPr/>
          <p:nvPr/>
        </p:nvGrpSpPr>
        <p:grpSpPr>
          <a:xfrm>
            <a:off x="7931104" y="1003389"/>
            <a:ext cx="1812672" cy="1385283"/>
            <a:chOff x="7710592" y="1753697"/>
            <a:chExt cx="2160487" cy="1656000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EC9AC953-26EC-473A-A47F-B21E44F58065}"/>
                </a:ext>
              </a:extLst>
            </p:cNvPr>
            <p:cNvSpPr/>
            <p:nvPr/>
          </p:nvSpPr>
          <p:spPr>
            <a:xfrm rot="16200000">
              <a:off x="8043265" y="1843697"/>
              <a:ext cx="1656000" cy="1476000"/>
            </a:xfrm>
            <a:prstGeom prst="hexagon">
              <a:avLst/>
            </a:prstGeom>
            <a:solidFill>
              <a:srgbClr val="752F8A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5F1D1051-B731-44E5-93A6-04667D281EE3}"/>
                </a:ext>
              </a:extLst>
            </p:cNvPr>
            <p:cNvSpPr/>
            <p:nvPr/>
          </p:nvSpPr>
          <p:spPr>
            <a:xfrm rot="16200000">
              <a:off x="8229539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908D6B-8987-4BB7-9348-475970C59DE1}"/>
                </a:ext>
              </a:extLst>
            </p:cNvPr>
            <p:cNvSpPr/>
            <p:nvPr/>
          </p:nvSpPr>
          <p:spPr>
            <a:xfrm>
              <a:off x="9475667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3DFF521-88E0-4FC8-8878-323B9276C48E}"/>
                </a:ext>
              </a:extLst>
            </p:cNvPr>
            <p:cNvSpPr/>
            <p:nvPr/>
          </p:nvSpPr>
          <p:spPr>
            <a:xfrm>
              <a:off x="799694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46D3FA-F7D1-4A8B-8CFD-D25F12CAF5D1}"/>
                </a:ext>
              </a:extLst>
            </p:cNvPr>
            <p:cNvSpPr/>
            <p:nvPr/>
          </p:nvSpPr>
          <p:spPr>
            <a:xfrm rot="3787033">
              <a:off x="8234308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E30A24-B7F4-40CE-913A-AB8E8981CB05}"/>
                </a:ext>
              </a:extLst>
            </p:cNvPr>
            <p:cNvSpPr/>
            <p:nvPr/>
          </p:nvSpPr>
          <p:spPr>
            <a:xfrm rot="6988010">
              <a:off x="9083798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D672A8-6FBF-4381-BF76-6519166C7A58}"/>
              </a:ext>
            </a:extLst>
          </p:cNvPr>
          <p:cNvGrpSpPr/>
          <p:nvPr/>
        </p:nvGrpSpPr>
        <p:grpSpPr>
          <a:xfrm>
            <a:off x="2363392" y="975293"/>
            <a:ext cx="1812672" cy="1385283"/>
            <a:chOff x="2146015" y="1753697"/>
            <a:chExt cx="2160487" cy="1656000"/>
          </a:xfrm>
        </p:grpSpPr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1D69C67A-9E69-4ADE-B7D0-AAE8A9625FB2}"/>
                </a:ext>
              </a:extLst>
            </p:cNvPr>
            <p:cNvSpPr/>
            <p:nvPr/>
          </p:nvSpPr>
          <p:spPr>
            <a:xfrm rot="16200000">
              <a:off x="2478688" y="1843697"/>
              <a:ext cx="1656000" cy="1476000"/>
            </a:xfrm>
            <a:prstGeom prst="hexagon">
              <a:avLst/>
            </a:prstGeom>
            <a:solidFill>
              <a:srgbClr val="00ABE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34511C37-DD89-4165-9F5C-CE09ADA779E0}"/>
                </a:ext>
              </a:extLst>
            </p:cNvPr>
            <p:cNvSpPr/>
            <p:nvPr/>
          </p:nvSpPr>
          <p:spPr>
            <a:xfrm rot="16200000">
              <a:off x="2664962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90B72D9-83A6-4196-8C3E-F737A1618187}"/>
                </a:ext>
              </a:extLst>
            </p:cNvPr>
            <p:cNvSpPr/>
            <p:nvPr/>
          </p:nvSpPr>
          <p:spPr>
            <a:xfrm>
              <a:off x="243237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7677630-55EE-4835-A264-A193F66750A2}"/>
                </a:ext>
              </a:extLst>
            </p:cNvPr>
            <p:cNvSpPr/>
            <p:nvPr/>
          </p:nvSpPr>
          <p:spPr>
            <a:xfrm rot="3787033">
              <a:off x="2669731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75B13DA-D672-4554-BC79-D72F8803A735}"/>
                </a:ext>
              </a:extLst>
            </p:cNvPr>
            <p:cNvSpPr/>
            <p:nvPr/>
          </p:nvSpPr>
          <p:spPr>
            <a:xfrm rot="6988010">
              <a:off x="3519221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4A00B54-7856-46BB-B473-F109B0616D74}"/>
                </a:ext>
              </a:extLst>
            </p:cNvPr>
            <p:cNvSpPr/>
            <p:nvPr/>
          </p:nvSpPr>
          <p:spPr>
            <a:xfrm>
              <a:off x="3911090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72C32E7-AD9B-4FF8-867E-9EF552D05B77}"/>
              </a:ext>
            </a:extLst>
          </p:cNvPr>
          <p:cNvGrpSpPr/>
          <p:nvPr/>
        </p:nvGrpSpPr>
        <p:grpSpPr>
          <a:xfrm>
            <a:off x="4200720" y="984670"/>
            <a:ext cx="1812672" cy="1385283"/>
            <a:chOff x="4000874" y="1773641"/>
            <a:chExt cx="2160487" cy="1656000"/>
          </a:xfrm>
        </p:grpSpPr>
        <p:sp>
          <p:nvSpPr>
            <p:cNvPr id="43" name="Hexagon 42">
              <a:extLst>
                <a:ext uri="{FF2B5EF4-FFF2-40B4-BE49-F238E27FC236}">
                  <a16:creationId xmlns:a16="http://schemas.microsoft.com/office/drawing/2014/main" id="{530F8AD8-4A38-4BC3-8B60-71A882EA0C07}"/>
                </a:ext>
              </a:extLst>
            </p:cNvPr>
            <p:cNvSpPr/>
            <p:nvPr/>
          </p:nvSpPr>
          <p:spPr>
            <a:xfrm rot="16200000">
              <a:off x="4302352" y="1863641"/>
              <a:ext cx="1656000" cy="1476000"/>
            </a:xfrm>
            <a:prstGeom prst="hexagon">
              <a:avLst/>
            </a:prstGeom>
            <a:solidFill>
              <a:schemeClr val="accent6"/>
            </a:solidFill>
            <a:ln w="12700" cap="flat" cmpd="sng" algn="ctr">
              <a:solidFill>
                <a:schemeClr val="accent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4" name="Hexagon 43">
              <a:extLst>
                <a:ext uri="{FF2B5EF4-FFF2-40B4-BE49-F238E27FC236}">
                  <a16:creationId xmlns:a16="http://schemas.microsoft.com/office/drawing/2014/main" id="{1B66B945-E63B-4494-B1DB-2C8D923DA57E}"/>
                </a:ext>
              </a:extLst>
            </p:cNvPr>
            <p:cNvSpPr/>
            <p:nvPr/>
          </p:nvSpPr>
          <p:spPr>
            <a:xfrm rot="16200000">
              <a:off x="4519821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534321-229F-447F-A5F7-AF113D24EB3E}"/>
                </a:ext>
              </a:extLst>
            </p:cNvPr>
            <p:cNvSpPr/>
            <p:nvPr/>
          </p:nvSpPr>
          <p:spPr>
            <a:xfrm>
              <a:off x="5765949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23B816-A57D-4D4B-8C8F-5E566E8A1A2E}"/>
                </a:ext>
              </a:extLst>
            </p:cNvPr>
            <p:cNvSpPr/>
            <p:nvPr/>
          </p:nvSpPr>
          <p:spPr>
            <a:xfrm>
              <a:off x="4287222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37EF6CC-7FE1-4FC1-AF9A-C354F8F4261E}"/>
                </a:ext>
              </a:extLst>
            </p:cNvPr>
            <p:cNvSpPr/>
            <p:nvPr/>
          </p:nvSpPr>
          <p:spPr>
            <a:xfrm rot="3787033">
              <a:off x="4524590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0A99352-7929-497E-927E-632B8906FFEE}"/>
                </a:ext>
              </a:extLst>
            </p:cNvPr>
            <p:cNvSpPr/>
            <p:nvPr/>
          </p:nvSpPr>
          <p:spPr>
            <a:xfrm rot="6988010">
              <a:off x="5374080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08" name="Graphic 107" descr="Upward trend">
            <a:extLst>
              <a:ext uri="{FF2B5EF4-FFF2-40B4-BE49-F238E27FC236}">
                <a16:creationId xmlns:a16="http://schemas.microsoft.com/office/drawing/2014/main" id="{96AC3D97-F4D3-4A61-8C90-FC9C2FA30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524" y="1386728"/>
            <a:ext cx="641647" cy="641647"/>
          </a:xfrm>
          <a:prstGeom prst="rect">
            <a:avLst/>
          </a:prstGeom>
        </p:spPr>
      </p:pic>
      <p:pic>
        <p:nvPicPr>
          <p:cNvPr id="4" name="Graphic 3" descr="Police">
            <a:extLst>
              <a:ext uri="{FF2B5EF4-FFF2-40B4-BE49-F238E27FC236}">
                <a16:creationId xmlns:a16="http://schemas.microsoft.com/office/drawing/2014/main" id="{DABA70CB-02F1-40C6-B870-FA8BFF526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3070" y="1332538"/>
            <a:ext cx="728023" cy="728023"/>
          </a:xfrm>
          <a:prstGeom prst="rect">
            <a:avLst/>
          </a:prstGeom>
        </p:spPr>
      </p:pic>
      <p:pic>
        <p:nvPicPr>
          <p:cNvPr id="11" name="Graphic 10" descr="Raised hand">
            <a:extLst>
              <a:ext uri="{FF2B5EF4-FFF2-40B4-BE49-F238E27FC236}">
                <a16:creationId xmlns:a16="http://schemas.microsoft.com/office/drawing/2014/main" id="{3AB74C05-4704-4F98-9753-1301F5C1A6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2629" y="1332537"/>
            <a:ext cx="709313" cy="709313"/>
          </a:xfrm>
          <a:prstGeom prst="rect">
            <a:avLst/>
          </a:prstGeom>
        </p:spPr>
      </p:pic>
      <p:pic>
        <p:nvPicPr>
          <p:cNvPr id="13" name="Graphic 12" descr="Gavel">
            <a:extLst>
              <a:ext uri="{FF2B5EF4-FFF2-40B4-BE49-F238E27FC236}">
                <a16:creationId xmlns:a16="http://schemas.microsoft.com/office/drawing/2014/main" id="{FB05AC5C-871A-47D4-A7A5-D1F9ACFEE0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66974" y="1284170"/>
            <a:ext cx="728849" cy="728849"/>
          </a:xfrm>
          <a:prstGeom prst="rect">
            <a:avLst/>
          </a:prstGeom>
        </p:spPr>
      </p:pic>
      <p:pic>
        <p:nvPicPr>
          <p:cNvPr id="17" name="Graphic 16" descr="Group of men">
            <a:extLst>
              <a:ext uri="{FF2B5EF4-FFF2-40B4-BE49-F238E27FC236}">
                <a16:creationId xmlns:a16="http://schemas.microsoft.com/office/drawing/2014/main" id="{53E292C3-C68E-46A4-9059-2963F1FD4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09195" y="1302099"/>
            <a:ext cx="682791" cy="682791"/>
          </a:xfrm>
          <a:prstGeom prst="rect">
            <a:avLst/>
          </a:prstGeom>
        </p:spPr>
      </p:pic>
      <p:sp>
        <p:nvSpPr>
          <p:cNvPr id="2" name="Star: 7 Points 1">
            <a:extLst>
              <a:ext uri="{FF2B5EF4-FFF2-40B4-BE49-F238E27FC236}">
                <a16:creationId xmlns:a16="http://schemas.microsoft.com/office/drawing/2014/main" id="{D9BE669B-007D-476F-B38A-C2B25BD3BCD6}"/>
              </a:ext>
            </a:extLst>
          </p:cNvPr>
          <p:cNvSpPr/>
          <p:nvPr/>
        </p:nvSpPr>
        <p:spPr>
          <a:xfrm>
            <a:off x="7608335" y="639972"/>
            <a:ext cx="2679677" cy="2785212"/>
          </a:xfrm>
          <a:prstGeom prst="star7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3412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4C9B3-54ED-4955-B416-E5BEFB2026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6032" y="220348"/>
            <a:ext cx="8588518" cy="609600"/>
          </a:xfrm>
        </p:spPr>
        <p:txBody>
          <a:bodyPr/>
          <a:lstStyle/>
          <a:p>
            <a:r>
              <a:rPr lang="en-AU" sz="1600" dirty="0"/>
              <a:t>Factors in the 44% increase in Aboriginal Adults in prison March 2013 to March 2021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EC6C71-5B9E-473D-BEAF-671E4C117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387892"/>
              </p:ext>
            </p:extLst>
          </p:nvPr>
        </p:nvGraphicFramePr>
        <p:xfrm>
          <a:off x="1286462" y="685166"/>
          <a:ext cx="7766050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7249">
                  <a:extLst>
                    <a:ext uri="{9D8B030D-6E8A-4147-A177-3AD203B41FA5}">
                      <a16:colId xmlns:a16="http://schemas.microsoft.com/office/drawing/2014/main" val="524456630"/>
                    </a:ext>
                  </a:extLst>
                </a:gridCol>
                <a:gridCol w="455274">
                  <a:extLst>
                    <a:ext uri="{9D8B030D-6E8A-4147-A177-3AD203B41FA5}">
                      <a16:colId xmlns:a16="http://schemas.microsoft.com/office/drawing/2014/main" val="3774780032"/>
                    </a:ext>
                  </a:extLst>
                </a:gridCol>
                <a:gridCol w="3513527">
                  <a:extLst>
                    <a:ext uri="{9D8B030D-6E8A-4147-A177-3AD203B41FA5}">
                      <a16:colId xmlns:a16="http://schemas.microsoft.com/office/drawing/2014/main" val="230990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Factors contributing to the increase in Aboriginal imprisonment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Potential influences that haven’t changed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83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400" dirty="0"/>
                        <a:t>Increase in legal actions - Up 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400" dirty="0"/>
                        <a:t>Time spent in custody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56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400" dirty="0"/>
                        <a:t>Increase in bail refusal </a:t>
                      </a:r>
                    </a:p>
                    <a:p>
                      <a:pPr marL="688045" lvl="1" indent="-285750">
                        <a:buFontTx/>
                        <a:buChar char="-"/>
                      </a:pPr>
                      <a:r>
                        <a:rPr lang="en-AU" sz="1400" dirty="0"/>
                        <a:t>mostly to volume increase </a:t>
                      </a:r>
                    </a:p>
                    <a:p>
                      <a:pPr marL="688045" lvl="1" indent="-285750">
                        <a:buFontTx/>
                        <a:buChar char="-"/>
                      </a:pPr>
                      <a:r>
                        <a:rPr lang="en-AU" sz="1400" dirty="0"/>
                        <a:t>But partially due to increased bail refusal rate (Up 19%)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400" dirty="0"/>
                        <a:t>Length of custodial sentences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614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400" dirty="0"/>
                        <a:t>Increase in bail revocations due to bail breaches (Up 143% or 593 people)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400" dirty="0"/>
                        <a:t>Incarceration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305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400" dirty="0"/>
                        <a:t>Increase in custodial sentences (Up 38% or 1,412 people annually) due mainly to increased volume of charges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50051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F622BB-1536-4B7A-A3A6-9678E41AA6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6032" y="4328507"/>
            <a:ext cx="8120473" cy="115061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Prisoners with a violent offence account for 84% of the total increase in the Aboriginal Adult prison pop, Up 852</a:t>
            </a:r>
          </a:p>
          <a:p>
            <a:pPr lvl="1"/>
            <a:r>
              <a:rPr lang="en-AU" dirty="0"/>
              <a:t>Assault (DV and non-DV)	Up 459 people or 55% of total	</a:t>
            </a:r>
          </a:p>
          <a:p>
            <a:pPr lvl="1"/>
            <a:r>
              <a:rPr lang="en-AU" dirty="0"/>
              <a:t>Intimidation		Up 98 people or 10% of total		</a:t>
            </a:r>
          </a:p>
          <a:p>
            <a:pPr lvl="1"/>
            <a:r>
              <a:rPr lang="en-AU" dirty="0"/>
              <a:t>Sex offences 		Up 170 people or 17% of total</a:t>
            </a:r>
          </a:p>
          <a:p>
            <a:pPr lvl="1"/>
            <a:r>
              <a:rPr lang="en-AU" dirty="0"/>
              <a:t>Murder		Up 65 people or 6% of total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A7DAE2C-8F04-4D0E-8983-A662F44B237F}"/>
              </a:ext>
            </a:extLst>
          </p:cNvPr>
          <p:cNvSpPr txBox="1">
            <a:spLocks/>
          </p:cNvSpPr>
          <p:nvPr/>
        </p:nvSpPr>
        <p:spPr bwMode="auto">
          <a:xfrm>
            <a:off x="1146032" y="4023707"/>
            <a:ext cx="858851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3639" tIns="26819" rIns="53639" bIns="2681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803275" rtl="0" eaLnBrk="0" fontAlgn="base" hangingPunct="0">
              <a:lnSpc>
                <a:spcPct val="110000"/>
              </a:lnSpc>
              <a:spcBef>
                <a:spcPts val="875"/>
              </a:spcBef>
              <a:spcAft>
                <a:spcPct val="0"/>
              </a:spcAft>
              <a:buFontTx/>
              <a:buNone/>
              <a:defRPr sz="1900" b="1" i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03250" indent="-200025" algn="l" defTabSz="803275" rtl="0" eaLnBrk="0" fontAlgn="base" hangingPunct="0">
              <a:lnSpc>
                <a:spcPct val="150000"/>
              </a:lnSpc>
              <a:spcBef>
                <a:spcPts val="438"/>
              </a:spcBef>
              <a:spcAft>
                <a:spcPct val="0"/>
              </a:spcAft>
              <a:buFont typeface="Arial" pitchFamily="34" charset="0"/>
              <a:buChar char="•"/>
              <a:defRPr sz="1900" b="1" i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004888" indent="-200025" algn="l" defTabSz="803275" rtl="0" eaLnBrk="0" fontAlgn="base" hangingPunct="0">
              <a:lnSpc>
                <a:spcPct val="150000"/>
              </a:lnSpc>
              <a:spcBef>
                <a:spcPts val="438"/>
              </a:spcBef>
              <a:spcAft>
                <a:spcPct val="0"/>
              </a:spcAft>
              <a:buFont typeface="Arial" pitchFamily="34" charset="0"/>
              <a:buChar char="•"/>
              <a:defRPr sz="1900" b="1" i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406525" indent="-200025" algn="l" defTabSz="803275" rtl="0" eaLnBrk="0" fontAlgn="base" hangingPunct="0">
              <a:lnSpc>
                <a:spcPct val="150000"/>
              </a:lnSpc>
              <a:spcBef>
                <a:spcPts val="438"/>
              </a:spcBef>
              <a:spcAft>
                <a:spcPct val="0"/>
              </a:spcAft>
              <a:buFont typeface="Arial" pitchFamily="34" charset="0"/>
              <a:buChar char="•"/>
              <a:defRPr sz="1900" b="1" i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09750" indent="-200025" algn="l" defTabSz="803275" rtl="0" eaLnBrk="0" fontAlgn="base" hangingPunct="0">
              <a:lnSpc>
                <a:spcPct val="150000"/>
              </a:lnSpc>
              <a:spcBef>
                <a:spcPts val="438"/>
              </a:spcBef>
              <a:spcAft>
                <a:spcPct val="0"/>
              </a:spcAft>
              <a:buFont typeface="Arial" pitchFamily="34" charset="0"/>
              <a:buChar char="•"/>
              <a:defRPr sz="1900" b="1" i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12624" indent="-201148" algn="l" defTabSz="804591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4920" indent="-201148" algn="l" defTabSz="804591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17215" indent="-201148" algn="l" defTabSz="804591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19510" indent="-201148" algn="l" defTabSz="804591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dirty="0"/>
              <a:t>The contribution of violent offending</a:t>
            </a:r>
          </a:p>
        </p:txBody>
      </p:sp>
    </p:spTree>
    <p:extLst>
      <p:ext uri="{BB962C8B-B14F-4D97-AF65-F5344CB8AC3E}">
        <p14:creationId xmlns:p14="http://schemas.microsoft.com/office/powerpoint/2010/main" val="339895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21F1E7-0A3B-492D-A5F4-FABF40FA48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AU" sz="1600" b="1" dirty="0"/>
              <a:t>Find ways to reduce domestic violence in Aboriginal communities. Particularly ways that don’t bring more offenders into the justice system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sz="1600" b="1" dirty="0"/>
              <a:t>Address underlying reasons for offending by Aboriginal people, especially violent offending. </a:t>
            </a:r>
            <a:r>
              <a:rPr lang="en-AU" sz="1600" b="1" dirty="0" err="1"/>
              <a:t>Eg</a:t>
            </a:r>
            <a:r>
              <a:rPr lang="en-AU" sz="1600" b="1" dirty="0"/>
              <a:t> Drug and alcohol use, financial stress, mental health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sz="1600" b="1" dirty="0"/>
              <a:t>Reduce the rate at which Aboriginal offenders are refused bail. Particularly, given Aboriginal people appear not to have the same access to bail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sz="1600" b="1" dirty="0"/>
              <a:t>Consider ways to reduce bail breaches, </a:t>
            </a:r>
            <a:r>
              <a:rPr lang="en-AU" sz="1600" b="1" dirty="0" err="1"/>
              <a:t>Eg</a:t>
            </a:r>
            <a:r>
              <a:rPr lang="en-AU" sz="1600" b="1" dirty="0"/>
              <a:t>: consider the number and nature of bail conditions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sz="1600" b="1" dirty="0"/>
              <a:t>Invest in promising strategies to reduce Aboriginal reoffending and imprisonment such as vocational training and </a:t>
            </a:r>
            <a:r>
              <a:rPr lang="en-AU" sz="1600" b="1"/>
              <a:t>Indigenous specific justice </a:t>
            </a:r>
            <a:r>
              <a:rPr lang="en-AU" sz="1600" b="1" dirty="0"/>
              <a:t>approaches</a:t>
            </a:r>
          </a:p>
          <a:p>
            <a:pPr marL="0" indent="0">
              <a:buNone/>
            </a:pPr>
            <a:endParaRPr lang="en-AU" sz="1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A5FCB-ADB8-4CD6-803C-FF9FD43E31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22179" y="219028"/>
            <a:ext cx="6757861" cy="609600"/>
          </a:xfrm>
        </p:spPr>
        <p:txBody>
          <a:bodyPr/>
          <a:lstStyle/>
          <a:p>
            <a:r>
              <a:rPr lang="en-AU" dirty="0"/>
              <a:t>Opportunities to reduce Aboriginal Adults in prison	</a:t>
            </a:r>
          </a:p>
        </p:txBody>
      </p:sp>
    </p:spTree>
    <p:extLst>
      <p:ext uri="{BB962C8B-B14F-4D97-AF65-F5344CB8AC3E}">
        <p14:creationId xmlns:p14="http://schemas.microsoft.com/office/powerpoint/2010/main" val="3844151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>
            <a:extLst>
              <a:ext uri="{FF2B5EF4-FFF2-40B4-BE49-F238E27FC236}">
                <a16:creationId xmlns:a16="http://schemas.microsoft.com/office/drawing/2014/main" id="{8E0E4585-5C67-44EB-B16B-6C5D4CE0865A}"/>
              </a:ext>
            </a:extLst>
          </p:cNvPr>
          <p:cNvSpPr/>
          <p:nvPr/>
        </p:nvSpPr>
        <p:spPr>
          <a:xfrm>
            <a:off x="-5257" y="982766"/>
            <a:ext cx="1509317" cy="58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4ED4C96E-1D56-4DBE-91DC-9905427471DA}"/>
              </a:ext>
            </a:extLst>
          </p:cNvPr>
          <p:cNvGrpSpPr/>
          <p:nvPr/>
        </p:nvGrpSpPr>
        <p:grpSpPr>
          <a:xfrm>
            <a:off x="572507" y="1145785"/>
            <a:ext cx="1972256" cy="1499385"/>
            <a:chOff x="293537" y="1753697"/>
            <a:chExt cx="2158106" cy="1656000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D33B360-626C-46F3-80D2-96FAA3397568}"/>
                </a:ext>
              </a:extLst>
            </p:cNvPr>
            <p:cNvGrpSpPr/>
            <p:nvPr/>
          </p:nvGrpSpPr>
          <p:grpSpPr>
            <a:xfrm rot="16200000">
              <a:off x="623829" y="1843697"/>
              <a:ext cx="1656000" cy="1476000"/>
              <a:chOff x="3150025" y="2105253"/>
              <a:chExt cx="1656000" cy="1476000"/>
            </a:xfrm>
          </p:grpSpPr>
          <p:sp>
            <p:nvSpPr>
              <p:cNvPr id="105" name="Hexagon 104">
                <a:extLst>
                  <a:ext uri="{FF2B5EF4-FFF2-40B4-BE49-F238E27FC236}">
                    <a16:creationId xmlns:a16="http://schemas.microsoft.com/office/drawing/2014/main" id="{2163EF42-E03E-464F-8490-C0E19CB4E51F}"/>
                  </a:ext>
                </a:extLst>
              </p:cNvPr>
              <p:cNvSpPr/>
              <p:nvPr/>
            </p:nvSpPr>
            <p:spPr>
              <a:xfrm>
                <a:off x="3150025" y="2105253"/>
                <a:ext cx="1656000" cy="1476000"/>
              </a:xfrm>
              <a:prstGeom prst="hexagon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51091295-298F-4388-B3D5-93A0E5BA5847}"/>
                  </a:ext>
                </a:extLst>
              </p:cNvPr>
              <p:cNvSpPr/>
              <p:nvPr/>
            </p:nvSpPr>
            <p:spPr>
              <a:xfrm>
                <a:off x="3336299" y="2238852"/>
                <a:ext cx="1283452" cy="1208802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txBody>
              <a:bodyPr lIns="0" tIns="0" rIns="0" bIns="0" rtlCol="0" anchor="ctr"/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AU" sz="1100" b="1" kern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7B84BAB-129A-426C-BD7E-82C545C223BC}"/>
                </a:ext>
              </a:extLst>
            </p:cNvPr>
            <p:cNvSpPr/>
            <p:nvPr/>
          </p:nvSpPr>
          <p:spPr>
            <a:xfrm>
              <a:off x="2056231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6075AF7-9051-43A5-BC76-6573C7796FB2}"/>
                </a:ext>
              </a:extLst>
            </p:cNvPr>
            <p:cNvSpPr/>
            <p:nvPr/>
          </p:nvSpPr>
          <p:spPr>
            <a:xfrm>
              <a:off x="577504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63A7926-5CAF-4186-9BF1-7603EA03CA48}"/>
                </a:ext>
              </a:extLst>
            </p:cNvPr>
            <p:cNvSpPr/>
            <p:nvPr/>
          </p:nvSpPr>
          <p:spPr>
            <a:xfrm rot="3787033">
              <a:off x="817253" y="1393789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4FE796E-A14D-40A0-85DF-76852E83C4DC}"/>
                </a:ext>
              </a:extLst>
            </p:cNvPr>
            <p:cNvSpPr/>
            <p:nvPr/>
          </p:nvSpPr>
          <p:spPr>
            <a:xfrm rot="6988010">
              <a:off x="1664362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BDB9E-754D-40EA-B5C8-8DFCD9EBE6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72888" y="335172"/>
            <a:ext cx="7207803" cy="609600"/>
          </a:xfrm>
        </p:spPr>
        <p:txBody>
          <a:bodyPr/>
          <a:lstStyle/>
          <a:p>
            <a:r>
              <a:rPr lang="en-AU" dirty="0"/>
              <a:t>What is causing the increase in Aboriginal Adults in prison?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2A51609-6753-4437-998F-061675021A9C}"/>
              </a:ext>
            </a:extLst>
          </p:cNvPr>
          <p:cNvSpPr txBox="1">
            <a:spLocks/>
          </p:cNvSpPr>
          <p:nvPr/>
        </p:nvSpPr>
        <p:spPr>
          <a:xfrm>
            <a:off x="10855036" y="6499802"/>
            <a:ext cx="761379" cy="1912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1638" indent="555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03275" indent="111125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6500" indent="165100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608138" indent="2206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ADA3BA22-0833-DF46-BC46-5F978FAC8248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718DC8D1-914E-4EE0-B6D2-D60879C5A986}"/>
              </a:ext>
            </a:extLst>
          </p:cNvPr>
          <p:cNvSpPr/>
          <p:nvPr/>
        </p:nvSpPr>
        <p:spPr>
          <a:xfrm>
            <a:off x="572507" y="3535184"/>
            <a:ext cx="1885167" cy="241838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AU" sz="100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9" name="Table 20">
            <a:extLst>
              <a:ext uri="{FF2B5EF4-FFF2-40B4-BE49-F238E27FC236}">
                <a16:creationId xmlns:a16="http://schemas.microsoft.com/office/drawing/2014/main" id="{70EE9ED9-296C-48AB-A5BF-3BE248624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0236"/>
              </p:ext>
            </p:extLst>
          </p:nvPr>
        </p:nvGraphicFramePr>
        <p:xfrm>
          <a:off x="560388" y="2631239"/>
          <a:ext cx="9311520" cy="1767286"/>
        </p:xfrm>
        <a:graphic>
          <a:graphicData uri="http://schemas.openxmlformats.org/drawingml/2006/table">
            <a:tbl>
              <a:tblPr firstRow="1" bandRow="1"/>
              <a:tblGrid>
                <a:gridCol w="1862304">
                  <a:extLst>
                    <a:ext uri="{9D8B030D-6E8A-4147-A177-3AD203B41FA5}">
                      <a16:colId xmlns:a16="http://schemas.microsoft.com/office/drawing/2014/main" val="2091033463"/>
                    </a:ext>
                  </a:extLst>
                </a:gridCol>
                <a:gridCol w="1862304">
                  <a:extLst>
                    <a:ext uri="{9D8B030D-6E8A-4147-A177-3AD203B41FA5}">
                      <a16:colId xmlns:a16="http://schemas.microsoft.com/office/drawing/2014/main" val="2122261149"/>
                    </a:ext>
                  </a:extLst>
                </a:gridCol>
                <a:gridCol w="1862304">
                  <a:extLst>
                    <a:ext uri="{9D8B030D-6E8A-4147-A177-3AD203B41FA5}">
                      <a16:colId xmlns:a16="http://schemas.microsoft.com/office/drawing/2014/main" val="2224257368"/>
                    </a:ext>
                  </a:extLst>
                </a:gridCol>
                <a:gridCol w="1862304">
                  <a:extLst>
                    <a:ext uri="{9D8B030D-6E8A-4147-A177-3AD203B41FA5}">
                      <a16:colId xmlns:a16="http://schemas.microsoft.com/office/drawing/2014/main" val="2939498966"/>
                    </a:ext>
                  </a:extLst>
                </a:gridCol>
                <a:gridCol w="1862304">
                  <a:extLst>
                    <a:ext uri="{9D8B030D-6E8A-4147-A177-3AD203B41FA5}">
                      <a16:colId xmlns:a16="http://schemas.microsoft.com/office/drawing/2014/main" val="3209645028"/>
                    </a:ext>
                  </a:extLst>
                </a:gridCol>
              </a:tblGrid>
              <a:tr h="425874"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Trends in prison </a:t>
                      </a:r>
                    </a:p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volumes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00ABE6"/>
                          </a:solidFill>
                          <a:latin typeface="+mj-lt"/>
                        </a:rPr>
                        <a:t>Offence types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78B143"/>
                          </a:solidFill>
                          <a:latin typeface="+mj-lt"/>
                        </a:rPr>
                        <a:t>Legal Proceedings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rgbClr val="FF7F2F"/>
                          </a:solidFill>
                          <a:latin typeface="+mj-lt"/>
                        </a:rPr>
                        <a:t>Remand rates &amp; bail breaches</a:t>
                      </a:r>
                      <a:endParaRPr kumimoji="0" lang="en-A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7F2F"/>
                        </a:solidFill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52F8A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Sentencing 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08144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72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118126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45FA77C-984D-4A3F-9EF5-43DF81D4E0D9}"/>
              </a:ext>
            </a:extLst>
          </p:cNvPr>
          <p:cNvGrpSpPr/>
          <p:nvPr/>
        </p:nvGrpSpPr>
        <p:grpSpPr>
          <a:xfrm>
            <a:off x="6115855" y="1153092"/>
            <a:ext cx="1812672" cy="1385283"/>
            <a:chOff x="5855733" y="1753697"/>
            <a:chExt cx="2160487" cy="1656000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BD494FFD-0AA8-4008-96D1-FD9E86DDA7F5}"/>
                </a:ext>
              </a:extLst>
            </p:cNvPr>
            <p:cNvSpPr/>
            <p:nvPr/>
          </p:nvSpPr>
          <p:spPr>
            <a:xfrm rot="16200000">
              <a:off x="6188406" y="1843697"/>
              <a:ext cx="1656000" cy="1476000"/>
            </a:xfrm>
            <a:prstGeom prst="hexagon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CF42C055-AA53-4708-8CE7-E45821D22E31}"/>
                </a:ext>
              </a:extLst>
            </p:cNvPr>
            <p:cNvSpPr/>
            <p:nvPr/>
          </p:nvSpPr>
          <p:spPr>
            <a:xfrm rot="16200000">
              <a:off x="6374680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EE23B7-DF46-4EFF-B13C-28B84B44E8D8}"/>
                </a:ext>
              </a:extLst>
            </p:cNvPr>
            <p:cNvSpPr/>
            <p:nvPr/>
          </p:nvSpPr>
          <p:spPr>
            <a:xfrm>
              <a:off x="6142081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250121-C121-4408-B586-D0A1A424F083}"/>
                </a:ext>
              </a:extLst>
            </p:cNvPr>
            <p:cNvSpPr/>
            <p:nvPr/>
          </p:nvSpPr>
          <p:spPr>
            <a:xfrm rot="3787033">
              <a:off x="6379449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7393BF-FF25-46E0-A1D2-2E92E0802CBD}"/>
                </a:ext>
              </a:extLst>
            </p:cNvPr>
            <p:cNvSpPr/>
            <p:nvPr/>
          </p:nvSpPr>
          <p:spPr>
            <a:xfrm rot="6988010">
              <a:off x="7228939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FA23A1-D903-4A1D-96A8-B0A80D17DC84}"/>
                </a:ext>
              </a:extLst>
            </p:cNvPr>
            <p:cNvSpPr/>
            <p:nvPr/>
          </p:nvSpPr>
          <p:spPr>
            <a:xfrm>
              <a:off x="7620808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40F16-254F-482F-BE06-DCE1A82C3215}"/>
              </a:ext>
            </a:extLst>
          </p:cNvPr>
          <p:cNvGrpSpPr/>
          <p:nvPr/>
        </p:nvGrpSpPr>
        <p:grpSpPr>
          <a:xfrm>
            <a:off x="7931104" y="1181189"/>
            <a:ext cx="1812672" cy="1385283"/>
            <a:chOff x="7710592" y="1753697"/>
            <a:chExt cx="2160487" cy="1656000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EC9AC953-26EC-473A-A47F-B21E44F58065}"/>
                </a:ext>
              </a:extLst>
            </p:cNvPr>
            <p:cNvSpPr/>
            <p:nvPr/>
          </p:nvSpPr>
          <p:spPr>
            <a:xfrm rot="16200000">
              <a:off x="8043265" y="1843697"/>
              <a:ext cx="1656000" cy="1476000"/>
            </a:xfrm>
            <a:prstGeom prst="hexagon">
              <a:avLst/>
            </a:prstGeom>
            <a:solidFill>
              <a:srgbClr val="752F8A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5F1D1051-B731-44E5-93A6-04667D281EE3}"/>
                </a:ext>
              </a:extLst>
            </p:cNvPr>
            <p:cNvSpPr/>
            <p:nvPr/>
          </p:nvSpPr>
          <p:spPr>
            <a:xfrm rot="16200000">
              <a:off x="8229539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908D6B-8987-4BB7-9348-475970C59DE1}"/>
                </a:ext>
              </a:extLst>
            </p:cNvPr>
            <p:cNvSpPr/>
            <p:nvPr/>
          </p:nvSpPr>
          <p:spPr>
            <a:xfrm>
              <a:off x="9475667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3DFF521-88E0-4FC8-8878-323B9276C48E}"/>
                </a:ext>
              </a:extLst>
            </p:cNvPr>
            <p:cNvSpPr/>
            <p:nvPr/>
          </p:nvSpPr>
          <p:spPr>
            <a:xfrm>
              <a:off x="799694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46D3FA-F7D1-4A8B-8CFD-D25F12CAF5D1}"/>
                </a:ext>
              </a:extLst>
            </p:cNvPr>
            <p:cNvSpPr/>
            <p:nvPr/>
          </p:nvSpPr>
          <p:spPr>
            <a:xfrm rot="3787033">
              <a:off x="8234308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E30A24-B7F4-40CE-913A-AB8E8981CB05}"/>
                </a:ext>
              </a:extLst>
            </p:cNvPr>
            <p:cNvSpPr/>
            <p:nvPr/>
          </p:nvSpPr>
          <p:spPr>
            <a:xfrm rot="6988010">
              <a:off x="9083798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D672A8-6FBF-4381-BF76-6519166C7A58}"/>
              </a:ext>
            </a:extLst>
          </p:cNvPr>
          <p:cNvGrpSpPr/>
          <p:nvPr/>
        </p:nvGrpSpPr>
        <p:grpSpPr>
          <a:xfrm>
            <a:off x="2363392" y="1153093"/>
            <a:ext cx="1812672" cy="1385283"/>
            <a:chOff x="2146015" y="1753697"/>
            <a:chExt cx="2160487" cy="1656000"/>
          </a:xfrm>
        </p:grpSpPr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1D69C67A-9E69-4ADE-B7D0-AAE8A9625FB2}"/>
                </a:ext>
              </a:extLst>
            </p:cNvPr>
            <p:cNvSpPr/>
            <p:nvPr/>
          </p:nvSpPr>
          <p:spPr>
            <a:xfrm rot="16200000">
              <a:off x="2478688" y="1843697"/>
              <a:ext cx="1656000" cy="1476000"/>
            </a:xfrm>
            <a:prstGeom prst="hexagon">
              <a:avLst/>
            </a:prstGeom>
            <a:solidFill>
              <a:srgbClr val="00ABE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34511C37-DD89-4165-9F5C-CE09ADA779E0}"/>
                </a:ext>
              </a:extLst>
            </p:cNvPr>
            <p:cNvSpPr/>
            <p:nvPr/>
          </p:nvSpPr>
          <p:spPr>
            <a:xfrm rot="16200000">
              <a:off x="2664962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90B72D9-83A6-4196-8C3E-F737A1618187}"/>
                </a:ext>
              </a:extLst>
            </p:cNvPr>
            <p:cNvSpPr/>
            <p:nvPr/>
          </p:nvSpPr>
          <p:spPr>
            <a:xfrm>
              <a:off x="243237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7677630-55EE-4835-A264-A193F66750A2}"/>
                </a:ext>
              </a:extLst>
            </p:cNvPr>
            <p:cNvSpPr/>
            <p:nvPr/>
          </p:nvSpPr>
          <p:spPr>
            <a:xfrm rot="3787033">
              <a:off x="2669731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75B13DA-D672-4554-BC79-D72F8803A735}"/>
                </a:ext>
              </a:extLst>
            </p:cNvPr>
            <p:cNvSpPr/>
            <p:nvPr/>
          </p:nvSpPr>
          <p:spPr>
            <a:xfrm rot="6988010">
              <a:off x="3519221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4A00B54-7856-46BB-B473-F109B0616D74}"/>
                </a:ext>
              </a:extLst>
            </p:cNvPr>
            <p:cNvSpPr/>
            <p:nvPr/>
          </p:nvSpPr>
          <p:spPr>
            <a:xfrm>
              <a:off x="3911090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72C32E7-AD9B-4FF8-867E-9EF552D05B77}"/>
              </a:ext>
            </a:extLst>
          </p:cNvPr>
          <p:cNvGrpSpPr/>
          <p:nvPr/>
        </p:nvGrpSpPr>
        <p:grpSpPr>
          <a:xfrm>
            <a:off x="4200720" y="1162470"/>
            <a:ext cx="1812672" cy="1385283"/>
            <a:chOff x="4000874" y="1773641"/>
            <a:chExt cx="2160487" cy="1656000"/>
          </a:xfrm>
        </p:grpSpPr>
        <p:sp>
          <p:nvSpPr>
            <p:cNvPr id="43" name="Hexagon 42">
              <a:extLst>
                <a:ext uri="{FF2B5EF4-FFF2-40B4-BE49-F238E27FC236}">
                  <a16:creationId xmlns:a16="http://schemas.microsoft.com/office/drawing/2014/main" id="{530F8AD8-4A38-4BC3-8B60-71A882EA0C07}"/>
                </a:ext>
              </a:extLst>
            </p:cNvPr>
            <p:cNvSpPr/>
            <p:nvPr/>
          </p:nvSpPr>
          <p:spPr>
            <a:xfrm rot="16200000">
              <a:off x="4302352" y="1863641"/>
              <a:ext cx="1656000" cy="1476000"/>
            </a:xfrm>
            <a:prstGeom prst="hexagon">
              <a:avLst/>
            </a:prstGeom>
            <a:solidFill>
              <a:schemeClr val="accent6"/>
            </a:solidFill>
            <a:ln w="12700" cap="flat" cmpd="sng" algn="ctr">
              <a:solidFill>
                <a:schemeClr val="accent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4" name="Hexagon 43">
              <a:extLst>
                <a:ext uri="{FF2B5EF4-FFF2-40B4-BE49-F238E27FC236}">
                  <a16:creationId xmlns:a16="http://schemas.microsoft.com/office/drawing/2014/main" id="{1B66B945-E63B-4494-B1DB-2C8D923DA57E}"/>
                </a:ext>
              </a:extLst>
            </p:cNvPr>
            <p:cNvSpPr/>
            <p:nvPr/>
          </p:nvSpPr>
          <p:spPr>
            <a:xfrm rot="16200000">
              <a:off x="4519821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534321-229F-447F-A5F7-AF113D24EB3E}"/>
                </a:ext>
              </a:extLst>
            </p:cNvPr>
            <p:cNvSpPr/>
            <p:nvPr/>
          </p:nvSpPr>
          <p:spPr>
            <a:xfrm>
              <a:off x="5765949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23B816-A57D-4D4B-8C8F-5E566E8A1A2E}"/>
                </a:ext>
              </a:extLst>
            </p:cNvPr>
            <p:cNvSpPr/>
            <p:nvPr/>
          </p:nvSpPr>
          <p:spPr>
            <a:xfrm>
              <a:off x="4287222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37EF6CC-7FE1-4FC1-AF9A-C354F8F4261E}"/>
                </a:ext>
              </a:extLst>
            </p:cNvPr>
            <p:cNvSpPr/>
            <p:nvPr/>
          </p:nvSpPr>
          <p:spPr>
            <a:xfrm rot="3787033">
              <a:off x="4524590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0A99352-7929-497E-927E-632B8906FFEE}"/>
                </a:ext>
              </a:extLst>
            </p:cNvPr>
            <p:cNvSpPr/>
            <p:nvPr/>
          </p:nvSpPr>
          <p:spPr>
            <a:xfrm rot="6988010">
              <a:off x="5374080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08" name="Graphic 107" descr="Upward trend">
            <a:extLst>
              <a:ext uri="{FF2B5EF4-FFF2-40B4-BE49-F238E27FC236}">
                <a16:creationId xmlns:a16="http://schemas.microsoft.com/office/drawing/2014/main" id="{96AC3D97-F4D3-4A61-8C90-FC9C2FA30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26509" y="1573449"/>
            <a:ext cx="641647" cy="641647"/>
          </a:xfrm>
          <a:prstGeom prst="rect">
            <a:avLst/>
          </a:prstGeom>
        </p:spPr>
      </p:pic>
      <p:pic>
        <p:nvPicPr>
          <p:cNvPr id="4" name="Graphic 3" descr="Police">
            <a:extLst>
              <a:ext uri="{FF2B5EF4-FFF2-40B4-BE49-F238E27FC236}">
                <a16:creationId xmlns:a16="http://schemas.microsoft.com/office/drawing/2014/main" id="{DABA70CB-02F1-40C6-B870-FA8BFF526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3070" y="1510338"/>
            <a:ext cx="728023" cy="728023"/>
          </a:xfrm>
          <a:prstGeom prst="rect">
            <a:avLst/>
          </a:prstGeom>
        </p:spPr>
      </p:pic>
      <p:pic>
        <p:nvPicPr>
          <p:cNvPr id="11" name="Graphic 10" descr="Raised hand">
            <a:extLst>
              <a:ext uri="{FF2B5EF4-FFF2-40B4-BE49-F238E27FC236}">
                <a16:creationId xmlns:a16="http://schemas.microsoft.com/office/drawing/2014/main" id="{3AB74C05-4704-4F98-9753-1301F5C1A6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2629" y="1510337"/>
            <a:ext cx="709313" cy="709313"/>
          </a:xfrm>
          <a:prstGeom prst="rect">
            <a:avLst/>
          </a:prstGeom>
        </p:spPr>
      </p:pic>
      <p:pic>
        <p:nvPicPr>
          <p:cNvPr id="13" name="Graphic 12" descr="Gavel">
            <a:extLst>
              <a:ext uri="{FF2B5EF4-FFF2-40B4-BE49-F238E27FC236}">
                <a16:creationId xmlns:a16="http://schemas.microsoft.com/office/drawing/2014/main" id="{FB05AC5C-871A-47D4-A7A5-D1F9ACFEE0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66974" y="1461970"/>
            <a:ext cx="728849" cy="728849"/>
          </a:xfrm>
          <a:prstGeom prst="rect">
            <a:avLst/>
          </a:prstGeom>
        </p:spPr>
      </p:pic>
      <p:pic>
        <p:nvPicPr>
          <p:cNvPr id="17" name="Graphic 16" descr="Group of men">
            <a:extLst>
              <a:ext uri="{FF2B5EF4-FFF2-40B4-BE49-F238E27FC236}">
                <a16:creationId xmlns:a16="http://schemas.microsoft.com/office/drawing/2014/main" id="{53E292C3-C68E-46A4-9059-2963F1FD4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09195" y="1479899"/>
            <a:ext cx="682791" cy="68279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A09DCA6-72CD-4F21-BD03-689641B44E4B}"/>
              </a:ext>
            </a:extLst>
          </p:cNvPr>
          <p:cNvSpPr/>
          <p:nvPr/>
        </p:nvSpPr>
        <p:spPr>
          <a:xfrm>
            <a:off x="139233" y="3145522"/>
            <a:ext cx="9758857" cy="2424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230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>
            <a:extLst>
              <a:ext uri="{FF2B5EF4-FFF2-40B4-BE49-F238E27FC236}">
                <a16:creationId xmlns:a16="http://schemas.microsoft.com/office/drawing/2014/main" id="{8E0E4585-5C67-44EB-B16B-6C5D4CE0865A}"/>
              </a:ext>
            </a:extLst>
          </p:cNvPr>
          <p:cNvSpPr/>
          <p:nvPr/>
        </p:nvSpPr>
        <p:spPr>
          <a:xfrm>
            <a:off x="-5257" y="982766"/>
            <a:ext cx="1509317" cy="58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4ED4C96E-1D56-4DBE-91DC-9905427471DA}"/>
              </a:ext>
            </a:extLst>
          </p:cNvPr>
          <p:cNvGrpSpPr/>
          <p:nvPr/>
        </p:nvGrpSpPr>
        <p:grpSpPr>
          <a:xfrm>
            <a:off x="572507" y="1145785"/>
            <a:ext cx="1972256" cy="1499385"/>
            <a:chOff x="293537" y="1753697"/>
            <a:chExt cx="2158106" cy="1656000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D33B360-626C-46F3-80D2-96FAA3397568}"/>
                </a:ext>
              </a:extLst>
            </p:cNvPr>
            <p:cNvGrpSpPr/>
            <p:nvPr/>
          </p:nvGrpSpPr>
          <p:grpSpPr>
            <a:xfrm rot="16200000">
              <a:off x="623829" y="1843697"/>
              <a:ext cx="1656000" cy="1476000"/>
              <a:chOff x="3150025" y="2105253"/>
              <a:chExt cx="1656000" cy="1476000"/>
            </a:xfrm>
          </p:grpSpPr>
          <p:sp>
            <p:nvSpPr>
              <p:cNvPr id="105" name="Hexagon 104">
                <a:extLst>
                  <a:ext uri="{FF2B5EF4-FFF2-40B4-BE49-F238E27FC236}">
                    <a16:creationId xmlns:a16="http://schemas.microsoft.com/office/drawing/2014/main" id="{2163EF42-E03E-464F-8490-C0E19CB4E51F}"/>
                  </a:ext>
                </a:extLst>
              </p:cNvPr>
              <p:cNvSpPr/>
              <p:nvPr/>
            </p:nvSpPr>
            <p:spPr>
              <a:xfrm>
                <a:off x="3150025" y="2105253"/>
                <a:ext cx="1656000" cy="1476000"/>
              </a:xfrm>
              <a:prstGeom prst="hexagon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51091295-298F-4388-B3D5-93A0E5BA5847}"/>
                  </a:ext>
                </a:extLst>
              </p:cNvPr>
              <p:cNvSpPr/>
              <p:nvPr/>
            </p:nvSpPr>
            <p:spPr>
              <a:xfrm>
                <a:off x="3336299" y="2238852"/>
                <a:ext cx="1283452" cy="1208802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txBody>
              <a:bodyPr lIns="0" tIns="0" rIns="0" bIns="0" rtlCol="0" anchor="ctr"/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AU" sz="1100" b="1" kern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7B84BAB-129A-426C-BD7E-82C545C223BC}"/>
                </a:ext>
              </a:extLst>
            </p:cNvPr>
            <p:cNvSpPr/>
            <p:nvPr/>
          </p:nvSpPr>
          <p:spPr>
            <a:xfrm>
              <a:off x="2056231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6075AF7-9051-43A5-BC76-6573C7796FB2}"/>
                </a:ext>
              </a:extLst>
            </p:cNvPr>
            <p:cNvSpPr/>
            <p:nvPr/>
          </p:nvSpPr>
          <p:spPr>
            <a:xfrm>
              <a:off x="577504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63A7926-5CAF-4186-9BF1-7603EA03CA48}"/>
                </a:ext>
              </a:extLst>
            </p:cNvPr>
            <p:cNvSpPr/>
            <p:nvPr/>
          </p:nvSpPr>
          <p:spPr>
            <a:xfrm rot="3787033">
              <a:off x="817253" y="1393789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4FE796E-A14D-40A0-85DF-76852E83C4DC}"/>
                </a:ext>
              </a:extLst>
            </p:cNvPr>
            <p:cNvSpPr/>
            <p:nvPr/>
          </p:nvSpPr>
          <p:spPr>
            <a:xfrm rot="6988010">
              <a:off x="1664362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BDB9E-754D-40EA-B5C8-8DFCD9EBE6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72888" y="335172"/>
            <a:ext cx="7207803" cy="609600"/>
          </a:xfrm>
        </p:spPr>
        <p:txBody>
          <a:bodyPr/>
          <a:lstStyle/>
          <a:p>
            <a:r>
              <a:rPr lang="en-AU" dirty="0"/>
              <a:t>What is causing the increase in Aboriginal Adults in prison?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2A51609-6753-4437-998F-061675021A9C}"/>
              </a:ext>
            </a:extLst>
          </p:cNvPr>
          <p:cNvSpPr txBox="1">
            <a:spLocks/>
          </p:cNvSpPr>
          <p:nvPr/>
        </p:nvSpPr>
        <p:spPr>
          <a:xfrm>
            <a:off x="10855036" y="6499802"/>
            <a:ext cx="761379" cy="1912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1638" indent="555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03275" indent="111125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6500" indent="165100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608138" indent="2206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ADA3BA22-0833-DF46-BC46-5F978FAC8248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718DC8D1-914E-4EE0-B6D2-D60879C5A986}"/>
              </a:ext>
            </a:extLst>
          </p:cNvPr>
          <p:cNvSpPr/>
          <p:nvPr/>
        </p:nvSpPr>
        <p:spPr>
          <a:xfrm>
            <a:off x="572507" y="3535184"/>
            <a:ext cx="1885167" cy="241838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AU" sz="100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9" name="Table 20">
            <a:extLst>
              <a:ext uri="{FF2B5EF4-FFF2-40B4-BE49-F238E27FC236}">
                <a16:creationId xmlns:a16="http://schemas.microsoft.com/office/drawing/2014/main" id="{70EE9ED9-296C-48AB-A5BF-3BE248624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198633"/>
              </p:ext>
            </p:extLst>
          </p:nvPr>
        </p:nvGraphicFramePr>
        <p:xfrm>
          <a:off x="560388" y="2631239"/>
          <a:ext cx="9311520" cy="1767286"/>
        </p:xfrm>
        <a:graphic>
          <a:graphicData uri="http://schemas.openxmlformats.org/drawingml/2006/table">
            <a:tbl>
              <a:tblPr firstRow="1" bandRow="1"/>
              <a:tblGrid>
                <a:gridCol w="1862304">
                  <a:extLst>
                    <a:ext uri="{9D8B030D-6E8A-4147-A177-3AD203B41FA5}">
                      <a16:colId xmlns:a16="http://schemas.microsoft.com/office/drawing/2014/main" val="2091033463"/>
                    </a:ext>
                  </a:extLst>
                </a:gridCol>
                <a:gridCol w="1862304">
                  <a:extLst>
                    <a:ext uri="{9D8B030D-6E8A-4147-A177-3AD203B41FA5}">
                      <a16:colId xmlns:a16="http://schemas.microsoft.com/office/drawing/2014/main" val="2122261149"/>
                    </a:ext>
                  </a:extLst>
                </a:gridCol>
                <a:gridCol w="1862304">
                  <a:extLst>
                    <a:ext uri="{9D8B030D-6E8A-4147-A177-3AD203B41FA5}">
                      <a16:colId xmlns:a16="http://schemas.microsoft.com/office/drawing/2014/main" val="2224257368"/>
                    </a:ext>
                  </a:extLst>
                </a:gridCol>
                <a:gridCol w="1862304">
                  <a:extLst>
                    <a:ext uri="{9D8B030D-6E8A-4147-A177-3AD203B41FA5}">
                      <a16:colId xmlns:a16="http://schemas.microsoft.com/office/drawing/2014/main" val="2939498966"/>
                    </a:ext>
                  </a:extLst>
                </a:gridCol>
                <a:gridCol w="1862304">
                  <a:extLst>
                    <a:ext uri="{9D8B030D-6E8A-4147-A177-3AD203B41FA5}">
                      <a16:colId xmlns:a16="http://schemas.microsoft.com/office/drawing/2014/main" val="3209645028"/>
                    </a:ext>
                  </a:extLst>
                </a:gridCol>
              </a:tblGrid>
              <a:tr h="425874"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Trends in prison </a:t>
                      </a:r>
                    </a:p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volumes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00ABE6"/>
                          </a:solidFill>
                          <a:latin typeface="+mj-lt"/>
                        </a:rPr>
                        <a:t>Offence types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78B143"/>
                          </a:solidFill>
                          <a:latin typeface="+mj-lt"/>
                        </a:rPr>
                        <a:t>Legal Proceedings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rgbClr val="FF7F2F"/>
                          </a:solidFill>
                          <a:latin typeface="+mj-lt"/>
                        </a:rPr>
                        <a:t>Remand rates &amp; bail breaches</a:t>
                      </a:r>
                      <a:endParaRPr kumimoji="0" lang="en-A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7F2F"/>
                        </a:solidFill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52F8A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Sentencing 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08144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72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118126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45FA77C-984D-4A3F-9EF5-43DF81D4E0D9}"/>
              </a:ext>
            </a:extLst>
          </p:cNvPr>
          <p:cNvGrpSpPr/>
          <p:nvPr/>
        </p:nvGrpSpPr>
        <p:grpSpPr>
          <a:xfrm>
            <a:off x="6115855" y="1153092"/>
            <a:ext cx="1812672" cy="1385283"/>
            <a:chOff x="5855733" y="1753697"/>
            <a:chExt cx="2160487" cy="1656000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BD494FFD-0AA8-4008-96D1-FD9E86DDA7F5}"/>
                </a:ext>
              </a:extLst>
            </p:cNvPr>
            <p:cNvSpPr/>
            <p:nvPr/>
          </p:nvSpPr>
          <p:spPr>
            <a:xfrm rot="16200000">
              <a:off x="6188406" y="1843697"/>
              <a:ext cx="1656000" cy="1476000"/>
            </a:xfrm>
            <a:prstGeom prst="hexagon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CF42C055-AA53-4708-8CE7-E45821D22E31}"/>
                </a:ext>
              </a:extLst>
            </p:cNvPr>
            <p:cNvSpPr/>
            <p:nvPr/>
          </p:nvSpPr>
          <p:spPr>
            <a:xfrm rot="16200000">
              <a:off x="6374680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EE23B7-DF46-4EFF-B13C-28B84B44E8D8}"/>
                </a:ext>
              </a:extLst>
            </p:cNvPr>
            <p:cNvSpPr/>
            <p:nvPr/>
          </p:nvSpPr>
          <p:spPr>
            <a:xfrm>
              <a:off x="6142081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250121-C121-4408-B586-D0A1A424F083}"/>
                </a:ext>
              </a:extLst>
            </p:cNvPr>
            <p:cNvSpPr/>
            <p:nvPr/>
          </p:nvSpPr>
          <p:spPr>
            <a:xfrm rot="3787033">
              <a:off x="6379449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7393BF-FF25-46E0-A1D2-2E92E0802CBD}"/>
                </a:ext>
              </a:extLst>
            </p:cNvPr>
            <p:cNvSpPr/>
            <p:nvPr/>
          </p:nvSpPr>
          <p:spPr>
            <a:xfrm rot="6988010">
              <a:off x="7228939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FA23A1-D903-4A1D-96A8-B0A80D17DC84}"/>
                </a:ext>
              </a:extLst>
            </p:cNvPr>
            <p:cNvSpPr/>
            <p:nvPr/>
          </p:nvSpPr>
          <p:spPr>
            <a:xfrm>
              <a:off x="7620808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40F16-254F-482F-BE06-DCE1A82C3215}"/>
              </a:ext>
            </a:extLst>
          </p:cNvPr>
          <p:cNvGrpSpPr/>
          <p:nvPr/>
        </p:nvGrpSpPr>
        <p:grpSpPr>
          <a:xfrm>
            <a:off x="7931104" y="1181189"/>
            <a:ext cx="1812672" cy="1385283"/>
            <a:chOff x="7710592" y="1753697"/>
            <a:chExt cx="2160487" cy="1656000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EC9AC953-26EC-473A-A47F-B21E44F58065}"/>
                </a:ext>
              </a:extLst>
            </p:cNvPr>
            <p:cNvSpPr/>
            <p:nvPr/>
          </p:nvSpPr>
          <p:spPr>
            <a:xfrm rot="16200000">
              <a:off x="8043265" y="1843697"/>
              <a:ext cx="1656000" cy="1476000"/>
            </a:xfrm>
            <a:prstGeom prst="hexagon">
              <a:avLst/>
            </a:prstGeom>
            <a:solidFill>
              <a:srgbClr val="752F8A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5F1D1051-B731-44E5-93A6-04667D281EE3}"/>
                </a:ext>
              </a:extLst>
            </p:cNvPr>
            <p:cNvSpPr/>
            <p:nvPr/>
          </p:nvSpPr>
          <p:spPr>
            <a:xfrm rot="16200000">
              <a:off x="8229539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908D6B-8987-4BB7-9348-475970C59DE1}"/>
                </a:ext>
              </a:extLst>
            </p:cNvPr>
            <p:cNvSpPr/>
            <p:nvPr/>
          </p:nvSpPr>
          <p:spPr>
            <a:xfrm>
              <a:off x="9475667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3DFF521-88E0-4FC8-8878-323B9276C48E}"/>
                </a:ext>
              </a:extLst>
            </p:cNvPr>
            <p:cNvSpPr/>
            <p:nvPr/>
          </p:nvSpPr>
          <p:spPr>
            <a:xfrm>
              <a:off x="799694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46D3FA-F7D1-4A8B-8CFD-D25F12CAF5D1}"/>
                </a:ext>
              </a:extLst>
            </p:cNvPr>
            <p:cNvSpPr/>
            <p:nvPr/>
          </p:nvSpPr>
          <p:spPr>
            <a:xfrm rot="3787033">
              <a:off x="8234308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E30A24-B7F4-40CE-913A-AB8E8981CB05}"/>
                </a:ext>
              </a:extLst>
            </p:cNvPr>
            <p:cNvSpPr/>
            <p:nvPr/>
          </p:nvSpPr>
          <p:spPr>
            <a:xfrm rot="6988010">
              <a:off x="9083798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D672A8-6FBF-4381-BF76-6519166C7A58}"/>
              </a:ext>
            </a:extLst>
          </p:cNvPr>
          <p:cNvGrpSpPr/>
          <p:nvPr/>
        </p:nvGrpSpPr>
        <p:grpSpPr>
          <a:xfrm>
            <a:off x="2363392" y="1153093"/>
            <a:ext cx="1812672" cy="1385283"/>
            <a:chOff x="2146015" y="1753697"/>
            <a:chExt cx="2160487" cy="1656000"/>
          </a:xfrm>
        </p:grpSpPr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1D69C67A-9E69-4ADE-B7D0-AAE8A9625FB2}"/>
                </a:ext>
              </a:extLst>
            </p:cNvPr>
            <p:cNvSpPr/>
            <p:nvPr/>
          </p:nvSpPr>
          <p:spPr>
            <a:xfrm rot="16200000">
              <a:off x="2478688" y="1843697"/>
              <a:ext cx="1656000" cy="1476000"/>
            </a:xfrm>
            <a:prstGeom prst="hexagon">
              <a:avLst/>
            </a:prstGeom>
            <a:solidFill>
              <a:srgbClr val="00ABE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34511C37-DD89-4165-9F5C-CE09ADA779E0}"/>
                </a:ext>
              </a:extLst>
            </p:cNvPr>
            <p:cNvSpPr/>
            <p:nvPr/>
          </p:nvSpPr>
          <p:spPr>
            <a:xfrm rot="16200000">
              <a:off x="2664962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90B72D9-83A6-4196-8C3E-F737A1618187}"/>
                </a:ext>
              </a:extLst>
            </p:cNvPr>
            <p:cNvSpPr/>
            <p:nvPr/>
          </p:nvSpPr>
          <p:spPr>
            <a:xfrm>
              <a:off x="243237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7677630-55EE-4835-A264-A193F66750A2}"/>
                </a:ext>
              </a:extLst>
            </p:cNvPr>
            <p:cNvSpPr/>
            <p:nvPr/>
          </p:nvSpPr>
          <p:spPr>
            <a:xfrm rot="3787033">
              <a:off x="2669731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75B13DA-D672-4554-BC79-D72F8803A735}"/>
                </a:ext>
              </a:extLst>
            </p:cNvPr>
            <p:cNvSpPr/>
            <p:nvPr/>
          </p:nvSpPr>
          <p:spPr>
            <a:xfrm rot="6988010">
              <a:off x="3519221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4A00B54-7856-46BB-B473-F109B0616D74}"/>
                </a:ext>
              </a:extLst>
            </p:cNvPr>
            <p:cNvSpPr/>
            <p:nvPr/>
          </p:nvSpPr>
          <p:spPr>
            <a:xfrm>
              <a:off x="3911090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72C32E7-AD9B-4FF8-867E-9EF552D05B77}"/>
              </a:ext>
            </a:extLst>
          </p:cNvPr>
          <p:cNvGrpSpPr/>
          <p:nvPr/>
        </p:nvGrpSpPr>
        <p:grpSpPr>
          <a:xfrm>
            <a:off x="4200720" y="1162470"/>
            <a:ext cx="1812672" cy="1385283"/>
            <a:chOff x="4000874" y="1773641"/>
            <a:chExt cx="2160487" cy="1656000"/>
          </a:xfrm>
        </p:grpSpPr>
        <p:sp>
          <p:nvSpPr>
            <p:cNvPr id="43" name="Hexagon 42">
              <a:extLst>
                <a:ext uri="{FF2B5EF4-FFF2-40B4-BE49-F238E27FC236}">
                  <a16:creationId xmlns:a16="http://schemas.microsoft.com/office/drawing/2014/main" id="{530F8AD8-4A38-4BC3-8B60-71A882EA0C07}"/>
                </a:ext>
              </a:extLst>
            </p:cNvPr>
            <p:cNvSpPr/>
            <p:nvPr/>
          </p:nvSpPr>
          <p:spPr>
            <a:xfrm rot="16200000">
              <a:off x="4302352" y="1863641"/>
              <a:ext cx="1656000" cy="1476000"/>
            </a:xfrm>
            <a:prstGeom prst="hexagon">
              <a:avLst/>
            </a:prstGeom>
            <a:solidFill>
              <a:schemeClr val="accent6"/>
            </a:solidFill>
            <a:ln w="12700" cap="flat" cmpd="sng" algn="ctr">
              <a:solidFill>
                <a:schemeClr val="accent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4" name="Hexagon 43">
              <a:extLst>
                <a:ext uri="{FF2B5EF4-FFF2-40B4-BE49-F238E27FC236}">
                  <a16:creationId xmlns:a16="http://schemas.microsoft.com/office/drawing/2014/main" id="{1B66B945-E63B-4494-B1DB-2C8D923DA57E}"/>
                </a:ext>
              </a:extLst>
            </p:cNvPr>
            <p:cNvSpPr/>
            <p:nvPr/>
          </p:nvSpPr>
          <p:spPr>
            <a:xfrm rot="16200000">
              <a:off x="4519821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534321-229F-447F-A5F7-AF113D24EB3E}"/>
                </a:ext>
              </a:extLst>
            </p:cNvPr>
            <p:cNvSpPr/>
            <p:nvPr/>
          </p:nvSpPr>
          <p:spPr>
            <a:xfrm>
              <a:off x="5765949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23B816-A57D-4D4B-8C8F-5E566E8A1A2E}"/>
                </a:ext>
              </a:extLst>
            </p:cNvPr>
            <p:cNvSpPr/>
            <p:nvPr/>
          </p:nvSpPr>
          <p:spPr>
            <a:xfrm>
              <a:off x="4287222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37EF6CC-7FE1-4FC1-AF9A-C354F8F4261E}"/>
                </a:ext>
              </a:extLst>
            </p:cNvPr>
            <p:cNvSpPr/>
            <p:nvPr/>
          </p:nvSpPr>
          <p:spPr>
            <a:xfrm rot="3787033">
              <a:off x="4524590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0A99352-7929-497E-927E-632B8906FFEE}"/>
                </a:ext>
              </a:extLst>
            </p:cNvPr>
            <p:cNvSpPr/>
            <p:nvPr/>
          </p:nvSpPr>
          <p:spPr>
            <a:xfrm rot="6988010">
              <a:off x="5374080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08" name="Graphic 107" descr="Upward trend">
            <a:extLst>
              <a:ext uri="{FF2B5EF4-FFF2-40B4-BE49-F238E27FC236}">
                <a16:creationId xmlns:a16="http://schemas.microsoft.com/office/drawing/2014/main" id="{96AC3D97-F4D3-4A61-8C90-FC9C2FA30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26509" y="1573449"/>
            <a:ext cx="641647" cy="641647"/>
          </a:xfrm>
          <a:prstGeom prst="rect">
            <a:avLst/>
          </a:prstGeom>
        </p:spPr>
      </p:pic>
      <p:pic>
        <p:nvPicPr>
          <p:cNvPr id="4" name="Graphic 3" descr="Police">
            <a:extLst>
              <a:ext uri="{FF2B5EF4-FFF2-40B4-BE49-F238E27FC236}">
                <a16:creationId xmlns:a16="http://schemas.microsoft.com/office/drawing/2014/main" id="{DABA70CB-02F1-40C6-B870-FA8BFF526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3070" y="1510338"/>
            <a:ext cx="728023" cy="728023"/>
          </a:xfrm>
          <a:prstGeom prst="rect">
            <a:avLst/>
          </a:prstGeom>
        </p:spPr>
      </p:pic>
      <p:pic>
        <p:nvPicPr>
          <p:cNvPr id="11" name="Graphic 10" descr="Raised hand">
            <a:extLst>
              <a:ext uri="{FF2B5EF4-FFF2-40B4-BE49-F238E27FC236}">
                <a16:creationId xmlns:a16="http://schemas.microsoft.com/office/drawing/2014/main" id="{3AB74C05-4704-4F98-9753-1301F5C1A6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2629" y="1510337"/>
            <a:ext cx="709313" cy="709313"/>
          </a:xfrm>
          <a:prstGeom prst="rect">
            <a:avLst/>
          </a:prstGeom>
        </p:spPr>
      </p:pic>
      <p:pic>
        <p:nvPicPr>
          <p:cNvPr id="13" name="Graphic 12" descr="Gavel">
            <a:extLst>
              <a:ext uri="{FF2B5EF4-FFF2-40B4-BE49-F238E27FC236}">
                <a16:creationId xmlns:a16="http://schemas.microsoft.com/office/drawing/2014/main" id="{FB05AC5C-871A-47D4-A7A5-D1F9ACFEE0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66974" y="1461970"/>
            <a:ext cx="728849" cy="728849"/>
          </a:xfrm>
          <a:prstGeom prst="rect">
            <a:avLst/>
          </a:prstGeom>
        </p:spPr>
      </p:pic>
      <p:pic>
        <p:nvPicPr>
          <p:cNvPr id="17" name="Graphic 16" descr="Group of men">
            <a:extLst>
              <a:ext uri="{FF2B5EF4-FFF2-40B4-BE49-F238E27FC236}">
                <a16:creationId xmlns:a16="http://schemas.microsoft.com/office/drawing/2014/main" id="{53E292C3-C68E-46A4-9059-2963F1FD4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09195" y="1479899"/>
            <a:ext cx="682791" cy="68279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A09DCA6-72CD-4F21-BD03-689641B44E4B}"/>
              </a:ext>
            </a:extLst>
          </p:cNvPr>
          <p:cNvSpPr/>
          <p:nvPr/>
        </p:nvSpPr>
        <p:spPr>
          <a:xfrm>
            <a:off x="139233" y="3145522"/>
            <a:ext cx="9758857" cy="2424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Star: 7 Points 1">
            <a:extLst>
              <a:ext uri="{FF2B5EF4-FFF2-40B4-BE49-F238E27FC236}">
                <a16:creationId xmlns:a16="http://schemas.microsoft.com/office/drawing/2014/main" id="{D9BE669B-007D-476F-B38A-C2B25BD3BCD6}"/>
              </a:ext>
            </a:extLst>
          </p:cNvPr>
          <p:cNvSpPr/>
          <p:nvPr/>
        </p:nvSpPr>
        <p:spPr>
          <a:xfrm>
            <a:off x="280857" y="853913"/>
            <a:ext cx="2432913" cy="2792362"/>
          </a:xfrm>
          <a:prstGeom prst="star7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0578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66A3897-1B0F-4927-B1A1-6512F7445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16138" y="168909"/>
            <a:ext cx="6928904" cy="609600"/>
          </a:xfrm>
        </p:spPr>
        <p:txBody>
          <a:bodyPr/>
          <a:lstStyle/>
          <a:p>
            <a:r>
              <a:rPr lang="en-AU" dirty="0"/>
              <a:t>Aboriginal Adults in prison, March 2013 to March 2021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A130461-EE86-46D4-98AC-47B4FA8E5E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126419"/>
              </p:ext>
            </p:extLst>
          </p:nvPr>
        </p:nvGraphicFramePr>
        <p:xfrm>
          <a:off x="1211176" y="643393"/>
          <a:ext cx="5458072" cy="513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Arrow: Up-Down 2">
            <a:extLst>
              <a:ext uri="{FF2B5EF4-FFF2-40B4-BE49-F238E27FC236}">
                <a16:creationId xmlns:a16="http://schemas.microsoft.com/office/drawing/2014/main" id="{DD4A3C64-1A56-46FB-BCBC-18C1F70B1998}"/>
              </a:ext>
            </a:extLst>
          </p:cNvPr>
          <p:cNvSpPr/>
          <p:nvPr/>
        </p:nvSpPr>
        <p:spPr>
          <a:xfrm>
            <a:off x="6933501" y="1501634"/>
            <a:ext cx="209724" cy="1132509"/>
          </a:xfrm>
          <a:prstGeom prst="up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BA592E-37EB-4D53-B17C-DED38F71BCA6}"/>
              </a:ext>
            </a:extLst>
          </p:cNvPr>
          <p:cNvCxnSpPr>
            <a:cxnSpLocks/>
          </p:cNvCxnSpPr>
          <p:nvPr/>
        </p:nvCxnSpPr>
        <p:spPr>
          <a:xfrm flipH="1">
            <a:off x="1644242" y="2634143"/>
            <a:ext cx="5394121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402C13-9F5C-44F3-90E2-518304F0655D}"/>
              </a:ext>
            </a:extLst>
          </p:cNvPr>
          <p:cNvCxnSpPr>
            <a:cxnSpLocks/>
          </p:cNvCxnSpPr>
          <p:nvPr/>
        </p:nvCxnSpPr>
        <p:spPr>
          <a:xfrm flipH="1">
            <a:off x="6484690" y="1501634"/>
            <a:ext cx="553674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0BEDEE3-912A-4C6F-9593-EB8F73106DF6}"/>
              </a:ext>
            </a:extLst>
          </p:cNvPr>
          <p:cNvSpPr txBox="1"/>
          <p:nvPr/>
        </p:nvSpPr>
        <p:spPr>
          <a:xfrm>
            <a:off x="7407479" y="1585519"/>
            <a:ext cx="2324220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AU" sz="120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chang</a:t>
            </a:r>
            <a:r>
              <a:rPr lang="en-AU" sz="1200" b="1" spc="300" dirty="0">
                <a:solidFill>
                  <a:schemeClr val="bg2">
                    <a:lumMod val="25000"/>
                  </a:schemeClr>
                </a:solidFill>
              </a:rPr>
              <a:t>e:</a:t>
            </a:r>
            <a:r>
              <a:rPr lang="en-AU" sz="1200" spc="3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</a:rPr>
              <a:t>Up 1019 people</a:t>
            </a:r>
          </a:p>
          <a:p>
            <a:pPr algn="ctr"/>
            <a:r>
              <a:rPr lang="en-AU" sz="120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change: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</a:rPr>
              <a:t>Up 44%</a:t>
            </a:r>
            <a:endParaRPr lang="en-AU" sz="1200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DF90D72B-66E4-47B7-8D08-5509D1B44C9B}"/>
              </a:ext>
            </a:extLst>
          </p:cNvPr>
          <p:cNvSpPr/>
          <p:nvPr/>
        </p:nvSpPr>
        <p:spPr>
          <a:xfrm flipH="1">
            <a:off x="1585518" y="2843236"/>
            <a:ext cx="149248" cy="415498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5358E9AE-993C-4C2F-B041-1FDDEF3CD861}"/>
              </a:ext>
            </a:extLst>
          </p:cNvPr>
          <p:cNvSpPr txBox="1"/>
          <p:nvPr/>
        </p:nvSpPr>
        <p:spPr>
          <a:xfrm>
            <a:off x="1211176" y="3309511"/>
            <a:ext cx="961573" cy="415498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 </a:t>
            </a:r>
          </a:p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2DC5EAEC-4D18-457E-BC30-2F7B7FB32027}"/>
              </a:ext>
            </a:extLst>
          </p:cNvPr>
          <p:cNvSpPr/>
          <p:nvPr/>
        </p:nvSpPr>
        <p:spPr>
          <a:xfrm flipH="1">
            <a:off x="2746822" y="2345103"/>
            <a:ext cx="114084" cy="725729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5DB44E2B-9F05-4850-BB24-1FB97BB36E36}"/>
              </a:ext>
            </a:extLst>
          </p:cNvPr>
          <p:cNvSpPr txBox="1"/>
          <p:nvPr/>
        </p:nvSpPr>
        <p:spPr>
          <a:xfrm>
            <a:off x="1585518" y="4161698"/>
            <a:ext cx="1460625" cy="738664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</a:p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</a:p>
          <a:p>
            <a:pPr algn="ctr"/>
            <a:r>
              <a:rPr lang="en-AU" sz="1050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Bail Act 2013</a:t>
            </a:r>
          </a:p>
        </p:txBody>
      </p:sp>
      <p:sp>
        <p:nvSpPr>
          <p:cNvPr id="21" name="Arrow: Up 20">
            <a:extLst>
              <a:ext uri="{FF2B5EF4-FFF2-40B4-BE49-F238E27FC236}">
                <a16:creationId xmlns:a16="http://schemas.microsoft.com/office/drawing/2014/main" id="{BE303BDF-F6C9-497A-9755-506543E73A6C}"/>
              </a:ext>
            </a:extLst>
          </p:cNvPr>
          <p:cNvSpPr/>
          <p:nvPr/>
        </p:nvSpPr>
        <p:spPr>
          <a:xfrm flipH="1">
            <a:off x="2209307" y="2500980"/>
            <a:ext cx="114086" cy="1508957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8BC5EDA9-1956-40FD-8CC7-4140621353DD}"/>
              </a:ext>
            </a:extLst>
          </p:cNvPr>
          <p:cNvSpPr txBox="1"/>
          <p:nvPr/>
        </p:nvSpPr>
        <p:spPr>
          <a:xfrm>
            <a:off x="2396011" y="3141511"/>
            <a:ext cx="1231349" cy="1061829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</a:t>
            </a:r>
          </a:p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pPr algn="ctr"/>
            <a:r>
              <a:rPr lang="en-AU" sz="1050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‘Show cause’ introduced</a:t>
            </a:r>
          </a:p>
          <a:p>
            <a:pPr algn="ctr"/>
            <a:r>
              <a:rPr lang="en-AU" sz="1050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E97D86CF-F703-4174-B2C2-389EA7054053}"/>
              </a:ext>
            </a:extLst>
          </p:cNvPr>
          <p:cNvSpPr/>
          <p:nvPr/>
        </p:nvSpPr>
        <p:spPr>
          <a:xfrm flipH="1">
            <a:off x="4931328" y="1751026"/>
            <a:ext cx="114085" cy="1585575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16F462F6-0A74-4B87-A056-014EF13D1105}"/>
              </a:ext>
            </a:extLst>
          </p:cNvPr>
          <p:cNvSpPr txBox="1"/>
          <p:nvPr/>
        </p:nvSpPr>
        <p:spPr>
          <a:xfrm>
            <a:off x="4421937" y="3418514"/>
            <a:ext cx="1247265" cy="738664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 </a:t>
            </a:r>
          </a:p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  <a:p>
            <a:pPr algn="ctr"/>
            <a:r>
              <a:rPr lang="en-AU" sz="1050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Sentencing reforms</a:t>
            </a:r>
          </a:p>
        </p:txBody>
      </p:sp>
      <p:sp>
        <p:nvSpPr>
          <p:cNvPr id="25" name="Arrow: Up 24">
            <a:extLst>
              <a:ext uri="{FF2B5EF4-FFF2-40B4-BE49-F238E27FC236}">
                <a16:creationId xmlns:a16="http://schemas.microsoft.com/office/drawing/2014/main" id="{497EB3F0-1F3B-4B06-B1B9-A87969F4B5CC}"/>
              </a:ext>
            </a:extLst>
          </p:cNvPr>
          <p:cNvSpPr/>
          <p:nvPr/>
        </p:nvSpPr>
        <p:spPr>
          <a:xfrm flipH="1">
            <a:off x="5897461" y="1731084"/>
            <a:ext cx="114084" cy="778334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6778654E-00A4-47C5-BCFD-5C7102B9C093}"/>
              </a:ext>
            </a:extLst>
          </p:cNvPr>
          <p:cNvSpPr txBox="1"/>
          <p:nvPr/>
        </p:nvSpPr>
        <p:spPr>
          <a:xfrm>
            <a:off x="5669202" y="2759541"/>
            <a:ext cx="815488" cy="577081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</a:t>
            </a:r>
          </a:p>
          <a:p>
            <a:pPr algn="ctr"/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 algn="ctr"/>
            <a:r>
              <a:rPr lang="en-AU" sz="1050" spc="3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AU" sz="1050" b="1" spc="3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D1F3E1-A894-499F-926A-C927B6848365}"/>
              </a:ext>
            </a:extLst>
          </p:cNvPr>
          <p:cNvSpPr/>
          <p:nvPr/>
        </p:nvSpPr>
        <p:spPr>
          <a:xfrm>
            <a:off x="2323393" y="876300"/>
            <a:ext cx="2098544" cy="3388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082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211176" y="5886188"/>
            <a:ext cx="8120473" cy="695372"/>
          </a:xfrm>
          <a:ln w="19050"/>
        </p:spPr>
        <p:txBody>
          <a:bodyPr/>
          <a:lstStyle/>
          <a:p>
            <a:r>
              <a:rPr lang="en-AU" dirty="0"/>
              <a:t>Aboriginal prison population increased 44% in the 8 years to March 2021</a:t>
            </a:r>
          </a:p>
          <a:p>
            <a:pPr>
              <a:spcBef>
                <a:spcPts val="0"/>
              </a:spcBef>
            </a:pPr>
            <a:r>
              <a:rPr lang="en-AU" dirty="0"/>
              <a:t>Both the remand and sentenced populations increased</a:t>
            </a:r>
          </a:p>
          <a:p>
            <a:pPr>
              <a:spcBef>
                <a:spcPts val="0"/>
              </a:spcBef>
            </a:pPr>
            <a:r>
              <a:rPr lang="en-AU" dirty="0"/>
              <a:t>Remand population increased faster (up 68% versus 33% for sentenced prisoners)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66A3897-1B0F-4927-B1A1-6512F7445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16138" y="168909"/>
            <a:ext cx="6928904" cy="609600"/>
          </a:xfrm>
        </p:spPr>
        <p:txBody>
          <a:bodyPr/>
          <a:lstStyle/>
          <a:p>
            <a:r>
              <a:rPr lang="en-AU" dirty="0"/>
              <a:t>Aboriginal Adults in prison, March 2013 to March 2021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A130461-EE86-46D4-98AC-47B4FA8E5E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6045573"/>
              </p:ext>
            </p:extLst>
          </p:nvPr>
        </p:nvGraphicFramePr>
        <p:xfrm>
          <a:off x="1211176" y="643393"/>
          <a:ext cx="5458072" cy="513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Arrow: Up-Down 2">
            <a:extLst>
              <a:ext uri="{FF2B5EF4-FFF2-40B4-BE49-F238E27FC236}">
                <a16:creationId xmlns:a16="http://schemas.microsoft.com/office/drawing/2014/main" id="{DD4A3C64-1A56-46FB-BCBC-18C1F70B1998}"/>
              </a:ext>
            </a:extLst>
          </p:cNvPr>
          <p:cNvSpPr/>
          <p:nvPr/>
        </p:nvSpPr>
        <p:spPr>
          <a:xfrm>
            <a:off x="6933501" y="1501634"/>
            <a:ext cx="209724" cy="1132509"/>
          </a:xfrm>
          <a:prstGeom prst="up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BA592E-37EB-4D53-B17C-DED38F71BCA6}"/>
              </a:ext>
            </a:extLst>
          </p:cNvPr>
          <p:cNvCxnSpPr>
            <a:cxnSpLocks/>
          </p:cNvCxnSpPr>
          <p:nvPr/>
        </p:nvCxnSpPr>
        <p:spPr>
          <a:xfrm flipH="1">
            <a:off x="1644242" y="2634143"/>
            <a:ext cx="5394121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402C13-9F5C-44F3-90E2-518304F0655D}"/>
              </a:ext>
            </a:extLst>
          </p:cNvPr>
          <p:cNvCxnSpPr>
            <a:cxnSpLocks/>
          </p:cNvCxnSpPr>
          <p:nvPr/>
        </p:nvCxnSpPr>
        <p:spPr>
          <a:xfrm flipH="1">
            <a:off x="6484690" y="1501634"/>
            <a:ext cx="553674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0BEDEE3-912A-4C6F-9593-EB8F73106DF6}"/>
              </a:ext>
            </a:extLst>
          </p:cNvPr>
          <p:cNvSpPr txBox="1"/>
          <p:nvPr/>
        </p:nvSpPr>
        <p:spPr>
          <a:xfrm>
            <a:off x="7407477" y="1211772"/>
            <a:ext cx="2407641" cy="83099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volume change: Up 1019 people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change: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44%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C5D18AAB-5BD2-4287-AEBD-5EBD186A9E69}"/>
              </a:ext>
            </a:extLst>
          </p:cNvPr>
          <p:cNvSpPr/>
          <p:nvPr/>
        </p:nvSpPr>
        <p:spPr>
          <a:xfrm>
            <a:off x="6903441" y="2828492"/>
            <a:ext cx="209724" cy="590724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91DE509-BDF0-42AB-AA64-96A07B091894}"/>
              </a:ext>
            </a:extLst>
          </p:cNvPr>
          <p:cNvCxnSpPr>
            <a:cxnSpLocks/>
          </p:cNvCxnSpPr>
          <p:nvPr/>
        </p:nvCxnSpPr>
        <p:spPr>
          <a:xfrm flipH="1">
            <a:off x="1614182" y="3429000"/>
            <a:ext cx="539412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B9BA1C-5887-43CB-B627-6E33F4A292CB}"/>
              </a:ext>
            </a:extLst>
          </p:cNvPr>
          <p:cNvCxnSpPr>
            <a:cxnSpLocks/>
          </p:cNvCxnSpPr>
          <p:nvPr/>
        </p:nvCxnSpPr>
        <p:spPr>
          <a:xfrm flipH="1">
            <a:off x="6532227" y="2828493"/>
            <a:ext cx="553674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Up-Down 15">
            <a:extLst>
              <a:ext uri="{FF2B5EF4-FFF2-40B4-BE49-F238E27FC236}">
                <a16:creationId xmlns:a16="http://schemas.microsoft.com/office/drawing/2014/main" id="{204AA976-AF85-4878-9CA3-433FBCAF2080}"/>
              </a:ext>
            </a:extLst>
          </p:cNvPr>
          <p:cNvSpPr/>
          <p:nvPr/>
        </p:nvSpPr>
        <p:spPr>
          <a:xfrm>
            <a:off x="6937696" y="3927719"/>
            <a:ext cx="209724" cy="562058"/>
          </a:xfrm>
          <a:prstGeom prst="up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61EB7E8-13AE-44E8-977C-54B3CE162658}"/>
              </a:ext>
            </a:extLst>
          </p:cNvPr>
          <p:cNvCxnSpPr>
            <a:cxnSpLocks/>
          </p:cNvCxnSpPr>
          <p:nvPr/>
        </p:nvCxnSpPr>
        <p:spPr>
          <a:xfrm flipH="1">
            <a:off x="1614181" y="4483055"/>
            <a:ext cx="5394121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2307804-ABFE-4993-BD12-8C940370A788}"/>
              </a:ext>
            </a:extLst>
          </p:cNvPr>
          <p:cNvCxnSpPr>
            <a:cxnSpLocks/>
          </p:cNvCxnSpPr>
          <p:nvPr/>
        </p:nvCxnSpPr>
        <p:spPr>
          <a:xfrm flipH="1">
            <a:off x="6484690" y="3927720"/>
            <a:ext cx="553674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F1536E7-D7B3-432F-89B4-A012A2C158C1}"/>
              </a:ext>
            </a:extLst>
          </p:cNvPr>
          <p:cNvSpPr txBox="1"/>
          <p:nvPr/>
        </p:nvSpPr>
        <p:spPr>
          <a:xfrm>
            <a:off x="7347358" y="2616022"/>
            <a:ext cx="2407641" cy="83099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Sentenced change: 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537 people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change: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33%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A7D994-8E07-4751-BE4B-9BB7E2E600AB}"/>
              </a:ext>
            </a:extLst>
          </p:cNvPr>
          <p:cNvSpPr txBox="1"/>
          <p:nvPr/>
        </p:nvSpPr>
        <p:spPr>
          <a:xfrm>
            <a:off x="7322188" y="3771921"/>
            <a:ext cx="2407641" cy="1015663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Remand change: Up 482 people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change:</a:t>
            </a:r>
          </a:p>
          <a:p>
            <a:pPr algn="ctr"/>
            <a:r>
              <a:rPr lang="en-AU" sz="1200" spc="3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68%</a:t>
            </a:r>
          </a:p>
          <a:p>
            <a:pPr algn="ctr"/>
            <a:endParaRPr lang="en-AU" sz="1200" spc="3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58F193A6-AF62-4FC8-AE68-E6216C30CA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964313"/>
              </p:ext>
            </p:extLst>
          </p:nvPr>
        </p:nvGraphicFramePr>
        <p:xfrm>
          <a:off x="6669248" y="4815231"/>
          <a:ext cx="3893872" cy="2202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2693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Graphic spid="9" grpId="0" uiExpand="1">
        <p:bldSub>
          <a:bldChart bld="series"/>
        </p:bldSub>
      </p:bldGraphic>
      <p:bldP spid="11" grpId="0" animBg="1"/>
      <p:bldP spid="16" grpId="0" animBg="1"/>
      <p:bldP spid="19" grpId="0" animBg="1"/>
      <p:bldP spid="20" grpId="0" animBg="1"/>
      <p:bldGraphic spid="21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>
            <a:extLst>
              <a:ext uri="{FF2B5EF4-FFF2-40B4-BE49-F238E27FC236}">
                <a16:creationId xmlns:a16="http://schemas.microsoft.com/office/drawing/2014/main" id="{8E0E4585-5C67-44EB-B16B-6C5D4CE0865A}"/>
              </a:ext>
            </a:extLst>
          </p:cNvPr>
          <p:cNvSpPr/>
          <p:nvPr/>
        </p:nvSpPr>
        <p:spPr>
          <a:xfrm>
            <a:off x="-5257" y="982766"/>
            <a:ext cx="1509317" cy="58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4ED4C96E-1D56-4DBE-91DC-9905427471DA}"/>
              </a:ext>
            </a:extLst>
          </p:cNvPr>
          <p:cNvGrpSpPr/>
          <p:nvPr/>
        </p:nvGrpSpPr>
        <p:grpSpPr>
          <a:xfrm>
            <a:off x="333224" y="1145785"/>
            <a:ext cx="1972256" cy="1499385"/>
            <a:chOff x="293537" y="1753697"/>
            <a:chExt cx="2158106" cy="1656000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D33B360-626C-46F3-80D2-96FAA3397568}"/>
                </a:ext>
              </a:extLst>
            </p:cNvPr>
            <p:cNvGrpSpPr/>
            <p:nvPr/>
          </p:nvGrpSpPr>
          <p:grpSpPr>
            <a:xfrm rot="16200000">
              <a:off x="623829" y="1843697"/>
              <a:ext cx="1656000" cy="1476000"/>
              <a:chOff x="3150025" y="2105253"/>
              <a:chExt cx="1656000" cy="1476000"/>
            </a:xfrm>
          </p:grpSpPr>
          <p:sp>
            <p:nvSpPr>
              <p:cNvPr id="105" name="Hexagon 104">
                <a:extLst>
                  <a:ext uri="{FF2B5EF4-FFF2-40B4-BE49-F238E27FC236}">
                    <a16:creationId xmlns:a16="http://schemas.microsoft.com/office/drawing/2014/main" id="{2163EF42-E03E-464F-8490-C0E19CB4E51F}"/>
                  </a:ext>
                </a:extLst>
              </p:cNvPr>
              <p:cNvSpPr/>
              <p:nvPr/>
            </p:nvSpPr>
            <p:spPr>
              <a:xfrm>
                <a:off x="3150025" y="2105253"/>
                <a:ext cx="1656000" cy="1476000"/>
              </a:xfrm>
              <a:prstGeom prst="hexagon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51091295-298F-4388-B3D5-93A0E5BA5847}"/>
                  </a:ext>
                </a:extLst>
              </p:cNvPr>
              <p:cNvSpPr/>
              <p:nvPr/>
            </p:nvSpPr>
            <p:spPr>
              <a:xfrm>
                <a:off x="3336299" y="2238852"/>
                <a:ext cx="1283452" cy="1208802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txBody>
              <a:bodyPr lIns="0" tIns="0" rIns="0" bIns="0" rtlCol="0" anchor="ctr"/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AU" sz="1100" b="1" kern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7B84BAB-129A-426C-BD7E-82C545C223BC}"/>
                </a:ext>
              </a:extLst>
            </p:cNvPr>
            <p:cNvSpPr/>
            <p:nvPr/>
          </p:nvSpPr>
          <p:spPr>
            <a:xfrm>
              <a:off x="2056231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6075AF7-9051-43A5-BC76-6573C7796FB2}"/>
                </a:ext>
              </a:extLst>
            </p:cNvPr>
            <p:cNvSpPr/>
            <p:nvPr/>
          </p:nvSpPr>
          <p:spPr>
            <a:xfrm>
              <a:off x="577504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63A7926-5CAF-4186-9BF1-7603EA03CA48}"/>
                </a:ext>
              </a:extLst>
            </p:cNvPr>
            <p:cNvSpPr/>
            <p:nvPr/>
          </p:nvSpPr>
          <p:spPr>
            <a:xfrm rot="3787033">
              <a:off x="817253" y="1393789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4FE796E-A14D-40A0-85DF-76852E83C4DC}"/>
                </a:ext>
              </a:extLst>
            </p:cNvPr>
            <p:cNvSpPr/>
            <p:nvPr/>
          </p:nvSpPr>
          <p:spPr>
            <a:xfrm rot="6988010">
              <a:off x="1664362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BDB9E-754D-40EA-B5C8-8DFCD9EBE6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72888" y="335172"/>
            <a:ext cx="7207803" cy="609600"/>
          </a:xfrm>
        </p:spPr>
        <p:txBody>
          <a:bodyPr/>
          <a:lstStyle/>
          <a:p>
            <a:r>
              <a:rPr lang="en-AU" dirty="0"/>
              <a:t>What is causing the increase in Aboriginal Adults in prison?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2A51609-6753-4437-998F-061675021A9C}"/>
              </a:ext>
            </a:extLst>
          </p:cNvPr>
          <p:cNvSpPr txBox="1">
            <a:spLocks/>
          </p:cNvSpPr>
          <p:nvPr/>
        </p:nvSpPr>
        <p:spPr>
          <a:xfrm>
            <a:off x="10855036" y="6499802"/>
            <a:ext cx="761379" cy="1912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1638" indent="555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03275" indent="111125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6500" indent="165100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608138" indent="2206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ADA3BA22-0833-DF46-BC46-5F978FAC8248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718DC8D1-914E-4EE0-B6D2-D60879C5A986}"/>
              </a:ext>
            </a:extLst>
          </p:cNvPr>
          <p:cNvSpPr/>
          <p:nvPr/>
        </p:nvSpPr>
        <p:spPr>
          <a:xfrm>
            <a:off x="572507" y="3535184"/>
            <a:ext cx="1885167" cy="241838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AU" sz="100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9" name="Table 20">
            <a:extLst>
              <a:ext uri="{FF2B5EF4-FFF2-40B4-BE49-F238E27FC236}">
                <a16:creationId xmlns:a16="http://schemas.microsoft.com/office/drawing/2014/main" id="{70EE9ED9-296C-48AB-A5BF-3BE248624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330158"/>
              </p:ext>
            </p:extLst>
          </p:nvPr>
        </p:nvGraphicFramePr>
        <p:xfrm>
          <a:off x="280857" y="2631239"/>
          <a:ext cx="9591050" cy="3420600"/>
        </p:xfrm>
        <a:graphic>
          <a:graphicData uri="http://schemas.openxmlformats.org/drawingml/2006/table">
            <a:tbl>
              <a:tblPr firstRow="1" bandRow="1"/>
              <a:tblGrid>
                <a:gridCol w="2098549">
                  <a:extLst>
                    <a:ext uri="{9D8B030D-6E8A-4147-A177-3AD203B41FA5}">
                      <a16:colId xmlns:a16="http://schemas.microsoft.com/office/drawing/2014/main" val="2091033463"/>
                    </a:ext>
                  </a:extLst>
                </a:gridCol>
                <a:gridCol w="1737871">
                  <a:extLst>
                    <a:ext uri="{9D8B030D-6E8A-4147-A177-3AD203B41FA5}">
                      <a16:colId xmlns:a16="http://schemas.microsoft.com/office/drawing/2014/main" val="2122261149"/>
                    </a:ext>
                  </a:extLst>
                </a:gridCol>
                <a:gridCol w="1918210">
                  <a:extLst>
                    <a:ext uri="{9D8B030D-6E8A-4147-A177-3AD203B41FA5}">
                      <a16:colId xmlns:a16="http://schemas.microsoft.com/office/drawing/2014/main" val="2224257368"/>
                    </a:ext>
                  </a:extLst>
                </a:gridCol>
                <a:gridCol w="1918210">
                  <a:extLst>
                    <a:ext uri="{9D8B030D-6E8A-4147-A177-3AD203B41FA5}">
                      <a16:colId xmlns:a16="http://schemas.microsoft.com/office/drawing/2014/main" val="2939498966"/>
                    </a:ext>
                  </a:extLst>
                </a:gridCol>
                <a:gridCol w="1918210">
                  <a:extLst>
                    <a:ext uri="{9D8B030D-6E8A-4147-A177-3AD203B41FA5}">
                      <a16:colId xmlns:a16="http://schemas.microsoft.com/office/drawing/2014/main" val="3209645028"/>
                    </a:ext>
                  </a:extLst>
                </a:gridCol>
              </a:tblGrid>
              <a:tr h="425874"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Trends in prison </a:t>
                      </a:r>
                    </a:p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64"/>
                          </a:solidFill>
                          <a:effectLst/>
                          <a:uLnTx/>
                          <a:uFillTx/>
                          <a:latin typeface="+mj-lt"/>
                        </a:rPr>
                        <a:t>volumes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00ABE6"/>
                          </a:solidFill>
                          <a:latin typeface="+mj-lt"/>
                        </a:rPr>
                        <a:t>Offence types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rgbClr val="78B143"/>
                          </a:solidFill>
                          <a:latin typeface="+mj-lt"/>
                        </a:rPr>
                        <a:t>Legal Proceedings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rgbClr val="FF7F2F"/>
                          </a:solidFill>
                          <a:latin typeface="+mj-lt"/>
                        </a:rPr>
                        <a:t>Remand rates &amp; bail breaches</a:t>
                      </a:r>
                      <a:endParaRPr kumimoji="0" lang="en-A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7F2F"/>
                        </a:solidFill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52F8A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Sentencing </a:t>
                      </a:r>
                    </a:p>
                  </a:txBody>
                  <a:tcPr marL="108000" marR="108000" marT="36000" marB="36000" anchor="ctr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081441"/>
                  </a:ext>
                </a:extLst>
              </a:tr>
              <a:tr h="1207606">
                <a:tc>
                  <a:txBody>
                    <a:bodyPr/>
                    <a:lstStyle/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ctr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44% since 2013 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Similar % for women &amp; men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Up 1,019 people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Remand ↑ 68%</a:t>
                      </a:r>
                    </a:p>
                    <a:p>
                      <a:pPr marL="285750" marR="0" lvl="0" indent="-285750" algn="l" defTabSz="80459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Sentenced ↑ 33%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kumimoji="0" lang="en-GB" sz="13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  </a:t>
                      </a:r>
                    </a:p>
                  </a:txBody>
                  <a:tcPr marL="72000" marR="72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  <a:p>
                      <a:pPr algn="l"/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4F4F4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08000" marR="108000"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0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118126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45FA77C-984D-4A3F-9EF5-43DF81D4E0D9}"/>
              </a:ext>
            </a:extLst>
          </p:cNvPr>
          <p:cNvGrpSpPr/>
          <p:nvPr/>
        </p:nvGrpSpPr>
        <p:grpSpPr>
          <a:xfrm>
            <a:off x="6115855" y="1153092"/>
            <a:ext cx="1812672" cy="1385283"/>
            <a:chOff x="5855733" y="1753697"/>
            <a:chExt cx="2160487" cy="1656000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BD494FFD-0AA8-4008-96D1-FD9E86DDA7F5}"/>
                </a:ext>
              </a:extLst>
            </p:cNvPr>
            <p:cNvSpPr/>
            <p:nvPr/>
          </p:nvSpPr>
          <p:spPr>
            <a:xfrm rot="16200000">
              <a:off x="6188406" y="1843697"/>
              <a:ext cx="1656000" cy="1476000"/>
            </a:xfrm>
            <a:prstGeom prst="hexagon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CF42C055-AA53-4708-8CE7-E45821D22E31}"/>
                </a:ext>
              </a:extLst>
            </p:cNvPr>
            <p:cNvSpPr/>
            <p:nvPr/>
          </p:nvSpPr>
          <p:spPr>
            <a:xfrm rot="16200000">
              <a:off x="6374680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EE23B7-DF46-4EFF-B13C-28B84B44E8D8}"/>
                </a:ext>
              </a:extLst>
            </p:cNvPr>
            <p:cNvSpPr/>
            <p:nvPr/>
          </p:nvSpPr>
          <p:spPr>
            <a:xfrm>
              <a:off x="6142081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250121-C121-4408-B586-D0A1A424F083}"/>
                </a:ext>
              </a:extLst>
            </p:cNvPr>
            <p:cNvSpPr/>
            <p:nvPr/>
          </p:nvSpPr>
          <p:spPr>
            <a:xfrm rot="3787033">
              <a:off x="6379449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7393BF-FF25-46E0-A1D2-2E92E0802CBD}"/>
                </a:ext>
              </a:extLst>
            </p:cNvPr>
            <p:cNvSpPr/>
            <p:nvPr/>
          </p:nvSpPr>
          <p:spPr>
            <a:xfrm rot="6988010">
              <a:off x="7228939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FA23A1-D903-4A1D-96A8-B0A80D17DC84}"/>
                </a:ext>
              </a:extLst>
            </p:cNvPr>
            <p:cNvSpPr/>
            <p:nvPr/>
          </p:nvSpPr>
          <p:spPr>
            <a:xfrm>
              <a:off x="7620808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40F16-254F-482F-BE06-DCE1A82C3215}"/>
              </a:ext>
            </a:extLst>
          </p:cNvPr>
          <p:cNvGrpSpPr/>
          <p:nvPr/>
        </p:nvGrpSpPr>
        <p:grpSpPr>
          <a:xfrm>
            <a:off x="7931104" y="1181189"/>
            <a:ext cx="1812672" cy="1385283"/>
            <a:chOff x="7710592" y="1753697"/>
            <a:chExt cx="2160487" cy="1656000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EC9AC953-26EC-473A-A47F-B21E44F58065}"/>
                </a:ext>
              </a:extLst>
            </p:cNvPr>
            <p:cNvSpPr/>
            <p:nvPr/>
          </p:nvSpPr>
          <p:spPr>
            <a:xfrm rot="16200000">
              <a:off x="8043265" y="1843697"/>
              <a:ext cx="1656000" cy="1476000"/>
            </a:xfrm>
            <a:prstGeom prst="hexagon">
              <a:avLst/>
            </a:prstGeom>
            <a:solidFill>
              <a:srgbClr val="752F8A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5F1D1051-B731-44E5-93A6-04667D281EE3}"/>
                </a:ext>
              </a:extLst>
            </p:cNvPr>
            <p:cNvSpPr/>
            <p:nvPr/>
          </p:nvSpPr>
          <p:spPr>
            <a:xfrm rot="16200000">
              <a:off x="8229539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908D6B-8987-4BB7-9348-475970C59DE1}"/>
                </a:ext>
              </a:extLst>
            </p:cNvPr>
            <p:cNvSpPr/>
            <p:nvPr/>
          </p:nvSpPr>
          <p:spPr>
            <a:xfrm>
              <a:off x="9475667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3DFF521-88E0-4FC8-8878-323B9276C48E}"/>
                </a:ext>
              </a:extLst>
            </p:cNvPr>
            <p:cNvSpPr/>
            <p:nvPr/>
          </p:nvSpPr>
          <p:spPr>
            <a:xfrm>
              <a:off x="799694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46D3FA-F7D1-4A8B-8CFD-D25F12CAF5D1}"/>
                </a:ext>
              </a:extLst>
            </p:cNvPr>
            <p:cNvSpPr/>
            <p:nvPr/>
          </p:nvSpPr>
          <p:spPr>
            <a:xfrm rot="3787033">
              <a:off x="8234308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E30A24-B7F4-40CE-913A-AB8E8981CB05}"/>
                </a:ext>
              </a:extLst>
            </p:cNvPr>
            <p:cNvSpPr/>
            <p:nvPr/>
          </p:nvSpPr>
          <p:spPr>
            <a:xfrm rot="6988010">
              <a:off x="9083798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D672A8-6FBF-4381-BF76-6519166C7A58}"/>
              </a:ext>
            </a:extLst>
          </p:cNvPr>
          <p:cNvGrpSpPr/>
          <p:nvPr/>
        </p:nvGrpSpPr>
        <p:grpSpPr>
          <a:xfrm>
            <a:off x="2363392" y="1153093"/>
            <a:ext cx="1812672" cy="1385283"/>
            <a:chOff x="2146015" y="1753697"/>
            <a:chExt cx="2160487" cy="1656000"/>
          </a:xfrm>
        </p:grpSpPr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1D69C67A-9E69-4ADE-B7D0-AAE8A9625FB2}"/>
                </a:ext>
              </a:extLst>
            </p:cNvPr>
            <p:cNvSpPr/>
            <p:nvPr/>
          </p:nvSpPr>
          <p:spPr>
            <a:xfrm rot="16200000">
              <a:off x="2478688" y="1843697"/>
              <a:ext cx="1656000" cy="1476000"/>
            </a:xfrm>
            <a:prstGeom prst="hexagon">
              <a:avLst/>
            </a:prstGeom>
            <a:solidFill>
              <a:srgbClr val="00ABE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34511C37-DD89-4165-9F5C-CE09ADA779E0}"/>
                </a:ext>
              </a:extLst>
            </p:cNvPr>
            <p:cNvSpPr/>
            <p:nvPr/>
          </p:nvSpPr>
          <p:spPr>
            <a:xfrm rot="16200000">
              <a:off x="2664962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90B72D9-83A6-4196-8C3E-F737A1618187}"/>
                </a:ext>
              </a:extLst>
            </p:cNvPr>
            <p:cNvSpPr/>
            <p:nvPr/>
          </p:nvSpPr>
          <p:spPr>
            <a:xfrm>
              <a:off x="2432370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7677630-55EE-4835-A264-A193F66750A2}"/>
                </a:ext>
              </a:extLst>
            </p:cNvPr>
            <p:cNvSpPr/>
            <p:nvPr/>
          </p:nvSpPr>
          <p:spPr>
            <a:xfrm rot="3787033">
              <a:off x="2669731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75B13DA-D672-4554-BC79-D72F8803A735}"/>
                </a:ext>
              </a:extLst>
            </p:cNvPr>
            <p:cNvSpPr/>
            <p:nvPr/>
          </p:nvSpPr>
          <p:spPr>
            <a:xfrm rot="6988010">
              <a:off x="3519221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4A00B54-7856-46BB-B473-F109B0616D74}"/>
                </a:ext>
              </a:extLst>
            </p:cNvPr>
            <p:cNvSpPr/>
            <p:nvPr/>
          </p:nvSpPr>
          <p:spPr>
            <a:xfrm>
              <a:off x="3911090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72C32E7-AD9B-4FF8-867E-9EF552D05B77}"/>
              </a:ext>
            </a:extLst>
          </p:cNvPr>
          <p:cNvGrpSpPr/>
          <p:nvPr/>
        </p:nvGrpSpPr>
        <p:grpSpPr>
          <a:xfrm>
            <a:off x="4200720" y="1162470"/>
            <a:ext cx="1812672" cy="1385283"/>
            <a:chOff x="4000874" y="1773641"/>
            <a:chExt cx="2160487" cy="1656000"/>
          </a:xfrm>
        </p:grpSpPr>
        <p:sp>
          <p:nvSpPr>
            <p:cNvPr id="43" name="Hexagon 42">
              <a:extLst>
                <a:ext uri="{FF2B5EF4-FFF2-40B4-BE49-F238E27FC236}">
                  <a16:creationId xmlns:a16="http://schemas.microsoft.com/office/drawing/2014/main" id="{530F8AD8-4A38-4BC3-8B60-71A882EA0C07}"/>
                </a:ext>
              </a:extLst>
            </p:cNvPr>
            <p:cNvSpPr/>
            <p:nvPr/>
          </p:nvSpPr>
          <p:spPr>
            <a:xfrm rot="16200000">
              <a:off x="4302352" y="1863641"/>
              <a:ext cx="1656000" cy="1476000"/>
            </a:xfrm>
            <a:prstGeom prst="hexagon">
              <a:avLst/>
            </a:prstGeom>
            <a:solidFill>
              <a:schemeClr val="accent6"/>
            </a:solidFill>
            <a:ln w="12700" cap="flat" cmpd="sng" algn="ctr">
              <a:solidFill>
                <a:schemeClr val="accent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4" name="Hexagon 43">
              <a:extLst>
                <a:ext uri="{FF2B5EF4-FFF2-40B4-BE49-F238E27FC236}">
                  <a16:creationId xmlns:a16="http://schemas.microsoft.com/office/drawing/2014/main" id="{1B66B945-E63B-4494-B1DB-2C8D923DA57E}"/>
                </a:ext>
              </a:extLst>
            </p:cNvPr>
            <p:cNvSpPr/>
            <p:nvPr/>
          </p:nvSpPr>
          <p:spPr>
            <a:xfrm rot="16200000">
              <a:off x="4519821" y="1977296"/>
              <a:ext cx="1283452" cy="1208802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lIns="0" tIns="0" rIns="0" bIns="0"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534321-229F-447F-A5F7-AF113D24EB3E}"/>
                </a:ext>
              </a:extLst>
            </p:cNvPr>
            <p:cNvSpPr/>
            <p:nvPr/>
          </p:nvSpPr>
          <p:spPr>
            <a:xfrm>
              <a:off x="5765949" y="1939971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23B816-A57D-4D4B-8C8F-5E566E8A1A2E}"/>
                </a:ext>
              </a:extLst>
            </p:cNvPr>
            <p:cNvSpPr/>
            <p:nvPr/>
          </p:nvSpPr>
          <p:spPr>
            <a:xfrm>
              <a:off x="4287222" y="196290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37EF6CC-7FE1-4FC1-AF9A-C354F8F4261E}"/>
                </a:ext>
              </a:extLst>
            </p:cNvPr>
            <p:cNvSpPr/>
            <p:nvPr/>
          </p:nvSpPr>
          <p:spPr>
            <a:xfrm rot="3787033">
              <a:off x="4524590" y="138902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0A99352-7929-497E-927E-632B8906FFEE}"/>
                </a:ext>
              </a:extLst>
            </p:cNvPr>
            <p:cNvSpPr/>
            <p:nvPr/>
          </p:nvSpPr>
          <p:spPr>
            <a:xfrm rot="6988010">
              <a:off x="5374080" y="1308387"/>
              <a:ext cx="263565" cy="131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08" name="Graphic 107" descr="Upward trend">
            <a:extLst>
              <a:ext uri="{FF2B5EF4-FFF2-40B4-BE49-F238E27FC236}">
                <a16:creationId xmlns:a16="http://schemas.microsoft.com/office/drawing/2014/main" id="{96AC3D97-F4D3-4A61-8C90-FC9C2FA30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226" y="1573449"/>
            <a:ext cx="641647" cy="641647"/>
          </a:xfrm>
          <a:prstGeom prst="rect">
            <a:avLst/>
          </a:prstGeom>
        </p:spPr>
      </p:pic>
      <p:pic>
        <p:nvPicPr>
          <p:cNvPr id="4" name="Graphic 3" descr="Police">
            <a:extLst>
              <a:ext uri="{FF2B5EF4-FFF2-40B4-BE49-F238E27FC236}">
                <a16:creationId xmlns:a16="http://schemas.microsoft.com/office/drawing/2014/main" id="{DABA70CB-02F1-40C6-B870-FA8BFF526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3070" y="1510338"/>
            <a:ext cx="728023" cy="728023"/>
          </a:xfrm>
          <a:prstGeom prst="rect">
            <a:avLst/>
          </a:prstGeom>
        </p:spPr>
      </p:pic>
      <p:pic>
        <p:nvPicPr>
          <p:cNvPr id="11" name="Graphic 10" descr="Raised hand">
            <a:extLst>
              <a:ext uri="{FF2B5EF4-FFF2-40B4-BE49-F238E27FC236}">
                <a16:creationId xmlns:a16="http://schemas.microsoft.com/office/drawing/2014/main" id="{3AB74C05-4704-4F98-9753-1301F5C1A6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2629" y="1510337"/>
            <a:ext cx="709313" cy="709313"/>
          </a:xfrm>
          <a:prstGeom prst="rect">
            <a:avLst/>
          </a:prstGeom>
        </p:spPr>
      </p:pic>
      <p:pic>
        <p:nvPicPr>
          <p:cNvPr id="13" name="Graphic 12" descr="Gavel">
            <a:extLst>
              <a:ext uri="{FF2B5EF4-FFF2-40B4-BE49-F238E27FC236}">
                <a16:creationId xmlns:a16="http://schemas.microsoft.com/office/drawing/2014/main" id="{FB05AC5C-871A-47D4-A7A5-D1F9ACFEE0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66974" y="1461970"/>
            <a:ext cx="728849" cy="728849"/>
          </a:xfrm>
          <a:prstGeom prst="rect">
            <a:avLst/>
          </a:prstGeom>
        </p:spPr>
      </p:pic>
      <p:pic>
        <p:nvPicPr>
          <p:cNvPr id="17" name="Graphic 16" descr="Group of men">
            <a:extLst>
              <a:ext uri="{FF2B5EF4-FFF2-40B4-BE49-F238E27FC236}">
                <a16:creationId xmlns:a16="http://schemas.microsoft.com/office/drawing/2014/main" id="{53E292C3-C68E-46A4-9059-2963F1FD4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09195" y="1479899"/>
            <a:ext cx="682791" cy="68279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A09DCA6-72CD-4F21-BD03-689641B44E4B}"/>
              </a:ext>
            </a:extLst>
          </p:cNvPr>
          <p:cNvSpPr/>
          <p:nvPr/>
        </p:nvSpPr>
        <p:spPr>
          <a:xfrm>
            <a:off x="2535157" y="3145522"/>
            <a:ext cx="7362933" cy="3084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Star: 7 Points 1">
            <a:extLst>
              <a:ext uri="{FF2B5EF4-FFF2-40B4-BE49-F238E27FC236}">
                <a16:creationId xmlns:a16="http://schemas.microsoft.com/office/drawing/2014/main" id="{D9BE669B-007D-476F-B38A-C2B25BD3BCD6}"/>
              </a:ext>
            </a:extLst>
          </p:cNvPr>
          <p:cNvSpPr/>
          <p:nvPr/>
        </p:nvSpPr>
        <p:spPr>
          <a:xfrm>
            <a:off x="34093" y="853913"/>
            <a:ext cx="2679677" cy="2792362"/>
          </a:xfrm>
          <a:prstGeom prst="star7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6761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7.40741E-7 L 0.19119 -0.0050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1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Aboriginal Adults in prison by offence</a:t>
            </a: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acts rectangle"/>
          <p:cNvSpPr>
            <a:spLocks/>
          </p:cNvSpPr>
          <p:nvPr/>
        </p:nvSpPr>
        <p:spPr>
          <a:xfrm>
            <a:off x="112331" y="621393"/>
            <a:ext cx="4738998" cy="6146004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24E8B7CE-6962-453A-9735-8593FD4167BD}"/>
                  </a:ext>
                </a:extLst>
              </p:cNvPr>
              <p:cNvGraphicFramePr/>
              <p:nvPr/>
            </p:nvGraphicFramePr>
            <p:xfrm>
              <a:off x="204455" y="884065"/>
              <a:ext cx="4459824" cy="562065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24E8B7CE-6962-453A-9735-8593FD4167B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455" y="884065"/>
                <a:ext cx="4459824" cy="562065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5">
            <a:extLst>
              <a:ext uri="{FF2B5EF4-FFF2-40B4-BE49-F238E27FC236}">
                <a16:creationId xmlns:a16="http://schemas.microsoft.com/office/drawing/2014/main" id="{583528D6-164C-45ED-B65C-6ACFCFA2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709" y="568558"/>
            <a:ext cx="2512381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Remand custody population, March 2021 Total = 1,186</a:t>
            </a:r>
          </a:p>
        </p:txBody>
      </p:sp>
    </p:spTree>
    <p:extLst>
      <p:ext uri="{BB962C8B-B14F-4D97-AF65-F5344CB8AC3E}">
        <p14:creationId xmlns:p14="http://schemas.microsoft.com/office/powerpoint/2010/main" val="217883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514804"/>
          </a:xfrm>
          <a:prstGeom prst="rect">
            <a:avLst/>
          </a:prstGeom>
          <a:solidFill>
            <a:srgbClr val="45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100" b="1" dirty="0">
                <a:latin typeface="Arial" panose="020B0604020202020204" pitchFamily="34" charset="0"/>
                <a:cs typeface="Arial" panose="020B0604020202020204" pitchFamily="34" charset="0"/>
              </a:rPr>
              <a:t>       Aboriginal Adults in prison by offence</a:t>
            </a:r>
          </a:p>
        </p:txBody>
      </p:sp>
      <p:pic>
        <p:nvPicPr>
          <p:cNvPr id="2080" name="Picture 2" descr="S:\Shared\Bocsar New Logo Leonie\Logo for everyone\BOCSAR_Logo_reverse_white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" y="106589"/>
            <a:ext cx="2318034" cy="30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acts rectangle"/>
          <p:cNvSpPr>
            <a:spLocks/>
          </p:cNvSpPr>
          <p:nvPr/>
        </p:nvSpPr>
        <p:spPr>
          <a:xfrm>
            <a:off x="112331" y="621393"/>
            <a:ext cx="4738998" cy="6146004"/>
          </a:xfrm>
          <a:prstGeom prst="roundRect">
            <a:avLst>
              <a:gd name="adj" fmla="val 3139"/>
            </a:avLst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txBody>
          <a:bodyPr lIns="91423" tIns="45712" rIns="91423" bIns="45712" anchor="ctr"/>
          <a:lstStyle/>
          <a:p>
            <a:pPr algn="ctr" defTabSz="457117" fontAlgn="auto">
              <a:spcBef>
                <a:spcPts val="0"/>
              </a:spcBef>
              <a:spcAft>
                <a:spcPts val="0"/>
              </a:spcAft>
              <a:defRPr/>
            </a:pPr>
            <a:endParaRPr lang="en-AU" kern="0" dirty="0">
              <a:solidFill>
                <a:prstClr val="white"/>
              </a:solidFill>
              <a:latin typeface="Trebuchet MS" panose="020B0603020202020204"/>
              <a:cs typeface="+mn-cs"/>
            </a:endParaRP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24E8B7CE-6962-453A-9735-8593FD4167B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397010307"/>
                  </p:ext>
                </p:extLst>
              </p:nvPr>
            </p:nvGraphicFramePr>
            <p:xfrm>
              <a:off x="204455" y="884065"/>
              <a:ext cx="4459824" cy="562065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24E8B7CE-6962-453A-9735-8593FD4167B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455" y="884065"/>
                <a:ext cx="4459824" cy="5620659"/>
              </a:xfrm>
              <a:prstGeom prst="rect">
                <a:avLst/>
              </a:prstGeom>
            </p:spPr>
          </p:pic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CDC12416-61BA-4D27-A4B2-52B4D127C7DB}"/>
              </a:ext>
            </a:extLst>
          </p:cNvPr>
          <p:cNvGrpSpPr/>
          <p:nvPr/>
        </p:nvGrpSpPr>
        <p:grpSpPr>
          <a:xfrm>
            <a:off x="5022639" y="631314"/>
            <a:ext cx="4856798" cy="4192356"/>
            <a:chOff x="5022639" y="631314"/>
            <a:chExt cx="4856798" cy="4192356"/>
          </a:xfrm>
        </p:grpSpPr>
        <p:sp>
          <p:nvSpPr>
            <p:cNvPr id="34" name="Facts rectangle"/>
            <p:cNvSpPr>
              <a:spLocks/>
            </p:cNvSpPr>
            <p:nvPr/>
          </p:nvSpPr>
          <p:spPr>
            <a:xfrm>
              <a:off x="5054673" y="631314"/>
              <a:ext cx="4745683" cy="4133634"/>
            </a:xfrm>
            <a:prstGeom prst="roundRect">
              <a:avLst>
                <a:gd name="adj" fmla="val 3139"/>
              </a:avLst>
            </a:prstGeom>
            <a:noFill/>
            <a:ln w="28575" cap="rnd" cmpd="sng" algn="ctr">
              <a:solidFill>
                <a:schemeClr val="tx1"/>
              </a:solidFill>
              <a:prstDash val="solid"/>
            </a:ln>
            <a:effectLst/>
          </p:spPr>
          <p:txBody>
            <a:bodyPr lIns="91423" tIns="45712" rIns="91423" bIns="45712" anchor="ctr"/>
            <a:lstStyle/>
            <a:p>
              <a:pPr algn="ctr" defTabSz="457117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AU" kern="0" dirty="0">
                <a:solidFill>
                  <a:prstClr val="white"/>
                </a:solidFill>
                <a:latin typeface="Trebuchet MS" panose="020B0603020202020204"/>
                <a:cs typeface="+mn-cs"/>
              </a:endParaRPr>
            </a:p>
          </p:txBody>
        </p:sp>
        <p:graphicFrame>
          <p:nvGraphicFramePr>
            <p:cNvPr id="12" name="Chart 11">
              <a:extLst>
                <a:ext uri="{FF2B5EF4-FFF2-40B4-BE49-F238E27FC236}">
                  <a16:creationId xmlns:a16="http://schemas.microsoft.com/office/drawing/2014/main" id="{78554957-B0A0-4CEA-A2F5-543655571D5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05050028"/>
                </p:ext>
              </p:extLst>
            </p:nvPr>
          </p:nvGraphicFramePr>
          <p:xfrm>
            <a:off x="5022639" y="929570"/>
            <a:ext cx="4856798" cy="38941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14" name="TextBox 5">
            <a:extLst>
              <a:ext uri="{FF2B5EF4-FFF2-40B4-BE49-F238E27FC236}">
                <a16:creationId xmlns:a16="http://schemas.microsoft.com/office/drawing/2014/main" id="{DD21873D-13B4-4DEC-B981-250222ACD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0066" y="536640"/>
            <a:ext cx="2259469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Increase in remand custody, Mar 13 to Mar 21, Up 68% or 482 people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583528D6-164C-45ED-B65C-6ACFCFA2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709" y="568558"/>
            <a:ext cx="2512381" cy="3460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415" tIns="34208" rIns="68415" bIns="342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7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207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900" b="1" dirty="0">
                <a:latin typeface="Arial" charset="0"/>
              </a:rPr>
              <a:t>Remand custody population, March 2021 Total = 1,186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14640F-2D41-41D8-B12D-693D5FED4251}"/>
              </a:ext>
            </a:extLst>
          </p:cNvPr>
          <p:cNvSpPr/>
          <p:nvPr/>
        </p:nvSpPr>
        <p:spPr>
          <a:xfrm>
            <a:off x="1082180" y="967476"/>
            <a:ext cx="679048" cy="41945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099603C-658C-46B2-B485-80CF0BBB7B17}"/>
              </a:ext>
            </a:extLst>
          </p:cNvPr>
          <p:cNvSpPr/>
          <p:nvPr/>
        </p:nvSpPr>
        <p:spPr>
          <a:xfrm>
            <a:off x="830510" y="1439760"/>
            <a:ext cx="962752" cy="34608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02ED020-8873-435D-ABF1-B42FC6713BB3}"/>
              </a:ext>
            </a:extLst>
          </p:cNvPr>
          <p:cNvSpPr/>
          <p:nvPr/>
        </p:nvSpPr>
        <p:spPr>
          <a:xfrm>
            <a:off x="798476" y="1829643"/>
            <a:ext cx="962752" cy="34608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EA28A3B-7FDC-4F93-8195-1761B37700F6}"/>
              </a:ext>
            </a:extLst>
          </p:cNvPr>
          <p:cNvSpPr/>
          <p:nvPr/>
        </p:nvSpPr>
        <p:spPr>
          <a:xfrm>
            <a:off x="940328" y="2698131"/>
            <a:ext cx="962752" cy="34608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5361A2C-4329-4226-8DF3-2390D445AB58}"/>
              </a:ext>
            </a:extLst>
          </p:cNvPr>
          <p:cNvSpPr/>
          <p:nvPr/>
        </p:nvSpPr>
        <p:spPr>
          <a:xfrm>
            <a:off x="940467" y="3946427"/>
            <a:ext cx="962752" cy="34608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407614-C2E1-425D-88B7-70582D440324}"/>
              </a:ext>
            </a:extLst>
          </p:cNvPr>
          <p:cNvSpPr/>
          <p:nvPr/>
        </p:nvSpPr>
        <p:spPr>
          <a:xfrm>
            <a:off x="278498" y="5610451"/>
            <a:ext cx="1514764" cy="44614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D399204A-EE82-43B0-9D0D-46A4FE78948D}"/>
              </a:ext>
            </a:extLst>
          </p:cNvPr>
          <p:cNvSpPr/>
          <p:nvPr/>
        </p:nvSpPr>
        <p:spPr>
          <a:xfrm>
            <a:off x="4296590" y="5134237"/>
            <a:ext cx="2605481" cy="1541056"/>
          </a:xfrm>
          <a:prstGeom prst="borderCallout1">
            <a:avLst>
              <a:gd name="adj1" fmla="val 24194"/>
              <a:gd name="adj2" fmla="val -4791"/>
              <a:gd name="adj3" fmla="val -49246"/>
              <a:gd name="adj4" fmla="val -28323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spc="3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Violen</a:t>
            </a:r>
            <a:r>
              <a:rPr lang="en-AU" sz="1400" b="1" spc="300" dirty="0">
                <a:solidFill>
                  <a:schemeClr val="bg2">
                    <a:lumMod val="25000"/>
                  </a:schemeClr>
                </a:solidFill>
              </a:rPr>
              <a:t>t offences= </a:t>
            </a:r>
          </a:p>
          <a:p>
            <a:pPr algn="ctr"/>
            <a:r>
              <a:rPr lang="en-AU" sz="1400" spc="3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64% remand pop</a:t>
            </a:r>
          </a:p>
          <a:p>
            <a:pPr algn="ctr"/>
            <a:endParaRPr lang="en-AU" sz="1400" spc="3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n-AU" sz="1400" b="1" spc="300" dirty="0">
                <a:solidFill>
                  <a:schemeClr val="bg2">
                    <a:lumMod val="25000"/>
                  </a:schemeClr>
                </a:solidFill>
              </a:rPr>
              <a:t>DV= </a:t>
            </a:r>
            <a:r>
              <a:rPr lang="en-AU" sz="1400" spc="300" dirty="0">
                <a:solidFill>
                  <a:schemeClr val="bg2">
                    <a:lumMod val="25000"/>
                  </a:schemeClr>
                </a:solidFill>
              </a:rPr>
              <a:t>32% remand pop</a:t>
            </a:r>
            <a:endParaRPr lang="en-AU" sz="1400" spc="3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56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BOCSAR PowerPoint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vert="horz" wrap="none" rtlCol="0">
        <a:spAutoFit/>
      </a:bodyPr>
      <a:lstStyle>
        <a:defPPr algn="ctr">
          <a:defRPr sz="1200" b="1" spc="300" dirty="0" smtClean="0">
            <a:solidFill>
              <a:schemeClr val="bg2">
                <a:lumMod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OCSAR-powerpoint_Final_StandardFonts" id="{623464A6-85F2-E04E-AE0E-AE068001096E}" vid="{CC362DEC-5824-794C-934E-E08E47981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141</Value>
    </TaxCatchAll>
    <bc56bdda6a6a44c48d8cfdd96ad4c147 xmlns="e4ff26e6-61c9-4223-823f-818594960367" xsi:nil="true"/>
    <PublishingExpirationDate xmlns="http://schemas.microsoft.com/sharepoint/v3" xsi:nil="true"/>
    <PublishingStartDate xmlns="http://schemas.microsoft.com/sharepoint/v3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Aboriginal / Indigenous Australians</TermName>
          <TermId xmlns="http://schemas.microsoft.com/office/infopath/2007/PartnerControls">1c6810d8-8463-4894-b992-a26278d77dae</TermId>
        </TermInfo>
      </Terms>
    </ne8158a489a9473f9c54eecb4c21131b>
  </documentManagement>
</p:properties>
</file>

<file path=customXml/itemProps1.xml><?xml version="1.0" encoding="utf-8"?>
<ds:datastoreItem xmlns:ds="http://schemas.openxmlformats.org/officeDocument/2006/customXml" ds:itemID="{EEB53CD1-9AFC-46D4-8073-F3A70073DE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7580AC-E096-45E2-BD5A-27876F8E4213}"/>
</file>

<file path=customXml/itemProps3.xml><?xml version="1.0" encoding="utf-8"?>
<ds:datastoreItem xmlns:ds="http://schemas.openxmlformats.org/officeDocument/2006/customXml" ds:itemID="{7137EE64-A8B7-4E47-825A-D55126C35728}">
  <ds:schemaRefs>
    <ds:schemaRef ds:uri="http://purl.org/dc/terms/"/>
    <ds:schemaRef ds:uri="http://schemas.microsoft.com/sharepoint/v3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cb0593fb-7d09-4ce2-9962-272a82eec82c"/>
    <ds:schemaRef ds:uri="ff071047-0836-4ae9-86e0-5682284e06c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BOCSAR PowerPoint Template</Template>
  <TotalTime>36875</TotalTime>
  <Words>1851</Words>
  <Application>Microsoft Office PowerPoint</Application>
  <PresentationFormat>A4 Paper (210x297 mm)</PresentationFormat>
  <Paragraphs>387</Paragraphs>
  <Slides>22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Open Sans Semibold</vt:lpstr>
      <vt:lpstr>Trebuchet MS</vt:lpstr>
      <vt:lpstr>Wingdings</vt:lpstr>
      <vt:lpstr>Wingdings 3</vt:lpstr>
      <vt:lpstr>BOCSAR 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Attorney General &amp; Justice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growth of Aboriginal adults in NSW prisons: drivers and opportunities</dc:title>
  <dc:creator>Jackie Fitzgerald</dc:creator>
  <cp:lastModifiedBy>Stephanie Ramsey</cp:lastModifiedBy>
  <cp:revision>317</cp:revision>
  <cp:lastPrinted>2019-05-15T22:38:02Z</cp:lastPrinted>
  <dcterms:created xsi:type="dcterms:W3CDTF">2020-11-19T22:19:46Z</dcterms:created>
  <dcterms:modified xsi:type="dcterms:W3CDTF">2021-06-25T03:54:04Z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3" name="bc56bdda6a6a44c48d8cfdd96ad4c1470">
    <vt:lpwstr>Presentation|96b9c332-40fe-4061-87fb-bc6c76567afe</vt:lpwstr>
  </property>
  <property fmtid="{D5CDD505-2E9C-101B-9397-08002B2CF9AE}" pid="4" name="Content tags">
    <vt:lpwstr>141;#Aboriginal / Indigenous Australians|1c6810d8-8463-4894-b992-a26278d77dae</vt:lpwstr>
  </property>
  <property fmtid="{D5CDD505-2E9C-101B-9397-08002B2CF9AE}" pid="5" name="DC.Type.DocType (JSMS">
    <vt:lpwstr>126;#Presentation|96b9c332-40fe-4061-87fb-bc6c76567afe</vt:lpwstr>
  </property>
</Properties>
</file>