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diagrams/colors1.xml" ContentType="application/vnd.openxmlformats-officedocument.drawingml.diagramColors+xml"/>
  <Override PartName="/ppt/charts/chart4.xml" ContentType="application/vnd.openxmlformats-officedocument.drawingml.chart+xml"/>
  <Override PartName="/ppt/charts/colors2.xml" ContentType="application/vnd.ms-office.chartcolorstyle+xml"/>
  <Override PartName="/ppt/charts/style2.xml" ContentType="application/vnd.ms-office.chartstyle+xml"/>
  <Override PartName="/ppt/charts/chart3.xml" ContentType="application/vnd.openxmlformats-officedocument.drawingml.chart+xml"/>
  <Override PartName="/ppt/charts/colors1.xml" ContentType="application/vnd.ms-office.chartcolorstyle+xml"/>
  <Override PartName="/ppt/charts/style1.xml" ContentType="application/vnd.ms-office.chartstyle+xml"/>
  <Override PartName="/ppt/charts/chart2.xml" ContentType="application/vnd.openxmlformats-officedocument.drawingml.chart+xml"/>
  <Override PartName="/ppt/theme/themeOverride1.xml" ContentType="application/vnd.openxmlformats-officedocument.themeOverride+xml"/>
  <Override PartName="/ppt/charts/chart1.xml" ContentType="application/vnd.openxmlformats-officedocument.drawingml.chart+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charts/chart8.xml" ContentType="application/vnd.openxmlformats-officedocument.drawingml.chart+xml"/>
  <Override PartName="/ppt/charts/chart10.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handoutMasterIdLst>
    <p:handoutMasterId r:id="rId20"/>
  </p:handoutMasterIdLst>
  <p:sldIdLst>
    <p:sldId id="342" r:id="rId2"/>
    <p:sldId id="395" r:id="rId3"/>
    <p:sldId id="367" r:id="rId4"/>
    <p:sldId id="403" r:id="rId5"/>
    <p:sldId id="351" r:id="rId6"/>
    <p:sldId id="401" r:id="rId7"/>
    <p:sldId id="368" r:id="rId8"/>
    <p:sldId id="369" r:id="rId9"/>
    <p:sldId id="354" r:id="rId10"/>
    <p:sldId id="399" r:id="rId11"/>
    <p:sldId id="370" r:id="rId12"/>
    <p:sldId id="398" r:id="rId13"/>
    <p:sldId id="397" r:id="rId14"/>
    <p:sldId id="400" r:id="rId15"/>
    <p:sldId id="405" r:id="rId16"/>
    <p:sldId id="402" r:id="rId17"/>
    <p:sldId id="280" r:id="rId18"/>
  </p:sldIdLst>
  <p:sldSz cx="18288000" cy="10287000"/>
  <p:notesSz cx="6858000" cy="9144000"/>
  <p:defaultTextStyle>
    <a:defPPr>
      <a:defRPr lang="en-US"/>
    </a:defPPr>
    <a:lvl1pPr algn="l" defTabSz="1370013" rtl="0" fontAlgn="base">
      <a:spcBef>
        <a:spcPct val="0"/>
      </a:spcBef>
      <a:spcAft>
        <a:spcPct val="0"/>
      </a:spcAft>
      <a:defRPr sz="2700" kern="1200">
        <a:solidFill>
          <a:schemeClr val="tx1"/>
        </a:solidFill>
        <a:latin typeface="Arial" pitchFamily="34" charset="0"/>
        <a:ea typeface="+mn-ea"/>
        <a:cs typeface="Arial" pitchFamily="34" charset="0"/>
      </a:defRPr>
    </a:lvl1pPr>
    <a:lvl2pPr marL="684213" indent="-227013" algn="l" defTabSz="1370013" rtl="0" fontAlgn="base">
      <a:spcBef>
        <a:spcPct val="0"/>
      </a:spcBef>
      <a:spcAft>
        <a:spcPct val="0"/>
      </a:spcAft>
      <a:defRPr sz="2700" kern="1200">
        <a:solidFill>
          <a:schemeClr val="tx1"/>
        </a:solidFill>
        <a:latin typeface="Arial" pitchFamily="34" charset="0"/>
        <a:ea typeface="+mn-ea"/>
        <a:cs typeface="Arial" pitchFamily="34" charset="0"/>
      </a:defRPr>
    </a:lvl2pPr>
    <a:lvl3pPr marL="1370013" indent="-455613" algn="l" defTabSz="1370013" rtl="0" fontAlgn="base">
      <a:spcBef>
        <a:spcPct val="0"/>
      </a:spcBef>
      <a:spcAft>
        <a:spcPct val="0"/>
      </a:spcAft>
      <a:defRPr sz="2700" kern="1200">
        <a:solidFill>
          <a:schemeClr val="tx1"/>
        </a:solidFill>
        <a:latin typeface="Arial" pitchFamily="34" charset="0"/>
        <a:ea typeface="+mn-ea"/>
        <a:cs typeface="Arial" pitchFamily="34" charset="0"/>
      </a:defRPr>
    </a:lvl3pPr>
    <a:lvl4pPr marL="2055813" indent="-684213" algn="l" defTabSz="1370013" rtl="0" fontAlgn="base">
      <a:spcBef>
        <a:spcPct val="0"/>
      </a:spcBef>
      <a:spcAft>
        <a:spcPct val="0"/>
      </a:spcAft>
      <a:defRPr sz="2700" kern="1200">
        <a:solidFill>
          <a:schemeClr val="tx1"/>
        </a:solidFill>
        <a:latin typeface="Arial" pitchFamily="34" charset="0"/>
        <a:ea typeface="+mn-ea"/>
        <a:cs typeface="Arial" pitchFamily="34" charset="0"/>
      </a:defRPr>
    </a:lvl4pPr>
    <a:lvl5pPr marL="2741613" indent="-912813" algn="l" defTabSz="1370013" rtl="0" fontAlgn="base">
      <a:spcBef>
        <a:spcPct val="0"/>
      </a:spcBef>
      <a:spcAft>
        <a:spcPct val="0"/>
      </a:spcAft>
      <a:defRPr sz="2700" kern="1200">
        <a:solidFill>
          <a:schemeClr val="tx1"/>
        </a:solidFill>
        <a:latin typeface="Arial" pitchFamily="34" charset="0"/>
        <a:ea typeface="+mn-ea"/>
        <a:cs typeface="Arial" pitchFamily="34" charset="0"/>
      </a:defRPr>
    </a:lvl5pPr>
    <a:lvl6pPr marL="2286000" algn="l" defTabSz="914400" rtl="0" eaLnBrk="1" latinLnBrk="0" hangingPunct="1">
      <a:defRPr sz="2700" kern="1200">
        <a:solidFill>
          <a:schemeClr val="tx1"/>
        </a:solidFill>
        <a:latin typeface="Arial" pitchFamily="34" charset="0"/>
        <a:ea typeface="+mn-ea"/>
        <a:cs typeface="Arial" pitchFamily="34" charset="0"/>
      </a:defRPr>
    </a:lvl6pPr>
    <a:lvl7pPr marL="2743200" algn="l" defTabSz="914400" rtl="0" eaLnBrk="1" latinLnBrk="0" hangingPunct="1">
      <a:defRPr sz="2700" kern="1200">
        <a:solidFill>
          <a:schemeClr val="tx1"/>
        </a:solidFill>
        <a:latin typeface="Arial" pitchFamily="34" charset="0"/>
        <a:ea typeface="+mn-ea"/>
        <a:cs typeface="Arial" pitchFamily="34" charset="0"/>
      </a:defRPr>
    </a:lvl7pPr>
    <a:lvl8pPr marL="3200400" algn="l" defTabSz="914400" rtl="0" eaLnBrk="1" latinLnBrk="0" hangingPunct="1">
      <a:defRPr sz="2700" kern="1200">
        <a:solidFill>
          <a:schemeClr val="tx1"/>
        </a:solidFill>
        <a:latin typeface="Arial" pitchFamily="34" charset="0"/>
        <a:ea typeface="+mn-ea"/>
        <a:cs typeface="Arial" pitchFamily="34" charset="0"/>
      </a:defRPr>
    </a:lvl8pPr>
    <a:lvl9pPr marL="3657600" algn="l" defTabSz="914400" rtl="0" eaLnBrk="1" latinLnBrk="0" hangingPunct="1">
      <a:defRPr sz="27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na Gilbourd" initials="EG" lastIdx="27" clrIdx="0">
    <p:extLst>
      <p:ext uri="{19B8F6BF-5375-455C-9EA6-DF929625EA0E}">
        <p15:presenceInfo xmlns:p15="http://schemas.microsoft.com/office/powerpoint/2012/main" userId="S::Elina.Gilbourd@justice.nsw.gov.au::17e2a308-4efb-4f7b-af84-bdfaedfb986a" providerId="AD"/>
      </p:ext>
    </p:extLst>
  </p:cmAuthor>
  <p:cmAuthor id="2" name="Malindi Sayle" initials="MS" lastIdx="1" clrIdx="1">
    <p:extLst>
      <p:ext uri="{19B8F6BF-5375-455C-9EA6-DF929625EA0E}">
        <p15:presenceInfo xmlns:p15="http://schemas.microsoft.com/office/powerpoint/2012/main" userId="S::malindi.sayle@justice.nsw.gov.au::8e53353e-9998-465d-9835-2489aa58f5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2F4F"/>
    <a:srgbClr val="7A5F9F"/>
    <a:srgbClr val="ECF3FA"/>
    <a:srgbClr val="0094C8"/>
    <a:srgbClr val="009BD2"/>
    <a:srgbClr val="4F408E"/>
    <a:srgbClr val="C9BED8"/>
    <a:srgbClr val="9BC2E5"/>
    <a:srgbClr val="97BAFF"/>
    <a:srgbClr val="F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06" autoAdjust="0"/>
    <p:restoredTop sz="95931" autoAdjust="0"/>
  </p:normalViewPr>
  <p:slideViewPr>
    <p:cSldViewPr snapToGrid="0">
      <p:cViewPr varScale="1">
        <p:scale>
          <a:sx n="67" d="100"/>
          <a:sy n="67" d="100"/>
        </p:scale>
        <p:origin x="226" y="82"/>
      </p:cViewPr>
      <p:guideLst>
        <p:guide orient="horz" pos="3240"/>
        <p:guide pos="5760"/>
      </p:guideLst>
    </p:cSldViewPr>
  </p:slideViewPr>
  <p:outlineViewPr>
    <p:cViewPr>
      <p:scale>
        <a:sx n="33" d="100"/>
        <a:sy n="33" d="100"/>
      </p:scale>
      <p:origin x="0" y="-54"/>
    </p:cViewPr>
  </p:outlineViewPr>
  <p:notesTextViewPr>
    <p:cViewPr>
      <p:scale>
        <a:sx n="1" d="1"/>
        <a:sy n="1" d="1"/>
      </p:scale>
      <p:origin x="0" y="0"/>
    </p:cViewPr>
  </p:notesTextViewPr>
  <p:notesViewPr>
    <p:cSldViewPr snapToGrid="0">
      <p:cViewPr varScale="1">
        <p:scale>
          <a:sx n="102" d="100"/>
          <a:sy n="102" d="100"/>
        </p:scale>
        <p:origin x="320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2" Type="http://schemas.openxmlformats.org/officeDocument/2006/relationships/oleObject" Target="file:///\\SYDSJWFP01.internal.justice.nsw.gov.au\stja-bcs\Workgroup\Insights\Analysis\17%20DC%20trend%20analysis\Table%20offence%20reform%20preso%20charts%20v2.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SYDSJWFP01.internal.justice.nsw.gov.au\stja-bcs\Workgroup\Insights\Analysis\17%20DC%20trend%20analysis\Table%20offence%20reform%20preso%20charts%20v2.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SYDSJWFP01.internal.justice.nsw.gov.au\stja-bcs\Workgroup\Insights\Analysis\17%20DC%20trend%20analysis\Table%20offence%20reform%20preso%20charts%20v2.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SYDSJWFP01.internal.justice.nsw.gov.au\stja-bcs\Workgroup\Insights\Analysis\17%20DC%20trend%20analysis\Table%20offence%20reform%20preso%20charts%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percentStacked"/>
        <c:varyColors val="0"/>
        <c:ser>
          <c:idx val="0"/>
          <c:order val="0"/>
          <c:tx>
            <c:strRef>
              <c:f>Sheet6!$A$56</c:f>
              <c:strCache>
                <c:ptCount val="1"/>
                <c:pt idx="0">
                  <c:v>Violence</c:v>
                </c:pt>
              </c:strCache>
            </c:strRef>
          </c:tx>
          <c:spPr>
            <a:solidFill>
              <a:srgbClr val="3D2F4F"/>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Sheet6!$C$55:$E$55</c:f>
              <c:strCache>
                <c:ptCount val="3"/>
                <c:pt idx="0">
                  <c:v>Local Court</c:v>
                </c:pt>
                <c:pt idx="1">
                  <c:v>District Court</c:v>
                </c:pt>
                <c:pt idx="2">
                  <c:v>Supreme Court</c:v>
                </c:pt>
              </c:strCache>
            </c:strRef>
          </c:cat>
          <c:val>
            <c:numRef>
              <c:f>Sheet6!$C$56:$E$56</c:f>
              <c:numCache>
                <c:formatCode>0%</c:formatCode>
                <c:ptCount val="3"/>
                <c:pt idx="0">
                  <c:v>0.21480580632084445</c:v>
                </c:pt>
                <c:pt idx="1">
                  <c:v>0.44422354760326926</c:v>
                </c:pt>
                <c:pt idx="2">
                  <c:v>0.81818181818181823</c:v>
                </c:pt>
              </c:numCache>
            </c:numRef>
          </c:val>
          <c:extLst>
            <c:ext xmlns:c16="http://schemas.microsoft.com/office/drawing/2014/chart" uri="{C3380CC4-5D6E-409C-BE32-E72D297353CC}">
              <c16:uniqueId val="{00000000-17F3-403D-AF01-8FE131D468E1}"/>
            </c:ext>
          </c:extLst>
        </c:ser>
        <c:ser>
          <c:idx val="1"/>
          <c:order val="1"/>
          <c:tx>
            <c:strRef>
              <c:f>Sheet6!$A$57</c:f>
              <c:strCache>
                <c:ptCount val="1"/>
                <c:pt idx="0">
                  <c:v>Property</c:v>
                </c:pt>
              </c:strCache>
            </c:strRef>
          </c:tx>
          <c:spPr>
            <a:solidFill>
              <a:schemeClr val="accent1"/>
            </a:solidFill>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1-17F3-403D-AF01-8FE131D468E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Sheet6!$C$55:$E$55</c:f>
              <c:strCache>
                <c:ptCount val="3"/>
                <c:pt idx="0">
                  <c:v>Local Court</c:v>
                </c:pt>
                <c:pt idx="1">
                  <c:v>District Court</c:v>
                </c:pt>
                <c:pt idx="2">
                  <c:v>Supreme Court</c:v>
                </c:pt>
              </c:strCache>
            </c:strRef>
          </c:cat>
          <c:val>
            <c:numRef>
              <c:f>Sheet6!$C$57:$E$57</c:f>
              <c:numCache>
                <c:formatCode>0%</c:formatCode>
                <c:ptCount val="3"/>
                <c:pt idx="0">
                  <c:v>0.10571900774903721</c:v>
                </c:pt>
                <c:pt idx="1">
                  <c:v>0.18577424342831897</c:v>
                </c:pt>
                <c:pt idx="2">
                  <c:v>0</c:v>
                </c:pt>
              </c:numCache>
            </c:numRef>
          </c:val>
          <c:extLst>
            <c:ext xmlns:c16="http://schemas.microsoft.com/office/drawing/2014/chart" uri="{C3380CC4-5D6E-409C-BE32-E72D297353CC}">
              <c16:uniqueId val="{00000002-17F3-403D-AF01-8FE131D468E1}"/>
            </c:ext>
          </c:extLst>
        </c:ser>
        <c:ser>
          <c:idx val="2"/>
          <c:order val="2"/>
          <c:tx>
            <c:strRef>
              <c:f>Sheet6!$A$58</c:f>
              <c:strCache>
                <c:ptCount val="1"/>
                <c:pt idx="0">
                  <c:v>Drugs</c:v>
                </c:pt>
              </c:strCache>
            </c:strRef>
          </c:tx>
          <c:spPr>
            <a:solidFill>
              <a:schemeClr val="accent6"/>
            </a:solidFill>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3-17F3-403D-AF01-8FE131D468E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Sheet6!$C$55:$E$55</c:f>
              <c:strCache>
                <c:ptCount val="3"/>
                <c:pt idx="0">
                  <c:v>Local Court</c:v>
                </c:pt>
                <c:pt idx="1">
                  <c:v>District Court</c:v>
                </c:pt>
                <c:pt idx="2">
                  <c:v>Supreme Court</c:v>
                </c:pt>
              </c:strCache>
            </c:strRef>
          </c:cat>
          <c:val>
            <c:numRef>
              <c:f>Sheet6!$C$58:$E$58</c:f>
              <c:numCache>
                <c:formatCode>0%</c:formatCode>
                <c:ptCount val="3"/>
                <c:pt idx="0">
                  <c:v>0.10133776135460031</c:v>
                </c:pt>
                <c:pt idx="1">
                  <c:v>0.2953390766512039</c:v>
                </c:pt>
                <c:pt idx="2">
                  <c:v>1.0101010101010102E-2</c:v>
                </c:pt>
              </c:numCache>
            </c:numRef>
          </c:val>
          <c:extLst>
            <c:ext xmlns:c16="http://schemas.microsoft.com/office/drawing/2014/chart" uri="{C3380CC4-5D6E-409C-BE32-E72D297353CC}">
              <c16:uniqueId val="{00000004-17F3-403D-AF01-8FE131D468E1}"/>
            </c:ext>
          </c:extLst>
        </c:ser>
        <c:ser>
          <c:idx val="3"/>
          <c:order val="3"/>
          <c:tx>
            <c:strRef>
              <c:f>Sheet6!$A$59</c:f>
              <c:strCache>
                <c:ptCount val="1"/>
                <c:pt idx="0">
                  <c:v>Traffic</c:v>
                </c:pt>
              </c:strCache>
            </c:strRef>
          </c:tx>
          <c:spPr>
            <a:solidFill>
              <a:schemeClr val="accent4"/>
            </a:solidFill>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17F3-403D-AF01-8FE131D468E1}"/>
                </c:ext>
              </c:extLst>
            </c:dLbl>
            <c:dLbl>
              <c:idx val="2"/>
              <c:delete val="1"/>
              <c:extLst>
                <c:ext xmlns:c15="http://schemas.microsoft.com/office/drawing/2012/chart" uri="{CE6537A1-D6FC-4f65-9D91-7224C49458BB}"/>
                <c:ext xmlns:c16="http://schemas.microsoft.com/office/drawing/2014/chart" uri="{C3380CC4-5D6E-409C-BE32-E72D297353CC}">
                  <c16:uniqueId val="{00000006-17F3-403D-AF01-8FE131D468E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Sheet6!$C$55:$E$55</c:f>
              <c:strCache>
                <c:ptCount val="3"/>
                <c:pt idx="0">
                  <c:v>Local Court</c:v>
                </c:pt>
                <c:pt idx="1">
                  <c:v>District Court</c:v>
                </c:pt>
                <c:pt idx="2">
                  <c:v>Supreme Court</c:v>
                </c:pt>
              </c:strCache>
            </c:strRef>
          </c:cat>
          <c:val>
            <c:numRef>
              <c:f>Sheet6!$C$59:$E$59</c:f>
              <c:numCache>
                <c:formatCode>0%</c:formatCode>
                <c:ptCount val="3"/>
                <c:pt idx="0">
                  <c:v>0.34733461184651604</c:v>
                </c:pt>
                <c:pt idx="1">
                  <c:v>8.8358736470068482E-4</c:v>
                </c:pt>
                <c:pt idx="2">
                  <c:v>0</c:v>
                </c:pt>
              </c:numCache>
            </c:numRef>
          </c:val>
          <c:extLst>
            <c:ext xmlns:c16="http://schemas.microsoft.com/office/drawing/2014/chart" uri="{C3380CC4-5D6E-409C-BE32-E72D297353CC}">
              <c16:uniqueId val="{00000007-17F3-403D-AF01-8FE131D468E1}"/>
            </c:ext>
          </c:extLst>
        </c:ser>
        <c:ser>
          <c:idx val="4"/>
          <c:order val="4"/>
          <c:tx>
            <c:strRef>
              <c:f>Sheet6!$A$60</c:f>
              <c:strCache>
                <c:ptCount val="1"/>
                <c:pt idx="0">
                  <c:v>Other</c:v>
                </c:pt>
              </c:strCache>
            </c:strRef>
          </c:tx>
          <c:spPr>
            <a:solidFill>
              <a:schemeClr val="bg1">
                <a:lumMod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Sheet6!$C$55:$E$55</c:f>
              <c:strCache>
                <c:ptCount val="3"/>
                <c:pt idx="0">
                  <c:v>Local Court</c:v>
                </c:pt>
                <c:pt idx="1">
                  <c:v>District Court</c:v>
                </c:pt>
                <c:pt idx="2">
                  <c:v>Supreme Court</c:v>
                </c:pt>
              </c:strCache>
            </c:strRef>
          </c:cat>
          <c:val>
            <c:numRef>
              <c:f>Sheet6!$C$60:$E$60</c:f>
              <c:numCache>
                <c:formatCode>0%</c:formatCode>
                <c:ptCount val="3"/>
                <c:pt idx="0">
                  <c:v>0.23080281272900199</c:v>
                </c:pt>
                <c:pt idx="1">
                  <c:v>7.3779544952507173E-2</c:v>
                </c:pt>
                <c:pt idx="2">
                  <c:v>0.17171717171717171</c:v>
                </c:pt>
              </c:numCache>
            </c:numRef>
          </c:val>
          <c:extLst>
            <c:ext xmlns:c16="http://schemas.microsoft.com/office/drawing/2014/chart" uri="{C3380CC4-5D6E-409C-BE32-E72D297353CC}">
              <c16:uniqueId val="{00000008-17F3-403D-AF01-8FE131D468E1}"/>
            </c:ext>
          </c:extLst>
        </c:ser>
        <c:dLbls>
          <c:showLegendKey val="0"/>
          <c:showVal val="0"/>
          <c:showCatName val="0"/>
          <c:showSerName val="0"/>
          <c:showPercent val="0"/>
          <c:showBubbleSize val="0"/>
        </c:dLbls>
        <c:gapWidth val="150"/>
        <c:overlap val="100"/>
        <c:axId val="41104512"/>
        <c:axId val="41106432"/>
      </c:barChart>
      <c:catAx>
        <c:axId val="41104512"/>
        <c:scaling>
          <c:orientation val="minMax"/>
        </c:scaling>
        <c:delete val="1"/>
        <c:axPos val="l"/>
        <c:numFmt formatCode="General" sourceLinked="1"/>
        <c:majorTickMark val="out"/>
        <c:minorTickMark val="none"/>
        <c:tickLblPos val="nextTo"/>
        <c:crossAx val="41106432"/>
        <c:crosses val="autoZero"/>
        <c:auto val="1"/>
        <c:lblAlgn val="ctr"/>
        <c:lblOffset val="100"/>
        <c:noMultiLvlLbl val="0"/>
      </c:catAx>
      <c:valAx>
        <c:axId val="41106432"/>
        <c:scaling>
          <c:orientation val="minMax"/>
        </c:scaling>
        <c:delete val="0"/>
        <c:axPos val="b"/>
        <c:numFmt formatCode="0%" sourceLinked="1"/>
        <c:majorTickMark val="out"/>
        <c:minorTickMark val="none"/>
        <c:tickLblPos val="nextTo"/>
        <c:crossAx val="41104512"/>
        <c:crosses val="autoZero"/>
        <c:crossBetween val="between"/>
      </c:valAx>
    </c:plotArea>
    <c:legend>
      <c:legendPos val="r"/>
      <c:overlay val="0"/>
      <c:txPr>
        <a:bodyPr/>
        <a:lstStyle/>
        <a:p>
          <a:pPr>
            <a:defRPr sz="2400"/>
          </a:pPr>
          <a:endParaRPr lang="en-US"/>
        </a:p>
      </c:txPr>
    </c:legend>
    <c:plotVisOnly val="1"/>
    <c:dispBlanksAs val="gap"/>
    <c:showDLblsOverMax val="0"/>
  </c:chart>
  <c:txPr>
    <a:bodyPr/>
    <a:lstStyle/>
    <a:p>
      <a:pPr>
        <a:defRPr sz="1600">
          <a:latin typeface="Arial" panose="020B0604020202020204" pitchFamily="34" charset="0"/>
          <a:cs typeface="Arial" panose="020B0604020202020204"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1"/>
          <c:tx>
            <c:strRef>
              <c:f>'Table 2 - Adult_Offence Type'!$A$42</c:f>
              <c:strCache>
                <c:ptCount val="1"/>
                <c:pt idx="0">
                  <c:v>Other offences</c:v>
                </c:pt>
              </c:strCache>
            </c:strRef>
          </c:tx>
          <c:spPr>
            <a:ln w="28575" cap="rnd">
              <a:solidFill>
                <a:sysClr val="windowText" lastClr="000000">
                  <a:lumMod val="50000"/>
                  <a:lumOff val="50000"/>
                </a:sysClr>
              </a:solidFill>
              <a:round/>
            </a:ln>
            <a:effectLst/>
          </c:spPr>
          <c:marker>
            <c:symbol val="none"/>
          </c:marker>
          <c:dPt>
            <c:idx val="15"/>
            <c:marker>
              <c:symbol val="circle"/>
              <c:size val="10"/>
              <c:spPr>
                <a:solidFill>
                  <a:sysClr val="windowText" lastClr="000000">
                    <a:lumMod val="50000"/>
                    <a:lumOff val="50000"/>
                  </a:sysClr>
                </a:solidFill>
                <a:ln w="9525">
                  <a:solidFill>
                    <a:sysClr val="windowText" lastClr="000000">
                      <a:lumMod val="50000"/>
                      <a:lumOff val="50000"/>
                    </a:sysClr>
                  </a:solidFill>
                </a:ln>
                <a:effectLst/>
              </c:spPr>
            </c:marker>
            <c:bubble3D val="0"/>
            <c:extLst>
              <c:ext xmlns:c16="http://schemas.microsoft.com/office/drawing/2014/chart" uri="{C3380CC4-5D6E-409C-BE32-E72D297353CC}">
                <c16:uniqueId val="{00000000-0F91-4E38-A8FC-5995325EAB8A}"/>
              </c:ext>
            </c:extLst>
          </c:dPt>
          <c:dPt>
            <c:idx val="21"/>
            <c:marker>
              <c:symbol val="circle"/>
              <c:size val="10"/>
              <c:spPr>
                <a:solidFill>
                  <a:sysClr val="windowText" lastClr="000000">
                    <a:lumMod val="50000"/>
                    <a:lumOff val="50000"/>
                  </a:sysClr>
                </a:solidFill>
                <a:ln w="9525">
                  <a:solidFill>
                    <a:sysClr val="windowText" lastClr="000000">
                      <a:lumMod val="50000"/>
                      <a:lumOff val="50000"/>
                    </a:sysClr>
                  </a:solidFill>
                </a:ln>
                <a:effectLst/>
              </c:spPr>
            </c:marker>
            <c:bubble3D val="0"/>
            <c:extLst>
              <c:ext xmlns:c16="http://schemas.microsoft.com/office/drawing/2014/chart" uri="{C3380CC4-5D6E-409C-BE32-E72D297353CC}">
                <c16:uniqueId val="{00000001-0F91-4E38-A8FC-5995325EAB8A}"/>
              </c:ext>
            </c:extLst>
          </c:dPt>
          <c:dPt>
            <c:idx val="27"/>
            <c:marker>
              <c:symbol val="circle"/>
              <c:size val="10"/>
              <c:spPr>
                <a:solidFill>
                  <a:sysClr val="windowText" lastClr="000000">
                    <a:lumMod val="50000"/>
                    <a:lumOff val="50000"/>
                  </a:sysClr>
                </a:solidFill>
                <a:ln w="9525">
                  <a:solidFill>
                    <a:sysClr val="windowText" lastClr="000000">
                      <a:lumMod val="50000"/>
                      <a:lumOff val="50000"/>
                    </a:sysClr>
                  </a:solidFill>
                </a:ln>
                <a:effectLst/>
              </c:spPr>
            </c:marker>
            <c:bubble3D val="0"/>
            <c:extLst>
              <c:ext xmlns:c16="http://schemas.microsoft.com/office/drawing/2014/chart" uri="{C3380CC4-5D6E-409C-BE32-E72D297353CC}">
                <c16:uniqueId val="{00000002-0F91-4E38-A8FC-5995325EAB8A}"/>
              </c:ext>
            </c:extLst>
          </c:dPt>
          <c:dLbls>
            <c:dLbl>
              <c:idx val="1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91-4E38-A8FC-5995325EAB8A}"/>
                </c:ext>
              </c:extLst>
            </c:dLbl>
            <c:dLbl>
              <c:idx val="2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91-4E38-A8FC-5995325EAB8A}"/>
                </c:ext>
              </c:extLst>
            </c:dLbl>
            <c:dLbl>
              <c:idx val="2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91-4E38-A8FC-5995325EAB8A}"/>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'Table 2 - Adult_Offence Type'!$B$40:$AH$40</c:f>
              <c:numCache>
                <c:formatCode>mmm\-yyyy</c:formatCode>
                <c:ptCount val="33"/>
                <c:pt idx="0">
                  <c:v>41364</c:v>
                </c:pt>
                <c:pt idx="1">
                  <c:v>41455</c:v>
                </c:pt>
                <c:pt idx="2">
                  <c:v>41547</c:v>
                </c:pt>
                <c:pt idx="3">
                  <c:v>41639</c:v>
                </c:pt>
                <c:pt idx="4">
                  <c:v>41729</c:v>
                </c:pt>
                <c:pt idx="5">
                  <c:v>41820</c:v>
                </c:pt>
                <c:pt idx="6">
                  <c:v>41912</c:v>
                </c:pt>
                <c:pt idx="7">
                  <c:v>42004</c:v>
                </c:pt>
                <c:pt idx="8">
                  <c:v>42094</c:v>
                </c:pt>
                <c:pt idx="9">
                  <c:v>42185</c:v>
                </c:pt>
                <c:pt idx="10">
                  <c:v>42277</c:v>
                </c:pt>
                <c:pt idx="11">
                  <c:v>42369</c:v>
                </c:pt>
                <c:pt idx="12">
                  <c:v>42460</c:v>
                </c:pt>
                <c:pt idx="13">
                  <c:v>42551</c:v>
                </c:pt>
                <c:pt idx="14">
                  <c:v>42643</c:v>
                </c:pt>
                <c:pt idx="15">
                  <c:v>42735</c:v>
                </c:pt>
                <c:pt idx="16">
                  <c:v>42825</c:v>
                </c:pt>
                <c:pt idx="17">
                  <c:v>42916</c:v>
                </c:pt>
                <c:pt idx="18">
                  <c:v>43008</c:v>
                </c:pt>
                <c:pt idx="19">
                  <c:v>43100</c:v>
                </c:pt>
                <c:pt idx="20">
                  <c:v>43190</c:v>
                </c:pt>
                <c:pt idx="21">
                  <c:v>43281</c:v>
                </c:pt>
                <c:pt idx="22">
                  <c:v>43373</c:v>
                </c:pt>
                <c:pt idx="23">
                  <c:v>43465</c:v>
                </c:pt>
                <c:pt idx="24">
                  <c:v>43555</c:v>
                </c:pt>
                <c:pt idx="25">
                  <c:v>43646</c:v>
                </c:pt>
                <c:pt idx="26">
                  <c:v>43738</c:v>
                </c:pt>
                <c:pt idx="27">
                  <c:v>43830</c:v>
                </c:pt>
                <c:pt idx="28">
                  <c:v>43921</c:v>
                </c:pt>
                <c:pt idx="29">
                  <c:v>44012</c:v>
                </c:pt>
                <c:pt idx="30">
                  <c:v>44104</c:v>
                </c:pt>
                <c:pt idx="31">
                  <c:v>44196</c:v>
                </c:pt>
                <c:pt idx="32">
                  <c:v>44286</c:v>
                </c:pt>
              </c:numCache>
            </c:numRef>
          </c:cat>
          <c:val>
            <c:numRef>
              <c:f>'Table 2 - Adult_Offence Type'!$B$42:$AH$42</c:f>
              <c:numCache>
                <c:formatCode>General</c:formatCode>
                <c:ptCount val="33"/>
                <c:pt idx="0">
                  <c:v>8588</c:v>
                </c:pt>
                <c:pt idx="1">
                  <c:v>8337</c:v>
                </c:pt>
                <c:pt idx="2">
                  <c:v>8499</c:v>
                </c:pt>
                <c:pt idx="3">
                  <c:v>8651</c:v>
                </c:pt>
                <c:pt idx="4">
                  <c:v>9182</c:v>
                </c:pt>
                <c:pt idx="5">
                  <c:v>8900</c:v>
                </c:pt>
                <c:pt idx="6">
                  <c:v>8872</c:v>
                </c:pt>
                <c:pt idx="7">
                  <c:v>9067</c:v>
                </c:pt>
                <c:pt idx="8">
                  <c:v>9751</c:v>
                </c:pt>
                <c:pt idx="9">
                  <c:v>9890</c:v>
                </c:pt>
                <c:pt idx="10">
                  <c:v>10090</c:v>
                </c:pt>
                <c:pt idx="11">
                  <c:v>10150</c:v>
                </c:pt>
                <c:pt idx="12">
                  <c:v>10382</c:v>
                </c:pt>
                <c:pt idx="13">
                  <c:v>10466</c:v>
                </c:pt>
                <c:pt idx="14">
                  <c:v>10444</c:v>
                </c:pt>
                <c:pt idx="15">
                  <c:v>10524</c:v>
                </c:pt>
                <c:pt idx="16">
                  <c:v>10724</c:v>
                </c:pt>
                <c:pt idx="17">
                  <c:v>10789</c:v>
                </c:pt>
                <c:pt idx="18">
                  <c:v>10738</c:v>
                </c:pt>
                <c:pt idx="19">
                  <c:v>10721</c:v>
                </c:pt>
                <c:pt idx="20">
                  <c:v>11164</c:v>
                </c:pt>
                <c:pt idx="21">
                  <c:v>11304</c:v>
                </c:pt>
                <c:pt idx="22">
                  <c:v>11077</c:v>
                </c:pt>
                <c:pt idx="23">
                  <c:v>10981</c:v>
                </c:pt>
                <c:pt idx="24">
                  <c:v>11333</c:v>
                </c:pt>
                <c:pt idx="25">
                  <c:v>11312</c:v>
                </c:pt>
                <c:pt idx="26">
                  <c:v>11413</c:v>
                </c:pt>
                <c:pt idx="27">
                  <c:v>11537</c:v>
                </c:pt>
                <c:pt idx="28">
                  <c:v>11485</c:v>
                </c:pt>
                <c:pt idx="29">
                  <c:v>10742</c:v>
                </c:pt>
                <c:pt idx="30">
                  <c:v>10675</c:v>
                </c:pt>
                <c:pt idx="31">
                  <c:v>10788</c:v>
                </c:pt>
                <c:pt idx="32">
                  <c:v>11091</c:v>
                </c:pt>
              </c:numCache>
            </c:numRef>
          </c:val>
          <c:smooth val="0"/>
          <c:extLst>
            <c:ext xmlns:c16="http://schemas.microsoft.com/office/drawing/2014/chart" uri="{C3380CC4-5D6E-409C-BE32-E72D297353CC}">
              <c16:uniqueId val="{00000003-0F91-4E38-A8FC-5995325EAB8A}"/>
            </c:ext>
          </c:extLst>
        </c:ser>
        <c:dLbls>
          <c:showLegendKey val="0"/>
          <c:showVal val="0"/>
          <c:showCatName val="0"/>
          <c:showSerName val="0"/>
          <c:showPercent val="0"/>
          <c:showBubbleSize val="0"/>
        </c:dLbls>
        <c:marker val="1"/>
        <c:smooth val="0"/>
        <c:axId val="723806096"/>
        <c:axId val="723806752"/>
      </c:lineChart>
      <c:lineChart>
        <c:grouping val="standard"/>
        <c:varyColors val="0"/>
        <c:ser>
          <c:idx val="0"/>
          <c:order val="0"/>
          <c:tx>
            <c:strRef>
              <c:f>'Table 2 - Adult_Offence Type'!$A$41</c:f>
              <c:strCache>
                <c:ptCount val="1"/>
                <c:pt idx="0">
                  <c:v>Drug offences</c:v>
                </c:pt>
              </c:strCache>
            </c:strRef>
          </c:tx>
          <c:spPr>
            <a:ln w="28575" cap="rnd">
              <a:solidFill>
                <a:srgbClr val="002060"/>
              </a:solidFill>
              <a:round/>
            </a:ln>
            <a:effectLst/>
          </c:spPr>
          <c:marker>
            <c:symbol val="none"/>
          </c:marker>
          <c:dPt>
            <c:idx val="15"/>
            <c:marker>
              <c:symbol val="circle"/>
              <c:size val="10"/>
              <c:spPr>
                <a:solidFill>
                  <a:srgbClr val="002060"/>
                </a:solidFill>
                <a:ln w="9525">
                  <a:solidFill>
                    <a:srgbClr val="002060"/>
                  </a:solidFill>
                </a:ln>
                <a:effectLst/>
              </c:spPr>
            </c:marker>
            <c:bubble3D val="0"/>
            <c:extLst>
              <c:ext xmlns:c16="http://schemas.microsoft.com/office/drawing/2014/chart" uri="{C3380CC4-5D6E-409C-BE32-E72D297353CC}">
                <c16:uniqueId val="{00000004-0F91-4E38-A8FC-5995325EAB8A}"/>
              </c:ext>
            </c:extLst>
          </c:dPt>
          <c:dPt>
            <c:idx val="21"/>
            <c:marker>
              <c:symbol val="circle"/>
              <c:size val="10"/>
              <c:spPr>
                <a:solidFill>
                  <a:srgbClr val="002060"/>
                </a:solidFill>
                <a:ln w="9525">
                  <a:solidFill>
                    <a:srgbClr val="002060"/>
                  </a:solidFill>
                </a:ln>
                <a:effectLst/>
              </c:spPr>
            </c:marker>
            <c:bubble3D val="0"/>
            <c:extLst>
              <c:ext xmlns:c16="http://schemas.microsoft.com/office/drawing/2014/chart" uri="{C3380CC4-5D6E-409C-BE32-E72D297353CC}">
                <c16:uniqueId val="{00000005-0F91-4E38-A8FC-5995325EAB8A}"/>
              </c:ext>
            </c:extLst>
          </c:dPt>
          <c:dPt>
            <c:idx val="27"/>
            <c:marker>
              <c:symbol val="circle"/>
              <c:size val="10"/>
              <c:spPr>
                <a:solidFill>
                  <a:srgbClr val="002060"/>
                </a:solidFill>
                <a:ln w="9525">
                  <a:solidFill>
                    <a:srgbClr val="002060"/>
                  </a:solidFill>
                </a:ln>
                <a:effectLst/>
              </c:spPr>
            </c:marker>
            <c:bubble3D val="0"/>
            <c:extLst>
              <c:ext xmlns:c16="http://schemas.microsoft.com/office/drawing/2014/chart" uri="{C3380CC4-5D6E-409C-BE32-E72D297353CC}">
                <c16:uniqueId val="{00000006-0F91-4E38-A8FC-5995325EAB8A}"/>
              </c:ext>
            </c:extLst>
          </c:dPt>
          <c:dLbls>
            <c:dLbl>
              <c:idx val="1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F91-4E38-A8FC-5995325EAB8A}"/>
                </c:ext>
              </c:extLst>
            </c:dLbl>
            <c:dLbl>
              <c:idx val="2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91-4E38-A8FC-5995325EAB8A}"/>
                </c:ext>
              </c:extLst>
            </c:dLbl>
            <c:dLbl>
              <c:idx val="2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91-4E38-A8FC-5995325EAB8A}"/>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'Table 2 - Adult_Offence Type'!$B$40:$AH$40</c:f>
              <c:numCache>
                <c:formatCode>mmm\-yyyy</c:formatCode>
                <c:ptCount val="33"/>
                <c:pt idx="0">
                  <c:v>41364</c:v>
                </c:pt>
                <c:pt idx="1">
                  <c:v>41455</c:v>
                </c:pt>
                <c:pt idx="2">
                  <c:v>41547</c:v>
                </c:pt>
                <c:pt idx="3">
                  <c:v>41639</c:v>
                </c:pt>
                <c:pt idx="4">
                  <c:v>41729</c:v>
                </c:pt>
                <c:pt idx="5">
                  <c:v>41820</c:v>
                </c:pt>
                <c:pt idx="6">
                  <c:v>41912</c:v>
                </c:pt>
                <c:pt idx="7">
                  <c:v>42004</c:v>
                </c:pt>
                <c:pt idx="8">
                  <c:v>42094</c:v>
                </c:pt>
                <c:pt idx="9">
                  <c:v>42185</c:v>
                </c:pt>
                <c:pt idx="10">
                  <c:v>42277</c:v>
                </c:pt>
                <c:pt idx="11">
                  <c:v>42369</c:v>
                </c:pt>
                <c:pt idx="12">
                  <c:v>42460</c:v>
                </c:pt>
                <c:pt idx="13">
                  <c:v>42551</c:v>
                </c:pt>
                <c:pt idx="14">
                  <c:v>42643</c:v>
                </c:pt>
                <c:pt idx="15">
                  <c:v>42735</c:v>
                </c:pt>
                <c:pt idx="16">
                  <c:v>42825</c:v>
                </c:pt>
                <c:pt idx="17">
                  <c:v>42916</c:v>
                </c:pt>
                <c:pt idx="18">
                  <c:v>43008</c:v>
                </c:pt>
                <c:pt idx="19">
                  <c:v>43100</c:v>
                </c:pt>
                <c:pt idx="20">
                  <c:v>43190</c:v>
                </c:pt>
                <c:pt idx="21">
                  <c:v>43281</c:v>
                </c:pt>
                <c:pt idx="22">
                  <c:v>43373</c:v>
                </c:pt>
                <c:pt idx="23">
                  <c:v>43465</c:v>
                </c:pt>
                <c:pt idx="24">
                  <c:v>43555</c:v>
                </c:pt>
                <c:pt idx="25">
                  <c:v>43646</c:v>
                </c:pt>
                <c:pt idx="26">
                  <c:v>43738</c:v>
                </c:pt>
                <c:pt idx="27">
                  <c:v>43830</c:v>
                </c:pt>
                <c:pt idx="28">
                  <c:v>43921</c:v>
                </c:pt>
                <c:pt idx="29">
                  <c:v>44012</c:v>
                </c:pt>
                <c:pt idx="30">
                  <c:v>44104</c:v>
                </c:pt>
                <c:pt idx="31">
                  <c:v>44196</c:v>
                </c:pt>
                <c:pt idx="32">
                  <c:v>44286</c:v>
                </c:pt>
              </c:numCache>
            </c:numRef>
          </c:cat>
          <c:val>
            <c:numRef>
              <c:f>'Table 2 - Adult_Offence Type'!$B$41:$AH$41</c:f>
              <c:numCache>
                <c:formatCode>General</c:formatCode>
                <c:ptCount val="33"/>
                <c:pt idx="0">
                  <c:v>1369</c:v>
                </c:pt>
                <c:pt idx="1">
                  <c:v>1518</c:v>
                </c:pt>
                <c:pt idx="2">
                  <c:v>1562</c:v>
                </c:pt>
                <c:pt idx="3">
                  <c:v>1563</c:v>
                </c:pt>
                <c:pt idx="4">
                  <c:v>1618</c:v>
                </c:pt>
                <c:pt idx="5">
                  <c:v>1625</c:v>
                </c:pt>
                <c:pt idx="6">
                  <c:v>1599</c:v>
                </c:pt>
                <c:pt idx="7">
                  <c:v>1637</c:v>
                </c:pt>
                <c:pt idx="8">
                  <c:v>1721</c:v>
                </c:pt>
                <c:pt idx="9">
                  <c:v>1831</c:v>
                </c:pt>
                <c:pt idx="10">
                  <c:v>1818</c:v>
                </c:pt>
                <c:pt idx="11">
                  <c:v>2000</c:v>
                </c:pt>
                <c:pt idx="12">
                  <c:v>2008</c:v>
                </c:pt>
                <c:pt idx="13">
                  <c:v>2084</c:v>
                </c:pt>
                <c:pt idx="14">
                  <c:v>2197</c:v>
                </c:pt>
                <c:pt idx="15">
                  <c:v>2205</c:v>
                </c:pt>
                <c:pt idx="16">
                  <c:v>2231</c:v>
                </c:pt>
                <c:pt idx="17">
                  <c:v>2303</c:v>
                </c:pt>
                <c:pt idx="18">
                  <c:v>2279</c:v>
                </c:pt>
                <c:pt idx="19">
                  <c:v>2268</c:v>
                </c:pt>
                <c:pt idx="20">
                  <c:v>2330</c:v>
                </c:pt>
                <c:pt idx="21">
                  <c:v>2326</c:v>
                </c:pt>
                <c:pt idx="22">
                  <c:v>2295</c:v>
                </c:pt>
                <c:pt idx="23">
                  <c:v>2184</c:v>
                </c:pt>
                <c:pt idx="24">
                  <c:v>2133</c:v>
                </c:pt>
                <c:pt idx="25">
                  <c:v>2091</c:v>
                </c:pt>
                <c:pt idx="26">
                  <c:v>2109</c:v>
                </c:pt>
                <c:pt idx="27">
                  <c:v>2098</c:v>
                </c:pt>
                <c:pt idx="28">
                  <c:v>2040</c:v>
                </c:pt>
                <c:pt idx="29">
                  <c:v>1961</c:v>
                </c:pt>
                <c:pt idx="30">
                  <c:v>2026</c:v>
                </c:pt>
                <c:pt idx="31">
                  <c:v>1978</c:v>
                </c:pt>
                <c:pt idx="32">
                  <c:v>1972</c:v>
                </c:pt>
              </c:numCache>
            </c:numRef>
          </c:val>
          <c:smooth val="0"/>
          <c:extLst>
            <c:ext xmlns:c16="http://schemas.microsoft.com/office/drawing/2014/chart" uri="{C3380CC4-5D6E-409C-BE32-E72D297353CC}">
              <c16:uniqueId val="{00000007-0F91-4E38-A8FC-5995325EAB8A}"/>
            </c:ext>
          </c:extLst>
        </c:ser>
        <c:dLbls>
          <c:showLegendKey val="0"/>
          <c:showVal val="0"/>
          <c:showCatName val="0"/>
          <c:showSerName val="0"/>
          <c:showPercent val="0"/>
          <c:showBubbleSize val="0"/>
        </c:dLbls>
        <c:marker val="1"/>
        <c:smooth val="0"/>
        <c:axId val="718420448"/>
        <c:axId val="718419464"/>
      </c:lineChart>
      <c:dateAx>
        <c:axId val="723806096"/>
        <c:scaling>
          <c:orientation val="minMax"/>
          <c:max val="43921"/>
          <c:min val="41455"/>
        </c:scaling>
        <c:delete val="0"/>
        <c:axPos val="b"/>
        <c:numFmt formatCode="mmm\ yyyy" sourceLinked="0"/>
        <c:majorTickMark val="out"/>
        <c:minorTickMark val="none"/>
        <c:tickLblPos val="nextTo"/>
        <c:spPr>
          <a:noFill/>
          <a:ln w="9525" cap="flat" cmpd="sng" algn="ctr">
            <a:solidFill>
              <a:sysClr val="windowText" lastClr="000000">
                <a:lumMod val="50000"/>
                <a:lumOff val="50000"/>
              </a:sys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23806752"/>
        <c:crosses val="autoZero"/>
        <c:auto val="1"/>
        <c:lblOffset val="100"/>
        <c:baseTimeUnit val="months"/>
        <c:majorUnit val="12"/>
        <c:majorTimeUnit val="months"/>
      </c:dateAx>
      <c:valAx>
        <c:axId val="723806752"/>
        <c:scaling>
          <c:orientation val="minMax"/>
          <c:max val="15000"/>
          <c:min val="0"/>
        </c:scaling>
        <c:delete val="0"/>
        <c:axPos val="l"/>
        <c:numFmt formatCode="General" sourceLinked="1"/>
        <c:majorTickMark val="out"/>
        <c:minorTickMark val="none"/>
        <c:tickLblPos val="nextTo"/>
        <c:spPr>
          <a:solidFill>
            <a:sysClr val="window" lastClr="FFFFFF"/>
          </a:solidFill>
          <a:ln>
            <a:solidFill>
              <a:sysClr val="window" lastClr="FFFFFF">
                <a:lumMod val="75000"/>
              </a:sysClr>
            </a:solidFill>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23806096"/>
        <c:crosses val="autoZero"/>
        <c:crossBetween val="between"/>
        <c:majorUnit val="3000"/>
      </c:valAx>
      <c:valAx>
        <c:axId val="718419464"/>
        <c:scaling>
          <c:orientation val="minMax"/>
          <c:max val="5000"/>
        </c:scaling>
        <c:delete val="0"/>
        <c:axPos val="r"/>
        <c:numFmt formatCode="General" sourceLinked="1"/>
        <c:majorTickMark val="out"/>
        <c:minorTickMark val="none"/>
        <c:tickLblPos val="nextTo"/>
        <c:spPr>
          <a:noFill/>
          <a:ln>
            <a:solidFill>
              <a:sysClr val="window" lastClr="FFFFFF">
                <a:lumMod val="75000"/>
              </a:sysClr>
            </a:solidFill>
          </a:ln>
          <a:effectLst/>
        </c:spPr>
        <c:txPr>
          <a:bodyPr rot="-6000000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8420448"/>
        <c:crosses val="max"/>
        <c:crossBetween val="between"/>
        <c:majorUnit val="1000"/>
      </c:valAx>
      <c:dateAx>
        <c:axId val="718420448"/>
        <c:scaling>
          <c:orientation val="minMax"/>
        </c:scaling>
        <c:delete val="1"/>
        <c:axPos val="b"/>
        <c:numFmt formatCode="mmm\-yyyy" sourceLinked="1"/>
        <c:majorTickMark val="out"/>
        <c:minorTickMark val="none"/>
        <c:tickLblPos val="nextTo"/>
        <c:crossAx val="718419464"/>
        <c:crosses val="autoZero"/>
        <c:auto val="1"/>
        <c:lblOffset val="100"/>
        <c:baseTimeUnit val="months"/>
      </c:date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AU" sz="2000" b="1" dirty="0"/>
              <a:t>Matters committed by offence type</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1036834594704788"/>
          <c:y val="0.1009906073061622"/>
          <c:w val="0.71134613805176938"/>
          <c:h val="0.81323379388897143"/>
        </c:manualLayout>
      </c:layout>
      <c:barChart>
        <c:barDir val="col"/>
        <c:grouping val="stacked"/>
        <c:varyColors val="0"/>
        <c:ser>
          <c:idx val="1"/>
          <c:order val="0"/>
          <c:tx>
            <c:strRef>
              <c:f>Committals!$A$32</c:f>
              <c:strCache>
                <c:ptCount val="1"/>
                <c:pt idx="0">
                  <c:v>Violence - Sexual Assault</c:v>
                </c:pt>
              </c:strCache>
            </c:strRef>
          </c:tx>
          <c:spPr>
            <a:solidFill>
              <a:srgbClr val="846AA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Committals!$C$30:$G$30</c:f>
              <c:strCache>
                <c:ptCount val="5"/>
                <c:pt idx="0">
                  <c:v>FY2013</c:v>
                </c:pt>
                <c:pt idx="1">
                  <c:v>FY2014</c:v>
                </c:pt>
                <c:pt idx="2">
                  <c:v>FY2015</c:v>
                </c:pt>
                <c:pt idx="3">
                  <c:v>FY2016</c:v>
                </c:pt>
                <c:pt idx="4">
                  <c:v>FY2017</c:v>
                </c:pt>
              </c:strCache>
            </c:strRef>
          </c:cat>
          <c:val>
            <c:numRef>
              <c:f>Committals!$C$32:$G$32</c:f>
              <c:numCache>
                <c:formatCode>General</c:formatCode>
                <c:ptCount val="5"/>
                <c:pt idx="0">
                  <c:v>588</c:v>
                </c:pt>
                <c:pt idx="1">
                  <c:v>640</c:v>
                </c:pt>
                <c:pt idx="2">
                  <c:v>704</c:v>
                </c:pt>
                <c:pt idx="3">
                  <c:v>765</c:v>
                </c:pt>
                <c:pt idx="4">
                  <c:v>833</c:v>
                </c:pt>
              </c:numCache>
            </c:numRef>
          </c:val>
          <c:extLst>
            <c:ext xmlns:c16="http://schemas.microsoft.com/office/drawing/2014/chart" uri="{C3380CC4-5D6E-409C-BE32-E72D297353CC}">
              <c16:uniqueId val="{00000000-24BB-4EA2-815A-B6278EC4DC02}"/>
            </c:ext>
          </c:extLst>
        </c:ser>
        <c:ser>
          <c:idx val="0"/>
          <c:order val="1"/>
          <c:tx>
            <c:strRef>
              <c:f>Committals!$A$31</c:f>
              <c:strCache>
                <c:ptCount val="1"/>
                <c:pt idx="0">
                  <c:v>Violence - Other</c:v>
                </c:pt>
              </c:strCache>
            </c:strRef>
          </c:tx>
          <c:spPr>
            <a:solidFill>
              <a:srgbClr val="3D2F4F"/>
            </a:solidFill>
            <a:ln>
              <a:noFill/>
            </a:ln>
            <a:effectLst/>
          </c:spPr>
          <c:invertIfNegative val="0"/>
          <c:cat>
            <c:strRef>
              <c:f>Committals!$C$30:$G$30</c:f>
              <c:strCache>
                <c:ptCount val="5"/>
                <c:pt idx="0">
                  <c:v>FY2013</c:v>
                </c:pt>
                <c:pt idx="1">
                  <c:v>FY2014</c:v>
                </c:pt>
                <c:pt idx="2">
                  <c:v>FY2015</c:v>
                </c:pt>
                <c:pt idx="3">
                  <c:v>FY2016</c:v>
                </c:pt>
                <c:pt idx="4">
                  <c:v>FY2017</c:v>
                </c:pt>
              </c:strCache>
            </c:strRef>
          </c:cat>
          <c:val>
            <c:numRef>
              <c:f>Committals!$C$31:$G$31</c:f>
              <c:numCache>
                <c:formatCode>General</c:formatCode>
                <c:ptCount val="5"/>
                <c:pt idx="0">
                  <c:v>1414</c:v>
                </c:pt>
                <c:pt idx="1">
                  <c:v>1330</c:v>
                </c:pt>
                <c:pt idx="2">
                  <c:v>1301</c:v>
                </c:pt>
                <c:pt idx="3">
                  <c:v>1323</c:v>
                </c:pt>
                <c:pt idx="4">
                  <c:v>1274</c:v>
                </c:pt>
              </c:numCache>
            </c:numRef>
          </c:val>
          <c:extLst>
            <c:ext xmlns:c16="http://schemas.microsoft.com/office/drawing/2014/chart" uri="{C3380CC4-5D6E-409C-BE32-E72D297353CC}">
              <c16:uniqueId val="{00000001-24BB-4EA2-815A-B6278EC4DC02}"/>
            </c:ext>
          </c:extLst>
        </c:ser>
        <c:ser>
          <c:idx val="2"/>
          <c:order val="2"/>
          <c:tx>
            <c:strRef>
              <c:f>Committals!$A$33</c:f>
              <c:strCache>
                <c:ptCount val="1"/>
                <c:pt idx="0">
                  <c:v>Property</c:v>
                </c:pt>
              </c:strCache>
            </c:strRef>
          </c:tx>
          <c:spPr>
            <a:solidFill>
              <a:schemeClr val="accent1"/>
            </a:solidFill>
            <a:ln>
              <a:noFill/>
            </a:ln>
            <a:effectLst/>
          </c:spPr>
          <c:invertIfNegative val="0"/>
          <c:cat>
            <c:strRef>
              <c:f>Committals!$C$30:$G$30</c:f>
              <c:strCache>
                <c:ptCount val="5"/>
                <c:pt idx="0">
                  <c:v>FY2013</c:v>
                </c:pt>
                <c:pt idx="1">
                  <c:v>FY2014</c:v>
                </c:pt>
                <c:pt idx="2">
                  <c:v>FY2015</c:v>
                </c:pt>
                <c:pt idx="3">
                  <c:v>FY2016</c:v>
                </c:pt>
                <c:pt idx="4">
                  <c:v>FY2017</c:v>
                </c:pt>
              </c:strCache>
            </c:strRef>
          </c:cat>
          <c:val>
            <c:numRef>
              <c:f>Committals!$C$33:$G$33</c:f>
              <c:numCache>
                <c:formatCode>General</c:formatCode>
                <c:ptCount val="5"/>
                <c:pt idx="0">
                  <c:v>758</c:v>
                </c:pt>
                <c:pt idx="1">
                  <c:v>840</c:v>
                </c:pt>
                <c:pt idx="2">
                  <c:v>845</c:v>
                </c:pt>
                <c:pt idx="3">
                  <c:v>869</c:v>
                </c:pt>
                <c:pt idx="4">
                  <c:v>939</c:v>
                </c:pt>
              </c:numCache>
            </c:numRef>
          </c:val>
          <c:extLst>
            <c:ext xmlns:c16="http://schemas.microsoft.com/office/drawing/2014/chart" uri="{C3380CC4-5D6E-409C-BE32-E72D297353CC}">
              <c16:uniqueId val="{00000002-24BB-4EA2-815A-B6278EC4DC02}"/>
            </c:ext>
          </c:extLst>
        </c:ser>
        <c:ser>
          <c:idx val="3"/>
          <c:order val="3"/>
          <c:tx>
            <c:strRef>
              <c:f>Committals!$A$34</c:f>
              <c:strCache>
                <c:ptCount val="1"/>
                <c:pt idx="0">
                  <c:v>Drugs</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Committals!$C$30:$G$30</c:f>
              <c:strCache>
                <c:ptCount val="5"/>
                <c:pt idx="0">
                  <c:v>FY2013</c:v>
                </c:pt>
                <c:pt idx="1">
                  <c:v>FY2014</c:v>
                </c:pt>
                <c:pt idx="2">
                  <c:v>FY2015</c:v>
                </c:pt>
                <c:pt idx="3">
                  <c:v>FY2016</c:v>
                </c:pt>
                <c:pt idx="4">
                  <c:v>FY2017</c:v>
                </c:pt>
              </c:strCache>
            </c:strRef>
          </c:cat>
          <c:val>
            <c:numRef>
              <c:f>Committals!$C$34:$G$34</c:f>
              <c:numCache>
                <c:formatCode>General</c:formatCode>
                <c:ptCount val="5"/>
                <c:pt idx="0">
                  <c:v>918</c:v>
                </c:pt>
                <c:pt idx="1">
                  <c:v>1010</c:v>
                </c:pt>
                <c:pt idx="2">
                  <c:v>1213</c:v>
                </c:pt>
                <c:pt idx="3">
                  <c:v>1354</c:v>
                </c:pt>
                <c:pt idx="4">
                  <c:v>1560</c:v>
                </c:pt>
              </c:numCache>
            </c:numRef>
          </c:val>
          <c:extLst>
            <c:ext xmlns:c16="http://schemas.microsoft.com/office/drawing/2014/chart" uri="{C3380CC4-5D6E-409C-BE32-E72D297353CC}">
              <c16:uniqueId val="{00000003-24BB-4EA2-815A-B6278EC4DC02}"/>
            </c:ext>
          </c:extLst>
        </c:ser>
        <c:ser>
          <c:idx val="4"/>
          <c:order val="4"/>
          <c:tx>
            <c:strRef>
              <c:f>Committals!$A$35</c:f>
              <c:strCache>
                <c:ptCount val="1"/>
                <c:pt idx="0">
                  <c:v>Other</c:v>
                </c:pt>
              </c:strCache>
            </c:strRef>
          </c:tx>
          <c:spPr>
            <a:solidFill>
              <a:schemeClr val="accent3"/>
            </a:solidFill>
            <a:ln>
              <a:noFill/>
            </a:ln>
            <a:effectLst/>
          </c:spPr>
          <c:invertIfNegative val="0"/>
          <c:cat>
            <c:strRef>
              <c:f>Committals!$C$30:$G$30</c:f>
              <c:strCache>
                <c:ptCount val="5"/>
                <c:pt idx="0">
                  <c:v>FY2013</c:v>
                </c:pt>
                <c:pt idx="1">
                  <c:v>FY2014</c:v>
                </c:pt>
                <c:pt idx="2">
                  <c:v>FY2015</c:v>
                </c:pt>
                <c:pt idx="3">
                  <c:v>FY2016</c:v>
                </c:pt>
                <c:pt idx="4">
                  <c:v>FY2017</c:v>
                </c:pt>
              </c:strCache>
            </c:strRef>
          </c:cat>
          <c:val>
            <c:numRef>
              <c:f>Committals!$C$35:$G$35</c:f>
              <c:numCache>
                <c:formatCode>General</c:formatCode>
                <c:ptCount val="5"/>
                <c:pt idx="0">
                  <c:v>238</c:v>
                </c:pt>
                <c:pt idx="1">
                  <c:v>239</c:v>
                </c:pt>
                <c:pt idx="2">
                  <c:v>259</c:v>
                </c:pt>
                <c:pt idx="3">
                  <c:v>286</c:v>
                </c:pt>
                <c:pt idx="4">
                  <c:v>321</c:v>
                </c:pt>
              </c:numCache>
            </c:numRef>
          </c:val>
          <c:extLst>
            <c:ext xmlns:c16="http://schemas.microsoft.com/office/drawing/2014/chart" uri="{C3380CC4-5D6E-409C-BE32-E72D297353CC}">
              <c16:uniqueId val="{00000004-24BB-4EA2-815A-B6278EC4DC02}"/>
            </c:ext>
          </c:extLst>
        </c:ser>
        <c:dLbls>
          <c:showLegendKey val="0"/>
          <c:showVal val="0"/>
          <c:showCatName val="0"/>
          <c:showSerName val="0"/>
          <c:showPercent val="0"/>
          <c:showBubbleSize val="0"/>
        </c:dLbls>
        <c:gapWidth val="78"/>
        <c:overlap val="100"/>
        <c:axId val="550468744"/>
        <c:axId val="550468088"/>
      </c:barChart>
      <c:catAx>
        <c:axId val="550468744"/>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550468088"/>
        <c:crosses val="autoZero"/>
        <c:auto val="1"/>
        <c:lblAlgn val="ctr"/>
        <c:lblOffset val="100"/>
        <c:noMultiLvlLbl val="0"/>
      </c:catAx>
      <c:valAx>
        <c:axId val="550468088"/>
        <c:scaling>
          <c:orientation val="minMax"/>
          <c:max val="5500"/>
          <c:min val="0"/>
        </c:scaling>
        <c:delete val="0"/>
        <c:axPos val="l"/>
        <c:numFmt formatCode="General" sourceLinked="1"/>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550468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ysClr val="windowText" lastClr="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AU" sz="2000" b="1" dirty="0"/>
              <a:t>Median days from charge to finalisations in the District Court </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1"/>
          <c:order val="0"/>
          <c:tx>
            <c:strRef>
              <c:f>District_annual!$D$313</c:f>
              <c:strCache>
                <c:ptCount val="1"/>
                <c:pt idx="0">
                  <c:v>DC total</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District_annual!$E$310:$I$310</c:f>
              <c:strCache>
                <c:ptCount val="5"/>
                <c:pt idx="0">
                  <c:v>FY2013</c:v>
                </c:pt>
                <c:pt idx="1">
                  <c:v>FY2014</c:v>
                </c:pt>
                <c:pt idx="2">
                  <c:v>FY2015</c:v>
                </c:pt>
                <c:pt idx="3">
                  <c:v>FY2016</c:v>
                </c:pt>
                <c:pt idx="4">
                  <c:v>FY2017</c:v>
                </c:pt>
              </c:strCache>
            </c:strRef>
          </c:cat>
          <c:val>
            <c:numRef>
              <c:f>District_annual!$E$313:$I$313</c:f>
              <c:numCache>
                <c:formatCode>#,##0</c:formatCode>
                <c:ptCount val="5"/>
                <c:pt idx="0">
                  <c:v>409</c:v>
                </c:pt>
                <c:pt idx="1">
                  <c:v>421</c:v>
                </c:pt>
                <c:pt idx="2">
                  <c:v>453</c:v>
                </c:pt>
                <c:pt idx="3">
                  <c:v>465</c:v>
                </c:pt>
                <c:pt idx="4">
                  <c:v>507</c:v>
                </c:pt>
              </c:numCache>
            </c:numRef>
          </c:val>
          <c:extLst>
            <c:ext xmlns:c16="http://schemas.microsoft.com/office/drawing/2014/chart" uri="{C3380CC4-5D6E-409C-BE32-E72D297353CC}">
              <c16:uniqueId val="{00000000-1D93-4CFE-A368-8C76607687FA}"/>
            </c:ext>
          </c:extLst>
        </c:ser>
        <c:dLbls>
          <c:showLegendKey val="0"/>
          <c:showVal val="0"/>
          <c:showCatName val="0"/>
          <c:showSerName val="0"/>
          <c:showPercent val="0"/>
          <c:showBubbleSize val="0"/>
        </c:dLbls>
        <c:gapWidth val="97"/>
        <c:axId val="834359080"/>
        <c:axId val="834359408"/>
      </c:barChart>
      <c:catAx>
        <c:axId val="834359080"/>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834359408"/>
        <c:crosses val="autoZero"/>
        <c:auto val="0"/>
        <c:lblAlgn val="ctr"/>
        <c:lblOffset val="100"/>
        <c:noMultiLvlLbl val="0"/>
      </c:catAx>
      <c:valAx>
        <c:axId val="834359408"/>
        <c:scaling>
          <c:orientation val="minMax"/>
        </c:scaling>
        <c:delete val="0"/>
        <c:axPos val="l"/>
        <c:numFmt formatCode="#,##0" sourceLinked="1"/>
        <c:majorTickMark val="out"/>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834359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ysClr val="windowText" lastClr="00000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dirty="0"/>
              <a:t>Finalisation outcomes for reform</a:t>
            </a:r>
            <a:r>
              <a:rPr lang="en-AU" sz="2000" baseline="0" dirty="0"/>
              <a:t> </a:t>
            </a:r>
            <a:r>
              <a:rPr lang="en-AU" sz="2000" dirty="0"/>
              <a:t>offences</a:t>
            </a:r>
          </a:p>
        </c:rich>
      </c:tx>
      <c:overlay val="0"/>
    </c:title>
    <c:autoTitleDeleted val="0"/>
    <c:plotArea>
      <c:layout>
        <c:manualLayout>
          <c:layoutTarget val="inner"/>
          <c:xMode val="edge"/>
          <c:yMode val="edge"/>
          <c:x val="7.4737642631668891E-2"/>
          <c:y val="0.1394257723692211"/>
          <c:w val="0.90814710458691306"/>
          <c:h val="0.68888058956841225"/>
        </c:manualLayout>
      </c:layout>
      <c:barChart>
        <c:barDir val="col"/>
        <c:grouping val="stacked"/>
        <c:varyColors val="0"/>
        <c:ser>
          <c:idx val="1"/>
          <c:order val="0"/>
          <c:tx>
            <c:strRef>
              <c:f>'T2 charts'!$A$21</c:f>
              <c:strCache>
                <c:ptCount val="1"/>
                <c:pt idx="0">
                  <c:v>Sentences actual</c:v>
                </c:pt>
              </c:strCache>
            </c:strRef>
          </c:tx>
          <c:spPr>
            <a:solidFill>
              <a:srgbClr val="002060"/>
            </a:solidFill>
            <a:ln>
              <a:solidFill>
                <a:srgbClr val="002060"/>
              </a:solidFill>
            </a:ln>
          </c:spPr>
          <c:invertIfNegative val="0"/>
          <c:dLbls>
            <c:spPr>
              <a:noFill/>
              <a:ln>
                <a:noFill/>
              </a:ln>
              <a:effectLst/>
            </c:spPr>
            <c:txPr>
              <a:bodyPr wrap="square" lIns="38100" tIns="19050" rIns="38100" bIns="19050" anchor="ctr">
                <a:spAutoFit/>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'T2 charts'!$B$19:$D$20</c:f>
              <c:multiLvlStrCache>
                <c:ptCount val="3"/>
                <c:lvl>
                  <c:pt idx="0">
                    <c:v>District Court</c:v>
                  </c:pt>
                  <c:pt idx="1">
                    <c:v>District Court</c:v>
                  </c:pt>
                  <c:pt idx="2">
                    <c:v>Local Court</c:v>
                  </c:pt>
                </c:lvl>
                <c:lvl>
                  <c:pt idx="0">
                    <c:v>Pre reform</c:v>
                  </c:pt>
                  <c:pt idx="1">
                    <c:v>Post reform</c:v>
                  </c:pt>
                </c:lvl>
              </c:multiLvlStrCache>
            </c:multiLvlStrRef>
          </c:cat>
          <c:val>
            <c:numRef>
              <c:f>'T2 charts'!$B$21:$D$21</c:f>
              <c:numCache>
                <c:formatCode>General</c:formatCode>
                <c:ptCount val="3"/>
                <c:pt idx="0">
                  <c:v>1396</c:v>
                </c:pt>
                <c:pt idx="1">
                  <c:v>370</c:v>
                </c:pt>
                <c:pt idx="2">
                  <c:v>1064</c:v>
                </c:pt>
              </c:numCache>
            </c:numRef>
          </c:val>
          <c:extLst>
            <c:ext xmlns:c16="http://schemas.microsoft.com/office/drawing/2014/chart" uri="{C3380CC4-5D6E-409C-BE32-E72D297353CC}">
              <c16:uniqueId val="{00000000-10D9-4B95-B989-BE20AB5ABB0C}"/>
            </c:ext>
          </c:extLst>
        </c:ser>
        <c:ser>
          <c:idx val="0"/>
          <c:order val="1"/>
          <c:tx>
            <c:strRef>
              <c:f>'T2 charts'!$A$22</c:f>
              <c:strCache>
                <c:ptCount val="1"/>
                <c:pt idx="0">
                  <c:v>Trials actual</c:v>
                </c:pt>
              </c:strCache>
            </c:strRef>
          </c:tx>
          <c:spPr>
            <a:solidFill>
              <a:srgbClr val="00B0F0"/>
            </a:solidFill>
            <a:ln>
              <a:solidFill>
                <a:srgbClr val="00B0F0"/>
              </a:solidFill>
            </a:ln>
          </c:spPr>
          <c:invertIfNegative val="0"/>
          <c:dLbls>
            <c:spPr>
              <a:noFill/>
              <a:ln>
                <a:noFill/>
              </a:ln>
              <a:effectLst/>
            </c:spPr>
            <c:txPr>
              <a:bodyPr wrap="square" lIns="38100" tIns="19050" rIns="38100" bIns="19050" anchor="ctr">
                <a:spAutoFit/>
              </a:bodyPr>
              <a:lstStyle/>
              <a:p>
                <a:pPr>
                  <a:defRPr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'T2 charts'!$B$19:$D$20</c:f>
              <c:multiLvlStrCache>
                <c:ptCount val="3"/>
                <c:lvl>
                  <c:pt idx="0">
                    <c:v>District Court</c:v>
                  </c:pt>
                  <c:pt idx="1">
                    <c:v>District Court</c:v>
                  </c:pt>
                  <c:pt idx="2">
                    <c:v>Local Court</c:v>
                  </c:pt>
                </c:lvl>
                <c:lvl>
                  <c:pt idx="0">
                    <c:v>Pre reform</c:v>
                  </c:pt>
                  <c:pt idx="1">
                    <c:v>Post reform</c:v>
                  </c:pt>
                </c:lvl>
              </c:multiLvlStrCache>
            </c:multiLvlStrRef>
          </c:cat>
          <c:val>
            <c:numRef>
              <c:f>'T2 charts'!$B$22:$D$22</c:f>
              <c:numCache>
                <c:formatCode>General</c:formatCode>
                <c:ptCount val="3"/>
                <c:pt idx="0">
                  <c:v>92</c:v>
                </c:pt>
                <c:pt idx="1">
                  <c:v>11</c:v>
                </c:pt>
                <c:pt idx="2">
                  <c:v>320</c:v>
                </c:pt>
              </c:numCache>
            </c:numRef>
          </c:val>
          <c:extLst>
            <c:ext xmlns:c16="http://schemas.microsoft.com/office/drawing/2014/chart" uri="{C3380CC4-5D6E-409C-BE32-E72D297353CC}">
              <c16:uniqueId val="{00000001-10D9-4B95-B989-BE20AB5ABB0C}"/>
            </c:ext>
          </c:extLst>
        </c:ser>
        <c:ser>
          <c:idx val="2"/>
          <c:order val="2"/>
          <c:tx>
            <c:strRef>
              <c:f>'T2 charts'!$A$23</c:f>
              <c:strCache>
                <c:ptCount val="1"/>
                <c:pt idx="0">
                  <c:v>Sentences diverted</c:v>
                </c:pt>
              </c:strCache>
            </c:strRef>
          </c:tx>
          <c:spPr>
            <a:pattFill prst="pct25">
              <a:fgClr>
                <a:srgbClr val="002060"/>
              </a:fgClr>
              <a:bgClr>
                <a:schemeClr val="bg1"/>
              </a:bgClr>
            </a:pattFill>
            <a:ln>
              <a:solidFill>
                <a:srgbClr val="002060"/>
              </a:solidFill>
            </a:ln>
          </c:spPr>
          <c:invertIfNegative val="0"/>
          <c:dLbls>
            <c:spPr>
              <a:solidFill>
                <a:schemeClr val="bg1"/>
              </a:solidFill>
              <a:ln>
                <a:noFill/>
              </a:ln>
              <a:effectLst/>
            </c:spPr>
            <c:txPr>
              <a:bodyPr wrap="square" lIns="38100" tIns="19050" rIns="38100" bIns="19050" anchor="ctr">
                <a:spAutoFit/>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'T2 charts'!$B$19:$D$20</c:f>
              <c:multiLvlStrCache>
                <c:ptCount val="3"/>
                <c:lvl>
                  <c:pt idx="0">
                    <c:v>District Court</c:v>
                  </c:pt>
                  <c:pt idx="1">
                    <c:v>District Court</c:v>
                  </c:pt>
                  <c:pt idx="2">
                    <c:v>Local Court</c:v>
                  </c:pt>
                </c:lvl>
                <c:lvl>
                  <c:pt idx="0">
                    <c:v>Pre reform</c:v>
                  </c:pt>
                  <c:pt idx="1">
                    <c:v>Post reform</c:v>
                  </c:pt>
                </c:lvl>
              </c:multiLvlStrCache>
            </c:multiLvlStrRef>
          </c:cat>
          <c:val>
            <c:numRef>
              <c:f>'T2 charts'!$B$23:$D$23</c:f>
              <c:numCache>
                <c:formatCode>General</c:formatCode>
                <c:ptCount val="3"/>
                <c:pt idx="1">
                  <c:v>-1026</c:v>
                </c:pt>
              </c:numCache>
            </c:numRef>
          </c:val>
          <c:extLst>
            <c:ext xmlns:c16="http://schemas.microsoft.com/office/drawing/2014/chart" uri="{C3380CC4-5D6E-409C-BE32-E72D297353CC}">
              <c16:uniqueId val="{00000002-10D9-4B95-B989-BE20AB5ABB0C}"/>
            </c:ext>
          </c:extLst>
        </c:ser>
        <c:ser>
          <c:idx val="3"/>
          <c:order val="3"/>
          <c:tx>
            <c:strRef>
              <c:f>'T2 charts'!$A$24</c:f>
              <c:strCache>
                <c:ptCount val="1"/>
                <c:pt idx="0">
                  <c:v>Trials diverted</c:v>
                </c:pt>
              </c:strCache>
            </c:strRef>
          </c:tx>
          <c:spPr>
            <a:pattFill prst="pct25">
              <a:fgClr>
                <a:srgbClr val="00B0F0"/>
              </a:fgClr>
              <a:bgClr>
                <a:schemeClr val="bg1"/>
              </a:bgClr>
            </a:pattFill>
            <a:ln>
              <a:solidFill>
                <a:srgbClr val="00B0F0"/>
              </a:solidFill>
            </a:ln>
          </c:spPr>
          <c:invertIfNegative val="0"/>
          <c:dLbls>
            <c:spPr>
              <a:noFill/>
              <a:ln>
                <a:noFill/>
              </a:ln>
              <a:effectLst/>
            </c:spPr>
            <c:txPr>
              <a:bodyPr wrap="square" lIns="38100" tIns="19050" rIns="38100" bIns="19050" anchor="ctr">
                <a:spAutoFit/>
              </a:bodyPr>
              <a:lstStyle/>
              <a:p>
                <a:pPr>
                  <a:defRPr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'T2 charts'!$B$19:$D$20</c:f>
              <c:multiLvlStrCache>
                <c:ptCount val="3"/>
                <c:lvl>
                  <c:pt idx="0">
                    <c:v>District Court</c:v>
                  </c:pt>
                  <c:pt idx="1">
                    <c:v>District Court</c:v>
                  </c:pt>
                  <c:pt idx="2">
                    <c:v>Local Court</c:v>
                  </c:pt>
                </c:lvl>
                <c:lvl>
                  <c:pt idx="0">
                    <c:v>Pre reform</c:v>
                  </c:pt>
                  <c:pt idx="1">
                    <c:v>Post reform</c:v>
                  </c:pt>
                </c:lvl>
              </c:multiLvlStrCache>
            </c:multiLvlStrRef>
          </c:cat>
          <c:val>
            <c:numRef>
              <c:f>'T2 charts'!$B$24:$D$24</c:f>
              <c:numCache>
                <c:formatCode>General</c:formatCode>
                <c:ptCount val="3"/>
                <c:pt idx="1">
                  <c:v>-81</c:v>
                </c:pt>
              </c:numCache>
            </c:numRef>
          </c:val>
          <c:extLst>
            <c:ext xmlns:c16="http://schemas.microsoft.com/office/drawing/2014/chart" uri="{C3380CC4-5D6E-409C-BE32-E72D297353CC}">
              <c16:uniqueId val="{00000003-10D9-4B95-B989-BE20AB5ABB0C}"/>
            </c:ext>
          </c:extLst>
        </c:ser>
        <c:dLbls>
          <c:showLegendKey val="0"/>
          <c:showVal val="0"/>
          <c:showCatName val="0"/>
          <c:showSerName val="0"/>
          <c:showPercent val="0"/>
          <c:showBubbleSize val="0"/>
        </c:dLbls>
        <c:gapWidth val="150"/>
        <c:overlap val="100"/>
        <c:axId val="89723648"/>
        <c:axId val="89725184"/>
      </c:barChart>
      <c:catAx>
        <c:axId val="89723648"/>
        <c:scaling>
          <c:orientation val="minMax"/>
        </c:scaling>
        <c:delete val="0"/>
        <c:axPos val="b"/>
        <c:numFmt formatCode="General" sourceLinked="0"/>
        <c:majorTickMark val="out"/>
        <c:minorTickMark val="none"/>
        <c:tickLblPos val="low"/>
        <c:txPr>
          <a:bodyPr/>
          <a:lstStyle/>
          <a:p>
            <a:pPr>
              <a:defRPr b="1"/>
            </a:pPr>
            <a:endParaRPr lang="en-US"/>
          </a:p>
        </c:txPr>
        <c:crossAx val="89725184"/>
        <c:crosses val="autoZero"/>
        <c:auto val="1"/>
        <c:lblAlgn val="ctr"/>
        <c:lblOffset val="100"/>
        <c:noMultiLvlLbl val="0"/>
      </c:catAx>
      <c:valAx>
        <c:axId val="89725184"/>
        <c:scaling>
          <c:orientation val="minMax"/>
          <c:max val="1700"/>
          <c:min val="-1500"/>
        </c:scaling>
        <c:delete val="0"/>
        <c:axPos val="l"/>
        <c:numFmt formatCode="General" sourceLinked="1"/>
        <c:majorTickMark val="out"/>
        <c:minorTickMark val="none"/>
        <c:tickLblPos val="nextTo"/>
        <c:crossAx val="89723648"/>
        <c:crosses val="autoZero"/>
        <c:crossBetween val="between"/>
      </c:valAx>
    </c:plotArea>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a:t>Median days from charge to finalisations</a:t>
            </a:r>
          </a:p>
        </c:rich>
      </c:tx>
      <c:overlay val="0"/>
    </c:title>
    <c:autoTitleDeleted val="0"/>
    <c:plotArea>
      <c:layout/>
      <c:barChart>
        <c:barDir val="col"/>
        <c:grouping val="clustered"/>
        <c:varyColors val="0"/>
        <c:ser>
          <c:idx val="1"/>
          <c:order val="0"/>
          <c:tx>
            <c:strRef>
              <c:f>'Table 3'!$T$23</c:f>
              <c:strCache>
                <c:ptCount val="1"/>
                <c:pt idx="0">
                  <c:v>Pre reform</c:v>
                </c:pt>
              </c:strCache>
            </c:strRef>
          </c:tx>
          <c:spPr>
            <a:solidFill>
              <a:schemeClr val="bg2">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'Table 3'!$S$24</c:f>
              <c:numCache>
                <c:formatCode>General</c:formatCode>
                <c:ptCount val="1"/>
              </c:numCache>
            </c:numRef>
          </c:cat>
          <c:val>
            <c:numRef>
              <c:f>'Table 3'!$T$24</c:f>
              <c:numCache>
                <c:formatCode>General</c:formatCode>
                <c:ptCount val="1"/>
                <c:pt idx="0">
                  <c:v>443</c:v>
                </c:pt>
              </c:numCache>
            </c:numRef>
          </c:val>
          <c:extLst>
            <c:ext xmlns:c16="http://schemas.microsoft.com/office/drawing/2014/chart" uri="{C3380CC4-5D6E-409C-BE32-E72D297353CC}">
              <c16:uniqueId val="{00000000-A3B4-4524-BA7D-8E1DFFECFBDB}"/>
            </c:ext>
          </c:extLst>
        </c:ser>
        <c:ser>
          <c:idx val="0"/>
          <c:order val="1"/>
          <c:tx>
            <c:strRef>
              <c:f>'Table 3'!$U$23</c:f>
              <c:strCache>
                <c:ptCount val="1"/>
                <c:pt idx="0">
                  <c:v>Post reform</c:v>
                </c:pt>
              </c:strCache>
            </c:strRef>
          </c:tx>
          <c:spPr>
            <a:solidFill>
              <a:srgbClr val="00B0F0"/>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'Table 3'!$S$24</c:f>
              <c:numCache>
                <c:formatCode>General</c:formatCode>
                <c:ptCount val="1"/>
              </c:numCache>
            </c:numRef>
          </c:cat>
          <c:val>
            <c:numRef>
              <c:f>'Table 3'!$U$24</c:f>
              <c:numCache>
                <c:formatCode>General</c:formatCode>
                <c:ptCount val="1"/>
                <c:pt idx="0">
                  <c:v>246</c:v>
                </c:pt>
              </c:numCache>
            </c:numRef>
          </c:val>
          <c:extLst>
            <c:ext xmlns:c16="http://schemas.microsoft.com/office/drawing/2014/chart" uri="{C3380CC4-5D6E-409C-BE32-E72D297353CC}">
              <c16:uniqueId val="{00000001-A3B4-4524-BA7D-8E1DFFECFBDB}"/>
            </c:ext>
          </c:extLst>
        </c:ser>
        <c:dLbls>
          <c:showLegendKey val="0"/>
          <c:showVal val="0"/>
          <c:showCatName val="0"/>
          <c:showSerName val="0"/>
          <c:showPercent val="0"/>
          <c:showBubbleSize val="0"/>
        </c:dLbls>
        <c:gapWidth val="150"/>
        <c:overlap val="-64"/>
        <c:axId val="89723648"/>
        <c:axId val="89725184"/>
      </c:barChart>
      <c:catAx>
        <c:axId val="89723648"/>
        <c:scaling>
          <c:orientation val="minMax"/>
        </c:scaling>
        <c:delete val="0"/>
        <c:axPos val="b"/>
        <c:numFmt formatCode="General" sourceLinked="0"/>
        <c:majorTickMark val="out"/>
        <c:minorTickMark val="none"/>
        <c:tickLblPos val="low"/>
        <c:crossAx val="89725184"/>
        <c:crosses val="autoZero"/>
        <c:auto val="1"/>
        <c:lblAlgn val="ctr"/>
        <c:lblOffset val="100"/>
        <c:noMultiLvlLbl val="0"/>
      </c:catAx>
      <c:valAx>
        <c:axId val="89725184"/>
        <c:scaling>
          <c:orientation val="minMax"/>
        </c:scaling>
        <c:delete val="0"/>
        <c:axPos val="l"/>
        <c:numFmt formatCode="General" sourceLinked="1"/>
        <c:majorTickMark val="out"/>
        <c:minorTickMark val="none"/>
        <c:tickLblPos val="nextTo"/>
        <c:crossAx val="89723648"/>
        <c:crosses val="autoZero"/>
        <c:crossBetween val="between"/>
      </c:valAx>
    </c:plotArea>
    <c:legend>
      <c:legendPos val="tr"/>
      <c:layout>
        <c:manualLayout>
          <c:xMode val="edge"/>
          <c:yMode val="edge"/>
          <c:x val="0.64037755625523718"/>
          <c:y val="0.11114598586919631"/>
          <c:w val="0.34757943407969438"/>
          <c:h val="0.16781872034821493"/>
        </c:manualLayout>
      </c:layout>
      <c:overlay val="1"/>
      <c:txPr>
        <a:bodyPr/>
        <a:lstStyle/>
        <a:p>
          <a:pPr>
            <a:defRPr sz="2400"/>
          </a:pPr>
          <a:endParaRPr lang="en-US"/>
        </a:p>
      </c:txPr>
    </c:legend>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a:t>Proportion finalised within 365 days</a:t>
            </a:r>
          </a:p>
        </c:rich>
      </c:tx>
      <c:overlay val="0"/>
    </c:title>
    <c:autoTitleDeleted val="0"/>
    <c:plotArea>
      <c:layout/>
      <c:barChart>
        <c:barDir val="col"/>
        <c:grouping val="clustered"/>
        <c:varyColors val="0"/>
        <c:ser>
          <c:idx val="1"/>
          <c:order val="0"/>
          <c:tx>
            <c:strRef>
              <c:f>'Table 3'!$T$23</c:f>
              <c:strCache>
                <c:ptCount val="1"/>
                <c:pt idx="0">
                  <c:v>Pre reform</c:v>
                </c:pt>
              </c:strCache>
            </c:strRef>
          </c:tx>
          <c:spPr>
            <a:solidFill>
              <a:schemeClr val="bg2">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'Table 3'!$S$25</c:f>
              <c:numCache>
                <c:formatCode>General</c:formatCode>
                <c:ptCount val="1"/>
              </c:numCache>
            </c:numRef>
          </c:cat>
          <c:val>
            <c:numRef>
              <c:f>'Table 3'!$T$25</c:f>
              <c:numCache>
                <c:formatCode>0.0%</c:formatCode>
                <c:ptCount val="1"/>
                <c:pt idx="0">
                  <c:v>0.314</c:v>
                </c:pt>
              </c:numCache>
            </c:numRef>
          </c:val>
          <c:extLst>
            <c:ext xmlns:c16="http://schemas.microsoft.com/office/drawing/2014/chart" uri="{C3380CC4-5D6E-409C-BE32-E72D297353CC}">
              <c16:uniqueId val="{00000000-765F-4D5B-81B7-1D14610ED9B9}"/>
            </c:ext>
          </c:extLst>
        </c:ser>
        <c:ser>
          <c:idx val="0"/>
          <c:order val="1"/>
          <c:tx>
            <c:strRef>
              <c:f>'Table 3'!$U$23</c:f>
              <c:strCache>
                <c:ptCount val="1"/>
                <c:pt idx="0">
                  <c:v>Post reform</c:v>
                </c:pt>
              </c:strCache>
            </c:strRef>
          </c:tx>
          <c:spPr>
            <a:solidFill>
              <a:srgbClr val="00B0F0"/>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'Table 3'!$S$25</c:f>
              <c:numCache>
                <c:formatCode>General</c:formatCode>
                <c:ptCount val="1"/>
              </c:numCache>
            </c:numRef>
          </c:cat>
          <c:val>
            <c:numRef>
              <c:f>'Table 3'!$U$25</c:f>
              <c:numCache>
                <c:formatCode>0.0%</c:formatCode>
                <c:ptCount val="1"/>
                <c:pt idx="0">
                  <c:v>0.755</c:v>
                </c:pt>
              </c:numCache>
            </c:numRef>
          </c:val>
          <c:extLst>
            <c:ext xmlns:c16="http://schemas.microsoft.com/office/drawing/2014/chart" uri="{C3380CC4-5D6E-409C-BE32-E72D297353CC}">
              <c16:uniqueId val="{00000001-765F-4D5B-81B7-1D14610ED9B9}"/>
            </c:ext>
          </c:extLst>
        </c:ser>
        <c:dLbls>
          <c:showLegendKey val="0"/>
          <c:showVal val="0"/>
          <c:showCatName val="0"/>
          <c:showSerName val="0"/>
          <c:showPercent val="0"/>
          <c:showBubbleSize val="0"/>
        </c:dLbls>
        <c:gapWidth val="150"/>
        <c:overlap val="-64"/>
        <c:axId val="89723648"/>
        <c:axId val="89725184"/>
      </c:barChart>
      <c:catAx>
        <c:axId val="89723648"/>
        <c:scaling>
          <c:orientation val="minMax"/>
        </c:scaling>
        <c:delete val="0"/>
        <c:axPos val="b"/>
        <c:numFmt formatCode="General" sourceLinked="0"/>
        <c:majorTickMark val="out"/>
        <c:minorTickMark val="none"/>
        <c:tickLblPos val="low"/>
        <c:crossAx val="89725184"/>
        <c:crosses val="autoZero"/>
        <c:auto val="1"/>
        <c:lblAlgn val="ctr"/>
        <c:lblOffset val="100"/>
        <c:noMultiLvlLbl val="0"/>
      </c:catAx>
      <c:valAx>
        <c:axId val="89725184"/>
        <c:scaling>
          <c:orientation val="minMax"/>
          <c:max val="1"/>
        </c:scaling>
        <c:delete val="0"/>
        <c:axPos val="r"/>
        <c:numFmt formatCode="0%" sourceLinked="0"/>
        <c:majorTickMark val="out"/>
        <c:minorTickMark val="none"/>
        <c:tickLblPos val="nextTo"/>
        <c:crossAx val="89723648"/>
        <c:crosses val="max"/>
        <c:crossBetween val="between"/>
      </c:valAx>
    </c:plotArea>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a:t>Prison penalties for pre- and post-reform charges</a:t>
            </a:r>
          </a:p>
        </c:rich>
      </c:tx>
      <c:overlay val="0"/>
    </c:title>
    <c:autoTitleDeleted val="0"/>
    <c:plotArea>
      <c:layout/>
      <c:barChart>
        <c:barDir val="col"/>
        <c:grouping val="clustered"/>
        <c:varyColors val="0"/>
        <c:ser>
          <c:idx val="1"/>
          <c:order val="0"/>
          <c:tx>
            <c:strRef>
              <c:f>'Table 4'!$S$33</c:f>
              <c:strCache>
                <c:ptCount val="1"/>
                <c:pt idx="0">
                  <c:v>Pre reform</c:v>
                </c:pt>
              </c:strCache>
            </c:strRef>
          </c:tx>
          <c:spPr>
            <a:solidFill>
              <a:schemeClr val="bg2">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'Table 4'!$Q$34:$R$35</c:f>
              <c:strCache>
                <c:ptCount val="2"/>
                <c:pt idx="0">
                  <c:v>Prison sentence, any length</c:v>
                </c:pt>
                <c:pt idx="1">
                  <c:v>Prison sentence, minimum (non-parole) term of more than 12 months </c:v>
                </c:pt>
              </c:strCache>
            </c:strRef>
          </c:cat>
          <c:val>
            <c:numRef>
              <c:f>'Table 4'!$S$34:$S$35</c:f>
              <c:numCache>
                <c:formatCode>0.0%</c:formatCode>
                <c:ptCount val="2"/>
                <c:pt idx="0" formatCode="0%">
                  <c:v>0.373</c:v>
                </c:pt>
                <c:pt idx="1">
                  <c:v>0.17199999999999999</c:v>
                </c:pt>
              </c:numCache>
            </c:numRef>
          </c:val>
          <c:extLst>
            <c:ext xmlns:c16="http://schemas.microsoft.com/office/drawing/2014/chart" uri="{C3380CC4-5D6E-409C-BE32-E72D297353CC}">
              <c16:uniqueId val="{00000000-0663-45CF-BC34-8600D26687C3}"/>
            </c:ext>
          </c:extLst>
        </c:ser>
        <c:ser>
          <c:idx val="0"/>
          <c:order val="1"/>
          <c:tx>
            <c:strRef>
              <c:f>'Table 4'!$T$33</c:f>
              <c:strCache>
                <c:ptCount val="1"/>
                <c:pt idx="0">
                  <c:v>Post reform</c:v>
                </c:pt>
              </c:strCache>
            </c:strRef>
          </c:tx>
          <c:spPr>
            <a:solidFill>
              <a:srgbClr val="00B0F0"/>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'Table 4'!$Q$34:$R$35</c:f>
              <c:strCache>
                <c:ptCount val="2"/>
                <c:pt idx="0">
                  <c:v>Prison sentence, any length</c:v>
                </c:pt>
                <c:pt idx="1">
                  <c:v>Prison sentence, minimum (non-parole) term of more than 12 months </c:v>
                </c:pt>
              </c:strCache>
            </c:strRef>
          </c:cat>
          <c:val>
            <c:numRef>
              <c:f>'Table 4'!$T$34:$T$35</c:f>
              <c:numCache>
                <c:formatCode>0.0%</c:formatCode>
                <c:ptCount val="2"/>
                <c:pt idx="0" formatCode="0%">
                  <c:v>0.36799999999999999</c:v>
                </c:pt>
                <c:pt idx="1">
                  <c:v>9.0999999999999998E-2</c:v>
                </c:pt>
              </c:numCache>
            </c:numRef>
          </c:val>
          <c:extLst>
            <c:ext xmlns:c16="http://schemas.microsoft.com/office/drawing/2014/chart" uri="{C3380CC4-5D6E-409C-BE32-E72D297353CC}">
              <c16:uniqueId val="{00000001-0663-45CF-BC34-8600D26687C3}"/>
            </c:ext>
          </c:extLst>
        </c:ser>
        <c:dLbls>
          <c:showLegendKey val="0"/>
          <c:showVal val="0"/>
          <c:showCatName val="0"/>
          <c:showSerName val="0"/>
          <c:showPercent val="0"/>
          <c:showBubbleSize val="0"/>
        </c:dLbls>
        <c:gapWidth val="150"/>
        <c:overlap val="-64"/>
        <c:axId val="89723648"/>
        <c:axId val="89725184"/>
      </c:barChart>
      <c:catAx>
        <c:axId val="89723648"/>
        <c:scaling>
          <c:orientation val="minMax"/>
        </c:scaling>
        <c:delete val="0"/>
        <c:axPos val="b"/>
        <c:numFmt formatCode="General" sourceLinked="0"/>
        <c:majorTickMark val="out"/>
        <c:minorTickMark val="none"/>
        <c:tickLblPos val="low"/>
        <c:crossAx val="89725184"/>
        <c:crosses val="autoZero"/>
        <c:auto val="1"/>
        <c:lblAlgn val="ctr"/>
        <c:lblOffset val="100"/>
        <c:noMultiLvlLbl val="0"/>
      </c:catAx>
      <c:valAx>
        <c:axId val="89725184"/>
        <c:scaling>
          <c:orientation val="minMax"/>
          <c:max val="0.5"/>
        </c:scaling>
        <c:delete val="0"/>
        <c:axPos val="l"/>
        <c:numFmt formatCode="0%" sourceLinked="1"/>
        <c:majorTickMark val="out"/>
        <c:minorTickMark val="none"/>
        <c:tickLblPos val="nextTo"/>
        <c:crossAx val="89723648"/>
        <c:crosses val="autoZero"/>
        <c:crossBetween val="between"/>
        <c:majorUnit val="0.1"/>
      </c:valAx>
    </c:plotArea>
    <c:legend>
      <c:legendPos val="tr"/>
      <c:layout>
        <c:manualLayout>
          <c:xMode val="edge"/>
          <c:yMode val="edge"/>
          <c:x val="0.64037755625523718"/>
          <c:y val="0.11114598586919631"/>
          <c:w val="0.34757943407969438"/>
          <c:h val="0.16781872034821493"/>
        </c:manualLayout>
      </c:layout>
      <c:overlay val="1"/>
      <c:txPr>
        <a:bodyPr/>
        <a:lstStyle/>
        <a:p>
          <a:pPr>
            <a:defRPr sz="2400"/>
          </a:pPr>
          <a:endParaRPr lang="en-US"/>
        </a:p>
      </c:txPr>
    </c:legend>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baseline="0" dirty="0"/>
              <a:t>    </a:t>
            </a:r>
            <a:endParaRPr lang="en-AU" sz="2000" dirty="0"/>
          </a:p>
        </c:rich>
      </c:tx>
      <c:overlay val="0"/>
    </c:title>
    <c:autoTitleDeleted val="0"/>
    <c:plotArea>
      <c:layout/>
      <c:barChart>
        <c:barDir val="col"/>
        <c:grouping val="stacked"/>
        <c:varyColors val="0"/>
        <c:ser>
          <c:idx val="1"/>
          <c:order val="0"/>
          <c:tx>
            <c:strRef>
              <c:f>'crim court'!$C$105</c:f>
              <c:strCache>
                <c:ptCount val="1"/>
                <c:pt idx="0">
                  <c:v>All other offences</c:v>
                </c:pt>
              </c:strCache>
            </c:strRef>
          </c:tx>
          <c:spPr>
            <a:solidFill>
              <a:schemeClr val="bg2">
                <a:lumMod val="90000"/>
              </a:schemeClr>
            </a:solidFill>
            <a:ln>
              <a:solidFill>
                <a:schemeClr val="tx1"/>
              </a:solidFill>
            </a:ln>
          </c:spPr>
          <c:invertIfNegative val="0"/>
          <c:cat>
            <c:multiLvlStrRef>
              <c:f>'crim court'!$A$106:$B$107</c:f>
              <c:multiLvlStrCache>
                <c:ptCount val="2"/>
                <c:lvl>
                  <c:pt idx="0">
                    <c:v>Sentences</c:v>
                  </c:pt>
                  <c:pt idx="1">
                    <c:v>Trials</c:v>
                  </c:pt>
                </c:lvl>
                <c:lvl>
                  <c:pt idx="0">
                    <c:v>District Court</c:v>
                  </c:pt>
                </c:lvl>
              </c:multiLvlStrCache>
            </c:multiLvlStrRef>
          </c:cat>
          <c:val>
            <c:numRef>
              <c:f>'crim court'!$C$106:$C$107</c:f>
              <c:numCache>
                <c:formatCode>General</c:formatCode>
                <c:ptCount val="2"/>
                <c:pt idx="0">
                  <c:v>2730</c:v>
                </c:pt>
                <c:pt idx="1">
                  <c:v>765</c:v>
                </c:pt>
              </c:numCache>
            </c:numRef>
          </c:val>
          <c:extLst>
            <c:ext xmlns:c16="http://schemas.microsoft.com/office/drawing/2014/chart" uri="{C3380CC4-5D6E-409C-BE32-E72D297353CC}">
              <c16:uniqueId val="{00000000-2259-4A81-8837-FCFAD5848B2A}"/>
            </c:ext>
          </c:extLst>
        </c:ser>
        <c:ser>
          <c:idx val="0"/>
          <c:order val="1"/>
          <c:tx>
            <c:strRef>
              <c:f>'crim court'!$D$105</c:f>
              <c:strCache>
                <c:ptCount val="1"/>
                <c:pt idx="0">
                  <c:v>Reform offence (avoided)</c:v>
                </c:pt>
              </c:strCache>
            </c:strRef>
          </c:tx>
          <c:spPr>
            <a:pattFill prst="pct25">
              <a:fgClr>
                <a:schemeClr val="accent6"/>
              </a:fgClr>
              <a:bgClr>
                <a:schemeClr val="bg1"/>
              </a:bgClr>
            </a:pattFill>
            <a:ln>
              <a:solidFill>
                <a:schemeClr val="accent6">
                  <a:lumMod val="50000"/>
                </a:schemeClr>
              </a:solidFill>
            </a:ln>
          </c:spPr>
          <c:invertIfNegative val="0"/>
          <c:cat>
            <c:multiLvlStrRef>
              <c:f>'crim court'!$A$106:$B$107</c:f>
              <c:multiLvlStrCache>
                <c:ptCount val="2"/>
                <c:lvl>
                  <c:pt idx="0">
                    <c:v>Sentences</c:v>
                  </c:pt>
                  <c:pt idx="1">
                    <c:v>Trials</c:v>
                  </c:pt>
                </c:lvl>
                <c:lvl>
                  <c:pt idx="0">
                    <c:v>District Court</c:v>
                  </c:pt>
                </c:lvl>
              </c:multiLvlStrCache>
            </c:multiLvlStrRef>
          </c:cat>
          <c:val>
            <c:numRef>
              <c:f>'crim court'!$D$106:$D$107</c:f>
              <c:numCache>
                <c:formatCode>General</c:formatCode>
                <c:ptCount val="2"/>
                <c:pt idx="0">
                  <c:v>685</c:v>
                </c:pt>
                <c:pt idx="1">
                  <c:v>55</c:v>
                </c:pt>
              </c:numCache>
            </c:numRef>
          </c:val>
          <c:extLst>
            <c:ext xmlns:c16="http://schemas.microsoft.com/office/drawing/2014/chart" uri="{C3380CC4-5D6E-409C-BE32-E72D297353CC}">
              <c16:uniqueId val="{00000001-2259-4A81-8837-FCFAD5848B2A}"/>
            </c:ext>
          </c:extLst>
        </c:ser>
        <c:dLbls>
          <c:showLegendKey val="0"/>
          <c:showVal val="0"/>
          <c:showCatName val="0"/>
          <c:showSerName val="0"/>
          <c:showPercent val="0"/>
          <c:showBubbleSize val="0"/>
        </c:dLbls>
        <c:gapWidth val="150"/>
        <c:overlap val="100"/>
        <c:axId val="89723648"/>
        <c:axId val="89725184"/>
      </c:barChart>
      <c:catAx>
        <c:axId val="89723648"/>
        <c:scaling>
          <c:orientation val="minMax"/>
        </c:scaling>
        <c:delete val="0"/>
        <c:axPos val="b"/>
        <c:numFmt formatCode="General" sourceLinked="0"/>
        <c:majorTickMark val="out"/>
        <c:minorTickMark val="none"/>
        <c:tickLblPos val="low"/>
        <c:txPr>
          <a:bodyPr/>
          <a:lstStyle/>
          <a:p>
            <a:pPr>
              <a:defRPr b="1"/>
            </a:pPr>
            <a:endParaRPr lang="en-US"/>
          </a:p>
        </c:txPr>
        <c:crossAx val="89725184"/>
        <c:crosses val="autoZero"/>
        <c:auto val="1"/>
        <c:lblAlgn val="ctr"/>
        <c:lblOffset val="100"/>
        <c:noMultiLvlLbl val="0"/>
      </c:catAx>
      <c:valAx>
        <c:axId val="89725184"/>
        <c:scaling>
          <c:orientation val="minMax"/>
        </c:scaling>
        <c:delete val="0"/>
        <c:axPos val="l"/>
        <c:numFmt formatCode="General" sourceLinked="1"/>
        <c:majorTickMark val="out"/>
        <c:minorTickMark val="none"/>
        <c:tickLblPos val="nextTo"/>
        <c:crossAx val="89723648"/>
        <c:crosses val="autoZero"/>
        <c:crossBetween val="between"/>
      </c:valAx>
    </c:plotArea>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000"/>
            </a:pPr>
            <a:r>
              <a:rPr lang="en-AU" sz="2000" baseline="0" dirty="0"/>
              <a:t>   </a:t>
            </a:r>
            <a:endParaRPr lang="en-AU" sz="2000" dirty="0"/>
          </a:p>
        </c:rich>
      </c:tx>
      <c:layout>
        <c:manualLayout>
          <c:xMode val="edge"/>
          <c:yMode val="edge"/>
          <c:x val="0.40664350019167811"/>
          <c:y val="1.4399092970521542E-2"/>
        </c:manualLayout>
      </c:layout>
      <c:overlay val="0"/>
    </c:title>
    <c:autoTitleDeleted val="0"/>
    <c:plotArea>
      <c:layout/>
      <c:barChart>
        <c:barDir val="col"/>
        <c:grouping val="stacked"/>
        <c:varyColors val="0"/>
        <c:ser>
          <c:idx val="1"/>
          <c:order val="0"/>
          <c:tx>
            <c:strRef>
              <c:f>'crim court'!$C$123</c:f>
              <c:strCache>
                <c:ptCount val="1"/>
                <c:pt idx="0">
                  <c:v>All other offences</c:v>
                </c:pt>
              </c:strCache>
            </c:strRef>
          </c:tx>
          <c:spPr>
            <a:solidFill>
              <a:schemeClr val="bg2">
                <a:lumMod val="90000"/>
              </a:schemeClr>
            </a:solidFill>
            <a:ln>
              <a:solidFill>
                <a:schemeClr val="tx1"/>
              </a:solidFill>
            </a:ln>
          </c:spPr>
          <c:invertIfNegative val="0"/>
          <c:cat>
            <c:multiLvlStrRef>
              <c:f>'crim court'!$A$124:$B$126</c:f>
              <c:multiLvlStrCache>
                <c:ptCount val="3"/>
                <c:lvl>
                  <c:pt idx="0">
                    <c:v>Sentences</c:v>
                  </c:pt>
                  <c:pt idx="1">
                    <c:v>Defended hearings</c:v>
                  </c:pt>
                  <c:pt idx="2">
                    <c:v>Committals</c:v>
                  </c:pt>
                </c:lvl>
                <c:lvl>
                  <c:pt idx="0">
                    <c:v>Local Court</c:v>
                  </c:pt>
                </c:lvl>
              </c:multiLvlStrCache>
            </c:multiLvlStrRef>
          </c:cat>
          <c:val>
            <c:numRef>
              <c:f>'crim court'!$C$124:$C$126</c:f>
              <c:numCache>
                <c:formatCode>General</c:formatCode>
                <c:ptCount val="3"/>
                <c:pt idx="0">
                  <c:v>103670</c:v>
                </c:pt>
                <c:pt idx="1">
                  <c:v>16680</c:v>
                </c:pt>
                <c:pt idx="2" formatCode="0">
                  <c:v>4200</c:v>
                </c:pt>
              </c:numCache>
            </c:numRef>
          </c:val>
          <c:extLst>
            <c:ext xmlns:c16="http://schemas.microsoft.com/office/drawing/2014/chart" uri="{C3380CC4-5D6E-409C-BE32-E72D297353CC}">
              <c16:uniqueId val="{00000000-CFDC-4942-BFA7-2B7BC7A239DE}"/>
            </c:ext>
          </c:extLst>
        </c:ser>
        <c:ser>
          <c:idx val="0"/>
          <c:order val="1"/>
          <c:tx>
            <c:strRef>
              <c:f>'crim court'!$D$123</c:f>
              <c:strCache>
                <c:ptCount val="1"/>
                <c:pt idx="0">
                  <c:v>Reform offence (added)</c:v>
                </c:pt>
              </c:strCache>
            </c:strRef>
          </c:tx>
          <c:spPr>
            <a:solidFill>
              <a:srgbClr val="00B0F0"/>
            </a:solidFill>
            <a:ln>
              <a:solidFill>
                <a:srgbClr val="00B0F0"/>
              </a:solidFill>
            </a:ln>
          </c:spPr>
          <c:invertIfNegative val="0"/>
          <c:cat>
            <c:multiLvlStrRef>
              <c:f>'crim court'!$A$124:$B$126</c:f>
              <c:multiLvlStrCache>
                <c:ptCount val="3"/>
                <c:lvl>
                  <c:pt idx="0">
                    <c:v>Sentences</c:v>
                  </c:pt>
                  <c:pt idx="1">
                    <c:v>Defended hearings</c:v>
                  </c:pt>
                  <c:pt idx="2">
                    <c:v>Committals</c:v>
                  </c:pt>
                </c:lvl>
                <c:lvl>
                  <c:pt idx="0">
                    <c:v>Local Court</c:v>
                  </c:pt>
                </c:lvl>
              </c:multiLvlStrCache>
            </c:multiLvlStrRef>
          </c:cat>
          <c:val>
            <c:numRef>
              <c:f>'crim court'!$D$124:$D$126</c:f>
              <c:numCache>
                <c:formatCode>General</c:formatCode>
                <c:ptCount val="3"/>
                <c:pt idx="0">
                  <c:v>710</c:v>
                </c:pt>
                <c:pt idx="1">
                  <c:v>210</c:v>
                </c:pt>
              </c:numCache>
            </c:numRef>
          </c:val>
          <c:extLst>
            <c:ext xmlns:c16="http://schemas.microsoft.com/office/drawing/2014/chart" uri="{C3380CC4-5D6E-409C-BE32-E72D297353CC}">
              <c16:uniqueId val="{00000001-CFDC-4942-BFA7-2B7BC7A239DE}"/>
            </c:ext>
          </c:extLst>
        </c:ser>
        <c:ser>
          <c:idx val="2"/>
          <c:order val="2"/>
          <c:tx>
            <c:strRef>
              <c:f>'crim court'!$E$123</c:f>
              <c:strCache>
                <c:ptCount val="1"/>
                <c:pt idx="0">
                  <c:v>Reform offence (avoided)</c:v>
                </c:pt>
              </c:strCache>
            </c:strRef>
          </c:tx>
          <c:spPr>
            <a:pattFill prst="pct25">
              <a:fgClr>
                <a:schemeClr val="accent6"/>
              </a:fgClr>
              <a:bgClr>
                <a:schemeClr val="bg1"/>
              </a:bgClr>
            </a:pattFill>
            <a:ln>
              <a:solidFill>
                <a:schemeClr val="accent6">
                  <a:lumMod val="75000"/>
                </a:schemeClr>
              </a:solidFill>
            </a:ln>
          </c:spPr>
          <c:invertIfNegative val="0"/>
          <c:cat>
            <c:multiLvlStrRef>
              <c:f>'crim court'!$A$124:$B$126</c:f>
              <c:multiLvlStrCache>
                <c:ptCount val="3"/>
                <c:lvl>
                  <c:pt idx="0">
                    <c:v>Sentences</c:v>
                  </c:pt>
                  <c:pt idx="1">
                    <c:v>Defended hearings</c:v>
                  </c:pt>
                  <c:pt idx="2">
                    <c:v>Committals</c:v>
                  </c:pt>
                </c:lvl>
                <c:lvl>
                  <c:pt idx="0">
                    <c:v>Local Court</c:v>
                  </c:pt>
                </c:lvl>
              </c:multiLvlStrCache>
            </c:multiLvlStrRef>
          </c:cat>
          <c:val>
            <c:numRef>
              <c:f>'crim court'!$E$124:$E$126</c:f>
              <c:numCache>
                <c:formatCode>General</c:formatCode>
                <c:ptCount val="3"/>
                <c:pt idx="2">
                  <c:v>740</c:v>
                </c:pt>
              </c:numCache>
            </c:numRef>
          </c:val>
          <c:extLst>
            <c:ext xmlns:c16="http://schemas.microsoft.com/office/drawing/2014/chart" uri="{C3380CC4-5D6E-409C-BE32-E72D297353CC}">
              <c16:uniqueId val="{00000002-CFDC-4942-BFA7-2B7BC7A239DE}"/>
            </c:ext>
          </c:extLst>
        </c:ser>
        <c:dLbls>
          <c:showLegendKey val="0"/>
          <c:showVal val="0"/>
          <c:showCatName val="0"/>
          <c:showSerName val="0"/>
          <c:showPercent val="0"/>
          <c:showBubbleSize val="0"/>
        </c:dLbls>
        <c:gapWidth val="177"/>
        <c:overlap val="100"/>
        <c:axId val="89723648"/>
        <c:axId val="89725184"/>
      </c:barChart>
      <c:catAx>
        <c:axId val="89723648"/>
        <c:scaling>
          <c:orientation val="minMax"/>
        </c:scaling>
        <c:delete val="0"/>
        <c:axPos val="b"/>
        <c:numFmt formatCode="General" sourceLinked="0"/>
        <c:majorTickMark val="out"/>
        <c:minorTickMark val="none"/>
        <c:tickLblPos val="low"/>
        <c:txPr>
          <a:bodyPr/>
          <a:lstStyle/>
          <a:p>
            <a:pPr>
              <a:defRPr b="1"/>
            </a:pPr>
            <a:endParaRPr lang="en-US"/>
          </a:p>
        </c:txPr>
        <c:crossAx val="89725184"/>
        <c:crosses val="autoZero"/>
        <c:auto val="1"/>
        <c:lblAlgn val="ctr"/>
        <c:lblOffset val="100"/>
        <c:noMultiLvlLbl val="0"/>
      </c:catAx>
      <c:valAx>
        <c:axId val="89725184"/>
        <c:scaling>
          <c:orientation val="minMax"/>
        </c:scaling>
        <c:delete val="0"/>
        <c:axPos val="r"/>
        <c:numFmt formatCode="General" sourceLinked="1"/>
        <c:majorTickMark val="out"/>
        <c:minorTickMark val="none"/>
        <c:tickLblPos val="nextTo"/>
        <c:crossAx val="89723648"/>
        <c:crosses val="max"/>
        <c:crossBetween val="between"/>
      </c:valAx>
      <c:spPr>
        <a:ln>
          <a:noFill/>
        </a:ln>
      </c:spPr>
    </c:plotArea>
    <c:plotVisOnly val="1"/>
    <c:dispBlanksAs val="gap"/>
    <c:showDLblsOverMax val="0"/>
  </c:chart>
  <c:txPr>
    <a:bodyPr/>
    <a:lstStyle/>
    <a:p>
      <a:pPr>
        <a:defRPr sz="2000">
          <a:latin typeface="Arial" panose="020B0604020202020204" pitchFamily="34" charset="0"/>
          <a:cs typeface="Arial" panose="020B0604020202020204"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740E7E-0755-4E49-A70C-14FDD10BA950}" type="doc">
      <dgm:prSet loTypeId="urn:microsoft.com/office/officeart/2005/8/layout/chevron1" loCatId="process" qsTypeId="urn:microsoft.com/office/officeart/2005/8/quickstyle/simple1" qsCatId="simple" csTypeId="urn:microsoft.com/office/officeart/2005/8/colors/accent1_2" csCatId="accent1" phldr="1"/>
      <dgm:spPr/>
    </dgm:pt>
    <dgm:pt modelId="{D2039D98-001A-496F-9DFF-785DCC82E1CE}">
      <dgm:prSet phldrT="[Text]"/>
      <dgm:spPr>
        <a:solidFill>
          <a:schemeClr val="bg1">
            <a:lumMod val="75000"/>
          </a:schemeClr>
        </a:solidFill>
      </dgm:spPr>
      <dgm:t>
        <a:bodyPr/>
        <a:lstStyle/>
        <a:p>
          <a:r>
            <a:rPr lang="en-AU" dirty="0"/>
            <a:t>Police</a:t>
          </a:r>
        </a:p>
      </dgm:t>
    </dgm:pt>
    <dgm:pt modelId="{1B3F98BC-CF7A-4D23-8A50-C9AF3D298E19}" type="parTrans" cxnId="{9CCE6C14-1ACE-4E4E-A6F0-01635D5CA2A0}">
      <dgm:prSet/>
      <dgm:spPr/>
      <dgm:t>
        <a:bodyPr/>
        <a:lstStyle/>
        <a:p>
          <a:endParaRPr lang="en-AU"/>
        </a:p>
      </dgm:t>
    </dgm:pt>
    <dgm:pt modelId="{9D1218A9-A07D-489E-AC7C-FB8CB03074E6}" type="sibTrans" cxnId="{9CCE6C14-1ACE-4E4E-A6F0-01635D5CA2A0}">
      <dgm:prSet/>
      <dgm:spPr/>
      <dgm:t>
        <a:bodyPr/>
        <a:lstStyle/>
        <a:p>
          <a:endParaRPr lang="en-AU"/>
        </a:p>
      </dgm:t>
    </dgm:pt>
    <dgm:pt modelId="{6CF8D132-06E2-4CE2-B132-7D88A50DB43D}">
      <dgm:prSet phldrT="[Text]"/>
      <dgm:spPr>
        <a:solidFill>
          <a:schemeClr val="accent5">
            <a:lumMod val="75000"/>
          </a:schemeClr>
        </a:solidFill>
      </dgm:spPr>
      <dgm:t>
        <a:bodyPr/>
        <a:lstStyle/>
        <a:p>
          <a:r>
            <a:rPr lang="en-AU" dirty="0"/>
            <a:t>Court</a:t>
          </a:r>
        </a:p>
      </dgm:t>
    </dgm:pt>
    <dgm:pt modelId="{7A8710F1-AF44-4D04-8AC7-DEC3CE185F64}" type="parTrans" cxnId="{D69D9484-2BD6-4348-8EBC-A8F156C8B27C}">
      <dgm:prSet/>
      <dgm:spPr/>
      <dgm:t>
        <a:bodyPr/>
        <a:lstStyle/>
        <a:p>
          <a:endParaRPr lang="en-AU"/>
        </a:p>
      </dgm:t>
    </dgm:pt>
    <dgm:pt modelId="{1E328BB3-AD93-4878-A5A9-717AFD46D79E}" type="sibTrans" cxnId="{D69D9484-2BD6-4348-8EBC-A8F156C8B27C}">
      <dgm:prSet/>
      <dgm:spPr/>
      <dgm:t>
        <a:bodyPr/>
        <a:lstStyle/>
        <a:p>
          <a:endParaRPr lang="en-AU"/>
        </a:p>
      </dgm:t>
    </dgm:pt>
    <dgm:pt modelId="{09483392-D6D3-43D0-BC90-C28E016C8773}">
      <dgm:prSet phldrT="[Text]"/>
      <dgm:spPr>
        <a:solidFill>
          <a:schemeClr val="tx1">
            <a:lumMod val="50000"/>
            <a:lumOff val="50000"/>
          </a:schemeClr>
        </a:solidFill>
      </dgm:spPr>
      <dgm:t>
        <a:bodyPr/>
        <a:lstStyle/>
        <a:p>
          <a:r>
            <a:rPr lang="en-AU" dirty="0"/>
            <a:t>Corrections</a:t>
          </a:r>
        </a:p>
      </dgm:t>
    </dgm:pt>
    <dgm:pt modelId="{D577B767-E850-4811-B564-6FC0B71F017B}" type="parTrans" cxnId="{28FBB717-7583-4AE1-8DB1-9B0F7FB9B75A}">
      <dgm:prSet/>
      <dgm:spPr/>
      <dgm:t>
        <a:bodyPr/>
        <a:lstStyle/>
        <a:p>
          <a:endParaRPr lang="en-AU"/>
        </a:p>
      </dgm:t>
    </dgm:pt>
    <dgm:pt modelId="{B85FE719-AA5E-45B8-BB15-5476DFBA103C}" type="sibTrans" cxnId="{28FBB717-7583-4AE1-8DB1-9B0F7FB9B75A}">
      <dgm:prSet/>
      <dgm:spPr/>
      <dgm:t>
        <a:bodyPr/>
        <a:lstStyle/>
        <a:p>
          <a:endParaRPr lang="en-AU"/>
        </a:p>
      </dgm:t>
    </dgm:pt>
    <dgm:pt modelId="{216A29B8-4B1C-46C7-85B9-1B1D6839722D}" type="pres">
      <dgm:prSet presAssocID="{C8740E7E-0755-4E49-A70C-14FDD10BA950}" presName="Name0" presStyleCnt="0">
        <dgm:presLayoutVars>
          <dgm:dir/>
          <dgm:animLvl val="lvl"/>
          <dgm:resizeHandles val="exact"/>
        </dgm:presLayoutVars>
      </dgm:prSet>
      <dgm:spPr/>
    </dgm:pt>
    <dgm:pt modelId="{FCAC249B-CD59-454A-85A2-0848BE0F08B3}" type="pres">
      <dgm:prSet presAssocID="{D2039D98-001A-496F-9DFF-785DCC82E1CE}" presName="parTxOnly" presStyleLbl="node1" presStyleIdx="0" presStyleCnt="3">
        <dgm:presLayoutVars>
          <dgm:chMax val="0"/>
          <dgm:chPref val="0"/>
          <dgm:bulletEnabled val="1"/>
        </dgm:presLayoutVars>
      </dgm:prSet>
      <dgm:spPr/>
    </dgm:pt>
    <dgm:pt modelId="{31428A0B-20A7-4360-84AF-A1844661C4C3}" type="pres">
      <dgm:prSet presAssocID="{9D1218A9-A07D-489E-AC7C-FB8CB03074E6}" presName="parTxOnlySpace" presStyleCnt="0"/>
      <dgm:spPr/>
    </dgm:pt>
    <dgm:pt modelId="{8C62EEB6-537A-4D04-87FC-BD9905301BA2}" type="pres">
      <dgm:prSet presAssocID="{6CF8D132-06E2-4CE2-B132-7D88A50DB43D}" presName="parTxOnly" presStyleLbl="node1" presStyleIdx="1" presStyleCnt="3">
        <dgm:presLayoutVars>
          <dgm:chMax val="0"/>
          <dgm:chPref val="0"/>
          <dgm:bulletEnabled val="1"/>
        </dgm:presLayoutVars>
      </dgm:prSet>
      <dgm:spPr/>
    </dgm:pt>
    <dgm:pt modelId="{E00D704B-6FDD-4AFD-88C7-CA901F5F5F6A}" type="pres">
      <dgm:prSet presAssocID="{1E328BB3-AD93-4878-A5A9-717AFD46D79E}" presName="parTxOnlySpace" presStyleCnt="0"/>
      <dgm:spPr/>
    </dgm:pt>
    <dgm:pt modelId="{F9591C09-1DE2-47C9-8CCE-595127A1EDDF}" type="pres">
      <dgm:prSet presAssocID="{09483392-D6D3-43D0-BC90-C28E016C8773}" presName="parTxOnly" presStyleLbl="node1" presStyleIdx="2" presStyleCnt="3">
        <dgm:presLayoutVars>
          <dgm:chMax val="0"/>
          <dgm:chPref val="0"/>
          <dgm:bulletEnabled val="1"/>
        </dgm:presLayoutVars>
      </dgm:prSet>
      <dgm:spPr/>
    </dgm:pt>
  </dgm:ptLst>
  <dgm:cxnLst>
    <dgm:cxn modelId="{9CCE6C14-1ACE-4E4E-A6F0-01635D5CA2A0}" srcId="{C8740E7E-0755-4E49-A70C-14FDD10BA950}" destId="{D2039D98-001A-496F-9DFF-785DCC82E1CE}" srcOrd="0" destOrd="0" parTransId="{1B3F98BC-CF7A-4D23-8A50-C9AF3D298E19}" sibTransId="{9D1218A9-A07D-489E-AC7C-FB8CB03074E6}"/>
    <dgm:cxn modelId="{28FBB717-7583-4AE1-8DB1-9B0F7FB9B75A}" srcId="{C8740E7E-0755-4E49-A70C-14FDD10BA950}" destId="{09483392-D6D3-43D0-BC90-C28E016C8773}" srcOrd="2" destOrd="0" parTransId="{D577B767-E850-4811-B564-6FC0B71F017B}" sibTransId="{B85FE719-AA5E-45B8-BB15-5476DFBA103C}"/>
    <dgm:cxn modelId="{A686DC2F-7CD6-4E04-8B1B-85B506005A9D}" type="presOf" srcId="{09483392-D6D3-43D0-BC90-C28E016C8773}" destId="{F9591C09-1DE2-47C9-8CCE-595127A1EDDF}" srcOrd="0" destOrd="0" presId="urn:microsoft.com/office/officeart/2005/8/layout/chevron1"/>
    <dgm:cxn modelId="{0327F666-474F-42D2-B5C0-C95D410E59A5}" type="presOf" srcId="{C8740E7E-0755-4E49-A70C-14FDD10BA950}" destId="{216A29B8-4B1C-46C7-85B9-1B1D6839722D}" srcOrd="0" destOrd="0" presId="urn:microsoft.com/office/officeart/2005/8/layout/chevron1"/>
    <dgm:cxn modelId="{D69D9484-2BD6-4348-8EBC-A8F156C8B27C}" srcId="{C8740E7E-0755-4E49-A70C-14FDD10BA950}" destId="{6CF8D132-06E2-4CE2-B132-7D88A50DB43D}" srcOrd="1" destOrd="0" parTransId="{7A8710F1-AF44-4D04-8AC7-DEC3CE185F64}" sibTransId="{1E328BB3-AD93-4878-A5A9-717AFD46D79E}"/>
    <dgm:cxn modelId="{6A29C9A9-91FA-4B7F-8BEF-28ADF800199D}" type="presOf" srcId="{6CF8D132-06E2-4CE2-B132-7D88A50DB43D}" destId="{8C62EEB6-537A-4D04-87FC-BD9905301BA2}" srcOrd="0" destOrd="0" presId="urn:microsoft.com/office/officeart/2005/8/layout/chevron1"/>
    <dgm:cxn modelId="{F33C1BD1-1CC3-410D-8821-6C2B613F00E2}" type="presOf" srcId="{D2039D98-001A-496F-9DFF-785DCC82E1CE}" destId="{FCAC249B-CD59-454A-85A2-0848BE0F08B3}" srcOrd="0" destOrd="0" presId="urn:microsoft.com/office/officeart/2005/8/layout/chevron1"/>
    <dgm:cxn modelId="{B9AEC4EC-D29D-4FDD-A722-0A986FBA1EBB}" type="presParOf" srcId="{216A29B8-4B1C-46C7-85B9-1B1D6839722D}" destId="{FCAC249B-CD59-454A-85A2-0848BE0F08B3}" srcOrd="0" destOrd="0" presId="urn:microsoft.com/office/officeart/2005/8/layout/chevron1"/>
    <dgm:cxn modelId="{0BD48A05-0865-454C-BEBA-E37B28A17CB8}" type="presParOf" srcId="{216A29B8-4B1C-46C7-85B9-1B1D6839722D}" destId="{31428A0B-20A7-4360-84AF-A1844661C4C3}" srcOrd="1" destOrd="0" presId="urn:microsoft.com/office/officeart/2005/8/layout/chevron1"/>
    <dgm:cxn modelId="{12C34E03-5B75-4985-BBD3-6BEDE413C8F5}" type="presParOf" srcId="{216A29B8-4B1C-46C7-85B9-1B1D6839722D}" destId="{8C62EEB6-537A-4D04-87FC-BD9905301BA2}" srcOrd="2" destOrd="0" presId="urn:microsoft.com/office/officeart/2005/8/layout/chevron1"/>
    <dgm:cxn modelId="{306679C1-9EE9-4321-80F4-F7992DDD5808}" type="presParOf" srcId="{216A29B8-4B1C-46C7-85B9-1B1D6839722D}" destId="{E00D704B-6FDD-4AFD-88C7-CA901F5F5F6A}" srcOrd="3" destOrd="0" presId="urn:microsoft.com/office/officeart/2005/8/layout/chevron1"/>
    <dgm:cxn modelId="{5844E374-C0CC-4ADD-A958-7A1CAC9DBCA5}" type="presParOf" srcId="{216A29B8-4B1C-46C7-85B9-1B1D6839722D}" destId="{F9591C09-1DE2-47C9-8CCE-595127A1EDDF}" srcOrd="4"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C249B-CD59-454A-85A2-0848BE0F08B3}">
      <dsp:nvSpPr>
        <dsp:cNvPr id="0" name=""/>
        <dsp:cNvSpPr/>
      </dsp:nvSpPr>
      <dsp:spPr>
        <a:xfrm>
          <a:off x="3788" y="0"/>
          <a:ext cx="4616151" cy="1049153"/>
        </a:xfrm>
        <a:prstGeom prst="chevron">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25" tIns="66675" rIns="66675" bIns="66675" numCol="1" spcCol="1270" anchor="ctr" anchorCtr="0">
          <a:noAutofit/>
        </a:bodyPr>
        <a:lstStyle/>
        <a:p>
          <a:pPr marL="0" lvl="0" indent="0" algn="ctr" defTabSz="2222500">
            <a:lnSpc>
              <a:spcPct val="90000"/>
            </a:lnSpc>
            <a:spcBef>
              <a:spcPct val="0"/>
            </a:spcBef>
            <a:spcAft>
              <a:spcPct val="35000"/>
            </a:spcAft>
            <a:buNone/>
          </a:pPr>
          <a:r>
            <a:rPr lang="en-AU" sz="5000" kern="1200" dirty="0"/>
            <a:t>Police</a:t>
          </a:r>
        </a:p>
      </dsp:txBody>
      <dsp:txXfrm>
        <a:off x="528365" y="0"/>
        <a:ext cx="3566998" cy="1049153"/>
      </dsp:txXfrm>
    </dsp:sp>
    <dsp:sp modelId="{8C62EEB6-537A-4D04-87FC-BD9905301BA2}">
      <dsp:nvSpPr>
        <dsp:cNvPr id="0" name=""/>
        <dsp:cNvSpPr/>
      </dsp:nvSpPr>
      <dsp:spPr>
        <a:xfrm>
          <a:off x="4158325" y="0"/>
          <a:ext cx="4616151" cy="1049153"/>
        </a:xfrm>
        <a:prstGeom prst="chevron">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25" tIns="66675" rIns="66675" bIns="66675" numCol="1" spcCol="1270" anchor="ctr" anchorCtr="0">
          <a:noAutofit/>
        </a:bodyPr>
        <a:lstStyle/>
        <a:p>
          <a:pPr marL="0" lvl="0" indent="0" algn="ctr" defTabSz="2222500">
            <a:lnSpc>
              <a:spcPct val="90000"/>
            </a:lnSpc>
            <a:spcBef>
              <a:spcPct val="0"/>
            </a:spcBef>
            <a:spcAft>
              <a:spcPct val="35000"/>
            </a:spcAft>
            <a:buNone/>
          </a:pPr>
          <a:r>
            <a:rPr lang="en-AU" sz="5000" kern="1200" dirty="0"/>
            <a:t>Court</a:t>
          </a:r>
        </a:p>
      </dsp:txBody>
      <dsp:txXfrm>
        <a:off x="4682902" y="0"/>
        <a:ext cx="3566998" cy="1049153"/>
      </dsp:txXfrm>
    </dsp:sp>
    <dsp:sp modelId="{F9591C09-1DE2-47C9-8CCE-595127A1EDDF}">
      <dsp:nvSpPr>
        <dsp:cNvPr id="0" name=""/>
        <dsp:cNvSpPr/>
      </dsp:nvSpPr>
      <dsp:spPr>
        <a:xfrm>
          <a:off x="8312862" y="0"/>
          <a:ext cx="4616151" cy="1049153"/>
        </a:xfrm>
        <a:prstGeom prst="chevron">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25" tIns="66675" rIns="66675" bIns="66675" numCol="1" spcCol="1270" anchor="ctr" anchorCtr="0">
          <a:noAutofit/>
        </a:bodyPr>
        <a:lstStyle/>
        <a:p>
          <a:pPr marL="0" lvl="0" indent="0" algn="ctr" defTabSz="2222500">
            <a:lnSpc>
              <a:spcPct val="90000"/>
            </a:lnSpc>
            <a:spcBef>
              <a:spcPct val="0"/>
            </a:spcBef>
            <a:spcAft>
              <a:spcPct val="35000"/>
            </a:spcAft>
            <a:buNone/>
          </a:pPr>
          <a:r>
            <a:rPr lang="en-AU" sz="5000" kern="1200" dirty="0"/>
            <a:t>Corrections</a:t>
          </a:r>
        </a:p>
      </dsp:txBody>
      <dsp:txXfrm>
        <a:off x="8837439" y="0"/>
        <a:ext cx="3566998" cy="104915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371191" fontAlgn="auto">
              <a:spcBef>
                <a:spcPts val="0"/>
              </a:spcBef>
              <a:spcAft>
                <a:spcPts val="0"/>
              </a:spcAft>
              <a:defRPr sz="1200" dirty="0">
                <a:latin typeface="+mn-lt"/>
                <a:cs typeface="+mn-cs"/>
              </a:defRPr>
            </a:lvl1pPr>
          </a:lstStyle>
          <a:p>
            <a:pPr>
              <a:defRPr/>
            </a:pPr>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1371191"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1371191" fontAlgn="auto">
              <a:spcBef>
                <a:spcPts val="0"/>
              </a:spcBef>
              <a:spcAft>
                <a:spcPts val="0"/>
              </a:spcAft>
              <a:defRPr sz="1200">
                <a:latin typeface="+mn-lt"/>
                <a:cs typeface="+mn-cs"/>
              </a:defRPr>
            </a:lvl1pPr>
          </a:lstStyle>
          <a:p>
            <a:pPr>
              <a:defRPr/>
            </a:pPr>
            <a:fld id="{4EF6B4B4-9E2E-41BB-9366-680DC3219461}" type="slidenum">
              <a:rPr lang="en-US"/>
              <a:pPr>
                <a:defRPr/>
              </a:pPr>
              <a:t>‹#›</a:t>
            </a:fld>
            <a:endParaRPr lang="en-US" dirty="0"/>
          </a:p>
        </p:txBody>
      </p:sp>
    </p:spTree>
    <p:extLst>
      <p:ext uri="{BB962C8B-B14F-4D97-AF65-F5344CB8AC3E}">
        <p14:creationId xmlns:p14="http://schemas.microsoft.com/office/powerpoint/2010/main" val="2185515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371191"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371191" fontAlgn="auto">
              <a:spcBef>
                <a:spcPts val="0"/>
              </a:spcBef>
              <a:spcAft>
                <a:spcPts val="0"/>
              </a:spcAft>
              <a:defRPr sz="1200">
                <a:latin typeface="+mn-lt"/>
                <a:cs typeface="+mn-cs"/>
              </a:defRPr>
            </a:lvl1pPr>
          </a:lstStyle>
          <a:p>
            <a:pPr>
              <a:defRPr/>
            </a:pPr>
            <a:fld id="{28498D7B-3B6E-423D-90AF-E47F9E00035C}" type="datetimeFigureOut">
              <a:rPr lang="en-US"/>
              <a:pPr>
                <a:defRPr/>
              </a:pPr>
              <a:t>7/15/2021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371191"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371191" fontAlgn="auto">
              <a:spcBef>
                <a:spcPts val="0"/>
              </a:spcBef>
              <a:spcAft>
                <a:spcPts val="0"/>
              </a:spcAft>
              <a:defRPr sz="1200">
                <a:latin typeface="+mn-lt"/>
                <a:cs typeface="+mn-cs"/>
              </a:defRPr>
            </a:lvl1pPr>
          </a:lstStyle>
          <a:p>
            <a:pPr>
              <a:defRPr/>
            </a:pPr>
            <a:fld id="{E8A09E98-C22B-4045-8285-134991CEEA80}" type="slidenum">
              <a:rPr lang="en-US"/>
              <a:pPr>
                <a:defRPr/>
              </a:pPr>
              <a:t>‹#›</a:t>
            </a:fld>
            <a:endParaRPr lang="en-US" dirty="0"/>
          </a:p>
        </p:txBody>
      </p:sp>
    </p:spTree>
    <p:extLst>
      <p:ext uri="{BB962C8B-B14F-4D97-AF65-F5344CB8AC3E}">
        <p14:creationId xmlns:p14="http://schemas.microsoft.com/office/powerpoint/2010/main" val="2886105653"/>
      </p:ext>
    </p:extLst>
  </p:cSld>
  <p:clrMap bg1="lt1" tx1="dk1" bg2="lt2" tx2="dk2" accent1="accent1" accent2="accent2" accent3="accent3" accent4="accent4" accent5="accent5" accent6="accent6" hlink="hlink" folHlink="folHlink"/>
  <p:notesStyle>
    <a:lvl1pPr algn="l" defTabSz="1370013" rtl="0" eaLnBrk="0" fontAlgn="base" hangingPunct="0">
      <a:spcBef>
        <a:spcPct val="30000"/>
      </a:spcBef>
      <a:spcAft>
        <a:spcPct val="0"/>
      </a:spcAft>
      <a:defRPr kern="1200">
        <a:solidFill>
          <a:schemeClr val="tx1"/>
        </a:solidFill>
        <a:latin typeface="+mn-lt"/>
        <a:ea typeface="+mn-ea"/>
        <a:cs typeface="+mn-cs"/>
      </a:defRPr>
    </a:lvl1pPr>
    <a:lvl2pPr marL="684213" algn="l" defTabSz="1370013" rtl="0" eaLnBrk="0" fontAlgn="base" hangingPunct="0">
      <a:spcBef>
        <a:spcPct val="30000"/>
      </a:spcBef>
      <a:spcAft>
        <a:spcPct val="0"/>
      </a:spcAft>
      <a:defRPr kern="1200">
        <a:solidFill>
          <a:schemeClr val="tx1"/>
        </a:solidFill>
        <a:latin typeface="+mn-lt"/>
        <a:ea typeface="+mn-ea"/>
        <a:cs typeface="+mn-cs"/>
      </a:defRPr>
    </a:lvl2pPr>
    <a:lvl3pPr marL="1370013" algn="l" defTabSz="1370013" rtl="0" eaLnBrk="0" fontAlgn="base" hangingPunct="0">
      <a:spcBef>
        <a:spcPct val="30000"/>
      </a:spcBef>
      <a:spcAft>
        <a:spcPct val="0"/>
      </a:spcAft>
      <a:defRPr kern="1200">
        <a:solidFill>
          <a:schemeClr val="tx1"/>
        </a:solidFill>
        <a:latin typeface="+mn-lt"/>
        <a:ea typeface="+mn-ea"/>
        <a:cs typeface="+mn-cs"/>
      </a:defRPr>
    </a:lvl3pPr>
    <a:lvl4pPr marL="2055813" algn="l" defTabSz="1370013" rtl="0" eaLnBrk="0" fontAlgn="base" hangingPunct="0">
      <a:spcBef>
        <a:spcPct val="30000"/>
      </a:spcBef>
      <a:spcAft>
        <a:spcPct val="0"/>
      </a:spcAft>
      <a:defRPr kern="1200">
        <a:solidFill>
          <a:schemeClr val="tx1"/>
        </a:solidFill>
        <a:latin typeface="+mn-lt"/>
        <a:ea typeface="+mn-ea"/>
        <a:cs typeface="+mn-cs"/>
      </a:defRPr>
    </a:lvl4pPr>
    <a:lvl5pPr marL="2741613" algn="l" defTabSz="1370013" rtl="0" eaLnBrk="0" fontAlgn="base" hangingPunct="0">
      <a:spcBef>
        <a:spcPct val="30000"/>
      </a:spcBef>
      <a:spcAft>
        <a:spcPct val="0"/>
      </a:spcAft>
      <a:defRPr kern="1200">
        <a:solidFill>
          <a:schemeClr val="tx1"/>
        </a:solidFill>
        <a:latin typeface="+mn-lt"/>
        <a:ea typeface="+mn-ea"/>
        <a:cs typeface="+mn-cs"/>
      </a:defRPr>
    </a:lvl5pPr>
    <a:lvl6pPr marL="3427973" algn="l" defTabSz="1371191" rtl="0" eaLnBrk="1" latinLnBrk="0" hangingPunct="1">
      <a:defRPr sz="1800" kern="1200">
        <a:solidFill>
          <a:schemeClr val="tx1"/>
        </a:solidFill>
        <a:latin typeface="+mn-lt"/>
        <a:ea typeface="+mn-ea"/>
        <a:cs typeface="+mn-cs"/>
      </a:defRPr>
    </a:lvl6pPr>
    <a:lvl7pPr marL="4113567" algn="l" defTabSz="1371191" rtl="0" eaLnBrk="1" latinLnBrk="0" hangingPunct="1">
      <a:defRPr sz="1800" kern="1200">
        <a:solidFill>
          <a:schemeClr val="tx1"/>
        </a:solidFill>
        <a:latin typeface="+mn-lt"/>
        <a:ea typeface="+mn-ea"/>
        <a:cs typeface="+mn-cs"/>
      </a:defRPr>
    </a:lvl7pPr>
    <a:lvl8pPr marL="4799160" algn="l" defTabSz="1371191" rtl="0" eaLnBrk="1" latinLnBrk="0" hangingPunct="1">
      <a:defRPr sz="1800" kern="1200">
        <a:solidFill>
          <a:schemeClr val="tx1"/>
        </a:solidFill>
        <a:latin typeface="+mn-lt"/>
        <a:ea typeface="+mn-ea"/>
        <a:cs typeface="+mn-cs"/>
      </a:defRPr>
    </a:lvl8pPr>
    <a:lvl9pPr marL="5484753" algn="l" defTabSz="1371191"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pPr>
              <a:defRPr/>
            </a:pPr>
            <a:fld id="{E8A09E98-C22B-4045-8285-134991CEEA80}" type="slidenum">
              <a:rPr lang="en-US" smtClean="0"/>
              <a:pPr>
                <a:defRPr/>
              </a:pPr>
              <a:t>1</a:t>
            </a:fld>
            <a:endParaRPr lang="en-US" dirty="0"/>
          </a:p>
        </p:txBody>
      </p:sp>
    </p:spTree>
    <p:extLst>
      <p:ext uri="{BB962C8B-B14F-4D97-AF65-F5344CB8AC3E}">
        <p14:creationId xmlns:p14="http://schemas.microsoft.com/office/powerpoint/2010/main" val="249148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370013"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14</a:t>
            </a:fld>
            <a:endParaRPr lang="en-US" dirty="0"/>
          </a:p>
        </p:txBody>
      </p:sp>
    </p:spTree>
    <p:extLst>
      <p:ext uri="{BB962C8B-B14F-4D97-AF65-F5344CB8AC3E}">
        <p14:creationId xmlns:p14="http://schemas.microsoft.com/office/powerpoint/2010/main" val="3640125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15</a:t>
            </a:fld>
            <a:endParaRPr lang="en-US" dirty="0"/>
          </a:p>
        </p:txBody>
      </p:sp>
    </p:spTree>
    <p:extLst>
      <p:ext uri="{BB962C8B-B14F-4D97-AF65-F5344CB8AC3E}">
        <p14:creationId xmlns:p14="http://schemas.microsoft.com/office/powerpoint/2010/main" val="1623254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16</a:t>
            </a:fld>
            <a:endParaRPr lang="en-US" dirty="0"/>
          </a:p>
        </p:txBody>
      </p:sp>
    </p:spTree>
    <p:extLst>
      <p:ext uri="{BB962C8B-B14F-4D97-AF65-F5344CB8AC3E}">
        <p14:creationId xmlns:p14="http://schemas.microsoft.com/office/powerpoint/2010/main" val="269128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A667F5-7F68-46F4-8D5F-4BC84A747705}" type="slidenum">
              <a:rPr lang="en-US" smtClean="0"/>
              <a:t>17</a:t>
            </a:fld>
            <a:endParaRPr lang="en-US" dirty="0"/>
          </a:p>
        </p:txBody>
      </p:sp>
    </p:spTree>
    <p:extLst>
      <p:ext uri="{BB962C8B-B14F-4D97-AF65-F5344CB8AC3E}">
        <p14:creationId xmlns:p14="http://schemas.microsoft.com/office/powerpoint/2010/main" val="176426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baseline="0" dirty="0"/>
          </a:p>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3</a:t>
            </a:fld>
            <a:endParaRPr lang="en-US" dirty="0"/>
          </a:p>
        </p:txBody>
      </p:sp>
    </p:spTree>
    <p:extLst>
      <p:ext uri="{BB962C8B-B14F-4D97-AF65-F5344CB8AC3E}">
        <p14:creationId xmlns:p14="http://schemas.microsoft.com/office/powerpoint/2010/main" val="3729874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4</a:t>
            </a:fld>
            <a:endParaRPr lang="en-US" dirty="0"/>
          </a:p>
        </p:txBody>
      </p:sp>
    </p:spTree>
    <p:extLst>
      <p:ext uri="{BB962C8B-B14F-4D97-AF65-F5344CB8AC3E}">
        <p14:creationId xmlns:p14="http://schemas.microsoft.com/office/powerpoint/2010/main" val="1519989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sz="1800" kern="1200" dirty="0">
              <a:solidFill>
                <a:schemeClr val="tx1"/>
              </a:solidFill>
              <a:effectLst/>
              <a:latin typeface="+mn-lt"/>
              <a:ea typeface="+mn-ea"/>
              <a:cs typeface="+mn-cs"/>
            </a:endParaRPr>
          </a:p>
          <a:p>
            <a:pPr marL="285750" indent="-285750">
              <a:buFont typeface="Arial" panose="020B0604020202020204" pitchFamily="34" charset="0"/>
              <a:buChar char="•"/>
            </a:pPr>
            <a:endParaRPr lang="en-AU" sz="18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6</a:t>
            </a:fld>
            <a:endParaRPr lang="en-US" dirty="0"/>
          </a:p>
        </p:txBody>
      </p:sp>
    </p:spTree>
    <p:extLst>
      <p:ext uri="{BB962C8B-B14F-4D97-AF65-F5344CB8AC3E}">
        <p14:creationId xmlns:p14="http://schemas.microsoft.com/office/powerpoint/2010/main" val="3358291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AU" sz="10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AU" sz="10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AU"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7</a:t>
            </a:fld>
            <a:endParaRPr lang="en-US" dirty="0"/>
          </a:p>
        </p:txBody>
      </p:sp>
    </p:spTree>
    <p:extLst>
      <p:ext uri="{BB962C8B-B14F-4D97-AF65-F5344CB8AC3E}">
        <p14:creationId xmlns:p14="http://schemas.microsoft.com/office/powerpoint/2010/main" val="421911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8</a:t>
            </a:fld>
            <a:endParaRPr lang="en-US" dirty="0"/>
          </a:p>
        </p:txBody>
      </p:sp>
    </p:spTree>
    <p:extLst>
      <p:ext uri="{BB962C8B-B14F-4D97-AF65-F5344CB8AC3E}">
        <p14:creationId xmlns:p14="http://schemas.microsoft.com/office/powerpoint/2010/main" val="1199109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10</a:t>
            </a:fld>
            <a:endParaRPr lang="en-US" dirty="0"/>
          </a:p>
        </p:txBody>
      </p:sp>
    </p:spTree>
    <p:extLst>
      <p:ext uri="{BB962C8B-B14F-4D97-AF65-F5344CB8AC3E}">
        <p14:creationId xmlns:p14="http://schemas.microsoft.com/office/powerpoint/2010/main" val="2703256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11</a:t>
            </a:fld>
            <a:endParaRPr lang="en-US" dirty="0"/>
          </a:p>
        </p:txBody>
      </p:sp>
    </p:spTree>
    <p:extLst>
      <p:ext uri="{BB962C8B-B14F-4D97-AF65-F5344CB8AC3E}">
        <p14:creationId xmlns:p14="http://schemas.microsoft.com/office/powerpoint/2010/main" val="389634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a:defRPr/>
            </a:pPr>
            <a:fld id="{E8A09E98-C22B-4045-8285-134991CEEA80}" type="slidenum">
              <a:rPr lang="en-US" smtClean="0"/>
              <a:pPr>
                <a:defRPr/>
              </a:pPr>
              <a:t>12</a:t>
            </a:fld>
            <a:endParaRPr lang="en-US" dirty="0"/>
          </a:p>
        </p:txBody>
      </p:sp>
    </p:spTree>
    <p:extLst>
      <p:ext uri="{BB962C8B-B14F-4D97-AF65-F5344CB8AC3E}">
        <p14:creationId xmlns:p14="http://schemas.microsoft.com/office/powerpoint/2010/main" val="913157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8288000" cy="10286999"/>
          </a:xfrm>
        </p:spPr>
        <p:txBody>
          <a:bodyPr rtlCol="0">
            <a:normAutofit/>
          </a:bodyPr>
          <a:lstStyle>
            <a:lvl1pPr>
              <a:defRPr sz="2100"/>
            </a:lvl1pPr>
          </a:lstStyle>
          <a:p>
            <a:pPr lvl="0"/>
            <a:r>
              <a:rPr lang="en-US" noProof="0" dirty="0"/>
              <a:t>Click icon to add picture</a:t>
            </a:r>
          </a:p>
        </p:txBody>
      </p:sp>
    </p:spTree>
    <p:extLst>
      <p:ext uri="{BB962C8B-B14F-4D97-AF65-F5344CB8AC3E}">
        <p14:creationId xmlns:p14="http://schemas.microsoft.com/office/powerpoint/2010/main" val="374718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9" name="Rectangle 18"/>
          <p:cNvSpPr/>
          <p:nvPr userDrawn="1"/>
        </p:nvSpPr>
        <p:spPr>
          <a:xfrm>
            <a:off x="8666163"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5" name="Picture Placeholder 4"/>
          <p:cNvSpPr>
            <a:spLocks noGrp="1"/>
          </p:cNvSpPr>
          <p:nvPr>
            <p:ph type="pic" sz="quarter" idx="10"/>
          </p:nvPr>
        </p:nvSpPr>
        <p:spPr>
          <a:xfrm>
            <a:off x="1219200" y="2487190"/>
            <a:ext cx="2926080" cy="2926080"/>
          </a:xfrm>
          <a:prstGeom prst="ellipse">
            <a:avLst/>
          </a:prstGeo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4" name="Picture Placeholder 4"/>
          <p:cNvSpPr>
            <a:spLocks noGrp="1"/>
          </p:cNvSpPr>
          <p:nvPr>
            <p:ph type="pic" sz="quarter" idx="11"/>
          </p:nvPr>
        </p:nvSpPr>
        <p:spPr>
          <a:xfrm>
            <a:off x="4450080" y="5003470"/>
            <a:ext cx="2926080" cy="2926080"/>
          </a:xfrm>
          <a:prstGeom prst="ellipse">
            <a:avLst/>
          </a:prstGeo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5" name="Picture Placeholder 4"/>
          <p:cNvSpPr>
            <a:spLocks noGrp="1"/>
          </p:cNvSpPr>
          <p:nvPr>
            <p:ph type="pic" sz="quarter" idx="12"/>
          </p:nvPr>
        </p:nvSpPr>
        <p:spPr>
          <a:xfrm>
            <a:off x="7680960" y="2487190"/>
            <a:ext cx="2926080" cy="2926080"/>
          </a:xfrm>
          <a:prstGeom prst="ellipse">
            <a:avLst/>
          </a:prstGeo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6" name="Picture Placeholder 4"/>
          <p:cNvSpPr>
            <a:spLocks noGrp="1"/>
          </p:cNvSpPr>
          <p:nvPr>
            <p:ph type="pic" sz="quarter" idx="13"/>
          </p:nvPr>
        </p:nvSpPr>
        <p:spPr>
          <a:xfrm>
            <a:off x="10911840" y="5044110"/>
            <a:ext cx="2926080" cy="2926080"/>
          </a:xfrm>
          <a:prstGeom prst="ellipse">
            <a:avLst/>
          </a:prstGeo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7" name="Picture Placeholder 4"/>
          <p:cNvSpPr>
            <a:spLocks noGrp="1"/>
          </p:cNvSpPr>
          <p:nvPr>
            <p:ph type="pic" sz="quarter" idx="14"/>
          </p:nvPr>
        </p:nvSpPr>
        <p:spPr>
          <a:xfrm>
            <a:off x="14142720" y="2487190"/>
            <a:ext cx="2926080" cy="2926080"/>
          </a:xfrm>
          <a:prstGeom prst="ellipse">
            <a:avLst/>
          </a:prstGeo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9" name="Text Placeholder 2"/>
          <p:cNvSpPr>
            <a:spLocks noGrp="1"/>
          </p:cNvSpPr>
          <p:nvPr>
            <p:ph type="body" sz="quarter" idx="15"/>
          </p:nvPr>
        </p:nvSpPr>
        <p:spPr>
          <a:xfrm>
            <a:off x="973455" y="6307695"/>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0" name="Text Placeholder 4"/>
          <p:cNvSpPr>
            <a:spLocks noGrp="1"/>
          </p:cNvSpPr>
          <p:nvPr>
            <p:ph type="body" sz="quarter" idx="16"/>
          </p:nvPr>
        </p:nvSpPr>
        <p:spPr>
          <a:xfrm>
            <a:off x="973455" y="5789420"/>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1" name="Text Placeholder 2"/>
          <p:cNvSpPr>
            <a:spLocks noGrp="1"/>
          </p:cNvSpPr>
          <p:nvPr>
            <p:ph type="body" sz="quarter" idx="20"/>
          </p:nvPr>
        </p:nvSpPr>
        <p:spPr>
          <a:xfrm>
            <a:off x="7555922" y="6307695"/>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2" name="Text Placeholder 4"/>
          <p:cNvSpPr>
            <a:spLocks noGrp="1"/>
          </p:cNvSpPr>
          <p:nvPr>
            <p:ph type="body" sz="quarter" idx="21"/>
          </p:nvPr>
        </p:nvSpPr>
        <p:spPr>
          <a:xfrm>
            <a:off x="7555922" y="5789420"/>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3" name="Text Placeholder 2"/>
          <p:cNvSpPr>
            <a:spLocks noGrp="1"/>
          </p:cNvSpPr>
          <p:nvPr>
            <p:ph type="body" sz="quarter" idx="22"/>
          </p:nvPr>
        </p:nvSpPr>
        <p:spPr>
          <a:xfrm>
            <a:off x="14022013" y="6364112"/>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4" name="Text Placeholder 4"/>
          <p:cNvSpPr>
            <a:spLocks noGrp="1"/>
          </p:cNvSpPr>
          <p:nvPr>
            <p:ph type="body" sz="quarter" idx="23"/>
          </p:nvPr>
        </p:nvSpPr>
        <p:spPr>
          <a:xfrm>
            <a:off x="14022013" y="5845837"/>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5" name="Text Placeholder 2"/>
          <p:cNvSpPr>
            <a:spLocks noGrp="1"/>
          </p:cNvSpPr>
          <p:nvPr>
            <p:ph type="body" sz="quarter" idx="24"/>
          </p:nvPr>
        </p:nvSpPr>
        <p:spPr>
          <a:xfrm>
            <a:off x="10788967" y="3507032"/>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6" name="Text Placeholder 4"/>
          <p:cNvSpPr>
            <a:spLocks noGrp="1"/>
          </p:cNvSpPr>
          <p:nvPr>
            <p:ph type="body" sz="quarter" idx="25"/>
          </p:nvPr>
        </p:nvSpPr>
        <p:spPr>
          <a:xfrm>
            <a:off x="10788967" y="2988757"/>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7" name="Text Placeholder 2"/>
          <p:cNvSpPr>
            <a:spLocks noGrp="1"/>
          </p:cNvSpPr>
          <p:nvPr>
            <p:ph type="body" sz="quarter" idx="26"/>
          </p:nvPr>
        </p:nvSpPr>
        <p:spPr>
          <a:xfrm>
            <a:off x="4318140" y="3507032"/>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8" name="Text Placeholder 4"/>
          <p:cNvSpPr>
            <a:spLocks noGrp="1"/>
          </p:cNvSpPr>
          <p:nvPr>
            <p:ph type="body" sz="quarter" idx="27"/>
          </p:nvPr>
        </p:nvSpPr>
        <p:spPr>
          <a:xfrm>
            <a:off x="4318140" y="2988757"/>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20" name="Slide Number Placeholder 5"/>
          <p:cNvSpPr>
            <a:spLocks noGrp="1"/>
          </p:cNvSpPr>
          <p:nvPr>
            <p:ph type="sldNum" sz="quarter" idx="28"/>
          </p:nvPr>
        </p:nvSpPr>
        <p:spPr>
          <a:xfrm>
            <a:off x="8666163"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111027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14" name="Rectangle 13"/>
          <p:cNvSpPr/>
          <p:nvPr userDrawn="1"/>
        </p:nvSpPr>
        <p:spPr>
          <a:xfrm>
            <a:off x="14265275" y="0"/>
            <a:ext cx="4022725" cy="6096000"/>
          </a:xfrm>
          <a:prstGeom prst="rect">
            <a:avLst/>
          </a:prstGeom>
          <a:gradFill flip="none" rotWithShape="1">
            <a:gsLst>
              <a:gs pos="0">
                <a:srgbClr val="4F408E"/>
              </a:gs>
              <a:gs pos="86000">
                <a:srgbClr val="1C1B3D"/>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7" name="Rectangle 16"/>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1676400" y="3219450"/>
            <a:ext cx="4437063" cy="4143375"/>
          </a:xfrm>
          <a:pattFill prst="pct5">
            <a:fgClr>
              <a:schemeClr val="accent1"/>
            </a:fgClr>
            <a:bgClr>
              <a:schemeClr val="bg1"/>
            </a:bgClr>
          </a:pattFill>
          <a:ln>
            <a:noFill/>
          </a:ln>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5" name="Picture Placeholder 2"/>
          <p:cNvSpPr>
            <a:spLocks noGrp="1"/>
          </p:cNvSpPr>
          <p:nvPr>
            <p:ph type="pic" sz="quarter" idx="11"/>
          </p:nvPr>
        </p:nvSpPr>
        <p:spPr>
          <a:xfrm>
            <a:off x="6925468" y="3219449"/>
            <a:ext cx="4437063" cy="4143375"/>
          </a:xfrm>
          <a:pattFill prst="pct5">
            <a:fgClr>
              <a:schemeClr val="accent1"/>
            </a:fgClr>
            <a:bgClr>
              <a:schemeClr val="bg1"/>
            </a:bgClr>
          </a:pattFill>
          <a:ln>
            <a:noFill/>
          </a:ln>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6" name="Picture Placeholder 2"/>
          <p:cNvSpPr>
            <a:spLocks noGrp="1"/>
          </p:cNvSpPr>
          <p:nvPr>
            <p:ph type="pic" sz="quarter" idx="12"/>
          </p:nvPr>
        </p:nvSpPr>
        <p:spPr>
          <a:xfrm>
            <a:off x="12174536" y="3219448"/>
            <a:ext cx="4437063" cy="4143375"/>
          </a:xfrm>
          <a:pattFill prst="pct5">
            <a:fgClr>
              <a:schemeClr val="accent1"/>
            </a:fgClr>
            <a:bgClr>
              <a:schemeClr val="bg1"/>
            </a:bgClr>
          </a:pattFill>
          <a:ln>
            <a:noFill/>
          </a:ln>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8" name="Text Placeholder 2"/>
          <p:cNvSpPr>
            <a:spLocks noGrp="1"/>
          </p:cNvSpPr>
          <p:nvPr>
            <p:ph type="body" sz="quarter" idx="20"/>
          </p:nvPr>
        </p:nvSpPr>
        <p:spPr>
          <a:xfrm>
            <a:off x="1676400" y="8298073"/>
            <a:ext cx="4437063"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9" name="Text Placeholder 4"/>
          <p:cNvSpPr>
            <a:spLocks noGrp="1"/>
          </p:cNvSpPr>
          <p:nvPr>
            <p:ph type="body" sz="quarter" idx="21"/>
          </p:nvPr>
        </p:nvSpPr>
        <p:spPr>
          <a:xfrm>
            <a:off x="1676400" y="7779798"/>
            <a:ext cx="4437063"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0" name="Text Placeholder 2"/>
          <p:cNvSpPr>
            <a:spLocks noGrp="1"/>
          </p:cNvSpPr>
          <p:nvPr>
            <p:ph type="body" sz="quarter" idx="22"/>
          </p:nvPr>
        </p:nvSpPr>
        <p:spPr>
          <a:xfrm>
            <a:off x="6925468" y="8262650"/>
            <a:ext cx="4437063"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1" name="Text Placeholder 4"/>
          <p:cNvSpPr>
            <a:spLocks noGrp="1"/>
          </p:cNvSpPr>
          <p:nvPr>
            <p:ph type="body" sz="quarter" idx="23"/>
          </p:nvPr>
        </p:nvSpPr>
        <p:spPr>
          <a:xfrm>
            <a:off x="6925468" y="7744375"/>
            <a:ext cx="4437063"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2" name="Text Placeholder 2"/>
          <p:cNvSpPr>
            <a:spLocks noGrp="1"/>
          </p:cNvSpPr>
          <p:nvPr>
            <p:ph type="body" sz="quarter" idx="24"/>
          </p:nvPr>
        </p:nvSpPr>
        <p:spPr>
          <a:xfrm>
            <a:off x="12174536" y="8227227"/>
            <a:ext cx="4437063"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3" name="Text Placeholder 4"/>
          <p:cNvSpPr>
            <a:spLocks noGrp="1"/>
          </p:cNvSpPr>
          <p:nvPr>
            <p:ph type="body" sz="quarter" idx="25"/>
          </p:nvPr>
        </p:nvSpPr>
        <p:spPr>
          <a:xfrm>
            <a:off x="12174536" y="7708952"/>
            <a:ext cx="4437063"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8" name="Slide Number Placeholder 5"/>
          <p:cNvSpPr>
            <a:spLocks noGrp="1"/>
          </p:cNvSpPr>
          <p:nvPr>
            <p:ph type="sldNum" sz="quarter" idx="26"/>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938777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0" y="0"/>
            <a:ext cx="18494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7" name="Oval 6"/>
          <p:cNvSpPr/>
          <p:nvPr userDrawn="1"/>
        </p:nvSpPr>
        <p:spPr>
          <a:xfrm>
            <a:off x="487363" y="8899525"/>
            <a:ext cx="874712"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8"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icture Placeholder 10"/>
          <p:cNvSpPr>
            <a:spLocks noGrp="1"/>
          </p:cNvSpPr>
          <p:nvPr>
            <p:ph type="pic" sz="quarter" idx="10"/>
          </p:nvPr>
        </p:nvSpPr>
        <p:spPr>
          <a:xfrm>
            <a:off x="12372428" y="1013443"/>
            <a:ext cx="4888463" cy="4718578"/>
          </a:xfr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2" name="Picture Placeholder 10"/>
          <p:cNvSpPr>
            <a:spLocks noGrp="1"/>
          </p:cNvSpPr>
          <p:nvPr>
            <p:ph type="pic" sz="quarter" idx="11"/>
          </p:nvPr>
        </p:nvSpPr>
        <p:spPr>
          <a:xfrm>
            <a:off x="10411226" y="4574857"/>
            <a:ext cx="4888463" cy="4718578"/>
          </a:xfrm>
          <a:pattFill prst="pct5">
            <a:fgClr>
              <a:schemeClr val="accent1"/>
            </a:fgClr>
            <a:bgClr>
              <a:schemeClr val="bg1"/>
            </a:bgClr>
          </a:pattFill>
          <a:effectLst>
            <a:outerShdw blurRad="50800" dist="38100" dir="5400000" algn="t" rotWithShape="0">
              <a:prstClr val="black">
                <a:alpha val="2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9" name="Text Placeholder 2"/>
          <p:cNvSpPr>
            <a:spLocks noGrp="1"/>
          </p:cNvSpPr>
          <p:nvPr>
            <p:ph type="body" sz="quarter" idx="12"/>
          </p:nvPr>
        </p:nvSpPr>
        <p:spPr>
          <a:xfrm>
            <a:off x="3193539" y="3436575"/>
            <a:ext cx="634218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3"/>
          </p:nvPr>
        </p:nvSpPr>
        <p:spPr>
          <a:xfrm>
            <a:off x="3193539" y="2785004"/>
            <a:ext cx="6342183"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3" name="Slide Number Placeholder 5"/>
          <p:cNvSpPr>
            <a:spLocks noGrp="1"/>
          </p:cNvSpPr>
          <p:nvPr>
            <p:ph type="sldNum" sz="quarter" idx="14"/>
          </p:nvPr>
        </p:nvSpPr>
        <p:spPr>
          <a:xfrm>
            <a:off x="487363" y="8966200"/>
            <a:ext cx="874712"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649975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5" name="Flowchart: Manual Input 4"/>
          <p:cNvSpPr/>
          <p:nvPr userDrawn="1"/>
        </p:nvSpPr>
        <p:spPr>
          <a:xfrm rot="16200000" flipH="1">
            <a:off x="8363744" y="362744"/>
            <a:ext cx="10287000" cy="9561512"/>
          </a:xfrm>
          <a:prstGeom prst="flowChartManualInpu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9" name="Rectangle 8"/>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6" name="Picture Placeholder 5"/>
          <p:cNvSpPr>
            <a:spLocks noGrp="1"/>
          </p:cNvSpPr>
          <p:nvPr>
            <p:ph type="pic" sz="quarter" idx="10"/>
          </p:nvPr>
        </p:nvSpPr>
        <p:spPr>
          <a:xfrm>
            <a:off x="6301408" y="1088231"/>
            <a:ext cx="6162261" cy="8110538"/>
          </a:xfrm>
          <a:pattFill prst="pct5">
            <a:fgClr>
              <a:schemeClr val="accent1"/>
            </a:fgClr>
            <a:bgClr>
              <a:schemeClr val="bg1"/>
            </a:bgClr>
          </a:pattFill>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7" name="Text Placeholder 2"/>
          <p:cNvSpPr>
            <a:spLocks noGrp="1"/>
          </p:cNvSpPr>
          <p:nvPr>
            <p:ph type="body" sz="quarter" idx="11"/>
          </p:nvPr>
        </p:nvSpPr>
        <p:spPr>
          <a:xfrm>
            <a:off x="1472027" y="3436575"/>
            <a:ext cx="387467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p:nvPr>
        </p:nvSpPr>
        <p:spPr>
          <a:xfrm>
            <a:off x="1472027" y="2785004"/>
            <a:ext cx="3874673"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0" name="Slide Number Placeholder 5"/>
          <p:cNvSpPr>
            <a:spLocks noGrp="1"/>
          </p:cNvSpPr>
          <p:nvPr>
            <p:ph type="sldNum" sz="quarter" idx="14"/>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621406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7" name="Rectangle 6"/>
          <p:cNvSpPr/>
          <p:nvPr userDrawn="1"/>
        </p:nvSpPr>
        <p:spPr>
          <a:xfrm>
            <a:off x="17332325"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1" y="0"/>
            <a:ext cx="6460436" cy="10287000"/>
          </a:xfrm>
          <a:noFill/>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5" name="Text Placeholder 14"/>
          <p:cNvSpPr>
            <a:spLocks noGrp="1"/>
          </p:cNvSpPr>
          <p:nvPr>
            <p:ph type="body" sz="quarter" idx="11"/>
          </p:nvPr>
        </p:nvSpPr>
        <p:spPr>
          <a:xfrm>
            <a:off x="7669628"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6" name="Text Placeholder 14"/>
          <p:cNvSpPr>
            <a:spLocks noGrp="1"/>
          </p:cNvSpPr>
          <p:nvPr>
            <p:ph type="body" sz="quarter" idx="12"/>
          </p:nvPr>
        </p:nvSpPr>
        <p:spPr>
          <a:xfrm>
            <a:off x="7669628" y="2977801"/>
            <a:ext cx="9449139"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8" name="Slide Number Placeholder 5"/>
          <p:cNvSpPr>
            <a:spLocks noGrp="1"/>
          </p:cNvSpPr>
          <p:nvPr>
            <p:ph type="sldNum" sz="quarter" idx="13"/>
          </p:nvPr>
        </p:nvSpPr>
        <p:spPr>
          <a:xfrm>
            <a:off x="17332325"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1992582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6244149" y="0"/>
            <a:ext cx="5799703" cy="10287000"/>
          </a:xfrm>
          <a:noFill/>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6" name="Text Placeholder 2"/>
          <p:cNvSpPr>
            <a:spLocks noGrp="1"/>
          </p:cNvSpPr>
          <p:nvPr>
            <p:ph type="body" sz="quarter" idx="11"/>
          </p:nvPr>
        </p:nvSpPr>
        <p:spPr>
          <a:xfrm>
            <a:off x="977352" y="3436575"/>
            <a:ext cx="4369348"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p:cNvSpPr>
            <a:spLocks noGrp="1"/>
          </p:cNvSpPr>
          <p:nvPr>
            <p:ph type="body" sz="quarter" idx="13"/>
          </p:nvPr>
        </p:nvSpPr>
        <p:spPr>
          <a:xfrm>
            <a:off x="977352" y="2785004"/>
            <a:ext cx="4369348"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8" name="Text Placeholder 2"/>
          <p:cNvSpPr>
            <a:spLocks noGrp="1"/>
          </p:cNvSpPr>
          <p:nvPr>
            <p:ph type="body" sz="quarter" idx="14"/>
          </p:nvPr>
        </p:nvSpPr>
        <p:spPr>
          <a:xfrm>
            <a:off x="12941301" y="3436575"/>
            <a:ext cx="4537230"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5"/>
          </p:nvPr>
        </p:nvSpPr>
        <p:spPr>
          <a:xfrm>
            <a:off x="12941301" y="2785004"/>
            <a:ext cx="4537230"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Tree>
    <p:extLst>
      <p:ext uri="{BB962C8B-B14F-4D97-AF65-F5344CB8AC3E}">
        <p14:creationId xmlns:p14="http://schemas.microsoft.com/office/powerpoint/2010/main" val="4145171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sp>
        <p:nvSpPr>
          <p:cNvPr id="5" name="Rectangle 4"/>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4" name="Picture Placeholder 2"/>
          <p:cNvSpPr>
            <a:spLocks noGrp="1"/>
          </p:cNvSpPr>
          <p:nvPr>
            <p:ph type="pic" sz="quarter" idx="10"/>
          </p:nvPr>
        </p:nvSpPr>
        <p:spPr>
          <a:xfrm>
            <a:off x="11827564" y="0"/>
            <a:ext cx="6460436" cy="10287000"/>
          </a:xfrm>
          <a:noFill/>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7" name="Text Placeholder 14"/>
          <p:cNvSpPr>
            <a:spLocks noGrp="1"/>
          </p:cNvSpPr>
          <p:nvPr>
            <p:ph type="body" sz="quarter" idx="11"/>
          </p:nvPr>
        </p:nvSpPr>
        <p:spPr>
          <a:xfrm>
            <a:off x="1433719"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8" name="Text Placeholder 14"/>
          <p:cNvSpPr>
            <a:spLocks noGrp="1"/>
          </p:cNvSpPr>
          <p:nvPr>
            <p:ph type="body" sz="quarter" idx="12"/>
          </p:nvPr>
        </p:nvSpPr>
        <p:spPr>
          <a:xfrm>
            <a:off x="1433719" y="2977801"/>
            <a:ext cx="9056272"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3"/>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1296304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22" name="Rectangle 21"/>
          <p:cNvSpPr/>
          <p:nvPr userDrawn="1"/>
        </p:nvSpPr>
        <p:spPr>
          <a:xfrm>
            <a:off x="8666163"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9" name="Picture Placeholder 8"/>
          <p:cNvSpPr>
            <a:spLocks noGrp="1"/>
          </p:cNvSpPr>
          <p:nvPr>
            <p:ph type="pic" sz="quarter" idx="10"/>
          </p:nvPr>
        </p:nvSpPr>
        <p:spPr>
          <a:xfrm>
            <a:off x="1710055" y="2878138"/>
            <a:ext cx="3171825" cy="3192462"/>
          </a:xfrm>
          <a:prstGeom prst="ellipse">
            <a:avLst/>
          </a:prstGeom>
          <a:pattFill prst="pct5">
            <a:fgClr>
              <a:schemeClr val="accent1"/>
            </a:fgClr>
            <a:bgClr>
              <a:schemeClr val="bg1"/>
            </a:bgClr>
          </a:pattFill>
          <a:effectLst>
            <a:outerShdw blurRad="25400" dist="38100" dir="5400000" algn="t" rotWithShape="0">
              <a:prstClr val="black">
                <a:alpha val="20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2" name="Picture Placeholder 8"/>
          <p:cNvSpPr>
            <a:spLocks noGrp="1"/>
          </p:cNvSpPr>
          <p:nvPr>
            <p:ph type="pic" sz="quarter" idx="11"/>
          </p:nvPr>
        </p:nvSpPr>
        <p:spPr>
          <a:xfrm>
            <a:off x="5601970" y="2877401"/>
            <a:ext cx="3171825" cy="3192462"/>
          </a:xfrm>
          <a:prstGeom prst="ellipse">
            <a:avLst/>
          </a:prstGeom>
          <a:pattFill prst="pct5">
            <a:fgClr>
              <a:schemeClr val="accent1"/>
            </a:fgClr>
            <a:bgClr>
              <a:schemeClr val="bg1"/>
            </a:bgClr>
          </a:pattFill>
          <a:effectLst>
            <a:outerShdw blurRad="25400" dist="38100" dir="5400000" algn="t" rotWithShape="0">
              <a:prstClr val="black">
                <a:alpha val="20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3" name="Picture Placeholder 8"/>
          <p:cNvSpPr>
            <a:spLocks noGrp="1"/>
          </p:cNvSpPr>
          <p:nvPr>
            <p:ph type="pic" sz="quarter" idx="12"/>
          </p:nvPr>
        </p:nvSpPr>
        <p:spPr>
          <a:xfrm>
            <a:off x="9514207" y="2877401"/>
            <a:ext cx="3171825" cy="3192462"/>
          </a:xfrm>
          <a:prstGeom prst="ellipse">
            <a:avLst/>
          </a:prstGeom>
          <a:pattFill prst="pct5">
            <a:fgClr>
              <a:schemeClr val="accent1"/>
            </a:fgClr>
            <a:bgClr>
              <a:schemeClr val="bg1"/>
            </a:bgClr>
          </a:pattFill>
          <a:effectLst>
            <a:outerShdw blurRad="25400" dist="38100" dir="5400000" algn="t" rotWithShape="0">
              <a:prstClr val="black">
                <a:alpha val="20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4" name="Picture Placeholder 8"/>
          <p:cNvSpPr>
            <a:spLocks noGrp="1"/>
          </p:cNvSpPr>
          <p:nvPr>
            <p:ph type="pic" sz="quarter" idx="13"/>
          </p:nvPr>
        </p:nvSpPr>
        <p:spPr>
          <a:xfrm>
            <a:off x="13406120" y="2877401"/>
            <a:ext cx="3171825" cy="3192462"/>
          </a:xfrm>
          <a:prstGeom prst="ellipse">
            <a:avLst/>
          </a:prstGeom>
          <a:pattFill prst="pct5">
            <a:fgClr>
              <a:schemeClr val="accent1"/>
            </a:fgClr>
            <a:bgClr>
              <a:schemeClr val="bg1"/>
            </a:bgClr>
          </a:pattFill>
          <a:effectLst>
            <a:outerShdw blurRad="25400" dist="38100" dir="5400000" algn="t" rotWithShape="0">
              <a:prstClr val="black">
                <a:alpha val="20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1" name="Text Placeholder 2"/>
          <p:cNvSpPr>
            <a:spLocks noGrp="1"/>
          </p:cNvSpPr>
          <p:nvPr>
            <p:ph type="body" sz="quarter" idx="14"/>
          </p:nvPr>
        </p:nvSpPr>
        <p:spPr>
          <a:xfrm>
            <a:off x="1710055" y="7425577"/>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5" name="Text Placeholder 4"/>
          <p:cNvSpPr>
            <a:spLocks noGrp="1"/>
          </p:cNvSpPr>
          <p:nvPr>
            <p:ph type="body" sz="quarter" idx="15"/>
          </p:nvPr>
        </p:nvSpPr>
        <p:spPr>
          <a:xfrm>
            <a:off x="1710055" y="6907302"/>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6" name="Text Placeholder 2"/>
          <p:cNvSpPr>
            <a:spLocks noGrp="1"/>
          </p:cNvSpPr>
          <p:nvPr>
            <p:ph type="body" sz="quarter" idx="16"/>
          </p:nvPr>
        </p:nvSpPr>
        <p:spPr>
          <a:xfrm>
            <a:off x="5622294" y="7425577"/>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7" name="Text Placeholder 4"/>
          <p:cNvSpPr>
            <a:spLocks noGrp="1"/>
          </p:cNvSpPr>
          <p:nvPr>
            <p:ph type="body" sz="quarter" idx="17"/>
          </p:nvPr>
        </p:nvSpPr>
        <p:spPr>
          <a:xfrm>
            <a:off x="5622294" y="6907302"/>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8" name="Text Placeholder 2"/>
          <p:cNvSpPr>
            <a:spLocks noGrp="1"/>
          </p:cNvSpPr>
          <p:nvPr>
            <p:ph type="body" sz="quarter" idx="18"/>
          </p:nvPr>
        </p:nvSpPr>
        <p:spPr>
          <a:xfrm>
            <a:off x="9514207" y="7425577"/>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19" name="Text Placeholder 4"/>
          <p:cNvSpPr>
            <a:spLocks noGrp="1"/>
          </p:cNvSpPr>
          <p:nvPr>
            <p:ph type="body" sz="quarter" idx="19"/>
          </p:nvPr>
        </p:nvSpPr>
        <p:spPr>
          <a:xfrm>
            <a:off x="9514207" y="6907302"/>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20" name="Text Placeholder 2"/>
          <p:cNvSpPr>
            <a:spLocks noGrp="1"/>
          </p:cNvSpPr>
          <p:nvPr>
            <p:ph type="body" sz="quarter" idx="20"/>
          </p:nvPr>
        </p:nvSpPr>
        <p:spPr>
          <a:xfrm>
            <a:off x="13406120" y="7425577"/>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21" name="Text Placeholder 4"/>
          <p:cNvSpPr>
            <a:spLocks noGrp="1"/>
          </p:cNvSpPr>
          <p:nvPr>
            <p:ph type="body" sz="quarter" idx="21"/>
          </p:nvPr>
        </p:nvSpPr>
        <p:spPr>
          <a:xfrm>
            <a:off x="13406120" y="6907302"/>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23" name="Slide Number Placeholder 5"/>
          <p:cNvSpPr>
            <a:spLocks noGrp="1"/>
          </p:cNvSpPr>
          <p:nvPr>
            <p:ph type="sldNum" sz="quarter" idx="22"/>
          </p:nvPr>
        </p:nvSpPr>
        <p:spPr>
          <a:xfrm>
            <a:off x="8666163"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552661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8" name="Rectangle 7"/>
          <p:cNvSpPr/>
          <p:nvPr userDrawn="1"/>
        </p:nvSpPr>
        <p:spPr>
          <a:xfrm>
            <a:off x="0" y="0"/>
            <a:ext cx="18494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9" name="Oval 8"/>
          <p:cNvSpPr/>
          <p:nvPr userDrawn="1"/>
        </p:nvSpPr>
        <p:spPr>
          <a:xfrm>
            <a:off x="487363" y="8899525"/>
            <a:ext cx="874712"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10"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2806700" y="1008063"/>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2" name="Picture Placeholder 4"/>
          <p:cNvSpPr>
            <a:spLocks noGrp="1"/>
          </p:cNvSpPr>
          <p:nvPr>
            <p:ph type="pic" sz="quarter" idx="11"/>
          </p:nvPr>
        </p:nvSpPr>
        <p:spPr>
          <a:xfrm>
            <a:off x="7753676" y="1007291"/>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3" name="Picture Placeholder 4"/>
          <p:cNvSpPr>
            <a:spLocks noGrp="1"/>
          </p:cNvSpPr>
          <p:nvPr>
            <p:ph type="pic" sz="quarter" idx="12"/>
          </p:nvPr>
        </p:nvSpPr>
        <p:spPr>
          <a:xfrm>
            <a:off x="12701974" y="1007291"/>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4" name="Picture Placeholder 4"/>
          <p:cNvSpPr>
            <a:spLocks noGrp="1"/>
          </p:cNvSpPr>
          <p:nvPr>
            <p:ph type="pic" sz="quarter" idx="13"/>
          </p:nvPr>
        </p:nvSpPr>
        <p:spPr>
          <a:xfrm>
            <a:off x="2805944" y="5341529"/>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5" name="Picture Placeholder 4"/>
          <p:cNvSpPr>
            <a:spLocks noGrp="1"/>
          </p:cNvSpPr>
          <p:nvPr>
            <p:ph type="pic" sz="quarter" idx="14"/>
          </p:nvPr>
        </p:nvSpPr>
        <p:spPr>
          <a:xfrm>
            <a:off x="7753676" y="5341529"/>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6" name="Picture Placeholder 4"/>
          <p:cNvSpPr>
            <a:spLocks noGrp="1"/>
          </p:cNvSpPr>
          <p:nvPr>
            <p:ph type="pic" sz="quarter" idx="15"/>
          </p:nvPr>
        </p:nvSpPr>
        <p:spPr>
          <a:xfrm>
            <a:off x="12701408" y="5341529"/>
            <a:ext cx="4624388" cy="3994150"/>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1" name="Slide Number Placeholder 5"/>
          <p:cNvSpPr>
            <a:spLocks noGrp="1"/>
          </p:cNvSpPr>
          <p:nvPr>
            <p:ph type="sldNum" sz="quarter" idx="16"/>
          </p:nvPr>
        </p:nvSpPr>
        <p:spPr>
          <a:xfrm>
            <a:off x="487363" y="8966200"/>
            <a:ext cx="874712"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6247773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sp>
        <p:nvSpPr>
          <p:cNvPr id="8" name="Rectangle 7"/>
          <p:cNvSpPr/>
          <p:nvPr userDrawn="1"/>
        </p:nvSpPr>
        <p:spPr>
          <a:xfrm>
            <a:off x="16438563" y="0"/>
            <a:ext cx="1849437"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9" name="Oval 8"/>
          <p:cNvSpPr/>
          <p:nvPr userDrawn="1"/>
        </p:nvSpPr>
        <p:spPr>
          <a:xfrm>
            <a:off x="16925925" y="8899525"/>
            <a:ext cx="874713"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10"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849725" y="498475"/>
            <a:ext cx="109061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Picture Placeholder 4"/>
          <p:cNvSpPr>
            <a:spLocks noGrp="1"/>
          </p:cNvSpPr>
          <p:nvPr>
            <p:ph type="pic" sz="quarter" idx="13"/>
          </p:nvPr>
        </p:nvSpPr>
        <p:spPr>
          <a:xfrm>
            <a:off x="961828" y="5341529"/>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5" name="Picture Placeholder 4"/>
          <p:cNvSpPr>
            <a:spLocks noGrp="1"/>
          </p:cNvSpPr>
          <p:nvPr>
            <p:ph type="pic" sz="quarter" idx="14"/>
          </p:nvPr>
        </p:nvSpPr>
        <p:spPr>
          <a:xfrm>
            <a:off x="5909560" y="5341529"/>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6" name="Picture Placeholder 4"/>
          <p:cNvSpPr>
            <a:spLocks noGrp="1"/>
          </p:cNvSpPr>
          <p:nvPr>
            <p:ph type="pic" sz="quarter" idx="15"/>
          </p:nvPr>
        </p:nvSpPr>
        <p:spPr>
          <a:xfrm>
            <a:off x="10857292" y="5341529"/>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5" name="Picture Placeholder 4"/>
          <p:cNvSpPr>
            <a:spLocks noGrp="1"/>
          </p:cNvSpPr>
          <p:nvPr>
            <p:ph type="pic" sz="quarter" idx="10"/>
          </p:nvPr>
        </p:nvSpPr>
        <p:spPr>
          <a:xfrm>
            <a:off x="962584" y="1008063"/>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2" name="Picture Placeholder 4"/>
          <p:cNvSpPr>
            <a:spLocks noGrp="1"/>
          </p:cNvSpPr>
          <p:nvPr>
            <p:ph type="pic" sz="quarter" idx="11"/>
          </p:nvPr>
        </p:nvSpPr>
        <p:spPr>
          <a:xfrm>
            <a:off x="5909560" y="1007291"/>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3" name="Picture Placeholder 4"/>
          <p:cNvSpPr>
            <a:spLocks noGrp="1"/>
          </p:cNvSpPr>
          <p:nvPr>
            <p:ph type="pic" sz="quarter" idx="12"/>
          </p:nvPr>
        </p:nvSpPr>
        <p:spPr>
          <a:xfrm>
            <a:off x="10857858" y="1007291"/>
            <a:ext cx="4624388" cy="399415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1" name="Slide Number Placeholder 5"/>
          <p:cNvSpPr>
            <a:spLocks noGrp="1"/>
          </p:cNvSpPr>
          <p:nvPr>
            <p:ph type="sldNum" sz="quarter" idx="16"/>
          </p:nvPr>
        </p:nvSpPr>
        <p:spPr>
          <a:xfrm>
            <a:off x="16925925" y="8966200"/>
            <a:ext cx="874713"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6448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4" name="Flowchart: Manual Input 3"/>
          <p:cNvSpPr/>
          <p:nvPr userDrawn="1"/>
        </p:nvSpPr>
        <p:spPr>
          <a:xfrm rot="5400000">
            <a:off x="3132138" y="-3132138"/>
            <a:ext cx="10287000" cy="16551275"/>
          </a:xfrm>
          <a:prstGeom prst="flowChartManualInput">
            <a:avLst/>
          </a:prstGeom>
          <a:gradFill flip="none" rotWithShape="1">
            <a:gsLst>
              <a:gs pos="0">
                <a:srgbClr val="4F408E"/>
              </a:gs>
              <a:gs pos="86000">
                <a:srgbClr val="1C1B3D"/>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3" name="Picture Placeholder 2"/>
          <p:cNvSpPr>
            <a:spLocks noGrp="1"/>
          </p:cNvSpPr>
          <p:nvPr>
            <p:ph type="pic" sz="quarter" idx="10"/>
          </p:nvPr>
        </p:nvSpPr>
        <p:spPr>
          <a:xfrm>
            <a:off x="636104" y="576471"/>
            <a:ext cx="16937383" cy="9047094"/>
          </a:xfrm>
          <a:noFill/>
          <a:effectLst>
            <a:outerShdw blurRad="50800" dist="38100" dir="5400000" algn="t" rotWithShape="0">
              <a:prstClr val="black">
                <a:alpha val="25000"/>
              </a:prstClr>
            </a:outerShdw>
          </a:effectLst>
        </p:spPr>
        <p:txBody>
          <a:bodyPr rtlCol="0">
            <a:normAutofit/>
          </a:bodyPr>
          <a:lstStyle>
            <a:lvl1pPr>
              <a:defRPr sz="2100"/>
            </a:lvl1pPr>
          </a:lstStyle>
          <a:p>
            <a:pPr lvl="0"/>
            <a:r>
              <a:rPr lang="en-US" noProof="0" dirty="0"/>
              <a:t>Click icon to add picture</a:t>
            </a:r>
          </a:p>
        </p:txBody>
      </p:sp>
    </p:spTree>
    <p:extLst>
      <p:ext uri="{BB962C8B-B14F-4D97-AF65-F5344CB8AC3E}">
        <p14:creationId xmlns:p14="http://schemas.microsoft.com/office/powerpoint/2010/main" val="3488844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7" name="Rectangle 6"/>
          <p:cNvSpPr/>
          <p:nvPr userDrawn="1"/>
        </p:nvSpPr>
        <p:spPr>
          <a:xfrm>
            <a:off x="0" y="0"/>
            <a:ext cx="3200400"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0" name="Rectangle 9"/>
          <p:cNvSpPr/>
          <p:nvPr userDrawn="1"/>
        </p:nvSpPr>
        <p:spPr>
          <a:xfrm>
            <a:off x="17332325"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4" name="Picture Placeholder 3"/>
          <p:cNvSpPr>
            <a:spLocks noGrp="1"/>
          </p:cNvSpPr>
          <p:nvPr>
            <p:ph type="pic" sz="quarter" idx="10"/>
          </p:nvPr>
        </p:nvSpPr>
        <p:spPr>
          <a:xfrm>
            <a:off x="689666" y="825500"/>
            <a:ext cx="5038725" cy="863600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7" name="Picture Placeholder 3"/>
          <p:cNvSpPr>
            <a:spLocks noGrp="1"/>
          </p:cNvSpPr>
          <p:nvPr>
            <p:ph type="pic" sz="quarter" idx="11"/>
          </p:nvPr>
        </p:nvSpPr>
        <p:spPr>
          <a:xfrm>
            <a:off x="6003872" y="824865"/>
            <a:ext cx="4809904" cy="417068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8" name="Picture Placeholder 3"/>
          <p:cNvSpPr>
            <a:spLocks noGrp="1"/>
          </p:cNvSpPr>
          <p:nvPr>
            <p:ph type="pic" sz="quarter" idx="12"/>
          </p:nvPr>
        </p:nvSpPr>
        <p:spPr>
          <a:xfrm>
            <a:off x="6003872" y="5290185"/>
            <a:ext cx="4809904" cy="417068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8" name="Text Placeholder 2"/>
          <p:cNvSpPr>
            <a:spLocks noGrp="1"/>
          </p:cNvSpPr>
          <p:nvPr>
            <p:ph type="body" sz="quarter" idx="13"/>
          </p:nvPr>
        </p:nvSpPr>
        <p:spPr>
          <a:xfrm>
            <a:off x="11740290" y="3436575"/>
            <a:ext cx="5453428"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4"/>
          </p:nvPr>
        </p:nvSpPr>
        <p:spPr>
          <a:xfrm>
            <a:off x="11740290" y="2785004"/>
            <a:ext cx="5453428"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1" name="Slide Number Placeholder 5"/>
          <p:cNvSpPr>
            <a:spLocks noGrp="1"/>
          </p:cNvSpPr>
          <p:nvPr>
            <p:ph type="sldNum" sz="quarter" idx="15"/>
          </p:nvPr>
        </p:nvSpPr>
        <p:spPr>
          <a:xfrm>
            <a:off x="17332325"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7580136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7" name="Rectangle 6"/>
          <p:cNvSpPr/>
          <p:nvPr userDrawn="1"/>
        </p:nvSpPr>
        <p:spPr>
          <a:xfrm>
            <a:off x="15087600" y="0"/>
            <a:ext cx="3200400"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0" name="Rectangle 9"/>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3"/>
          <p:cNvSpPr>
            <a:spLocks noGrp="1"/>
          </p:cNvSpPr>
          <p:nvPr>
            <p:ph type="pic" sz="quarter" idx="10"/>
          </p:nvPr>
        </p:nvSpPr>
        <p:spPr>
          <a:xfrm>
            <a:off x="12556985" y="824865"/>
            <a:ext cx="5038725" cy="863600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4" name="Picture Placeholder 3"/>
          <p:cNvSpPr>
            <a:spLocks noGrp="1"/>
          </p:cNvSpPr>
          <p:nvPr>
            <p:ph type="pic" sz="quarter" idx="11"/>
          </p:nvPr>
        </p:nvSpPr>
        <p:spPr>
          <a:xfrm>
            <a:off x="7454983" y="824865"/>
            <a:ext cx="4809904" cy="417068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5" name="Picture Placeholder 3"/>
          <p:cNvSpPr>
            <a:spLocks noGrp="1"/>
          </p:cNvSpPr>
          <p:nvPr>
            <p:ph type="pic" sz="quarter" idx="12"/>
          </p:nvPr>
        </p:nvSpPr>
        <p:spPr>
          <a:xfrm>
            <a:off x="7454983" y="5290185"/>
            <a:ext cx="4809904" cy="4170680"/>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8" name="Text Placeholder 2"/>
          <p:cNvSpPr>
            <a:spLocks noGrp="1"/>
          </p:cNvSpPr>
          <p:nvPr>
            <p:ph type="body" sz="quarter" idx="13"/>
          </p:nvPr>
        </p:nvSpPr>
        <p:spPr>
          <a:xfrm>
            <a:off x="977351" y="3436575"/>
            <a:ext cx="5528379"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4"/>
          </p:nvPr>
        </p:nvSpPr>
        <p:spPr>
          <a:xfrm>
            <a:off x="977351" y="2785004"/>
            <a:ext cx="5528379"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1" name="Slide Number Placeholder 5"/>
          <p:cNvSpPr>
            <a:spLocks noGrp="1"/>
          </p:cNvSpPr>
          <p:nvPr>
            <p:ph type="sldNum" sz="quarter" idx="15"/>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826810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7" name="Rectangle 6"/>
          <p:cNvSpPr/>
          <p:nvPr userDrawn="1"/>
        </p:nvSpPr>
        <p:spPr>
          <a:xfrm>
            <a:off x="8666163"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1" name="Picture Placeholder 4"/>
          <p:cNvSpPr>
            <a:spLocks noGrp="1"/>
          </p:cNvSpPr>
          <p:nvPr>
            <p:ph type="pic" sz="quarter" idx="10"/>
          </p:nvPr>
        </p:nvSpPr>
        <p:spPr>
          <a:xfrm>
            <a:off x="1095656" y="915670"/>
            <a:ext cx="4985544" cy="3853086"/>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2" name="Picture Placeholder 4"/>
          <p:cNvSpPr>
            <a:spLocks noGrp="1"/>
          </p:cNvSpPr>
          <p:nvPr>
            <p:ph type="pic" sz="quarter" idx="11"/>
          </p:nvPr>
        </p:nvSpPr>
        <p:spPr>
          <a:xfrm>
            <a:off x="1095656" y="5043264"/>
            <a:ext cx="4985544" cy="3853086"/>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3" name="Picture Placeholder 4"/>
          <p:cNvSpPr>
            <a:spLocks noGrp="1"/>
          </p:cNvSpPr>
          <p:nvPr>
            <p:ph type="pic" sz="quarter" idx="12"/>
          </p:nvPr>
        </p:nvSpPr>
        <p:spPr>
          <a:xfrm>
            <a:off x="6366892" y="915669"/>
            <a:ext cx="5554214" cy="7980679"/>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4" name="Picture Placeholder 4"/>
          <p:cNvSpPr>
            <a:spLocks noGrp="1"/>
          </p:cNvSpPr>
          <p:nvPr>
            <p:ph type="pic" sz="quarter" idx="13"/>
          </p:nvPr>
        </p:nvSpPr>
        <p:spPr>
          <a:xfrm>
            <a:off x="12206796" y="915669"/>
            <a:ext cx="4985544" cy="3853086"/>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5" name="Picture Placeholder 4"/>
          <p:cNvSpPr>
            <a:spLocks noGrp="1"/>
          </p:cNvSpPr>
          <p:nvPr>
            <p:ph type="pic" sz="quarter" idx="14"/>
          </p:nvPr>
        </p:nvSpPr>
        <p:spPr>
          <a:xfrm>
            <a:off x="12206796" y="5043262"/>
            <a:ext cx="4985544" cy="3853086"/>
          </a:xfrm>
          <a:no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8" name="Slide Number Placeholder 5"/>
          <p:cNvSpPr>
            <a:spLocks noGrp="1"/>
          </p:cNvSpPr>
          <p:nvPr>
            <p:ph type="sldNum" sz="quarter" idx="15"/>
          </p:nvPr>
        </p:nvSpPr>
        <p:spPr>
          <a:xfrm>
            <a:off x="8666163"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508944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5_Title Slide">
    <p:spTree>
      <p:nvGrpSpPr>
        <p:cNvPr id="1" name=""/>
        <p:cNvGrpSpPr/>
        <p:nvPr/>
      </p:nvGrpSpPr>
      <p:grpSpPr>
        <a:xfrm>
          <a:off x="0" y="0"/>
          <a:ext cx="0" cy="0"/>
          <a:chOff x="0" y="0"/>
          <a:chExt cx="0" cy="0"/>
        </a:xfrm>
      </p:grpSpPr>
      <p:sp>
        <p:nvSpPr>
          <p:cNvPr id="5" name="Rectangle 4"/>
          <p:cNvSpPr/>
          <p:nvPr userDrawn="1"/>
        </p:nvSpPr>
        <p:spPr>
          <a:xfrm>
            <a:off x="0" y="0"/>
            <a:ext cx="77930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9" name="Rectangle 8"/>
          <p:cNvSpPr/>
          <p:nvPr userDrawn="1"/>
        </p:nvSpPr>
        <p:spPr>
          <a:xfrm>
            <a:off x="17332325"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6" name="Picture Placeholder 5"/>
          <p:cNvSpPr>
            <a:spLocks noGrp="1"/>
          </p:cNvSpPr>
          <p:nvPr>
            <p:ph type="pic" sz="quarter" idx="10"/>
          </p:nvPr>
        </p:nvSpPr>
        <p:spPr>
          <a:xfrm>
            <a:off x="5132611" y="1029038"/>
            <a:ext cx="6873652" cy="8228925"/>
          </a:xfrm>
          <a:pattFill prst="pct5">
            <a:fgClr>
              <a:schemeClr val="accent1"/>
            </a:fgClr>
            <a:bgClr>
              <a:schemeClr val="bg1"/>
            </a:bgClr>
          </a:pattFill>
          <a:effectLst>
            <a:outerShdw blurRad="50800" dist="38100" dir="5400000" algn="t" rotWithShape="0">
              <a:prstClr val="black">
                <a:alpha val="15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7" name="Text Placeholder 2"/>
          <p:cNvSpPr>
            <a:spLocks noGrp="1"/>
          </p:cNvSpPr>
          <p:nvPr>
            <p:ph type="body" sz="quarter" idx="11"/>
          </p:nvPr>
        </p:nvSpPr>
        <p:spPr>
          <a:xfrm>
            <a:off x="12822949" y="3436575"/>
            <a:ext cx="4510011"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p:nvPr>
        </p:nvSpPr>
        <p:spPr>
          <a:xfrm>
            <a:off x="12822949" y="2785004"/>
            <a:ext cx="4510011"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0" name="Slide Number Placeholder 5"/>
          <p:cNvSpPr>
            <a:spLocks noGrp="1"/>
          </p:cNvSpPr>
          <p:nvPr>
            <p:ph type="sldNum" sz="quarter" idx="14"/>
          </p:nvPr>
        </p:nvSpPr>
        <p:spPr>
          <a:xfrm>
            <a:off x="17332325"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6323882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sp>
        <p:nvSpPr>
          <p:cNvPr id="4" name="Rectangle 3"/>
          <p:cNvSpPr/>
          <p:nvPr userDrawn="1"/>
        </p:nvSpPr>
        <p:spPr>
          <a:xfrm>
            <a:off x="0" y="0"/>
            <a:ext cx="18494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5" name="Oval 4"/>
          <p:cNvSpPr/>
          <p:nvPr userDrawn="1"/>
        </p:nvSpPr>
        <p:spPr>
          <a:xfrm>
            <a:off x="487363" y="8899525"/>
            <a:ext cx="874712"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userDrawn="1"/>
        </p:nvSpPr>
        <p:spPr>
          <a:xfrm>
            <a:off x="1905932" y="4346035"/>
            <a:ext cx="615553" cy="1163139"/>
          </a:xfrm>
          <a:prstGeom prst="rect">
            <a:avLst/>
          </a:prstGeom>
          <a:noFill/>
        </p:spPr>
        <p:txBody>
          <a:bodyPr vert="vert270" wrap="none">
            <a:spAutoFit/>
          </a:bodyPr>
          <a:lstStyle/>
          <a:p>
            <a:pPr algn="ctr" defTabSz="1371191" fontAlgn="auto">
              <a:spcBef>
                <a:spcPts val="0"/>
              </a:spcBef>
              <a:spcAft>
                <a:spcPts val="0"/>
              </a:spcAft>
              <a:defRPr/>
            </a:pPr>
            <a:r>
              <a:rPr lang="en-US" sz="2800" b="1" spc="300" dirty="0">
                <a:solidFill>
                  <a:schemeClr val="bg1"/>
                </a:solidFill>
              </a:rPr>
              <a:t>TEXT</a:t>
            </a:r>
          </a:p>
        </p:txBody>
      </p:sp>
      <p:sp>
        <p:nvSpPr>
          <p:cNvPr id="15" name="Text Placeholder 14"/>
          <p:cNvSpPr>
            <a:spLocks noGrp="1"/>
          </p:cNvSpPr>
          <p:nvPr>
            <p:ph type="body" sz="quarter" idx="10"/>
          </p:nvPr>
        </p:nvSpPr>
        <p:spPr>
          <a:xfrm>
            <a:off x="3097628"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16" name="Text Placeholder 14"/>
          <p:cNvSpPr>
            <a:spLocks noGrp="1"/>
          </p:cNvSpPr>
          <p:nvPr>
            <p:ph type="body" sz="quarter" idx="11"/>
          </p:nvPr>
        </p:nvSpPr>
        <p:spPr>
          <a:xfrm>
            <a:off x="3097628" y="2977801"/>
            <a:ext cx="11710572"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8" name="Slide Number Placeholder 5"/>
          <p:cNvSpPr>
            <a:spLocks noGrp="1"/>
          </p:cNvSpPr>
          <p:nvPr>
            <p:ph type="sldNum" sz="quarter" idx="12"/>
          </p:nvPr>
        </p:nvSpPr>
        <p:spPr>
          <a:xfrm>
            <a:off x="487363" y="8966200"/>
            <a:ext cx="874712"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7270647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8_Title Slide">
    <p:spTree>
      <p:nvGrpSpPr>
        <p:cNvPr id="1" name=""/>
        <p:cNvGrpSpPr/>
        <p:nvPr/>
      </p:nvGrpSpPr>
      <p:grpSpPr>
        <a:xfrm>
          <a:off x="0" y="0"/>
          <a:ext cx="0" cy="0"/>
          <a:chOff x="0" y="0"/>
          <a:chExt cx="0" cy="0"/>
        </a:xfrm>
      </p:grpSpPr>
      <p:sp>
        <p:nvSpPr>
          <p:cNvPr id="8" name="Rectangle 7"/>
          <p:cNvSpPr/>
          <p:nvPr userDrawn="1"/>
        </p:nvSpPr>
        <p:spPr>
          <a:xfrm>
            <a:off x="8666163"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3" name="Picture Placeholder 2"/>
          <p:cNvSpPr>
            <a:spLocks noGrp="1"/>
          </p:cNvSpPr>
          <p:nvPr>
            <p:ph type="pic" sz="quarter" idx="10"/>
          </p:nvPr>
        </p:nvSpPr>
        <p:spPr>
          <a:xfrm>
            <a:off x="1835714" y="1073537"/>
            <a:ext cx="4504895" cy="1909154"/>
          </a:xfrm>
        </p:spPr>
        <p:txBody>
          <a:bodyPr rtlCol="0">
            <a:normAutofit/>
          </a:bodyPr>
          <a:lstStyle>
            <a:lvl1pPr>
              <a:defRPr sz="2100"/>
            </a:lvl1pPr>
          </a:lstStyle>
          <a:p>
            <a:pPr lvl="0"/>
            <a:r>
              <a:rPr lang="en-US" noProof="0" dirty="0"/>
              <a:t>Click icon to add picture</a:t>
            </a:r>
          </a:p>
        </p:txBody>
      </p:sp>
      <p:sp>
        <p:nvSpPr>
          <p:cNvPr id="109" name="Picture Placeholder 2"/>
          <p:cNvSpPr>
            <a:spLocks noGrp="1"/>
          </p:cNvSpPr>
          <p:nvPr>
            <p:ph type="pic" sz="quarter" idx="11"/>
          </p:nvPr>
        </p:nvSpPr>
        <p:spPr>
          <a:xfrm>
            <a:off x="6815644" y="1073537"/>
            <a:ext cx="4504895" cy="1909154"/>
          </a:xfrm>
        </p:spPr>
        <p:txBody>
          <a:bodyPr rtlCol="0">
            <a:normAutofit/>
          </a:bodyPr>
          <a:lstStyle>
            <a:lvl1pPr>
              <a:defRPr sz="2100"/>
            </a:lvl1pPr>
          </a:lstStyle>
          <a:p>
            <a:pPr lvl="0"/>
            <a:r>
              <a:rPr lang="en-US" noProof="0" dirty="0"/>
              <a:t>Click icon to add picture</a:t>
            </a:r>
          </a:p>
        </p:txBody>
      </p:sp>
      <p:sp>
        <p:nvSpPr>
          <p:cNvPr id="110" name="Picture Placeholder 2"/>
          <p:cNvSpPr>
            <a:spLocks noGrp="1"/>
          </p:cNvSpPr>
          <p:nvPr>
            <p:ph type="pic" sz="quarter" idx="12"/>
          </p:nvPr>
        </p:nvSpPr>
        <p:spPr>
          <a:xfrm>
            <a:off x="11795574" y="1073537"/>
            <a:ext cx="4860997" cy="1909154"/>
          </a:xfrm>
        </p:spPr>
        <p:txBody>
          <a:bodyPr rtlCol="0">
            <a:normAutofit/>
          </a:bodyPr>
          <a:lstStyle>
            <a:lvl1pPr>
              <a:defRPr sz="2100"/>
            </a:lvl1pPr>
          </a:lstStyle>
          <a:p>
            <a:pPr lvl="0"/>
            <a:r>
              <a:rPr lang="en-US" noProof="0" dirty="0"/>
              <a:t>Click icon to add picture</a:t>
            </a:r>
          </a:p>
        </p:txBody>
      </p:sp>
      <p:sp>
        <p:nvSpPr>
          <p:cNvPr id="7" name="Text Placeholder 14"/>
          <p:cNvSpPr>
            <a:spLocks noGrp="1"/>
          </p:cNvSpPr>
          <p:nvPr>
            <p:ph type="body" sz="quarter" idx="13"/>
          </p:nvPr>
        </p:nvSpPr>
        <p:spPr>
          <a:xfrm>
            <a:off x="1835714" y="3593959"/>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10" name="Text Placeholder 14"/>
          <p:cNvSpPr>
            <a:spLocks noGrp="1"/>
          </p:cNvSpPr>
          <p:nvPr>
            <p:ph type="body" sz="quarter" idx="14"/>
          </p:nvPr>
        </p:nvSpPr>
        <p:spPr>
          <a:xfrm>
            <a:off x="1835714" y="4470120"/>
            <a:ext cx="7263316" cy="453896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11" name="Text Placeholder 14"/>
          <p:cNvSpPr>
            <a:spLocks noGrp="1"/>
          </p:cNvSpPr>
          <p:nvPr>
            <p:ph type="body" sz="quarter" idx="15"/>
          </p:nvPr>
        </p:nvSpPr>
        <p:spPr>
          <a:xfrm>
            <a:off x="9393255" y="4470120"/>
            <a:ext cx="7263316" cy="453896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6"/>
          </p:nvPr>
        </p:nvSpPr>
        <p:spPr>
          <a:xfrm>
            <a:off x="8666163" y="9493250"/>
            <a:ext cx="955675" cy="793750"/>
          </a:xfrm>
        </p:spPr>
        <p:txBody>
          <a:bodyPr/>
          <a:lstStyle>
            <a:lvl1pPr algn="ctr">
              <a:defRPr sz="1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pPr>
              <a:defRPr/>
            </a:pPr>
            <a:r>
              <a:rPr lang="en-US"/>
              <a:t>&lt;#&gt;</a:t>
            </a:r>
          </a:p>
        </p:txBody>
      </p:sp>
    </p:spTree>
    <p:extLst>
      <p:ext uri="{BB962C8B-B14F-4D97-AF65-F5344CB8AC3E}">
        <p14:creationId xmlns:p14="http://schemas.microsoft.com/office/powerpoint/2010/main" val="3922344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sp>
        <p:nvSpPr>
          <p:cNvPr id="4" name="Rectangle 3"/>
          <p:cNvSpPr/>
          <p:nvPr userDrawn="1"/>
        </p:nvSpPr>
        <p:spPr>
          <a:xfrm>
            <a:off x="16438563" y="0"/>
            <a:ext cx="1849437"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5" name="Oval 4"/>
          <p:cNvSpPr/>
          <p:nvPr userDrawn="1"/>
        </p:nvSpPr>
        <p:spPr>
          <a:xfrm>
            <a:off x="16925925" y="8899525"/>
            <a:ext cx="874713"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849725" y="498475"/>
            <a:ext cx="109061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4"/>
          <p:cNvSpPr>
            <a:spLocks noGrp="1"/>
          </p:cNvSpPr>
          <p:nvPr>
            <p:ph type="body" sz="quarter" idx="10"/>
          </p:nvPr>
        </p:nvSpPr>
        <p:spPr>
          <a:xfrm>
            <a:off x="1835714"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11" name="Text Placeholder 14"/>
          <p:cNvSpPr>
            <a:spLocks noGrp="1"/>
          </p:cNvSpPr>
          <p:nvPr>
            <p:ph type="body" sz="quarter" idx="11"/>
          </p:nvPr>
        </p:nvSpPr>
        <p:spPr>
          <a:xfrm>
            <a:off x="1835714" y="2977801"/>
            <a:ext cx="11710572"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7" name="Slide Number Placeholder 5"/>
          <p:cNvSpPr>
            <a:spLocks noGrp="1"/>
          </p:cNvSpPr>
          <p:nvPr>
            <p:ph type="sldNum" sz="quarter" idx="12"/>
          </p:nvPr>
        </p:nvSpPr>
        <p:spPr>
          <a:xfrm>
            <a:off x="16925925" y="8966200"/>
            <a:ext cx="874713" cy="714375"/>
          </a:xfrm>
        </p:spPr>
        <p:txBody>
          <a:bodyPr/>
          <a:lstStyle>
            <a:lvl1pPr algn="ctr">
              <a:defRPr sz="1800" dirty="0">
                <a:solidFill>
                  <a:schemeClr val="tx1">
                    <a:lumMod val="75000"/>
                    <a:lumOff val="25000"/>
                  </a:schemeClr>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pPr>
              <a:defRPr/>
            </a:pPr>
            <a:r>
              <a:rPr lang="en-US"/>
              <a:t>&lt;#&gt;</a:t>
            </a:r>
          </a:p>
        </p:txBody>
      </p:sp>
    </p:spTree>
    <p:extLst>
      <p:ext uri="{BB962C8B-B14F-4D97-AF65-F5344CB8AC3E}">
        <p14:creationId xmlns:p14="http://schemas.microsoft.com/office/powerpoint/2010/main" val="40362530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9_Title Slide">
    <p:spTree>
      <p:nvGrpSpPr>
        <p:cNvPr id="1" name=""/>
        <p:cNvGrpSpPr/>
        <p:nvPr/>
      </p:nvGrpSpPr>
      <p:grpSpPr>
        <a:xfrm>
          <a:off x="0" y="0"/>
          <a:ext cx="0" cy="0"/>
          <a:chOff x="0" y="0"/>
          <a:chExt cx="0" cy="0"/>
        </a:xfrm>
      </p:grpSpPr>
      <p:sp>
        <p:nvSpPr>
          <p:cNvPr id="5" name="Rectangle 4"/>
          <p:cNvSpPr/>
          <p:nvPr userDrawn="1"/>
        </p:nvSpPr>
        <p:spPr>
          <a:xfrm>
            <a:off x="17332325"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8" name="Rectangle 7"/>
          <p:cNvSpPr/>
          <p:nvPr userDrawn="1"/>
        </p:nvSpPr>
        <p:spPr>
          <a:xfrm>
            <a:off x="0" y="0"/>
            <a:ext cx="45926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1553029" y="2106613"/>
            <a:ext cx="4557485" cy="6043612"/>
          </a:xfrm>
          <a:pattFill prst="pct5">
            <a:fgClr>
              <a:schemeClr val="accent1"/>
            </a:fgClr>
            <a:bgClr>
              <a:schemeClr val="bg1"/>
            </a:bgClr>
          </a:pattFill>
          <a:ln>
            <a:noFill/>
          </a:ln>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6" name="Text Placeholder 14"/>
          <p:cNvSpPr>
            <a:spLocks noGrp="1"/>
          </p:cNvSpPr>
          <p:nvPr>
            <p:ph type="body" sz="quarter" idx="11"/>
          </p:nvPr>
        </p:nvSpPr>
        <p:spPr>
          <a:xfrm>
            <a:off x="7264894"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7" name="Text Placeholder 14"/>
          <p:cNvSpPr>
            <a:spLocks noGrp="1"/>
          </p:cNvSpPr>
          <p:nvPr>
            <p:ph type="body" sz="quarter" idx="12"/>
          </p:nvPr>
        </p:nvSpPr>
        <p:spPr>
          <a:xfrm>
            <a:off x="7264894" y="2977801"/>
            <a:ext cx="10068066"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3"/>
          </p:nvPr>
        </p:nvSpPr>
        <p:spPr>
          <a:xfrm>
            <a:off x="17332325"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3394989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2_Title Slide">
    <p:spTree>
      <p:nvGrpSpPr>
        <p:cNvPr id="1" name=""/>
        <p:cNvGrpSpPr/>
        <p:nvPr/>
      </p:nvGrpSpPr>
      <p:grpSpPr>
        <a:xfrm>
          <a:off x="0" y="0"/>
          <a:ext cx="0" cy="0"/>
          <a:chOff x="0" y="0"/>
          <a:chExt cx="0" cy="0"/>
        </a:xfrm>
      </p:grpSpPr>
      <p:sp>
        <p:nvSpPr>
          <p:cNvPr id="5" name="Rectangle 4"/>
          <p:cNvSpPr/>
          <p:nvPr userDrawn="1"/>
        </p:nvSpPr>
        <p:spPr>
          <a:xfrm>
            <a:off x="13695363" y="0"/>
            <a:ext cx="4592637"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7" name="Rectangle 6"/>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12199889" y="2106613"/>
            <a:ext cx="4532361" cy="6043612"/>
          </a:xfrm>
          <a:pattFill prst="pct5">
            <a:fgClr>
              <a:schemeClr val="accent1"/>
            </a:fgClr>
            <a:bgClr>
              <a:schemeClr val="bg1"/>
            </a:bgClr>
          </a:pattFill>
          <a:ln>
            <a:noFill/>
          </a:ln>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6" name="Text Placeholder 14"/>
          <p:cNvSpPr>
            <a:spLocks noGrp="1"/>
          </p:cNvSpPr>
          <p:nvPr>
            <p:ph type="body" sz="quarter" idx="11"/>
          </p:nvPr>
        </p:nvSpPr>
        <p:spPr>
          <a:xfrm>
            <a:off x="1500017"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8" name="Text Placeholder 14"/>
          <p:cNvSpPr>
            <a:spLocks noGrp="1"/>
          </p:cNvSpPr>
          <p:nvPr>
            <p:ph type="body" sz="quarter" idx="12"/>
          </p:nvPr>
        </p:nvSpPr>
        <p:spPr>
          <a:xfrm>
            <a:off x="1500017" y="2977801"/>
            <a:ext cx="9637675"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3"/>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8287498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3_Title Slide">
    <p:spTree>
      <p:nvGrpSpPr>
        <p:cNvPr id="1" name=""/>
        <p:cNvGrpSpPr/>
        <p:nvPr/>
      </p:nvGrpSpPr>
      <p:grpSpPr>
        <a:xfrm>
          <a:off x="0" y="0"/>
          <a:ext cx="0" cy="0"/>
          <a:chOff x="0" y="0"/>
          <a:chExt cx="0" cy="0"/>
        </a:xfrm>
      </p:grpSpPr>
      <p:sp>
        <p:nvSpPr>
          <p:cNvPr id="6" name="Rectangle 5"/>
          <p:cNvSpPr/>
          <p:nvPr userDrawn="1"/>
        </p:nvSpPr>
        <p:spPr>
          <a:xfrm>
            <a:off x="8666163"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4" name="Text Placeholder 14"/>
          <p:cNvSpPr>
            <a:spLocks noGrp="1"/>
          </p:cNvSpPr>
          <p:nvPr>
            <p:ph type="body" sz="quarter" idx="10"/>
          </p:nvPr>
        </p:nvSpPr>
        <p:spPr>
          <a:xfrm>
            <a:off x="3097628"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5" name="Text Placeholder 14"/>
          <p:cNvSpPr>
            <a:spLocks noGrp="1"/>
          </p:cNvSpPr>
          <p:nvPr>
            <p:ph type="body" sz="quarter" idx="11"/>
          </p:nvPr>
        </p:nvSpPr>
        <p:spPr>
          <a:xfrm>
            <a:off x="3097628" y="2977801"/>
            <a:ext cx="11710572"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7" name="Slide Number Placeholder 5"/>
          <p:cNvSpPr>
            <a:spLocks noGrp="1"/>
          </p:cNvSpPr>
          <p:nvPr>
            <p:ph type="sldNum" sz="quarter" idx="12"/>
          </p:nvPr>
        </p:nvSpPr>
        <p:spPr>
          <a:xfrm>
            <a:off x="8666163"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541558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4" name="Flowchart: Manual Input 3"/>
          <p:cNvSpPr/>
          <p:nvPr userDrawn="1"/>
        </p:nvSpPr>
        <p:spPr>
          <a:xfrm rot="16200000" flipH="1">
            <a:off x="7627938" y="-373063"/>
            <a:ext cx="10287000" cy="11033125"/>
          </a:xfrm>
          <a:prstGeom prst="flowChartManualInput">
            <a:avLst/>
          </a:prstGeom>
          <a:gradFill flip="none" rotWithShape="1">
            <a:gsLst>
              <a:gs pos="0">
                <a:srgbClr val="4F408E"/>
              </a:gs>
              <a:gs pos="86000">
                <a:srgbClr val="1C1B3D"/>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3" name="Picture Placeholder 2"/>
          <p:cNvSpPr>
            <a:spLocks noGrp="1"/>
          </p:cNvSpPr>
          <p:nvPr>
            <p:ph type="pic" sz="quarter" idx="10"/>
          </p:nvPr>
        </p:nvSpPr>
        <p:spPr>
          <a:xfrm>
            <a:off x="636104" y="576471"/>
            <a:ext cx="16937383" cy="9047094"/>
          </a:xfrm>
          <a:noFill/>
          <a:effectLst>
            <a:outerShdw blurRad="50800" dist="38100" dir="5400000" algn="t" rotWithShape="0">
              <a:prstClr val="black">
                <a:alpha val="25000"/>
              </a:prstClr>
            </a:outerShdw>
          </a:effectLst>
        </p:spPr>
        <p:txBody>
          <a:bodyPr rtlCol="0">
            <a:normAutofit/>
          </a:bodyPr>
          <a:lstStyle>
            <a:lvl1pPr>
              <a:defRPr sz="2100"/>
            </a:lvl1pPr>
          </a:lstStyle>
          <a:p>
            <a:pPr lvl="0"/>
            <a:r>
              <a:rPr lang="en-US" noProof="0" dirty="0"/>
              <a:t>Click icon to add picture</a:t>
            </a:r>
          </a:p>
        </p:txBody>
      </p:sp>
    </p:spTree>
    <p:extLst>
      <p:ext uri="{BB962C8B-B14F-4D97-AF65-F5344CB8AC3E}">
        <p14:creationId xmlns:p14="http://schemas.microsoft.com/office/powerpoint/2010/main" val="6305874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4_Title Slide">
    <p:spTree>
      <p:nvGrpSpPr>
        <p:cNvPr id="1" name=""/>
        <p:cNvGrpSpPr/>
        <p:nvPr/>
      </p:nvGrpSpPr>
      <p:grpSpPr>
        <a:xfrm>
          <a:off x="0" y="0"/>
          <a:ext cx="0" cy="0"/>
          <a:chOff x="0" y="0"/>
          <a:chExt cx="0" cy="0"/>
        </a:xfrm>
      </p:grpSpPr>
      <p:sp>
        <p:nvSpPr>
          <p:cNvPr id="4" name="Rectangle 3"/>
          <p:cNvSpPr/>
          <p:nvPr userDrawn="1"/>
        </p:nvSpPr>
        <p:spPr>
          <a:xfrm>
            <a:off x="0" y="0"/>
            <a:ext cx="4849813"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5" name="Rectangle 4"/>
          <p:cNvSpPr/>
          <p:nvPr userDrawn="1"/>
        </p:nvSpPr>
        <p:spPr>
          <a:xfrm>
            <a:off x="17332325"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4"/>
          <p:cNvSpPr>
            <a:spLocks noGrp="1"/>
          </p:cNvSpPr>
          <p:nvPr>
            <p:ph type="body" sz="quarter" idx="10"/>
          </p:nvPr>
        </p:nvSpPr>
        <p:spPr>
          <a:xfrm>
            <a:off x="6275542" y="2101640"/>
            <a:ext cx="9056272" cy="587181"/>
          </a:xfrm>
        </p:spPr>
        <p:txBody>
          <a:bodyPr>
            <a:normAutofit/>
          </a:bodyPr>
          <a:lstStyle>
            <a:lvl1pPr marL="0" indent="0">
              <a:lnSpc>
                <a:spcPct val="110000"/>
              </a:lnSpc>
              <a:buFontTx/>
              <a:buNone/>
              <a:defRPr sz="3600" b="1" i="0" baseline="0">
                <a:solidFill>
                  <a:schemeClr val="tx1"/>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p:txBody>
      </p:sp>
      <p:sp>
        <p:nvSpPr>
          <p:cNvPr id="10" name="Text Placeholder 14"/>
          <p:cNvSpPr>
            <a:spLocks noGrp="1"/>
          </p:cNvSpPr>
          <p:nvPr>
            <p:ph type="body" sz="quarter" idx="11"/>
          </p:nvPr>
        </p:nvSpPr>
        <p:spPr>
          <a:xfrm>
            <a:off x="6275542" y="2977801"/>
            <a:ext cx="10648353" cy="5378799"/>
          </a:xfrm>
        </p:spPr>
        <p:txBody>
          <a:bodyPr>
            <a:normAutofit/>
          </a:bodyPr>
          <a:lstStyle>
            <a:lvl1pPr marL="457200" indent="-457200">
              <a:lnSpc>
                <a:spcPct val="150000"/>
              </a:lnSpc>
              <a:buFont typeface="Arial" panose="020B0604020202020204" pitchFamily="34" charset="0"/>
              <a:buChar char="•"/>
              <a:defRPr sz="2800" b="0" i="0" baseline="0">
                <a:solidFill>
                  <a:schemeClr val="bg1">
                    <a:lumMod val="50000"/>
                  </a:schemeClr>
                </a:solidFill>
              </a:defRPr>
            </a:lvl1pPr>
            <a:lvl2pPr marL="685808" indent="0">
              <a:buFontTx/>
              <a:buNone/>
              <a:defRPr sz="3600" b="1" i="0" baseline="0">
                <a:solidFill>
                  <a:schemeClr val="tx1"/>
                </a:solidFill>
              </a:defRPr>
            </a:lvl2pPr>
            <a:lvl3pPr marL="1371616" indent="0">
              <a:buFontTx/>
              <a:buNone/>
              <a:defRPr sz="3600" b="1" i="0" baseline="0">
                <a:solidFill>
                  <a:schemeClr val="tx1"/>
                </a:solidFill>
              </a:defRPr>
            </a:lvl3pPr>
            <a:lvl4pPr marL="2057425" indent="0">
              <a:buFontTx/>
              <a:buNone/>
              <a:defRPr sz="3600" b="1" i="0" baseline="0">
                <a:solidFill>
                  <a:schemeClr val="tx1"/>
                </a:solidFill>
              </a:defRPr>
            </a:lvl4pPr>
            <a:lvl5pPr marL="2743234" indent="0">
              <a:buFontTx/>
              <a:buNone/>
              <a:defRPr sz="3600" b="1" i="0" baseline="0">
                <a:solidFill>
                  <a:schemeClr val="tx1"/>
                </a:solidFill>
              </a:defRPr>
            </a:lvl5pPr>
          </a:lstStyle>
          <a:p>
            <a:pPr lvl="0"/>
            <a:r>
              <a:rPr lang="en-US"/>
              <a:t>Click to edit Master text styles</a:t>
            </a:r>
          </a:p>
          <a:p>
            <a:pPr lvl="1"/>
            <a:r>
              <a:rPr lang="en-US"/>
              <a:t>Second level</a:t>
            </a:r>
          </a:p>
          <a:p>
            <a:pPr lvl="2"/>
            <a:r>
              <a:rPr lang="en-US"/>
              <a:t>Third level</a:t>
            </a:r>
          </a:p>
        </p:txBody>
      </p:sp>
      <p:sp>
        <p:nvSpPr>
          <p:cNvPr id="8" name="Slide Number Placeholder 5"/>
          <p:cNvSpPr>
            <a:spLocks noGrp="1"/>
          </p:cNvSpPr>
          <p:nvPr>
            <p:ph type="sldNum" sz="quarter" idx="12"/>
          </p:nvPr>
        </p:nvSpPr>
        <p:spPr>
          <a:xfrm>
            <a:off x="17332325"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7769840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5_Title Slide">
    <p:spTree>
      <p:nvGrpSpPr>
        <p:cNvPr id="1" name=""/>
        <p:cNvGrpSpPr/>
        <p:nvPr/>
      </p:nvGrpSpPr>
      <p:grpSpPr>
        <a:xfrm>
          <a:off x="0" y="0"/>
          <a:ext cx="0" cy="0"/>
          <a:chOff x="0" y="0"/>
          <a:chExt cx="0" cy="0"/>
        </a:xfrm>
      </p:grpSpPr>
      <p:sp>
        <p:nvSpPr>
          <p:cNvPr id="7" name="Rectangle 6"/>
          <p:cNvSpPr/>
          <p:nvPr userDrawn="1"/>
        </p:nvSpPr>
        <p:spPr>
          <a:xfrm>
            <a:off x="0" y="9493250"/>
            <a:ext cx="955675" cy="793750"/>
          </a:xfrm>
          <a:prstGeom prst="rect">
            <a:avLst/>
          </a:prstGeom>
          <a:solidFill>
            <a:srgbClr val="4F4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6182138" y="0"/>
            <a:ext cx="12105861" cy="10287000"/>
          </a:xfrm>
          <a:pattFill prst="pct5">
            <a:fgClr>
              <a:schemeClr val="accent1"/>
            </a:fgClr>
            <a:bgClr>
              <a:schemeClr val="bg1"/>
            </a:bgClr>
          </a:pattFill>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5" name="Text Placeholder 2"/>
          <p:cNvSpPr>
            <a:spLocks noGrp="1"/>
          </p:cNvSpPr>
          <p:nvPr>
            <p:ph type="body" sz="quarter" idx="11"/>
          </p:nvPr>
        </p:nvSpPr>
        <p:spPr>
          <a:xfrm>
            <a:off x="977352" y="3436575"/>
            <a:ext cx="4369348"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p:cNvSpPr>
            <a:spLocks noGrp="1"/>
          </p:cNvSpPr>
          <p:nvPr>
            <p:ph type="body" sz="quarter" idx="13"/>
          </p:nvPr>
        </p:nvSpPr>
        <p:spPr>
          <a:xfrm>
            <a:off x="977352" y="2785004"/>
            <a:ext cx="4369348"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8" name="Slide Number Placeholder 5"/>
          <p:cNvSpPr>
            <a:spLocks noGrp="1"/>
          </p:cNvSpPr>
          <p:nvPr>
            <p:ph type="sldNum" sz="quarter" idx="14"/>
          </p:nvPr>
        </p:nvSpPr>
        <p:spPr>
          <a:xfrm>
            <a:off x="0" y="9493250"/>
            <a:ext cx="955675" cy="793750"/>
          </a:xfrm>
        </p:spPr>
        <p:txBody>
          <a:bodyPr/>
          <a:lstStyle>
            <a:lvl1pPr algn="ctr">
              <a:defRPr sz="1800" dirty="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12099236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6_Title Slide">
    <p:spTree>
      <p:nvGrpSpPr>
        <p:cNvPr id="1" name=""/>
        <p:cNvGrpSpPr/>
        <p:nvPr/>
      </p:nvGrpSpPr>
      <p:grpSpPr>
        <a:xfrm>
          <a:off x="0" y="0"/>
          <a:ext cx="0" cy="0"/>
          <a:chOff x="0" y="0"/>
          <a:chExt cx="0" cy="0"/>
        </a:xfrm>
      </p:grpSpPr>
      <p:sp>
        <p:nvSpPr>
          <p:cNvPr id="5" name="Rectangle 4"/>
          <p:cNvSpPr/>
          <p:nvPr userDrawn="1"/>
        </p:nvSpPr>
        <p:spPr>
          <a:xfrm>
            <a:off x="17332325" y="9493250"/>
            <a:ext cx="955675" cy="793750"/>
          </a:xfrm>
          <a:prstGeom prst="rect">
            <a:avLst/>
          </a:prstGeom>
          <a:solidFill>
            <a:srgbClr val="5404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3" name="Picture Placeholder 2"/>
          <p:cNvSpPr>
            <a:spLocks noGrp="1"/>
          </p:cNvSpPr>
          <p:nvPr>
            <p:ph type="pic" sz="quarter" idx="10"/>
          </p:nvPr>
        </p:nvSpPr>
        <p:spPr>
          <a:xfrm>
            <a:off x="0" y="0"/>
            <a:ext cx="11964517" cy="10287000"/>
          </a:xfrm>
          <a:pattFill prst="pct5">
            <a:fgClr>
              <a:schemeClr val="accent1"/>
            </a:fgClr>
            <a:bgClr>
              <a:schemeClr val="bg1"/>
            </a:bgClr>
          </a:pattFill>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7" name="Text Placeholder 2"/>
          <p:cNvSpPr>
            <a:spLocks noGrp="1"/>
          </p:cNvSpPr>
          <p:nvPr>
            <p:ph type="body" sz="quarter" idx="11"/>
          </p:nvPr>
        </p:nvSpPr>
        <p:spPr>
          <a:xfrm>
            <a:off x="12963612" y="3436575"/>
            <a:ext cx="4369348"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p:nvPr>
        </p:nvSpPr>
        <p:spPr>
          <a:xfrm>
            <a:off x="12963612" y="2785004"/>
            <a:ext cx="4369348"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6" name="Slide Number Placeholder 5"/>
          <p:cNvSpPr>
            <a:spLocks noGrp="1"/>
          </p:cNvSpPr>
          <p:nvPr>
            <p:ph type="sldNum" sz="quarter" idx="14"/>
          </p:nvPr>
        </p:nvSpPr>
        <p:spPr>
          <a:xfrm>
            <a:off x="17332325" y="9493250"/>
            <a:ext cx="955675" cy="793750"/>
          </a:xfrm>
          <a:solidFill>
            <a:schemeClr val="bg1"/>
          </a:solidFill>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318940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p:cNvSpPr/>
          <p:nvPr userDrawn="1"/>
        </p:nvSpPr>
        <p:spPr>
          <a:xfrm>
            <a:off x="0" y="0"/>
            <a:ext cx="1849438"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8" name="Oval 7"/>
          <p:cNvSpPr/>
          <p:nvPr userDrawn="1"/>
        </p:nvSpPr>
        <p:spPr>
          <a:xfrm>
            <a:off x="17297400" y="9277350"/>
            <a:ext cx="681038" cy="681038"/>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9" name="Slide Number Placeholder 5"/>
          <p:cNvSpPr txBox="1">
            <a:spLocks/>
          </p:cNvSpPr>
          <p:nvPr userDrawn="1"/>
        </p:nvSpPr>
        <p:spPr>
          <a:xfrm>
            <a:off x="17297400" y="9278938"/>
            <a:ext cx="681038" cy="679450"/>
          </a:xfrm>
          <a:prstGeom prst="rect">
            <a:avLst/>
          </a:prstGeom>
        </p:spPr>
        <p:txBody>
          <a:bodyPr anchor="ctr"/>
          <a:lstStyle>
            <a:defPPr>
              <a:defRPr lang="en-US"/>
            </a:defPPr>
            <a:lvl1pPr marL="0" algn="ctr" defTabSz="1371191" rtl="0" eaLnBrk="1" latinLnBrk="0" hangingPunct="1">
              <a:defRPr sz="1600" kern="1200">
                <a:solidFill>
                  <a:schemeClr val="tx1">
                    <a:lumMod val="65000"/>
                    <a:lumOff val="35000"/>
                  </a:schemeClr>
                </a:solidFill>
                <a:latin typeface="Open Sans Semibold" panose="020B0706030804020204" pitchFamily="34" charset="0"/>
                <a:ea typeface="Open Sans Semibold" panose="020B0706030804020204" pitchFamily="34" charset="0"/>
                <a:cs typeface="Open Sans Semibold" panose="020B0706030804020204" pitchFamily="34" charset="0"/>
              </a:defRPr>
            </a:lvl1pPr>
            <a:lvl2pPr marL="685593" algn="l" defTabSz="1371191" rtl="0" eaLnBrk="1" latinLnBrk="0" hangingPunct="1">
              <a:defRPr sz="2700" kern="1200">
                <a:solidFill>
                  <a:schemeClr val="tx1"/>
                </a:solidFill>
                <a:latin typeface="+mn-lt"/>
                <a:ea typeface="+mn-ea"/>
                <a:cs typeface="+mn-cs"/>
              </a:defRPr>
            </a:lvl2pPr>
            <a:lvl3pPr marL="1371191" algn="l" defTabSz="1371191" rtl="0" eaLnBrk="1" latinLnBrk="0" hangingPunct="1">
              <a:defRPr sz="2700" kern="1200">
                <a:solidFill>
                  <a:schemeClr val="tx1"/>
                </a:solidFill>
                <a:latin typeface="+mn-lt"/>
                <a:ea typeface="+mn-ea"/>
                <a:cs typeface="+mn-cs"/>
              </a:defRPr>
            </a:lvl3pPr>
            <a:lvl4pPr marL="2056784" algn="l" defTabSz="1371191" rtl="0" eaLnBrk="1" latinLnBrk="0" hangingPunct="1">
              <a:defRPr sz="2700" kern="1200">
                <a:solidFill>
                  <a:schemeClr val="tx1"/>
                </a:solidFill>
                <a:latin typeface="+mn-lt"/>
                <a:ea typeface="+mn-ea"/>
                <a:cs typeface="+mn-cs"/>
              </a:defRPr>
            </a:lvl4pPr>
            <a:lvl5pPr marL="2742377" algn="l" defTabSz="1371191" rtl="0" eaLnBrk="1" latinLnBrk="0" hangingPunct="1">
              <a:defRPr sz="2700" kern="1200">
                <a:solidFill>
                  <a:schemeClr val="tx1"/>
                </a:solidFill>
                <a:latin typeface="+mn-lt"/>
                <a:ea typeface="+mn-ea"/>
                <a:cs typeface="+mn-cs"/>
              </a:defRPr>
            </a:lvl5pPr>
            <a:lvl6pPr marL="3427973" algn="l" defTabSz="1371191" rtl="0" eaLnBrk="1" latinLnBrk="0" hangingPunct="1">
              <a:defRPr sz="2700" kern="1200">
                <a:solidFill>
                  <a:schemeClr val="tx1"/>
                </a:solidFill>
                <a:latin typeface="+mn-lt"/>
                <a:ea typeface="+mn-ea"/>
                <a:cs typeface="+mn-cs"/>
              </a:defRPr>
            </a:lvl6pPr>
            <a:lvl7pPr marL="4113567" algn="l" defTabSz="1371191" rtl="0" eaLnBrk="1" latinLnBrk="0" hangingPunct="1">
              <a:defRPr sz="2700" kern="1200">
                <a:solidFill>
                  <a:schemeClr val="tx1"/>
                </a:solidFill>
                <a:latin typeface="+mn-lt"/>
                <a:ea typeface="+mn-ea"/>
                <a:cs typeface="+mn-cs"/>
              </a:defRPr>
            </a:lvl7pPr>
            <a:lvl8pPr marL="4799160" algn="l" defTabSz="1371191" rtl="0" eaLnBrk="1" latinLnBrk="0" hangingPunct="1">
              <a:defRPr sz="2700" kern="1200">
                <a:solidFill>
                  <a:schemeClr val="tx1"/>
                </a:solidFill>
                <a:latin typeface="+mn-lt"/>
                <a:ea typeface="+mn-ea"/>
                <a:cs typeface="+mn-cs"/>
              </a:defRPr>
            </a:lvl8pPr>
            <a:lvl9pPr marL="5484753" algn="l" defTabSz="1371191" rtl="0" eaLnBrk="1" latinLnBrk="0" hangingPunct="1">
              <a:defRPr sz="2700" kern="1200">
                <a:solidFill>
                  <a:schemeClr val="tx1"/>
                </a:solidFill>
                <a:latin typeface="+mn-lt"/>
                <a:ea typeface="+mn-ea"/>
                <a:cs typeface="+mn-cs"/>
              </a:defRPr>
            </a:lvl9pPr>
          </a:lstStyle>
          <a:p>
            <a:pPr fontAlgn="auto">
              <a:spcBef>
                <a:spcPts val="0"/>
              </a:spcBef>
              <a:spcAft>
                <a:spcPts val="0"/>
              </a:spcAft>
              <a:defRPr/>
            </a:pPr>
            <a:fld id="{9747A3E7-22C8-47D0-8663-A3B71C2B375E}" type="slidenum">
              <a:rPr lang="en-US" smtClean="0">
                <a:latin typeface="Arial" panose="020B0604020202020204" pitchFamily="34" charset="0"/>
                <a:cs typeface="Arial" panose="020B0604020202020204" pitchFamily="34" charset="0"/>
              </a:rPr>
              <a:pPr fontAlgn="auto">
                <a:spcBef>
                  <a:spcPts val="0"/>
                </a:spcBef>
                <a:spcAft>
                  <a:spcPts val="0"/>
                </a:spcAft>
                <a:defRPr/>
              </a:pPr>
              <a:t>‹#›</a:t>
            </a:fld>
            <a:endParaRPr lang="en-US" dirty="0">
              <a:latin typeface="Arial" panose="020B0604020202020204" pitchFamily="34" charset="0"/>
              <a:cs typeface="Arial" panose="020B0604020202020204"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icture Placeholder 5"/>
          <p:cNvSpPr>
            <a:spLocks noGrp="1"/>
          </p:cNvSpPr>
          <p:nvPr>
            <p:ph type="pic" sz="quarter" idx="10"/>
          </p:nvPr>
        </p:nvSpPr>
        <p:spPr>
          <a:xfrm>
            <a:off x="10403840" y="1372941"/>
            <a:ext cx="7884160" cy="6980805"/>
          </a:xfrm>
          <a:pattFill prst="pct5">
            <a:fgClr>
              <a:schemeClr val="accent1"/>
            </a:fgClr>
            <a:bgClr>
              <a:schemeClr val="bg1"/>
            </a:bgClr>
          </a:pattFill>
        </p:spPr>
        <p:txBody>
          <a:bodyPr rtlCol="0">
            <a:normAutofit/>
          </a:bodyPr>
          <a:lstStyle>
            <a:lvl1pPr>
              <a:defRPr sz="2100"/>
            </a:lvl1pPr>
          </a:lstStyle>
          <a:p>
            <a:pPr lvl="0"/>
            <a:r>
              <a:rPr lang="en-US" noProof="0" dirty="0"/>
              <a:t>Click icon to add picture</a:t>
            </a:r>
          </a:p>
        </p:txBody>
      </p:sp>
      <p:sp>
        <p:nvSpPr>
          <p:cNvPr id="3" name="Text Placeholder 2"/>
          <p:cNvSpPr>
            <a:spLocks noGrp="1"/>
          </p:cNvSpPr>
          <p:nvPr>
            <p:ph type="body" sz="quarter" idx="11"/>
          </p:nvPr>
        </p:nvSpPr>
        <p:spPr>
          <a:xfrm>
            <a:off x="3097627" y="3436575"/>
            <a:ext cx="634218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2"/>
          </p:nvPr>
        </p:nvSpPr>
        <p:spPr>
          <a:xfrm>
            <a:off x="3097627" y="2785004"/>
            <a:ext cx="6342183"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Tree>
    <p:extLst>
      <p:ext uri="{BB962C8B-B14F-4D97-AF65-F5344CB8AC3E}">
        <p14:creationId xmlns:p14="http://schemas.microsoft.com/office/powerpoint/2010/main" val="330413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Rectangle 4"/>
          <p:cNvSpPr/>
          <p:nvPr userDrawn="1"/>
        </p:nvSpPr>
        <p:spPr>
          <a:xfrm>
            <a:off x="16438563" y="0"/>
            <a:ext cx="1849437"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6" name="Oval 5"/>
          <p:cNvSpPr/>
          <p:nvPr userDrawn="1"/>
        </p:nvSpPr>
        <p:spPr>
          <a:xfrm>
            <a:off x="16925925" y="8899525"/>
            <a:ext cx="874713"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849725" y="498475"/>
            <a:ext cx="109061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Picture Placeholder 14"/>
          <p:cNvSpPr>
            <a:spLocks noGrp="1"/>
          </p:cNvSpPr>
          <p:nvPr>
            <p:ph type="pic" sz="quarter" idx="10"/>
          </p:nvPr>
        </p:nvSpPr>
        <p:spPr>
          <a:xfrm>
            <a:off x="0" y="0"/>
            <a:ext cx="6858000" cy="10287000"/>
          </a:xfrm>
          <a:pattFill prst="pct5">
            <a:fgClr>
              <a:schemeClr val="accent1"/>
            </a:fgClr>
            <a:bgClr>
              <a:schemeClr val="bg1"/>
            </a:bgClr>
          </a:pattFill>
        </p:spPr>
        <p:txBody>
          <a:bodyPr rtlCol="0">
            <a:normAutofit/>
          </a:bodyPr>
          <a:lstStyle>
            <a:lvl1pPr>
              <a:defRPr sz="2100"/>
            </a:lvl1pPr>
          </a:lstStyle>
          <a:p>
            <a:pPr lvl="0"/>
            <a:r>
              <a:rPr lang="en-US" noProof="0" dirty="0"/>
              <a:t>Click icon to add picture</a:t>
            </a:r>
          </a:p>
        </p:txBody>
      </p:sp>
      <p:sp>
        <p:nvSpPr>
          <p:cNvPr id="8" name="Text Placeholder 2"/>
          <p:cNvSpPr>
            <a:spLocks noGrp="1"/>
          </p:cNvSpPr>
          <p:nvPr>
            <p:ph type="body" sz="quarter" idx="11"/>
          </p:nvPr>
        </p:nvSpPr>
        <p:spPr>
          <a:xfrm>
            <a:off x="8466334" y="3436575"/>
            <a:ext cx="634218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2"/>
          </p:nvPr>
        </p:nvSpPr>
        <p:spPr>
          <a:xfrm>
            <a:off x="8466334" y="2785004"/>
            <a:ext cx="6342183"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9" name="Slide Number Placeholder 5"/>
          <p:cNvSpPr>
            <a:spLocks noGrp="1"/>
          </p:cNvSpPr>
          <p:nvPr>
            <p:ph type="sldNum" sz="quarter" idx="13"/>
          </p:nvPr>
        </p:nvSpPr>
        <p:spPr>
          <a:xfrm>
            <a:off x="16925925" y="8966200"/>
            <a:ext cx="874713"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1785168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7" name="Oval 6"/>
          <p:cNvSpPr/>
          <p:nvPr userDrawn="1"/>
        </p:nvSpPr>
        <p:spPr>
          <a:xfrm>
            <a:off x="327025" y="9277350"/>
            <a:ext cx="682625" cy="681038"/>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31" name="Picture Placeholder 30"/>
          <p:cNvSpPr>
            <a:spLocks noGrp="1"/>
          </p:cNvSpPr>
          <p:nvPr>
            <p:ph type="pic" sz="quarter" idx="12"/>
          </p:nvPr>
        </p:nvSpPr>
        <p:spPr>
          <a:xfrm>
            <a:off x="7156174" y="-9526"/>
            <a:ext cx="11174012" cy="10296526"/>
          </a:xfrm>
          <a:custGeom>
            <a:avLst/>
            <a:gdLst>
              <a:gd name="connsiteX0" fmla="*/ 12945293 w 12973169"/>
              <a:gd name="connsiteY0" fmla="*/ 4735710 h 8993394"/>
              <a:gd name="connsiteX1" fmla="*/ 12973169 w 12973169"/>
              <a:gd name="connsiteY1" fmla="*/ 8983869 h 8993394"/>
              <a:gd name="connsiteX2" fmla="*/ 10581944 w 12973169"/>
              <a:gd name="connsiteY2" fmla="*/ 8988403 h 8993394"/>
              <a:gd name="connsiteX3" fmla="*/ 7941470 w 12973169"/>
              <a:gd name="connsiteY3" fmla="*/ 4561094 h 8993394"/>
              <a:gd name="connsiteX4" fmla="*/ 12930983 w 12973169"/>
              <a:gd name="connsiteY4" fmla="*/ 4561094 h 8993394"/>
              <a:gd name="connsiteX5" fmla="*/ 10436227 w 12973169"/>
              <a:gd name="connsiteY5" fmla="*/ 8993394 h 8993394"/>
              <a:gd name="connsiteX6" fmla="*/ 2633904 w 12973169"/>
              <a:gd name="connsiteY6" fmla="*/ 4561094 h 8993394"/>
              <a:gd name="connsiteX7" fmla="*/ 7623417 w 12973169"/>
              <a:gd name="connsiteY7" fmla="*/ 4561094 h 8993394"/>
              <a:gd name="connsiteX8" fmla="*/ 5128661 w 12973169"/>
              <a:gd name="connsiteY8" fmla="*/ 8993394 h 8993394"/>
              <a:gd name="connsiteX9" fmla="*/ 7767932 w 12973169"/>
              <a:gd name="connsiteY9" fmla="*/ 4561092 h 8993394"/>
              <a:gd name="connsiteX10" fmla="*/ 10262688 w 12973169"/>
              <a:gd name="connsiteY10" fmla="*/ 8993392 h 8993394"/>
              <a:gd name="connsiteX11" fmla="*/ 5273175 w 12973169"/>
              <a:gd name="connsiteY11" fmla="*/ 8993392 h 8993394"/>
              <a:gd name="connsiteX12" fmla="*/ 5128662 w 12973169"/>
              <a:gd name="connsiteY12" fmla="*/ 9527 h 8993394"/>
              <a:gd name="connsiteX13" fmla="*/ 7623418 w 12973169"/>
              <a:gd name="connsiteY13" fmla="*/ 4441826 h 8993394"/>
              <a:gd name="connsiteX14" fmla="*/ 2633906 w 12973169"/>
              <a:gd name="connsiteY14" fmla="*/ 4441826 h 8993394"/>
              <a:gd name="connsiteX15" fmla="*/ 5287688 w 12973169"/>
              <a:gd name="connsiteY15" fmla="*/ 9527 h 8993394"/>
              <a:gd name="connsiteX16" fmla="*/ 10277201 w 12973169"/>
              <a:gd name="connsiteY16" fmla="*/ 9527 h 8993394"/>
              <a:gd name="connsiteX17" fmla="*/ 7782445 w 12973169"/>
              <a:gd name="connsiteY17" fmla="*/ 4441826 h 8993394"/>
              <a:gd name="connsiteX18" fmla="*/ 0 w 12973169"/>
              <a:gd name="connsiteY18" fmla="*/ 9525 h 8993394"/>
              <a:gd name="connsiteX19" fmla="*/ 4989513 w 12973169"/>
              <a:gd name="connsiteY19" fmla="*/ 9525 h 8993394"/>
              <a:gd name="connsiteX20" fmla="*/ 2494757 w 12973169"/>
              <a:gd name="connsiteY20" fmla="*/ 4441824 h 8993394"/>
              <a:gd name="connsiteX21" fmla="*/ 10436228 w 12973169"/>
              <a:gd name="connsiteY21" fmla="*/ 9525 h 8993394"/>
              <a:gd name="connsiteX22" fmla="*/ 12930983 w 12973169"/>
              <a:gd name="connsiteY22" fmla="*/ 4441824 h 8993394"/>
              <a:gd name="connsiteX23" fmla="*/ 7941471 w 12973169"/>
              <a:gd name="connsiteY23" fmla="*/ 4441824 h 8993394"/>
              <a:gd name="connsiteX24" fmla="*/ 10578313 w 12973169"/>
              <a:gd name="connsiteY24" fmla="*/ 0 h 8993394"/>
              <a:gd name="connsiteX25" fmla="*/ 12930987 w 12973169"/>
              <a:gd name="connsiteY25" fmla="*/ 9503 h 8993394"/>
              <a:gd name="connsiteX26" fmla="*/ 12962745 w 12973169"/>
              <a:gd name="connsiteY26" fmla="*/ 4268605 h 899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973169" h="8993394">
                <a:moveTo>
                  <a:pt x="12945293" y="4735710"/>
                </a:moveTo>
                <a:lnTo>
                  <a:pt x="12973169" y="8983869"/>
                </a:lnTo>
                <a:cubicBezTo>
                  <a:pt x="12192105" y="8987043"/>
                  <a:pt x="11363007" y="8985229"/>
                  <a:pt x="10581944" y="8988403"/>
                </a:cubicBezTo>
                <a:close/>
                <a:moveTo>
                  <a:pt x="7941470" y="4561094"/>
                </a:moveTo>
                <a:lnTo>
                  <a:pt x="12930983" y="4561094"/>
                </a:lnTo>
                <a:lnTo>
                  <a:pt x="10436227" y="8993394"/>
                </a:lnTo>
                <a:close/>
                <a:moveTo>
                  <a:pt x="2633904" y="4561094"/>
                </a:moveTo>
                <a:lnTo>
                  <a:pt x="7623417" y="4561094"/>
                </a:lnTo>
                <a:lnTo>
                  <a:pt x="5128661" y="8993394"/>
                </a:lnTo>
                <a:close/>
                <a:moveTo>
                  <a:pt x="7767932" y="4561092"/>
                </a:moveTo>
                <a:lnTo>
                  <a:pt x="10262688" y="8993392"/>
                </a:lnTo>
                <a:lnTo>
                  <a:pt x="5273175" y="8993392"/>
                </a:lnTo>
                <a:close/>
                <a:moveTo>
                  <a:pt x="5128662" y="9527"/>
                </a:moveTo>
                <a:lnTo>
                  <a:pt x="7623418" y="4441826"/>
                </a:lnTo>
                <a:lnTo>
                  <a:pt x="2633906" y="4441826"/>
                </a:lnTo>
                <a:close/>
                <a:moveTo>
                  <a:pt x="5287688" y="9527"/>
                </a:moveTo>
                <a:lnTo>
                  <a:pt x="10277201" y="9527"/>
                </a:lnTo>
                <a:lnTo>
                  <a:pt x="7782445" y="4441826"/>
                </a:lnTo>
                <a:close/>
                <a:moveTo>
                  <a:pt x="0" y="9525"/>
                </a:moveTo>
                <a:lnTo>
                  <a:pt x="4989513" y="9525"/>
                </a:lnTo>
                <a:lnTo>
                  <a:pt x="2494757" y="4441824"/>
                </a:lnTo>
                <a:close/>
                <a:moveTo>
                  <a:pt x="10436228" y="9525"/>
                </a:moveTo>
                <a:lnTo>
                  <a:pt x="12930983" y="4441824"/>
                </a:lnTo>
                <a:lnTo>
                  <a:pt x="7941471" y="4441824"/>
                </a:lnTo>
                <a:close/>
                <a:moveTo>
                  <a:pt x="10578313" y="0"/>
                </a:moveTo>
                <a:cubicBezTo>
                  <a:pt x="11359377" y="3167"/>
                  <a:pt x="12149923" y="6336"/>
                  <a:pt x="12930987" y="9503"/>
                </a:cubicBezTo>
                <a:lnTo>
                  <a:pt x="12962745" y="4268605"/>
                </a:lnTo>
                <a:close/>
              </a:path>
            </a:pathLst>
          </a:custGeom>
          <a:pattFill prst="pct5">
            <a:fgClr>
              <a:schemeClr val="accent1"/>
            </a:fgClr>
            <a:bgClr>
              <a:schemeClr val="bg1"/>
            </a:bgClr>
          </a:pattFill>
        </p:spPr>
        <p:txBody>
          <a:bodyPr rtlCol="0">
            <a:noAutofit/>
          </a:bodyPr>
          <a:lstStyle>
            <a:lvl1pPr>
              <a:defRPr sz="2100"/>
            </a:lvl1pPr>
          </a:lstStyle>
          <a:p>
            <a:pPr lvl="0"/>
            <a:r>
              <a:rPr lang="en-US" noProof="0" dirty="0"/>
              <a:t>Click icon to add picture</a:t>
            </a:r>
          </a:p>
        </p:txBody>
      </p:sp>
      <p:sp>
        <p:nvSpPr>
          <p:cNvPr id="5" name="Text Placeholder 2"/>
          <p:cNvSpPr>
            <a:spLocks noGrp="1"/>
          </p:cNvSpPr>
          <p:nvPr>
            <p:ph type="body" sz="quarter" idx="11"/>
          </p:nvPr>
        </p:nvSpPr>
        <p:spPr>
          <a:xfrm>
            <a:off x="1472027" y="3436575"/>
            <a:ext cx="634218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p:cNvSpPr>
            <a:spLocks noGrp="1"/>
          </p:cNvSpPr>
          <p:nvPr>
            <p:ph type="body" sz="quarter" idx="13"/>
          </p:nvPr>
        </p:nvSpPr>
        <p:spPr>
          <a:xfrm>
            <a:off x="1472027" y="2785004"/>
            <a:ext cx="6342183" cy="651571"/>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8" name="Slide Number Placeholder 5"/>
          <p:cNvSpPr>
            <a:spLocks noGrp="1"/>
          </p:cNvSpPr>
          <p:nvPr>
            <p:ph type="sldNum" sz="quarter" idx="14"/>
          </p:nvPr>
        </p:nvSpPr>
        <p:spPr>
          <a:xfrm>
            <a:off x="327025" y="9278938"/>
            <a:ext cx="682625" cy="679450"/>
          </a:xfrm>
        </p:spPr>
        <p:txBody>
          <a:bodyPr/>
          <a:lstStyle>
            <a:lvl1pPr algn="ctr">
              <a:defRPr sz="1600">
                <a:solidFill>
                  <a:schemeClr val="tx1">
                    <a:lumMod val="65000"/>
                    <a:lumOff val="3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fld id="{15F61A85-74B6-42C9-9F5D-DE44849D4A08}" type="slidenum">
              <a:rPr lang="en-US"/>
              <a:pPr>
                <a:defRPr/>
              </a:pPr>
              <a:t>‹#›</a:t>
            </a:fld>
            <a:endParaRPr lang="en-US" dirty="0"/>
          </a:p>
        </p:txBody>
      </p:sp>
    </p:spTree>
    <p:extLst>
      <p:ext uri="{BB962C8B-B14F-4D97-AF65-F5344CB8AC3E}">
        <p14:creationId xmlns:p14="http://schemas.microsoft.com/office/powerpoint/2010/main" val="258283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Rectangle 4"/>
          <p:cNvSpPr/>
          <p:nvPr userDrawn="1"/>
        </p:nvSpPr>
        <p:spPr>
          <a:xfrm>
            <a:off x="0" y="0"/>
            <a:ext cx="1849438" cy="10287000"/>
          </a:xfrm>
          <a:prstGeom prst="rect">
            <a:avLst/>
          </a:prstGeom>
          <a:gradFill flip="none" rotWithShape="1">
            <a:gsLst>
              <a:gs pos="0">
                <a:srgbClr val="1C1B3D"/>
              </a:gs>
              <a:gs pos="85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6" name="Oval 5"/>
          <p:cNvSpPr/>
          <p:nvPr userDrawn="1"/>
        </p:nvSpPr>
        <p:spPr>
          <a:xfrm>
            <a:off x="487363" y="8899525"/>
            <a:ext cx="874712"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Picture Placeholder 14"/>
          <p:cNvSpPr>
            <a:spLocks noGrp="1"/>
          </p:cNvSpPr>
          <p:nvPr>
            <p:ph type="pic" sz="quarter" idx="10"/>
          </p:nvPr>
        </p:nvSpPr>
        <p:spPr>
          <a:xfrm>
            <a:off x="11429999" y="0"/>
            <a:ext cx="6858000" cy="10287000"/>
          </a:xfrm>
          <a:pattFill prst="pct5">
            <a:fgClr>
              <a:schemeClr val="accent1"/>
            </a:fgClr>
            <a:bgClr>
              <a:schemeClr val="bg1"/>
            </a:bgClr>
          </a:pattFill>
        </p:spPr>
        <p:txBody>
          <a:bodyPr rtlCol="0">
            <a:normAutofit/>
          </a:bodyPr>
          <a:lstStyle>
            <a:lvl1pPr>
              <a:defRPr sz="2100"/>
            </a:lvl1pPr>
          </a:lstStyle>
          <a:p>
            <a:pPr lvl="0"/>
            <a:r>
              <a:rPr lang="en-US" noProof="0" dirty="0"/>
              <a:t>Click icon to add picture</a:t>
            </a:r>
          </a:p>
        </p:txBody>
      </p:sp>
      <p:sp>
        <p:nvSpPr>
          <p:cNvPr id="8" name="Text Placeholder 2"/>
          <p:cNvSpPr>
            <a:spLocks noGrp="1"/>
          </p:cNvSpPr>
          <p:nvPr>
            <p:ph type="body" sz="quarter" idx="11"/>
          </p:nvPr>
        </p:nvSpPr>
        <p:spPr>
          <a:xfrm>
            <a:off x="3097627" y="3436575"/>
            <a:ext cx="7024273" cy="49086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3097627" y="2785004"/>
            <a:ext cx="7024273"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0" name="Slide Number Placeholder 5"/>
          <p:cNvSpPr>
            <a:spLocks noGrp="1"/>
          </p:cNvSpPr>
          <p:nvPr>
            <p:ph type="sldNum" sz="quarter" idx="13"/>
          </p:nvPr>
        </p:nvSpPr>
        <p:spPr>
          <a:xfrm>
            <a:off x="487363" y="8966200"/>
            <a:ext cx="874712"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135061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2" name="Flowchart: Document 11"/>
          <p:cNvSpPr/>
          <p:nvPr userDrawn="1"/>
        </p:nvSpPr>
        <p:spPr>
          <a:xfrm>
            <a:off x="0" y="0"/>
            <a:ext cx="18288000" cy="5386388"/>
          </a:xfrm>
          <a:prstGeom prst="flowChartDocument">
            <a:avLst/>
          </a:prstGeom>
          <a:gradFill flip="none" rotWithShape="1">
            <a:gsLst>
              <a:gs pos="0">
                <a:srgbClr val="1C1B3D"/>
              </a:gs>
              <a:gs pos="86000">
                <a:srgbClr val="4F408E"/>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3" name="Oval 12"/>
          <p:cNvSpPr/>
          <p:nvPr userDrawn="1"/>
        </p:nvSpPr>
        <p:spPr>
          <a:xfrm>
            <a:off x="16989425" y="417513"/>
            <a:ext cx="873125" cy="873125"/>
          </a:xfrm>
          <a:prstGeom prst="ellipse">
            <a:avLst/>
          </a:prstGeom>
          <a:gradFill flip="none" rotWithShape="1">
            <a:gsLst>
              <a:gs pos="0">
                <a:schemeClr val="accent1">
                  <a:lumMod val="5000"/>
                  <a:lumOff val="95000"/>
                </a:schemeClr>
              </a:gs>
              <a:gs pos="100000">
                <a:schemeClr val="bg1">
                  <a:lumMod val="95000"/>
                </a:schemeClr>
              </a:gs>
            </a:gsLst>
            <a:lin ang="5400000" scaled="1"/>
            <a:tileRect/>
          </a:gradFill>
          <a:ln>
            <a:noFill/>
          </a:ln>
          <a:effectLst>
            <a:outerShdw blurRad="2794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23" name="Picture Placeholder 22"/>
          <p:cNvSpPr>
            <a:spLocks noGrp="1"/>
          </p:cNvSpPr>
          <p:nvPr>
            <p:ph type="pic" sz="quarter" idx="10"/>
          </p:nvPr>
        </p:nvSpPr>
        <p:spPr>
          <a:xfrm>
            <a:off x="999589" y="2565054"/>
            <a:ext cx="5003524" cy="4054723"/>
          </a:xfrm>
          <a:prstGeom prst="roundRect">
            <a:avLst>
              <a:gd name="adj" fmla="val 10215"/>
            </a:avLst>
          </a:prstGeom>
          <a:pattFill prst="pct5">
            <a:fgClr>
              <a:schemeClr val="accent1"/>
            </a:fgClr>
            <a:bgClr>
              <a:schemeClr val="bg1"/>
            </a:bgClr>
          </a:pattFill>
          <a:effectLst>
            <a:outerShdw blurRad="63500" dist="38100" dir="5400000" algn="t" rotWithShape="0">
              <a:prstClr val="black">
                <a:alpha val="31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6" name="Picture Placeholder 22"/>
          <p:cNvSpPr>
            <a:spLocks noGrp="1"/>
          </p:cNvSpPr>
          <p:nvPr>
            <p:ph type="pic" sz="quarter" idx="13"/>
          </p:nvPr>
        </p:nvSpPr>
        <p:spPr>
          <a:xfrm>
            <a:off x="6655015" y="2562471"/>
            <a:ext cx="5003524" cy="4054723"/>
          </a:xfrm>
          <a:prstGeom prst="roundRect">
            <a:avLst>
              <a:gd name="adj" fmla="val 10215"/>
            </a:avLst>
          </a:prstGeom>
          <a:pattFill prst="pct5">
            <a:fgClr>
              <a:schemeClr val="accent1"/>
            </a:fgClr>
            <a:bgClr>
              <a:schemeClr val="bg1"/>
            </a:bgClr>
          </a:pattFill>
          <a:effectLst>
            <a:outerShdw blurRad="63500" dist="38100" dir="5400000" algn="t" rotWithShape="0">
              <a:prstClr val="black">
                <a:alpha val="31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7" name="Picture Placeholder 22"/>
          <p:cNvSpPr>
            <a:spLocks noGrp="1"/>
          </p:cNvSpPr>
          <p:nvPr>
            <p:ph type="pic" sz="quarter" idx="14"/>
          </p:nvPr>
        </p:nvSpPr>
        <p:spPr>
          <a:xfrm>
            <a:off x="12310441" y="2562470"/>
            <a:ext cx="5003524" cy="4054723"/>
          </a:xfrm>
          <a:prstGeom prst="roundRect">
            <a:avLst>
              <a:gd name="adj" fmla="val 10215"/>
            </a:avLst>
          </a:prstGeom>
          <a:pattFill prst="pct5">
            <a:fgClr>
              <a:schemeClr val="accent1"/>
            </a:fgClr>
            <a:bgClr>
              <a:schemeClr val="bg1"/>
            </a:bgClr>
          </a:pattFill>
          <a:effectLst>
            <a:outerShdw blurRad="63500" dist="38100" dir="5400000" algn="t" rotWithShape="0">
              <a:prstClr val="black">
                <a:alpha val="31000"/>
              </a:prstClr>
            </a:outerShdw>
          </a:effectLst>
        </p:spPr>
        <p:txBody>
          <a:bodyPr rtlCol="0">
            <a:norm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8" name="Text Placeholder 2"/>
          <p:cNvSpPr>
            <a:spLocks noGrp="1"/>
          </p:cNvSpPr>
          <p:nvPr>
            <p:ph type="body" sz="quarter" idx="11"/>
          </p:nvPr>
        </p:nvSpPr>
        <p:spPr>
          <a:xfrm>
            <a:off x="999589" y="7648553"/>
            <a:ext cx="4899386" cy="1343048"/>
          </a:xfrm>
        </p:spPr>
        <p:txBody>
          <a:bodyPr/>
          <a:lstStyle/>
          <a:p>
            <a:pPr lvl="0"/>
            <a:r>
              <a:rPr lang="en-US"/>
              <a:t>Click to edit Master text styles</a:t>
            </a:r>
          </a:p>
        </p:txBody>
      </p:sp>
      <p:sp>
        <p:nvSpPr>
          <p:cNvPr id="9" name="Text Placeholder 4"/>
          <p:cNvSpPr>
            <a:spLocks noGrp="1"/>
          </p:cNvSpPr>
          <p:nvPr>
            <p:ph type="body" sz="quarter" idx="12"/>
          </p:nvPr>
        </p:nvSpPr>
        <p:spPr>
          <a:xfrm>
            <a:off x="999589" y="6996981"/>
            <a:ext cx="4899386"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0" name="Text Placeholder 2"/>
          <p:cNvSpPr>
            <a:spLocks noGrp="1"/>
          </p:cNvSpPr>
          <p:nvPr>
            <p:ph type="body" sz="quarter" idx="15"/>
          </p:nvPr>
        </p:nvSpPr>
        <p:spPr>
          <a:xfrm>
            <a:off x="6739928" y="7648553"/>
            <a:ext cx="4899386" cy="1343048"/>
          </a:xfrm>
        </p:spPr>
        <p:txBody>
          <a:bodyPr/>
          <a:lstStyle/>
          <a:p>
            <a:pPr lvl="0"/>
            <a:r>
              <a:rPr lang="en-US"/>
              <a:t>Click to edit Master text styles</a:t>
            </a:r>
          </a:p>
        </p:txBody>
      </p:sp>
      <p:sp>
        <p:nvSpPr>
          <p:cNvPr id="11" name="Text Placeholder 4"/>
          <p:cNvSpPr>
            <a:spLocks noGrp="1"/>
          </p:cNvSpPr>
          <p:nvPr>
            <p:ph type="body" sz="quarter" idx="16"/>
          </p:nvPr>
        </p:nvSpPr>
        <p:spPr>
          <a:xfrm>
            <a:off x="6739928" y="6996981"/>
            <a:ext cx="4899386"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5" name="Text Placeholder 2"/>
          <p:cNvSpPr>
            <a:spLocks noGrp="1"/>
          </p:cNvSpPr>
          <p:nvPr>
            <p:ph type="body" sz="quarter" idx="17"/>
          </p:nvPr>
        </p:nvSpPr>
        <p:spPr>
          <a:xfrm>
            <a:off x="12310441" y="7625615"/>
            <a:ext cx="4899386" cy="1343048"/>
          </a:xfrm>
        </p:spPr>
        <p:txBody>
          <a:bodyPr/>
          <a:lstStyle/>
          <a:p>
            <a:pPr lvl="0"/>
            <a:r>
              <a:rPr lang="en-US"/>
              <a:t>Click to edit Master text styles</a:t>
            </a:r>
          </a:p>
        </p:txBody>
      </p:sp>
      <p:sp>
        <p:nvSpPr>
          <p:cNvPr id="16" name="Text Placeholder 4"/>
          <p:cNvSpPr>
            <a:spLocks noGrp="1"/>
          </p:cNvSpPr>
          <p:nvPr>
            <p:ph type="body" sz="quarter" idx="18"/>
          </p:nvPr>
        </p:nvSpPr>
        <p:spPr>
          <a:xfrm>
            <a:off x="12310441" y="6974043"/>
            <a:ext cx="4899386" cy="914400"/>
          </a:xfrm>
        </p:spPr>
        <p:txBody>
          <a:bodyPr>
            <a:noAutofit/>
          </a:bodyPr>
          <a:lstStyle>
            <a:lvl1pPr marL="0" indent="0">
              <a:lnSpc>
                <a:spcPct val="110000"/>
              </a:lnSpc>
              <a:buFontTx/>
              <a:buNone/>
              <a:defRPr sz="32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4" name="Slide Number Placeholder 5"/>
          <p:cNvSpPr>
            <a:spLocks noGrp="1"/>
          </p:cNvSpPr>
          <p:nvPr>
            <p:ph type="sldNum" sz="quarter" idx="19"/>
          </p:nvPr>
        </p:nvSpPr>
        <p:spPr>
          <a:xfrm>
            <a:off x="16989425" y="484188"/>
            <a:ext cx="873125" cy="714375"/>
          </a:xfrm>
        </p:spPr>
        <p:txBody>
          <a:bodyPr/>
          <a:lstStyle>
            <a:lvl1pPr algn="ctr">
              <a:defRPr sz="1800" dirty="0">
                <a:solidFill>
                  <a:schemeClr val="tx1">
                    <a:lumMod val="75000"/>
                    <a:lumOff val="2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r>
              <a:rPr lang="en-US"/>
              <a:t>&lt;#&gt;</a:t>
            </a:r>
          </a:p>
        </p:txBody>
      </p:sp>
    </p:spTree>
    <p:extLst>
      <p:ext uri="{BB962C8B-B14F-4D97-AF65-F5344CB8AC3E}">
        <p14:creationId xmlns:p14="http://schemas.microsoft.com/office/powerpoint/2010/main" val="282917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16" name="Rectangle 15"/>
          <p:cNvSpPr/>
          <p:nvPr userDrawn="1"/>
        </p:nvSpPr>
        <p:spPr>
          <a:xfrm>
            <a:off x="16438563" y="0"/>
            <a:ext cx="1849437" cy="10287000"/>
          </a:xfrm>
          <a:prstGeom prst="rect">
            <a:avLst/>
          </a:prstGeom>
          <a:gradFill flip="none" rotWithShape="1">
            <a:gsLst>
              <a:gs pos="0">
                <a:srgbClr val="1C1B3D"/>
              </a:gs>
              <a:gs pos="86000">
                <a:srgbClr val="4F408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sp>
        <p:nvSpPr>
          <p:cNvPr id="17" name="Oval 16"/>
          <p:cNvSpPr/>
          <p:nvPr userDrawn="1"/>
        </p:nvSpPr>
        <p:spPr>
          <a:xfrm>
            <a:off x="327025" y="9277350"/>
            <a:ext cx="682625" cy="681038"/>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cs typeface="Arial" panose="020B0604020202020204" pitchFamily="34" charset="0"/>
            </a:endParaRPr>
          </a:p>
        </p:txBody>
      </p:sp>
      <p:pic>
        <p:nvPicPr>
          <p:cNvPr id="18"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849725" y="498475"/>
            <a:ext cx="109061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Picture Placeholder 11"/>
          <p:cNvSpPr>
            <a:spLocks noGrp="1"/>
          </p:cNvSpPr>
          <p:nvPr>
            <p:ph type="pic" sz="quarter" idx="10"/>
          </p:nvPr>
        </p:nvSpPr>
        <p:spPr>
          <a:xfrm>
            <a:off x="1455794" y="1595878"/>
            <a:ext cx="2984827" cy="3403600"/>
          </a:xfrm>
          <a:custGeom>
            <a:avLst/>
            <a:gdLst>
              <a:gd name="connsiteX0" fmla="*/ 1492414 w 2984827"/>
              <a:gd name="connsiteY0" fmla="*/ 0 h 3403600"/>
              <a:gd name="connsiteX1" fmla="*/ 2984827 w 2984827"/>
              <a:gd name="connsiteY1" fmla="*/ 746207 h 3403600"/>
              <a:gd name="connsiteX2" fmla="*/ 2984827 w 2984827"/>
              <a:gd name="connsiteY2" fmla="*/ 2657393 h 3403600"/>
              <a:gd name="connsiteX3" fmla="*/ 1492414 w 2984827"/>
              <a:gd name="connsiteY3" fmla="*/ 3403600 h 3403600"/>
              <a:gd name="connsiteX4" fmla="*/ 0 w 2984827"/>
              <a:gd name="connsiteY4" fmla="*/ 2657393 h 3403600"/>
              <a:gd name="connsiteX5" fmla="*/ 0 w 2984827"/>
              <a:gd name="connsiteY5" fmla="*/ 746207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4827" h="3403600">
                <a:moveTo>
                  <a:pt x="1492414" y="0"/>
                </a:moveTo>
                <a:lnTo>
                  <a:pt x="2984827" y="746207"/>
                </a:lnTo>
                <a:lnTo>
                  <a:pt x="2984827" y="2657393"/>
                </a:lnTo>
                <a:lnTo>
                  <a:pt x="1492414" y="3403600"/>
                </a:lnTo>
                <a:lnTo>
                  <a:pt x="0" y="2657393"/>
                </a:lnTo>
                <a:lnTo>
                  <a:pt x="0" y="746207"/>
                </a:lnTo>
                <a:close/>
              </a:path>
            </a:pathLst>
          </a:custGeom>
          <a:pattFill prst="pct5">
            <a:fgClr>
              <a:schemeClr val="accent1"/>
            </a:fgClr>
            <a:bgClr>
              <a:schemeClr val="bg1"/>
            </a:bgClr>
          </a:pattFill>
          <a:effectLst>
            <a:outerShdw blurRad="50800" dist="38100" dir="5400000" algn="t" rotWithShape="0">
              <a:prstClr val="black">
                <a:alpha val="25000"/>
              </a:prstClr>
            </a:outerShdw>
          </a:effectLst>
        </p:spPr>
        <p:txBody>
          <a:bodyPr rtlCol="0">
            <a:no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3" name="Picture Placeholder 12"/>
          <p:cNvSpPr>
            <a:spLocks noGrp="1"/>
          </p:cNvSpPr>
          <p:nvPr>
            <p:ph type="pic" sz="quarter" idx="11"/>
          </p:nvPr>
        </p:nvSpPr>
        <p:spPr>
          <a:xfrm>
            <a:off x="2848959" y="5486885"/>
            <a:ext cx="2984827" cy="3403600"/>
          </a:xfrm>
          <a:custGeom>
            <a:avLst/>
            <a:gdLst>
              <a:gd name="connsiteX0" fmla="*/ 1492414 w 2984827"/>
              <a:gd name="connsiteY0" fmla="*/ 0 h 3403600"/>
              <a:gd name="connsiteX1" fmla="*/ 2984827 w 2984827"/>
              <a:gd name="connsiteY1" fmla="*/ 746207 h 3403600"/>
              <a:gd name="connsiteX2" fmla="*/ 2984827 w 2984827"/>
              <a:gd name="connsiteY2" fmla="*/ 2657393 h 3403600"/>
              <a:gd name="connsiteX3" fmla="*/ 1492414 w 2984827"/>
              <a:gd name="connsiteY3" fmla="*/ 3403600 h 3403600"/>
              <a:gd name="connsiteX4" fmla="*/ 0 w 2984827"/>
              <a:gd name="connsiteY4" fmla="*/ 2657393 h 3403600"/>
              <a:gd name="connsiteX5" fmla="*/ 0 w 2984827"/>
              <a:gd name="connsiteY5" fmla="*/ 746207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4827" h="3403600">
                <a:moveTo>
                  <a:pt x="1492414" y="0"/>
                </a:moveTo>
                <a:lnTo>
                  <a:pt x="2984827" y="746207"/>
                </a:lnTo>
                <a:lnTo>
                  <a:pt x="2984827" y="2657393"/>
                </a:lnTo>
                <a:lnTo>
                  <a:pt x="1492414" y="3403600"/>
                </a:lnTo>
                <a:lnTo>
                  <a:pt x="0" y="2657393"/>
                </a:lnTo>
                <a:lnTo>
                  <a:pt x="0" y="746207"/>
                </a:lnTo>
                <a:close/>
              </a:path>
            </a:pathLst>
          </a:custGeom>
          <a:pattFill prst="pct5">
            <a:fgClr>
              <a:schemeClr val="accent1"/>
            </a:fgClr>
            <a:bgClr>
              <a:schemeClr val="bg1"/>
            </a:bgClr>
          </a:pattFill>
          <a:effectLst>
            <a:outerShdw blurRad="50800" dist="38100" dir="5400000" algn="t" rotWithShape="0">
              <a:prstClr val="black">
                <a:alpha val="25000"/>
              </a:prstClr>
            </a:outerShdw>
          </a:effectLst>
        </p:spPr>
        <p:txBody>
          <a:bodyPr rtlCol="0">
            <a:no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4" name="Picture Placeholder 13"/>
          <p:cNvSpPr>
            <a:spLocks noGrp="1"/>
          </p:cNvSpPr>
          <p:nvPr>
            <p:ph type="pic" sz="quarter" idx="12"/>
          </p:nvPr>
        </p:nvSpPr>
        <p:spPr>
          <a:xfrm>
            <a:off x="8288526" y="1591427"/>
            <a:ext cx="2984827" cy="3403600"/>
          </a:xfrm>
          <a:custGeom>
            <a:avLst/>
            <a:gdLst>
              <a:gd name="connsiteX0" fmla="*/ 1492414 w 2984827"/>
              <a:gd name="connsiteY0" fmla="*/ 0 h 3403600"/>
              <a:gd name="connsiteX1" fmla="*/ 2984827 w 2984827"/>
              <a:gd name="connsiteY1" fmla="*/ 746207 h 3403600"/>
              <a:gd name="connsiteX2" fmla="*/ 2984827 w 2984827"/>
              <a:gd name="connsiteY2" fmla="*/ 2657393 h 3403600"/>
              <a:gd name="connsiteX3" fmla="*/ 1492414 w 2984827"/>
              <a:gd name="connsiteY3" fmla="*/ 3403600 h 3403600"/>
              <a:gd name="connsiteX4" fmla="*/ 0 w 2984827"/>
              <a:gd name="connsiteY4" fmla="*/ 2657393 h 3403600"/>
              <a:gd name="connsiteX5" fmla="*/ 0 w 2984827"/>
              <a:gd name="connsiteY5" fmla="*/ 746207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4827" h="3403600">
                <a:moveTo>
                  <a:pt x="1492414" y="0"/>
                </a:moveTo>
                <a:lnTo>
                  <a:pt x="2984827" y="746207"/>
                </a:lnTo>
                <a:lnTo>
                  <a:pt x="2984827" y="2657393"/>
                </a:lnTo>
                <a:lnTo>
                  <a:pt x="1492414" y="3403600"/>
                </a:lnTo>
                <a:lnTo>
                  <a:pt x="0" y="2657393"/>
                </a:lnTo>
                <a:lnTo>
                  <a:pt x="0" y="746207"/>
                </a:lnTo>
                <a:close/>
              </a:path>
            </a:pathLst>
          </a:custGeom>
          <a:pattFill prst="pct5">
            <a:fgClr>
              <a:schemeClr val="accent1"/>
            </a:fgClr>
            <a:bgClr>
              <a:schemeClr val="bg1"/>
            </a:bgClr>
          </a:pattFill>
          <a:effectLst>
            <a:outerShdw blurRad="50800" dist="38100" dir="5400000" algn="t" rotWithShape="0">
              <a:prstClr val="black">
                <a:alpha val="25000"/>
              </a:prstClr>
            </a:outerShdw>
          </a:effectLst>
        </p:spPr>
        <p:txBody>
          <a:bodyPr rtlCol="0">
            <a:no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15" name="Picture Placeholder 14"/>
          <p:cNvSpPr>
            <a:spLocks noGrp="1"/>
          </p:cNvSpPr>
          <p:nvPr>
            <p:ph type="pic" sz="quarter" idx="13"/>
          </p:nvPr>
        </p:nvSpPr>
        <p:spPr>
          <a:xfrm>
            <a:off x="9780939" y="5501827"/>
            <a:ext cx="2984827" cy="3403600"/>
          </a:xfrm>
          <a:custGeom>
            <a:avLst/>
            <a:gdLst>
              <a:gd name="connsiteX0" fmla="*/ 1492414 w 2984827"/>
              <a:gd name="connsiteY0" fmla="*/ 0 h 3403600"/>
              <a:gd name="connsiteX1" fmla="*/ 2984827 w 2984827"/>
              <a:gd name="connsiteY1" fmla="*/ 746207 h 3403600"/>
              <a:gd name="connsiteX2" fmla="*/ 2984827 w 2984827"/>
              <a:gd name="connsiteY2" fmla="*/ 2657393 h 3403600"/>
              <a:gd name="connsiteX3" fmla="*/ 1492414 w 2984827"/>
              <a:gd name="connsiteY3" fmla="*/ 3403600 h 3403600"/>
              <a:gd name="connsiteX4" fmla="*/ 0 w 2984827"/>
              <a:gd name="connsiteY4" fmla="*/ 2657393 h 3403600"/>
              <a:gd name="connsiteX5" fmla="*/ 0 w 2984827"/>
              <a:gd name="connsiteY5" fmla="*/ 746207 h 3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4827" h="3403600">
                <a:moveTo>
                  <a:pt x="1492414" y="0"/>
                </a:moveTo>
                <a:lnTo>
                  <a:pt x="2984827" y="746207"/>
                </a:lnTo>
                <a:lnTo>
                  <a:pt x="2984827" y="2657393"/>
                </a:lnTo>
                <a:lnTo>
                  <a:pt x="1492414" y="3403600"/>
                </a:lnTo>
                <a:lnTo>
                  <a:pt x="0" y="2657393"/>
                </a:lnTo>
                <a:lnTo>
                  <a:pt x="0" y="746207"/>
                </a:lnTo>
                <a:close/>
              </a:path>
            </a:pathLst>
          </a:custGeom>
          <a:pattFill prst="pct5">
            <a:fgClr>
              <a:schemeClr val="accent1"/>
            </a:fgClr>
            <a:bgClr>
              <a:schemeClr val="bg1"/>
            </a:bgClr>
          </a:pattFill>
          <a:effectLst>
            <a:outerShdw blurRad="50800" dist="38100" dir="5400000" algn="t" rotWithShape="0">
              <a:prstClr val="black">
                <a:alpha val="25000"/>
              </a:prstClr>
            </a:outerShdw>
          </a:effectLst>
        </p:spPr>
        <p:txBody>
          <a:bodyPr rtlCol="0">
            <a:noAutofit/>
          </a:bodyPr>
          <a:lstStyle>
            <a:lvl1pPr>
              <a:defRPr sz="2100">
                <a:latin typeface="Arial" panose="020B0604020202020204" pitchFamily="34" charset="0"/>
                <a:cs typeface="Arial" panose="020B0604020202020204" pitchFamily="34" charset="0"/>
              </a:defRPr>
            </a:lvl1pPr>
          </a:lstStyle>
          <a:p>
            <a:pPr lvl="0"/>
            <a:r>
              <a:rPr lang="en-US" noProof="0" dirty="0"/>
              <a:t>Click icon to add picture</a:t>
            </a:r>
          </a:p>
        </p:txBody>
      </p:sp>
      <p:sp>
        <p:nvSpPr>
          <p:cNvPr id="25" name="Text Placeholder 2"/>
          <p:cNvSpPr>
            <a:spLocks noGrp="1"/>
          </p:cNvSpPr>
          <p:nvPr>
            <p:ph type="body" sz="quarter" idx="14"/>
          </p:nvPr>
        </p:nvSpPr>
        <p:spPr>
          <a:xfrm>
            <a:off x="6084430" y="6907302"/>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26" name="Text Placeholder 4"/>
          <p:cNvSpPr>
            <a:spLocks noGrp="1"/>
          </p:cNvSpPr>
          <p:nvPr>
            <p:ph type="body" sz="quarter" idx="15"/>
          </p:nvPr>
        </p:nvSpPr>
        <p:spPr>
          <a:xfrm>
            <a:off x="6084430" y="6389027"/>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32" name="Text Placeholder 2"/>
          <p:cNvSpPr>
            <a:spLocks noGrp="1"/>
          </p:cNvSpPr>
          <p:nvPr>
            <p:ph type="body" sz="quarter" idx="20"/>
          </p:nvPr>
        </p:nvSpPr>
        <p:spPr>
          <a:xfrm>
            <a:off x="13016410" y="6907302"/>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33" name="Text Placeholder 4"/>
          <p:cNvSpPr>
            <a:spLocks noGrp="1"/>
          </p:cNvSpPr>
          <p:nvPr>
            <p:ph type="body" sz="quarter" idx="21"/>
          </p:nvPr>
        </p:nvSpPr>
        <p:spPr>
          <a:xfrm>
            <a:off x="13016410" y="6389027"/>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34" name="Text Placeholder 2"/>
          <p:cNvSpPr>
            <a:spLocks noGrp="1"/>
          </p:cNvSpPr>
          <p:nvPr>
            <p:ph type="body" sz="quarter" idx="22"/>
          </p:nvPr>
        </p:nvSpPr>
        <p:spPr>
          <a:xfrm>
            <a:off x="4691266" y="2983234"/>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35" name="Text Placeholder 4"/>
          <p:cNvSpPr>
            <a:spLocks noGrp="1"/>
          </p:cNvSpPr>
          <p:nvPr>
            <p:ph type="body" sz="quarter" idx="23"/>
          </p:nvPr>
        </p:nvSpPr>
        <p:spPr>
          <a:xfrm>
            <a:off x="4691266" y="2464959"/>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36" name="Text Placeholder 2"/>
          <p:cNvSpPr>
            <a:spLocks noGrp="1"/>
          </p:cNvSpPr>
          <p:nvPr>
            <p:ph type="body" sz="quarter" idx="24"/>
          </p:nvPr>
        </p:nvSpPr>
        <p:spPr>
          <a:xfrm>
            <a:off x="11523998" y="2983234"/>
            <a:ext cx="3171825" cy="1195386"/>
          </a:xfrm>
        </p:spPr>
        <p:txBody>
          <a:bodyPr>
            <a:normAutofit/>
          </a:bodyPr>
          <a:lstStyle>
            <a:lvl1pPr marL="0" indent="0" algn="ctr">
              <a:buFontTx/>
              <a:buNone/>
              <a:defRPr sz="1700" baseline="0">
                <a:solidFill>
                  <a:schemeClr val="bg1">
                    <a:lumMod val="50000"/>
                  </a:schemeClr>
                </a:solidFill>
              </a:defRPr>
            </a:lvl1pPr>
            <a:lvl2pPr marL="685808" indent="0" algn="ctr">
              <a:buFontTx/>
              <a:buNone/>
              <a:defRPr sz="1700" baseline="0">
                <a:solidFill>
                  <a:schemeClr val="bg1">
                    <a:lumMod val="50000"/>
                  </a:schemeClr>
                </a:solidFill>
              </a:defRPr>
            </a:lvl2pPr>
            <a:lvl3pPr marL="1371616" indent="0" algn="ctr">
              <a:buFontTx/>
              <a:buNone/>
              <a:defRPr sz="1700" baseline="0">
                <a:solidFill>
                  <a:schemeClr val="bg1">
                    <a:lumMod val="50000"/>
                  </a:schemeClr>
                </a:solidFill>
              </a:defRPr>
            </a:lvl3pPr>
            <a:lvl4pPr marL="2057425" indent="0" algn="ctr">
              <a:buFontTx/>
              <a:buNone/>
              <a:defRPr sz="1700" baseline="0">
                <a:solidFill>
                  <a:schemeClr val="bg1">
                    <a:lumMod val="50000"/>
                  </a:schemeClr>
                </a:solidFill>
              </a:defRPr>
            </a:lvl4pPr>
            <a:lvl5pPr marL="2743234" indent="0" algn="ctr">
              <a:buFontTx/>
              <a:buNone/>
              <a:defRPr sz="1700" baseline="0">
                <a:solidFill>
                  <a:schemeClr val="bg1">
                    <a:lumMod val="50000"/>
                  </a:schemeClr>
                </a:solidFill>
              </a:defRPr>
            </a:lvl5pPr>
          </a:lstStyle>
          <a:p>
            <a:pPr lvl="0"/>
            <a:r>
              <a:rPr lang="en-US"/>
              <a:t>Click to edit Master text styles</a:t>
            </a:r>
          </a:p>
        </p:txBody>
      </p:sp>
      <p:sp>
        <p:nvSpPr>
          <p:cNvPr id="37" name="Text Placeholder 4"/>
          <p:cNvSpPr>
            <a:spLocks noGrp="1"/>
          </p:cNvSpPr>
          <p:nvPr>
            <p:ph type="body" sz="quarter" idx="25"/>
          </p:nvPr>
        </p:nvSpPr>
        <p:spPr>
          <a:xfrm>
            <a:off x="11523998" y="2464959"/>
            <a:ext cx="3171825" cy="482852"/>
          </a:xfrm>
        </p:spPr>
        <p:txBody>
          <a:bodyPr>
            <a:noAutofit/>
          </a:bodyPr>
          <a:lstStyle>
            <a:lvl1pPr marL="0" indent="0" algn="ctr">
              <a:lnSpc>
                <a:spcPct val="110000"/>
              </a:lnSpc>
              <a:buFontTx/>
              <a:buNone/>
              <a:defRPr sz="2000" b="1" i="0" baseline="0">
                <a:solidFill>
                  <a:schemeClr val="tx1"/>
                </a:solidFill>
                <a:latin typeface="+mj-lt"/>
              </a:defRPr>
            </a:lvl1pPr>
            <a:lvl2pPr>
              <a:defRPr sz="3200" b="1" i="0" baseline="0">
                <a:solidFill>
                  <a:schemeClr val="tx1"/>
                </a:solidFill>
                <a:latin typeface="+mj-lt"/>
              </a:defRPr>
            </a:lvl2pPr>
            <a:lvl3pPr>
              <a:defRPr sz="3200" b="1" i="0" baseline="0">
                <a:solidFill>
                  <a:schemeClr val="tx1"/>
                </a:solidFill>
                <a:latin typeface="+mj-lt"/>
              </a:defRPr>
            </a:lvl3pPr>
            <a:lvl4pPr>
              <a:defRPr sz="3200" b="1" i="0" baseline="0">
                <a:solidFill>
                  <a:schemeClr val="tx1"/>
                </a:solidFill>
                <a:latin typeface="+mj-lt"/>
              </a:defRPr>
            </a:lvl4pPr>
            <a:lvl5pPr>
              <a:defRPr sz="3200" b="1" i="0" baseline="0">
                <a:solidFill>
                  <a:schemeClr val="tx1"/>
                </a:solidFill>
                <a:latin typeface="+mj-lt"/>
              </a:defRPr>
            </a:lvl5pPr>
          </a:lstStyle>
          <a:p>
            <a:pPr lvl="0"/>
            <a:r>
              <a:rPr lang="en-US"/>
              <a:t>Click to edit Master text styles</a:t>
            </a:r>
          </a:p>
        </p:txBody>
      </p:sp>
      <p:sp>
        <p:nvSpPr>
          <p:cNvPr id="19" name="Slide Number Placeholder 5"/>
          <p:cNvSpPr>
            <a:spLocks noGrp="1"/>
          </p:cNvSpPr>
          <p:nvPr>
            <p:ph type="sldNum" sz="quarter" idx="26"/>
          </p:nvPr>
        </p:nvSpPr>
        <p:spPr>
          <a:xfrm>
            <a:off x="327025" y="9278938"/>
            <a:ext cx="682625" cy="679450"/>
          </a:xfrm>
        </p:spPr>
        <p:txBody>
          <a:bodyPr/>
          <a:lstStyle>
            <a:lvl1pPr algn="ctr">
              <a:defRPr sz="1600">
                <a:solidFill>
                  <a:schemeClr val="tx1">
                    <a:lumMod val="65000"/>
                    <a:lumOff val="35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fld id="{8CB0084C-299D-4E30-8887-8933450321CB}" type="slidenum">
              <a:rPr lang="en-US"/>
              <a:pPr>
                <a:defRPr/>
              </a:pPr>
              <a:t>‹#›</a:t>
            </a:fld>
            <a:endParaRPr lang="en-US" dirty="0"/>
          </a:p>
        </p:txBody>
      </p:sp>
    </p:spTree>
    <p:extLst>
      <p:ext uri="{BB962C8B-B14F-4D97-AF65-F5344CB8AC3E}">
        <p14:creationId xmlns:p14="http://schemas.microsoft.com/office/powerpoint/2010/main" val="3393251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57300" y="547688"/>
            <a:ext cx="15773400"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1257300" y="2738438"/>
            <a:ext cx="15773400" cy="652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257300" y="9534525"/>
            <a:ext cx="4114800" cy="547688"/>
          </a:xfrm>
          <a:prstGeom prst="rect">
            <a:avLst/>
          </a:prstGeom>
        </p:spPr>
        <p:txBody>
          <a:bodyPr vert="horz" lIns="91440" tIns="45720" rIns="91440" bIns="45720" rtlCol="0" anchor="ctr"/>
          <a:lstStyle>
            <a:lvl1pPr algn="l" defTabSz="1371191" fontAlgn="auto">
              <a:spcBef>
                <a:spcPts val="0"/>
              </a:spcBef>
              <a:spcAft>
                <a:spcPts val="0"/>
              </a:spcAft>
              <a:defRPr sz="1800" dirty="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6057900" y="9534525"/>
            <a:ext cx="6172200" cy="547688"/>
          </a:xfrm>
          <a:prstGeom prst="rect">
            <a:avLst/>
          </a:prstGeom>
        </p:spPr>
        <p:txBody>
          <a:bodyPr vert="horz" lIns="91440" tIns="45720" rIns="91440" bIns="45720" rtlCol="0" anchor="ctr"/>
          <a:lstStyle>
            <a:lvl1pPr algn="ctr" defTabSz="1371191" fontAlgn="auto">
              <a:spcBef>
                <a:spcPts val="0"/>
              </a:spcBef>
              <a:spcAft>
                <a:spcPts val="0"/>
              </a:spcAft>
              <a:defRPr sz="18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2915900" y="9534525"/>
            <a:ext cx="4114800" cy="547688"/>
          </a:xfrm>
          <a:prstGeom prst="rect">
            <a:avLst/>
          </a:prstGeom>
        </p:spPr>
        <p:txBody>
          <a:bodyPr vert="horz" lIns="91440" tIns="45720" rIns="91440" bIns="45720" rtlCol="0" anchor="ctr"/>
          <a:lstStyle>
            <a:lvl1pPr algn="r" defTabSz="1371191" fontAlgn="auto">
              <a:spcBef>
                <a:spcPts val="0"/>
              </a:spcBef>
              <a:spcAft>
                <a:spcPts val="0"/>
              </a:spcAft>
              <a:defRPr sz="1800">
                <a:solidFill>
                  <a:schemeClr val="tx1">
                    <a:tint val="75000"/>
                  </a:schemeClr>
                </a:solidFill>
                <a:latin typeface="+mn-lt"/>
                <a:cs typeface="+mn-cs"/>
              </a:defRPr>
            </a:lvl1pPr>
          </a:lstStyle>
          <a:p>
            <a:pPr>
              <a:defRPr/>
            </a:pPr>
            <a:fld id="{D4713EDD-7EBD-4C3E-9835-4C55A48AE06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 id="2147483944" r:id="rId14"/>
    <p:sldLayoutId id="2147483945" r:id="rId15"/>
    <p:sldLayoutId id="2147483946" r:id="rId16"/>
    <p:sldLayoutId id="2147483947" r:id="rId17"/>
    <p:sldLayoutId id="2147483948" r:id="rId18"/>
    <p:sldLayoutId id="2147483949" r:id="rId19"/>
    <p:sldLayoutId id="2147483950" r:id="rId20"/>
    <p:sldLayoutId id="2147483951" r:id="rId21"/>
    <p:sldLayoutId id="2147483952" r:id="rId22"/>
    <p:sldLayoutId id="2147483953" r:id="rId23"/>
    <p:sldLayoutId id="2147483954" r:id="rId24"/>
    <p:sldLayoutId id="2147483955" r:id="rId25"/>
    <p:sldLayoutId id="2147483956" r:id="rId26"/>
    <p:sldLayoutId id="2147483957" r:id="rId27"/>
    <p:sldLayoutId id="2147483958" r:id="rId28"/>
    <p:sldLayoutId id="2147483959" r:id="rId29"/>
    <p:sldLayoutId id="2147483960" r:id="rId30"/>
    <p:sldLayoutId id="2147483961" r:id="rId31"/>
    <p:sldLayoutId id="2147483962" r:id="rId32"/>
  </p:sldLayoutIdLst>
  <p:hf hdr="0" ftr="0" dt="0"/>
  <p:txStyles>
    <p:titleStyle>
      <a:lvl1pPr algn="l" defTabSz="1371600" rtl="0" eaLnBrk="0" fontAlgn="base" hangingPunct="0">
        <a:lnSpc>
          <a:spcPct val="90000"/>
        </a:lnSpc>
        <a:spcBef>
          <a:spcPct val="0"/>
        </a:spcBef>
        <a:spcAft>
          <a:spcPct val="0"/>
        </a:spcAft>
        <a:defRPr sz="3200" b="1" kern="1200">
          <a:solidFill>
            <a:schemeClr val="tx1"/>
          </a:solidFill>
          <a:latin typeface="+mj-lt"/>
          <a:ea typeface="+mj-ea"/>
          <a:cs typeface="+mj-cs"/>
        </a:defRPr>
      </a:lvl1pPr>
      <a:lvl2pPr algn="l" defTabSz="1371600" rtl="0" eaLnBrk="0" fontAlgn="base" hangingPunct="0">
        <a:lnSpc>
          <a:spcPct val="90000"/>
        </a:lnSpc>
        <a:spcBef>
          <a:spcPct val="0"/>
        </a:spcBef>
        <a:spcAft>
          <a:spcPct val="0"/>
        </a:spcAft>
        <a:defRPr sz="3200" b="1">
          <a:solidFill>
            <a:schemeClr val="tx1"/>
          </a:solidFill>
          <a:latin typeface="Arial" pitchFamily="34" charset="0"/>
        </a:defRPr>
      </a:lvl2pPr>
      <a:lvl3pPr algn="l" defTabSz="1371600" rtl="0" eaLnBrk="0" fontAlgn="base" hangingPunct="0">
        <a:lnSpc>
          <a:spcPct val="90000"/>
        </a:lnSpc>
        <a:spcBef>
          <a:spcPct val="0"/>
        </a:spcBef>
        <a:spcAft>
          <a:spcPct val="0"/>
        </a:spcAft>
        <a:defRPr sz="3200" b="1">
          <a:solidFill>
            <a:schemeClr val="tx1"/>
          </a:solidFill>
          <a:latin typeface="Arial" pitchFamily="34" charset="0"/>
        </a:defRPr>
      </a:lvl3pPr>
      <a:lvl4pPr algn="l" defTabSz="1371600" rtl="0" eaLnBrk="0" fontAlgn="base" hangingPunct="0">
        <a:lnSpc>
          <a:spcPct val="90000"/>
        </a:lnSpc>
        <a:spcBef>
          <a:spcPct val="0"/>
        </a:spcBef>
        <a:spcAft>
          <a:spcPct val="0"/>
        </a:spcAft>
        <a:defRPr sz="3200" b="1">
          <a:solidFill>
            <a:schemeClr val="tx1"/>
          </a:solidFill>
          <a:latin typeface="Arial" pitchFamily="34" charset="0"/>
        </a:defRPr>
      </a:lvl4pPr>
      <a:lvl5pPr algn="l" defTabSz="1371600" rtl="0" eaLnBrk="0" fontAlgn="base" hangingPunct="0">
        <a:lnSpc>
          <a:spcPct val="90000"/>
        </a:lnSpc>
        <a:spcBef>
          <a:spcPct val="0"/>
        </a:spcBef>
        <a:spcAft>
          <a:spcPct val="0"/>
        </a:spcAft>
        <a:defRPr sz="3200" b="1">
          <a:solidFill>
            <a:schemeClr val="tx1"/>
          </a:solidFill>
          <a:latin typeface="Arial" pitchFamily="34" charset="0"/>
        </a:defRPr>
      </a:lvl5pPr>
      <a:lvl6pPr marL="457200" algn="l" defTabSz="1371600" rtl="0" fontAlgn="base">
        <a:lnSpc>
          <a:spcPct val="90000"/>
        </a:lnSpc>
        <a:spcBef>
          <a:spcPct val="0"/>
        </a:spcBef>
        <a:spcAft>
          <a:spcPct val="0"/>
        </a:spcAft>
        <a:defRPr sz="3200" b="1">
          <a:solidFill>
            <a:schemeClr val="tx1"/>
          </a:solidFill>
          <a:latin typeface="Arial" pitchFamily="34" charset="0"/>
        </a:defRPr>
      </a:lvl6pPr>
      <a:lvl7pPr marL="914400" algn="l" defTabSz="1371600" rtl="0" fontAlgn="base">
        <a:lnSpc>
          <a:spcPct val="90000"/>
        </a:lnSpc>
        <a:spcBef>
          <a:spcPct val="0"/>
        </a:spcBef>
        <a:spcAft>
          <a:spcPct val="0"/>
        </a:spcAft>
        <a:defRPr sz="3200" b="1">
          <a:solidFill>
            <a:schemeClr val="tx1"/>
          </a:solidFill>
          <a:latin typeface="Arial" pitchFamily="34" charset="0"/>
        </a:defRPr>
      </a:lvl7pPr>
      <a:lvl8pPr marL="1371600" algn="l" defTabSz="1371600" rtl="0" fontAlgn="base">
        <a:lnSpc>
          <a:spcPct val="90000"/>
        </a:lnSpc>
        <a:spcBef>
          <a:spcPct val="0"/>
        </a:spcBef>
        <a:spcAft>
          <a:spcPct val="0"/>
        </a:spcAft>
        <a:defRPr sz="3200" b="1">
          <a:solidFill>
            <a:schemeClr val="tx1"/>
          </a:solidFill>
          <a:latin typeface="Arial" pitchFamily="34" charset="0"/>
        </a:defRPr>
      </a:lvl8pPr>
      <a:lvl9pPr marL="1828800" algn="l" defTabSz="1371600" rtl="0" fontAlgn="base">
        <a:lnSpc>
          <a:spcPct val="90000"/>
        </a:lnSpc>
        <a:spcBef>
          <a:spcPct val="0"/>
        </a:spcBef>
        <a:spcAft>
          <a:spcPct val="0"/>
        </a:spcAft>
        <a:defRPr sz="3200" b="1">
          <a:solidFill>
            <a:schemeClr val="tx1"/>
          </a:solidFill>
          <a:latin typeface="Arial" pitchFamily="34" charset="0"/>
        </a:defRPr>
      </a:lvl9pPr>
    </p:titleStyle>
    <p:bodyStyle>
      <a:lvl1pPr marL="342900" indent="-342900" algn="l" defTabSz="1371600" rtl="0" eaLnBrk="0" fontAlgn="base" hangingPunct="0">
        <a:lnSpc>
          <a:spcPct val="150000"/>
        </a:lnSpc>
        <a:spcBef>
          <a:spcPts val="1500"/>
        </a:spcBef>
        <a:spcAft>
          <a:spcPct val="0"/>
        </a:spcAft>
        <a:buFont typeface="Arial" pitchFamily="34" charset="0"/>
        <a:buChar char="•"/>
        <a:defRPr sz="2000" kern="1200">
          <a:solidFill>
            <a:srgbClr val="7F7F7F"/>
          </a:solidFill>
          <a:latin typeface="+mn-lt"/>
          <a:ea typeface="+mn-ea"/>
          <a:cs typeface="+mn-cs"/>
        </a:defRPr>
      </a:lvl1pPr>
      <a:lvl2pPr marL="1028700" indent="-342900" algn="l" defTabSz="1371600" rtl="0" eaLnBrk="0" fontAlgn="base" hangingPunct="0">
        <a:lnSpc>
          <a:spcPct val="150000"/>
        </a:lnSpc>
        <a:spcBef>
          <a:spcPts val="750"/>
        </a:spcBef>
        <a:spcAft>
          <a:spcPct val="0"/>
        </a:spcAft>
        <a:buFont typeface="Arial" pitchFamily="34" charset="0"/>
        <a:buChar char="•"/>
        <a:defRPr sz="2000" kern="1200">
          <a:solidFill>
            <a:srgbClr val="7F7F7F"/>
          </a:solidFill>
          <a:latin typeface="+mn-lt"/>
          <a:ea typeface="+mn-ea"/>
          <a:cs typeface="+mn-cs"/>
        </a:defRPr>
      </a:lvl2pPr>
      <a:lvl3pPr marL="1714500" indent="-342900" algn="l" defTabSz="1371600" rtl="0" eaLnBrk="0" fontAlgn="base" hangingPunct="0">
        <a:lnSpc>
          <a:spcPct val="150000"/>
        </a:lnSpc>
        <a:spcBef>
          <a:spcPts val="750"/>
        </a:spcBef>
        <a:spcAft>
          <a:spcPct val="0"/>
        </a:spcAft>
        <a:buFont typeface="Arial" pitchFamily="34" charset="0"/>
        <a:buChar char="•"/>
        <a:defRPr sz="2000" kern="1200">
          <a:solidFill>
            <a:srgbClr val="7F7F7F"/>
          </a:solidFill>
          <a:latin typeface="+mn-lt"/>
          <a:ea typeface="+mn-ea"/>
          <a:cs typeface="+mn-cs"/>
        </a:defRPr>
      </a:lvl3pPr>
      <a:lvl4pPr marL="2400300" indent="-342900" algn="l" defTabSz="1371600" rtl="0" eaLnBrk="0" fontAlgn="base" hangingPunct="0">
        <a:lnSpc>
          <a:spcPct val="150000"/>
        </a:lnSpc>
        <a:spcBef>
          <a:spcPts val="750"/>
        </a:spcBef>
        <a:spcAft>
          <a:spcPct val="0"/>
        </a:spcAft>
        <a:buFont typeface="Arial" pitchFamily="34" charset="0"/>
        <a:buChar char="•"/>
        <a:defRPr sz="2000" kern="1200">
          <a:solidFill>
            <a:srgbClr val="7F7F7F"/>
          </a:solidFill>
          <a:latin typeface="+mn-lt"/>
          <a:ea typeface="+mn-ea"/>
          <a:cs typeface="+mn-cs"/>
        </a:defRPr>
      </a:lvl4pPr>
      <a:lvl5pPr marL="3086100" indent="-342900" algn="l" defTabSz="1371600" rtl="0" eaLnBrk="0" fontAlgn="base" hangingPunct="0">
        <a:lnSpc>
          <a:spcPct val="150000"/>
        </a:lnSpc>
        <a:spcBef>
          <a:spcPts val="750"/>
        </a:spcBef>
        <a:spcAft>
          <a:spcPct val="0"/>
        </a:spcAft>
        <a:buFont typeface="Arial" pitchFamily="34" charset="0"/>
        <a:buChar char="•"/>
        <a:defRPr sz="2000" kern="1200">
          <a:solidFill>
            <a:srgbClr val="7F7F7F"/>
          </a:solidFill>
          <a:latin typeface="+mn-lt"/>
          <a:ea typeface="+mn-ea"/>
          <a:cs typeface="+mn-cs"/>
        </a:defRPr>
      </a:lvl5pPr>
      <a:lvl6pPr marL="3771947" indent="-342905" algn="l" defTabSz="13716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56" indent="-342905" algn="l" defTabSz="13716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64" indent="-342905" algn="l" defTabSz="13716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73" indent="-342905" algn="l" defTabSz="13716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17" rtl="0" eaLnBrk="1" latinLnBrk="0" hangingPunct="1">
        <a:defRPr sz="2700" kern="1200">
          <a:solidFill>
            <a:schemeClr val="tx1"/>
          </a:solidFill>
          <a:latin typeface="+mn-lt"/>
          <a:ea typeface="+mn-ea"/>
          <a:cs typeface="+mn-cs"/>
        </a:defRPr>
      </a:lvl1pPr>
      <a:lvl2pPr marL="685808" algn="l" defTabSz="1371617" rtl="0" eaLnBrk="1" latinLnBrk="0" hangingPunct="1">
        <a:defRPr sz="2700" kern="1200">
          <a:solidFill>
            <a:schemeClr val="tx1"/>
          </a:solidFill>
          <a:latin typeface="+mn-lt"/>
          <a:ea typeface="+mn-ea"/>
          <a:cs typeface="+mn-cs"/>
        </a:defRPr>
      </a:lvl2pPr>
      <a:lvl3pPr marL="1371617" algn="l" defTabSz="1371617" rtl="0" eaLnBrk="1" latinLnBrk="0" hangingPunct="1">
        <a:defRPr sz="2700" kern="1200">
          <a:solidFill>
            <a:schemeClr val="tx1"/>
          </a:solidFill>
          <a:latin typeface="+mn-lt"/>
          <a:ea typeface="+mn-ea"/>
          <a:cs typeface="+mn-cs"/>
        </a:defRPr>
      </a:lvl3pPr>
      <a:lvl4pPr marL="2057426" algn="l" defTabSz="1371617" rtl="0" eaLnBrk="1" latinLnBrk="0" hangingPunct="1">
        <a:defRPr sz="2700" kern="1200">
          <a:solidFill>
            <a:schemeClr val="tx1"/>
          </a:solidFill>
          <a:latin typeface="+mn-lt"/>
          <a:ea typeface="+mn-ea"/>
          <a:cs typeface="+mn-cs"/>
        </a:defRPr>
      </a:lvl4pPr>
      <a:lvl5pPr marL="2743234" algn="l" defTabSz="1371617" rtl="0" eaLnBrk="1" latinLnBrk="0" hangingPunct="1">
        <a:defRPr sz="2700" kern="1200">
          <a:solidFill>
            <a:schemeClr val="tx1"/>
          </a:solidFill>
          <a:latin typeface="+mn-lt"/>
          <a:ea typeface="+mn-ea"/>
          <a:cs typeface="+mn-cs"/>
        </a:defRPr>
      </a:lvl5pPr>
      <a:lvl6pPr marL="3429043" algn="l" defTabSz="1371617" rtl="0" eaLnBrk="1" latinLnBrk="0" hangingPunct="1">
        <a:defRPr sz="2700" kern="1200">
          <a:solidFill>
            <a:schemeClr val="tx1"/>
          </a:solidFill>
          <a:latin typeface="+mn-lt"/>
          <a:ea typeface="+mn-ea"/>
          <a:cs typeface="+mn-cs"/>
        </a:defRPr>
      </a:lvl6pPr>
      <a:lvl7pPr marL="4114851" algn="l" defTabSz="1371617" rtl="0" eaLnBrk="1" latinLnBrk="0" hangingPunct="1">
        <a:defRPr sz="2700" kern="1200">
          <a:solidFill>
            <a:schemeClr val="tx1"/>
          </a:solidFill>
          <a:latin typeface="+mn-lt"/>
          <a:ea typeface="+mn-ea"/>
          <a:cs typeface="+mn-cs"/>
        </a:defRPr>
      </a:lvl7pPr>
      <a:lvl8pPr marL="4800660" algn="l" defTabSz="1371617" rtl="0" eaLnBrk="1" latinLnBrk="0" hangingPunct="1">
        <a:defRPr sz="2700" kern="1200">
          <a:solidFill>
            <a:schemeClr val="tx1"/>
          </a:solidFill>
          <a:latin typeface="+mn-lt"/>
          <a:ea typeface="+mn-ea"/>
          <a:cs typeface="+mn-cs"/>
        </a:defRPr>
      </a:lvl8pPr>
      <a:lvl9pPr marL="5486469" algn="l" defTabSz="1371617"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chart" Target="../charts/chart9.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0"/>
            <a:ext cx="18288000" cy="10287000"/>
          </a:xfrm>
          <a:prstGeom prst="rect">
            <a:avLst/>
          </a:prstGeom>
          <a:gradFill flip="none" rotWithShape="1">
            <a:gsLst>
              <a:gs pos="100000">
                <a:srgbClr val="1C1B3D"/>
              </a:gs>
              <a:gs pos="25000">
                <a:srgbClr val="453977"/>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1191" fontAlgn="auto">
              <a:spcBef>
                <a:spcPts val="0"/>
              </a:spcBef>
              <a:spcAft>
                <a:spcPts val="0"/>
              </a:spcAft>
              <a:defRPr/>
            </a:pPr>
            <a:endParaRPr lang="en-US" dirty="0"/>
          </a:p>
        </p:txBody>
      </p:sp>
      <p:sp>
        <p:nvSpPr>
          <p:cNvPr id="11" name="TextBox 10"/>
          <p:cNvSpPr txBox="1"/>
          <p:nvPr/>
        </p:nvSpPr>
        <p:spPr>
          <a:xfrm>
            <a:off x="254832" y="2465211"/>
            <a:ext cx="17831287" cy="1938992"/>
          </a:xfrm>
          <a:prstGeom prst="rect">
            <a:avLst/>
          </a:prstGeom>
          <a:noFill/>
        </p:spPr>
        <p:txBody>
          <a:bodyPr wrap="square">
            <a:spAutoFit/>
          </a:bodyPr>
          <a:lstStyle/>
          <a:p>
            <a:pPr algn="ctr" defTabSz="1371191" fontAlgn="auto">
              <a:spcBef>
                <a:spcPts val="0"/>
              </a:spcBef>
              <a:spcAft>
                <a:spcPts val="0"/>
              </a:spcAft>
              <a:defRPr/>
            </a:pPr>
            <a:r>
              <a:rPr lang="en-AU" sz="6000" b="1" spc="300" dirty="0">
                <a:solidFill>
                  <a:schemeClr val="bg1"/>
                </a:solidFill>
              </a:rPr>
              <a:t>Dealing with drugs: improving efficiency in dispensing indictable drug matters</a:t>
            </a:r>
            <a:endParaRPr lang="en-US" sz="6000" b="1" spc="300" dirty="0">
              <a:solidFill>
                <a:schemeClr val="bg1"/>
              </a:solidFill>
            </a:endParaRPr>
          </a:p>
        </p:txBody>
      </p:sp>
      <p:pic>
        <p:nvPicPr>
          <p:cNvPr id="34821"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8685635"/>
            <a:ext cx="609600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BFF0648E-F67C-48CF-BAFE-87F119432C4E}"/>
              </a:ext>
            </a:extLst>
          </p:cNvPr>
          <p:cNvSpPr txBox="1"/>
          <p:nvPr/>
        </p:nvSpPr>
        <p:spPr>
          <a:xfrm>
            <a:off x="278896" y="5247513"/>
            <a:ext cx="17831287" cy="1815882"/>
          </a:xfrm>
          <a:prstGeom prst="rect">
            <a:avLst/>
          </a:prstGeom>
          <a:noFill/>
        </p:spPr>
        <p:txBody>
          <a:bodyPr wrap="square">
            <a:spAutoFit/>
          </a:bodyPr>
          <a:lstStyle/>
          <a:p>
            <a:pPr algn="ctr" defTabSz="1371191" fontAlgn="auto">
              <a:spcBef>
                <a:spcPts val="0"/>
              </a:spcBef>
              <a:spcAft>
                <a:spcPts val="0"/>
              </a:spcAft>
              <a:defRPr/>
            </a:pPr>
            <a:r>
              <a:rPr lang="en-AU" sz="2800" spc="300" dirty="0">
                <a:solidFill>
                  <a:schemeClr val="bg1"/>
                </a:solidFill>
              </a:rPr>
              <a:t>Ringland, C. (2021). </a:t>
            </a:r>
            <a:r>
              <a:rPr lang="en-AU" sz="2800" i="1" spc="300" dirty="0">
                <a:solidFill>
                  <a:schemeClr val="bg1"/>
                </a:solidFill>
              </a:rPr>
              <a:t>The second tranche of the Table Offences Reform: Impacts on District and Local Court finalisations, time to finalisation and sentencing outcome</a:t>
            </a:r>
          </a:p>
          <a:p>
            <a:pPr algn="ctr" defTabSz="1371191" fontAlgn="auto">
              <a:spcBef>
                <a:spcPts val="0"/>
              </a:spcBef>
              <a:spcAft>
                <a:spcPts val="0"/>
              </a:spcAft>
              <a:defRPr/>
            </a:pPr>
            <a:endParaRPr lang="en-AU" sz="2800" spc="300" dirty="0">
              <a:solidFill>
                <a:schemeClr val="bg1"/>
              </a:solidFill>
            </a:endParaRPr>
          </a:p>
          <a:p>
            <a:pPr algn="ctr" defTabSz="1371191" fontAlgn="auto">
              <a:spcBef>
                <a:spcPts val="0"/>
              </a:spcBef>
              <a:spcAft>
                <a:spcPts val="0"/>
              </a:spcAft>
              <a:defRPr/>
            </a:pPr>
            <a:r>
              <a:rPr lang="en-AU" sz="2800" spc="300" dirty="0">
                <a:solidFill>
                  <a:schemeClr val="bg1"/>
                </a:solidFill>
              </a:rPr>
              <a:t>Presented by Malindi Sayle</a:t>
            </a:r>
            <a:endParaRPr lang="en-US" sz="2800" spc="3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a:extLst>
              <a:ext uri="{FF2B5EF4-FFF2-40B4-BE49-F238E27FC236}">
                <a16:creationId xmlns:a16="http://schemas.microsoft.com/office/drawing/2014/main" id="{C613C8B8-E228-4B4E-BEAB-2081CBB22A38}"/>
              </a:ext>
            </a:extLst>
          </p:cNvPr>
          <p:cNvGraphicFramePr>
            <a:graphicFrameLocks/>
          </p:cNvGraphicFramePr>
          <p:nvPr>
            <p:extLst>
              <p:ext uri="{D42A27DB-BD31-4B8C-83A1-F6EECF244321}">
                <p14:modId xmlns:p14="http://schemas.microsoft.com/office/powerpoint/2010/main" val="910887494"/>
              </p:ext>
            </p:extLst>
          </p:nvPr>
        </p:nvGraphicFramePr>
        <p:xfrm>
          <a:off x="3356553" y="4480881"/>
          <a:ext cx="11872451" cy="5689814"/>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10</a:t>
            </a:fld>
            <a:endParaRPr lang="en-US"/>
          </a:p>
        </p:txBody>
      </p:sp>
      <p:pic>
        <p:nvPicPr>
          <p:cNvPr id="35843" name="Picture 2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Box 61"/>
          <p:cNvSpPr txBox="1"/>
          <p:nvPr/>
        </p:nvSpPr>
        <p:spPr>
          <a:xfrm>
            <a:off x="2421792" y="232676"/>
            <a:ext cx="15216024" cy="830997"/>
          </a:xfrm>
          <a:prstGeom prst="rect">
            <a:avLst/>
          </a:prstGeom>
          <a:noFill/>
        </p:spPr>
        <p:txBody>
          <a:bodyPr wrap="none">
            <a:spAutoFit/>
          </a:bodyPr>
          <a:lstStyle/>
          <a:p>
            <a:pPr algn="ctr">
              <a:defRPr/>
            </a:pPr>
            <a:r>
              <a:rPr lang="en-US" altLang="en-US" sz="4800" b="1" dirty="0">
                <a:solidFill>
                  <a:srgbClr val="453977"/>
                </a:solidFill>
              </a:rPr>
              <a:t>Did cases move from District Court to Local Court?</a:t>
            </a:r>
            <a:endParaRPr lang="en-US" sz="4800" b="1" dirty="0">
              <a:solidFill>
                <a:srgbClr val="453977"/>
              </a:solidFill>
            </a:endParaRPr>
          </a:p>
        </p:txBody>
      </p:sp>
      <p:sp>
        <p:nvSpPr>
          <p:cNvPr id="11" name="Rectangle 10">
            <a:extLst>
              <a:ext uri="{FF2B5EF4-FFF2-40B4-BE49-F238E27FC236}">
                <a16:creationId xmlns:a16="http://schemas.microsoft.com/office/drawing/2014/main" id="{343E2DDF-4C87-4DCA-B49D-74C4D833D511}"/>
              </a:ext>
            </a:extLst>
          </p:cNvPr>
          <p:cNvSpPr/>
          <p:nvPr/>
        </p:nvSpPr>
        <p:spPr>
          <a:xfrm>
            <a:off x="2348804" y="2096024"/>
            <a:ext cx="15289011" cy="2323713"/>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There were 1,800 post-reform matters in the sample</a:t>
            </a:r>
            <a:r>
              <a:rPr lang="en-AU" altLang="en-US" sz="2600" dirty="0">
                <a:solidFill>
                  <a:srgbClr val="FF0000"/>
                </a:solidFill>
              </a:rPr>
              <a:t>.</a:t>
            </a:r>
            <a:endParaRPr lang="en-AU" altLang="en-US" sz="2600" dirty="0">
              <a:solidFill>
                <a:schemeClr val="tx1">
                  <a:lumMod val="75000"/>
                  <a:lumOff val="25000"/>
                </a:schemeClr>
              </a:solidFill>
            </a:endParaRP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Over 80% of these matters involved the supply of prohibited drugs</a:t>
            </a:r>
            <a:r>
              <a:rPr lang="en-AU" altLang="en-US" sz="2600" dirty="0">
                <a:solidFill>
                  <a:srgbClr val="FF0000"/>
                </a:solidFill>
              </a:rPr>
              <a:t>.</a:t>
            </a:r>
            <a:endParaRPr lang="en-AU" altLang="en-US" sz="2600" dirty="0">
              <a:solidFill>
                <a:schemeClr val="tx1">
                  <a:lumMod val="75000"/>
                  <a:lumOff val="25000"/>
                </a:schemeClr>
              </a:solidFill>
            </a:endParaRP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79% of matters post-reform were finalised in the Local Court, resulting in 81 fewer trials and 1,026 fewer sentence finalisations in the District Court, compared with the pre-reform period.</a:t>
            </a:r>
            <a:r>
              <a:rPr lang="en-US" altLang="en-US" sz="2600" dirty="0">
                <a:solidFill>
                  <a:schemeClr val="tx1">
                    <a:lumMod val="75000"/>
                    <a:lumOff val="25000"/>
                  </a:schemeClr>
                </a:solidFill>
              </a:rPr>
              <a:t> </a:t>
            </a:r>
          </a:p>
          <a:p>
            <a:pPr marL="342900" indent="-342900" eaLnBrk="1" hangingPunct="1">
              <a:spcAft>
                <a:spcPts val="600"/>
              </a:spcAft>
              <a:buFont typeface="Arial" panose="020B0604020202020204" pitchFamily="34" charset="0"/>
              <a:buChar char="•"/>
            </a:pPr>
            <a:r>
              <a:rPr lang="en-US" altLang="en-US" sz="2600" dirty="0">
                <a:solidFill>
                  <a:schemeClr val="tx1">
                    <a:lumMod val="75000"/>
                    <a:lumOff val="25000"/>
                  </a:schemeClr>
                </a:solidFill>
              </a:rPr>
              <a:t>In the Local Court, there were 320 more defended hearings and 1,064 more sentences</a:t>
            </a:r>
            <a:r>
              <a:rPr lang="en-US" altLang="en-US" sz="2600" dirty="0">
                <a:solidFill>
                  <a:srgbClr val="FF0000"/>
                </a:solidFill>
              </a:rPr>
              <a:t>.</a:t>
            </a:r>
            <a:endParaRPr lang="en-US" altLang="en-US" sz="2600" dirty="0">
              <a:solidFill>
                <a:schemeClr val="tx1">
                  <a:lumMod val="75000"/>
                  <a:lumOff val="25000"/>
                </a:schemeClr>
              </a:solidFill>
            </a:endParaRPr>
          </a:p>
        </p:txBody>
      </p:sp>
      <p:sp>
        <p:nvSpPr>
          <p:cNvPr id="9" name="Rectangle 8">
            <a:extLst>
              <a:ext uri="{FF2B5EF4-FFF2-40B4-BE49-F238E27FC236}">
                <a16:creationId xmlns:a16="http://schemas.microsoft.com/office/drawing/2014/main" id="{44D0F846-D4B9-4854-B70D-971BBC66AD1B}"/>
              </a:ext>
            </a:extLst>
          </p:cNvPr>
          <p:cNvSpPr/>
          <p:nvPr/>
        </p:nvSpPr>
        <p:spPr>
          <a:xfrm>
            <a:off x="2542100" y="1365403"/>
            <a:ext cx="7966843" cy="646331"/>
          </a:xfrm>
          <a:prstGeom prst="rect">
            <a:avLst/>
          </a:prstGeom>
        </p:spPr>
        <p:txBody>
          <a:bodyPr wrap="square">
            <a:spAutoFit/>
          </a:bodyPr>
          <a:lstStyle/>
          <a:p>
            <a:pPr eaLnBrk="1" hangingPunct="1">
              <a:defRPr/>
            </a:pPr>
            <a:r>
              <a:rPr lang="en-AU" altLang="en-US" sz="3600" b="1" dirty="0"/>
              <a:t>Yes – four in five cases</a:t>
            </a:r>
          </a:p>
        </p:txBody>
      </p:sp>
      <p:sp>
        <p:nvSpPr>
          <p:cNvPr id="14" name="Rectangle 13">
            <a:extLst>
              <a:ext uri="{FF2B5EF4-FFF2-40B4-BE49-F238E27FC236}">
                <a16:creationId xmlns:a16="http://schemas.microsoft.com/office/drawing/2014/main" id="{D7AC704F-6F90-4A80-B705-CAE1400703E6}"/>
              </a:ext>
            </a:extLst>
          </p:cNvPr>
          <p:cNvSpPr/>
          <p:nvPr/>
        </p:nvSpPr>
        <p:spPr>
          <a:xfrm>
            <a:off x="10508943" y="7533867"/>
            <a:ext cx="1503039" cy="584775"/>
          </a:xfrm>
          <a:prstGeom prst="rect">
            <a:avLst/>
          </a:prstGeom>
        </p:spPr>
        <p:txBody>
          <a:bodyPr wrap="square">
            <a:spAutoFit/>
          </a:bodyPr>
          <a:lstStyle/>
          <a:p>
            <a:pPr eaLnBrk="1" hangingPunct="1">
              <a:spcAft>
                <a:spcPts val="600"/>
              </a:spcAft>
            </a:pPr>
            <a:r>
              <a:rPr lang="en-US" altLang="en-US" sz="1600" b="1" dirty="0">
                <a:solidFill>
                  <a:srgbClr val="002060"/>
                </a:solidFill>
              </a:rPr>
              <a:t>Sentences avoided</a:t>
            </a:r>
          </a:p>
        </p:txBody>
      </p:sp>
      <p:sp>
        <p:nvSpPr>
          <p:cNvPr id="15" name="Rectangle 14">
            <a:extLst>
              <a:ext uri="{FF2B5EF4-FFF2-40B4-BE49-F238E27FC236}">
                <a16:creationId xmlns:a16="http://schemas.microsoft.com/office/drawing/2014/main" id="{A3653F22-AA75-42D3-8E9D-BD52D9EFA530}"/>
              </a:ext>
            </a:extLst>
          </p:cNvPr>
          <p:cNvSpPr/>
          <p:nvPr/>
        </p:nvSpPr>
        <p:spPr>
          <a:xfrm>
            <a:off x="10508943" y="8435737"/>
            <a:ext cx="1177158" cy="584775"/>
          </a:xfrm>
          <a:prstGeom prst="rect">
            <a:avLst/>
          </a:prstGeom>
        </p:spPr>
        <p:txBody>
          <a:bodyPr wrap="square">
            <a:spAutoFit/>
          </a:bodyPr>
          <a:lstStyle/>
          <a:p>
            <a:pPr eaLnBrk="1" hangingPunct="1">
              <a:spcAft>
                <a:spcPts val="600"/>
              </a:spcAft>
            </a:pPr>
            <a:r>
              <a:rPr lang="en-US" altLang="en-US" sz="1600" b="1" dirty="0">
                <a:solidFill>
                  <a:srgbClr val="0097CC"/>
                </a:solidFill>
              </a:rPr>
              <a:t>Trials avoided</a:t>
            </a:r>
          </a:p>
        </p:txBody>
      </p:sp>
      <p:cxnSp>
        <p:nvCxnSpPr>
          <p:cNvPr id="4" name="Straight Arrow Connector 3">
            <a:extLst>
              <a:ext uri="{FF2B5EF4-FFF2-40B4-BE49-F238E27FC236}">
                <a16:creationId xmlns:a16="http://schemas.microsoft.com/office/drawing/2014/main" id="{B2C7FBF0-9D94-49E0-86DA-CB94399A54DD}"/>
              </a:ext>
            </a:extLst>
          </p:cNvPr>
          <p:cNvCxnSpPr>
            <a:cxnSpLocks/>
          </p:cNvCxnSpPr>
          <p:nvPr/>
        </p:nvCxnSpPr>
        <p:spPr>
          <a:xfrm>
            <a:off x="7169017" y="5695739"/>
            <a:ext cx="1630858" cy="894126"/>
          </a:xfrm>
          <a:prstGeom prst="straightConnector1">
            <a:avLst/>
          </a:prstGeom>
          <a:ln w="22225">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13B8184-B55D-498C-BCA2-C64FC484760C}"/>
              </a:ext>
            </a:extLst>
          </p:cNvPr>
          <p:cNvSpPr/>
          <p:nvPr/>
        </p:nvSpPr>
        <p:spPr>
          <a:xfrm>
            <a:off x="7781018" y="5646929"/>
            <a:ext cx="1503039" cy="338554"/>
          </a:xfrm>
          <a:prstGeom prst="rect">
            <a:avLst/>
          </a:prstGeom>
          <a:solidFill>
            <a:schemeClr val="bg1"/>
          </a:solidFill>
        </p:spPr>
        <p:txBody>
          <a:bodyPr wrap="square">
            <a:spAutoFit/>
          </a:bodyPr>
          <a:lstStyle/>
          <a:p>
            <a:pPr eaLnBrk="1" hangingPunct="1">
              <a:spcAft>
                <a:spcPts val="600"/>
              </a:spcAft>
            </a:pPr>
            <a:r>
              <a:rPr lang="en-US" altLang="en-US" sz="1600" b="1" dirty="0">
                <a:solidFill>
                  <a:srgbClr val="0094C8"/>
                </a:solidFill>
              </a:rPr>
              <a:t>Trials actual</a:t>
            </a:r>
          </a:p>
        </p:txBody>
      </p:sp>
      <p:cxnSp>
        <p:nvCxnSpPr>
          <p:cNvPr id="16" name="Straight Arrow Connector 15">
            <a:extLst>
              <a:ext uri="{FF2B5EF4-FFF2-40B4-BE49-F238E27FC236}">
                <a16:creationId xmlns:a16="http://schemas.microsoft.com/office/drawing/2014/main" id="{C83E2E14-39DD-48E5-A0C5-03513B4ED54F}"/>
              </a:ext>
            </a:extLst>
          </p:cNvPr>
          <p:cNvCxnSpPr>
            <a:cxnSpLocks/>
          </p:cNvCxnSpPr>
          <p:nvPr/>
        </p:nvCxnSpPr>
        <p:spPr>
          <a:xfrm>
            <a:off x="7056593" y="7215096"/>
            <a:ext cx="1615463" cy="0"/>
          </a:xfrm>
          <a:prstGeom prst="straightConnector1">
            <a:avLst/>
          </a:prstGeom>
          <a:ln w="25400">
            <a:solidFill>
              <a:srgbClr val="002060"/>
            </a:solidFill>
            <a:tailEnd type="triangle" w="lg" len="me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63A95EE4-9629-46B6-996B-5371B88AABA1}"/>
              </a:ext>
            </a:extLst>
          </p:cNvPr>
          <p:cNvSpPr/>
          <p:nvPr/>
        </p:nvSpPr>
        <p:spPr>
          <a:xfrm>
            <a:off x="7169018" y="6581511"/>
            <a:ext cx="1224000" cy="584775"/>
          </a:xfrm>
          <a:prstGeom prst="rect">
            <a:avLst/>
          </a:prstGeom>
          <a:solidFill>
            <a:schemeClr val="bg1"/>
          </a:solidFill>
        </p:spPr>
        <p:txBody>
          <a:bodyPr wrap="square" lIns="36000" tIns="36000" rIns="36000" bIns="36000">
            <a:spAutoFit/>
          </a:bodyPr>
          <a:lstStyle/>
          <a:p>
            <a:pPr algn="ctr" eaLnBrk="1" hangingPunct="1">
              <a:spcAft>
                <a:spcPts val="600"/>
              </a:spcAft>
            </a:pPr>
            <a:r>
              <a:rPr lang="en-US" altLang="en-US" sz="1600" b="1" dirty="0">
                <a:solidFill>
                  <a:srgbClr val="002060"/>
                </a:solidFill>
              </a:rPr>
              <a:t>Sentences actual</a:t>
            </a:r>
          </a:p>
        </p:txBody>
      </p:sp>
      <p:sp>
        <p:nvSpPr>
          <p:cNvPr id="23" name="Rectangle 22">
            <a:extLst>
              <a:ext uri="{FF2B5EF4-FFF2-40B4-BE49-F238E27FC236}">
                <a16:creationId xmlns:a16="http://schemas.microsoft.com/office/drawing/2014/main" id="{81775A1A-AB02-4101-A1F6-3D8BD70BD464}"/>
              </a:ext>
            </a:extLst>
          </p:cNvPr>
          <p:cNvSpPr/>
          <p:nvPr/>
        </p:nvSpPr>
        <p:spPr>
          <a:xfrm>
            <a:off x="14165908" y="5610254"/>
            <a:ext cx="2086815" cy="584775"/>
          </a:xfrm>
          <a:prstGeom prst="rect">
            <a:avLst/>
          </a:prstGeom>
          <a:solidFill>
            <a:schemeClr val="bg1"/>
          </a:solidFill>
        </p:spPr>
        <p:txBody>
          <a:bodyPr wrap="square">
            <a:spAutoFit/>
          </a:bodyPr>
          <a:lstStyle/>
          <a:p>
            <a:pPr eaLnBrk="1" hangingPunct="1">
              <a:spcAft>
                <a:spcPts val="600"/>
              </a:spcAft>
            </a:pPr>
            <a:r>
              <a:rPr lang="en-US" altLang="en-US" sz="1600" b="1" dirty="0">
                <a:solidFill>
                  <a:srgbClr val="0094C8"/>
                </a:solidFill>
              </a:rPr>
              <a:t>Defended hearings added</a:t>
            </a:r>
          </a:p>
        </p:txBody>
      </p:sp>
      <p:sp>
        <p:nvSpPr>
          <p:cNvPr id="24" name="Rectangle 23">
            <a:extLst>
              <a:ext uri="{FF2B5EF4-FFF2-40B4-BE49-F238E27FC236}">
                <a16:creationId xmlns:a16="http://schemas.microsoft.com/office/drawing/2014/main" id="{B2462FE7-FCF7-49CF-A148-40323AE4EFEE}"/>
              </a:ext>
            </a:extLst>
          </p:cNvPr>
          <p:cNvSpPr/>
          <p:nvPr/>
        </p:nvSpPr>
        <p:spPr>
          <a:xfrm>
            <a:off x="14253160" y="6638522"/>
            <a:ext cx="1224000" cy="584775"/>
          </a:xfrm>
          <a:prstGeom prst="rect">
            <a:avLst/>
          </a:prstGeom>
          <a:solidFill>
            <a:schemeClr val="bg1"/>
          </a:solidFill>
        </p:spPr>
        <p:txBody>
          <a:bodyPr wrap="square" lIns="36000" tIns="36000" rIns="36000" bIns="36000">
            <a:spAutoFit/>
          </a:bodyPr>
          <a:lstStyle/>
          <a:p>
            <a:pPr eaLnBrk="1" hangingPunct="1">
              <a:spcAft>
                <a:spcPts val="600"/>
              </a:spcAft>
            </a:pPr>
            <a:r>
              <a:rPr lang="en-US" altLang="en-US" sz="1600" b="1" dirty="0">
                <a:solidFill>
                  <a:srgbClr val="002060"/>
                </a:solidFill>
              </a:rPr>
              <a:t>Sentences added</a:t>
            </a:r>
          </a:p>
        </p:txBody>
      </p:sp>
    </p:spTree>
    <p:extLst>
      <p:ext uri="{BB962C8B-B14F-4D97-AF65-F5344CB8AC3E}">
        <p14:creationId xmlns:p14="http://schemas.microsoft.com/office/powerpoint/2010/main" val="1561202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11</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D9EE909F-6370-411A-AB98-566AE0AB366A}"/>
              </a:ext>
            </a:extLst>
          </p:cNvPr>
          <p:cNvSpPr txBox="1"/>
          <p:nvPr/>
        </p:nvSpPr>
        <p:spPr>
          <a:xfrm>
            <a:off x="2413511" y="261938"/>
            <a:ext cx="14431454" cy="830997"/>
          </a:xfrm>
          <a:prstGeom prst="rect">
            <a:avLst/>
          </a:prstGeom>
          <a:noFill/>
        </p:spPr>
        <p:txBody>
          <a:bodyPr wrap="square">
            <a:spAutoFit/>
          </a:bodyPr>
          <a:lstStyle/>
          <a:p>
            <a:pPr defTabSz="1371191" fontAlgn="auto">
              <a:spcBef>
                <a:spcPts val="0"/>
              </a:spcBef>
              <a:spcAft>
                <a:spcPts val="0"/>
              </a:spcAft>
              <a:defRPr/>
            </a:pPr>
            <a:r>
              <a:rPr lang="en-US" altLang="en-US" sz="4800" b="1" dirty="0">
                <a:solidFill>
                  <a:srgbClr val="453977"/>
                </a:solidFill>
              </a:rPr>
              <a:t>Were reform matters finalised faster?</a:t>
            </a:r>
            <a:endParaRPr lang="en-US" sz="4800" b="1" dirty="0">
              <a:solidFill>
                <a:srgbClr val="453977"/>
              </a:solidFill>
            </a:endParaRPr>
          </a:p>
        </p:txBody>
      </p:sp>
      <p:sp>
        <p:nvSpPr>
          <p:cNvPr id="15" name="Rectangle 14">
            <a:extLst>
              <a:ext uri="{FF2B5EF4-FFF2-40B4-BE49-F238E27FC236}">
                <a16:creationId xmlns:a16="http://schemas.microsoft.com/office/drawing/2014/main" id="{527FA714-2509-42CA-9996-9F88694534CA}"/>
              </a:ext>
            </a:extLst>
          </p:cNvPr>
          <p:cNvSpPr/>
          <p:nvPr/>
        </p:nvSpPr>
        <p:spPr>
          <a:xfrm>
            <a:off x="2413511" y="1365403"/>
            <a:ext cx="9144000" cy="646331"/>
          </a:xfrm>
          <a:prstGeom prst="rect">
            <a:avLst/>
          </a:prstGeom>
        </p:spPr>
        <p:txBody>
          <a:bodyPr>
            <a:spAutoFit/>
          </a:bodyPr>
          <a:lstStyle/>
          <a:p>
            <a:pPr eaLnBrk="1" hangingPunct="1"/>
            <a:r>
              <a:rPr lang="en-AU" altLang="en-US" sz="3600" b="1" dirty="0"/>
              <a:t>Yes - by more than 6 months</a:t>
            </a:r>
          </a:p>
        </p:txBody>
      </p:sp>
      <p:graphicFrame>
        <p:nvGraphicFramePr>
          <p:cNvPr id="9" name="Chart 8">
            <a:extLst>
              <a:ext uri="{FF2B5EF4-FFF2-40B4-BE49-F238E27FC236}">
                <a16:creationId xmlns:a16="http://schemas.microsoft.com/office/drawing/2014/main" id="{729EC3FA-2F68-4E97-A8B2-C01B5F3A146E}"/>
              </a:ext>
            </a:extLst>
          </p:cNvPr>
          <p:cNvGraphicFramePr>
            <a:graphicFrameLocks/>
          </p:cNvGraphicFramePr>
          <p:nvPr>
            <p:extLst>
              <p:ext uri="{D42A27DB-BD31-4B8C-83A1-F6EECF244321}">
                <p14:modId xmlns:p14="http://schemas.microsoft.com/office/powerpoint/2010/main" val="3693815064"/>
              </p:ext>
            </p:extLst>
          </p:nvPr>
        </p:nvGraphicFramePr>
        <p:xfrm>
          <a:off x="3441473" y="4532202"/>
          <a:ext cx="6327322" cy="55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4B556FC6-F139-426B-B98F-C83846912DC9}"/>
              </a:ext>
            </a:extLst>
          </p:cNvPr>
          <p:cNvGraphicFramePr>
            <a:graphicFrameLocks/>
          </p:cNvGraphicFramePr>
          <p:nvPr>
            <p:extLst>
              <p:ext uri="{D42A27DB-BD31-4B8C-83A1-F6EECF244321}">
                <p14:modId xmlns:p14="http://schemas.microsoft.com/office/powerpoint/2010/main" val="1975132160"/>
              </p:ext>
            </p:extLst>
          </p:nvPr>
        </p:nvGraphicFramePr>
        <p:xfrm>
          <a:off x="9714366" y="4537645"/>
          <a:ext cx="6327322" cy="55800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a:extLst>
              <a:ext uri="{FF2B5EF4-FFF2-40B4-BE49-F238E27FC236}">
                <a16:creationId xmlns:a16="http://schemas.microsoft.com/office/drawing/2014/main" id="{9B4242DD-661C-48C8-8D7B-662D70C96B49}"/>
              </a:ext>
            </a:extLst>
          </p:cNvPr>
          <p:cNvSpPr/>
          <p:nvPr/>
        </p:nvSpPr>
        <p:spPr>
          <a:xfrm>
            <a:off x="2348804" y="2208318"/>
            <a:ext cx="15289011" cy="1369606"/>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The median time from charge to finalisation for all reform matters combined decreased from 443 days pre-reform to 246 days post-reform, a difference of almost 200 days</a:t>
            </a: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76% of post-reform matters were finalised within 365 days, compared with only 31% pre-reform. </a:t>
            </a:r>
          </a:p>
        </p:txBody>
      </p:sp>
    </p:spTree>
    <p:extLst>
      <p:ext uri="{BB962C8B-B14F-4D97-AF65-F5344CB8AC3E}">
        <p14:creationId xmlns:p14="http://schemas.microsoft.com/office/powerpoint/2010/main" val="2923634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12</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a:extLst>
              <a:ext uri="{FF2B5EF4-FFF2-40B4-BE49-F238E27FC236}">
                <a16:creationId xmlns:a16="http://schemas.microsoft.com/office/drawing/2014/main" id="{52F4CBC8-75A1-4485-8AA1-125DF3B3C9EC}"/>
              </a:ext>
            </a:extLst>
          </p:cNvPr>
          <p:cNvSpPr txBox="1"/>
          <p:nvPr/>
        </p:nvSpPr>
        <p:spPr>
          <a:xfrm>
            <a:off x="2342071" y="261938"/>
            <a:ext cx="14431454" cy="830997"/>
          </a:xfrm>
          <a:prstGeom prst="rect">
            <a:avLst/>
          </a:prstGeom>
          <a:noFill/>
        </p:spPr>
        <p:txBody>
          <a:bodyPr wrap="square">
            <a:spAutoFit/>
          </a:bodyPr>
          <a:lstStyle/>
          <a:p>
            <a:pPr defTabSz="1371191" fontAlgn="auto">
              <a:spcBef>
                <a:spcPts val="0"/>
              </a:spcBef>
              <a:spcAft>
                <a:spcPts val="0"/>
              </a:spcAft>
              <a:defRPr/>
            </a:pPr>
            <a:r>
              <a:rPr lang="en-US" altLang="en-US" sz="4800" b="1" dirty="0">
                <a:solidFill>
                  <a:srgbClr val="453977"/>
                </a:solidFill>
              </a:rPr>
              <a:t>Did the reform impact prison penalties?   </a:t>
            </a:r>
            <a:endParaRPr lang="en-US" sz="4800" b="1" dirty="0">
              <a:solidFill>
                <a:srgbClr val="453977"/>
              </a:solidFill>
            </a:endParaRPr>
          </a:p>
        </p:txBody>
      </p:sp>
      <p:sp>
        <p:nvSpPr>
          <p:cNvPr id="19" name="Rectangle 18">
            <a:extLst>
              <a:ext uri="{FF2B5EF4-FFF2-40B4-BE49-F238E27FC236}">
                <a16:creationId xmlns:a16="http://schemas.microsoft.com/office/drawing/2014/main" id="{E1DBB498-643C-483D-9F36-F64E2E480B87}"/>
              </a:ext>
            </a:extLst>
          </p:cNvPr>
          <p:cNvSpPr/>
          <p:nvPr/>
        </p:nvSpPr>
        <p:spPr>
          <a:xfrm>
            <a:off x="2342069" y="1365403"/>
            <a:ext cx="15295745" cy="646331"/>
          </a:xfrm>
          <a:prstGeom prst="rect">
            <a:avLst/>
          </a:prstGeom>
        </p:spPr>
        <p:txBody>
          <a:bodyPr wrap="square">
            <a:spAutoFit/>
          </a:bodyPr>
          <a:lstStyle/>
          <a:p>
            <a:pPr eaLnBrk="1" hangingPunct="1"/>
            <a:r>
              <a:rPr lang="en-AU" altLang="en-US" sz="3600" b="1" dirty="0"/>
              <a:t>Yes - and for drug charges, even after adjusting for a range of factors</a:t>
            </a:r>
          </a:p>
        </p:txBody>
      </p:sp>
      <p:graphicFrame>
        <p:nvGraphicFramePr>
          <p:cNvPr id="10" name="Chart 9">
            <a:extLst>
              <a:ext uri="{FF2B5EF4-FFF2-40B4-BE49-F238E27FC236}">
                <a16:creationId xmlns:a16="http://schemas.microsoft.com/office/drawing/2014/main" id="{729EC3FA-2F68-4E97-A8B2-C01B5F3A146E}"/>
              </a:ext>
            </a:extLst>
          </p:cNvPr>
          <p:cNvGraphicFramePr>
            <a:graphicFrameLocks/>
          </p:cNvGraphicFramePr>
          <p:nvPr>
            <p:extLst>
              <p:ext uri="{D42A27DB-BD31-4B8C-83A1-F6EECF244321}">
                <p14:modId xmlns:p14="http://schemas.microsoft.com/office/powerpoint/2010/main" val="3469702426"/>
              </p:ext>
            </p:extLst>
          </p:nvPr>
        </p:nvGraphicFramePr>
        <p:xfrm>
          <a:off x="3991187" y="5255306"/>
          <a:ext cx="11133221" cy="5125922"/>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a:extLst>
              <a:ext uri="{FF2B5EF4-FFF2-40B4-BE49-F238E27FC236}">
                <a16:creationId xmlns:a16="http://schemas.microsoft.com/office/drawing/2014/main" id="{7D198E0E-45CE-4397-AFEE-6BFD950D730B}"/>
              </a:ext>
            </a:extLst>
          </p:cNvPr>
          <p:cNvSpPr/>
          <p:nvPr/>
        </p:nvSpPr>
        <p:spPr>
          <a:xfrm>
            <a:off x="2348804" y="2208318"/>
            <a:ext cx="15289011" cy="2646878"/>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Of those guilty of reform-related charges, 37% received a prison penalty, both pre- and post-reform. </a:t>
            </a: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However, fewer offenders post-reform received prison penalties longer than 12 months: 9% with minimum term of more than 12 months post-reform versus 17% pre-reform. </a:t>
            </a: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Specifically for drug supply charges, the study found a significant reduction in prison penalties of more than 12 months after adjusting for a range of factors, such as prior offending and the number of offences, as well as the community-based sentencing reform. </a:t>
            </a:r>
          </a:p>
        </p:txBody>
      </p:sp>
    </p:spTree>
    <p:extLst>
      <p:ext uri="{BB962C8B-B14F-4D97-AF65-F5344CB8AC3E}">
        <p14:creationId xmlns:p14="http://schemas.microsoft.com/office/powerpoint/2010/main" val="134173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DBC539-B339-4347-A067-195F4DF43F83}"/>
              </a:ext>
            </a:extLst>
          </p:cNvPr>
          <p:cNvSpPr txBox="1"/>
          <p:nvPr/>
        </p:nvSpPr>
        <p:spPr>
          <a:xfrm>
            <a:off x="5707044" y="4343400"/>
            <a:ext cx="6873912" cy="984885"/>
          </a:xfrm>
          <a:prstGeom prst="rect">
            <a:avLst/>
          </a:prstGeom>
          <a:noFill/>
          <a:ln w="63500">
            <a:solidFill>
              <a:schemeClr val="bg1"/>
            </a:solidFill>
          </a:ln>
        </p:spPr>
        <p:txBody>
          <a:bodyPr wrap="square" lIns="274320" tIns="182880" rIns="274320" bIns="182880">
            <a:spAutoFit/>
          </a:bodyPr>
          <a:lstStyle/>
          <a:p>
            <a:pPr algn="ctr"/>
            <a:r>
              <a:rPr lang="en-US" sz="4000" dirty="0">
                <a:solidFill>
                  <a:schemeClr val="bg1"/>
                </a:solidFill>
                <a:latin typeface="Open Sans SemiBold" panose="020B0706030804020204" pitchFamily="34" charset="0"/>
                <a:cs typeface="Open Sans SemiBold" panose="020B0706030804020204" pitchFamily="34" charset="0"/>
              </a:rPr>
              <a:t>Conclusion and </a:t>
            </a:r>
            <a:r>
              <a:rPr lang="en-US" sz="4000" dirty="0">
                <a:solidFill>
                  <a:schemeClr val="bg1"/>
                </a:solidFill>
                <a:latin typeface="Open Sans SemiBold" panose="020B0706030804020204" pitchFamily="34" charset="0"/>
              </a:rPr>
              <a:t>Implications</a:t>
            </a:r>
          </a:p>
        </p:txBody>
      </p:sp>
    </p:spTree>
    <p:extLst>
      <p:ext uri="{BB962C8B-B14F-4D97-AF65-F5344CB8AC3E}">
        <p14:creationId xmlns:p14="http://schemas.microsoft.com/office/powerpoint/2010/main" val="852316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14</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FB76F480-7B73-4805-B8E3-FE0BF537A140}"/>
              </a:ext>
            </a:extLst>
          </p:cNvPr>
          <p:cNvSpPr/>
          <p:nvPr/>
        </p:nvSpPr>
        <p:spPr>
          <a:xfrm>
            <a:off x="2744518" y="1928099"/>
            <a:ext cx="14106568" cy="4506042"/>
          </a:xfrm>
          <a:prstGeom prst="rect">
            <a:avLst/>
          </a:prstGeom>
        </p:spPr>
        <p:txBody>
          <a:bodyPr wrap="square">
            <a:spAutoFit/>
          </a:bodyPr>
          <a:lstStyle/>
          <a:p>
            <a:pPr>
              <a:lnSpc>
                <a:spcPct val="150000"/>
              </a:lnSpc>
              <a:spcAft>
                <a:spcPts val="1200"/>
              </a:spcAft>
            </a:pPr>
            <a:r>
              <a:rPr lang="en-AU" sz="2800" dirty="0">
                <a:solidFill>
                  <a:schemeClr val="tx1">
                    <a:lumMod val="75000"/>
                    <a:lumOff val="25000"/>
                  </a:schemeClr>
                </a:solidFill>
              </a:rPr>
              <a:t>Reclassifying offences from strictly indictable to Table offences:</a:t>
            </a:r>
          </a:p>
          <a:p>
            <a:pPr marL="1141413" lvl="1" indent="-612000">
              <a:lnSpc>
                <a:spcPct val="150000"/>
              </a:lnSpc>
              <a:spcAft>
                <a:spcPts val="1200"/>
              </a:spcAft>
              <a:buSzPct val="150000"/>
              <a:buFont typeface="Wingdings" panose="05000000000000000000" pitchFamily="2" charset="2"/>
              <a:buChar char="ü"/>
            </a:pPr>
            <a:r>
              <a:rPr lang="en-AU" sz="2800" dirty="0">
                <a:solidFill>
                  <a:schemeClr val="tx1">
                    <a:lumMod val="75000"/>
                    <a:lumOff val="25000"/>
                  </a:schemeClr>
                </a:solidFill>
              </a:rPr>
              <a:t>Reduces District Court finalisations, reducing pressure on the District Court</a:t>
            </a:r>
          </a:p>
          <a:p>
            <a:pPr marL="1141413" lvl="1" indent="-612000">
              <a:lnSpc>
                <a:spcPct val="150000"/>
              </a:lnSpc>
              <a:spcAft>
                <a:spcPts val="1200"/>
              </a:spcAft>
              <a:buSzPct val="150000"/>
              <a:buFont typeface="Wingdings" panose="05000000000000000000" pitchFamily="2" charset="2"/>
              <a:buChar char="ü"/>
            </a:pPr>
            <a:r>
              <a:rPr lang="en-AU" sz="2800" dirty="0">
                <a:solidFill>
                  <a:schemeClr val="tx1">
                    <a:lumMod val="75000"/>
                    <a:lumOff val="25000"/>
                  </a:schemeClr>
                </a:solidFill>
              </a:rPr>
              <a:t>Reduces court delay  </a:t>
            </a:r>
          </a:p>
          <a:p>
            <a:pPr marL="1141413" lvl="1" indent="-612000">
              <a:lnSpc>
                <a:spcPct val="150000"/>
              </a:lnSpc>
              <a:spcAft>
                <a:spcPts val="1200"/>
              </a:spcAft>
              <a:buSzPct val="150000"/>
              <a:buFont typeface="Wingdings" panose="05000000000000000000" pitchFamily="2" charset="2"/>
              <a:buChar char="ü"/>
            </a:pPr>
            <a:r>
              <a:rPr lang="en-AU" sz="2800" dirty="0">
                <a:solidFill>
                  <a:schemeClr val="tx1">
                    <a:lumMod val="75000"/>
                    <a:lumOff val="25000"/>
                  </a:schemeClr>
                </a:solidFill>
              </a:rPr>
              <a:t>Decreases the likelihood of longer prison penalties</a:t>
            </a:r>
          </a:p>
          <a:p>
            <a:pPr>
              <a:lnSpc>
                <a:spcPct val="150000"/>
              </a:lnSpc>
            </a:pPr>
            <a:r>
              <a:rPr lang="en-AU" sz="2800" dirty="0">
                <a:solidFill>
                  <a:schemeClr val="tx1">
                    <a:lumMod val="75000"/>
                    <a:lumOff val="25000"/>
                  </a:schemeClr>
                </a:solidFill>
              </a:rPr>
              <a:t>There is, however, an offsetting impact on the Local Court caseload.</a:t>
            </a:r>
          </a:p>
          <a:p>
            <a:pPr>
              <a:lnSpc>
                <a:spcPct val="150000"/>
              </a:lnSpc>
            </a:pPr>
            <a:r>
              <a:rPr lang="en-AU" sz="2800" dirty="0">
                <a:solidFill>
                  <a:schemeClr val="tx1">
                    <a:lumMod val="75000"/>
                    <a:lumOff val="25000"/>
                  </a:schemeClr>
                </a:solidFill>
              </a:rPr>
              <a:t> </a:t>
            </a:r>
          </a:p>
        </p:txBody>
      </p:sp>
      <p:sp>
        <p:nvSpPr>
          <p:cNvPr id="12" name="TextBox 11">
            <a:extLst>
              <a:ext uri="{FF2B5EF4-FFF2-40B4-BE49-F238E27FC236}">
                <a16:creationId xmlns:a16="http://schemas.microsoft.com/office/drawing/2014/main" id="{63EA5BC4-1A97-4489-99D9-46F9AEBA29B0}"/>
              </a:ext>
            </a:extLst>
          </p:cNvPr>
          <p:cNvSpPr txBox="1"/>
          <p:nvPr/>
        </p:nvSpPr>
        <p:spPr>
          <a:xfrm>
            <a:off x="7131670" y="262459"/>
            <a:ext cx="5388013" cy="830997"/>
          </a:xfrm>
          <a:prstGeom prst="rect">
            <a:avLst/>
          </a:prstGeom>
          <a:noFill/>
        </p:spPr>
        <p:txBody>
          <a:bodyPr wrap="none" rtlCol="0">
            <a:spAutoFit/>
          </a:bodyPr>
          <a:lstStyle/>
          <a:p>
            <a:pPr algn="ctr"/>
            <a:r>
              <a:rPr lang="en-US" sz="4800" b="1" dirty="0">
                <a:solidFill>
                  <a:srgbClr val="453977"/>
                </a:solidFill>
              </a:rPr>
              <a:t>So, in s</a:t>
            </a:r>
            <a:r>
              <a:rPr lang="en-US" sz="4800" b="1" dirty="0">
                <a:solidFill>
                  <a:srgbClr val="453977"/>
                </a:solidFill>
                <a:latin typeface="Arial" panose="020B0604020202020204" pitchFamily="34" charset="0"/>
                <a:cs typeface="Arial" panose="020B0604020202020204" pitchFamily="34" charset="0"/>
              </a:rPr>
              <a:t>ummary…</a:t>
            </a:r>
          </a:p>
        </p:txBody>
      </p:sp>
      <p:sp>
        <p:nvSpPr>
          <p:cNvPr id="4" name="Rectangle 3">
            <a:extLst>
              <a:ext uri="{FF2B5EF4-FFF2-40B4-BE49-F238E27FC236}">
                <a16:creationId xmlns:a16="http://schemas.microsoft.com/office/drawing/2014/main" id="{5C8A228F-CAC8-474C-A021-DC67DB2494AC}"/>
              </a:ext>
            </a:extLst>
          </p:cNvPr>
          <p:cNvSpPr/>
          <p:nvPr/>
        </p:nvSpPr>
        <p:spPr>
          <a:xfrm>
            <a:off x="2744518" y="6686609"/>
            <a:ext cx="14914832" cy="2400657"/>
          </a:xfrm>
          <a:prstGeom prst="rect">
            <a:avLst/>
          </a:prstGeom>
        </p:spPr>
        <p:txBody>
          <a:bodyPr wrap="square">
            <a:spAutoFit/>
          </a:bodyPr>
          <a:lstStyle/>
          <a:p>
            <a:pPr>
              <a:lnSpc>
                <a:spcPct val="150000"/>
              </a:lnSpc>
            </a:pPr>
            <a:r>
              <a:rPr lang="en-AU" altLang="en-US" sz="2800" dirty="0">
                <a:solidFill>
                  <a:schemeClr val="tx1">
                    <a:lumMod val="75000"/>
                    <a:lumOff val="25000"/>
                  </a:schemeClr>
                </a:solidFill>
              </a:rPr>
              <a:t>And there are some limitations to this study:</a:t>
            </a:r>
          </a:p>
          <a:p>
            <a:pPr marL="1027113" lvl="1" indent="-342900">
              <a:lnSpc>
                <a:spcPct val="150000"/>
              </a:lnSpc>
              <a:buFont typeface="Arial" panose="020B0604020202020204" pitchFamily="34" charset="0"/>
              <a:buChar char="•"/>
            </a:pPr>
            <a:r>
              <a:rPr lang="en-AU" altLang="en-US" sz="2800" dirty="0">
                <a:solidFill>
                  <a:schemeClr val="tx1">
                    <a:lumMod val="75000"/>
                    <a:lumOff val="25000"/>
                  </a:schemeClr>
                </a:solidFill>
              </a:rPr>
              <a:t>The inherent differences in the court process between the District and Local Court</a:t>
            </a:r>
          </a:p>
          <a:p>
            <a:pPr marL="1027113" lvl="1" indent="-342900">
              <a:lnSpc>
                <a:spcPct val="150000"/>
              </a:lnSpc>
              <a:buFont typeface="Arial" panose="020B0604020202020204" pitchFamily="34" charset="0"/>
              <a:buChar char="•"/>
            </a:pPr>
            <a:r>
              <a:rPr lang="en-AU" altLang="en-US" sz="2800" dirty="0">
                <a:solidFill>
                  <a:schemeClr val="tx1">
                    <a:lumMod val="75000"/>
                    <a:lumOff val="25000"/>
                  </a:schemeClr>
                </a:solidFill>
              </a:rPr>
              <a:t>Impact of other reforms and changes in court processes </a:t>
            </a:r>
          </a:p>
          <a:p>
            <a:endParaRPr lang="en-AU" altLang="en-US" sz="2400" dirty="0">
              <a:solidFill>
                <a:schemeClr val="tx1">
                  <a:lumMod val="75000"/>
                  <a:lumOff val="25000"/>
                </a:schemeClr>
              </a:solidFill>
            </a:endParaRPr>
          </a:p>
        </p:txBody>
      </p:sp>
    </p:spTree>
    <p:extLst>
      <p:ext uri="{BB962C8B-B14F-4D97-AF65-F5344CB8AC3E}">
        <p14:creationId xmlns:p14="http://schemas.microsoft.com/office/powerpoint/2010/main" val="1591331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a:extLst>
              <a:ext uri="{FF2B5EF4-FFF2-40B4-BE49-F238E27FC236}">
                <a16:creationId xmlns:a16="http://schemas.microsoft.com/office/drawing/2014/main" id="{7044887E-4D26-4B32-9537-F637FC72055B}"/>
              </a:ext>
            </a:extLst>
          </p:cNvPr>
          <p:cNvGraphicFramePr>
            <a:graphicFrameLocks/>
          </p:cNvGraphicFramePr>
          <p:nvPr>
            <p:extLst>
              <p:ext uri="{D42A27DB-BD31-4B8C-83A1-F6EECF244321}">
                <p14:modId xmlns:p14="http://schemas.microsoft.com/office/powerpoint/2010/main" val="685609485"/>
              </p:ext>
            </p:extLst>
          </p:nvPr>
        </p:nvGraphicFramePr>
        <p:xfrm>
          <a:off x="2493850" y="4582132"/>
          <a:ext cx="6821289" cy="529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a:extLst>
              <a:ext uri="{FF2B5EF4-FFF2-40B4-BE49-F238E27FC236}">
                <a16:creationId xmlns:a16="http://schemas.microsoft.com/office/drawing/2014/main" id="{0656CB7F-3ECD-4A6F-908E-BA71D21995A4}"/>
              </a:ext>
            </a:extLst>
          </p:cNvPr>
          <p:cNvGraphicFramePr>
            <a:graphicFrameLocks/>
          </p:cNvGraphicFramePr>
          <p:nvPr>
            <p:extLst>
              <p:ext uri="{D42A27DB-BD31-4B8C-83A1-F6EECF244321}">
                <p14:modId xmlns:p14="http://schemas.microsoft.com/office/powerpoint/2010/main" val="2494131180"/>
              </p:ext>
            </p:extLst>
          </p:nvPr>
        </p:nvGraphicFramePr>
        <p:xfrm>
          <a:off x="9144000" y="4582132"/>
          <a:ext cx="8651298" cy="5292000"/>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15</a:t>
            </a:fld>
            <a:endParaRPr lang="en-US"/>
          </a:p>
        </p:txBody>
      </p:sp>
      <p:pic>
        <p:nvPicPr>
          <p:cNvPr id="35843" name="Picture 2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343E2DDF-4C87-4DCA-B49D-74C4D833D511}"/>
              </a:ext>
            </a:extLst>
          </p:cNvPr>
          <p:cNvSpPr/>
          <p:nvPr/>
        </p:nvSpPr>
        <p:spPr>
          <a:xfrm>
            <a:off x="2283020" y="1704837"/>
            <a:ext cx="15166780" cy="1769715"/>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For the District Court, the reduction represents around 20% of sentence finalisations and 7% of trial finalisations in annual terms. These, however, were the least complex matters in their case mix. </a:t>
            </a:r>
          </a:p>
          <a:p>
            <a:pPr marL="342900" indent="-342900" eaLnBrk="1" hangingPunct="1">
              <a:spcAft>
                <a:spcPts val="600"/>
              </a:spcAft>
              <a:buFont typeface="Arial" panose="020B0604020202020204" pitchFamily="34" charset="0"/>
              <a:buChar char="•"/>
            </a:pPr>
            <a:r>
              <a:rPr lang="en-AU" altLang="en-US" sz="2600" dirty="0">
                <a:solidFill>
                  <a:schemeClr val="tx1">
                    <a:lumMod val="75000"/>
                    <a:lumOff val="25000"/>
                  </a:schemeClr>
                </a:solidFill>
              </a:rPr>
              <a:t>For the Local Court, the impact equates to an increase of around 1% for sentence and defended hearing finalisations, and a reduction of around 15% for committal finalisations. </a:t>
            </a:r>
            <a:endParaRPr lang="en-US" altLang="en-US" sz="2600" dirty="0">
              <a:solidFill>
                <a:schemeClr val="tx1">
                  <a:lumMod val="75000"/>
                  <a:lumOff val="25000"/>
                </a:schemeClr>
              </a:solidFill>
            </a:endParaRPr>
          </a:p>
        </p:txBody>
      </p:sp>
      <p:sp>
        <p:nvSpPr>
          <p:cNvPr id="9" name="Rectangle 8">
            <a:extLst>
              <a:ext uri="{FF2B5EF4-FFF2-40B4-BE49-F238E27FC236}">
                <a16:creationId xmlns:a16="http://schemas.microsoft.com/office/drawing/2014/main" id="{C5A3D731-052D-493A-BC27-926D6F8B89B0}"/>
              </a:ext>
            </a:extLst>
          </p:cNvPr>
          <p:cNvSpPr/>
          <p:nvPr/>
        </p:nvSpPr>
        <p:spPr>
          <a:xfrm>
            <a:off x="3851367" y="3950783"/>
            <a:ext cx="11917132" cy="461665"/>
          </a:xfrm>
          <a:prstGeom prst="rect">
            <a:avLst/>
          </a:prstGeom>
        </p:spPr>
        <p:txBody>
          <a:bodyPr wrap="square">
            <a:spAutoFit/>
          </a:bodyPr>
          <a:lstStyle/>
          <a:p>
            <a:pPr eaLnBrk="1" hangingPunct="1">
              <a:spcAft>
                <a:spcPts val="600"/>
              </a:spcAft>
            </a:pPr>
            <a:r>
              <a:rPr lang="en-AU" altLang="en-US" sz="2400" b="1" dirty="0"/>
              <a:t>Estimated annual impact of the reform on District and Local Court caseload</a:t>
            </a:r>
            <a:endParaRPr lang="en-US" altLang="en-US" sz="2400" b="1" dirty="0"/>
          </a:p>
        </p:txBody>
      </p:sp>
      <p:cxnSp>
        <p:nvCxnSpPr>
          <p:cNvPr id="10" name="Straight Arrow Connector 9">
            <a:extLst>
              <a:ext uri="{FF2B5EF4-FFF2-40B4-BE49-F238E27FC236}">
                <a16:creationId xmlns:a16="http://schemas.microsoft.com/office/drawing/2014/main" id="{4A0F4797-C0CC-465F-BE88-2AC78DB76FE9}"/>
              </a:ext>
            </a:extLst>
          </p:cNvPr>
          <p:cNvCxnSpPr>
            <a:cxnSpLocks/>
          </p:cNvCxnSpPr>
          <p:nvPr/>
        </p:nvCxnSpPr>
        <p:spPr>
          <a:xfrm>
            <a:off x="5570693" y="5817084"/>
            <a:ext cx="0" cy="500154"/>
          </a:xfrm>
          <a:prstGeom prst="straightConnector1">
            <a:avLst/>
          </a:prstGeom>
          <a:ln w="38100">
            <a:solidFill>
              <a:schemeClr val="accent6">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B602840-8107-4D1E-AFBB-0126E534CF85}"/>
              </a:ext>
            </a:extLst>
          </p:cNvPr>
          <p:cNvSpPr/>
          <p:nvPr/>
        </p:nvSpPr>
        <p:spPr>
          <a:xfrm>
            <a:off x="5684055" y="5648061"/>
            <a:ext cx="1224000" cy="980644"/>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chemeClr val="accent6">
                    <a:lumMod val="75000"/>
                  </a:schemeClr>
                </a:solidFill>
              </a:rPr>
              <a:t>Sentences avoided</a:t>
            </a:r>
          </a:p>
          <a:p>
            <a:pPr algn="ctr" eaLnBrk="1" hangingPunct="1">
              <a:spcAft>
                <a:spcPts val="600"/>
              </a:spcAft>
            </a:pPr>
            <a:r>
              <a:rPr lang="en-US" altLang="en-US" sz="1800" b="1" dirty="0">
                <a:solidFill>
                  <a:schemeClr val="accent6">
                    <a:lumMod val="75000"/>
                  </a:schemeClr>
                </a:solidFill>
              </a:rPr>
              <a:t>(685, 20%)</a:t>
            </a:r>
          </a:p>
        </p:txBody>
      </p:sp>
      <p:sp>
        <p:nvSpPr>
          <p:cNvPr id="13" name="Rectangle 12">
            <a:extLst>
              <a:ext uri="{FF2B5EF4-FFF2-40B4-BE49-F238E27FC236}">
                <a16:creationId xmlns:a16="http://schemas.microsoft.com/office/drawing/2014/main" id="{749F3900-34F9-48BB-980F-2CC4295386B2}"/>
              </a:ext>
            </a:extLst>
          </p:cNvPr>
          <p:cNvSpPr/>
          <p:nvPr/>
        </p:nvSpPr>
        <p:spPr>
          <a:xfrm>
            <a:off x="5684055" y="7668853"/>
            <a:ext cx="1224000" cy="980644"/>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chemeClr val="accent6">
                    <a:lumMod val="75000"/>
                  </a:schemeClr>
                </a:solidFill>
              </a:rPr>
              <a:t>Trial avoided</a:t>
            </a:r>
          </a:p>
          <a:p>
            <a:pPr algn="ctr" eaLnBrk="1" hangingPunct="1">
              <a:spcAft>
                <a:spcPts val="600"/>
              </a:spcAft>
            </a:pPr>
            <a:r>
              <a:rPr lang="en-US" altLang="en-US" sz="1800" b="1" dirty="0">
                <a:solidFill>
                  <a:schemeClr val="accent6">
                    <a:lumMod val="75000"/>
                  </a:schemeClr>
                </a:solidFill>
              </a:rPr>
              <a:t>(55, 7%)</a:t>
            </a:r>
          </a:p>
        </p:txBody>
      </p:sp>
      <p:cxnSp>
        <p:nvCxnSpPr>
          <p:cNvPr id="14" name="Straight Arrow Connector 13">
            <a:extLst>
              <a:ext uri="{FF2B5EF4-FFF2-40B4-BE49-F238E27FC236}">
                <a16:creationId xmlns:a16="http://schemas.microsoft.com/office/drawing/2014/main" id="{3986C041-6269-4E5C-8481-D7A14F1B4CFB}"/>
              </a:ext>
            </a:extLst>
          </p:cNvPr>
          <p:cNvCxnSpPr>
            <a:cxnSpLocks/>
          </p:cNvCxnSpPr>
          <p:nvPr/>
        </p:nvCxnSpPr>
        <p:spPr>
          <a:xfrm>
            <a:off x="6904193" y="8045934"/>
            <a:ext cx="0" cy="252000"/>
          </a:xfrm>
          <a:prstGeom prst="straightConnector1">
            <a:avLst/>
          </a:prstGeom>
          <a:ln w="38100">
            <a:solidFill>
              <a:schemeClr val="accent6">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70A759C3-DCF2-4954-BBD9-703F6EBD4358}"/>
              </a:ext>
            </a:extLst>
          </p:cNvPr>
          <p:cNvPicPr>
            <a:picLocks noChangeAspect="1"/>
          </p:cNvPicPr>
          <p:nvPr/>
        </p:nvPicPr>
        <p:blipFill rotWithShape="1">
          <a:blip r:embed="rId6"/>
          <a:srcRect l="1479" t="8235" r="2256" b="83345"/>
          <a:stretch/>
        </p:blipFill>
        <p:spPr>
          <a:xfrm>
            <a:off x="4802067" y="4708237"/>
            <a:ext cx="10015733" cy="472847"/>
          </a:xfrm>
          <a:prstGeom prst="rect">
            <a:avLst/>
          </a:prstGeom>
        </p:spPr>
      </p:pic>
      <p:sp>
        <p:nvSpPr>
          <p:cNvPr id="22" name="Rectangle 21">
            <a:extLst>
              <a:ext uri="{FF2B5EF4-FFF2-40B4-BE49-F238E27FC236}">
                <a16:creationId xmlns:a16="http://schemas.microsoft.com/office/drawing/2014/main" id="{61500D2C-35B9-4E94-B460-6619E75F0BF1}"/>
              </a:ext>
            </a:extLst>
          </p:cNvPr>
          <p:cNvSpPr/>
          <p:nvPr/>
        </p:nvSpPr>
        <p:spPr>
          <a:xfrm>
            <a:off x="14760650" y="7613835"/>
            <a:ext cx="1332000" cy="980644"/>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chemeClr val="accent6">
                    <a:lumMod val="75000"/>
                  </a:schemeClr>
                </a:solidFill>
              </a:rPr>
              <a:t>Committals avoided</a:t>
            </a:r>
          </a:p>
          <a:p>
            <a:pPr algn="ctr" eaLnBrk="1" hangingPunct="1">
              <a:spcAft>
                <a:spcPts val="600"/>
              </a:spcAft>
            </a:pPr>
            <a:r>
              <a:rPr lang="en-US" altLang="en-US" sz="1800" b="1" dirty="0">
                <a:solidFill>
                  <a:schemeClr val="accent6">
                    <a:lumMod val="75000"/>
                  </a:schemeClr>
                </a:solidFill>
              </a:rPr>
              <a:t>(740, 15%)</a:t>
            </a:r>
          </a:p>
        </p:txBody>
      </p:sp>
      <p:cxnSp>
        <p:nvCxnSpPr>
          <p:cNvPr id="23" name="Straight Arrow Connector 22">
            <a:extLst>
              <a:ext uri="{FF2B5EF4-FFF2-40B4-BE49-F238E27FC236}">
                <a16:creationId xmlns:a16="http://schemas.microsoft.com/office/drawing/2014/main" id="{AE0395E7-68D4-4F9B-B4E7-4B8980C208A5}"/>
              </a:ext>
            </a:extLst>
          </p:cNvPr>
          <p:cNvCxnSpPr>
            <a:cxnSpLocks/>
          </p:cNvCxnSpPr>
          <p:nvPr/>
        </p:nvCxnSpPr>
        <p:spPr>
          <a:xfrm>
            <a:off x="16105343" y="8598384"/>
            <a:ext cx="0" cy="252000"/>
          </a:xfrm>
          <a:prstGeom prst="straightConnector1">
            <a:avLst/>
          </a:prstGeom>
          <a:ln w="38100">
            <a:solidFill>
              <a:schemeClr val="accent6">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FCEC3E7-2A82-4DB9-8382-1C9FA3696269}"/>
              </a:ext>
            </a:extLst>
          </p:cNvPr>
          <p:cNvCxnSpPr>
            <a:cxnSpLocks/>
          </p:cNvCxnSpPr>
          <p:nvPr/>
        </p:nvCxnSpPr>
        <p:spPr>
          <a:xfrm>
            <a:off x="11133293" y="5550384"/>
            <a:ext cx="0" cy="288000"/>
          </a:xfrm>
          <a:prstGeom prst="straightConnector1">
            <a:avLst/>
          </a:prstGeom>
          <a:ln w="38100">
            <a:solidFill>
              <a:srgbClr val="009BD2"/>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7CA605C-CCFD-4C50-B28E-F84D74511C49}"/>
              </a:ext>
            </a:extLst>
          </p:cNvPr>
          <p:cNvSpPr/>
          <p:nvPr/>
        </p:nvSpPr>
        <p:spPr>
          <a:xfrm>
            <a:off x="11114243" y="5852886"/>
            <a:ext cx="1224000" cy="980644"/>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rgbClr val="0094C8"/>
                </a:solidFill>
              </a:rPr>
              <a:t>Sentences added</a:t>
            </a:r>
          </a:p>
          <a:p>
            <a:pPr algn="ctr" eaLnBrk="1" hangingPunct="1">
              <a:spcAft>
                <a:spcPts val="600"/>
              </a:spcAft>
            </a:pPr>
            <a:r>
              <a:rPr lang="en-US" altLang="en-US" sz="1800" b="1" dirty="0">
                <a:solidFill>
                  <a:srgbClr val="0094C8"/>
                </a:solidFill>
              </a:rPr>
              <a:t>(710, 1%)</a:t>
            </a:r>
          </a:p>
        </p:txBody>
      </p:sp>
      <p:sp>
        <p:nvSpPr>
          <p:cNvPr id="26" name="Rectangle 25">
            <a:extLst>
              <a:ext uri="{FF2B5EF4-FFF2-40B4-BE49-F238E27FC236}">
                <a16:creationId xmlns:a16="http://schemas.microsoft.com/office/drawing/2014/main" id="{C1182AD6-1F63-4A7B-88D7-EA059A7D8D54}"/>
              </a:ext>
            </a:extLst>
          </p:cNvPr>
          <p:cNvSpPr/>
          <p:nvPr/>
        </p:nvSpPr>
        <p:spPr>
          <a:xfrm>
            <a:off x="11132355" y="7630753"/>
            <a:ext cx="1224000" cy="1257643"/>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rgbClr val="0094C8"/>
                </a:solidFill>
              </a:rPr>
              <a:t>Defended hearings added</a:t>
            </a:r>
          </a:p>
          <a:p>
            <a:pPr algn="ctr" eaLnBrk="1" hangingPunct="1">
              <a:spcAft>
                <a:spcPts val="600"/>
              </a:spcAft>
            </a:pPr>
            <a:r>
              <a:rPr lang="en-US" altLang="en-US" sz="1800" b="1" dirty="0">
                <a:solidFill>
                  <a:srgbClr val="0094C8"/>
                </a:solidFill>
              </a:rPr>
              <a:t>(210, 1%)</a:t>
            </a:r>
          </a:p>
        </p:txBody>
      </p:sp>
      <p:cxnSp>
        <p:nvCxnSpPr>
          <p:cNvPr id="27" name="Straight Arrow Connector 26">
            <a:extLst>
              <a:ext uri="{FF2B5EF4-FFF2-40B4-BE49-F238E27FC236}">
                <a16:creationId xmlns:a16="http://schemas.microsoft.com/office/drawing/2014/main" id="{E3E412CC-0054-43C2-BF45-9BC55D19904C}"/>
              </a:ext>
            </a:extLst>
          </p:cNvPr>
          <p:cNvCxnSpPr>
            <a:cxnSpLocks/>
          </p:cNvCxnSpPr>
          <p:nvPr/>
        </p:nvCxnSpPr>
        <p:spPr>
          <a:xfrm>
            <a:off x="12356355" y="8252246"/>
            <a:ext cx="0" cy="288000"/>
          </a:xfrm>
          <a:prstGeom prst="straightConnector1">
            <a:avLst/>
          </a:prstGeom>
          <a:ln w="38100">
            <a:solidFill>
              <a:srgbClr val="009BD2"/>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120076" y="232676"/>
            <a:ext cx="13819489" cy="830997"/>
          </a:xfrm>
          <a:prstGeom prst="rect">
            <a:avLst/>
          </a:prstGeom>
          <a:noFill/>
        </p:spPr>
        <p:txBody>
          <a:bodyPr wrap="none">
            <a:spAutoFit/>
          </a:bodyPr>
          <a:lstStyle/>
          <a:p>
            <a:pPr algn="ctr">
              <a:defRPr/>
            </a:pPr>
            <a:r>
              <a:rPr lang="en-US" sz="4800" b="1" dirty="0">
                <a:solidFill>
                  <a:srgbClr val="453977"/>
                </a:solidFill>
              </a:rPr>
              <a:t>What does this mean for the courts’ caseload?</a:t>
            </a:r>
          </a:p>
        </p:txBody>
      </p:sp>
      <p:sp>
        <p:nvSpPr>
          <p:cNvPr id="28" name="TextBox 27">
            <a:extLst>
              <a:ext uri="{FF2B5EF4-FFF2-40B4-BE49-F238E27FC236}">
                <a16:creationId xmlns:a16="http://schemas.microsoft.com/office/drawing/2014/main" id="{ABA463E3-1E73-4283-923B-5C83D4D0BC2E}"/>
              </a:ext>
            </a:extLst>
          </p:cNvPr>
          <p:cNvSpPr txBox="1"/>
          <p:nvPr/>
        </p:nvSpPr>
        <p:spPr>
          <a:xfrm>
            <a:off x="5719593" y="9877101"/>
            <a:ext cx="8301207" cy="338554"/>
          </a:xfrm>
          <a:prstGeom prst="rect">
            <a:avLst/>
          </a:prstGeom>
          <a:noFill/>
        </p:spPr>
        <p:txBody>
          <a:bodyPr vert="horz" wrap="square" rtlCol="0">
            <a:spAutoFit/>
          </a:bodyPr>
          <a:lstStyle/>
          <a:p>
            <a:r>
              <a:rPr lang="en-AU" sz="1600" dirty="0">
                <a:solidFill>
                  <a:schemeClr val="tx1">
                    <a:lumMod val="75000"/>
                    <a:lumOff val="25000"/>
                  </a:schemeClr>
                </a:solidFill>
                <a:cs typeface="Arial" panose="020B0604020202020204" pitchFamily="34" charset="0"/>
              </a:rPr>
              <a:t>Based on the number of </a:t>
            </a:r>
            <a:r>
              <a:rPr lang="en-AU" sz="1600" dirty="0">
                <a:solidFill>
                  <a:schemeClr val="tx1">
                    <a:lumMod val="75000"/>
                    <a:lumOff val="25000"/>
                  </a:schemeClr>
                </a:solidFill>
              </a:rPr>
              <a:t>cases</a:t>
            </a:r>
            <a:r>
              <a:rPr lang="en-AU" sz="1600" dirty="0">
                <a:solidFill>
                  <a:schemeClr val="tx1">
                    <a:lumMod val="75000"/>
                    <a:lumOff val="25000"/>
                  </a:schemeClr>
                </a:solidFill>
                <a:cs typeface="Arial" panose="020B0604020202020204" pitchFamily="34" charset="0"/>
              </a:rPr>
              <a:t> finalised and matters committed in FY2017, rounded</a:t>
            </a:r>
          </a:p>
        </p:txBody>
      </p:sp>
    </p:spTree>
    <p:extLst>
      <p:ext uri="{BB962C8B-B14F-4D97-AF65-F5344CB8AC3E}">
        <p14:creationId xmlns:p14="http://schemas.microsoft.com/office/powerpoint/2010/main" val="278619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8120C1-F2B9-4EA1-B1B9-D2941F5DE316}"/>
              </a:ext>
            </a:extLst>
          </p:cNvPr>
          <p:cNvSpPr/>
          <p:nvPr/>
        </p:nvSpPr>
        <p:spPr>
          <a:xfrm>
            <a:off x="9946111" y="4478595"/>
            <a:ext cx="2005263" cy="5134438"/>
          </a:xfrm>
          <a:prstGeom prst="rect">
            <a:avLst/>
          </a:prstGeom>
          <a:gradFill flip="none" rotWithShape="1">
            <a:gsLst>
              <a:gs pos="78000">
                <a:srgbClr val="ECF3FA"/>
              </a:gs>
              <a:gs pos="0">
                <a:schemeClr val="accent1">
                  <a:lumMod val="5000"/>
                  <a:lumOff val="9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7" name="Chart 6">
            <a:extLst>
              <a:ext uri="{FF2B5EF4-FFF2-40B4-BE49-F238E27FC236}">
                <a16:creationId xmlns:a16="http://schemas.microsoft.com/office/drawing/2014/main" id="{00000000-0008-0000-0800-000002000000}"/>
              </a:ext>
            </a:extLst>
          </p:cNvPr>
          <p:cNvGraphicFramePr>
            <a:graphicFrameLocks/>
          </p:cNvGraphicFramePr>
          <p:nvPr>
            <p:extLst>
              <p:ext uri="{D42A27DB-BD31-4B8C-83A1-F6EECF244321}">
                <p14:modId xmlns:p14="http://schemas.microsoft.com/office/powerpoint/2010/main" val="1950466340"/>
              </p:ext>
            </p:extLst>
          </p:nvPr>
        </p:nvGraphicFramePr>
        <p:xfrm>
          <a:off x="2146607" y="4295644"/>
          <a:ext cx="11130454" cy="581920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16</a:t>
            </a:fld>
            <a:endParaRPr lang="en-US"/>
          </a:p>
        </p:txBody>
      </p:sp>
      <p:pic>
        <p:nvPicPr>
          <p:cNvPr id="35843" name="Picture 2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75CA924E-DF34-41C4-89F9-9981355C7BE0}"/>
              </a:ext>
            </a:extLst>
          </p:cNvPr>
          <p:cNvSpPr txBox="1"/>
          <p:nvPr/>
        </p:nvSpPr>
        <p:spPr>
          <a:xfrm>
            <a:off x="3531898" y="232676"/>
            <a:ext cx="12995866" cy="830997"/>
          </a:xfrm>
          <a:prstGeom prst="rect">
            <a:avLst/>
          </a:prstGeom>
          <a:noFill/>
        </p:spPr>
        <p:txBody>
          <a:bodyPr wrap="none">
            <a:spAutoFit/>
          </a:bodyPr>
          <a:lstStyle/>
          <a:p>
            <a:pPr algn="ctr">
              <a:defRPr/>
            </a:pPr>
            <a:r>
              <a:rPr lang="en-US" sz="4800" b="1" dirty="0">
                <a:solidFill>
                  <a:srgbClr val="453977"/>
                </a:solidFill>
              </a:rPr>
              <a:t>How has it impacted the prison population?</a:t>
            </a:r>
          </a:p>
        </p:txBody>
      </p:sp>
      <p:sp>
        <p:nvSpPr>
          <p:cNvPr id="8" name="Rectangle 7">
            <a:extLst>
              <a:ext uri="{FF2B5EF4-FFF2-40B4-BE49-F238E27FC236}">
                <a16:creationId xmlns:a16="http://schemas.microsoft.com/office/drawing/2014/main" id="{3218EC1D-49E8-4920-893F-EF2D1F551F06}"/>
              </a:ext>
            </a:extLst>
          </p:cNvPr>
          <p:cNvSpPr/>
          <p:nvPr/>
        </p:nvSpPr>
        <p:spPr>
          <a:xfrm>
            <a:off x="3751994" y="8063100"/>
            <a:ext cx="3483001" cy="380480"/>
          </a:xfrm>
          <a:prstGeom prst="rect">
            <a:avLst/>
          </a:prstGeom>
          <a:noFill/>
        </p:spPr>
        <p:txBody>
          <a:bodyPr wrap="square" lIns="36000" tIns="36000" rIns="36000" bIns="36000">
            <a:spAutoFit/>
          </a:bodyPr>
          <a:lstStyle/>
          <a:p>
            <a:pPr algn="ctr" eaLnBrk="1" hangingPunct="1">
              <a:spcAft>
                <a:spcPts val="600"/>
              </a:spcAft>
            </a:pPr>
            <a:r>
              <a:rPr lang="en-US" altLang="en-US" sz="2000" b="1" dirty="0">
                <a:solidFill>
                  <a:srgbClr val="002060"/>
                </a:solidFill>
              </a:rPr>
              <a:t>Drug offences (RHS)</a:t>
            </a:r>
          </a:p>
        </p:txBody>
      </p:sp>
      <p:sp>
        <p:nvSpPr>
          <p:cNvPr id="9" name="Rectangle 8">
            <a:extLst>
              <a:ext uri="{FF2B5EF4-FFF2-40B4-BE49-F238E27FC236}">
                <a16:creationId xmlns:a16="http://schemas.microsoft.com/office/drawing/2014/main" id="{04EC872B-C707-40B4-9E67-E9A0E55C7C38}"/>
              </a:ext>
            </a:extLst>
          </p:cNvPr>
          <p:cNvSpPr/>
          <p:nvPr/>
        </p:nvSpPr>
        <p:spPr>
          <a:xfrm>
            <a:off x="3688337" y="5348454"/>
            <a:ext cx="3483001" cy="380480"/>
          </a:xfrm>
          <a:prstGeom prst="rect">
            <a:avLst/>
          </a:prstGeom>
          <a:noFill/>
        </p:spPr>
        <p:txBody>
          <a:bodyPr wrap="square" lIns="36000" tIns="36000" rIns="36000" bIns="36000">
            <a:spAutoFit/>
          </a:bodyPr>
          <a:lstStyle/>
          <a:p>
            <a:pPr algn="ctr" eaLnBrk="1" hangingPunct="1">
              <a:spcAft>
                <a:spcPts val="600"/>
              </a:spcAft>
            </a:pPr>
            <a:r>
              <a:rPr lang="en-US" altLang="en-US" sz="2000" b="1" dirty="0">
                <a:solidFill>
                  <a:schemeClr val="tx1">
                    <a:lumMod val="75000"/>
                    <a:lumOff val="25000"/>
                  </a:schemeClr>
                </a:solidFill>
              </a:rPr>
              <a:t>All other offences (LHS)</a:t>
            </a:r>
          </a:p>
        </p:txBody>
      </p:sp>
      <p:sp>
        <p:nvSpPr>
          <p:cNvPr id="10" name="Rectangle 9">
            <a:extLst>
              <a:ext uri="{FF2B5EF4-FFF2-40B4-BE49-F238E27FC236}">
                <a16:creationId xmlns:a16="http://schemas.microsoft.com/office/drawing/2014/main" id="{1E3399C3-41AA-4863-8A21-BBDCF899B40A}"/>
              </a:ext>
            </a:extLst>
          </p:cNvPr>
          <p:cNvSpPr/>
          <p:nvPr/>
        </p:nvSpPr>
        <p:spPr>
          <a:xfrm>
            <a:off x="7401573" y="8898107"/>
            <a:ext cx="1004496" cy="626701"/>
          </a:xfrm>
          <a:prstGeom prst="rect">
            <a:avLst/>
          </a:prstGeom>
          <a:noFill/>
        </p:spPr>
        <p:txBody>
          <a:bodyPr wrap="square" lIns="36000" tIns="36000" rIns="36000" bIns="36000">
            <a:spAutoFit/>
          </a:bodyPr>
          <a:lstStyle/>
          <a:p>
            <a:pPr algn="ctr" eaLnBrk="1" hangingPunct="1">
              <a:spcAft>
                <a:spcPts val="600"/>
              </a:spcAft>
            </a:pPr>
            <a:r>
              <a:rPr lang="en-US" altLang="en-US" sz="1800" dirty="0"/>
              <a:t>Dec 2016</a:t>
            </a:r>
          </a:p>
        </p:txBody>
      </p:sp>
      <p:sp>
        <p:nvSpPr>
          <p:cNvPr id="12" name="Rectangle 11">
            <a:extLst>
              <a:ext uri="{FF2B5EF4-FFF2-40B4-BE49-F238E27FC236}">
                <a16:creationId xmlns:a16="http://schemas.microsoft.com/office/drawing/2014/main" id="{64964FBE-AB9C-4CD1-8D50-1E33866A7969}"/>
              </a:ext>
            </a:extLst>
          </p:cNvPr>
          <p:cNvSpPr/>
          <p:nvPr/>
        </p:nvSpPr>
        <p:spPr>
          <a:xfrm>
            <a:off x="11334653" y="8898107"/>
            <a:ext cx="1004496" cy="626701"/>
          </a:xfrm>
          <a:prstGeom prst="rect">
            <a:avLst/>
          </a:prstGeom>
          <a:noFill/>
        </p:spPr>
        <p:txBody>
          <a:bodyPr wrap="square" lIns="36000" tIns="36000" rIns="36000" bIns="36000">
            <a:spAutoFit/>
          </a:bodyPr>
          <a:lstStyle/>
          <a:p>
            <a:pPr algn="ctr" eaLnBrk="1" hangingPunct="1">
              <a:spcAft>
                <a:spcPts val="600"/>
              </a:spcAft>
            </a:pPr>
            <a:r>
              <a:rPr lang="en-US" altLang="en-US" sz="1800" dirty="0"/>
              <a:t>Dec 2019</a:t>
            </a:r>
          </a:p>
        </p:txBody>
      </p:sp>
      <p:sp>
        <p:nvSpPr>
          <p:cNvPr id="13" name="Rectangle 12">
            <a:extLst>
              <a:ext uri="{FF2B5EF4-FFF2-40B4-BE49-F238E27FC236}">
                <a16:creationId xmlns:a16="http://schemas.microsoft.com/office/drawing/2014/main" id="{FD5F5EC7-9F32-4567-9BE9-35128F4A952E}"/>
              </a:ext>
            </a:extLst>
          </p:cNvPr>
          <p:cNvSpPr/>
          <p:nvPr/>
        </p:nvSpPr>
        <p:spPr>
          <a:xfrm>
            <a:off x="9462985" y="8898107"/>
            <a:ext cx="1004496" cy="626701"/>
          </a:xfrm>
          <a:prstGeom prst="rect">
            <a:avLst/>
          </a:prstGeom>
          <a:noFill/>
        </p:spPr>
        <p:txBody>
          <a:bodyPr wrap="square" lIns="36000" tIns="36000" rIns="36000" bIns="36000">
            <a:spAutoFit/>
          </a:bodyPr>
          <a:lstStyle/>
          <a:p>
            <a:pPr algn="ctr" eaLnBrk="1" hangingPunct="1">
              <a:spcAft>
                <a:spcPts val="600"/>
              </a:spcAft>
            </a:pPr>
            <a:r>
              <a:rPr lang="en-US" altLang="en-US" sz="1800" dirty="0"/>
              <a:t>June 2018</a:t>
            </a:r>
          </a:p>
        </p:txBody>
      </p:sp>
      <p:sp>
        <p:nvSpPr>
          <p:cNvPr id="14" name="Rectangle 13">
            <a:extLst>
              <a:ext uri="{FF2B5EF4-FFF2-40B4-BE49-F238E27FC236}">
                <a16:creationId xmlns:a16="http://schemas.microsoft.com/office/drawing/2014/main" id="{672E1F77-5456-4B16-A848-6F2402946269}"/>
              </a:ext>
            </a:extLst>
          </p:cNvPr>
          <p:cNvSpPr/>
          <p:nvPr/>
        </p:nvSpPr>
        <p:spPr>
          <a:xfrm>
            <a:off x="9964765" y="7979746"/>
            <a:ext cx="1871701" cy="626701"/>
          </a:xfrm>
          <a:prstGeom prst="rect">
            <a:avLst/>
          </a:prstGeom>
          <a:noFill/>
        </p:spPr>
        <p:txBody>
          <a:bodyPr wrap="square" lIns="36000" tIns="36000" rIns="36000" bIns="36000">
            <a:spAutoFit/>
          </a:bodyPr>
          <a:lstStyle/>
          <a:p>
            <a:pPr algn="ctr" eaLnBrk="1" hangingPunct="1">
              <a:spcAft>
                <a:spcPts val="600"/>
              </a:spcAft>
            </a:pPr>
            <a:r>
              <a:rPr lang="en-US" altLang="en-US" sz="1800" b="1" dirty="0">
                <a:solidFill>
                  <a:srgbClr val="002060"/>
                </a:solidFill>
              </a:rPr>
              <a:t>Table Office Reform T2.2</a:t>
            </a:r>
          </a:p>
        </p:txBody>
      </p:sp>
      <p:cxnSp>
        <p:nvCxnSpPr>
          <p:cNvPr id="15" name="Straight Arrow Connector 14">
            <a:extLst>
              <a:ext uri="{FF2B5EF4-FFF2-40B4-BE49-F238E27FC236}">
                <a16:creationId xmlns:a16="http://schemas.microsoft.com/office/drawing/2014/main" id="{93B251E0-4838-44F9-B645-D969F5FBE9AF}"/>
              </a:ext>
            </a:extLst>
          </p:cNvPr>
          <p:cNvCxnSpPr/>
          <p:nvPr/>
        </p:nvCxnSpPr>
        <p:spPr>
          <a:xfrm>
            <a:off x="9946111" y="8630381"/>
            <a:ext cx="1892968" cy="0"/>
          </a:xfrm>
          <a:prstGeom prst="straightConnector1">
            <a:avLst/>
          </a:prstGeom>
          <a:ln w="47625">
            <a:solidFill>
              <a:srgbClr val="002060"/>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D824020-3CF1-44BB-8653-69C63BDC6464}"/>
              </a:ext>
            </a:extLst>
          </p:cNvPr>
          <p:cNvSpPr/>
          <p:nvPr/>
        </p:nvSpPr>
        <p:spPr>
          <a:xfrm>
            <a:off x="5855882" y="3806620"/>
            <a:ext cx="5980584" cy="461665"/>
          </a:xfrm>
          <a:prstGeom prst="rect">
            <a:avLst/>
          </a:prstGeom>
        </p:spPr>
        <p:txBody>
          <a:bodyPr wrap="square">
            <a:spAutoFit/>
          </a:bodyPr>
          <a:lstStyle/>
          <a:p>
            <a:pPr eaLnBrk="1" hangingPunct="1">
              <a:spcAft>
                <a:spcPts val="600"/>
              </a:spcAft>
            </a:pPr>
            <a:r>
              <a:rPr lang="en-AU" altLang="en-US" sz="2400" b="1" dirty="0"/>
              <a:t>NSW Prison Population</a:t>
            </a:r>
            <a:endParaRPr lang="en-US" altLang="en-US" sz="2400" b="1" dirty="0"/>
          </a:p>
        </p:txBody>
      </p:sp>
      <p:sp>
        <p:nvSpPr>
          <p:cNvPr id="19" name="Rectangle 18">
            <a:extLst>
              <a:ext uri="{FF2B5EF4-FFF2-40B4-BE49-F238E27FC236}">
                <a16:creationId xmlns:a16="http://schemas.microsoft.com/office/drawing/2014/main" id="{E93853EC-F342-4DF0-AD1C-46522AB9BA8D}"/>
              </a:ext>
            </a:extLst>
          </p:cNvPr>
          <p:cNvSpPr/>
          <p:nvPr/>
        </p:nvSpPr>
        <p:spPr>
          <a:xfrm>
            <a:off x="2283020" y="1421052"/>
            <a:ext cx="15166780" cy="2385268"/>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A number of other reforms were implemented across the justice system in 2018, including the community based-sentencing reform, so it is difficult to make reliable causal attributions of any changes to a single reform. </a:t>
            </a:r>
          </a:p>
          <a:p>
            <a:pPr marL="342900" indent="-342900" eaLnBrk="1" hangingPunct="1">
              <a:spcAft>
                <a:spcPts val="600"/>
              </a:spcAft>
              <a:buFont typeface="Arial" panose="020B0604020202020204" pitchFamily="34" charset="0"/>
              <a:buChar char="•"/>
            </a:pPr>
            <a:r>
              <a:rPr lang="en-US" altLang="en-US" sz="2400" dirty="0">
                <a:solidFill>
                  <a:schemeClr val="tx1">
                    <a:lumMod val="75000"/>
                    <a:lumOff val="25000"/>
                  </a:schemeClr>
                </a:solidFill>
              </a:rPr>
              <a:t>Having said that, there is a noticeable decline in the number of people in custody for drug offences before and after the implementation of the Table offences reform Tranche 2.2 – a trend that differs from other offences. It seems likely that some of this divergent trend was due to the Table offences reform.  </a:t>
            </a:r>
          </a:p>
        </p:txBody>
      </p:sp>
      <p:sp>
        <p:nvSpPr>
          <p:cNvPr id="21" name="Rectangle 20">
            <a:extLst>
              <a:ext uri="{FF2B5EF4-FFF2-40B4-BE49-F238E27FC236}">
                <a16:creationId xmlns:a16="http://schemas.microsoft.com/office/drawing/2014/main" id="{7EF184DF-BA50-4888-BB1B-124504E68515}"/>
              </a:ext>
            </a:extLst>
          </p:cNvPr>
          <p:cNvSpPr/>
          <p:nvPr/>
        </p:nvSpPr>
        <p:spPr>
          <a:xfrm>
            <a:off x="13744421" y="4165476"/>
            <a:ext cx="4283739" cy="2092881"/>
          </a:xfrm>
          <a:prstGeom prst="rect">
            <a:avLst/>
          </a:prstGeom>
        </p:spPr>
        <p:txBody>
          <a:bodyPr wrap="square">
            <a:spAutoFit/>
          </a:bodyPr>
          <a:lstStyle/>
          <a:p>
            <a:pPr eaLnBrk="1" hangingPunct="1">
              <a:spcAft>
                <a:spcPts val="600"/>
              </a:spcAft>
            </a:pPr>
            <a:r>
              <a:rPr lang="en-US" altLang="en-US" sz="2400" b="1" dirty="0">
                <a:solidFill>
                  <a:schemeClr val="tx1">
                    <a:lumMod val="75000"/>
                    <a:lumOff val="25000"/>
                  </a:schemeClr>
                </a:solidFill>
              </a:rPr>
              <a:t>All other offences</a:t>
            </a:r>
          </a:p>
          <a:p>
            <a:pPr marL="342900" indent="-342900">
              <a:spcAft>
                <a:spcPts val="600"/>
              </a:spcAft>
              <a:buFont typeface="Arial" panose="020B0604020202020204" pitchFamily="34" charset="0"/>
              <a:buChar char="•"/>
            </a:pPr>
            <a:r>
              <a:rPr lang="en-US" altLang="en-US" sz="2400" dirty="0">
                <a:solidFill>
                  <a:schemeClr val="tx1">
                    <a:lumMod val="75000"/>
                    <a:lumOff val="25000"/>
                  </a:schemeClr>
                </a:solidFill>
              </a:rPr>
              <a:t>18 months to June 2018: Increased by 7% (780)</a:t>
            </a:r>
          </a:p>
          <a:p>
            <a:pPr marL="342900" indent="-342900">
              <a:spcAft>
                <a:spcPts val="600"/>
              </a:spcAft>
              <a:buFont typeface="Arial" panose="020B0604020202020204" pitchFamily="34" charset="0"/>
              <a:buChar char="•"/>
            </a:pPr>
            <a:r>
              <a:rPr lang="en-US" altLang="en-US" sz="2400" dirty="0">
                <a:solidFill>
                  <a:schemeClr val="tx1">
                    <a:lumMod val="75000"/>
                    <a:lumOff val="25000"/>
                  </a:schemeClr>
                </a:solidFill>
              </a:rPr>
              <a:t>18 month after June 2018: Increased by 2% (233) </a:t>
            </a:r>
          </a:p>
        </p:txBody>
      </p:sp>
      <p:sp>
        <p:nvSpPr>
          <p:cNvPr id="22" name="Rectangle 21">
            <a:extLst>
              <a:ext uri="{FF2B5EF4-FFF2-40B4-BE49-F238E27FC236}">
                <a16:creationId xmlns:a16="http://schemas.microsoft.com/office/drawing/2014/main" id="{C1A77572-6816-4C97-8F75-6EF0C2D4310C}"/>
              </a:ext>
            </a:extLst>
          </p:cNvPr>
          <p:cNvSpPr/>
          <p:nvPr/>
        </p:nvSpPr>
        <p:spPr>
          <a:xfrm>
            <a:off x="13744421" y="6793521"/>
            <a:ext cx="4283739" cy="2092881"/>
          </a:xfrm>
          <a:prstGeom prst="rect">
            <a:avLst/>
          </a:prstGeom>
        </p:spPr>
        <p:txBody>
          <a:bodyPr wrap="square">
            <a:spAutoFit/>
          </a:bodyPr>
          <a:lstStyle/>
          <a:p>
            <a:pPr eaLnBrk="1" hangingPunct="1">
              <a:spcAft>
                <a:spcPts val="600"/>
              </a:spcAft>
            </a:pPr>
            <a:r>
              <a:rPr lang="en-US" altLang="en-US" sz="2400" b="1" dirty="0">
                <a:solidFill>
                  <a:srgbClr val="002060"/>
                </a:solidFill>
              </a:rPr>
              <a:t>Drug offences</a:t>
            </a:r>
          </a:p>
          <a:p>
            <a:pPr marL="342900" indent="-342900">
              <a:spcAft>
                <a:spcPts val="600"/>
              </a:spcAft>
              <a:buFont typeface="Arial" panose="020B0604020202020204" pitchFamily="34" charset="0"/>
              <a:buChar char="•"/>
            </a:pPr>
            <a:r>
              <a:rPr lang="en-US" altLang="en-US" sz="2400" dirty="0">
                <a:solidFill>
                  <a:schemeClr val="tx1">
                    <a:lumMod val="75000"/>
                    <a:lumOff val="25000"/>
                  </a:schemeClr>
                </a:solidFill>
              </a:rPr>
              <a:t>18 months to June 2018: Increased by 5% (121)</a:t>
            </a:r>
          </a:p>
          <a:p>
            <a:pPr marL="342900" indent="-342900">
              <a:spcAft>
                <a:spcPts val="600"/>
              </a:spcAft>
              <a:buFont typeface="Arial" panose="020B0604020202020204" pitchFamily="34" charset="0"/>
              <a:buChar char="•"/>
            </a:pPr>
            <a:r>
              <a:rPr lang="en-US" altLang="en-US" sz="2400" dirty="0">
                <a:solidFill>
                  <a:schemeClr val="tx1">
                    <a:lumMod val="75000"/>
                    <a:lumOff val="25000"/>
                  </a:schemeClr>
                </a:solidFill>
              </a:rPr>
              <a:t>18 month after June 2018: Decreased by 10% (-233) </a:t>
            </a:r>
          </a:p>
        </p:txBody>
      </p:sp>
    </p:spTree>
    <p:extLst>
      <p:ext uri="{BB962C8B-B14F-4D97-AF65-F5344CB8AC3E}">
        <p14:creationId xmlns:p14="http://schemas.microsoft.com/office/powerpoint/2010/main" val="2413793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1FE60CF-97DC-4F5A-A60A-78D8C539DDDC}"/>
              </a:ext>
            </a:extLst>
          </p:cNvPr>
          <p:cNvSpPr/>
          <p:nvPr/>
        </p:nvSpPr>
        <p:spPr>
          <a:xfrm>
            <a:off x="0" y="0"/>
            <a:ext cx="18288000" cy="10287000"/>
          </a:xfrm>
          <a:prstGeom prst="rect">
            <a:avLst/>
          </a:prstGeom>
          <a:gradFill flip="none" rotWithShape="1">
            <a:gsLst>
              <a:gs pos="100000">
                <a:srgbClr val="1C1B3D"/>
              </a:gs>
              <a:gs pos="25000">
                <a:srgbClr val="453977"/>
              </a:gs>
            </a:gsLst>
            <a:lin ang="135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2692EE45-C21B-4BB5-809E-4608C5F510EB}"/>
              </a:ext>
            </a:extLst>
          </p:cNvPr>
          <p:cNvSpPr/>
          <p:nvPr/>
        </p:nvSpPr>
        <p:spPr>
          <a:xfrm rot="16200000">
            <a:off x="7685532" y="3722371"/>
            <a:ext cx="2916936" cy="2842260"/>
          </a:xfrm>
          <a:prstGeom prst="rect">
            <a:avLst/>
          </a:prstGeom>
          <a:noFill/>
          <a:ln w="254000">
            <a:solidFill>
              <a:srgbClr val="4539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CD679FF4-8D44-42CD-81A4-0D70C09A03EB}"/>
              </a:ext>
            </a:extLst>
          </p:cNvPr>
          <p:cNvSpPr txBox="1"/>
          <p:nvPr/>
        </p:nvSpPr>
        <p:spPr>
          <a:xfrm>
            <a:off x="6351540" y="4370998"/>
            <a:ext cx="5584927" cy="1077218"/>
          </a:xfrm>
          <a:prstGeom prst="rect">
            <a:avLst/>
          </a:prstGeom>
          <a:noFill/>
        </p:spPr>
        <p:txBody>
          <a:bodyPr wrap="none" rtlCol="0">
            <a:spAutoFit/>
          </a:bodyPr>
          <a:lstStyle/>
          <a:p>
            <a:pPr algn="ctr"/>
            <a:r>
              <a:rPr lang="en-US" sz="6400" b="1" spc="300" dirty="0">
                <a:solidFill>
                  <a:schemeClr val="bg1"/>
                </a:solidFill>
                <a:latin typeface="Arial" panose="020B0604020202020204" pitchFamily="34" charset="0"/>
                <a:cs typeface="Arial" panose="020B0604020202020204" pitchFamily="34" charset="0"/>
              </a:rPr>
              <a:t>THANK YOU</a:t>
            </a:r>
          </a:p>
        </p:txBody>
      </p:sp>
      <p:sp>
        <p:nvSpPr>
          <p:cNvPr id="48" name="Half Frame 47">
            <a:extLst>
              <a:ext uri="{FF2B5EF4-FFF2-40B4-BE49-F238E27FC236}">
                <a16:creationId xmlns:a16="http://schemas.microsoft.com/office/drawing/2014/main" id="{00DE8975-C059-439B-9648-83B30EB6BF21}"/>
              </a:ext>
            </a:extLst>
          </p:cNvPr>
          <p:cNvSpPr/>
          <p:nvPr/>
        </p:nvSpPr>
        <p:spPr>
          <a:xfrm flipH="1" flipV="1">
            <a:off x="17183349" y="9162029"/>
            <a:ext cx="779531" cy="779531"/>
          </a:xfrm>
          <a:prstGeom prst="halfFrame">
            <a:avLst>
              <a:gd name="adj1" fmla="val 24536"/>
              <a:gd name="adj2" fmla="val 27794"/>
            </a:avLst>
          </a:prstGeom>
          <a:solidFill>
            <a:srgbClr val="1C1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73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DBC539-B339-4347-A067-195F4DF43F83}"/>
              </a:ext>
            </a:extLst>
          </p:cNvPr>
          <p:cNvSpPr txBox="1"/>
          <p:nvPr/>
        </p:nvSpPr>
        <p:spPr>
          <a:xfrm>
            <a:off x="5821362" y="4343400"/>
            <a:ext cx="6645275" cy="984885"/>
          </a:xfrm>
          <a:prstGeom prst="rect">
            <a:avLst/>
          </a:prstGeom>
          <a:noFill/>
          <a:ln w="63500">
            <a:solidFill>
              <a:schemeClr val="bg1"/>
            </a:solidFill>
          </a:ln>
        </p:spPr>
        <p:txBody>
          <a:bodyPr lIns="274320" tIns="182880" rIns="274320" bIns="182880">
            <a:spAutoFit/>
          </a:bodyPr>
          <a:lstStyle/>
          <a:p>
            <a:pPr algn="ctr"/>
            <a:r>
              <a:rPr lang="en-US" sz="4000" dirty="0">
                <a:solidFill>
                  <a:schemeClr val="bg1"/>
                </a:solidFill>
                <a:latin typeface="Open Sans SemiBold" panose="020B0706030804020204" pitchFamily="34" charset="0"/>
                <a:cs typeface="Open Sans SemiBold" panose="020B0706030804020204" pitchFamily="34" charset="0"/>
              </a:rPr>
              <a:t>Criminal Courts in NSW</a:t>
            </a:r>
          </a:p>
        </p:txBody>
      </p:sp>
    </p:spTree>
    <p:extLst>
      <p:ext uri="{BB962C8B-B14F-4D97-AF65-F5344CB8AC3E}">
        <p14:creationId xmlns:p14="http://schemas.microsoft.com/office/powerpoint/2010/main" val="202946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3</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215736E5-C46C-4B3E-BE2C-DF8C152BBADF}"/>
              </a:ext>
            </a:extLst>
          </p:cNvPr>
          <p:cNvSpPr txBox="1"/>
          <p:nvPr/>
        </p:nvSpPr>
        <p:spPr>
          <a:xfrm>
            <a:off x="6260425" y="262459"/>
            <a:ext cx="7130477" cy="830997"/>
          </a:xfrm>
          <a:prstGeom prst="rect">
            <a:avLst/>
          </a:prstGeom>
          <a:noFill/>
        </p:spPr>
        <p:txBody>
          <a:bodyPr wrap="none" rtlCol="0">
            <a:spAutoFit/>
          </a:bodyPr>
          <a:lstStyle/>
          <a:p>
            <a:pPr algn="ctr"/>
            <a:r>
              <a:rPr lang="en-US" sz="4800" b="1" dirty="0">
                <a:solidFill>
                  <a:srgbClr val="453977"/>
                </a:solidFill>
                <a:latin typeface="Arial" panose="020B0604020202020204" pitchFamily="34" charset="0"/>
                <a:cs typeface="Arial" panose="020B0604020202020204" pitchFamily="34" charset="0"/>
              </a:rPr>
              <a:t>Criminal Courts in NSW</a:t>
            </a:r>
          </a:p>
        </p:txBody>
      </p:sp>
      <p:sp>
        <p:nvSpPr>
          <p:cNvPr id="9" name="Isosceles Triangle 8">
            <a:extLst>
              <a:ext uri="{FF2B5EF4-FFF2-40B4-BE49-F238E27FC236}">
                <a16:creationId xmlns:a16="http://schemas.microsoft.com/office/drawing/2014/main" id="{BADED548-6C04-4BE8-81BE-1CBBD83ADF72}"/>
              </a:ext>
            </a:extLst>
          </p:cNvPr>
          <p:cNvSpPr/>
          <p:nvPr/>
        </p:nvSpPr>
        <p:spPr>
          <a:xfrm>
            <a:off x="2756847" y="2604538"/>
            <a:ext cx="5040000" cy="508324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10" name="Diagram 9">
            <a:extLst>
              <a:ext uri="{FF2B5EF4-FFF2-40B4-BE49-F238E27FC236}">
                <a16:creationId xmlns:a16="http://schemas.microsoft.com/office/drawing/2014/main" id="{756DF8AD-8100-4094-9413-B0E40BCBCE3E}"/>
              </a:ext>
            </a:extLst>
          </p:cNvPr>
          <p:cNvGraphicFramePr/>
          <p:nvPr/>
        </p:nvGraphicFramePr>
        <p:xfrm>
          <a:off x="3620338" y="8830100"/>
          <a:ext cx="12932803" cy="10491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Isosceles Triangle 13">
            <a:extLst>
              <a:ext uri="{FF2B5EF4-FFF2-40B4-BE49-F238E27FC236}">
                <a16:creationId xmlns:a16="http://schemas.microsoft.com/office/drawing/2014/main" id="{829D6C71-F066-47D1-9D73-622CE726A6DB}"/>
              </a:ext>
            </a:extLst>
          </p:cNvPr>
          <p:cNvSpPr/>
          <p:nvPr/>
        </p:nvSpPr>
        <p:spPr>
          <a:xfrm>
            <a:off x="4041879" y="2604538"/>
            <a:ext cx="2484000" cy="2507481"/>
          </a:xfrm>
          <a:prstGeom prst="triangl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Isosceles Triangle 14">
            <a:extLst>
              <a:ext uri="{FF2B5EF4-FFF2-40B4-BE49-F238E27FC236}">
                <a16:creationId xmlns:a16="http://schemas.microsoft.com/office/drawing/2014/main" id="{97788B35-2126-43C8-A9F9-8542DD97867F}"/>
              </a:ext>
            </a:extLst>
          </p:cNvPr>
          <p:cNvSpPr/>
          <p:nvPr/>
        </p:nvSpPr>
        <p:spPr>
          <a:xfrm>
            <a:off x="4779347" y="2604538"/>
            <a:ext cx="1008000" cy="1008000"/>
          </a:xfrm>
          <a:prstGeom prst="triangle">
            <a:avLst/>
          </a:prstGeom>
          <a:solidFill>
            <a:srgbClr val="648A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4A4696A6-ED98-4538-B1B4-4D2A94F2FEC4}"/>
              </a:ext>
            </a:extLst>
          </p:cNvPr>
          <p:cNvSpPr txBox="1"/>
          <p:nvPr/>
        </p:nvSpPr>
        <p:spPr>
          <a:xfrm>
            <a:off x="6910387" y="3056726"/>
            <a:ext cx="3060000" cy="461665"/>
          </a:xfrm>
          <a:prstGeom prst="rect">
            <a:avLst/>
          </a:prstGeom>
          <a:noFill/>
        </p:spPr>
        <p:txBody>
          <a:bodyPr vert="horz" wrap="square" rtlCol="0">
            <a:spAutoFit/>
          </a:bodyPr>
          <a:lstStyle/>
          <a:p>
            <a:pPr algn="ctr"/>
            <a:r>
              <a:rPr lang="en-AU" sz="2400" b="1" dirty="0">
                <a:latin typeface="Arial" panose="020B0604020202020204" pitchFamily="34" charset="0"/>
                <a:cs typeface="Arial" panose="020B0604020202020204" pitchFamily="34" charset="0"/>
              </a:rPr>
              <a:t>Supreme Court</a:t>
            </a:r>
          </a:p>
        </p:txBody>
      </p:sp>
      <p:sp>
        <p:nvSpPr>
          <p:cNvPr id="18" name="TextBox 17">
            <a:extLst>
              <a:ext uri="{FF2B5EF4-FFF2-40B4-BE49-F238E27FC236}">
                <a16:creationId xmlns:a16="http://schemas.microsoft.com/office/drawing/2014/main" id="{D9882F1C-1B1C-4A38-82F8-668D80D76984}"/>
              </a:ext>
            </a:extLst>
          </p:cNvPr>
          <p:cNvSpPr txBox="1"/>
          <p:nvPr/>
        </p:nvSpPr>
        <p:spPr>
          <a:xfrm>
            <a:off x="2183976" y="1717516"/>
            <a:ext cx="6302799" cy="523220"/>
          </a:xfrm>
          <a:prstGeom prst="rect">
            <a:avLst/>
          </a:prstGeom>
          <a:noFill/>
        </p:spPr>
        <p:txBody>
          <a:bodyPr vert="horz" wrap="square" rtlCol="0">
            <a:spAutoFit/>
          </a:bodyPr>
          <a:lstStyle/>
          <a:p>
            <a:pPr algn="ctr"/>
            <a:r>
              <a:rPr lang="en-AU" sz="2800" b="1" dirty="0">
                <a:latin typeface="Arial" panose="020B0604020202020204" pitchFamily="34" charset="0"/>
                <a:cs typeface="Arial" panose="020B0604020202020204" pitchFamily="34" charset="0"/>
              </a:rPr>
              <a:t>Annual Caseload  </a:t>
            </a:r>
          </a:p>
        </p:txBody>
      </p:sp>
      <p:sp>
        <p:nvSpPr>
          <p:cNvPr id="19" name="TextBox 18">
            <a:extLst>
              <a:ext uri="{FF2B5EF4-FFF2-40B4-BE49-F238E27FC236}">
                <a16:creationId xmlns:a16="http://schemas.microsoft.com/office/drawing/2014/main" id="{7B4AECD2-0651-46FB-B428-D0829AB1FF77}"/>
              </a:ext>
            </a:extLst>
          </p:cNvPr>
          <p:cNvSpPr txBox="1"/>
          <p:nvPr/>
        </p:nvSpPr>
        <p:spPr>
          <a:xfrm>
            <a:off x="9756351" y="1717516"/>
            <a:ext cx="6302799" cy="523220"/>
          </a:xfrm>
          <a:prstGeom prst="rect">
            <a:avLst/>
          </a:prstGeom>
          <a:noFill/>
        </p:spPr>
        <p:txBody>
          <a:bodyPr vert="horz" wrap="square" rtlCol="0">
            <a:spAutoFit/>
          </a:bodyPr>
          <a:lstStyle/>
          <a:p>
            <a:pPr algn="ctr"/>
            <a:r>
              <a:rPr lang="en-AU" sz="2800" b="1" dirty="0">
                <a:latin typeface="Arial" panose="020B0604020202020204" pitchFamily="34" charset="0"/>
                <a:cs typeface="Arial" panose="020B0604020202020204" pitchFamily="34" charset="0"/>
              </a:rPr>
              <a:t>Crime types </a:t>
            </a:r>
          </a:p>
        </p:txBody>
      </p:sp>
      <p:sp>
        <p:nvSpPr>
          <p:cNvPr id="20" name="TextBox 19">
            <a:extLst>
              <a:ext uri="{FF2B5EF4-FFF2-40B4-BE49-F238E27FC236}">
                <a16:creationId xmlns:a16="http://schemas.microsoft.com/office/drawing/2014/main" id="{A40B8D1B-8AFB-4D99-9D75-327A8672793B}"/>
              </a:ext>
            </a:extLst>
          </p:cNvPr>
          <p:cNvSpPr txBox="1"/>
          <p:nvPr/>
        </p:nvSpPr>
        <p:spPr>
          <a:xfrm>
            <a:off x="6910387" y="4490926"/>
            <a:ext cx="3060000" cy="461665"/>
          </a:xfrm>
          <a:prstGeom prst="rect">
            <a:avLst/>
          </a:prstGeom>
          <a:noFill/>
        </p:spPr>
        <p:txBody>
          <a:bodyPr vert="horz" wrap="square" rtlCol="0">
            <a:spAutoFit/>
          </a:bodyPr>
          <a:lstStyle/>
          <a:p>
            <a:pPr algn="ctr"/>
            <a:r>
              <a:rPr lang="en-AU" sz="2400" b="1" dirty="0">
                <a:latin typeface="Arial" panose="020B0604020202020204" pitchFamily="34" charset="0"/>
                <a:cs typeface="Arial" panose="020B0604020202020204" pitchFamily="34" charset="0"/>
              </a:rPr>
              <a:t>District Court</a:t>
            </a:r>
          </a:p>
        </p:txBody>
      </p:sp>
      <p:sp>
        <p:nvSpPr>
          <p:cNvPr id="21" name="TextBox 20">
            <a:extLst>
              <a:ext uri="{FF2B5EF4-FFF2-40B4-BE49-F238E27FC236}">
                <a16:creationId xmlns:a16="http://schemas.microsoft.com/office/drawing/2014/main" id="{7EFCAB2F-78F0-468D-B2E1-5659DB15FA46}"/>
              </a:ext>
            </a:extLst>
          </p:cNvPr>
          <p:cNvSpPr txBox="1"/>
          <p:nvPr/>
        </p:nvSpPr>
        <p:spPr>
          <a:xfrm>
            <a:off x="6910387" y="6041526"/>
            <a:ext cx="3060000" cy="461665"/>
          </a:xfrm>
          <a:prstGeom prst="rect">
            <a:avLst/>
          </a:prstGeom>
          <a:noFill/>
        </p:spPr>
        <p:txBody>
          <a:bodyPr vert="horz" wrap="square" rtlCol="0">
            <a:spAutoFit/>
          </a:bodyPr>
          <a:lstStyle/>
          <a:p>
            <a:pPr algn="ctr"/>
            <a:r>
              <a:rPr lang="en-AU" sz="2400" b="1" dirty="0">
                <a:latin typeface="Arial" panose="020B0604020202020204" pitchFamily="34" charset="0"/>
                <a:cs typeface="Arial" panose="020B0604020202020204" pitchFamily="34" charset="0"/>
              </a:rPr>
              <a:t>Local Court</a:t>
            </a:r>
          </a:p>
        </p:txBody>
      </p:sp>
      <p:sp>
        <p:nvSpPr>
          <p:cNvPr id="22" name="TextBox 21">
            <a:extLst>
              <a:ext uri="{FF2B5EF4-FFF2-40B4-BE49-F238E27FC236}">
                <a16:creationId xmlns:a16="http://schemas.microsoft.com/office/drawing/2014/main" id="{2686D6CC-2515-4A8F-A837-99926DC586B8}"/>
              </a:ext>
            </a:extLst>
          </p:cNvPr>
          <p:cNvSpPr txBox="1"/>
          <p:nvPr/>
        </p:nvSpPr>
        <p:spPr>
          <a:xfrm>
            <a:off x="4065629" y="3049141"/>
            <a:ext cx="2390180" cy="400110"/>
          </a:xfrm>
          <a:prstGeom prst="rect">
            <a:avLst/>
          </a:prstGeom>
          <a:noFill/>
        </p:spPr>
        <p:txBody>
          <a:bodyPr vert="horz" wrap="square" rtlCol="0">
            <a:spAutoFit/>
          </a:bodyPr>
          <a:lstStyle/>
          <a:p>
            <a:pPr algn="ctr"/>
            <a:r>
              <a:rPr lang="en-AU" sz="2000" b="1" dirty="0">
                <a:latin typeface="Arial" panose="020B0604020202020204" pitchFamily="34" charset="0"/>
                <a:cs typeface="Arial" panose="020B0604020202020204" pitchFamily="34" charset="0"/>
              </a:rPr>
              <a:t>100</a:t>
            </a:r>
          </a:p>
        </p:txBody>
      </p:sp>
      <p:sp>
        <p:nvSpPr>
          <p:cNvPr id="23" name="TextBox 22">
            <a:extLst>
              <a:ext uri="{FF2B5EF4-FFF2-40B4-BE49-F238E27FC236}">
                <a16:creationId xmlns:a16="http://schemas.microsoft.com/office/drawing/2014/main" id="{CA002FB8-9BDF-4F06-BAA7-253CD6D5011A}"/>
              </a:ext>
            </a:extLst>
          </p:cNvPr>
          <p:cNvSpPr txBox="1"/>
          <p:nvPr/>
        </p:nvSpPr>
        <p:spPr>
          <a:xfrm>
            <a:off x="4065629" y="4484699"/>
            <a:ext cx="2390180" cy="400110"/>
          </a:xfrm>
          <a:prstGeom prst="rect">
            <a:avLst/>
          </a:prstGeom>
          <a:noFill/>
        </p:spPr>
        <p:txBody>
          <a:bodyPr vert="horz" wrap="square" rtlCol="0">
            <a:spAutoFit/>
          </a:bodyPr>
          <a:lstStyle/>
          <a:p>
            <a:pPr algn="ctr"/>
            <a:r>
              <a:rPr lang="en-AU" sz="2000" b="1" dirty="0">
                <a:solidFill>
                  <a:schemeClr val="bg1"/>
                </a:solidFill>
                <a:latin typeface="Arial" panose="020B0604020202020204" pitchFamily="34" charset="0"/>
                <a:cs typeface="Arial" panose="020B0604020202020204" pitchFamily="34" charset="0"/>
              </a:rPr>
              <a:t>4,500</a:t>
            </a:r>
          </a:p>
        </p:txBody>
      </p:sp>
      <p:sp>
        <p:nvSpPr>
          <p:cNvPr id="24" name="TextBox 23">
            <a:extLst>
              <a:ext uri="{FF2B5EF4-FFF2-40B4-BE49-F238E27FC236}">
                <a16:creationId xmlns:a16="http://schemas.microsoft.com/office/drawing/2014/main" id="{8ECB53D0-84EA-4A80-8476-ED7D2DC1B2EA}"/>
              </a:ext>
            </a:extLst>
          </p:cNvPr>
          <p:cNvSpPr txBox="1"/>
          <p:nvPr/>
        </p:nvSpPr>
        <p:spPr>
          <a:xfrm>
            <a:off x="4065629" y="6109525"/>
            <a:ext cx="2390180" cy="400110"/>
          </a:xfrm>
          <a:prstGeom prst="rect">
            <a:avLst/>
          </a:prstGeom>
          <a:noFill/>
        </p:spPr>
        <p:txBody>
          <a:bodyPr vert="horz" wrap="square" rtlCol="0">
            <a:spAutoFit/>
          </a:bodyPr>
          <a:lstStyle/>
          <a:p>
            <a:pPr algn="ctr"/>
            <a:r>
              <a:rPr lang="en-AU" sz="2000" b="1" dirty="0">
                <a:latin typeface="Arial" panose="020B0604020202020204" pitchFamily="34" charset="0"/>
                <a:cs typeface="Arial" panose="020B0604020202020204" pitchFamily="34" charset="0"/>
              </a:rPr>
              <a:t>130,000</a:t>
            </a:r>
          </a:p>
        </p:txBody>
      </p:sp>
      <p:sp>
        <p:nvSpPr>
          <p:cNvPr id="25" name="TextBox 24">
            <a:extLst>
              <a:ext uri="{FF2B5EF4-FFF2-40B4-BE49-F238E27FC236}">
                <a16:creationId xmlns:a16="http://schemas.microsoft.com/office/drawing/2014/main" id="{F2B5B278-7179-4B23-94A2-F811C9A2CD0D}"/>
              </a:ext>
            </a:extLst>
          </p:cNvPr>
          <p:cNvSpPr txBox="1"/>
          <p:nvPr/>
        </p:nvSpPr>
        <p:spPr>
          <a:xfrm>
            <a:off x="4934606" y="8101211"/>
            <a:ext cx="9680027" cy="338554"/>
          </a:xfrm>
          <a:prstGeom prst="rect">
            <a:avLst/>
          </a:prstGeom>
          <a:noFill/>
        </p:spPr>
        <p:txBody>
          <a:bodyPr vert="horz" wrap="square" rtlCol="0">
            <a:spAutoFit/>
          </a:bodyPr>
          <a:lstStyle/>
          <a:p>
            <a:pPr algn="ctr"/>
            <a:r>
              <a:rPr lang="en-AU" sz="1600" dirty="0"/>
              <a:t>How about: FY2017 court finalisation data (excluding Children's Court), before Table Offence reform. </a:t>
            </a:r>
            <a:endParaRPr lang="en-AU" sz="1600" dirty="0">
              <a:cs typeface="Arial" panose="020B0604020202020204" pitchFamily="34" charset="0"/>
            </a:endParaRPr>
          </a:p>
        </p:txBody>
      </p:sp>
      <p:graphicFrame>
        <p:nvGraphicFramePr>
          <p:cNvPr id="27" name="Chart 26">
            <a:extLst>
              <a:ext uri="{FF2B5EF4-FFF2-40B4-BE49-F238E27FC236}">
                <a16:creationId xmlns:a16="http://schemas.microsoft.com/office/drawing/2014/main" id="{1FE77668-FA59-4203-BE69-0A245A721D3D}"/>
              </a:ext>
            </a:extLst>
          </p:cNvPr>
          <p:cNvGraphicFramePr>
            <a:graphicFrameLocks/>
          </p:cNvGraphicFramePr>
          <p:nvPr>
            <p:extLst>
              <p:ext uri="{D42A27DB-BD31-4B8C-83A1-F6EECF244321}">
                <p14:modId xmlns:p14="http://schemas.microsoft.com/office/powerpoint/2010/main" val="3245687666"/>
              </p:ext>
            </p:extLst>
          </p:nvPr>
        </p:nvGraphicFramePr>
        <p:xfrm>
          <a:off x="10320485" y="2360213"/>
          <a:ext cx="7803772" cy="518475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4263368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4</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81061E79-4222-41AC-924B-36BEC43C7AA1}"/>
              </a:ext>
            </a:extLst>
          </p:cNvPr>
          <p:cNvSpPr/>
          <p:nvPr/>
        </p:nvSpPr>
        <p:spPr>
          <a:xfrm>
            <a:off x="2348804" y="1598718"/>
            <a:ext cx="15289011" cy="1646605"/>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Between FY2013 and FY2017, the number of drug matters flowing into the District Court increased by 70% and sexual assault matters increased by 42%, while the remaining offences combined increased by 5% </a:t>
            </a:r>
            <a:endParaRPr lang="en-AU" altLang="en-US" sz="2400" dirty="0"/>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The increase in the District Court caseload led to court delay, where median time to finalisation increasing by almost 100 days during this same period </a:t>
            </a:r>
          </a:p>
        </p:txBody>
      </p:sp>
      <p:sp>
        <p:nvSpPr>
          <p:cNvPr id="8" name="TextBox 7">
            <a:extLst>
              <a:ext uri="{FF2B5EF4-FFF2-40B4-BE49-F238E27FC236}">
                <a16:creationId xmlns:a16="http://schemas.microsoft.com/office/drawing/2014/main" id="{6BB4BFA7-D451-468C-AB7A-64C6BC9D98DD}"/>
              </a:ext>
            </a:extLst>
          </p:cNvPr>
          <p:cNvSpPr txBox="1"/>
          <p:nvPr/>
        </p:nvSpPr>
        <p:spPr>
          <a:xfrm>
            <a:off x="2660893" y="262459"/>
            <a:ext cx="14329565" cy="830997"/>
          </a:xfrm>
          <a:prstGeom prst="rect">
            <a:avLst/>
          </a:prstGeom>
          <a:noFill/>
        </p:spPr>
        <p:txBody>
          <a:bodyPr wrap="none" rtlCol="0">
            <a:spAutoFit/>
          </a:bodyPr>
          <a:lstStyle/>
          <a:p>
            <a:pPr algn="ctr"/>
            <a:r>
              <a:rPr lang="en-US" sz="4800" b="1" dirty="0">
                <a:solidFill>
                  <a:srgbClr val="453977"/>
                </a:solidFill>
                <a:latin typeface="Arial" panose="020B0604020202020204" pitchFamily="34" charset="0"/>
                <a:cs typeface="Arial" panose="020B0604020202020204" pitchFamily="34" charset="0"/>
              </a:rPr>
              <a:t>Demand pressure and delay in the District Court</a:t>
            </a:r>
          </a:p>
        </p:txBody>
      </p:sp>
      <p:graphicFrame>
        <p:nvGraphicFramePr>
          <p:cNvPr id="9" name="Chart 8">
            <a:extLst>
              <a:ext uri="{FF2B5EF4-FFF2-40B4-BE49-F238E27FC236}">
                <a16:creationId xmlns:a16="http://schemas.microsoft.com/office/drawing/2014/main" id="{493F6F5D-7411-4C28-A406-FBED44372AE6}"/>
              </a:ext>
            </a:extLst>
          </p:cNvPr>
          <p:cNvGraphicFramePr>
            <a:graphicFrameLocks/>
          </p:cNvGraphicFramePr>
          <p:nvPr>
            <p:extLst>
              <p:ext uri="{D42A27DB-BD31-4B8C-83A1-F6EECF244321}">
                <p14:modId xmlns:p14="http://schemas.microsoft.com/office/powerpoint/2010/main" val="4073674869"/>
              </p:ext>
            </p:extLst>
          </p:nvPr>
        </p:nvGraphicFramePr>
        <p:xfrm>
          <a:off x="2144708" y="4038600"/>
          <a:ext cx="8413409" cy="5638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1724591C-43AE-49B6-B511-F538628AC377}"/>
              </a:ext>
            </a:extLst>
          </p:cNvPr>
          <p:cNvGraphicFramePr>
            <a:graphicFrameLocks/>
          </p:cNvGraphicFramePr>
          <p:nvPr>
            <p:extLst>
              <p:ext uri="{D42A27DB-BD31-4B8C-83A1-F6EECF244321}">
                <p14:modId xmlns:p14="http://schemas.microsoft.com/office/powerpoint/2010/main" val="620203974"/>
              </p:ext>
            </p:extLst>
          </p:nvPr>
        </p:nvGraphicFramePr>
        <p:xfrm>
          <a:off x="11013743" y="4038600"/>
          <a:ext cx="7003576" cy="56388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a:extLst>
              <a:ext uri="{FF2B5EF4-FFF2-40B4-BE49-F238E27FC236}">
                <a16:creationId xmlns:a16="http://schemas.microsoft.com/office/drawing/2014/main" id="{CB93C595-F19F-4E21-8203-A2D5D4DB8560}"/>
              </a:ext>
            </a:extLst>
          </p:cNvPr>
          <p:cNvSpPr/>
          <p:nvPr/>
        </p:nvSpPr>
        <p:spPr>
          <a:xfrm>
            <a:off x="9055079" y="5746012"/>
            <a:ext cx="1503039" cy="369332"/>
          </a:xfrm>
          <a:prstGeom prst="rect">
            <a:avLst/>
          </a:prstGeom>
        </p:spPr>
        <p:txBody>
          <a:bodyPr wrap="square">
            <a:spAutoFit/>
          </a:bodyPr>
          <a:lstStyle/>
          <a:p>
            <a:pPr eaLnBrk="1" hangingPunct="1">
              <a:spcAft>
                <a:spcPts val="600"/>
              </a:spcAft>
            </a:pPr>
            <a:r>
              <a:rPr lang="en-US" altLang="en-US" sz="1800" b="1" dirty="0">
                <a:solidFill>
                  <a:schemeClr val="accent6">
                    <a:lumMod val="75000"/>
                  </a:schemeClr>
                </a:solidFill>
              </a:rPr>
              <a:t>Drugs</a:t>
            </a:r>
          </a:p>
        </p:txBody>
      </p:sp>
      <p:sp>
        <p:nvSpPr>
          <p:cNvPr id="14" name="Rectangle 13">
            <a:extLst>
              <a:ext uri="{FF2B5EF4-FFF2-40B4-BE49-F238E27FC236}">
                <a16:creationId xmlns:a16="http://schemas.microsoft.com/office/drawing/2014/main" id="{5738A9F8-57A2-4AB4-9604-D3BB3880CFC9}"/>
              </a:ext>
            </a:extLst>
          </p:cNvPr>
          <p:cNvSpPr/>
          <p:nvPr/>
        </p:nvSpPr>
        <p:spPr>
          <a:xfrm>
            <a:off x="9055079" y="4974223"/>
            <a:ext cx="1503039" cy="369332"/>
          </a:xfrm>
          <a:prstGeom prst="rect">
            <a:avLst/>
          </a:prstGeom>
        </p:spPr>
        <p:txBody>
          <a:bodyPr wrap="square">
            <a:spAutoFit/>
          </a:bodyPr>
          <a:lstStyle/>
          <a:p>
            <a:pPr eaLnBrk="1" hangingPunct="1">
              <a:spcAft>
                <a:spcPts val="600"/>
              </a:spcAft>
            </a:pPr>
            <a:r>
              <a:rPr lang="en-US" altLang="en-US" sz="1800" b="1" dirty="0">
                <a:solidFill>
                  <a:schemeClr val="tx1">
                    <a:lumMod val="65000"/>
                    <a:lumOff val="35000"/>
                  </a:schemeClr>
                </a:solidFill>
              </a:rPr>
              <a:t>Other</a:t>
            </a:r>
          </a:p>
        </p:txBody>
      </p:sp>
      <p:sp>
        <p:nvSpPr>
          <p:cNvPr id="16" name="Rectangle 15">
            <a:extLst>
              <a:ext uri="{FF2B5EF4-FFF2-40B4-BE49-F238E27FC236}">
                <a16:creationId xmlns:a16="http://schemas.microsoft.com/office/drawing/2014/main" id="{99D3CA3B-5656-46F3-8B2A-397260BB4CA0}"/>
              </a:ext>
            </a:extLst>
          </p:cNvPr>
          <p:cNvSpPr/>
          <p:nvPr/>
        </p:nvSpPr>
        <p:spPr>
          <a:xfrm>
            <a:off x="9055079" y="6797936"/>
            <a:ext cx="1503039" cy="369332"/>
          </a:xfrm>
          <a:prstGeom prst="rect">
            <a:avLst/>
          </a:prstGeom>
        </p:spPr>
        <p:txBody>
          <a:bodyPr wrap="square">
            <a:spAutoFit/>
          </a:bodyPr>
          <a:lstStyle/>
          <a:p>
            <a:pPr eaLnBrk="1" hangingPunct="1">
              <a:spcAft>
                <a:spcPts val="600"/>
              </a:spcAft>
            </a:pPr>
            <a:r>
              <a:rPr lang="en-US" altLang="en-US" sz="1800" b="1" dirty="0">
                <a:solidFill>
                  <a:schemeClr val="accent1">
                    <a:lumMod val="75000"/>
                  </a:schemeClr>
                </a:solidFill>
              </a:rPr>
              <a:t>Property</a:t>
            </a:r>
          </a:p>
        </p:txBody>
      </p:sp>
      <p:sp>
        <p:nvSpPr>
          <p:cNvPr id="17" name="Rectangle 16">
            <a:extLst>
              <a:ext uri="{FF2B5EF4-FFF2-40B4-BE49-F238E27FC236}">
                <a16:creationId xmlns:a16="http://schemas.microsoft.com/office/drawing/2014/main" id="{F82093A1-5CAC-4AAC-996E-2D9B881293FB}"/>
              </a:ext>
            </a:extLst>
          </p:cNvPr>
          <p:cNvSpPr/>
          <p:nvPr/>
        </p:nvSpPr>
        <p:spPr>
          <a:xfrm>
            <a:off x="9055079" y="8595152"/>
            <a:ext cx="1836000" cy="923330"/>
          </a:xfrm>
          <a:prstGeom prst="rect">
            <a:avLst/>
          </a:prstGeom>
        </p:spPr>
        <p:txBody>
          <a:bodyPr wrap="square">
            <a:spAutoFit/>
          </a:bodyPr>
          <a:lstStyle/>
          <a:p>
            <a:pPr eaLnBrk="1" hangingPunct="1">
              <a:spcAft>
                <a:spcPts val="600"/>
              </a:spcAft>
            </a:pPr>
            <a:r>
              <a:rPr lang="en-US" altLang="en-US" sz="1800" b="1" dirty="0">
                <a:solidFill>
                  <a:srgbClr val="7A5F9F"/>
                </a:solidFill>
              </a:rPr>
              <a:t>Violence – Sexual Assault</a:t>
            </a:r>
          </a:p>
        </p:txBody>
      </p:sp>
      <p:sp>
        <p:nvSpPr>
          <p:cNvPr id="18" name="Rectangle 17">
            <a:extLst>
              <a:ext uri="{FF2B5EF4-FFF2-40B4-BE49-F238E27FC236}">
                <a16:creationId xmlns:a16="http://schemas.microsoft.com/office/drawing/2014/main" id="{01BEC1AE-5B43-43A3-A85A-2D68E028E613}"/>
              </a:ext>
            </a:extLst>
          </p:cNvPr>
          <p:cNvSpPr/>
          <p:nvPr/>
        </p:nvSpPr>
        <p:spPr>
          <a:xfrm>
            <a:off x="9055079" y="7764912"/>
            <a:ext cx="1503039" cy="646331"/>
          </a:xfrm>
          <a:prstGeom prst="rect">
            <a:avLst/>
          </a:prstGeom>
        </p:spPr>
        <p:txBody>
          <a:bodyPr wrap="square">
            <a:spAutoFit/>
          </a:bodyPr>
          <a:lstStyle/>
          <a:p>
            <a:pPr eaLnBrk="1" hangingPunct="1">
              <a:spcAft>
                <a:spcPts val="600"/>
              </a:spcAft>
            </a:pPr>
            <a:r>
              <a:rPr lang="en-US" altLang="en-US" sz="1800" b="1" dirty="0">
                <a:solidFill>
                  <a:srgbClr val="3D2F4F"/>
                </a:solidFill>
              </a:rPr>
              <a:t>Violence - other</a:t>
            </a:r>
          </a:p>
        </p:txBody>
      </p:sp>
    </p:spTree>
    <p:extLst>
      <p:ext uri="{BB962C8B-B14F-4D97-AF65-F5344CB8AC3E}">
        <p14:creationId xmlns:p14="http://schemas.microsoft.com/office/powerpoint/2010/main" val="2023371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DBC539-B339-4347-A067-195F4DF43F83}"/>
              </a:ext>
            </a:extLst>
          </p:cNvPr>
          <p:cNvSpPr txBox="1"/>
          <p:nvPr/>
        </p:nvSpPr>
        <p:spPr>
          <a:xfrm>
            <a:off x="5821362" y="4343400"/>
            <a:ext cx="6645275" cy="984885"/>
          </a:xfrm>
          <a:prstGeom prst="rect">
            <a:avLst/>
          </a:prstGeom>
          <a:noFill/>
          <a:ln w="63500">
            <a:solidFill>
              <a:schemeClr val="bg1"/>
            </a:solidFill>
          </a:ln>
        </p:spPr>
        <p:txBody>
          <a:bodyPr lIns="274320" tIns="182880" rIns="274320" bIns="182880">
            <a:spAutoFit/>
          </a:bodyPr>
          <a:lstStyle/>
          <a:p>
            <a:pPr algn="ctr"/>
            <a:r>
              <a:rPr lang="en-US" sz="4000" dirty="0">
                <a:solidFill>
                  <a:schemeClr val="bg1"/>
                </a:solidFill>
                <a:latin typeface="Open Sans SemiBold" panose="020B0706030804020204" pitchFamily="34" charset="0"/>
                <a:cs typeface="Open Sans SemiBold" panose="020B0706030804020204" pitchFamily="34" charset="0"/>
              </a:rPr>
              <a:t>The Table Offences reform</a:t>
            </a:r>
          </a:p>
        </p:txBody>
      </p:sp>
    </p:spTree>
    <p:extLst>
      <p:ext uri="{BB962C8B-B14F-4D97-AF65-F5344CB8AC3E}">
        <p14:creationId xmlns:p14="http://schemas.microsoft.com/office/powerpoint/2010/main" val="411906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6</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Box 61"/>
          <p:cNvSpPr txBox="1"/>
          <p:nvPr/>
        </p:nvSpPr>
        <p:spPr>
          <a:xfrm>
            <a:off x="2716011" y="261938"/>
            <a:ext cx="14219726" cy="830997"/>
          </a:xfrm>
          <a:prstGeom prst="rect">
            <a:avLst/>
          </a:prstGeom>
          <a:noFill/>
        </p:spPr>
        <p:txBody>
          <a:bodyPr wrap="none">
            <a:spAutoFit/>
          </a:bodyPr>
          <a:lstStyle/>
          <a:p>
            <a:pPr algn="ctr">
              <a:defRPr/>
            </a:pPr>
            <a:r>
              <a:rPr lang="en-US" altLang="en-US" sz="4800" b="1" dirty="0">
                <a:solidFill>
                  <a:srgbClr val="453977"/>
                </a:solidFill>
              </a:rPr>
              <a:t>What is a Table offence and why does it matter?</a:t>
            </a:r>
            <a:endParaRPr lang="en-US" sz="4800" b="1" dirty="0">
              <a:solidFill>
                <a:srgbClr val="453977"/>
              </a:solidFill>
            </a:endParaRPr>
          </a:p>
        </p:txBody>
      </p:sp>
      <p:graphicFrame>
        <p:nvGraphicFramePr>
          <p:cNvPr id="2" name="Table 1">
            <a:extLst>
              <a:ext uri="{FF2B5EF4-FFF2-40B4-BE49-F238E27FC236}">
                <a16:creationId xmlns:a16="http://schemas.microsoft.com/office/drawing/2014/main" id="{D7734FB6-1BC4-44F6-A7F8-749332185D2D}"/>
              </a:ext>
            </a:extLst>
          </p:cNvPr>
          <p:cNvGraphicFramePr>
            <a:graphicFrameLocks noGrp="1"/>
          </p:cNvGraphicFramePr>
          <p:nvPr>
            <p:extLst>
              <p:ext uri="{D42A27DB-BD31-4B8C-83A1-F6EECF244321}">
                <p14:modId xmlns:p14="http://schemas.microsoft.com/office/powerpoint/2010/main" val="793948988"/>
              </p:ext>
            </p:extLst>
          </p:nvPr>
        </p:nvGraphicFramePr>
        <p:xfrm>
          <a:off x="2502940" y="2090879"/>
          <a:ext cx="14645868" cy="4880925"/>
        </p:xfrm>
        <a:graphic>
          <a:graphicData uri="http://schemas.openxmlformats.org/drawingml/2006/table">
            <a:tbl>
              <a:tblPr/>
              <a:tblGrid>
                <a:gridCol w="2181355">
                  <a:extLst>
                    <a:ext uri="{9D8B030D-6E8A-4147-A177-3AD203B41FA5}">
                      <a16:colId xmlns:a16="http://schemas.microsoft.com/office/drawing/2014/main" val="4083572009"/>
                    </a:ext>
                  </a:extLst>
                </a:gridCol>
                <a:gridCol w="6159968">
                  <a:extLst>
                    <a:ext uri="{9D8B030D-6E8A-4147-A177-3AD203B41FA5}">
                      <a16:colId xmlns:a16="http://schemas.microsoft.com/office/drawing/2014/main" val="1112187849"/>
                    </a:ext>
                  </a:extLst>
                </a:gridCol>
                <a:gridCol w="3031958">
                  <a:extLst>
                    <a:ext uri="{9D8B030D-6E8A-4147-A177-3AD203B41FA5}">
                      <a16:colId xmlns:a16="http://schemas.microsoft.com/office/drawing/2014/main" val="3995213669"/>
                    </a:ext>
                  </a:extLst>
                </a:gridCol>
                <a:gridCol w="3272587">
                  <a:extLst>
                    <a:ext uri="{9D8B030D-6E8A-4147-A177-3AD203B41FA5}">
                      <a16:colId xmlns:a16="http://schemas.microsoft.com/office/drawing/2014/main" val="596323527"/>
                    </a:ext>
                  </a:extLst>
                </a:gridCol>
              </a:tblGrid>
              <a:tr h="497723">
                <a:tc rowSpan="2">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algn="ctr">
                        <a:lnSpc>
                          <a:spcPct val="110000"/>
                        </a:lnSpc>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Offence Classification</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Jurisdiction</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gridSpan="2">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Annual Volume</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hMerge="1">
                  <a:txBody>
                    <a:bodyPr/>
                    <a:lstStyle/>
                    <a:p>
                      <a:pPr marL="0" marR="0" indent="0" algn="ctr" defTabSz="914400" rtl="0" eaLnBrk="1" fontAlgn="auto" latinLnBrk="0" hangingPunct="1">
                        <a:lnSpc>
                          <a:spcPct val="110000"/>
                        </a:lnSpc>
                        <a:spcBef>
                          <a:spcPts val="0"/>
                        </a:spcBef>
                        <a:spcAft>
                          <a:spcPts val="0"/>
                        </a:spcAft>
                        <a:buClrTx/>
                        <a:buSzTx/>
                        <a:buFontTx/>
                        <a:buNone/>
                        <a:tabLst/>
                        <a:defRPr/>
                      </a:pPr>
                      <a:endPar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extLst>
                  <a:ext uri="{0D108BD9-81ED-4DB2-BD59-A6C34878D82A}">
                    <a16:rowId xmlns:a16="http://schemas.microsoft.com/office/drawing/2014/main" val="768512765"/>
                  </a:ext>
                </a:extLst>
              </a:tr>
              <a:tr h="789815">
                <a:tc vMerge="1">
                  <a:txBody>
                    <a:bodyPr/>
                    <a:lstStyle/>
                    <a:p>
                      <a:endParaRPr lang="en-AU"/>
                    </a:p>
                  </a:txBody>
                  <a:tcPr/>
                </a:tc>
                <a:tc vMerge="1">
                  <a:txBody>
                    <a:bodyPr/>
                    <a:lstStyle/>
                    <a:p>
                      <a:endParaRPr lang="en-AU"/>
                    </a:p>
                  </a:txBody>
                  <a:tcPr/>
                </a:tc>
                <a:tc>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Committed to</a:t>
                      </a:r>
                    </a:p>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Higher Court </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Finalised in</a:t>
                      </a:r>
                    </a:p>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Local Court</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extLst>
                  <a:ext uri="{0D108BD9-81ED-4DB2-BD59-A6C34878D82A}">
                    <a16:rowId xmlns:a16="http://schemas.microsoft.com/office/drawing/2014/main" val="2838625607"/>
                  </a:ext>
                </a:extLst>
              </a:tr>
              <a:tr h="884443">
                <a:tc>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algn="ctr">
                        <a:lnSpc>
                          <a:spcPct val="110000"/>
                        </a:lnSpc>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Strictly Indictable</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1371617" rtl="0" eaLnBrk="1" fontAlgn="auto" latinLnBrk="0" hangingPunct="1">
                        <a:lnSpc>
                          <a:spcPct val="100000"/>
                        </a:lnSpc>
                        <a:spcBef>
                          <a:spcPts val="0"/>
                        </a:spcBef>
                        <a:spcAft>
                          <a:spcPts val="0"/>
                        </a:spcAft>
                        <a:buClrTx/>
                        <a:buSzTx/>
                        <a:buFontTx/>
                        <a:buNone/>
                        <a:tabLst/>
                        <a:defRPr/>
                      </a:pPr>
                      <a:r>
                        <a:rPr lang="en-AU" sz="2400" kern="1200" dirty="0">
                          <a:solidFill>
                            <a:schemeClr val="tx1">
                              <a:lumMod val="75000"/>
                              <a:lumOff val="25000"/>
                            </a:schemeClr>
                          </a:solidFill>
                          <a:latin typeface="+mn-lt"/>
                          <a:ea typeface="+mn-ea"/>
                          <a:cs typeface="+mn-cs"/>
                        </a:rPr>
                        <a:t>Most serious offences that must be dealt with in District or Supreme Court</a:t>
                      </a:r>
                      <a:endParaRPr lang="en-US" sz="2400" kern="1200" dirty="0">
                        <a:solidFill>
                          <a:schemeClr val="tx1">
                            <a:lumMod val="75000"/>
                            <a:lumOff val="25000"/>
                          </a:schemeClr>
                        </a:solidFill>
                        <a:latin typeface="+mn-lt"/>
                        <a:ea typeface="+mn-ea"/>
                        <a:cs typeface="+mn-cs"/>
                      </a:endParaRPr>
                    </a:p>
                  </a:txBody>
                  <a:tcPr marL="144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4,100 (100%)</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0 (0%)</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0663555"/>
                  </a:ext>
                </a:extLst>
              </a:tr>
              <a:tr h="884443">
                <a:tc>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Table 1</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Offences dealt with by the Local Court unless elected by prosecution or defence</a:t>
                      </a:r>
                    </a:p>
                  </a:txBody>
                  <a:tcPr marL="144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500 (5.3%)</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8,900 (94.7%)</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4808967"/>
                  </a:ext>
                </a:extLst>
              </a:tr>
              <a:tr h="884443">
                <a:tc>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Table 2</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Offences dealt with by the Local Court unless elected by prosecution</a:t>
                      </a:r>
                    </a:p>
                  </a:txBody>
                  <a:tcPr marL="144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100 (0.3%)</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33,500 (99.7%)</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9707777"/>
                  </a:ext>
                </a:extLst>
              </a:tr>
              <a:tr h="884443">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Summary</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Least serious offences that must be dealt with by the Local Court</a:t>
                      </a:r>
                    </a:p>
                  </a:txBody>
                  <a:tcPr marL="144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0 (0%)</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79,600 (100%)</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4541699"/>
                  </a:ext>
                </a:extLst>
              </a:tr>
            </a:tbl>
          </a:graphicData>
        </a:graphic>
      </p:graphicFrame>
      <p:sp>
        <p:nvSpPr>
          <p:cNvPr id="9" name="TextBox 8">
            <a:extLst>
              <a:ext uri="{FF2B5EF4-FFF2-40B4-BE49-F238E27FC236}">
                <a16:creationId xmlns:a16="http://schemas.microsoft.com/office/drawing/2014/main" id="{CAE54E96-722B-487C-B50E-807D33978CD9}"/>
              </a:ext>
            </a:extLst>
          </p:cNvPr>
          <p:cNvSpPr txBox="1"/>
          <p:nvPr/>
        </p:nvSpPr>
        <p:spPr>
          <a:xfrm>
            <a:off x="4043193" y="7076751"/>
            <a:ext cx="11765597" cy="338554"/>
          </a:xfrm>
          <a:prstGeom prst="rect">
            <a:avLst/>
          </a:prstGeom>
          <a:noFill/>
        </p:spPr>
        <p:txBody>
          <a:bodyPr vert="horz" wrap="square" rtlCol="0">
            <a:spAutoFit/>
          </a:bodyPr>
          <a:lstStyle/>
          <a:p>
            <a:r>
              <a:rPr lang="en-AU" sz="1600" dirty="0">
                <a:solidFill>
                  <a:schemeClr val="tx1">
                    <a:lumMod val="75000"/>
                    <a:lumOff val="25000"/>
                  </a:schemeClr>
                </a:solidFill>
                <a:cs typeface="Arial" panose="020B0604020202020204" pitchFamily="34" charset="0"/>
              </a:rPr>
              <a:t>Based on the most serious offence of cases </a:t>
            </a:r>
            <a:r>
              <a:rPr lang="en-AU" sz="1600" dirty="0">
                <a:solidFill>
                  <a:schemeClr val="tx1">
                    <a:lumMod val="75000"/>
                    <a:lumOff val="25000"/>
                  </a:schemeClr>
                </a:solidFill>
              </a:rPr>
              <a:t>finalised in or committed </a:t>
            </a:r>
            <a:r>
              <a:rPr lang="en-AU" sz="1600" dirty="0">
                <a:solidFill>
                  <a:schemeClr val="tx1">
                    <a:lumMod val="75000"/>
                    <a:lumOff val="25000"/>
                  </a:schemeClr>
                </a:solidFill>
                <a:cs typeface="Arial" panose="020B0604020202020204" pitchFamily="34" charset="0"/>
              </a:rPr>
              <a:t>from the Local Court in FY2017, rounded</a:t>
            </a:r>
          </a:p>
        </p:txBody>
      </p:sp>
      <p:sp>
        <p:nvSpPr>
          <p:cNvPr id="10" name="Rectangle 9">
            <a:extLst>
              <a:ext uri="{FF2B5EF4-FFF2-40B4-BE49-F238E27FC236}">
                <a16:creationId xmlns:a16="http://schemas.microsoft.com/office/drawing/2014/main" id="{16504019-53EB-401C-9355-05076484B2A9}"/>
              </a:ext>
            </a:extLst>
          </p:cNvPr>
          <p:cNvSpPr/>
          <p:nvPr/>
        </p:nvSpPr>
        <p:spPr>
          <a:xfrm>
            <a:off x="2835368" y="7701370"/>
            <a:ext cx="14518104" cy="2462213"/>
          </a:xfrm>
          <a:prstGeom prst="rect">
            <a:avLst/>
          </a:prstGeom>
        </p:spPr>
        <p:txBody>
          <a:bodyPr wrap="square">
            <a:spAutoFit/>
          </a:bodyPr>
          <a:lstStyle/>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Cases dealt with summarily in the Local Court are heard by a magistrate sitting alone.</a:t>
            </a:r>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Elected table offences and strictly indictable cases also commence in the Local Court and are committed to the District or Supreme Court. Once committed,</a:t>
            </a:r>
            <a:r>
              <a:rPr lang="en-AU" sz="2400" dirty="0">
                <a:solidFill>
                  <a:schemeClr val="tx1">
                    <a:lumMod val="75000"/>
                    <a:lumOff val="25000"/>
                  </a:schemeClr>
                </a:solidFill>
              </a:rPr>
              <a:t> they are presided over by a judge, and tried before a judge and jury if the accused person pleads not guilty.</a:t>
            </a:r>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The jurisdiction also affects the maximum penalty – in the Local Court, the Magistrate's sentencing power is constrained to a maximum of 2 years imprisonment for a single offence.</a:t>
            </a:r>
          </a:p>
        </p:txBody>
      </p:sp>
      <p:sp>
        <p:nvSpPr>
          <p:cNvPr id="11" name="Rectangle 10">
            <a:extLst>
              <a:ext uri="{FF2B5EF4-FFF2-40B4-BE49-F238E27FC236}">
                <a16:creationId xmlns:a16="http://schemas.microsoft.com/office/drawing/2014/main" id="{1B8ECAB1-A263-4F36-8729-61A4472C2091}"/>
              </a:ext>
            </a:extLst>
          </p:cNvPr>
          <p:cNvSpPr/>
          <p:nvPr/>
        </p:nvSpPr>
        <p:spPr>
          <a:xfrm>
            <a:off x="2768866" y="1418506"/>
            <a:ext cx="14566232" cy="461665"/>
          </a:xfrm>
          <a:prstGeom prst="rect">
            <a:avLst/>
          </a:prstGeom>
        </p:spPr>
        <p:txBody>
          <a:bodyPr wrap="square">
            <a:spAutoFit/>
          </a:bodyPr>
          <a:lstStyle/>
          <a:p>
            <a:pPr eaLnBrk="1" hangingPunct="1"/>
            <a:r>
              <a:rPr lang="en-AU" altLang="en-US" sz="2400" dirty="0">
                <a:solidFill>
                  <a:schemeClr val="tx1">
                    <a:lumMod val="75000"/>
                    <a:lumOff val="25000"/>
                  </a:schemeClr>
                </a:solidFill>
              </a:rPr>
              <a:t>The offence classification determines which court the case can be heard in: </a:t>
            </a:r>
          </a:p>
        </p:txBody>
      </p:sp>
    </p:spTree>
    <p:extLst>
      <p:ext uri="{BB962C8B-B14F-4D97-AF65-F5344CB8AC3E}">
        <p14:creationId xmlns:p14="http://schemas.microsoft.com/office/powerpoint/2010/main" val="2084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7</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Box 61"/>
          <p:cNvSpPr txBox="1"/>
          <p:nvPr/>
        </p:nvSpPr>
        <p:spPr>
          <a:xfrm>
            <a:off x="3744491" y="261938"/>
            <a:ext cx="12162753" cy="830997"/>
          </a:xfrm>
          <a:prstGeom prst="rect">
            <a:avLst/>
          </a:prstGeom>
          <a:noFill/>
        </p:spPr>
        <p:txBody>
          <a:bodyPr wrap="none">
            <a:spAutoFit/>
          </a:bodyPr>
          <a:lstStyle/>
          <a:p>
            <a:pPr algn="ctr" defTabSz="1371191" fontAlgn="auto">
              <a:spcBef>
                <a:spcPts val="0"/>
              </a:spcBef>
              <a:spcAft>
                <a:spcPts val="0"/>
              </a:spcAft>
              <a:defRPr/>
            </a:pPr>
            <a:r>
              <a:rPr lang="en-US" altLang="en-US" sz="4800" b="1" dirty="0">
                <a:solidFill>
                  <a:srgbClr val="453977"/>
                </a:solidFill>
              </a:rPr>
              <a:t>Table Offences reform and its Tranches</a:t>
            </a:r>
            <a:endParaRPr lang="en-US" sz="4800" b="1" dirty="0">
              <a:solidFill>
                <a:srgbClr val="453977"/>
              </a:solidFill>
            </a:endParaRPr>
          </a:p>
        </p:txBody>
      </p:sp>
      <p:sp>
        <p:nvSpPr>
          <p:cNvPr id="11" name="Rectangle 10">
            <a:extLst>
              <a:ext uri="{FF2B5EF4-FFF2-40B4-BE49-F238E27FC236}">
                <a16:creationId xmlns:a16="http://schemas.microsoft.com/office/drawing/2014/main" id="{343E2DDF-4C87-4DCA-B49D-74C4D833D511}"/>
              </a:ext>
            </a:extLst>
          </p:cNvPr>
          <p:cNvSpPr/>
          <p:nvPr/>
        </p:nvSpPr>
        <p:spPr>
          <a:xfrm>
            <a:off x="2768865" y="8174558"/>
            <a:ext cx="15031771" cy="1800493"/>
          </a:xfrm>
          <a:prstGeom prst="rect">
            <a:avLst/>
          </a:prstGeom>
        </p:spPr>
        <p:txBody>
          <a:bodyPr wrap="square">
            <a:spAutoFit/>
          </a:bodyPr>
          <a:lstStyle/>
          <a:p>
            <a:pPr eaLnBrk="1" hangingPunct="1">
              <a:spcAft>
                <a:spcPts val="600"/>
              </a:spcAft>
            </a:pPr>
            <a:r>
              <a:rPr lang="en-AU" altLang="en-US" sz="2400" dirty="0">
                <a:solidFill>
                  <a:schemeClr val="tx1">
                    <a:lumMod val="75000"/>
                    <a:lumOff val="25000"/>
                  </a:schemeClr>
                </a:solidFill>
              </a:rPr>
              <a:t>Evaluation of the first tranche of Table offences reform found that the reform:</a:t>
            </a:r>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Diverted 85% of eligible offences from the District Court to the Local Court</a:t>
            </a:r>
          </a:p>
          <a:p>
            <a:pPr marL="342900" indent="-342900" eaLnBrk="1" hangingPunct="1">
              <a:spcAft>
                <a:spcPts val="600"/>
              </a:spcAft>
              <a:buFont typeface="Arial" panose="020B0604020202020204" pitchFamily="34" charset="0"/>
              <a:buChar char="•"/>
            </a:pPr>
            <a:r>
              <a:rPr lang="en-AU" sz="2400" dirty="0">
                <a:solidFill>
                  <a:schemeClr val="tx1">
                    <a:lumMod val="75000"/>
                    <a:lumOff val="25000"/>
                  </a:schemeClr>
                </a:solidFill>
              </a:rPr>
              <a:t>Reduced the time from charge to finalisation from a median of 404 days pre-reform to 206 days post-reform</a:t>
            </a:r>
            <a:endParaRPr lang="en-AU" altLang="en-US" sz="2400" dirty="0">
              <a:solidFill>
                <a:schemeClr val="tx1">
                  <a:lumMod val="75000"/>
                  <a:lumOff val="25000"/>
                </a:schemeClr>
              </a:solidFill>
            </a:endParaRPr>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Reduced the likelihood of prison penalties, particularly those longer than 12 months </a:t>
            </a:r>
          </a:p>
        </p:txBody>
      </p:sp>
      <p:graphicFrame>
        <p:nvGraphicFramePr>
          <p:cNvPr id="12" name="Table 11">
            <a:extLst>
              <a:ext uri="{FF2B5EF4-FFF2-40B4-BE49-F238E27FC236}">
                <a16:creationId xmlns:a16="http://schemas.microsoft.com/office/drawing/2014/main" id="{B0DE910F-C124-4419-900B-61331747FBAA}"/>
              </a:ext>
            </a:extLst>
          </p:cNvPr>
          <p:cNvGraphicFramePr>
            <a:graphicFrameLocks noGrp="1"/>
          </p:cNvGraphicFramePr>
          <p:nvPr>
            <p:extLst>
              <p:ext uri="{D42A27DB-BD31-4B8C-83A1-F6EECF244321}">
                <p14:modId xmlns:p14="http://schemas.microsoft.com/office/powerpoint/2010/main" val="2289334987"/>
              </p:ext>
            </p:extLst>
          </p:nvPr>
        </p:nvGraphicFramePr>
        <p:xfrm>
          <a:off x="2452838" y="3304518"/>
          <a:ext cx="15435714" cy="4397740"/>
        </p:xfrm>
        <a:graphic>
          <a:graphicData uri="http://schemas.openxmlformats.org/drawingml/2006/table">
            <a:tbl>
              <a:tblPr/>
              <a:tblGrid>
                <a:gridCol w="2031015">
                  <a:extLst>
                    <a:ext uri="{9D8B030D-6E8A-4147-A177-3AD203B41FA5}">
                      <a16:colId xmlns:a16="http://schemas.microsoft.com/office/drawing/2014/main" val="20000"/>
                    </a:ext>
                  </a:extLst>
                </a:gridCol>
                <a:gridCol w="2905914">
                  <a:extLst>
                    <a:ext uri="{9D8B030D-6E8A-4147-A177-3AD203B41FA5}">
                      <a16:colId xmlns:a16="http://schemas.microsoft.com/office/drawing/2014/main" val="20001"/>
                    </a:ext>
                  </a:extLst>
                </a:gridCol>
                <a:gridCol w="3354875">
                  <a:extLst>
                    <a:ext uri="{9D8B030D-6E8A-4147-A177-3AD203B41FA5}">
                      <a16:colId xmlns:a16="http://schemas.microsoft.com/office/drawing/2014/main" val="1410920393"/>
                    </a:ext>
                  </a:extLst>
                </a:gridCol>
                <a:gridCol w="7143910">
                  <a:extLst>
                    <a:ext uri="{9D8B030D-6E8A-4147-A177-3AD203B41FA5}">
                      <a16:colId xmlns:a16="http://schemas.microsoft.com/office/drawing/2014/main" val="20005"/>
                    </a:ext>
                  </a:extLst>
                </a:gridCol>
              </a:tblGrid>
              <a:tr h="663323">
                <a:tc>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algn="ctr">
                        <a:lnSpc>
                          <a:spcPct val="110000"/>
                        </a:lnSpc>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Tranches</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Date Implemented</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Offence group</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tc>
                  <a:txBody>
                    <a:bodyPr/>
                    <a:lstStyle/>
                    <a:p>
                      <a:pPr marL="0" marR="0" indent="0" algn="ctr" defTabSz="914400" rtl="0" eaLnBrk="1" fontAlgn="auto" latinLnBrk="0" hangingPunct="1">
                        <a:lnSpc>
                          <a:spcPct val="110000"/>
                        </a:lnSpc>
                        <a:spcBef>
                          <a:spcPts val="0"/>
                        </a:spcBef>
                        <a:spcAft>
                          <a:spcPts val="0"/>
                        </a:spcAft>
                        <a:buClrTx/>
                        <a:buSzTx/>
                        <a:buFontTx/>
                        <a:buNone/>
                        <a:tabLst/>
                        <a:defRPr/>
                      </a:pPr>
                      <a:r>
                        <a:rPr lang="en-US" sz="2400" b="1" dirty="0">
                          <a:solidFill>
                            <a:srgbClr val="FFFFFF"/>
                          </a:solidFill>
                          <a:latin typeface="Arial" panose="020B0604020202020204" pitchFamily="34" charset="0"/>
                          <a:ea typeface="Open Sans Semibold" panose="020B0706030804020204" pitchFamily="34" charset="0"/>
                          <a:cs typeface="Arial" panose="020B0604020202020204" pitchFamily="34" charset="0"/>
                        </a:rPr>
                        <a:t>Offence type</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453977"/>
                    </a:solidFill>
                  </a:tcPr>
                </a:tc>
                <a:extLst>
                  <a:ext uri="{0D108BD9-81ED-4DB2-BD59-A6C34878D82A}">
                    <a16:rowId xmlns:a16="http://schemas.microsoft.com/office/drawing/2014/main" val="10000"/>
                  </a:ext>
                </a:extLst>
              </a:tr>
              <a:tr h="804070">
                <a:tc>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algn="ctr">
                        <a:lnSpc>
                          <a:spcPct val="110000"/>
                        </a:lnSpc>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Tranche 1</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AU" sz="2400" kern="1200" dirty="0">
                          <a:solidFill>
                            <a:schemeClr val="tx1">
                              <a:lumMod val="75000"/>
                              <a:lumOff val="25000"/>
                            </a:schemeClr>
                          </a:solidFill>
                          <a:latin typeface="+mn-lt"/>
                          <a:ea typeface="+mn-ea"/>
                          <a:cs typeface="+mn-cs"/>
                        </a:rPr>
                        <a:t>November 2016</a:t>
                      </a:r>
                      <a:endParaRPr lang="en-US" sz="2400" kern="1200" dirty="0">
                        <a:solidFill>
                          <a:schemeClr val="tx1">
                            <a:lumMod val="75000"/>
                            <a:lumOff val="25000"/>
                          </a:schemeClr>
                        </a:solidFill>
                        <a:latin typeface="+mn-lt"/>
                        <a:ea typeface="+mn-ea"/>
                        <a:cs typeface="+mn-cs"/>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1371617" rtl="0" eaLnBrk="1" fontAlgn="auto" latinLnBrk="0" hangingPunct="1">
                        <a:lnSpc>
                          <a:spcPct val="100000"/>
                        </a:lnSpc>
                        <a:spcBef>
                          <a:spcPts val="0"/>
                        </a:spcBef>
                        <a:spcAft>
                          <a:spcPts val="0"/>
                        </a:spcAft>
                        <a:buClrTx/>
                        <a:buSzTx/>
                        <a:buFontTx/>
                        <a:buNone/>
                        <a:tabLst/>
                        <a:defRPr/>
                      </a:pPr>
                      <a:r>
                        <a:rPr lang="en-US" sz="2400" kern="1200" dirty="0">
                          <a:solidFill>
                            <a:schemeClr val="tx1">
                              <a:lumMod val="75000"/>
                              <a:lumOff val="25000"/>
                            </a:schemeClr>
                          </a:solidFill>
                          <a:latin typeface="+mn-lt"/>
                          <a:ea typeface="+mn-ea"/>
                          <a:cs typeface="+mn-cs"/>
                        </a:rPr>
                        <a:t>Break and enter</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285750" marR="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Aggravated break and enter due to the offence being committed in company</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447787">
                <a:tc rowSpan="2">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Tranche 2.1</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tc rowSpan="2">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AU" sz="2400" kern="1200" dirty="0">
                          <a:solidFill>
                            <a:schemeClr val="tx1">
                              <a:lumMod val="75000"/>
                              <a:lumOff val="25000"/>
                            </a:schemeClr>
                          </a:solidFill>
                          <a:latin typeface="+mn-lt"/>
                          <a:ea typeface="+mn-ea"/>
                          <a:cs typeface="+mn-cs"/>
                        </a:rPr>
                        <a:t>April 2018</a:t>
                      </a:r>
                      <a:endParaRPr lang="en-US" sz="2400" kern="1200" dirty="0">
                        <a:solidFill>
                          <a:schemeClr val="tx1">
                            <a:lumMod val="75000"/>
                            <a:lumOff val="25000"/>
                          </a:schemeClr>
                        </a:solidFill>
                        <a:latin typeface="+mn-lt"/>
                        <a:ea typeface="+mn-ea"/>
                        <a:cs typeface="+mn-cs"/>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37161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kern="1200" dirty="0">
                          <a:solidFill>
                            <a:schemeClr val="tx1">
                              <a:lumMod val="75000"/>
                              <a:lumOff val="25000"/>
                            </a:schemeClr>
                          </a:solidFill>
                          <a:latin typeface="+mn-lt"/>
                          <a:ea typeface="+mn-ea"/>
                          <a:cs typeface="+mn-cs"/>
                        </a:rPr>
                        <a:t>Proceeds of crime </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Recklessly deal with proceeds of crime</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72883">
                <a:tc vMerge="1">
                  <a:txBody>
                    <a:bodyPr/>
                    <a:lstStyle/>
                    <a:p>
                      <a:endParaRPr lang="en-AU"/>
                    </a:p>
                  </a:txBody>
                  <a:tcPr/>
                </a:tc>
                <a:tc vMerge="1">
                  <a:txBody>
                    <a:bodyPr/>
                    <a:lstStyle/>
                    <a:p>
                      <a:endParaRPr lang="en-AU"/>
                    </a:p>
                  </a:txBody>
                  <a:tcPr/>
                </a:tc>
                <a:tc>
                  <a:txBody>
                    <a:bodyPr/>
                    <a:lstStyle/>
                    <a:p>
                      <a:pPr marL="0" marR="0" indent="0" algn="l" defTabSz="137161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kern="1200" dirty="0">
                          <a:solidFill>
                            <a:schemeClr val="tx1">
                              <a:lumMod val="75000"/>
                              <a:lumOff val="25000"/>
                            </a:schemeClr>
                          </a:solidFill>
                          <a:latin typeface="+mn-lt"/>
                          <a:ea typeface="+mn-ea"/>
                          <a:cs typeface="+mn-cs"/>
                        </a:rPr>
                        <a:t>Justice procedure offences </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Do act or make any omission with intent to pervert the course of justice</a:t>
                      </a:r>
                      <a:endParaRPr lang="en-US" sz="2400" kern="1200" dirty="0">
                        <a:solidFill>
                          <a:schemeClr val="tx1">
                            <a:lumMod val="75000"/>
                            <a:lumOff val="25000"/>
                          </a:schemeClr>
                        </a:solidFill>
                        <a:latin typeface="+mn-lt"/>
                        <a:ea typeface="+mn-ea"/>
                        <a:cs typeface="+mn-cs"/>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8873595"/>
                  </a:ext>
                </a:extLst>
              </a:tr>
              <a:tr h="772883">
                <a:tc rowSpan="2">
                  <a:txBody>
                    <a:bodyPr/>
                    <a:lstStyle>
                      <a:lvl1pPr marL="0" algn="l" defTabSz="914400" rtl="0" eaLnBrk="1" latinLnBrk="0" hangingPunct="1">
                        <a:defRPr sz="1800" kern="1200">
                          <a:solidFill>
                            <a:schemeClr val="dk1"/>
                          </a:solidFill>
                          <a:latin typeface="Questrial"/>
                        </a:defRPr>
                      </a:lvl1pPr>
                      <a:lvl2pPr marL="457200" algn="l" defTabSz="914400" rtl="0" eaLnBrk="1" latinLnBrk="0" hangingPunct="1">
                        <a:defRPr sz="1800" kern="1200">
                          <a:solidFill>
                            <a:schemeClr val="dk1"/>
                          </a:solidFill>
                          <a:latin typeface="Questrial"/>
                        </a:defRPr>
                      </a:lvl2pPr>
                      <a:lvl3pPr marL="914400" algn="l" defTabSz="914400" rtl="0" eaLnBrk="1" latinLnBrk="0" hangingPunct="1">
                        <a:defRPr sz="1800" kern="1200">
                          <a:solidFill>
                            <a:schemeClr val="dk1"/>
                          </a:solidFill>
                          <a:latin typeface="Questrial"/>
                        </a:defRPr>
                      </a:lvl3pPr>
                      <a:lvl4pPr marL="1371600" algn="l" defTabSz="914400" rtl="0" eaLnBrk="1" latinLnBrk="0" hangingPunct="1">
                        <a:defRPr sz="1800" kern="1200">
                          <a:solidFill>
                            <a:schemeClr val="dk1"/>
                          </a:solidFill>
                          <a:latin typeface="Questrial"/>
                        </a:defRPr>
                      </a:lvl4pPr>
                      <a:lvl5pPr marL="1828800" algn="l" defTabSz="914400" rtl="0" eaLnBrk="1" latinLnBrk="0" hangingPunct="1">
                        <a:defRPr sz="1800" kern="1200">
                          <a:solidFill>
                            <a:schemeClr val="dk1"/>
                          </a:solidFill>
                          <a:latin typeface="Questrial"/>
                        </a:defRPr>
                      </a:lvl5pPr>
                      <a:lvl6pPr marL="2286000" algn="l" defTabSz="914400" rtl="0" eaLnBrk="1" latinLnBrk="0" hangingPunct="1">
                        <a:defRPr sz="1800" kern="1200">
                          <a:solidFill>
                            <a:schemeClr val="dk1"/>
                          </a:solidFill>
                          <a:latin typeface="Questrial"/>
                        </a:defRPr>
                      </a:lvl6pPr>
                      <a:lvl7pPr marL="2743200" algn="l" defTabSz="914400" rtl="0" eaLnBrk="1" latinLnBrk="0" hangingPunct="1">
                        <a:defRPr sz="1800" kern="1200">
                          <a:solidFill>
                            <a:schemeClr val="dk1"/>
                          </a:solidFill>
                          <a:latin typeface="Questrial"/>
                        </a:defRPr>
                      </a:lvl7pPr>
                      <a:lvl8pPr marL="3200400" algn="l" defTabSz="914400" rtl="0" eaLnBrk="1" latinLnBrk="0" hangingPunct="1">
                        <a:defRPr sz="1800" kern="1200">
                          <a:solidFill>
                            <a:schemeClr val="dk1"/>
                          </a:solidFill>
                          <a:latin typeface="Questrial"/>
                        </a:defRPr>
                      </a:lvl8pPr>
                      <a:lvl9pPr marL="3657600" algn="l" defTabSz="914400" rtl="0" eaLnBrk="1" latinLnBrk="0" hangingPunct="1">
                        <a:defRPr sz="1800" kern="1200">
                          <a:solidFill>
                            <a:schemeClr val="dk1"/>
                          </a:solidFill>
                          <a:latin typeface="Questrial"/>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lumMod val="75000"/>
                              <a:lumOff val="25000"/>
                            </a:schemeClr>
                          </a:solidFill>
                          <a:effectLst/>
                          <a:uLnTx/>
                          <a:uFillTx/>
                          <a:latin typeface="Arial" panose="020B0604020202020204" pitchFamily="34" charset="0"/>
                          <a:ea typeface="Open Sans" panose="020B0606030504020204" pitchFamily="34" charset="0"/>
                          <a:cs typeface="Arial" panose="020B0604020202020204" pitchFamily="34" charset="0"/>
                        </a:rPr>
                        <a:t>Tranche 2.2</a:t>
                      </a:r>
                      <a:endParaRPr lang="en-US" sz="24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tc rowSpan="2">
                  <a:txBody>
                    <a:bodyPr/>
                    <a:lstStyle/>
                    <a:p>
                      <a:pPr marL="0" marR="0" indent="0" algn="ctr" defTabSz="1371617" rtl="0" eaLnBrk="1" fontAlgn="auto" latinLnBrk="0" hangingPunct="1">
                        <a:lnSpc>
                          <a:spcPct val="100000"/>
                        </a:lnSpc>
                        <a:spcBef>
                          <a:spcPts val="0"/>
                        </a:spcBef>
                        <a:spcAft>
                          <a:spcPts val="0"/>
                        </a:spcAft>
                        <a:buClrTx/>
                        <a:buSzTx/>
                        <a:buFontTx/>
                        <a:buNone/>
                        <a:tabLst/>
                        <a:defRPr/>
                      </a:pPr>
                      <a:r>
                        <a:rPr lang="en-AU" sz="2400" kern="1200" dirty="0">
                          <a:solidFill>
                            <a:schemeClr val="tx1">
                              <a:lumMod val="75000"/>
                              <a:lumOff val="25000"/>
                            </a:schemeClr>
                          </a:solidFill>
                          <a:latin typeface="+mn-lt"/>
                          <a:ea typeface="+mn-ea"/>
                          <a:cs typeface="+mn-cs"/>
                        </a:rPr>
                        <a:t>July 2018</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371617"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2400" kern="1200" dirty="0">
                          <a:solidFill>
                            <a:schemeClr val="tx1">
                              <a:lumMod val="75000"/>
                              <a:lumOff val="25000"/>
                            </a:schemeClr>
                          </a:solidFill>
                          <a:latin typeface="+mn-lt"/>
                          <a:ea typeface="+mn-ea"/>
                          <a:cs typeface="+mn-cs"/>
                        </a:rPr>
                        <a:t>Robbery</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Robbery </a:t>
                      </a:r>
                    </a:p>
                    <a:p>
                      <a:pPr marL="285750" marR="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Assault with intent to rob</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804070">
                <a:tc vMerge="1">
                  <a:txBody>
                    <a:bodyPr/>
                    <a:lstStyle/>
                    <a:p>
                      <a:endParaRPr lang="en-AU"/>
                    </a:p>
                  </a:txBody>
                  <a:tcPr/>
                </a:tc>
                <a:tc vMerge="1">
                  <a:txBody>
                    <a:bodyPr/>
                    <a:lstStyle/>
                    <a:p>
                      <a:endParaRPr lang="en-AU"/>
                    </a:p>
                  </a:txBody>
                  <a:tcPr/>
                </a:tc>
                <a:tc>
                  <a:txBody>
                    <a:bodyPr/>
                    <a:lstStyle/>
                    <a:p>
                      <a:pPr marL="0" marR="0" indent="0" algn="l" defTabSz="1371617"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2400" kern="1200" dirty="0">
                          <a:solidFill>
                            <a:schemeClr val="tx1">
                              <a:lumMod val="75000"/>
                              <a:lumOff val="25000"/>
                            </a:schemeClr>
                          </a:solidFill>
                          <a:latin typeface="+mn-lt"/>
                          <a:ea typeface="+mn-ea"/>
                          <a:cs typeface="+mn-cs"/>
                        </a:rPr>
                        <a:t>Illicit drug offences </a:t>
                      </a:r>
                    </a:p>
                  </a:txBody>
                  <a:tcPr marL="72000" marR="72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13716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kern="1200" dirty="0">
                          <a:solidFill>
                            <a:schemeClr val="tx1">
                              <a:lumMod val="75000"/>
                              <a:lumOff val="25000"/>
                            </a:schemeClr>
                          </a:solidFill>
                          <a:latin typeface="+mn-lt"/>
                          <a:ea typeface="+mn-ea"/>
                          <a:cs typeface="+mn-cs"/>
                        </a:rPr>
                        <a:t>Supply or take part in supply of a prohibited drug - more than the indictable quantity (not cannabis)</a:t>
                      </a:r>
                    </a:p>
                  </a:txBody>
                  <a:tcPr marL="72000" marR="72000" marT="36000" marB="108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324537"/>
                  </a:ext>
                </a:extLst>
              </a:tr>
            </a:tbl>
          </a:graphicData>
        </a:graphic>
      </p:graphicFrame>
      <p:sp>
        <p:nvSpPr>
          <p:cNvPr id="2" name="Speech Bubble: Rectangle 1">
            <a:extLst>
              <a:ext uri="{FF2B5EF4-FFF2-40B4-BE49-F238E27FC236}">
                <a16:creationId xmlns:a16="http://schemas.microsoft.com/office/drawing/2014/main" id="{3E15E60A-F7BF-4C78-8CAC-4F789F6806EE}"/>
              </a:ext>
            </a:extLst>
          </p:cNvPr>
          <p:cNvSpPr/>
          <p:nvPr/>
        </p:nvSpPr>
        <p:spPr>
          <a:xfrm>
            <a:off x="14600902" y="7851807"/>
            <a:ext cx="3524865" cy="1030939"/>
          </a:xfrm>
          <a:prstGeom prst="wedgeRectCallout">
            <a:avLst>
              <a:gd name="adj1" fmla="val -33704"/>
              <a:gd name="adj2" fmla="val -73750"/>
            </a:avLst>
          </a:prstGeom>
          <a:solidFill>
            <a:srgbClr val="E5E2F2"/>
          </a:solidFill>
          <a:ln w="28575">
            <a:solidFill>
              <a:srgbClr val="4F40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lumMod val="75000"/>
                    <a:lumOff val="25000"/>
                  </a:schemeClr>
                </a:solidFill>
              </a:rPr>
              <a:t>Indictable Quantity = </a:t>
            </a:r>
          </a:p>
          <a:p>
            <a:pPr algn="ctr"/>
            <a:r>
              <a:rPr lang="en-AU" sz="2000" dirty="0">
                <a:solidFill>
                  <a:schemeClr val="tx1">
                    <a:lumMod val="75000"/>
                    <a:lumOff val="25000"/>
                  </a:schemeClr>
                </a:solidFill>
              </a:rPr>
              <a:t>5g for Cocaine, Heroin &amp; Ice, 1.25g for MDMA (5-6 pills)</a:t>
            </a:r>
          </a:p>
        </p:txBody>
      </p:sp>
      <p:sp>
        <p:nvSpPr>
          <p:cNvPr id="9" name="Rectangle 8">
            <a:extLst>
              <a:ext uri="{FF2B5EF4-FFF2-40B4-BE49-F238E27FC236}">
                <a16:creationId xmlns:a16="http://schemas.microsoft.com/office/drawing/2014/main" id="{AFED5712-45D2-4F6C-93E4-14D2EF983EB6}"/>
              </a:ext>
            </a:extLst>
          </p:cNvPr>
          <p:cNvSpPr/>
          <p:nvPr/>
        </p:nvSpPr>
        <p:spPr>
          <a:xfrm>
            <a:off x="2768866" y="1304203"/>
            <a:ext cx="14768020" cy="1723549"/>
          </a:xfrm>
          <a:prstGeom prst="rect">
            <a:avLst/>
          </a:prstGeom>
        </p:spPr>
        <p:txBody>
          <a:bodyPr wrap="square">
            <a:spAutoFit/>
          </a:bodyPr>
          <a:lstStyle/>
          <a:p>
            <a:pPr eaLnBrk="1" hangingPunct="1">
              <a:spcAft>
                <a:spcPts val="600"/>
              </a:spcAft>
            </a:pPr>
            <a:r>
              <a:rPr lang="en-AU" altLang="en-US" sz="2400" dirty="0">
                <a:solidFill>
                  <a:schemeClr val="tx1">
                    <a:lumMod val="75000"/>
                    <a:lumOff val="25000"/>
                  </a:schemeClr>
                </a:solidFill>
              </a:rPr>
              <a:t>The Table Offences reform involved reclassifying some strictly indictable offences to Table offences:</a:t>
            </a:r>
          </a:p>
          <a:p>
            <a:pPr marL="342900" indent="-342900" eaLnBrk="1" hangingPunct="1">
              <a:spcAft>
                <a:spcPts val="600"/>
              </a:spcAft>
              <a:buFont typeface="Arial" panose="020B0604020202020204" pitchFamily="34" charset="0"/>
              <a:buChar char="•"/>
            </a:pPr>
            <a:r>
              <a:rPr lang="en-AU" altLang="en-US" sz="2400" dirty="0">
                <a:solidFill>
                  <a:schemeClr val="tx1">
                    <a:lumMod val="75000"/>
                    <a:lumOff val="25000"/>
                  </a:schemeClr>
                </a:solidFill>
              </a:rPr>
              <a:t>Dispensing with these offences in the Local Court was intended to improve efficiency in the court process, including by reducing delay for the more serious matters dealt with by the District Court</a:t>
            </a:r>
          </a:p>
          <a:p>
            <a:pPr marL="342900" indent="-342900">
              <a:spcAft>
                <a:spcPts val="600"/>
              </a:spcAft>
              <a:buFont typeface="Arial" panose="020B0604020202020204" pitchFamily="34" charset="0"/>
              <a:buChar char="•"/>
            </a:pPr>
            <a:r>
              <a:rPr lang="en-AU" altLang="en-US" sz="2400">
                <a:solidFill>
                  <a:schemeClr val="tx1">
                    <a:lumMod val="75000"/>
                    <a:lumOff val="25000"/>
                  </a:schemeClr>
                </a:solidFill>
              </a:rPr>
              <a:t>Pre-reform, around 90% of these offences received penalties that fell within the Local Court’s jurisdiction </a:t>
            </a:r>
          </a:p>
        </p:txBody>
      </p:sp>
    </p:spTree>
    <p:extLst>
      <p:ext uri="{BB962C8B-B14F-4D97-AF65-F5344CB8AC3E}">
        <p14:creationId xmlns:p14="http://schemas.microsoft.com/office/powerpoint/2010/main" val="2835170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C7386197-93ED-416A-BE64-9A4F4A38DD71}" type="slidenum">
              <a:rPr lang="en-US" smtClean="0"/>
              <a:pPr>
                <a:defRPr/>
              </a:pPr>
              <a:t>8</a:t>
            </a:fld>
            <a:endParaRPr lang="en-US"/>
          </a:p>
        </p:txBody>
      </p:sp>
      <p:pic>
        <p:nvPicPr>
          <p:cNvPr id="35843"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0525" y="498475"/>
            <a:ext cx="1089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Box 61"/>
          <p:cNvSpPr txBox="1"/>
          <p:nvPr/>
        </p:nvSpPr>
        <p:spPr>
          <a:xfrm>
            <a:off x="7130247" y="261938"/>
            <a:ext cx="5391219" cy="830997"/>
          </a:xfrm>
          <a:prstGeom prst="rect">
            <a:avLst/>
          </a:prstGeom>
          <a:noFill/>
        </p:spPr>
        <p:txBody>
          <a:bodyPr wrap="none">
            <a:spAutoFit/>
          </a:bodyPr>
          <a:lstStyle/>
          <a:p>
            <a:pPr algn="ctr" defTabSz="1371191" fontAlgn="auto">
              <a:spcBef>
                <a:spcPts val="0"/>
              </a:spcBef>
              <a:spcAft>
                <a:spcPts val="0"/>
              </a:spcAft>
              <a:defRPr/>
            </a:pPr>
            <a:r>
              <a:rPr lang="en-US" altLang="en-US" sz="4800" b="1" dirty="0">
                <a:solidFill>
                  <a:srgbClr val="453977"/>
                </a:solidFill>
              </a:rPr>
              <a:t>The current study</a:t>
            </a:r>
            <a:endParaRPr lang="en-US" sz="4800" b="1" dirty="0">
              <a:solidFill>
                <a:srgbClr val="453977"/>
              </a:solidFill>
            </a:endParaRPr>
          </a:p>
        </p:txBody>
      </p:sp>
      <p:sp>
        <p:nvSpPr>
          <p:cNvPr id="2" name="Rectangle 1">
            <a:extLst>
              <a:ext uri="{FF2B5EF4-FFF2-40B4-BE49-F238E27FC236}">
                <a16:creationId xmlns:a16="http://schemas.microsoft.com/office/drawing/2014/main" id="{9CFDB89C-DBF3-4112-9055-5D6DCC432567}"/>
              </a:ext>
            </a:extLst>
          </p:cNvPr>
          <p:cNvSpPr/>
          <p:nvPr/>
        </p:nvSpPr>
        <p:spPr>
          <a:xfrm>
            <a:off x="2823632" y="1617178"/>
            <a:ext cx="14367088" cy="8463855"/>
          </a:xfrm>
          <a:prstGeom prst="rect">
            <a:avLst/>
          </a:prstGeom>
        </p:spPr>
        <p:txBody>
          <a:bodyPr wrap="square">
            <a:spAutoFit/>
          </a:bodyPr>
          <a:lstStyle/>
          <a:p>
            <a:r>
              <a:rPr lang="en-AU" altLang="en-US" sz="2800" b="1" dirty="0">
                <a:solidFill>
                  <a:schemeClr val="tx1">
                    <a:lumMod val="75000"/>
                    <a:lumOff val="25000"/>
                  </a:schemeClr>
                </a:solidFill>
              </a:rPr>
              <a:t>Outcomes of interest </a:t>
            </a:r>
            <a:r>
              <a:rPr lang="en-AU" altLang="en-US" sz="2800" dirty="0">
                <a:solidFill>
                  <a:schemeClr val="tx1">
                    <a:lumMod val="75000"/>
                    <a:lumOff val="25000"/>
                  </a:schemeClr>
                </a:solidFill>
              </a:rPr>
              <a:t>– did the reform:</a:t>
            </a:r>
          </a:p>
          <a:p>
            <a:pPr marL="457200"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Move eligible cases from the District Court to the Local Court?</a:t>
            </a:r>
          </a:p>
          <a:p>
            <a:pPr marL="457200"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Reduce time from charge to finalisation? </a:t>
            </a:r>
          </a:p>
          <a:p>
            <a:pPr marL="457200"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Impact prison penalties, particularly those longer than 12 months? </a:t>
            </a:r>
          </a:p>
          <a:p>
            <a:endParaRPr lang="en-AU" altLang="en-US" sz="2800" dirty="0">
              <a:solidFill>
                <a:schemeClr val="tx1">
                  <a:lumMod val="75000"/>
                  <a:lumOff val="25000"/>
                </a:schemeClr>
              </a:solidFill>
            </a:endParaRPr>
          </a:p>
          <a:p>
            <a:r>
              <a:rPr lang="en-AU" altLang="en-US" sz="2800" b="1" dirty="0">
                <a:solidFill>
                  <a:schemeClr val="tx1">
                    <a:lumMod val="75000"/>
                    <a:lumOff val="25000"/>
                  </a:schemeClr>
                </a:solidFill>
              </a:rPr>
              <a:t>The study sample</a:t>
            </a:r>
          </a:p>
          <a:p>
            <a:pPr marL="457200"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Outcomes are compared for charges of interest in the 18 months before and after the introduction of the reform.</a:t>
            </a:r>
          </a:p>
          <a:p>
            <a:pPr marL="457200" indent="-457200">
              <a:buFont typeface="Arial" panose="020B0604020202020204" pitchFamily="34" charset="0"/>
              <a:buChar char="•"/>
            </a:pPr>
            <a:endParaRPr lang="en-AU" altLang="en-US" sz="2800" dirty="0">
              <a:solidFill>
                <a:schemeClr val="tx1">
                  <a:lumMod val="75000"/>
                  <a:lumOff val="25000"/>
                </a:schemeClr>
              </a:solidFill>
            </a:endParaRPr>
          </a:p>
          <a:p>
            <a:r>
              <a:rPr lang="en-AU" altLang="en-US" sz="2800" b="1" dirty="0">
                <a:solidFill>
                  <a:schemeClr val="tx1">
                    <a:lumMod val="75000"/>
                    <a:lumOff val="25000"/>
                  </a:schemeClr>
                </a:solidFill>
              </a:rPr>
              <a:t>In-depth analysis</a:t>
            </a:r>
          </a:p>
          <a:p>
            <a:pPr marL="457200"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A large proportion of matters impacted by the reform involved the supply of prohibited drugs, and further analysis was undertaken for the sentencing outcomes of this offence, adjusting for:</a:t>
            </a:r>
          </a:p>
          <a:p>
            <a:pPr marL="1143000" lvl="2" indent="-457200">
              <a:spcBef>
                <a:spcPts val="600"/>
              </a:spcBef>
              <a:spcAft>
                <a:spcPts val="0"/>
              </a:spcAft>
              <a:buFont typeface="Arial" panose="020B0604020202020204" pitchFamily="34" charset="0"/>
              <a:buChar char="•"/>
            </a:pPr>
            <a:r>
              <a:rPr lang="en-AU" altLang="en-US" sz="2800" dirty="0">
                <a:solidFill>
                  <a:schemeClr val="tx1">
                    <a:lumMod val="75000"/>
                    <a:lumOff val="25000"/>
                  </a:schemeClr>
                </a:solidFill>
              </a:rPr>
              <a:t>The defendants’ socio-demographic characteristics and criminal histories </a:t>
            </a:r>
          </a:p>
          <a:p>
            <a:pPr marL="1143000" lvl="2" indent="-457200">
              <a:spcBef>
                <a:spcPts val="600"/>
              </a:spcBef>
              <a:spcAft>
                <a:spcPts val="0"/>
              </a:spcAft>
              <a:buFont typeface="Arial" panose="020B0604020202020204" pitchFamily="34" charset="0"/>
              <a:buChar char="•"/>
            </a:pPr>
            <a:r>
              <a:rPr lang="en-AU" sz="2800" dirty="0">
                <a:solidFill>
                  <a:schemeClr val="tx1">
                    <a:lumMod val="75000"/>
                    <a:lumOff val="25000"/>
                  </a:schemeClr>
                </a:solidFill>
              </a:rPr>
              <a:t>The characteristics</a:t>
            </a:r>
            <a:r>
              <a:rPr lang="en-AU" sz="2800" dirty="0">
                <a:solidFill>
                  <a:srgbClr val="FF0000"/>
                </a:solidFill>
              </a:rPr>
              <a:t> </a:t>
            </a:r>
            <a:r>
              <a:rPr lang="en-AU" sz="2800" dirty="0">
                <a:solidFill>
                  <a:schemeClr val="tx1">
                    <a:lumMod val="75000"/>
                    <a:lumOff val="25000"/>
                  </a:schemeClr>
                </a:solidFill>
              </a:rPr>
              <a:t>of the offence and justice pathway</a:t>
            </a:r>
          </a:p>
          <a:p>
            <a:pPr marL="1143000" lvl="2" indent="-457200">
              <a:spcBef>
                <a:spcPts val="600"/>
              </a:spcBef>
              <a:spcAft>
                <a:spcPts val="0"/>
              </a:spcAft>
              <a:buFont typeface="Arial" panose="020B0604020202020204" pitchFamily="34" charset="0"/>
              <a:buChar char="•"/>
            </a:pPr>
            <a:r>
              <a:rPr lang="en-AU" sz="2800" dirty="0">
                <a:solidFill>
                  <a:schemeClr val="tx1">
                    <a:lumMod val="75000"/>
                    <a:lumOff val="25000"/>
                  </a:schemeClr>
                </a:solidFill>
              </a:rPr>
              <a:t>Whether the matter was impacted by the community-based sentencing reforms implemented in September 2018</a:t>
            </a:r>
            <a:endParaRPr lang="en-AU" altLang="en-US" sz="2800" dirty="0">
              <a:solidFill>
                <a:schemeClr val="tx1">
                  <a:lumMod val="75000"/>
                  <a:lumOff val="25000"/>
                </a:schemeClr>
              </a:solidFill>
            </a:endParaRPr>
          </a:p>
          <a:p>
            <a:endParaRPr lang="en-AU" altLang="en-US" sz="2800" dirty="0"/>
          </a:p>
        </p:txBody>
      </p:sp>
    </p:spTree>
    <p:extLst>
      <p:ext uri="{BB962C8B-B14F-4D97-AF65-F5344CB8AC3E}">
        <p14:creationId xmlns:p14="http://schemas.microsoft.com/office/powerpoint/2010/main" val="291196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DBC539-B339-4347-A067-195F4DF43F83}"/>
              </a:ext>
            </a:extLst>
          </p:cNvPr>
          <p:cNvSpPr txBox="1"/>
          <p:nvPr/>
        </p:nvSpPr>
        <p:spPr>
          <a:xfrm>
            <a:off x="5821362" y="4343400"/>
            <a:ext cx="6645275" cy="984885"/>
          </a:xfrm>
          <a:prstGeom prst="rect">
            <a:avLst/>
          </a:prstGeom>
          <a:noFill/>
          <a:ln w="63500">
            <a:solidFill>
              <a:schemeClr val="bg1"/>
            </a:solidFill>
          </a:ln>
        </p:spPr>
        <p:txBody>
          <a:bodyPr lIns="274320" tIns="182880" rIns="274320" bIns="182880">
            <a:spAutoFit/>
          </a:bodyPr>
          <a:lstStyle/>
          <a:p>
            <a:pPr algn="ctr"/>
            <a:r>
              <a:rPr lang="en-US" sz="4000" dirty="0">
                <a:solidFill>
                  <a:schemeClr val="bg1"/>
                </a:solidFill>
                <a:latin typeface="Open Sans SemiBold" panose="020B0706030804020204" pitchFamily="34" charset="0"/>
                <a:cs typeface="Open Sans SemiBold" panose="020B0706030804020204" pitchFamily="34" charset="0"/>
              </a:rPr>
              <a:t>Results</a:t>
            </a:r>
          </a:p>
        </p:txBody>
      </p:sp>
    </p:spTree>
    <p:extLst>
      <p:ext uri="{BB962C8B-B14F-4D97-AF65-F5344CB8AC3E}">
        <p14:creationId xmlns:p14="http://schemas.microsoft.com/office/powerpoint/2010/main" val="2272646951"/>
      </p:ext>
    </p:extLst>
  </p:cSld>
  <p:clrMapOvr>
    <a:masterClrMapping/>
  </p:clrMapOvr>
</p:sld>
</file>

<file path=ppt/theme/theme1.xml><?xml version="1.0" encoding="utf-8"?>
<a:theme xmlns:a="http://schemas.openxmlformats.org/drawingml/2006/main" name="BOCSAR PowerPoint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vert="vert270" wrap="none" rtlCol="0">
        <a:spAutoFit/>
      </a:bodyPr>
      <a:lstStyle>
        <a:defPPr algn="ctr">
          <a:defRPr sz="2800" b="1" spc="300" dirty="0" smtClean="0">
            <a:solidFill>
              <a:schemeClr val="bg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BOCSAR-powerpoint_Final_StandardFonts" id="{623464A6-85F2-E04E-AE0E-AE068001096E}" vid="{CC362DEC-5824-794C-934E-E08E47981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28</Value>
      <Value>66</Value>
    </TaxCatchAll>
    <bc56bdda6a6a44c48d8cfdd96ad4c147 xmlns="e4ff26e6-61c9-4223-823f-818594960367" xsi:nil="true"/>
    <PublishingExpirationDate xmlns="http://schemas.microsoft.com/sharepoint/v3" xsi:nil="true"/>
    <PublishingStartDate xmlns="http://schemas.microsoft.com/sharepoint/v3" xsi:nil="true"/>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Court processes and delay</TermName>
          <TermId xmlns="http://schemas.microsoft.com/office/infopath/2007/PartnerControls">a967441e-9c1b-49d8-8d86-882643666f20</TermId>
        </TermInfo>
      </Terms>
    </ne8158a489a9473f9c54eecb4c21131b>
  </documentManagement>
</p:properties>
</file>

<file path=customXml/itemProps1.xml><?xml version="1.0" encoding="utf-8"?>
<ds:datastoreItem xmlns:ds="http://schemas.openxmlformats.org/officeDocument/2006/customXml" ds:itemID="{F2A4F17B-DE04-48E4-831A-56CD5D40BDC3}"/>
</file>

<file path=customXml/itemProps2.xml><?xml version="1.0" encoding="utf-8"?>
<ds:datastoreItem xmlns:ds="http://schemas.openxmlformats.org/officeDocument/2006/customXml" ds:itemID="{4729A38B-1B2C-4A34-9356-B4979D8ABF68}"/>
</file>

<file path=customXml/itemProps3.xml><?xml version="1.0" encoding="utf-8"?>
<ds:datastoreItem xmlns:ds="http://schemas.openxmlformats.org/officeDocument/2006/customXml" ds:itemID="{9FEFF3CA-41BB-4D54-B7ED-157CCD816AEC}"/>
</file>

<file path=docProps/app.xml><?xml version="1.0" encoding="utf-8"?>
<Properties xmlns="http://schemas.openxmlformats.org/officeDocument/2006/extended-properties" xmlns:vt="http://schemas.openxmlformats.org/officeDocument/2006/docPropsVTypes">
  <Template>BOCSAR PowerPoint Template</Template>
  <TotalTime>12725</TotalTime>
  <Words>1534</Words>
  <Application>Microsoft Office PowerPoint</Application>
  <PresentationFormat>Custom</PresentationFormat>
  <Paragraphs>207</Paragraphs>
  <Slides>17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Open Sans Semibold</vt:lpstr>
      <vt:lpstr>Open Sans Semibold</vt:lpstr>
      <vt:lpstr>Wingdings</vt:lpstr>
      <vt:lpstr>BOCSAR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Attorney General &amp;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drugs: improving efficiency in dispensing indictable drug matters</dc:title>
  <dc:creator>Malindi Sayle</dc:creator>
  <cp:lastModifiedBy>Malindi Sayle</cp:lastModifiedBy>
  <cp:revision>269</cp:revision>
  <cp:lastPrinted>2019-05-15T22:38:02Z</cp:lastPrinted>
  <dcterms:created xsi:type="dcterms:W3CDTF">2020-04-27T23:10:35Z</dcterms:created>
  <dcterms:modified xsi:type="dcterms:W3CDTF">2021-07-14T23:05:43Z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3" name="bc56bdda6a6a44c48d8cfdd96ad4c1470">
    <vt:lpwstr>Report|55c057c3-5c13-4ca6-8dab-3fe1e0497fe2</vt:lpwstr>
  </property>
  <property fmtid="{D5CDD505-2E9C-101B-9397-08002B2CF9AE}" pid="4" name="Content tags">
    <vt:lpwstr>66;#Court processes and delay|a967441e-9c1b-49d8-8d86-882643666f20</vt:lpwstr>
  </property>
  <property fmtid="{D5CDD505-2E9C-101B-9397-08002B2CF9AE}" pid="5" name="DC.Type.DocType (JSMS">
    <vt:lpwstr>28;#Report|55c057c3-5c13-4ca6-8dab-3fe1e0497fe2</vt:lpwstr>
  </property>
</Properties>
</file>