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0.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theme/themeOverride2.xml" ContentType="application/vnd.openxmlformats-officedocument.themeOverr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1.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3.xml" ContentType="application/vnd.openxmlformats-officedocument.themeOverrid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4.xml" ContentType="application/vnd.openxmlformats-officedocument.presentationml.notesSlid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2.xml" ContentType="application/vnd.openxmlformats-officedocument.drawingml.chartshapes+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5.xml" ContentType="application/vnd.openxmlformats-officedocument.presentationml.notesSlid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6.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16.xml" ContentType="application/vnd.openxmlformats-officedocument.presentationml.notesSlide+xml"/>
  <Override PartName="/ppt/charts/chart27.xml" ContentType="application/vnd.openxmlformats-officedocument.drawingml.chart+xml"/>
  <Override PartName="/ppt/charts/style26.xml" ContentType="application/vnd.ms-office.chartstyle+xml"/>
  <Override PartName="/ppt/charts/colors26.xml" ContentType="application/vnd.ms-office.chartcolorstyle+xml"/>
  <Override PartName="/ppt/drawings/drawing3.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8.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9.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30.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1.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2.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9.xml" ContentType="application/vnd.openxmlformats-officedocument.presentationml.notesSlide+xml"/>
  <Override PartName="/ppt/charts/chart37.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8.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9.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30.xml" ContentType="application/vnd.openxmlformats-officedocument.presentationml.notesSlide+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theme/themeOverride4.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4"/>
  </p:sldMasterIdLst>
  <p:notesMasterIdLst>
    <p:notesMasterId r:id="rId37"/>
  </p:notesMasterIdLst>
  <p:handoutMasterIdLst>
    <p:handoutMasterId r:id="rId38"/>
  </p:handoutMasterIdLst>
  <p:sldIdLst>
    <p:sldId id="342" r:id="rId5"/>
    <p:sldId id="618" r:id="rId6"/>
    <p:sldId id="632" r:id="rId7"/>
    <p:sldId id="665" r:id="rId8"/>
    <p:sldId id="685" r:id="rId9"/>
    <p:sldId id="692" r:id="rId10"/>
    <p:sldId id="616" r:id="rId11"/>
    <p:sldId id="682" r:id="rId12"/>
    <p:sldId id="693" r:id="rId13"/>
    <p:sldId id="655" r:id="rId14"/>
    <p:sldId id="694" r:id="rId15"/>
    <p:sldId id="687" r:id="rId16"/>
    <p:sldId id="631" r:id="rId17"/>
    <p:sldId id="656" r:id="rId18"/>
    <p:sldId id="683" r:id="rId19"/>
    <p:sldId id="626" r:id="rId20"/>
    <p:sldId id="675" r:id="rId21"/>
    <p:sldId id="678" r:id="rId22"/>
    <p:sldId id="658" r:id="rId23"/>
    <p:sldId id="636" r:id="rId24"/>
    <p:sldId id="681" r:id="rId25"/>
    <p:sldId id="679" r:id="rId26"/>
    <p:sldId id="688" r:id="rId27"/>
    <p:sldId id="642" r:id="rId28"/>
    <p:sldId id="597" r:id="rId29"/>
    <p:sldId id="608" r:id="rId30"/>
    <p:sldId id="265" r:id="rId31"/>
    <p:sldId id="689" r:id="rId32"/>
    <p:sldId id="690" r:id="rId33"/>
    <p:sldId id="640" r:id="rId34"/>
    <p:sldId id="576" r:id="rId35"/>
    <p:sldId id="674" r:id="rId36"/>
  </p:sldIdLst>
  <p:sldSz cx="18288000" cy="10287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id="{8C377F19-5287-47EC-BFA1-F205AB4667EE}">
          <p14:sldIdLst>
            <p14:sldId id="342"/>
            <p14:sldId id="618"/>
            <p14:sldId id="632"/>
            <p14:sldId id="665"/>
            <p14:sldId id="685"/>
            <p14:sldId id="692"/>
            <p14:sldId id="616"/>
            <p14:sldId id="682"/>
            <p14:sldId id="693"/>
            <p14:sldId id="655"/>
            <p14:sldId id="694"/>
            <p14:sldId id="687"/>
            <p14:sldId id="631"/>
            <p14:sldId id="656"/>
            <p14:sldId id="683"/>
            <p14:sldId id="626"/>
            <p14:sldId id="675"/>
            <p14:sldId id="678"/>
            <p14:sldId id="658"/>
            <p14:sldId id="636"/>
            <p14:sldId id="681"/>
            <p14:sldId id="679"/>
            <p14:sldId id="688"/>
            <p14:sldId id="642"/>
            <p14:sldId id="597"/>
            <p14:sldId id="608"/>
            <p14:sldId id="265"/>
            <p14:sldId id="689"/>
            <p14:sldId id="690"/>
            <p14:sldId id="640"/>
            <p14:sldId id="576"/>
            <p14:sldId id="674"/>
          </p14:sldIdLst>
        </p14:section>
      </p14:sectionLst>
    </p:ext>
    <p:ext uri="{EFAFB233-063F-42B5-8137-9DF3F51BA10A}">
      <p15:sldGuideLst xmlns:p15="http://schemas.microsoft.com/office/powerpoint/2012/main">
        <p15:guide id="1" orient="horz" pos="3217" userDrawn="1">
          <p15:clr>
            <a:srgbClr val="A4A3A4"/>
          </p15:clr>
        </p15:guide>
        <p15:guide id="2" pos="57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ackie Fitzgerald" initials="JF" lastIdx="14" clrIdx="6">
    <p:extLst>
      <p:ext uri="{19B8F6BF-5375-455C-9EA6-DF929625EA0E}">
        <p15:presenceInfo xmlns:p15="http://schemas.microsoft.com/office/powerpoint/2012/main" userId="S::jackie.fitzgerald@justice.nsw.gov.au::acee3be6-ba7e-44ff-ad2d-024c4550492c" providerId="AD"/>
      </p:ext>
    </p:extLst>
  </p:cmAuthor>
  <p:cmAuthor id="1" name="KODOK" initials="K" lastIdx="0" clrIdx="0"/>
  <p:cmAuthor id="2" name="Grace Di Giorgio" initials="GDG" lastIdx="31" clrIdx="1">
    <p:extLst>
      <p:ext uri="{19B8F6BF-5375-455C-9EA6-DF929625EA0E}">
        <p15:presenceInfo xmlns:p15="http://schemas.microsoft.com/office/powerpoint/2012/main" userId="S::Grace.DiGiorgio@justice.nsw.gov.au::5015a1e9-38a3-4923-864f-f30719154b10" providerId="AD"/>
      </p:ext>
    </p:extLst>
  </p:cmAuthor>
  <p:cmAuthor id="3" name="Elina Gilbourd" initials="EG" lastIdx="110" clrIdx="2">
    <p:extLst>
      <p:ext uri="{19B8F6BF-5375-455C-9EA6-DF929625EA0E}">
        <p15:presenceInfo xmlns:p15="http://schemas.microsoft.com/office/powerpoint/2012/main" userId="S::Elina.Gilbourd@justice.nsw.gov.au::17e2a308-4efb-4f7b-af84-bdfaedfb986a" providerId="AD"/>
      </p:ext>
    </p:extLst>
  </p:cmAuthor>
  <p:cmAuthor id="4" name="Stephanie Ramsey" initials="SR" lastIdx="10" clrIdx="3">
    <p:extLst>
      <p:ext uri="{19B8F6BF-5375-455C-9EA6-DF929625EA0E}">
        <p15:presenceInfo xmlns:p15="http://schemas.microsoft.com/office/powerpoint/2012/main" userId="S::Stephanie.Ramsey@justice.nsw.gov.au::1ff589f9-f3a3-468e-bbd0-dc5a7b991d1f" providerId="AD"/>
      </p:ext>
    </p:extLst>
  </p:cmAuthor>
  <p:cmAuthor id="5" name="Malindi Sayle" initials="MS" lastIdx="27" clrIdx="4">
    <p:extLst>
      <p:ext uri="{19B8F6BF-5375-455C-9EA6-DF929625EA0E}">
        <p15:presenceInfo xmlns:p15="http://schemas.microsoft.com/office/powerpoint/2012/main" userId="S::malindi.sayle@justice.nsw.gov.au::8e53353e-9998-465d-9835-2489aa58f5b3" providerId="AD"/>
      </p:ext>
    </p:extLst>
  </p:cmAuthor>
  <p:cmAuthor id="6" name="Nicholas Chan" initials="NC" lastIdx="1" clrIdx="5">
    <p:extLst>
      <p:ext uri="{19B8F6BF-5375-455C-9EA6-DF929625EA0E}">
        <p15:presenceInfo xmlns:p15="http://schemas.microsoft.com/office/powerpoint/2012/main" userId="S::nicholas.chan@justice.nsw.gov.au::cf8d7bac-a636-4791-aaea-6a28e42ef9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C4EC"/>
    <a:srgbClr val="2190D7"/>
    <a:srgbClr val="ED7D31"/>
    <a:srgbClr val="4F408E"/>
    <a:srgbClr val="A8A1C7"/>
    <a:srgbClr val="241F55"/>
    <a:srgbClr val="C55A11"/>
    <a:srgbClr val="004BE2"/>
    <a:srgbClr val="003FBC"/>
    <a:srgbClr val="F6BC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AB2BC9-F731-4877-A3F2-4319ED23A211}" v="1039" dt="2022-04-10T23:21:36.9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3" autoAdjust="0"/>
    <p:restoredTop sz="80854" autoAdjust="0"/>
  </p:normalViewPr>
  <p:slideViewPr>
    <p:cSldViewPr snapToGrid="0">
      <p:cViewPr varScale="1">
        <p:scale>
          <a:sx n="40" d="100"/>
          <a:sy n="40" d="100"/>
        </p:scale>
        <p:origin x="44" y="200"/>
      </p:cViewPr>
      <p:guideLst>
        <p:guide orient="horz" pos="3217"/>
        <p:guide pos="5760"/>
      </p:guideLst>
    </p:cSldViewPr>
  </p:slideViewPr>
  <p:outlineViewPr>
    <p:cViewPr>
      <p:scale>
        <a:sx n="33" d="100"/>
        <a:sy n="33" d="100"/>
      </p:scale>
      <p:origin x="0" y="-54"/>
    </p:cViewPr>
  </p:outlineViewPr>
  <p:notesTextViewPr>
    <p:cViewPr>
      <p:scale>
        <a:sx n="1" d="1"/>
        <a:sy n="1" d="1"/>
      </p:scale>
      <p:origin x="0" y="0"/>
    </p:cViewPr>
  </p:notesTextViewPr>
  <p:notesViewPr>
    <p:cSldViewPr snapToGrid="0">
      <p:cViewPr varScale="1">
        <p:scale>
          <a:sx n="54" d="100"/>
          <a:sy n="54" d="100"/>
        </p:scale>
        <p:origin x="282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SYDSJWFP01.internal.justice.nsw.gov.au\stja-bcs\Workgroup\Insights\Analysis\22%20Target%2011%20Presentation\charts\Custody.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SYDSJWFP01.internal.justice.nsw.gov.au\stja-bcs\Workgroup\Insights\Analysis\22%20Target%2011%20Presentation\Charts\POIs.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SYDSJWFP01.internal.justice.nsw.gov.au\stja-bcs\Workgroup\Insights\Analysis\22%20Target%2011%20Presentation\Charts\POI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SYDSJWFP01.internal.justice.nsw.gov.au\stja-bcs\Workgroup\Insights\Analysis\22%20Target%2011%20Presentation\Charts\POI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SYDSJWFP01.internal.justice.nsw.gov.au\stja-bcs\Workgroup\Insights\Analysis\22%20Target%2011%20Presentation\Charts\Bail.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SYDSJWFP01.internal.justice.nsw.gov.au\stja-bcs\Workgroup\Insights\Analysis\22%20Target%2011%20Presentation\Charts\Bail.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2" Type="http://schemas.openxmlformats.org/officeDocument/2006/relationships/oleObject" Target="file:///\\SYDSJWFP01.internal.justice.nsw.gov.au\stja-bcs\Workgroup\Insights\Analysis\22%20Target%2011%20Presentation\Charts\Bail.xlsx" TargetMode="External"/><Relationship Id="rId1" Type="http://schemas.openxmlformats.org/officeDocument/2006/relationships/themeOverride" Target="../theme/themeOverride2.xml"/></Relationships>
</file>

<file path=ppt/charts/_rels/chart16.xml.rels><?xml version="1.0" encoding="UTF-8" standalone="yes"?>
<Relationships xmlns="http://schemas.openxmlformats.org/package/2006/relationships"><Relationship Id="rId3" Type="http://schemas.openxmlformats.org/officeDocument/2006/relationships/oleObject" Target="file:///\\SYDSJWFP01.internal.justice.nsw.gov.au\stja-bcs\Workgroup\Insights\Analysis\22%20Target%2011%20Presentation\Charts\Bail.xlsx" TargetMode="External"/><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oleObject" Target="file:///\\SYDSJWFP01.internal.justice.nsw.gov.au\stja-bcs\Workgroup\Insights\Analysis\22%20Target%2011%20Presentation\Charts\Bail.xlsx" TargetMode="External"/><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oleObject" Target="file:///\\SYDSJWFP01.internal.justice.nsw.gov.au\stja-bcs\Workgroup\Insights\Analysis\22%20Target%2011%20Presentation\Charts\Bail.xlsx" TargetMode="External"/><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oleObject" Target="file:///\\SYDSJWFP01.internal.justice.nsw.gov.au\stja-bcs\Workgroup\Insights\Analysis\22%20Target%2011%20Presentation\Charts\Bail.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file:///\\SYDSJWFP01.internal.justice.nsw.gov.au\stja-bcs\Workgroup\Insights\Analysis\22%20Target%2011%20Presentation\Charts\Custody.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file:///\\SYDSJWFP01.internal.justice.nsw.gov.au\stja-bcs\Workgroup\Insights\Analysis\22%20Target%2011%20Presentation\Charts\POIs.xlsx" TargetMode="External"/></Relationships>
</file>

<file path=ppt/charts/_rels/chart21.xml.rels><?xml version="1.0" encoding="UTF-8" standalone="yes"?>
<Relationships xmlns="http://schemas.openxmlformats.org/package/2006/relationships"><Relationship Id="rId3" Type="http://schemas.openxmlformats.org/officeDocument/2006/relationships/oleObject" Target="file:///\\SYDSJWFP01.internal.justice.nsw.gov.au\stja-bcs\Workgroup\Insights\Analysis\22%20Target%2011%20Presentation\Charts\Courts.xlsx" TargetMode="External"/><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oleObject" Target="file:///\\SYDSJWFP01.internal.justice.nsw.gov.au\stja-bcs\Workgroup\Insights\Analysis\22%20Target%2011%20Presentation\Charts\Courts.xlsx" TargetMode="Externa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2.xml"/></Relationships>
</file>

<file path=ppt/charts/_rels/chart23.xml.rels><?xml version="1.0" encoding="UTF-8" standalone="yes"?>
<Relationships xmlns="http://schemas.openxmlformats.org/package/2006/relationships"><Relationship Id="rId3" Type="http://schemas.openxmlformats.org/officeDocument/2006/relationships/oleObject" Target="file:///\\SYDSJWFP01.internal.justice.nsw.gov.au\stja-bcs\Workgroup\Insights\Analysis\22%20Target%2011%20Presentation\Charts\Courts.xlsx" TargetMode="External"/><Relationship Id="rId2" Type="http://schemas.microsoft.com/office/2011/relationships/chartColorStyle" Target="colors22.xml"/><Relationship Id="rId1" Type="http://schemas.microsoft.com/office/2011/relationships/chartStyle" Target="style22.xml"/></Relationships>
</file>

<file path=ppt/charts/_rels/chart24.xml.rels><?xml version="1.0" encoding="UTF-8" standalone="yes"?>
<Relationships xmlns="http://schemas.openxmlformats.org/package/2006/relationships"><Relationship Id="rId3" Type="http://schemas.openxmlformats.org/officeDocument/2006/relationships/oleObject" Target="file:///\\SYDSJWFP01.internal.justice.nsw.gov.au\stja-bcs\Workgroup\Insights\Analysis\22%20Target%2011%20Presentation\Charts\Courts.xlsx" TargetMode="External"/><Relationship Id="rId2" Type="http://schemas.microsoft.com/office/2011/relationships/chartColorStyle" Target="colors23.xml"/><Relationship Id="rId1" Type="http://schemas.microsoft.com/office/2011/relationships/chartStyle" Target="style23.xml"/></Relationships>
</file>

<file path=ppt/charts/_rels/chart25.xml.rels><?xml version="1.0" encoding="UTF-8" standalone="yes"?>
<Relationships xmlns="http://schemas.openxmlformats.org/package/2006/relationships"><Relationship Id="rId3" Type="http://schemas.openxmlformats.org/officeDocument/2006/relationships/oleObject" Target="file:///\\SYDSJWFP01.internal.justice.nsw.gov.au\stja-bcs\Workgroup\Insights\Analysis\22%20Target%2011%20Presentation\Charts\Courts.xlsx" TargetMode="External"/><Relationship Id="rId2" Type="http://schemas.microsoft.com/office/2011/relationships/chartColorStyle" Target="colors24.xml"/><Relationship Id="rId1" Type="http://schemas.microsoft.com/office/2011/relationships/chartStyle" Target="style24.xml"/></Relationships>
</file>

<file path=ppt/charts/_rels/chart26.xml.rels><?xml version="1.0" encoding="UTF-8" standalone="yes"?>
<Relationships xmlns="http://schemas.openxmlformats.org/package/2006/relationships"><Relationship Id="rId3" Type="http://schemas.openxmlformats.org/officeDocument/2006/relationships/oleObject" Target="file:///\\SYDSJWFP01.internal.justice.nsw.gov.au\stja-bcs\Workgroup\Insights\Analysis\22%20Target%2011%20Presentation\Charts\Courts.xlsx" TargetMode="External"/><Relationship Id="rId2" Type="http://schemas.microsoft.com/office/2011/relationships/chartColorStyle" Target="colors25.xml"/><Relationship Id="rId1" Type="http://schemas.microsoft.com/office/2011/relationships/chartStyle" Target="style25.xml"/></Relationships>
</file>

<file path=ppt/charts/_rels/chart27.xml.rels><?xml version="1.0" encoding="UTF-8" standalone="yes"?>
<Relationships xmlns="http://schemas.openxmlformats.org/package/2006/relationships"><Relationship Id="rId3" Type="http://schemas.openxmlformats.org/officeDocument/2006/relationships/oleObject" Target="file:///\\SYDSJWFP01.internal.justice.nsw.gov.au\stja-bcs\Workgroup\Insights\Analysis\22%20Target%2011%20Presentation\Charts\Custody.xlsx" TargetMode="Externa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chartUserShapes" Target="../drawings/drawing3.xml"/></Relationships>
</file>

<file path=ppt/charts/_rels/chart28.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27.xml"/><Relationship Id="rId1" Type="http://schemas.microsoft.com/office/2011/relationships/chartStyle" Target="style27.xml"/></Relationships>
</file>

<file path=ppt/charts/_rels/chart29.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28.xml"/><Relationship Id="rId1" Type="http://schemas.microsoft.com/office/2011/relationships/chartStyle" Target="style28.xml"/></Relationships>
</file>

<file path=ppt/charts/_rels/chart3.xml.rels><?xml version="1.0" encoding="UTF-8" standalone="yes"?>
<Relationships xmlns="http://schemas.openxmlformats.org/package/2006/relationships"><Relationship Id="rId3" Type="http://schemas.openxmlformats.org/officeDocument/2006/relationships/oleObject" Target="file:///\\SYDSJWFP01.internal.justice.nsw.gov.au\stja-bcs\Workgroup\Insights\Analysis\22%20Target%2011%20Presentation\Charts\Custody.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SYDSJWFP01.internal.justice.nsw.gov.au\stja-bcs\Workgroup\Insights\Analysis\22%20Target%2011%20Presentation\Charts\Courts.xlsx" TargetMode="External"/><Relationship Id="rId2" Type="http://schemas.microsoft.com/office/2011/relationships/chartColorStyle" Target="colors29.xml"/><Relationship Id="rId1" Type="http://schemas.microsoft.com/office/2011/relationships/chartStyle" Target="style29.xml"/></Relationships>
</file>

<file path=ppt/charts/_rels/chart31.xml.rels><?xml version="1.0" encoding="UTF-8" standalone="yes"?>
<Relationships xmlns="http://schemas.openxmlformats.org/package/2006/relationships"><Relationship Id="rId3" Type="http://schemas.openxmlformats.org/officeDocument/2006/relationships/oleObject" Target="file:///\\SYDSJWFP01.internal.justice.nsw.gov.au\stja-bcs\Workgroup\Insights\Analysis\22%20Target%2011%20Presentation\Charts\Courts.xlsx" TargetMode="External"/><Relationship Id="rId2" Type="http://schemas.microsoft.com/office/2011/relationships/chartColorStyle" Target="colors30.xml"/><Relationship Id="rId1" Type="http://schemas.microsoft.com/office/2011/relationships/chartStyle" Target="style30.xml"/></Relationships>
</file>

<file path=ppt/charts/_rels/chart3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1.xml"/><Relationship Id="rId1" Type="http://schemas.microsoft.com/office/2011/relationships/chartStyle" Target="style31.xml"/></Relationships>
</file>

<file path=ppt/charts/_rels/chart33.xml.rels><?xml version="1.0" encoding="UTF-8" standalone="yes"?>
<Relationships xmlns="http://schemas.openxmlformats.org/package/2006/relationships"><Relationship Id="rId1" Type="http://schemas.openxmlformats.org/officeDocument/2006/relationships/oleObject" Target="file:///\\SYDSJWFP01.internal.justice.nsw.gov.au\stja-bcs\Workgroup\Insights\Analysis\22%20Target%2011%20Presentation\Charts\Courts.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SYDSJWFP01.internal.justice.nsw.gov.au\stja-bcs\Workgroup\Insights\Analysis\22%20Target%2011%20Presentation\Charts\Courts.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SYDSJWFP01.internal.justice.nsw.gov.au\stja-bcs\Workgroup\Insights\Analysis\22%20Target%2011%20Presentation\Charts\Courts.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SYDSJWFP01.internal.justice.nsw.gov.au\stja-bcs\Workgroup\Insights\Analysis\22%20Target%2011%20Presentation\Charts\Courts.xlsx" TargetMode="External"/></Relationships>
</file>

<file path=ppt/charts/_rels/chart37.xml.rels><?xml version="1.0" encoding="UTF-8" standalone="yes"?>
<Relationships xmlns="http://schemas.openxmlformats.org/package/2006/relationships"><Relationship Id="rId3" Type="http://schemas.openxmlformats.org/officeDocument/2006/relationships/oleObject" Target="file:///\\SYDSJWFP01.internal.justice.nsw.gov.au\stja-bcs\Workgroup\Insights\Analysis\22%20Target%2011%20Presentation\Charts\Courts.xlsx" TargetMode="External"/><Relationship Id="rId2" Type="http://schemas.microsoft.com/office/2011/relationships/chartColorStyle" Target="colors32.xml"/><Relationship Id="rId1" Type="http://schemas.microsoft.com/office/2011/relationships/chartStyle" Target="style32.xml"/></Relationships>
</file>

<file path=ppt/charts/_rels/chart38.xml.rels><?xml version="1.0" encoding="UTF-8" standalone="yes"?>
<Relationships xmlns="http://schemas.openxmlformats.org/package/2006/relationships"><Relationship Id="rId3" Type="http://schemas.openxmlformats.org/officeDocument/2006/relationships/oleObject" Target="file:///\\SYDSJWFP01.internal.justice.nsw.gov.au\stja-bcs\Workgroup\Insights\Analysis\22%20Target%2011%20Presentation\Charts\Reoffending.xlsx" TargetMode="External"/><Relationship Id="rId2" Type="http://schemas.microsoft.com/office/2011/relationships/chartColorStyle" Target="colors33.xml"/><Relationship Id="rId1" Type="http://schemas.microsoft.com/office/2011/relationships/chartStyle" Target="style33.xml"/></Relationships>
</file>

<file path=ppt/charts/_rels/chart39.xml.rels><?xml version="1.0" encoding="UTF-8" standalone="yes"?>
<Relationships xmlns="http://schemas.openxmlformats.org/package/2006/relationships"><Relationship Id="rId3" Type="http://schemas.openxmlformats.org/officeDocument/2006/relationships/oleObject" Target="file:///\\SYDSJWFP01.internal.justice.nsw.gov.au\stja-bcs\Workgroup\Insights\Analysis\22%20Target%2011%20Presentation\Charts\Reoffending.xlsx" TargetMode="External"/><Relationship Id="rId2" Type="http://schemas.microsoft.com/office/2011/relationships/chartColorStyle" Target="colors34.xml"/><Relationship Id="rId1" Type="http://schemas.microsoft.com/office/2011/relationships/chartStyle" Target="style34.xml"/></Relationships>
</file>

<file path=ppt/charts/_rels/chart4.xml.rels><?xml version="1.0" encoding="UTF-8" standalone="yes"?>
<Relationships xmlns="http://schemas.openxmlformats.org/package/2006/relationships"><Relationship Id="rId3" Type="http://schemas.openxmlformats.org/officeDocument/2006/relationships/oleObject" Target="file:///\\SYDSJWFP01.internal.justice.nsw.gov.au\stja-bcs\Workgroup\Insights\Analysis\22%20Target%2011%20Presentation\Charts\Custody.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1" Type="http://schemas.openxmlformats.org/officeDocument/2006/relationships/oleObject" Target="file:///\\SYDSJWFP01.internal.justice.nsw.gov.au\stja-bcs\Workgroup\Insights\Analysis\22%20Target%2011%20Presentation\Charts\Courts.xlsx" TargetMode="External"/></Relationships>
</file>

<file path=ppt/charts/_rels/chart41.xml.rels><?xml version="1.0" encoding="UTF-8" standalone="yes"?>
<Relationships xmlns="http://schemas.openxmlformats.org/package/2006/relationships"><Relationship Id="rId1" Type="http://schemas.openxmlformats.org/officeDocument/2006/relationships/oleObject" Target="file:///\\SYDSJWFP01.internal.justice.nsw.gov.au\stja-bcs\Workgroup\Insights\Analysis\22%20Target%2011%20Presentation\Charts\Courts.xlsx" TargetMode="External"/></Relationships>
</file>

<file path=ppt/charts/_rels/chart42.xml.rels><?xml version="1.0" encoding="UTF-8" standalone="yes"?>
<Relationships xmlns="http://schemas.openxmlformats.org/package/2006/relationships"><Relationship Id="rId2" Type="http://schemas.openxmlformats.org/officeDocument/2006/relationships/oleObject" Target="file:///\\SYDSJWFP01.internal.justice.nsw.gov.au\stja-bcs\Workgroup\Insights\Analysis\22%20Target%2011%20Presentation\Charts\Courts.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oleObject" Target="file:///\\SYDSJWFP01.internal.justice.nsw.gov.au\stja-bcs\Workgroup\Insights\Analysis\22%20Target%2011%20Presentation\Charts\Custody.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SYDSJWFP01.internal.justice.nsw.gov.au\stja-bcs\Workgroup\Insights\Analysis\22%20Target%2011%20Presentation\Charts\Custody.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SYDSJWFP01.internal.justice.nsw.gov.au\stja-bcs\Workgroup\Insights\Analysis\22%20Target%2011%20Presentation\Charts\Custody.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SYDSJWFP01.internal.justice.nsw.gov.au\stja-bcs\Workgroup\Insights\Analysis\22%20Target%2011%20Presentation\Data\21276%20YJ%20custody%20LOS.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3" Type="http://schemas.openxmlformats.org/officeDocument/2006/relationships/oleObject" Target="file:///\\SYDSJWFP01.internal.justice.nsw.gov.au\stja-bcs\Workgroup\Insights\Analysis\22%20Target%2011%20Presentation\Data\21276%20YJ%20custody%20LO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1222222222219"/>
          <c:y val="2.8145115087790242E-2"/>
          <c:w val="0.85967666666666676"/>
          <c:h val="0.74156291674490038"/>
        </c:manualLayout>
      </c:layout>
      <c:lineChart>
        <c:grouping val="standard"/>
        <c:varyColors val="0"/>
        <c:ser>
          <c:idx val="0"/>
          <c:order val="0"/>
          <c:tx>
            <c:v>Aboriginal</c:v>
          </c:tx>
          <c:spPr>
            <a:ln w="44450" cap="rnd">
              <a:solidFill>
                <a:srgbClr val="215AAF"/>
              </a:solidFill>
              <a:round/>
            </a:ln>
            <a:effectLst/>
          </c:spPr>
          <c:marker>
            <c:symbol val="circle"/>
            <c:size val="8"/>
            <c:spPr>
              <a:solidFill>
                <a:srgbClr val="215AAF"/>
              </a:solidFill>
              <a:ln w="9525">
                <a:noFill/>
              </a:ln>
              <a:effectLst/>
            </c:spPr>
          </c:marker>
          <c:dPt>
            <c:idx val="0"/>
            <c:marker>
              <c:symbol val="circle"/>
              <c:size val="8"/>
              <c:spPr>
                <a:solidFill>
                  <a:srgbClr val="215AAF"/>
                </a:solidFill>
                <a:ln w="9525">
                  <a:noFill/>
                </a:ln>
                <a:effectLst/>
              </c:spPr>
            </c:marker>
            <c:bubble3D val="0"/>
            <c:extLst>
              <c:ext xmlns:c16="http://schemas.microsoft.com/office/drawing/2014/chart" uri="{C3380CC4-5D6E-409C-BE32-E72D297353CC}">
                <c16:uniqueId val="{00000004-6E67-4358-A4A0-38F1D658C5E6}"/>
              </c:ext>
            </c:extLst>
          </c:dPt>
          <c:dPt>
            <c:idx val="1"/>
            <c:marker>
              <c:symbol val="circle"/>
              <c:size val="8"/>
              <c:spPr>
                <a:solidFill>
                  <a:srgbClr val="215AAF"/>
                </a:solidFill>
                <a:ln w="9525">
                  <a:noFill/>
                </a:ln>
                <a:effectLst/>
              </c:spPr>
            </c:marker>
            <c:bubble3D val="0"/>
            <c:extLst>
              <c:ext xmlns:c16="http://schemas.microsoft.com/office/drawing/2014/chart" uri="{C3380CC4-5D6E-409C-BE32-E72D297353CC}">
                <c16:uniqueId val="{00000005-6E67-4358-A4A0-38F1D658C5E6}"/>
              </c:ext>
            </c:extLst>
          </c:dPt>
          <c:dPt>
            <c:idx val="2"/>
            <c:marker>
              <c:symbol val="circle"/>
              <c:size val="8"/>
              <c:spPr>
                <a:solidFill>
                  <a:srgbClr val="215AAF"/>
                </a:solidFill>
                <a:ln w="9525">
                  <a:noFill/>
                </a:ln>
                <a:effectLst/>
              </c:spPr>
            </c:marker>
            <c:bubble3D val="0"/>
            <c:extLst>
              <c:ext xmlns:c16="http://schemas.microsoft.com/office/drawing/2014/chart" uri="{C3380CC4-5D6E-409C-BE32-E72D297353CC}">
                <c16:uniqueId val="{0000000C-394D-42FC-ABAD-98E7D8536091}"/>
              </c:ext>
            </c:extLst>
          </c:dPt>
          <c:dPt>
            <c:idx val="3"/>
            <c:marker>
              <c:symbol val="circle"/>
              <c:size val="8"/>
              <c:spPr>
                <a:solidFill>
                  <a:srgbClr val="215AAF"/>
                </a:solidFill>
                <a:ln w="9525">
                  <a:noFill/>
                </a:ln>
                <a:effectLst/>
              </c:spPr>
            </c:marker>
            <c:bubble3D val="0"/>
            <c:extLst>
              <c:ext xmlns:c16="http://schemas.microsoft.com/office/drawing/2014/chart" uri="{C3380CC4-5D6E-409C-BE32-E72D297353CC}">
                <c16:uniqueId val="{0000000B-394D-42FC-ABAD-98E7D8536091}"/>
              </c:ext>
            </c:extLst>
          </c:dPt>
          <c:dPt>
            <c:idx val="4"/>
            <c:marker>
              <c:symbol val="circle"/>
              <c:size val="8"/>
              <c:spPr>
                <a:solidFill>
                  <a:srgbClr val="215AAF"/>
                </a:solidFill>
                <a:ln w="9525">
                  <a:noFill/>
                </a:ln>
                <a:effectLst/>
              </c:spPr>
            </c:marker>
            <c:bubble3D val="0"/>
            <c:extLst>
              <c:ext xmlns:c16="http://schemas.microsoft.com/office/drawing/2014/chart" uri="{C3380CC4-5D6E-409C-BE32-E72D297353CC}">
                <c16:uniqueId val="{0000000A-394D-42FC-ABAD-98E7D8536091}"/>
              </c:ext>
            </c:extLst>
          </c:dPt>
          <c:dPt>
            <c:idx val="5"/>
            <c:marker>
              <c:symbol val="circle"/>
              <c:size val="8"/>
              <c:spPr>
                <a:solidFill>
                  <a:srgbClr val="215AAF"/>
                </a:solidFill>
                <a:ln w="9525">
                  <a:noFill/>
                </a:ln>
                <a:effectLst/>
              </c:spPr>
            </c:marker>
            <c:bubble3D val="0"/>
            <c:extLst>
              <c:ext xmlns:c16="http://schemas.microsoft.com/office/drawing/2014/chart" uri="{C3380CC4-5D6E-409C-BE32-E72D297353CC}">
                <c16:uniqueId val="{00000009-394D-42FC-ABAD-98E7D8536091}"/>
              </c:ext>
            </c:extLst>
          </c:dPt>
          <c:dPt>
            <c:idx val="6"/>
            <c:marker>
              <c:symbol val="circle"/>
              <c:size val="8"/>
              <c:spPr>
                <a:solidFill>
                  <a:srgbClr val="215AAF"/>
                </a:solidFill>
                <a:ln w="9525">
                  <a:noFill/>
                </a:ln>
                <a:effectLst/>
              </c:spPr>
            </c:marker>
            <c:bubble3D val="0"/>
            <c:extLst>
              <c:ext xmlns:c16="http://schemas.microsoft.com/office/drawing/2014/chart" uri="{C3380CC4-5D6E-409C-BE32-E72D297353CC}">
                <c16:uniqueId val="{00000008-394D-42FC-ABAD-98E7D8536091}"/>
              </c:ext>
            </c:extLst>
          </c:dPt>
          <c:dPt>
            <c:idx val="7"/>
            <c:marker>
              <c:symbol val="circle"/>
              <c:size val="8"/>
              <c:spPr>
                <a:solidFill>
                  <a:srgbClr val="215AAF"/>
                </a:solidFill>
                <a:ln w="9525">
                  <a:noFill/>
                </a:ln>
                <a:effectLst/>
              </c:spPr>
            </c:marker>
            <c:bubble3D val="0"/>
            <c:extLst>
              <c:ext xmlns:c16="http://schemas.microsoft.com/office/drawing/2014/chart" uri="{C3380CC4-5D6E-409C-BE32-E72D297353CC}">
                <c16:uniqueId val="{00000007-394D-42FC-ABAD-98E7D8536091}"/>
              </c:ext>
            </c:extLst>
          </c:dPt>
          <c:dPt>
            <c:idx val="8"/>
            <c:marker>
              <c:symbol val="circle"/>
              <c:size val="8"/>
              <c:spPr>
                <a:solidFill>
                  <a:srgbClr val="215AAF"/>
                </a:solidFill>
                <a:ln w="9525">
                  <a:noFill/>
                </a:ln>
                <a:effectLst/>
              </c:spPr>
            </c:marker>
            <c:bubble3D val="0"/>
            <c:extLst>
              <c:ext xmlns:c16="http://schemas.microsoft.com/office/drawing/2014/chart" uri="{C3380CC4-5D6E-409C-BE32-E72D297353CC}">
                <c16:uniqueId val="{00000006-394D-42FC-ABAD-98E7D8536091}"/>
              </c:ext>
            </c:extLst>
          </c:dPt>
          <c:dPt>
            <c:idx val="9"/>
            <c:marker>
              <c:symbol val="circle"/>
              <c:size val="8"/>
              <c:spPr>
                <a:solidFill>
                  <a:srgbClr val="215AAF"/>
                </a:solidFill>
                <a:ln w="9525">
                  <a:noFill/>
                </a:ln>
                <a:effectLst/>
              </c:spPr>
            </c:marker>
            <c:bubble3D val="0"/>
            <c:extLst>
              <c:ext xmlns:c16="http://schemas.microsoft.com/office/drawing/2014/chart" uri="{C3380CC4-5D6E-409C-BE32-E72D297353CC}">
                <c16:uniqueId val="{00000003-6E67-4358-A4A0-38F1D658C5E6}"/>
              </c:ext>
            </c:extLst>
          </c:dPt>
          <c:dLbls>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4-6E67-4358-A4A0-38F1D658C5E6}"/>
                </c:ext>
              </c:extLst>
            </c:dLbl>
            <c:dLbl>
              <c:idx val="9"/>
              <c:layout>
                <c:manualLayout>
                  <c:x val="-9.1934444444444711E-3"/>
                  <c:y val="-2.88134716023706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E67-4358-A4A0-38F1D658C5E6}"/>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'Productivity Commission'!$E$18:$E$27</c:f>
              <c:strCache>
                <c:ptCount val="10"/>
                <c:pt idx="0">
                  <c:v>2019-20</c:v>
                </c:pt>
                <c:pt idx="1">
                  <c:v>2018-19</c:v>
                </c:pt>
                <c:pt idx="2">
                  <c:v>2017-18</c:v>
                </c:pt>
                <c:pt idx="3">
                  <c:v>2016-17</c:v>
                </c:pt>
                <c:pt idx="4">
                  <c:v>2015-16</c:v>
                </c:pt>
                <c:pt idx="5">
                  <c:v>2014-15</c:v>
                </c:pt>
                <c:pt idx="6">
                  <c:v>2013-14</c:v>
                </c:pt>
                <c:pt idx="7">
                  <c:v>2012-13</c:v>
                </c:pt>
                <c:pt idx="8">
                  <c:v>2011-12</c:v>
                </c:pt>
                <c:pt idx="9">
                  <c:v>2010-11</c:v>
                </c:pt>
              </c:strCache>
            </c:strRef>
          </c:cat>
          <c:val>
            <c:numRef>
              <c:f>'Productivity Commission'!$H$7:$H$16</c:f>
              <c:numCache>
                <c:formatCode>General</c:formatCode>
                <c:ptCount val="10"/>
                <c:pt idx="0">
                  <c:v>18.8</c:v>
                </c:pt>
                <c:pt idx="1">
                  <c:v>22.4</c:v>
                </c:pt>
                <c:pt idx="2">
                  <c:v>25.3</c:v>
                </c:pt>
                <c:pt idx="3">
                  <c:v>25.7</c:v>
                </c:pt>
                <c:pt idx="4">
                  <c:v>28.9</c:v>
                </c:pt>
                <c:pt idx="5">
                  <c:v>28.3</c:v>
                </c:pt>
                <c:pt idx="6">
                  <c:v>28.5</c:v>
                </c:pt>
                <c:pt idx="7">
                  <c:v>32.200000000000003</c:v>
                </c:pt>
                <c:pt idx="8">
                  <c:v>33.4</c:v>
                </c:pt>
                <c:pt idx="9">
                  <c:v>36.1</c:v>
                </c:pt>
              </c:numCache>
            </c:numRef>
          </c:val>
          <c:smooth val="0"/>
          <c:extLst>
            <c:ext xmlns:c16="http://schemas.microsoft.com/office/drawing/2014/chart" uri="{C3380CC4-5D6E-409C-BE32-E72D297353CC}">
              <c16:uniqueId val="{00000000-6E67-4358-A4A0-38F1D658C5E6}"/>
            </c:ext>
          </c:extLst>
        </c:ser>
        <c:ser>
          <c:idx val="1"/>
          <c:order val="1"/>
          <c:tx>
            <c:v>Non-Aboriginal</c:v>
          </c:tx>
          <c:spPr>
            <a:ln w="47625" cap="rnd">
              <a:solidFill>
                <a:schemeClr val="accent2"/>
              </a:solidFill>
              <a:round/>
            </a:ln>
            <a:effectLst/>
          </c:spPr>
          <c:marker>
            <c:symbol val="circle"/>
            <c:size val="8"/>
            <c:spPr>
              <a:solidFill>
                <a:schemeClr val="accent2"/>
              </a:solidFill>
              <a:ln w="9525">
                <a:noFill/>
              </a:ln>
              <a:effectLst/>
            </c:spPr>
          </c:marker>
          <c:dPt>
            <c:idx val="0"/>
            <c:marker>
              <c:symbol val="circle"/>
              <c:size val="8"/>
              <c:spPr>
                <a:solidFill>
                  <a:schemeClr val="accent2"/>
                </a:solidFill>
                <a:ln w="9525">
                  <a:noFill/>
                </a:ln>
                <a:effectLst/>
              </c:spPr>
            </c:marker>
            <c:bubble3D val="0"/>
            <c:extLst>
              <c:ext xmlns:c16="http://schemas.microsoft.com/office/drawing/2014/chart" uri="{C3380CC4-5D6E-409C-BE32-E72D297353CC}">
                <c16:uniqueId val="{00000007-6E67-4358-A4A0-38F1D658C5E6}"/>
              </c:ext>
            </c:extLst>
          </c:dPt>
          <c:dPt>
            <c:idx val="1"/>
            <c:marker>
              <c:symbol val="circle"/>
              <c:size val="8"/>
              <c:spPr>
                <a:solidFill>
                  <a:schemeClr val="accent2"/>
                </a:solidFill>
                <a:ln w="9525">
                  <a:noFill/>
                </a:ln>
                <a:effectLst/>
              </c:spPr>
            </c:marker>
            <c:bubble3D val="0"/>
            <c:extLst>
              <c:ext xmlns:c16="http://schemas.microsoft.com/office/drawing/2014/chart" uri="{C3380CC4-5D6E-409C-BE32-E72D297353CC}">
                <c16:uniqueId val="{00000008-6E67-4358-A4A0-38F1D658C5E6}"/>
              </c:ext>
            </c:extLst>
          </c:dPt>
          <c:dPt>
            <c:idx val="2"/>
            <c:marker>
              <c:symbol val="circle"/>
              <c:size val="8"/>
              <c:spPr>
                <a:solidFill>
                  <a:schemeClr val="accent2"/>
                </a:solidFill>
                <a:ln w="9525">
                  <a:noFill/>
                </a:ln>
                <a:effectLst/>
              </c:spPr>
            </c:marker>
            <c:bubble3D val="0"/>
            <c:extLst>
              <c:ext xmlns:c16="http://schemas.microsoft.com/office/drawing/2014/chart" uri="{C3380CC4-5D6E-409C-BE32-E72D297353CC}">
                <c16:uniqueId val="{00000013-394D-42FC-ABAD-98E7D8536091}"/>
              </c:ext>
            </c:extLst>
          </c:dPt>
          <c:dPt>
            <c:idx val="3"/>
            <c:marker>
              <c:symbol val="circle"/>
              <c:size val="8"/>
              <c:spPr>
                <a:solidFill>
                  <a:schemeClr val="accent2"/>
                </a:solidFill>
                <a:ln w="9525">
                  <a:noFill/>
                </a:ln>
                <a:effectLst/>
              </c:spPr>
            </c:marker>
            <c:bubble3D val="0"/>
            <c:extLst>
              <c:ext xmlns:c16="http://schemas.microsoft.com/office/drawing/2014/chart" uri="{C3380CC4-5D6E-409C-BE32-E72D297353CC}">
                <c16:uniqueId val="{00000012-394D-42FC-ABAD-98E7D8536091}"/>
              </c:ext>
            </c:extLst>
          </c:dPt>
          <c:dPt>
            <c:idx val="4"/>
            <c:marker>
              <c:symbol val="circle"/>
              <c:size val="8"/>
              <c:spPr>
                <a:solidFill>
                  <a:schemeClr val="accent2"/>
                </a:solidFill>
                <a:ln w="9525">
                  <a:noFill/>
                </a:ln>
                <a:effectLst/>
              </c:spPr>
            </c:marker>
            <c:bubble3D val="0"/>
            <c:extLst>
              <c:ext xmlns:c16="http://schemas.microsoft.com/office/drawing/2014/chart" uri="{C3380CC4-5D6E-409C-BE32-E72D297353CC}">
                <c16:uniqueId val="{00000011-394D-42FC-ABAD-98E7D8536091}"/>
              </c:ext>
            </c:extLst>
          </c:dPt>
          <c:dPt>
            <c:idx val="5"/>
            <c:marker>
              <c:symbol val="circle"/>
              <c:size val="8"/>
              <c:spPr>
                <a:solidFill>
                  <a:schemeClr val="accent2"/>
                </a:solidFill>
                <a:ln w="9525">
                  <a:noFill/>
                </a:ln>
                <a:effectLst/>
              </c:spPr>
            </c:marker>
            <c:bubble3D val="0"/>
            <c:extLst>
              <c:ext xmlns:c16="http://schemas.microsoft.com/office/drawing/2014/chart" uri="{C3380CC4-5D6E-409C-BE32-E72D297353CC}">
                <c16:uniqueId val="{00000010-394D-42FC-ABAD-98E7D8536091}"/>
              </c:ext>
            </c:extLst>
          </c:dPt>
          <c:dPt>
            <c:idx val="6"/>
            <c:marker>
              <c:symbol val="circle"/>
              <c:size val="8"/>
              <c:spPr>
                <a:solidFill>
                  <a:schemeClr val="accent2"/>
                </a:solidFill>
                <a:ln w="9525">
                  <a:noFill/>
                </a:ln>
                <a:effectLst/>
              </c:spPr>
            </c:marker>
            <c:bubble3D val="0"/>
            <c:extLst>
              <c:ext xmlns:c16="http://schemas.microsoft.com/office/drawing/2014/chart" uri="{C3380CC4-5D6E-409C-BE32-E72D297353CC}">
                <c16:uniqueId val="{0000000F-394D-42FC-ABAD-98E7D8536091}"/>
              </c:ext>
            </c:extLst>
          </c:dPt>
          <c:dPt>
            <c:idx val="7"/>
            <c:marker>
              <c:symbol val="circle"/>
              <c:size val="8"/>
              <c:spPr>
                <a:solidFill>
                  <a:schemeClr val="accent2"/>
                </a:solidFill>
                <a:ln w="9525">
                  <a:noFill/>
                </a:ln>
                <a:effectLst/>
              </c:spPr>
            </c:marker>
            <c:bubble3D val="0"/>
            <c:extLst>
              <c:ext xmlns:c16="http://schemas.microsoft.com/office/drawing/2014/chart" uri="{C3380CC4-5D6E-409C-BE32-E72D297353CC}">
                <c16:uniqueId val="{0000000E-394D-42FC-ABAD-98E7D8536091}"/>
              </c:ext>
            </c:extLst>
          </c:dPt>
          <c:dPt>
            <c:idx val="8"/>
            <c:marker>
              <c:symbol val="circle"/>
              <c:size val="8"/>
              <c:spPr>
                <a:solidFill>
                  <a:schemeClr val="accent2"/>
                </a:solidFill>
                <a:ln w="9525">
                  <a:noFill/>
                </a:ln>
                <a:effectLst/>
              </c:spPr>
            </c:marker>
            <c:bubble3D val="0"/>
            <c:extLst>
              <c:ext xmlns:c16="http://schemas.microsoft.com/office/drawing/2014/chart" uri="{C3380CC4-5D6E-409C-BE32-E72D297353CC}">
                <c16:uniqueId val="{0000000D-394D-42FC-ABAD-98E7D8536091}"/>
              </c:ext>
            </c:extLst>
          </c:dPt>
          <c:dPt>
            <c:idx val="9"/>
            <c:marker>
              <c:symbol val="circle"/>
              <c:size val="8"/>
              <c:spPr>
                <a:solidFill>
                  <a:schemeClr val="accent2"/>
                </a:solidFill>
                <a:ln w="9525">
                  <a:noFill/>
                </a:ln>
                <a:effectLst/>
              </c:spPr>
            </c:marker>
            <c:bubble3D val="0"/>
            <c:extLst>
              <c:ext xmlns:c16="http://schemas.microsoft.com/office/drawing/2014/chart" uri="{C3380CC4-5D6E-409C-BE32-E72D297353CC}">
                <c16:uniqueId val="{00000006-6E67-4358-A4A0-38F1D658C5E6}"/>
              </c:ext>
            </c:extLst>
          </c:dPt>
          <c:dLbls>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7-6E67-4358-A4A0-38F1D658C5E6}"/>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'Productivity Commission'!$E$18:$E$27</c:f>
              <c:strCache>
                <c:ptCount val="10"/>
                <c:pt idx="0">
                  <c:v>2019-20</c:v>
                </c:pt>
                <c:pt idx="1">
                  <c:v>2018-19</c:v>
                </c:pt>
                <c:pt idx="2">
                  <c:v>2017-18</c:v>
                </c:pt>
                <c:pt idx="3">
                  <c:v>2016-17</c:v>
                </c:pt>
                <c:pt idx="4">
                  <c:v>2015-16</c:v>
                </c:pt>
                <c:pt idx="5">
                  <c:v>2014-15</c:v>
                </c:pt>
                <c:pt idx="6">
                  <c:v>2013-14</c:v>
                </c:pt>
                <c:pt idx="7">
                  <c:v>2012-13</c:v>
                </c:pt>
                <c:pt idx="8">
                  <c:v>2011-12</c:v>
                </c:pt>
                <c:pt idx="9">
                  <c:v>2010-11</c:v>
                </c:pt>
              </c:strCache>
            </c:strRef>
          </c:cat>
          <c:val>
            <c:numRef>
              <c:f>'Productivity Commission'!$H$18:$H$27</c:f>
              <c:numCache>
                <c:formatCode>General</c:formatCode>
                <c:ptCount val="10"/>
                <c:pt idx="0">
                  <c:v>1.4</c:v>
                </c:pt>
                <c:pt idx="1">
                  <c:v>1.4</c:v>
                </c:pt>
                <c:pt idx="2">
                  <c:v>1.6</c:v>
                </c:pt>
                <c:pt idx="3">
                  <c:v>1.4</c:v>
                </c:pt>
                <c:pt idx="4">
                  <c:v>1.4</c:v>
                </c:pt>
                <c:pt idx="5">
                  <c:v>1.4</c:v>
                </c:pt>
                <c:pt idx="6">
                  <c:v>1.8</c:v>
                </c:pt>
                <c:pt idx="7">
                  <c:v>1.7</c:v>
                </c:pt>
                <c:pt idx="8">
                  <c:v>1.9</c:v>
                </c:pt>
                <c:pt idx="9">
                  <c:v>2.2000000000000002</c:v>
                </c:pt>
              </c:numCache>
            </c:numRef>
          </c:val>
          <c:smooth val="0"/>
          <c:extLst>
            <c:ext xmlns:c16="http://schemas.microsoft.com/office/drawing/2014/chart" uri="{C3380CC4-5D6E-409C-BE32-E72D297353CC}">
              <c16:uniqueId val="{00000001-6E67-4358-A4A0-38F1D658C5E6}"/>
            </c:ext>
          </c:extLst>
        </c:ser>
        <c:dLbls>
          <c:showLegendKey val="0"/>
          <c:showVal val="0"/>
          <c:showCatName val="0"/>
          <c:showSerName val="0"/>
          <c:showPercent val="0"/>
          <c:showBubbleSize val="0"/>
        </c:dLbls>
        <c:marker val="1"/>
        <c:smooth val="0"/>
        <c:axId val="2050997200"/>
        <c:axId val="1966814720"/>
      </c:lineChart>
      <c:catAx>
        <c:axId val="2050997200"/>
        <c:scaling>
          <c:orientation val="maxMin"/>
        </c:scaling>
        <c:delete val="0"/>
        <c:axPos val="b"/>
        <c:numFmt formatCode="General" sourceLinked="1"/>
        <c:majorTickMark val="out"/>
        <c:minorTickMark val="none"/>
        <c:tickLblPos val="nextTo"/>
        <c:spPr>
          <a:noFill/>
          <a:ln w="9525" cap="flat" cmpd="sng" algn="ctr">
            <a:solidFill>
              <a:schemeClr val="bg1">
                <a:lumMod val="65000"/>
              </a:schemeClr>
            </a:solidFill>
            <a:round/>
          </a:ln>
          <a:effectLst/>
        </c:spPr>
        <c:txPr>
          <a:bodyPr rot="-5400000" spcFirstLastPara="1" vertOverflow="ellipsis"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66814720"/>
        <c:crosses val="autoZero"/>
        <c:auto val="1"/>
        <c:lblAlgn val="ctr"/>
        <c:lblOffset val="100"/>
        <c:noMultiLvlLbl val="0"/>
      </c:catAx>
      <c:valAx>
        <c:axId val="1966814720"/>
        <c:scaling>
          <c:orientation val="minMax"/>
        </c:scaling>
        <c:delete val="0"/>
        <c:axPos val="l"/>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sz="1800" b="0" i="0" baseline="0" dirty="0">
                    <a:effectLst/>
                  </a:rPr>
                  <a:t>Age standardised Imprisonment rate  (per 10,000)</a:t>
                </a:r>
                <a:endParaRPr lang="en-AU" dirty="0">
                  <a:effectLst/>
                </a:endParaRPr>
              </a:p>
            </c:rich>
          </c:tx>
          <c:layout>
            <c:manualLayout>
              <c:xMode val="edge"/>
              <c:yMode val="edge"/>
              <c:x val="1.2395444444444445E-2"/>
              <c:y val="0.10364457070707071"/>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50997200"/>
        <c:crosses val="max"/>
        <c:crossBetween val="midCat"/>
      </c:valAx>
      <c:spPr>
        <a:noFill/>
        <a:ln>
          <a:noFill/>
        </a:ln>
        <a:effectLst/>
      </c:spPr>
    </c:plotArea>
    <c:legend>
      <c:legendPos val="b"/>
      <c:legendEntry>
        <c:idx val="0"/>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latin typeface="Arial" panose="020B0604020202020204" pitchFamily="34" charset="0"/>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'YOA Chart'!$A$5</c:f>
              <c:strCache>
                <c:ptCount val="1"/>
                <c:pt idx="0">
                  <c:v>Proceeded against to court</c:v>
                </c:pt>
              </c:strCache>
            </c:strRef>
          </c:tx>
          <c:spPr>
            <a:solidFill>
              <a:srgbClr val="4472C4"/>
            </a:solidFill>
            <a:ln>
              <a:noFill/>
            </a:ln>
            <a:effectLst/>
          </c:spPr>
          <c:invertIfNegative val="0"/>
          <c:dPt>
            <c:idx val="5"/>
            <c:invertIfNegative val="0"/>
            <c:bubble3D val="0"/>
            <c:spPr>
              <a:solidFill>
                <a:srgbClr val="4472C4">
                  <a:alpha val="50000"/>
                </a:srgbClr>
              </a:solidFill>
              <a:ln>
                <a:noFill/>
              </a:ln>
              <a:effectLst/>
            </c:spPr>
            <c:extLst>
              <c:ext xmlns:c16="http://schemas.microsoft.com/office/drawing/2014/chart" uri="{C3380CC4-5D6E-409C-BE32-E72D297353CC}">
                <c16:uniqueId val="{00000007-A7AD-41C1-8286-7E5D1C6B9D30}"/>
              </c:ext>
            </c:extLst>
          </c:dPt>
          <c:dPt>
            <c:idx val="6"/>
            <c:invertIfNegative val="0"/>
            <c:bubble3D val="0"/>
            <c:spPr>
              <a:solidFill>
                <a:srgbClr val="4472C4">
                  <a:alpha val="50000"/>
                </a:srgbClr>
              </a:solidFill>
              <a:ln>
                <a:noFill/>
              </a:ln>
              <a:effectLst/>
            </c:spPr>
            <c:extLst>
              <c:ext xmlns:c16="http://schemas.microsoft.com/office/drawing/2014/chart" uri="{C3380CC4-5D6E-409C-BE32-E72D297353CC}">
                <c16:uniqueId val="{00000006-A7AD-41C1-8286-7E5D1C6B9D30}"/>
              </c:ext>
            </c:extLst>
          </c:dPt>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'YOA Chart'!$B$1:$H$1</c:f>
              <c:numCache>
                <c:formatCode>General</c:formatCode>
                <c:ptCount val="7"/>
                <c:pt idx="0">
                  <c:v>2015</c:v>
                </c:pt>
                <c:pt idx="1">
                  <c:v>2016</c:v>
                </c:pt>
                <c:pt idx="2">
                  <c:v>2017</c:v>
                </c:pt>
                <c:pt idx="3">
                  <c:v>2018</c:v>
                </c:pt>
                <c:pt idx="4">
                  <c:v>2019</c:v>
                </c:pt>
                <c:pt idx="5">
                  <c:v>2020</c:v>
                </c:pt>
                <c:pt idx="6">
                  <c:v>2021</c:v>
                </c:pt>
              </c:numCache>
            </c:numRef>
          </c:cat>
          <c:val>
            <c:numRef>
              <c:f>'YOA Chart'!$B$5:$H$5</c:f>
              <c:numCache>
                <c:formatCode>_-* #,##0_-;\-* #,##0_-;_-* "-"??_-;_-@_-</c:formatCode>
                <c:ptCount val="7"/>
                <c:pt idx="0">
                  <c:v>3696</c:v>
                </c:pt>
                <c:pt idx="1">
                  <c:v>3332</c:v>
                </c:pt>
                <c:pt idx="2">
                  <c:v>3651</c:v>
                </c:pt>
                <c:pt idx="3">
                  <c:v>3545</c:v>
                </c:pt>
                <c:pt idx="4">
                  <c:v>3327</c:v>
                </c:pt>
                <c:pt idx="5">
                  <c:v>3102</c:v>
                </c:pt>
                <c:pt idx="6">
                  <c:v>3406</c:v>
                </c:pt>
              </c:numCache>
            </c:numRef>
          </c:val>
          <c:extLst>
            <c:ext xmlns:c16="http://schemas.microsoft.com/office/drawing/2014/chart" uri="{C3380CC4-5D6E-409C-BE32-E72D297353CC}">
              <c16:uniqueId val="{00000000-A7AD-41C1-8286-7E5D1C6B9D30}"/>
            </c:ext>
          </c:extLst>
        </c:ser>
        <c:dLbls>
          <c:showLegendKey val="0"/>
          <c:showVal val="0"/>
          <c:showCatName val="0"/>
          <c:showSerName val="0"/>
          <c:showPercent val="0"/>
          <c:showBubbleSize val="0"/>
        </c:dLbls>
        <c:gapWidth val="25"/>
        <c:axId val="1357968287"/>
        <c:axId val="1303034159"/>
      </c:barChart>
      <c:lineChart>
        <c:grouping val="standard"/>
        <c:varyColors val="0"/>
        <c:ser>
          <c:idx val="1"/>
          <c:order val="1"/>
          <c:tx>
            <c:strRef>
              <c:f>'YOA Chart'!$A$6</c:f>
              <c:strCache>
                <c:ptCount val="1"/>
                <c:pt idx="0">
                  <c:v>% to Court </c:v>
                </c:pt>
              </c:strCache>
            </c:strRef>
          </c:tx>
          <c:spPr>
            <a:ln w="28575" cap="rnd">
              <a:solidFill>
                <a:schemeClr val="accent2"/>
              </a:solidFill>
              <a:round/>
            </a:ln>
            <a:effectLst/>
          </c:spPr>
          <c:marker>
            <c:symbol val="none"/>
          </c:marker>
          <c:dPt>
            <c:idx val="0"/>
            <c:marker>
              <c:symbol val="circle"/>
              <c:size val="8"/>
              <c:spPr>
                <a:solidFill>
                  <a:schemeClr val="accent2"/>
                </a:solidFill>
                <a:ln w="9525">
                  <a:solidFill>
                    <a:schemeClr val="accent2"/>
                  </a:solidFill>
                </a:ln>
                <a:effectLst/>
              </c:spPr>
            </c:marker>
            <c:bubble3D val="0"/>
            <c:extLst>
              <c:ext xmlns:c16="http://schemas.microsoft.com/office/drawing/2014/chart" uri="{C3380CC4-5D6E-409C-BE32-E72D297353CC}">
                <c16:uniqueId val="{00000001-A7AD-41C1-8286-7E5D1C6B9D30}"/>
              </c:ext>
            </c:extLst>
          </c:dPt>
          <c:dPt>
            <c:idx val="4"/>
            <c:marker>
              <c:symbol val="circle"/>
              <c:size val="8"/>
              <c:spPr>
                <a:solidFill>
                  <a:schemeClr val="accent2"/>
                </a:solidFill>
                <a:ln w="9525">
                  <a:solidFill>
                    <a:schemeClr val="accent2"/>
                  </a:solidFill>
                </a:ln>
                <a:effectLst/>
              </c:spPr>
            </c:marker>
            <c:bubble3D val="0"/>
            <c:extLst>
              <c:ext xmlns:c16="http://schemas.microsoft.com/office/drawing/2014/chart" uri="{C3380CC4-5D6E-409C-BE32-E72D297353CC}">
                <c16:uniqueId val="{00000002-A7AD-41C1-8286-7E5D1C6B9D30}"/>
              </c:ext>
            </c:extLst>
          </c:dPt>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7AD-41C1-8286-7E5D1C6B9D30}"/>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7AD-41C1-8286-7E5D1C6B9D30}"/>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'YOA Chart'!$B$1:$H$1</c:f>
              <c:numCache>
                <c:formatCode>General</c:formatCode>
                <c:ptCount val="7"/>
                <c:pt idx="0">
                  <c:v>2015</c:v>
                </c:pt>
                <c:pt idx="1">
                  <c:v>2016</c:v>
                </c:pt>
                <c:pt idx="2">
                  <c:v>2017</c:v>
                </c:pt>
                <c:pt idx="3">
                  <c:v>2018</c:v>
                </c:pt>
                <c:pt idx="4">
                  <c:v>2019</c:v>
                </c:pt>
                <c:pt idx="5">
                  <c:v>2020</c:v>
                </c:pt>
                <c:pt idx="6">
                  <c:v>2021</c:v>
                </c:pt>
              </c:numCache>
            </c:numRef>
          </c:cat>
          <c:val>
            <c:numRef>
              <c:f>'YOA Chart'!$B$6:$H$6</c:f>
              <c:numCache>
                <c:formatCode>0%</c:formatCode>
                <c:ptCount val="7"/>
                <c:pt idx="0">
                  <c:v>0.68242245199409157</c:v>
                </c:pt>
                <c:pt idx="1">
                  <c:v>0.68503289473684215</c:v>
                </c:pt>
                <c:pt idx="2">
                  <c:v>0.68653629183903719</c:v>
                </c:pt>
                <c:pt idx="3">
                  <c:v>0.68462726921591344</c:v>
                </c:pt>
                <c:pt idx="4">
                  <c:v>0.67676973148901542</c:v>
                </c:pt>
                <c:pt idx="5">
                  <c:v>0.68011401008550754</c:v>
                </c:pt>
                <c:pt idx="6">
                  <c:v>0.66836734693877553</c:v>
                </c:pt>
              </c:numCache>
            </c:numRef>
          </c:val>
          <c:smooth val="0"/>
          <c:extLst>
            <c:ext xmlns:c16="http://schemas.microsoft.com/office/drawing/2014/chart" uri="{C3380CC4-5D6E-409C-BE32-E72D297353CC}">
              <c16:uniqueId val="{00000003-A7AD-41C1-8286-7E5D1C6B9D30}"/>
            </c:ext>
          </c:extLst>
        </c:ser>
        <c:dLbls>
          <c:showLegendKey val="0"/>
          <c:showVal val="0"/>
          <c:showCatName val="0"/>
          <c:showSerName val="0"/>
          <c:showPercent val="0"/>
          <c:showBubbleSize val="0"/>
        </c:dLbls>
        <c:marker val="1"/>
        <c:smooth val="0"/>
        <c:axId val="1302165535"/>
        <c:axId val="1303054959"/>
      </c:lineChart>
      <c:catAx>
        <c:axId val="1357968287"/>
        <c:scaling>
          <c:orientation val="minMax"/>
        </c:scaling>
        <c:delete val="0"/>
        <c:axPos val="b"/>
        <c:numFmt formatCode="General" sourceLinked="1"/>
        <c:majorTickMark val="out"/>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03034159"/>
        <c:crosses val="autoZero"/>
        <c:auto val="1"/>
        <c:lblAlgn val="ctr"/>
        <c:lblOffset val="100"/>
        <c:noMultiLvlLbl val="0"/>
      </c:catAx>
      <c:valAx>
        <c:axId val="1303034159"/>
        <c:scaling>
          <c:orientation val="minMax"/>
          <c:max val="5000"/>
        </c:scaling>
        <c:delete val="0"/>
        <c:axPos val="l"/>
        <c:majorGridlines>
          <c:spPr>
            <a:ln w="9525" cap="flat" cmpd="sng" algn="ctr">
              <a:solidFill>
                <a:schemeClr val="bg1">
                  <a:lumMod val="95000"/>
                </a:schemeClr>
              </a:solidFill>
              <a:round/>
            </a:ln>
            <a:effectLst/>
          </c:spPr>
        </c:majorGridlines>
        <c:numFmt formatCode="#,##0" sourceLinked="0"/>
        <c:majorTickMark val="out"/>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57968287"/>
        <c:crosses val="autoZero"/>
        <c:crossBetween val="between"/>
      </c:valAx>
      <c:valAx>
        <c:axId val="1303054959"/>
        <c:scaling>
          <c:orientation val="minMax"/>
          <c:min val="0.4"/>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02165535"/>
        <c:crosses val="max"/>
        <c:crossBetween val="between"/>
      </c:valAx>
      <c:catAx>
        <c:axId val="1302165535"/>
        <c:scaling>
          <c:orientation val="minMax"/>
        </c:scaling>
        <c:delete val="1"/>
        <c:axPos val="b"/>
        <c:numFmt formatCode="General" sourceLinked="1"/>
        <c:majorTickMark val="out"/>
        <c:minorTickMark val="none"/>
        <c:tickLblPos val="nextTo"/>
        <c:crossAx val="1303054959"/>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800">
          <a:latin typeface="Arial" panose="020B0604020202020204" pitchFamily="34" charset="0"/>
          <a:cs typeface="Arial" panose="020B0604020202020204" pitchFamily="34" charset="0"/>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'YOA Chart'!$A$4</c:f>
              <c:strCache>
                <c:ptCount val="1"/>
                <c:pt idx="0">
                  <c:v>Youth Justice Conference</c:v>
                </c:pt>
              </c:strCache>
            </c:strRef>
          </c:tx>
          <c:spPr>
            <a:solidFill>
              <a:schemeClr val="accent1">
                <a:lumMod val="50000"/>
              </a:schemeClr>
            </a:solidFill>
            <a:ln>
              <a:noFill/>
            </a:ln>
            <a:effectLst/>
          </c:spPr>
          <c:invertIfNegative val="0"/>
          <c:dPt>
            <c:idx val="5"/>
            <c:invertIfNegative val="0"/>
            <c:bubble3D val="0"/>
            <c:spPr>
              <a:solidFill>
                <a:schemeClr val="accent1">
                  <a:lumMod val="50000"/>
                  <a:alpha val="50000"/>
                </a:schemeClr>
              </a:solidFill>
              <a:ln>
                <a:noFill/>
              </a:ln>
              <a:effectLst/>
            </c:spPr>
            <c:extLst>
              <c:ext xmlns:c16="http://schemas.microsoft.com/office/drawing/2014/chart" uri="{C3380CC4-5D6E-409C-BE32-E72D297353CC}">
                <c16:uniqueId val="{00000009-A278-414B-BE11-AA828A33D4BE}"/>
              </c:ext>
            </c:extLst>
          </c:dPt>
          <c:dPt>
            <c:idx val="6"/>
            <c:invertIfNegative val="0"/>
            <c:bubble3D val="0"/>
            <c:spPr>
              <a:solidFill>
                <a:schemeClr val="accent1">
                  <a:lumMod val="50000"/>
                  <a:alpha val="50000"/>
                </a:schemeClr>
              </a:solidFill>
              <a:ln>
                <a:noFill/>
              </a:ln>
              <a:effectLst/>
            </c:spPr>
            <c:extLst>
              <c:ext xmlns:c16="http://schemas.microsoft.com/office/drawing/2014/chart" uri="{C3380CC4-5D6E-409C-BE32-E72D297353CC}">
                <c16:uniqueId val="{0000000A-A278-414B-BE11-AA828A33D4BE}"/>
              </c:ext>
            </c:extLst>
          </c:dPt>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'YOA Chart'!$B$1:$H$1</c:f>
              <c:numCache>
                <c:formatCode>General</c:formatCode>
                <c:ptCount val="7"/>
                <c:pt idx="0">
                  <c:v>2015</c:v>
                </c:pt>
                <c:pt idx="1">
                  <c:v>2016</c:v>
                </c:pt>
                <c:pt idx="2">
                  <c:v>2017</c:v>
                </c:pt>
                <c:pt idx="3">
                  <c:v>2018</c:v>
                </c:pt>
                <c:pt idx="4">
                  <c:v>2019</c:v>
                </c:pt>
                <c:pt idx="5">
                  <c:v>2020</c:v>
                </c:pt>
                <c:pt idx="6">
                  <c:v>2021</c:v>
                </c:pt>
              </c:numCache>
            </c:numRef>
          </c:cat>
          <c:val>
            <c:numRef>
              <c:f>'YOA Chart'!$B$4:$H$4</c:f>
              <c:numCache>
                <c:formatCode>_-* #,##0_-;\-* #,##0_-;_-* "-"??_-;_-@_-</c:formatCode>
                <c:ptCount val="7"/>
                <c:pt idx="0">
                  <c:v>212</c:v>
                </c:pt>
                <c:pt idx="1">
                  <c:v>117</c:v>
                </c:pt>
                <c:pt idx="2">
                  <c:v>133</c:v>
                </c:pt>
                <c:pt idx="3">
                  <c:v>186</c:v>
                </c:pt>
                <c:pt idx="4">
                  <c:v>193</c:v>
                </c:pt>
                <c:pt idx="5">
                  <c:v>200</c:v>
                </c:pt>
                <c:pt idx="6">
                  <c:v>260</c:v>
                </c:pt>
              </c:numCache>
            </c:numRef>
          </c:val>
          <c:extLst>
            <c:ext xmlns:c16="http://schemas.microsoft.com/office/drawing/2014/chart" uri="{C3380CC4-5D6E-409C-BE32-E72D297353CC}">
              <c16:uniqueId val="{00000000-A278-414B-BE11-AA828A33D4BE}"/>
            </c:ext>
          </c:extLst>
        </c:ser>
        <c:ser>
          <c:idx val="2"/>
          <c:order val="1"/>
          <c:tx>
            <c:strRef>
              <c:f>'YOA Chart'!$A$3</c:f>
              <c:strCache>
                <c:ptCount val="1"/>
                <c:pt idx="0">
                  <c:v>Cautions</c:v>
                </c:pt>
              </c:strCache>
            </c:strRef>
          </c:tx>
          <c:spPr>
            <a:solidFill>
              <a:schemeClr val="accent3"/>
            </a:solidFill>
            <a:ln>
              <a:noFill/>
            </a:ln>
            <a:effectLst/>
          </c:spPr>
          <c:invertIfNegative val="0"/>
          <c:dPt>
            <c:idx val="5"/>
            <c:invertIfNegative val="0"/>
            <c:bubble3D val="0"/>
            <c:spPr>
              <a:solidFill>
                <a:schemeClr val="bg1">
                  <a:lumMod val="65000"/>
                  <a:alpha val="50000"/>
                </a:schemeClr>
              </a:solidFill>
              <a:ln>
                <a:noFill/>
              </a:ln>
              <a:effectLst/>
            </c:spPr>
            <c:extLst>
              <c:ext xmlns:c16="http://schemas.microsoft.com/office/drawing/2014/chart" uri="{C3380CC4-5D6E-409C-BE32-E72D297353CC}">
                <c16:uniqueId val="{00000008-A278-414B-BE11-AA828A33D4BE}"/>
              </c:ext>
            </c:extLst>
          </c:dPt>
          <c:dPt>
            <c:idx val="6"/>
            <c:invertIfNegative val="0"/>
            <c:bubble3D val="0"/>
            <c:spPr>
              <a:solidFill>
                <a:schemeClr val="bg1">
                  <a:lumMod val="65000"/>
                  <a:alpha val="50000"/>
                </a:schemeClr>
              </a:solidFill>
              <a:ln>
                <a:noFill/>
              </a:ln>
              <a:effectLst/>
            </c:spPr>
            <c:extLst>
              <c:ext xmlns:c16="http://schemas.microsoft.com/office/drawing/2014/chart" uri="{C3380CC4-5D6E-409C-BE32-E72D297353CC}">
                <c16:uniqueId val="{0000000C-A278-414B-BE11-AA828A33D4BE}"/>
              </c:ext>
            </c:extLst>
          </c:dPt>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'YOA Chart'!$B$1:$H$1</c:f>
              <c:numCache>
                <c:formatCode>General</c:formatCode>
                <c:ptCount val="7"/>
                <c:pt idx="0">
                  <c:v>2015</c:v>
                </c:pt>
                <c:pt idx="1">
                  <c:v>2016</c:v>
                </c:pt>
                <c:pt idx="2">
                  <c:v>2017</c:v>
                </c:pt>
                <c:pt idx="3">
                  <c:v>2018</c:v>
                </c:pt>
                <c:pt idx="4">
                  <c:v>2019</c:v>
                </c:pt>
                <c:pt idx="5">
                  <c:v>2020</c:v>
                </c:pt>
                <c:pt idx="6">
                  <c:v>2021</c:v>
                </c:pt>
              </c:numCache>
            </c:numRef>
          </c:cat>
          <c:val>
            <c:numRef>
              <c:f>'YOA Chart'!$B$3:$H$3</c:f>
              <c:numCache>
                <c:formatCode>_-* #,##0_-;\-* #,##0_-;_-* "-"??_-;_-@_-</c:formatCode>
                <c:ptCount val="7"/>
                <c:pt idx="0">
                  <c:v>1142</c:v>
                </c:pt>
                <c:pt idx="1">
                  <c:v>1005</c:v>
                </c:pt>
                <c:pt idx="2">
                  <c:v>1079</c:v>
                </c:pt>
                <c:pt idx="3">
                  <c:v>1065</c:v>
                </c:pt>
                <c:pt idx="4">
                  <c:v>1018</c:v>
                </c:pt>
                <c:pt idx="5">
                  <c:v>917</c:v>
                </c:pt>
                <c:pt idx="6">
                  <c:v>1021</c:v>
                </c:pt>
              </c:numCache>
            </c:numRef>
          </c:val>
          <c:extLst>
            <c:ext xmlns:c16="http://schemas.microsoft.com/office/drawing/2014/chart" uri="{C3380CC4-5D6E-409C-BE32-E72D297353CC}">
              <c16:uniqueId val="{00000001-A278-414B-BE11-AA828A33D4BE}"/>
            </c:ext>
          </c:extLst>
        </c:ser>
        <c:ser>
          <c:idx val="3"/>
          <c:order val="2"/>
          <c:tx>
            <c:strRef>
              <c:f>'YOA Chart'!$A$2</c:f>
              <c:strCache>
                <c:ptCount val="1"/>
                <c:pt idx="0">
                  <c:v>Warnings*</c:v>
                </c:pt>
              </c:strCache>
            </c:strRef>
          </c:tx>
          <c:spPr>
            <a:solidFill>
              <a:srgbClr val="0070C0"/>
            </a:solidFill>
            <a:ln>
              <a:noFill/>
            </a:ln>
            <a:effectLst/>
          </c:spPr>
          <c:invertIfNegative val="0"/>
          <c:dPt>
            <c:idx val="5"/>
            <c:invertIfNegative val="0"/>
            <c:bubble3D val="0"/>
            <c:spPr>
              <a:solidFill>
                <a:srgbClr val="0070C0">
                  <a:alpha val="50000"/>
                </a:srgbClr>
              </a:solidFill>
              <a:ln>
                <a:noFill/>
              </a:ln>
              <a:effectLst/>
            </c:spPr>
            <c:extLst>
              <c:ext xmlns:c16="http://schemas.microsoft.com/office/drawing/2014/chart" uri="{C3380CC4-5D6E-409C-BE32-E72D297353CC}">
                <c16:uniqueId val="{00000007-A278-414B-BE11-AA828A33D4BE}"/>
              </c:ext>
            </c:extLst>
          </c:dPt>
          <c:dPt>
            <c:idx val="6"/>
            <c:invertIfNegative val="0"/>
            <c:bubble3D val="0"/>
            <c:spPr>
              <a:solidFill>
                <a:srgbClr val="0070C0">
                  <a:alpha val="50000"/>
                </a:srgbClr>
              </a:solidFill>
              <a:ln>
                <a:noFill/>
              </a:ln>
              <a:effectLst/>
            </c:spPr>
            <c:extLst>
              <c:ext xmlns:c16="http://schemas.microsoft.com/office/drawing/2014/chart" uri="{C3380CC4-5D6E-409C-BE32-E72D297353CC}">
                <c16:uniqueId val="{0000000B-A278-414B-BE11-AA828A33D4BE}"/>
              </c:ext>
            </c:extLst>
          </c:dPt>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'YOA Chart'!$B$1:$H$1</c:f>
              <c:numCache>
                <c:formatCode>General</c:formatCode>
                <c:ptCount val="7"/>
                <c:pt idx="0">
                  <c:v>2015</c:v>
                </c:pt>
                <c:pt idx="1">
                  <c:v>2016</c:v>
                </c:pt>
                <c:pt idx="2">
                  <c:v>2017</c:v>
                </c:pt>
                <c:pt idx="3">
                  <c:v>2018</c:v>
                </c:pt>
                <c:pt idx="4">
                  <c:v>2019</c:v>
                </c:pt>
                <c:pt idx="5">
                  <c:v>2020</c:v>
                </c:pt>
                <c:pt idx="6">
                  <c:v>2021</c:v>
                </c:pt>
              </c:numCache>
            </c:numRef>
          </c:cat>
          <c:val>
            <c:numRef>
              <c:f>'YOA Chart'!$B$2:$H$2</c:f>
              <c:numCache>
                <c:formatCode>_-* #,##0_-;\-* #,##0_-;_-* "-"??_-;_-@_-</c:formatCode>
                <c:ptCount val="7"/>
                <c:pt idx="0">
                  <c:v>366</c:v>
                </c:pt>
                <c:pt idx="1">
                  <c:v>410</c:v>
                </c:pt>
                <c:pt idx="2">
                  <c:v>455</c:v>
                </c:pt>
                <c:pt idx="3">
                  <c:v>382</c:v>
                </c:pt>
                <c:pt idx="4">
                  <c:v>378</c:v>
                </c:pt>
                <c:pt idx="5">
                  <c:v>342</c:v>
                </c:pt>
                <c:pt idx="6">
                  <c:v>409</c:v>
                </c:pt>
              </c:numCache>
            </c:numRef>
          </c:val>
          <c:extLst>
            <c:ext xmlns:c16="http://schemas.microsoft.com/office/drawing/2014/chart" uri="{C3380CC4-5D6E-409C-BE32-E72D297353CC}">
              <c16:uniqueId val="{00000002-A278-414B-BE11-AA828A33D4BE}"/>
            </c:ext>
          </c:extLst>
        </c:ser>
        <c:dLbls>
          <c:showLegendKey val="0"/>
          <c:showVal val="0"/>
          <c:showCatName val="0"/>
          <c:showSerName val="0"/>
          <c:showPercent val="0"/>
          <c:showBubbleSize val="0"/>
        </c:dLbls>
        <c:gapWidth val="25"/>
        <c:overlap val="100"/>
        <c:axId val="1357968287"/>
        <c:axId val="1303034159"/>
      </c:barChart>
      <c:lineChart>
        <c:grouping val="standard"/>
        <c:varyColors val="0"/>
        <c:ser>
          <c:idx val="0"/>
          <c:order val="3"/>
          <c:tx>
            <c:strRef>
              <c:f>'YOA Chart'!$A$7</c:f>
              <c:strCache>
                <c:ptCount val="1"/>
                <c:pt idx="0">
                  <c:v>% Diversion</c:v>
                </c:pt>
              </c:strCache>
            </c:strRef>
          </c:tx>
          <c:spPr>
            <a:ln w="28575" cap="rnd">
              <a:solidFill>
                <a:schemeClr val="accent1"/>
              </a:solidFill>
              <a:round/>
            </a:ln>
            <a:effectLst/>
          </c:spPr>
          <c:marker>
            <c:symbol val="none"/>
          </c:marker>
          <c:dPt>
            <c:idx val="0"/>
            <c:marker>
              <c:symbol val="circle"/>
              <c:size val="8"/>
              <c:spPr>
                <a:solidFill>
                  <a:schemeClr val="accent1"/>
                </a:solidFill>
                <a:ln w="9525">
                  <a:solidFill>
                    <a:schemeClr val="accent1"/>
                  </a:solidFill>
                </a:ln>
                <a:effectLst/>
              </c:spPr>
            </c:marker>
            <c:bubble3D val="0"/>
            <c:extLst>
              <c:ext xmlns:c16="http://schemas.microsoft.com/office/drawing/2014/chart" uri="{C3380CC4-5D6E-409C-BE32-E72D297353CC}">
                <c16:uniqueId val="{00000003-A278-414B-BE11-AA828A33D4BE}"/>
              </c:ext>
            </c:extLst>
          </c:dPt>
          <c:dPt>
            <c:idx val="4"/>
            <c:marker>
              <c:symbol val="circle"/>
              <c:size val="8"/>
              <c:spPr>
                <a:solidFill>
                  <a:schemeClr val="accent1"/>
                </a:solidFill>
                <a:ln w="9525">
                  <a:solidFill>
                    <a:schemeClr val="accent1"/>
                  </a:solidFill>
                </a:ln>
                <a:effectLst/>
              </c:spPr>
            </c:marker>
            <c:bubble3D val="0"/>
            <c:extLst>
              <c:ext xmlns:c16="http://schemas.microsoft.com/office/drawing/2014/chart" uri="{C3380CC4-5D6E-409C-BE32-E72D297353CC}">
                <c16:uniqueId val="{00000004-A278-414B-BE11-AA828A33D4BE}"/>
              </c:ext>
            </c:extLst>
          </c:dPt>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278-414B-BE11-AA828A33D4BE}"/>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278-414B-BE11-AA828A33D4BE}"/>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'YOA Chart'!$B$1:$H$1</c:f>
              <c:numCache>
                <c:formatCode>General</c:formatCode>
                <c:ptCount val="7"/>
                <c:pt idx="0">
                  <c:v>2015</c:v>
                </c:pt>
                <c:pt idx="1">
                  <c:v>2016</c:v>
                </c:pt>
                <c:pt idx="2">
                  <c:v>2017</c:v>
                </c:pt>
                <c:pt idx="3">
                  <c:v>2018</c:v>
                </c:pt>
                <c:pt idx="4">
                  <c:v>2019</c:v>
                </c:pt>
                <c:pt idx="5">
                  <c:v>2020</c:v>
                </c:pt>
                <c:pt idx="6">
                  <c:v>2021</c:v>
                </c:pt>
              </c:numCache>
            </c:numRef>
          </c:cat>
          <c:val>
            <c:numRef>
              <c:f>'YOA Chart'!$B$7:$H$7</c:f>
              <c:numCache>
                <c:formatCode>0%</c:formatCode>
                <c:ptCount val="7"/>
                <c:pt idx="0">
                  <c:v>0.31757754800590843</c:v>
                </c:pt>
                <c:pt idx="1">
                  <c:v>0.31496710526315791</c:v>
                </c:pt>
                <c:pt idx="2">
                  <c:v>0.31346370816096275</c:v>
                </c:pt>
                <c:pt idx="3">
                  <c:v>0.31537273078408651</c:v>
                </c:pt>
                <c:pt idx="4">
                  <c:v>0.32323026851098452</c:v>
                </c:pt>
                <c:pt idx="5">
                  <c:v>0.31988598991449246</c:v>
                </c:pt>
                <c:pt idx="6">
                  <c:v>0.33163265306122447</c:v>
                </c:pt>
              </c:numCache>
            </c:numRef>
          </c:val>
          <c:smooth val="0"/>
          <c:extLst>
            <c:ext xmlns:c16="http://schemas.microsoft.com/office/drawing/2014/chart" uri="{C3380CC4-5D6E-409C-BE32-E72D297353CC}">
              <c16:uniqueId val="{00000005-A278-414B-BE11-AA828A33D4BE}"/>
            </c:ext>
          </c:extLst>
        </c:ser>
        <c:dLbls>
          <c:showLegendKey val="0"/>
          <c:showVal val="0"/>
          <c:showCatName val="0"/>
          <c:showSerName val="0"/>
          <c:showPercent val="0"/>
          <c:showBubbleSize val="0"/>
        </c:dLbls>
        <c:marker val="1"/>
        <c:smooth val="0"/>
        <c:axId val="1171129775"/>
        <c:axId val="1303050799"/>
      </c:lineChart>
      <c:catAx>
        <c:axId val="1357968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03034159"/>
        <c:crosses val="autoZero"/>
        <c:auto val="1"/>
        <c:lblAlgn val="ctr"/>
        <c:lblOffset val="100"/>
        <c:noMultiLvlLbl val="0"/>
      </c:catAx>
      <c:valAx>
        <c:axId val="1303034159"/>
        <c:scaling>
          <c:orientation val="minMax"/>
          <c:max val="2500"/>
        </c:scaling>
        <c:delete val="0"/>
        <c:axPos val="l"/>
        <c:majorGridlines>
          <c:spPr>
            <a:ln w="9525" cap="flat" cmpd="sng" algn="ctr">
              <a:solidFill>
                <a:schemeClr val="bg1">
                  <a:lumMod val="9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57968287"/>
        <c:crosses val="autoZero"/>
        <c:crossBetween val="between"/>
      </c:valAx>
      <c:valAx>
        <c:axId val="1303050799"/>
        <c:scaling>
          <c:orientation val="minMax"/>
          <c:min val="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71129775"/>
        <c:crosses val="max"/>
        <c:crossBetween val="between"/>
      </c:valAx>
      <c:catAx>
        <c:axId val="1171129775"/>
        <c:scaling>
          <c:orientation val="minMax"/>
        </c:scaling>
        <c:delete val="1"/>
        <c:axPos val="b"/>
        <c:numFmt formatCode="General" sourceLinked="1"/>
        <c:majorTickMark val="out"/>
        <c:minorTickMark val="none"/>
        <c:tickLblPos val="nextTo"/>
        <c:crossAx val="1303050799"/>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76248517930837"/>
          <c:y val="1.7635608932833578E-2"/>
          <c:w val="0.65172176395284431"/>
          <c:h val="0.92228566580988158"/>
        </c:manualLayout>
      </c:layout>
      <c:barChart>
        <c:barDir val="bar"/>
        <c:grouping val="clustered"/>
        <c:varyColors val="0"/>
        <c:ser>
          <c:idx val="0"/>
          <c:order val="0"/>
          <c:tx>
            <c:strRef>
              <c:f>'Offences Chart'!$D$61</c:f>
              <c:strCache>
                <c:ptCount val="1"/>
                <c:pt idx="0">
                  <c:v>2019</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'Offences Chart'!$C$70:$C$84</c:f>
              <c:strCache>
                <c:ptCount val="15"/>
                <c:pt idx="0">
                  <c:v>Traffic</c:v>
                </c:pt>
                <c:pt idx="1">
                  <c:v>Resist arrest / failure to appear</c:v>
                </c:pt>
                <c:pt idx="2">
                  <c:v>Weapons</c:v>
                </c:pt>
                <c:pt idx="3">
                  <c:v>Sexual Assault</c:v>
                </c:pt>
                <c:pt idx="4">
                  <c:v>Drugs</c:v>
                </c:pt>
                <c:pt idx="5">
                  <c:v>Fraud</c:v>
                </c:pt>
                <c:pt idx="6">
                  <c:v>DV-Assault</c:v>
                </c:pt>
                <c:pt idx="7">
                  <c:v>Breach AVO</c:v>
                </c:pt>
                <c:pt idx="8">
                  <c:v>Robbery</c:v>
                </c:pt>
                <c:pt idx="9">
                  <c:v>Property Damage</c:v>
                </c:pt>
                <c:pt idx="10">
                  <c:v>Intimidation / stalking</c:v>
                </c:pt>
                <c:pt idx="11">
                  <c:v>Non DV-assault</c:v>
                </c:pt>
                <c:pt idx="12">
                  <c:v>Trespass, criminal intent, riot /affray</c:v>
                </c:pt>
                <c:pt idx="13">
                  <c:v>Break and Enter</c:v>
                </c:pt>
                <c:pt idx="14">
                  <c:v>Theft</c:v>
                </c:pt>
              </c:strCache>
            </c:strRef>
          </c:cat>
          <c:val>
            <c:numRef>
              <c:f>'Offences Chart'!$D$70:$D$84</c:f>
              <c:numCache>
                <c:formatCode>General</c:formatCode>
                <c:ptCount val="15"/>
                <c:pt idx="0">
                  <c:v>50</c:v>
                </c:pt>
                <c:pt idx="1">
                  <c:v>51</c:v>
                </c:pt>
                <c:pt idx="2">
                  <c:v>55</c:v>
                </c:pt>
                <c:pt idx="3">
                  <c:v>61</c:v>
                </c:pt>
                <c:pt idx="4">
                  <c:v>81</c:v>
                </c:pt>
                <c:pt idx="5">
                  <c:v>84</c:v>
                </c:pt>
                <c:pt idx="6">
                  <c:v>136</c:v>
                </c:pt>
                <c:pt idx="7">
                  <c:v>164</c:v>
                </c:pt>
                <c:pt idx="8">
                  <c:v>180</c:v>
                </c:pt>
                <c:pt idx="9">
                  <c:v>241</c:v>
                </c:pt>
                <c:pt idx="10">
                  <c:v>279</c:v>
                </c:pt>
                <c:pt idx="11">
                  <c:v>323</c:v>
                </c:pt>
                <c:pt idx="12">
                  <c:v>351</c:v>
                </c:pt>
                <c:pt idx="13">
                  <c:v>500</c:v>
                </c:pt>
                <c:pt idx="14">
                  <c:v>699</c:v>
                </c:pt>
              </c:numCache>
            </c:numRef>
          </c:val>
          <c:extLst>
            <c:ext xmlns:c16="http://schemas.microsoft.com/office/drawing/2014/chart" uri="{C3380CC4-5D6E-409C-BE32-E72D297353CC}">
              <c16:uniqueId val="{00000000-AD0F-4F3E-B247-16A2806F80F1}"/>
            </c:ext>
          </c:extLst>
        </c:ser>
        <c:ser>
          <c:idx val="1"/>
          <c:order val="1"/>
          <c:tx>
            <c:strRef>
              <c:f>'Offences Chart'!$E$61</c:f>
              <c:strCache>
                <c:ptCount val="1"/>
                <c:pt idx="0">
                  <c:v>2015</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'Offences Chart'!$C$70:$C$84</c:f>
              <c:strCache>
                <c:ptCount val="15"/>
                <c:pt idx="0">
                  <c:v>Traffic</c:v>
                </c:pt>
                <c:pt idx="1">
                  <c:v>Resist arrest / failure to appear</c:v>
                </c:pt>
                <c:pt idx="2">
                  <c:v>Weapons</c:v>
                </c:pt>
                <c:pt idx="3">
                  <c:v>Sexual Assault</c:v>
                </c:pt>
                <c:pt idx="4">
                  <c:v>Drugs</c:v>
                </c:pt>
                <c:pt idx="5">
                  <c:v>Fraud</c:v>
                </c:pt>
                <c:pt idx="6">
                  <c:v>DV-Assault</c:v>
                </c:pt>
                <c:pt idx="7">
                  <c:v>Breach AVO</c:v>
                </c:pt>
                <c:pt idx="8">
                  <c:v>Robbery</c:v>
                </c:pt>
                <c:pt idx="9">
                  <c:v>Property Damage</c:v>
                </c:pt>
                <c:pt idx="10">
                  <c:v>Intimidation / stalking</c:v>
                </c:pt>
                <c:pt idx="11">
                  <c:v>Non DV-assault</c:v>
                </c:pt>
                <c:pt idx="12">
                  <c:v>Trespass, criminal intent, riot /affray</c:v>
                </c:pt>
                <c:pt idx="13">
                  <c:v>Break and Enter</c:v>
                </c:pt>
                <c:pt idx="14">
                  <c:v>Theft</c:v>
                </c:pt>
              </c:strCache>
            </c:strRef>
          </c:cat>
          <c:val>
            <c:numRef>
              <c:f>'Offences Chart'!$E$70:$E$84</c:f>
              <c:numCache>
                <c:formatCode>General</c:formatCode>
                <c:ptCount val="15"/>
                <c:pt idx="0">
                  <c:v>87</c:v>
                </c:pt>
                <c:pt idx="1">
                  <c:v>57</c:v>
                </c:pt>
                <c:pt idx="2">
                  <c:v>43</c:v>
                </c:pt>
                <c:pt idx="3">
                  <c:v>55</c:v>
                </c:pt>
                <c:pt idx="4">
                  <c:v>87</c:v>
                </c:pt>
                <c:pt idx="5">
                  <c:v>67</c:v>
                </c:pt>
                <c:pt idx="6">
                  <c:v>167</c:v>
                </c:pt>
                <c:pt idx="7">
                  <c:v>136</c:v>
                </c:pt>
                <c:pt idx="8">
                  <c:v>169</c:v>
                </c:pt>
                <c:pt idx="9">
                  <c:v>342</c:v>
                </c:pt>
                <c:pt idx="10">
                  <c:v>189</c:v>
                </c:pt>
                <c:pt idx="11">
                  <c:v>331</c:v>
                </c:pt>
                <c:pt idx="12">
                  <c:v>361</c:v>
                </c:pt>
                <c:pt idx="13">
                  <c:v>685</c:v>
                </c:pt>
                <c:pt idx="14">
                  <c:v>847</c:v>
                </c:pt>
              </c:numCache>
            </c:numRef>
          </c:val>
          <c:extLst>
            <c:ext xmlns:c16="http://schemas.microsoft.com/office/drawing/2014/chart" uri="{C3380CC4-5D6E-409C-BE32-E72D297353CC}">
              <c16:uniqueId val="{00000001-AD0F-4F3E-B247-16A2806F80F1}"/>
            </c:ext>
          </c:extLst>
        </c:ser>
        <c:dLbls>
          <c:showLegendKey val="0"/>
          <c:showVal val="0"/>
          <c:showCatName val="0"/>
          <c:showSerName val="0"/>
          <c:showPercent val="0"/>
          <c:showBubbleSize val="0"/>
        </c:dLbls>
        <c:gapWidth val="35"/>
        <c:axId val="810073480"/>
        <c:axId val="810075448"/>
      </c:barChart>
      <c:catAx>
        <c:axId val="8100734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0075448"/>
        <c:crosses val="autoZero"/>
        <c:auto val="1"/>
        <c:lblAlgn val="ctr"/>
        <c:lblOffset val="100"/>
        <c:noMultiLvlLbl val="0"/>
      </c:catAx>
      <c:valAx>
        <c:axId val="810075448"/>
        <c:scaling>
          <c:orientation val="minMax"/>
          <c:max val="1100"/>
          <c:min val="0"/>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0073480"/>
        <c:crosses val="autoZero"/>
        <c:crossBetween val="between"/>
      </c:valAx>
      <c:spPr>
        <a:noFill/>
        <a:ln>
          <a:noFill/>
        </a:ln>
        <a:effectLst/>
      </c:spPr>
    </c:plotArea>
    <c:legend>
      <c:legendPos val="r"/>
      <c:layout>
        <c:manualLayout>
          <c:xMode val="edge"/>
          <c:yMode val="edge"/>
          <c:x val="0.81516838833593253"/>
          <c:y val="0.85512766694958009"/>
          <c:w val="0.15062339057971622"/>
          <c:h val="7.8385398362153219E-2"/>
        </c:manualLayout>
      </c:layout>
      <c:overlay val="1"/>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Arial" panose="020B0604020202020204" pitchFamily="34" charset="0"/>
          <a:cs typeface="Arial" panose="020B0604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0"/>
          <c:tx>
            <c:strRef>
              <c:f>'Bail refusal'!$A$27</c:f>
              <c:strCache>
                <c:ptCount val="1"/>
                <c:pt idx="0">
                  <c:v>Police bail refused</c:v>
                </c:pt>
              </c:strCache>
            </c:strRef>
          </c:tx>
          <c:spPr>
            <a:ln w="28575" cap="rnd">
              <a:solidFill>
                <a:srgbClr val="2190D7"/>
              </a:solidFill>
              <a:round/>
            </a:ln>
            <a:effectLst/>
          </c:spPr>
          <c:marker>
            <c:symbol val="circle"/>
            <c:size val="6"/>
            <c:spPr>
              <a:solidFill>
                <a:srgbClr val="2190D7"/>
              </a:solidFill>
              <a:ln w="9525">
                <a:solidFill>
                  <a:srgbClr val="2190D7"/>
                </a:solidFill>
              </a:ln>
              <a:effectLst/>
            </c:spPr>
          </c:marker>
          <c:dPt>
            <c:idx val="0"/>
            <c:marker>
              <c:symbol val="circle"/>
              <c:size val="8"/>
              <c:spPr>
                <a:solidFill>
                  <a:srgbClr val="2190D7"/>
                </a:solidFill>
                <a:ln w="9525">
                  <a:solidFill>
                    <a:srgbClr val="2190D7"/>
                  </a:solidFill>
                </a:ln>
                <a:effectLst/>
              </c:spPr>
            </c:marker>
            <c:bubble3D val="0"/>
            <c:extLst>
              <c:ext xmlns:c16="http://schemas.microsoft.com/office/drawing/2014/chart" uri="{C3380CC4-5D6E-409C-BE32-E72D297353CC}">
                <c16:uniqueId val="{00000004-497A-4369-8B0F-3DD273CC8588}"/>
              </c:ext>
            </c:extLst>
          </c:dPt>
          <c:dPt>
            <c:idx val="4"/>
            <c:marker>
              <c:symbol val="circle"/>
              <c:size val="8"/>
              <c:spPr>
                <a:solidFill>
                  <a:srgbClr val="2190D7"/>
                </a:solidFill>
                <a:ln w="9525">
                  <a:solidFill>
                    <a:srgbClr val="2190D7"/>
                  </a:solidFill>
                </a:ln>
                <a:effectLst/>
              </c:spPr>
            </c:marker>
            <c:bubble3D val="0"/>
            <c:extLst>
              <c:ext xmlns:c16="http://schemas.microsoft.com/office/drawing/2014/chart" uri="{C3380CC4-5D6E-409C-BE32-E72D297353CC}">
                <c16:uniqueId val="{00000003-497A-4369-8B0F-3DD273CC8588}"/>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'Bail refusal'!$B$16:$H$16</c:f>
              <c:numCache>
                <c:formatCode>General</c:formatCode>
                <c:ptCount val="7"/>
                <c:pt idx="0">
                  <c:v>2015</c:v>
                </c:pt>
                <c:pt idx="1">
                  <c:v>2016</c:v>
                </c:pt>
                <c:pt idx="2">
                  <c:v>2017</c:v>
                </c:pt>
                <c:pt idx="3">
                  <c:v>2018</c:v>
                </c:pt>
                <c:pt idx="4">
                  <c:v>2019</c:v>
                </c:pt>
                <c:pt idx="5">
                  <c:v>2020</c:v>
                </c:pt>
                <c:pt idx="6">
                  <c:v>2021</c:v>
                </c:pt>
              </c:numCache>
            </c:numRef>
          </c:cat>
          <c:val>
            <c:numRef>
              <c:f>'Bail refusal'!$B$27:$H$27</c:f>
              <c:numCache>
                <c:formatCode>0.0%</c:formatCode>
                <c:ptCount val="7"/>
                <c:pt idx="0">
                  <c:v>0.33481012658227849</c:v>
                </c:pt>
                <c:pt idx="1">
                  <c:v>0.3427694406548431</c:v>
                </c:pt>
                <c:pt idx="2">
                  <c:v>0.37140019860973189</c:v>
                </c:pt>
                <c:pt idx="3">
                  <c:v>0.38468961080733355</c:v>
                </c:pt>
                <c:pt idx="4">
                  <c:v>0.41196817710134903</c:v>
                </c:pt>
                <c:pt idx="5">
                  <c:v>0.41716867469879521</c:v>
                </c:pt>
                <c:pt idx="6">
                  <c:v>0.43887915936952715</c:v>
                </c:pt>
              </c:numCache>
            </c:numRef>
          </c:val>
          <c:smooth val="0"/>
          <c:extLst>
            <c:ext xmlns:c16="http://schemas.microsoft.com/office/drawing/2014/chart" uri="{C3380CC4-5D6E-409C-BE32-E72D297353CC}">
              <c16:uniqueId val="{00000001-497A-4369-8B0F-3DD273CC8588}"/>
            </c:ext>
          </c:extLst>
        </c:ser>
        <c:dLbls>
          <c:showLegendKey val="0"/>
          <c:showVal val="0"/>
          <c:showCatName val="0"/>
          <c:showSerName val="0"/>
          <c:showPercent val="0"/>
          <c:showBubbleSize val="0"/>
        </c:dLbls>
        <c:marker val="1"/>
        <c:smooth val="0"/>
        <c:axId val="1730704048"/>
        <c:axId val="1737715680"/>
      </c:lineChart>
      <c:catAx>
        <c:axId val="1730704048"/>
        <c:scaling>
          <c:orientation val="minMax"/>
        </c:scaling>
        <c:delete val="0"/>
        <c:axPos val="b"/>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37715680"/>
        <c:crosses val="autoZero"/>
        <c:auto val="1"/>
        <c:lblAlgn val="ctr"/>
        <c:lblOffset val="100"/>
        <c:noMultiLvlLbl val="0"/>
      </c:catAx>
      <c:valAx>
        <c:axId val="1737715680"/>
        <c:scaling>
          <c:orientation val="minMax"/>
          <c:max val="0.60000000000000009"/>
        </c:scaling>
        <c:delete val="0"/>
        <c:axPos val="l"/>
        <c:numFmt formatCode="0%" sourceLinked="0"/>
        <c:majorTickMark val="none"/>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30704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'Bail refusal'!$A$33</c:f>
              <c:strCache>
                <c:ptCount val="1"/>
                <c:pt idx="0">
                  <c:v>Court bail refused </c:v>
                </c:pt>
              </c:strCache>
            </c:strRef>
          </c:tx>
          <c:spPr>
            <a:ln w="28575" cap="rnd">
              <a:solidFill>
                <a:schemeClr val="accent2"/>
              </a:solidFill>
              <a:round/>
            </a:ln>
            <a:effectLst/>
          </c:spPr>
          <c:marker>
            <c:symbol val="circle"/>
            <c:size val="6"/>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'Bail refusal'!$B$16:$H$16</c:f>
              <c:numCache>
                <c:formatCode>General</c:formatCode>
                <c:ptCount val="7"/>
                <c:pt idx="0">
                  <c:v>2015</c:v>
                </c:pt>
                <c:pt idx="1">
                  <c:v>2016</c:v>
                </c:pt>
                <c:pt idx="2">
                  <c:v>2017</c:v>
                </c:pt>
                <c:pt idx="3">
                  <c:v>2018</c:v>
                </c:pt>
                <c:pt idx="4">
                  <c:v>2019</c:v>
                </c:pt>
                <c:pt idx="5">
                  <c:v>2020</c:v>
                </c:pt>
                <c:pt idx="6">
                  <c:v>2021</c:v>
                </c:pt>
              </c:numCache>
            </c:numRef>
          </c:cat>
          <c:val>
            <c:numRef>
              <c:f>'Bail refusal'!$B$33:$H$33</c:f>
              <c:numCache>
                <c:formatCode>0.0%</c:formatCode>
                <c:ptCount val="7"/>
                <c:pt idx="0">
                  <c:v>0.1879746835443038</c:v>
                </c:pt>
                <c:pt idx="1">
                  <c:v>0.17121418826739426</c:v>
                </c:pt>
                <c:pt idx="2">
                  <c:v>0.18768619662363456</c:v>
                </c:pt>
                <c:pt idx="3">
                  <c:v>0.18784174975876489</c:v>
                </c:pt>
                <c:pt idx="4">
                  <c:v>0.18817018332756832</c:v>
                </c:pt>
                <c:pt idx="5">
                  <c:v>0.17243975903614459</c:v>
                </c:pt>
                <c:pt idx="6">
                  <c:v>0.18248686514886164</c:v>
                </c:pt>
              </c:numCache>
            </c:numRef>
          </c:val>
          <c:smooth val="0"/>
          <c:extLst>
            <c:ext xmlns:c16="http://schemas.microsoft.com/office/drawing/2014/chart" uri="{C3380CC4-5D6E-409C-BE32-E72D297353CC}">
              <c16:uniqueId val="{00000000-497A-4369-8B0F-3DD273CC8588}"/>
            </c:ext>
          </c:extLst>
        </c:ser>
        <c:ser>
          <c:idx val="2"/>
          <c:order val="1"/>
          <c:tx>
            <c:strRef>
              <c:f>'Bail refusal'!$A$27</c:f>
              <c:strCache>
                <c:ptCount val="1"/>
                <c:pt idx="0">
                  <c:v>Police bail refused</c:v>
                </c:pt>
              </c:strCache>
            </c:strRef>
          </c:tx>
          <c:spPr>
            <a:ln w="28575" cap="rnd">
              <a:solidFill>
                <a:srgbClr val="2190D7"/>
              </a:solidFill>
              <a:round/>
            </a:ln>
            <a:effectLst/>
          </c:spPr>
          <c:marker>
            <c:symbol val="circle"/>
            <c:size val="6"/>
            <c:spPr>
              <a:solidFill>
                <a:srgbClr val="2190D7"/>
              </a:solidFill>
              <a:ln w="9525">
                <a:solidFill>
                  <a:srgbClr val="2190D7"/>
                </a:solidFill>
              </a:ln>
              <a:effectLst/>
            </c:spPr>
          </c:marker>
          <c:dPt>
            <c:idx val="0"/>
            <c:marker>
              <c:symbol val="circle"/>
              <c:size val="8"/>
              <c:spPr>
                <a:solidFill>
                  <a:srgbClr val="2190D7"/>
                </a:solidFill>
                <a:ln w="9525">
                  <a:solidFill>
                    <a:srgbClr val="2190D7"/>
                  </a:solidFill>
                </a:ln>
                <a:effectLst/>
              </c:spPr>
            </c:marker>
            <c:bubble3D val="0"/>
            <c:extLst>
              <c:ext xmlns:c16="http://schemas.microsoft.com/office/drawing/2014/chart" uri="{C3380CC4-5D6E-409C-BE32-E72D297353CC}">
                <c16:uniqueId val="{00000004-497A-4369-8B0F-3DD273CC8588}"/>
              </c:ext>
            </c:extLst>
          </c:dPt>
          <c:dPt>
            <c:idx val="4"/>
            <c:marker>
              <c:symbol val="circle"/>
              <c:size val="8"/>
              <c:spPr>
                <a:solidFill>
                  <a:srgbClr val="2190D7"/>
                </a:solidFill>
                <a:ln w="9525">
                  <a:solidFill>
                    <a:srgbClr val="2190D7"/>
                  </a:solidFill>
                </a:ln>
                <a:effectLst/>
              </c:spPr>
            </c:marker>
            <c:bubble3D val="0"/>
            <c:extLst>
              <c:ext xmlns:c16="http://schemas.microsoft.com/office/drawing/2014/chart" uri="{C3380CC4-5D6E-409C-BE32-E72D297353CC}">
                <c16:uniqueId val="{00000003-497A-4369-8B0F-3DD273CC8588}"/>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'Bail refusal'!$B$16:$H$16</c:f>
              <c:numCache>
                <c:formatCode>General</c:formatCode>
                <c:ptCount val="7"/>
                <c:pt idx="0">
                  <c:v>2015</c:v>
                </c:pt>
                <c:pt idx="1">
                  <c:v>2016</c:v>
                </c:pt>
                <c:pt idx="2">
                  <c:v>2017</c:v>
                </c:pt>
                <c:pt idx="3">
                  <c:v>2018</c:v>
                </c:pt>
                <c:pt idx="4">
                  <c:v>2019</c:v>
                </c:pt>
                <c:pt idx="5">
                  <c:v>2020</c:v>
                </c:pt>
                <c:pt idx="6">
                  <c:v>2021</c:v>
                </c:pt>
              </c:numCache>
            </c:numRef>
          </c:cat>
          <c:val>
            <c:numRef>
              <c:f>'Bail refusal'!$B$27:$H$27</c:f>
              <c:numCache>
                <c:formatCode>0.0%</c:formatCode>
                <c:ptCount val="7"/>
                <c:pt idx="0">
                  <c:v>0.33481012658227849</c:v>
                </c:pt>
                <c:pt idx="1">
                  <c:v>0.3427694406548431</c:v>
                </c:pt>
                <c:pt idx="2">
                  <c:v>0.37140019860973189</c:v>
                </c:pt>
                <c:pt idx="3">
                  <c:v>0.38468961080733355</c:v>
                </c:pt>
                <c:pt idx="4">
                  <c:v>0.41196817710134903</c:v>
                </c:pt>
                <c:pt idx="5">
                  <c:v>0.41716867469879521</c:v>
                </c:pt>
                <c:pt idx="6">
                  <c:v>0.43887915936952715</c:v>
                </c:pt>
              </c:numCache>
            </c:numRef>
          </c:val>
          <c:smooth val="0"/>
          <c:extLst>
            <c:ext xmlns:c16="http://schemas.microsoft.com/office/drawing/2014/chart" uri="{C3380CC4-5D6E-409C-BE32-E72D297353CC}">
              <c16:uniqueId val="{00000001-497A-4369-8B0F-3DD273CC8588}"/>
            </c:ext>
          </c:extLst>
        </c:ser>
        <c:dLbls>
          <c:showLegendKey val="0"/>
          <c:showVal val="0"/>
          <c:showCatName val="0"/>
          <c:showSerName val="0"/>
          <c:showPercent val="0"/>
          <c:showBubbleSize val="0"/>
        </c:dLbls>
        <c:marker val="1"/>
        <c:smooth val="0"/>
        <c:axId val="1730704048"/>
        <c:axId val="1737715680"/>
      </c:lineChart>
      <c:catAx>
        <c:axId val="1730704048"/>
        <c:scaling>
          <c:orientation val="minMax"/>
        </c:scaling>
        <c:delete val="0"/>
        <c:axPos val="b"/>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37715680"/>
        <c:crosses val="autoZero"/>
        <c:auto val="1"/>
        <c:lblAlgn val="ctr"/>
        <c:lblOffset val="100"/>
        <c:noMultiLvlLbl val="0"/>
      </c:catAx>
      <c:valAx>
        <c:axId val="1737715680"/>
        <c:scaling>
          <c:orientation val="minMax"/>
          <c:max val="0.60000000000000009"/>
        </c:scaling>
        <c:delete val="0"/>
        <c:axPos val="l"/>
        <c:numFmt formatCode="0%" sourceLinked="0"/>
        <c:majorTickMark val="none"/>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30704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'Small multiples (2)'!$B$32</c:f>
              <c:strCache>
                <c:ptCount val="1"/>
                <c:pt idx="0">
                  <c:v>Segment 1</c:v>
                </c:pt>
              </c:strCache>
            </c:strRef>
          </c:tx>
          <c:spPr>
            <a:solidFill>
              <a:sysClr val="window" lastClr="FFFFFF">
                <a:lumMod val="65000"/>
              </a:sysClr>
            </a:solidFill>
          </c:spPr>
          <c:invertIfNegative val="0"/>
          <c:dPt>
            <c:idx val="5"/>
            <c:invertIfNegative val="0"/>
            <c:bubble3D val="0"/>
            <c:spPr>
              <a:solidFill>
                <a:srgbClr val="CBCBCB"/>
              </a:solidFill>
            </c:spPr>
            <c:extLst>
              <c:ext xmlns:c16="http://schemas.microsoft.com/office/drawing/2014/chart" uri="{C3380CC4-5D6E-409C-BE32-E72D297353CC}">
                <c16:uniqueId val="{00000001-1826-4B04-8733-3B3ED26D20E2}"/>
              </c:ext>
            </c:extLst>
          </c:dPt>
          <c:dPt>
            <c:idx val="6"/>
            <c:invertIfNegative val="0"/>
            <c:bubble3D val="0"/>
            <c:spPr>
              <a:solidFill>
                <a:srgbClr val="CBCBCB"/>
              </a:solidFill>
            </c:spPr>
            <c:extLst>
              <c:ext xmlns:c16="http://schemas.microsoft.com/office/drawing/2014/chart" uri="{C3380CC4-5D6E-409C-BE32-E72D297353CC}">
                <c16:uniqueId val="{00000003-1826-4B04-8733-3B3ED26D20E2}"/>
              </c:ext>
            </c:extLst>
          </c:dPt>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'Small multiples (2)'!$A$33:$A$39</c:f>
              <c:numCache>
                <c:formatCode>General</c:formatCode>
                <c:ptCount val="7"/>
                <c:pt idx="0">
                  <c:v>2015</c:v>
                </c:pt>
                <c:pt idx="1">
                  <c:v>2016</c:v>
                </c:pt>
                <c:pt idx="2">
                  <c:v>2017</c:v>
                </c:pt>
                <c:pt idx="3">
                  <c:v>2018</c:v>
                </c:pt>
                <c:pt idx="4">
                  <c:v>2019</c:v>
                </c:pt>
                <c:pt idx="5">
                  <c:v>2020</c:v>
                </c:pt>
                <c:pt idx="6">
                  <c:v>2021</c:v>
                </c:pt>
              </c:numCache>
            </c:numRef>
          </c:cat>
          <c:val>
            <c:numRef>
              <c:f>'Small multiples (2)'!$B$33:$B$39</c:f>
              <c:numCache>
                <c:formatCode>0</c:formatCode>
                <c:ptCount val="7"/>
                <c:pt idx="0">
                  <c:v>2102</c:v>
                </c:pt>
                <c:pt idx="1">
                  <c:v>1927</c:v>
                </c:pt>
                <c:pt idx="2">
                  <c:v>1899</c:v>
                </c:pt>
                <c:pt idx="3">
                  <c:v>1913</c:v>
                </c:pt>
                <c:pt idx="4">
                  <c:v>1700</c:v>
                </c:pt>
                <c:pt idx="5">
                  <c:v>1548</c:v>
                </c:pt>
                <c:pt idx="6">
                  <c:v>1602</c:v>
                </c:pt>
              </c:numCache>
            </c:numRef>
          </c:val>
          <c:extLst>
            <c:ext xmlns:c16="http://schemas.microsoft.com/office/drawing/2014/chart" uri="{C3380CC4-5D6E-409C-BE32-E72D297353CC}">
              <c16:uniqueId val="{00000004-1826-4B04-8733-3B3ED26D20E2}"/>
            </c:ext>
          </c:extLst>
        </c:ser>
        <c:ser>
          <c:idx val="1"/>
          <c:order val="1"/>
          <c:tx>
            <c:strRef>
              <c:f>'Small multiples (2)'!$C$32</c:f>
              <c:strCache>
                <c:ptCount val="1"/>
                <c:pt idx="0">
                  <c:v>Spacer 1</c:v>
                </c:pt>
              </c:strCache>
            </c:strRef>
          </c:tx>
          <c:spPr>
            <a:noFill/>
          </c:spPr>
          <c:invertIfNegative val="0"/>
          <c:cat>
            <c:numRef>
              <c:f>'Small multiples (2)'!$A$33:$A$39</c:f>
              <c:numCache>
                <c:formatCode>General</c:formatCode>
                <c:ptCount val="7"/>
                <c:pt idx="0">
                  <c:v>2015</c:v>
                </c:pt>
                <c:pt idx="1">
                  <c:v>2016</c:v>
                </c:pt>
                <c:pt idx="2">
                  <c:v>2017</c:v>
                </c:pt>
                <c:pt idx="3">
                  <c:v>2018</c:v>
                </c:pt>
                <c:pt idx="4">
                  <c:v>2019</c:v>
                </c:pt>
                <c:pt idx="5">
                  <c:v>2020</c:v>
                </c:pt>
                <c:pt idx="6">
                  <c:v>2021</c:v>
                </c:pt>
              </c:numCache>
            </c:numRef>
          </c:cat>
          <c:val>
            <c:numRef>
              <c:f>'Small multiples (2)'!$C$33:$C$39</c:f>
              <c:numCache>
                <c:formatCode>0</c:formatCode>
                <c:ptCount val="7"/>
                <c:pt idx="0">
                  <c:v>198</c:v>
                </c:pt>
                <c:pt idx="1">
                  <c:v>373</c:v>
                </c:pt>
                <c:pt idx="2">
                  <c:v>401</c:v>
                </c:pt>
                <c:pt idx="3">
                  <c:v>387</c:v>
                </c:pt>
                <c:pt idx="4">
                  <c:v>600</c:v>
                </c:pt>
                <c:pt idx="5">
                  <c:v>752</c:v>
                </c:pt>
                <c:pt idx="6">
                  <c:v>698</c:v>
                </c:pt>
              </c:numCache>
            </c:numRef>
          </c:val>
          <c:extLst>
            <c:ext xmlns:c16="http://schemas.microsoft.com/office/drawing/2014/chart" uri="{C3380CC4-5D6E-409C-BE32-E72D297353CC}">
              <c16:uniqueId val="{00000005-1826-4B04-8733-3B3ED26D20E2}"/>
            </c:ext>
          </c:extLst>
        </c:ser>
        <c:ser>
          <c:idx val="2"/>
          <c:order val="2"/>
          <c:tx>
            <c:strRef>
              <c:f>'Small multiples (2)'!$D$32</c:f>
              <c:strCache>
                <c:ptCount val="1"/>
                <c:pt idx="0">
                  <c:v>Segment 2</c:v>
                </c:pt>
              </c:strCache>
            </c:strRef>
          </c:tx>
          <c:spPr>
            <a:solidFill>
              <a:srgbClr val="ED7D31"/>
            </a:solidFill>
          </c:spPr>
          <c:invertIfNegative val="0"/>
          <c:dPt>
            <c:idx val="5"/>
            <c:invertIfNegative val="0"/>
            <c:bubble3D val="0"/>
            <c:spPr>
              <a:solidFill>
                <a:srgbClr val="F6BC94"/>
              </a:solidFill>
            </c:spPr>
            <c:extLst>
              <c:ext xmlns:c16="http://schemas.microsoft.com/office/drawing/2014/chart" uri="{C3380CC4-5D6E-409C-BE32-E72D297353CC}">
                <c16:uniqueId val="{00000007-1826-4B04-8733-3B3ED26D20E2}"/>
              </c:ext>
            </c:extLst>
          </c:dPt>
          <c:dPt>
            <c:idx val="6"/>
            <c:invertIfNegative val="0"/>
            <c:bubble3D val="0"/>
            <c:spPr>
              <a:solidFill>
                <a:srgbClr val="F6BC94"/>
              </a:solidFill>
            </c:spPr>
            <c:extLst>
              <c:ext xmlns:c16="http://schemas.microsoft.com/office/drawing/2014/chart" uri="{C3380CC4-5D6E-409C-BE32-E72D297353CC}">
                <c16:uniqueId val="{00000009-1826-4B04-8733-3B3ED26D20E2}"/>
              </c:ext>
            </c:extLst>
          </c:dPt>
          <c:dLbls>
            <c:dLbl>
              <c:idx val="5"/>
              <c:spPr>
                <a:noFill/>
                <a:ln>
                  <a:noFill/>
                </a:ln>
                <a:effectLst/>
              </c:spPr>
              <c:txPr>
                <a:bodyPr wrap="square" lIns="38100" tIns="19050" rIns="38100" bIns="19050" anchor="ctr">
                  <a:spAutoFit/>
                </a:bodyPr>
                <a:lstStyle/>
                <a:p>
                  <a:pPr>
                    <a:defRPr b="0">
                      <a:solidFill>
                        <a:schemeClr val="tx1"/>
                      </a:solidFill>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7-1826-4B04-8733-3B3ED26D20E2}"/>
                </c:ext>
              </c:extLst>
            </c:dLbl>
            <c:dLbl>
              <c:idx val="6"/>
              <c:spPr>
                <a:noFill/>
                <a:ln>
                  <a:noFill/>
                </a:ln>
                <a:effectLst/>
              </c:spPr>
              <c:txPr>
                <a:bodyPr wrap="square" lIns="38100" tIns="19050" rIns="38100" bIns="19050" anchor="ctr">
                  <a:spAutoFit/>
                </a:bodyPr>
                <a:lstStyle/>
                <a:p>
                  <a:pPr>
                    <a:defRPr b="0">
                      <a:solidFill>
                        <a:schemeClr val="tx1"/>
                      </a:solidFill>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9-1826-4B04-8733-3B3ED26D20E2}"/>
                </c:ext>
              </c:extLst>
            </c:dLbl>
            <c:spPr>
              <a:noFill/>
              <a:ln>
                <a:noFill/>
              </a:ln>
              <a:effectLst/>
            </c:spPr>
            <c:txPr>
              <a:bodyPr wrap="square" lIns="38100" tIns="19050" rIns="38100" bIns="19050" anchor="ctr">
                <a:spAutoFit/>
              </a:bodyPr>
              <a:lstStyle/>
              <a:p>
                <a:pPr>
                  <a:defRPr b="1">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'Small multiples (2)'!$A$33:$A$39</c:f>
              <c:numCache>
                <c:formatCode>General</c:formatCode>
                <c:ptCount val="7"/>
                <c:pt idx="0">
                  <c:v>2015</c:v>
                </c:pt>
                <c:pt idx="1">
                  <c:v>2016</c:v>
                </c:pt>
                <c:pt idx="2">
                  <c:v>2017</c:v>
                </c:pt>
                <c:pt idx="3">
                  <c:v>2018</c:v>
                </c:pt>
                <c:pt idx="4">
                  <c:v>2019</c:v>
                </c:pt>
                <c:pt idx="5">
                  <c:v>2020</c:v>
                </c:pt>
                <c:pt idx="6">
                  <c:v>2021</c:v>
                </c:pt>
              </c:numCache>
            </c:numRef>
          </c:cat>
          <c:val>
            <c:numRef>
              <c:f>'Small multiples (2)'!$D$33:$D$39</c:f>
              <c:numCache>
                <c:formatCode>0</c:formatCode>
                <c:ptCount val="7"/>
                <c:pt idx="0">
                  <c:v>594</c:v>
                </c:pt>
                <c:pt idx="1">
                  <c:v>502</c:v>
                </c:pt>
                <c:pt idx="2">
                  <c:v>567</c:v>
                </c:pt>
                <c:pt idx="3">
                  <c:v>584</c:v>
                </c:pt>
                <c:pt idx="4">
                  <c:v>544</c:v>
                </c:pt>
                <c:pt idx="5">
                  <c:v>458</c:v>
                </c:pt>
                <c:pt idx="6">
                  <c:v>521</c:v>
                </c:pt>
              </c:numCache>
            </c:numRef>
          </c:val>
          <c:extLst>
            <c:ext xmlns:c16="http://schemas.microsoft.com/office/drawing/2014/chart" uri="{C3380CC4-5D6E-409C-BE32-E72D297353CC}">
              <c16:uniqueId val="{0000000A-1826-4B04-8733-3B3ED26D20E2}"/>
            </c:ext>
          </c:extLst>
        </c:ser>
        <c:ser>
          <c:idx val="3"/>
          <c:order val="3"/>
          <c:tx>
            <c:strRef>
              <c:f>'Small multiples (2)'!$E$32</c:f>
              <c:strCache>
                <c:ptCount val="1"/>
                <c:pt idx="0">
                  <c:v>Spacer 2</c:v>
                </c:pt>
              </c:strCache>
            </c:strRef>
          </c:tx>
          <c:spPr>
            <a:noFill/>
          </c:spPr>
          <c:invertIfNegative val="0"/>
          <c:cat>
            <c:numRef>
              <c:f>'Small multiples (2)'!$A$33:$A$39</c:f>
              <c:numCache>
                <c:formatCode>General</c:formatCode>
                <c:ptCount val="7"/>
                <c:pt idx="0">
                  <c:v>2015</c:v>
                </c:pt>
                <c:pt idx="1">
                  <c:v>2016</c:v>
                </c:pt>
                <c:pt idx="2">
                  <c:v>2017</c:v>
                </c:pt>
                <c:pt idx="3">
                  <c:v>2018</c:v>
                </c:pt>
                <c:pt idx="4">
                  <c:v>2019</c:v>
                </c:pt>
                <c:pt idx="5">
                  <c:v>2020</c:v>
                </c:pt>
                <c:pt idx="6">
                  <c:v>2021</c:v>
                </c:pt>
              </c:numCache>
            </c:numRef>
          </c:cat>
          <c:val>
            <c:numRef>
              <c:f>'Small multiples (2)'!$E$33:$E$39</c:f>
              <c:numCache>
                <c:formatCode>0</c:formatCode>
                <c:ptCount val="7"/>
                <c:pt idx="0">
                  <c:v>406</c:v>
                </c:pt>
                <c:pt idx="1">
                  <c:v>498</c:v>
                </c:pt>
                <c:pt idx="2">
                  <c:v>433</c:v>
                </c:pt>
                <c:pt idx="3">
                  <c:v>416</c:v>
                </c:pt>
                <c:pt idx="4">
                  <c:v>456</c:v>
                </c:pt>
                <c:pt idx="5">
                  <c:v>542</c:v>
                </c:pt>
                <c:pt idx="6">
                  <c:v>479</c:v>
                </c:pt>
              </c:numCache>
            </c:numRef>
          </c:val>
          <c:extLst>
            <c:ext xmlns:c16="http://schemas.microsoft.com/office/drawing/2014/chart" uri="{C3380CC4-5D6E-409C-BE32-E72D297353CC}">
              <c16:uniqueId val="{0000000B-1826-4B04-8733-3B3ED26D20E2}"/>
            </c:ext>
          </c:extLst>
        </c:ser>
        <c:ser>
          <c:idx val="4"/>
          <c:order val="4"/>
          <c:tx>
            <c:strRef>
              <c:f>'Small multiples (2)'!$F$32</c:f>
              <c:strCache>
                <c:ptCount val="1"/>
                <c:pt idx="0">
                  <c:v>Segment 3</c:v>
                </c:pt>
              </c:strCache>
            </c:strRef>
          </c:tx>
          <c:spPr>
            <a:solidFill>
              <a:srgbClr val="2190D7"/>
            </a:solidFill>
          </c:spPr>
          <c:invertIfNegative val="0"/>
          <c:dPt>
            <c:idx val="5"/>
            <c:invertIfNegative val="0"/>
            <c:bubble3D val="0"/>
            <c:spPr>
              <a:solidFill>
                <a:srgbClr val="84C4EC"/>
              </a:solidFill>
            </c:spPr>
            <c:extLst>
              <c:ext xmlns:c16="http://schemas.microsoft.com/office/drawing/2014/chart" uri="{C3380CC4-5D6E-409C-BE32-E72D297353CC}">
                <c16:uniqueId val="{0000000D-1826-4B04-8733-3B3ED26D20E2}"/>
              </c:ext>
            </c:extLst>
          </c:dPt>
          <c:dPt>
            <c:idx val="6"/>
            <c:invertIfNegative val="0"/>
            <c:bubble3D val="0"/>
            <c:spPr>
              <a:solidFill>
                <a:srgbClr val="84C4EC"/>
              </a:solidFill>
            </c:spPr>
            <c:extLst>
              <c:ext xmlns:c16="http://schemas.microsoft.com/office/drawing/2014/chart" uri="{C3380CC4-5D6E-409C-BE32-E72D297353CC}">
                <c16:uniqueId val="{0000000F-1826-4B04-8733-3B3ED26D20E2}"/>
              </c:ext>
            </c:extLst>
          </c:dPt>
          <c:dLbls>
            <c:dLbl>
              <c:idx val="5"/>
              <c:spPr>
                <a:noFill/>
                <a:ln>
                  <a:noFill/>
                </a:ln>
                <a:effectLst/>
              </c:spPr>
              <c:txPr>
                <a:bodyPr wrap="square" lIns="38100" tIns="19050" rIns="38100" bIns="19050" anchor="ctr">
                  <a:spAutoFit/>
                </a:bodyPr>
                <a:lstStyle/>
                <a:p>
                  <a:pPr>
                    <a:defRPr b="0">
                      <a:solidFill>
                        <a:schemeClr val="tx1"/>
                      </a:solidFill>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D-1826-4B04-8733-3B3ED26D20E2}"/>
                </c:ext>
              </c:extLst>
            </c:dLbl>
            <c:dLbl>
              <c:idx val="6"/>
              <c:spPr>
                <a:noFill/>
                <a:ln>
                  <a:noFill/>
                </a:ln>
                <a:effectLst/>
              </c:spPr>
              <c:txPr>
                <a:bodyPr wrap="square" lIns="38100" tIns="19050" rIns="38100" bIns="19050" anchor="ctr">
                  <a:spAutoFit/>
                </a:bodyPr>
                <a:lstStyle/>
                <a:p>
                  <a:pPr>
                    <a:defRPr b="0">
                      <a:solidFill>
                        <a:schemeClr val="tx1"/>
                      </a:solidFill>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F-1826-4B04-8733-3B3ED26D20E2}"/>
                </c:ext>
              </c:extLst>
            </c:dLbl>
            <c:spPr>
              <a:noFill/>
              <a:ln>
                <a:noFill/>
              </a:ln>
              <a:effectLst/>
            </c:spPr>
            <c:txPr>
              <a:bodyPr wrap="square" lIns="38100" tIns="19050" rIns="38100" bIns="19050" anchor="ctr">
                <a:spAutoFit/>
              </a:bodyPr>
              <a:lstStyle/>
              <a:p>
                <a:pPr>
                  <a:defRPr b="1">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'Small multiples (2)'!$A$33:$A$39</c:f>
              <c:numCache>
                <c:formatCode>General</c:formatCode>
                <c:ptCount val="7"/>
                <c:pt idx="0">
                  <c:v>2015</c:v>
                </c:pt>
                <c:pt idx="1">
                  <c:v>2016</c:v>
                </c:pt>
                <c:pt idx="2">
                  <c:v>2017</c:v>
                </c:pt>
                <c:pt idx="3">
                  <c:v>2018</c:v>
                </c:pt>
                <c:pt idx="4">
                  <c:v>2019</c:v>
                </c:pt>
                <c:pt idx="5">
                  <c:v>2020</c:v>
                </c:pt>
                <c:pt idx="6">
                  <c:v>2021</c:v>
                </c:pt>
              </c:numCache>
            </c:numRef>
          </c:cat>
          <c:val>
            <c:numRef>
              <c:f>'Small multiples (2)'!$F$33:$F$39</c:f>
              <c:numCache>
                <c:formatCode>0</c:formatCode>
                <c:ptCount val="7"/>
                <c:pt idx="0">
                  <c:v>464</c:v>
                </c:pt>
                <c:pt idx="1">
                  <c:v>503</c:v>
                </c:pt>
                <c:pt idx="2">
                  <c:v>555</c:v>
                </c:pt>
                <c:pt idx="3">
                  <c:v>612</c:v>
                </c:pt>
                <c:pt idx="4">
                  <c:v>647</c:v>
                </c:pt>
                <c:pt idx="5">
                  <c:v>650</c:v>
                </c:pt>
                <c:pt idx="6">
                  <c:v>732</c:v>
                </c:pt>
              </c:numCache>
            </c:numRef>
          </c:val>
          <c:extLst>
            <c:ext xmlns:c16="http://schemas.microsoft.com/office/drawing/2014/chart" uri="{C3380CC4-5D6E-409C-BE32-E72D297353CC}">
              <c16:uniqueId val="{00000010-1826-4B04-8733-3B3ED26D20E2}"/>
            </c:ext>
          </c:extLst>
        </c:ser>
        <c:dLbls>
          <c:showLegendKey val="0"/>
          <c:showVal val="0"/>
          <c:showCatName val="0"/>
          <c:showSerName val="0"/>
          <c:showPercent val="0"/>
          <c:showBubbleSize val="0"/>
        </c:dLbls>
        <c:gapWidth val="61"/>
        <c:overlap val="100"/>
        <c:axId val="155777280"/>
        <c:axId val="171302912"/>
      </c:barChart>
      <c:catAx>
        <c:axId val="155777280"/>
        <c:scaling>
          <c:orientation val="minMax"/>
        </c:scaling>
        <c:delete val="0"/>
        <c:axPos val="b"/>
        <c:numFmt formatCode="General" sourceLinked="0"/>
        <c:majorTickMark val="none"/>
        <c:minorTickMark val="none"/>
        <c:tickLblPos val="nextTo"/>
        <c:spPr>
          <a:ln>
            <a:solidFill>
              <a:sysClr val="window" lastClr="FFFFFF">
                <a:lumMod val="75000"/>
              </a:sysClr>
            </a:solidFill>
          </a:ln>
        </c:spPr>
        <c:txPr>
          <a:bodyPr/>
          <a:lstStyle/>
          <a:p>
            <a:pPr>
              <a:defRPr b="1"/>
            </a:pPr>
            <a:endParaRPr lang="en-US"/>
          </a:p>
        </c:txPr>
        <c:crossAx val="171302912"/>
        <c:crosses val="autoZero"/>
        <c:auto val="1"/>
        <c:lblAlgn val="ctr"/>
        <c:lblOffset val="100"/>
        <c:noMultiLvlLbl val="0"/>
      </c:catAx>
      <c:valAx>
        <c:axId val="171302912"/>
        <c:scaling>
          <c:orientation val="minMax"/>
          <c:min val="0"/>
        </c:scaling>
        <c:delete val="1"/>
        <c:axPos val="l"/>
        <c:numFmt formatCode="0" sourceLinked="1"/>
        <c:majorTickMark val="out"/>
        <c:minorTickMark val="none"/>
        <c:tickLblPos val="nextTo"/>
        <c:crossAx val="155777280"/>
        <c:crosses val="autoZero"/>
        <c:crossBetween val="between"/>
        <c:majorUnit val="300"/>
      </c:valAx>
    </c:plotArea>
    <c:plotVisOnly val="1"/>
    <c:dispBlanksAs val="gap"/>
    <c:showDLblsOverMax val="0"/>
  </c:chart>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'Bail refusal'!$A$36</c:f>
              <c:strCache>
                <c:ptCount val="1"/>
                <c:pt idx="0">
                  <c:v>% agreement between police &amp; court</c:v>
                </c:pt>
              </c:strCache>
            </c:strRef>
          </c:tx>
          <c:spPr>
            <a:ln w="28575" cap="rnd">
              <a:solidFill>
                <a:srgbClr val="002060"/>
              </a:solidFill>
              <a:round/>
            </a:ln>
            <a:effectLst/>
          </c:spPr>
          <c:marker>
            <c:symbol val="circle"/>
            <c:size val="8"/>
            <c:spPr>
              <a:solidFill>
                <a:schemeClr val="tx2"/>
              </a:solidFill>
              <a:ln w="9525">
                <a:solidFill>
                  <a:srgbClr val="002060"/>
                </a:solidFill>
              </a:ln>
              <a:effectLst/>
            </c:spPr>
          </c:marker>
          <c:dPt>
            <c:idx val="0"/>
            <c:marker>
              <c:symbol val="circle"/>
              <c:size val="8"/>
              <c:spPr>
                <a:solidFill>
                  <a:schemeClr val="tx2"/>
                </a:solidFill>
                <a:ln w="9525">
                  <a:solidFill>
                    <a:srgbClr val="002060"/>
                  </a:solidFill>
                </a:ln>
                <a:effectLst/>
              </c:spPr>
            </c:marker>
            <c:bubble3D val="0"/>
            <c:extLst>
              <c:ext xmlns:c16="http://schemas.microsoft.com/office/drawing/2014/chart" uri="{C3380CC4-5D6E-409C-BE32-E72D297353CC}">
                <c16:uniqueId val="{00000000-B426-4A23-886C-4C9BEE612E61}"/>
              </c:ext>
            </c:extLst>
          </c:dPt>
          <c:dPt>
            <c:idx val="4"/>
            <c:marker>
              <c:symbol val="circle"/>
              <c:size val="8"/>
              <c:spPr>
                <a:solidFill>
                  <a:schemeClr val="tx2"/>
                </a:solidFill>
                <a:ln w="9525">
                  <a:solidFill>
                    <a:srgbClr val="002060"/>
                  </a:solidFill>
                </a:ln>
                <a:effectLst/>
              </c:spPr>
            </c:marker>
            <c:bubble3D val="0"/>
            <c:extLst>
              <c:ext xmlns:c16="http://schemas.microsoft.com/office/drawing/2014/chart" uri="{C3380CC4-5D6E-409C-BE32-E72D297353CC}">
                <c16:uniqueId val="{00000001-B426-4A23-886C-4C9BEE612E61}"/>
              </c:ext>
            </c:extLst>
          </c:dPt>
          <c:dPt>
            <c:idx val="5"/>
            <c:marker>
              <c:symbol val="circle"/>
              <c:size val="8"/>
              <c:spPr>
                <a:solidFill>
                  <a:schemeClr val="tx2">
                    <a:lumMod val="60000"/>
                    <a:lumOff val="40000"/>
                  </a:schemeClr>
                </a:solidFill>
                <a:ln w="9525">
                  <a:noFill/>
                </a:ln>
                <a:effectLst/>
              </c:spPr>
            </c:marker>
            <c:bubble3D val="0"/>
            <c:spPr>
              <a:ln w="28575" cap="rnd">
                <a:noFill/>
                <a:round/>
              </a:ln>
              <a:effectLst/>
            </c:spPr>
            <c:extLst>
              <c:ext xmlns:c16="http://schemas.microsoft.com/office/drawing/2014/chart" uri="{C3380CC4-5D6E-409C-BE32-E72D297353CC}">
                <c16:uniqueId val="{00000002-B426-4A23-886C-4C9BEE612E61}"/>
              </c:ext>
            </c:extLst>
          </c:dPt>
          <c:dPt>
            <c:idx val="6"/>
            <c:marker>
              <c:symbol val="circle"/>
              <c:size val="8"/>
              <c:spPr>
                <a:solidFill>
                  <a:schemeClr val="tx2">
                    <a:lumMod val="60000"/>
                    <a:lumOff val="40000"/>
                  </a:schemeClr>
                </a:solidFill>
                <a:ln w="9525">
                  <a:solidFill>
                    <a:schemeClr val="tx2">
                      <a:lumMod val="60000"/>
                      <a:lumOff val="40000"/>
                    </a:schemeClr>
                  </a:solidFill>
                </a:ln>
                <a:effectLst/>
              </c:spPr>
            </c:marker>
            <c:bubble3D val="0"/>
            <c:spPr>
              <a:ln w="28575" cap="rnd">
                <a:solidFill>
                  <a:schemeClr val="tx2">
                    <a:lumMod val="60000"/>
                    <a:lumOff val="40000"/>
                  </a:schemeClr>
                </a:solidFill>
                <a:round/>
              </a:ln>
              <a:effectLst/>
            </c:spPr>
            <c:extLst>
              <c:ext xmlns:c16="http://schemas.microsoft.com/office/drawing/2014/chart" uri="{C3380CC4-5D6E-409C-BE32-E72D297353CC}">
                <c16:uniqueId val="{00000005-B426-4A23-886C-4C9BEE612E61}"/>
              </c:ext>
            </c:extLst>
          </c:dPt>
          <c:dLbls>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'Bail refusal'!$B$32:$H$32</c:f>
              <c:numCache>
                <c:formatCode>General</c:formatCode>
                <c:ptCount val="7"/>
                <c:pt idx="0">
                  <c:v>2015</c:v>
                </c:pt>
                <c:pt idx="1">
                  <c:v>2016</c:v>
                </c:pt>
                <c:pt idx="2">
                  <c:v>2017</c:v>
                </c:pt>
                <c:pt idx="3">
                  <c:v>2018</c:v>
                </c:pt>
                <c:pt idx="4">
                  <c:v>2019</c:v>
                </c:pt>
                <c:pt idx="5">
                  <c:v>2020</c:v>
                </c:pt>
                <c:pt idx="6">
                  <c:v>2021</c:v>
                </c:pt>
              </c:numCache>
            </c:numRef>
          </c:cat>
          <c:val>
            <c:numRef>
              <c:f>'Bail refusal'!$B$36:$H$36</c:f>
              <c:numCache>
                <c:formatCode>0%</c:formatCode>
                <c:ptCount val="7"/>
                <c:pt idx="0">
                  <c:v>0.56143667296786393</c:v>
                </c:pt>
                <c:pt idx="1">
                  <c:v>0.49950248756218907</c:v>
                </c:pt>
                <c:pt idx="2">
                  <c:v>0.50534759358288772</c:v>
                </c:pt>
                <c:pt idx="3">
                  <c:v>0.48829431438127091</c:v>
                </c:pt>
                <c:pt idx="4">
                  <c:v>0.45675902602854745</c:v>
                </c:pt>
                <c:pt idx="5">
                  <c:v>0.41335740072202165</c:v>
                </c:pt>
                <c:pt idx="6">
                  <c:v>0.41580207501995209</c:v>
                </c:pt>
              </c:numCache>
            </c:numRef>
          </c:val>
          <c:smooth val="0"/>
          <c:extLst>
            <c:ext xmlns:c16="http://schemas.microsoft.com/office/drawing/2014/chart" uri="{C3380CC4-5D6E-409C-BE32-E72D297353CC}">
              <c16:uniqueId val="{00000003-B426-4A23-886C-4C9BEE612E61}"/>
            </c:ext>
          </c:extLst>
        </c:ser>
        <c:dLbls>
          <c:showLegendKey val="0"/>
          <c:showVal val="0"/>
          <c:showCatName val="0"/>
          <c:showSerName val="0"/>
          <c:showPercent val="0"/>
          <c:showBubbleSize val="0"/>
        </c:dLbls>
        <c:marker val="1"/>
        <c:smooth val="0"/>
        <c:axId val="1730704048"/>
        <c:axId val="1737715680"/>
      </c:lineChart>
      <c:catAx>
        <c:axId val="1730704048"/>
        <c:scaling>
          <c:orientation val="minMax"/>
        </c:scaling>
        <c:delete val="0"/>
        <c:axPos val="b"/>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37715680"/>
        <c:crosses val="autoZero"/>
        <c:auto val="1"/>
        <c:lblAlgn val="ctr"/>
        <c:lblOffset val="100"/>
        <c:noMultiLvlLbl val="0"/>
      </c:catAx>
      <c:valAx>
        <c:axId val="1737715680"/>
        <c:scaling>
          <c:orientation val="minMax"/>
          <c:min val="0.30000000000000004"/>
        </c:scaling>
        <c:delete val="0"/>
        <c:axPos val="l"/>
        <c:numFmt formatCode="0%" sourceLinked="0"/>
        <c:majorTickMark val="none"/>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30704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940018505131061E-2"/>
          <c:y val="7.9217234361858582E-2"/>
          <c:w val="0.89278419321773594"/>
          <c:h val="0.6936674306586148"/>
        </c:manualLayout>
      </c:layout>
      <c:barChart>
        <c:barDir val="col"/>
        <c:grouping val="stacked"/>
        <c:varyColors val="0"/>
        <c:ser>
          <c:idx val="1"/>
          <c:order val="0"/>
          <c:tx>
            <c:strRef>
              <c:f>Breach!$A$23</c:f>
              <c:strCache>
                <c:ptCount val="1"/>
                <c:pt idx="0">
                  <c:v>Further offence</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Breach!$B$30:$H$30</c:f>
              <c:numCache>
                <c:formatCode>General</c:formatCode>
                <c:ptCount val="7"/>
                <c:pt idx="0">
                  <c:v>2015</c:v>
                </c:pt>
                <c:pt idx="1">
                  <c:v>2016</c:v>
                </c:pt>
                <c:pt idx="2">
                  <c:v>2017</c:v>
                </c:pt>
                <c:pt idx="3">
                  <c:v>2018</c:v>
                </c:pt>
                <c:pt idx="4">
                  <c:v>2019</c:v>
                </c:pt>
                <c:pt idx="5">
                  <c:v>2020</c:v>
                </c:pt>
                <c:pt idx="6">
                  <c:v>2021</c:v>
                </c:pt>
              </c:numCache>
            </c:numRef>
          </c:cat>
          <c:val>
            <c:numRef>
              <c:f>Breach!$B$24:$H$24</c:f>
              <c:numCache>
                <c:formatCode>General</c:formatCode>
                <c:ptCount val="7"/>
                <c:pt idx="0">
                  <c:v>105</c:v>
                </c:pt>
                <c:pt idx="1">
                  <c:v>95</c:v>
                </c:pt>
                <c:pt idx="2">
                  <c:v>94</c:v>
                </c:pt>
                <c:pt idx="3">
                  <c:v>101</c:v>
                </c:pt>
                <c:pt idx="4">
                  <c:v>101</c:v>
                </c:pt>
                <c:pt idx="5">
                  <c:v>55</c:v>
                </c:pt>
                <c:pt idx="6">
                  <c:v>63</c:v>
                </c:pt>
              </c:numCache>
            </c:numRef>
          </c:val>
          <c:extLst>
            <c:ext xmlns:c16="http://schemas.microsoft.com/office/drawing/2014/chart" uri="{C3380CC4-5D6E-409C-BE32-E72D297353CC}">
              <c16:uniqueId val="{00000000-6968-4526-832D-747BE1D3C6D5}"/>
            </c:ext>
          </c:extLst>
        </c:ser>
        <c:ser>
          <c:idx val="0"/>
          <c:order val="1"/>
          <c:tx>
            <c:strRef>
              <c:f>Breach!$A$30</c:f>
              <c:strCache>
                <c:ptCount val="1"/>
                <c:pt idx="0">
                  <c:v>Technical breach</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Breach!$B$30:$H$30</c:f>
              <c:numCache>
                <c:formatCode>General</c:formatCode>
                <c:ptCount val="7"/>
                <c:pt idx="0">
                  <c:v>2015</c:v>
                </c:pt>
                <c:pt idx="1">
                  <c:v>2016</c:v>
                </c:pt>
                <c:pt idx="2">
                  <c:v>2017</c:v>
                </c:pt>
                <c:pt idx="3">
                  <c:v>2018</c:v>
                </c:pt>
                <c:pt idx="4">
                  <c:v>2019</c:v>
                </c:pt>
                <c:pt idx="5">
                  <c:v>2020</c:v>
                </c:pt>
                <c:pt idx="6">
                  <c:v>2021</c:v>
                </c:pt>
              </c:numCache>
            </c:numRef>
          </c:cat>
          <c:val>
            <c:numRef>
              <c:f>Breach!$B$31:$H$31</c:f>
              <c:numCache>
                <c:formatCode>General</c:formatCode>
                <c:ptCount val="7"/>
                <c:pt idx="0">
                  <c:v>263</c:v>
                </c:pt>
                <c:pt idx="1">
                  <c:v>205</c:v>
                </c:pt>
                <c:pt idx="2">
                  <c:v>234</c:v>
                </c:pt>
                <c:pt idx="3">
                  <c:v>186</c:v>
                </c:pt>
                <c:pt idx="4">
                  <c:v>179</c:v>
                </c:pt>
                <c:pt idx="5">
                  <c:v>142</c:v>
                </c:pt>
                <c:pt idx="6">
                  <c:v>143</c:v>
                </c:pt>
              </c:numCache>
            </c:numRef>
          </c:val>
          <c:extLst>
            <c:ext xmlns:c16="http://schemas.microsoft.com/office/drawing/2014/chart" uri="{C3380CC4-5D6E-409C-BE32-E72D297353CC}">
              <c16:uniqueId val="{00000001-6968-4526-832D-747BE1D3C6D5}"/>
            </c:ext>
          </c:extLst>
        </c:ser>
        <c:ser>
          <c:idx val="2"/>
          <c:order val="2"/>
          <c:tx>
            <c:strRef>
              <c:f>Breach!$A$37</c:f>
              <c:strCache>
                <c:ptCount val="1"/>
              </c:strCache>
            </c:strRef>
          </c:tx>
          <c:spPr>
            <a:noFill/>
            <a:ln>
              <a:noFill/>
            </a:ln>
            <a:effectLst/>
          </c:spPr>
          <c:invertIfNegative val="0"/>
          <c:dLbls>
            <c:dLbl>
              <c:idx val="0"/>
              <c:tx>
                <c:rich>
                  <a:bodyPr/>
                  <a:lstStyle/>
                  <a:p>
                    <a:r>
                      <a:rPr lang="en-US"/>
                      <a:t>368</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6968-4526-832D-747BE1D3C6D5}"/>
                </c:ext>
              </c:extLst>
            </c:dLbl>
            <c:dLbl>
              <c:idx val="1"/>
              <c:tx>
                <c:rich>
                  <a:bodyPr/>
                  <a:lstStyle/>
                  <a:p>
                    <a:fld id="{899F70CD-D8CB-45B1-BA57-30F74BB6BFAB}" type="CELLRANGE">
                      <a:rPr lang="en-AU"/>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968-4526-832D-747BE1D3C6D5}"/>
                </c:ext>
              </c:extLst>
            </c:dLbl>
            <c:dLbl>
              <c:idx val="2"/>
              <c:tx>
                <c:rich>
                  <a:bodyPr/>
                  <a:lstStyle/>
                  <a:p>
                    <a:fld id="{2A40B87C-914D-48E7-9C1E-8BFC575B953D}" type="CELLRANGE">
                      <a:rPr lang="en-AU"/>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968-4526-832D-747BE1D3C6D5}"/>
                </c:ext>
              </c:extLst>
            </c:dLbl>
            <c:dLbl>
              <c:idx val="3"/>
              <c:tx>
                <c:rich>
                  <a:bodyPr/>
                  <a:lstStyle/>
                  <a:p>
                    <a:fld id="{0A30FB7A-DBC1-4F9D-A735-5CCE92124331}" type="CELLRANGE">
                      <a:rPr lang="en-AU"/>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968-4526-832D-747BE1D3C6D5}"/>
                </c:ext>
              </c:extLst>
            </c:dLbl>
            <c:dLbl>
              <c:idx val="4"/>
              <c:tx>
                <c:rich>
                  <a:bodyPr/>
                  <a:lstStyle/>
                  <a:p>
                    <a:fld id="{7A66B385-66D5-4805-BBED-84090080084C}" type="CELLRANGE">
                      <a:rPr lang="en-AU"/>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6968-4526-832D-747BE1D3C6D5}"/>
                </c:ext>
              </c:extLst>
            </c:dLbl>
            <c:dLbl>
              <c:idx val="5"/>
              <c:tx>
                <c:rich>
                  <a:bodyPr/>
                  <a:lstStyle/>
                  <a:p>
                    <a:fld id="{E35368C6-1970-426F-BA34-B02C1974610B}" type="CELLRANGE">
                      <a:rPr lang="en-AU"/>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6968-4526-832D-747BE1D3C6D5}"/>
                </c:ext>
              </c:extLst>
            </c:dLbl>
            <c:dLbl>
              <c:idx val="6"/>
              <c:tx>
                <c:rich>
                  <a:bodyPr/>
                  <a:lstStyle/>
                  <a:p>
                    <a:fld id="{7599F648-8960-4846-BA04-706B5B139E58}" type="CELLRANGE">
                      <a:rPr lang="en-AU"/>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6968-4526-832D-747BE1D3C6D5}"/>
                </c:ext>
              </c:extLst>
            </c:dLbl>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Breach!$B$30:$H$30</c:f>
              <c:numCache>
                <c:formatCode>General</c:formatCode>
                <c:ptCount val="7"/>
                <c:pt idx="0">
                  <c:v>2015</c:v>
                </c:pt>
                <c:pt idx="1">
                  <c:v>2016</c:v>
                </c:pt>
                <c:pt idx="2">
                  <c:v>2017</c:v>
                </c:pt>
                <c:pt idx="3">
                  <c:v>2018</c:v>
                </c:pt>
                <c:pt idx="4">
                  <c:v>2019</c:v>
                </c:pt>
                <c:pt idx="5">
                  <c:v>2020</c:v>
                </c:pt>
                <c:pt idx="6">
                  <c:v>2021</c:v>
                </c:pt>
              </c:numCache>
            </c:numRef>
          </c:cat>
          <c:val>
            <c:numRef>
              <c:f>Breach!$B$37:$H$37</c:f>
              <c:numCache>
                <c:formatCode>General</c:formatCode>
                <c:ptCount val="7"/>
                <c:pt idx="0">
                  <c:v>50</c:v>
                </c:pt>
                <c:pt idx="1">
                  <c:v>50</c:v>
                </c:pt>
                <c:pt idx="2">
                  <c:v>50</c:v>
                </c:pt>
                <c:pt idx="3">
                  <c:v>50</c:v>
                </c:pt>
                <c:pt idx="4">
                  <c:v>50</c:v>
                </c:pt>
                <c:pt idx="5">
                  <c:v>50</c:v>
                </c:pt>
                <c:pt idx="6">
                  <c:v>50</c:v>
                </c:pt>
              </c:numCache>
            </c:numRef>
          </c:val>
          <c:extLst>
            <c:ext xmlns:c15="http://schemas.microsoft.com/office/drawing/2012/chart" uri="{02D57815-91ED-43cb-92C2-25804820EDAC}">
              <c15:datalabelsRange>
                <c15:f>Breach!$B$9:$H$9</c15:f>
                <c15:dlblRangeCache>
                  <c:ptCount val="7"/>
                  <c:pt idx="0">
                    <c:v>368</c:v>
                  </c:pt>
                  <c:pt idx="1">
                    <c:v>300</c:v>
                  </c:pt>
                  <c:pt idx="2">
                    <c:v>328</c:v>
                  </c:pt>
                  <c:pt idx="3">
                    <c:v>287</c:v>
                  </c:pt>
                  <c:pt idx="4">
                    <c:v>280</c:v>
                  </c:pt>
                  <c:pt idx="5">
                    <c:v>197</c:v>
                  </c:pt>
                  <c:pt idx="6">
                    <c:v>206</c:v>
                  </c:pt>
                </c15:dlblRangeCache>
              </c15:datalabelsRange>
            </c:ext>
            <c:ext xmlns:c16="http://schemas.microsoft.com/office/drawing/2014/chart" uri="{C3380CC4-5D6E-409C-BE32-E72D297353CC}">
              <c16:uniqueId val="{00000009-6968-4526-832D-747BE1D3C6D5}"/>
            </c:ext>
          </c:extLst>
        </c:ser>
        <c:dLbls>
          <c:showLegendKey val="0"/>
          <c:showVal val="0"/>
          <c:showCatName val="0"/>
          <c:showSerName val="0"/>
          <c:showPercent val="0"/>
          <c:showBubbleSize val="0"/>
        </c:dLbls>
        <c:gapWidth val="75"/>
        <c:overlap val="100"/>
        <c:axId val="1730487168"/>
        <c:axId val="1673489504"/>
      </c:barChart>
      <c:catAx>
        <c:axId val="1730487168"/>
        <c:scaling>
          <c:orientation val="minMax"/>
        </c:scaling>
        <c:delete val="0"/>
        <c:axPos val="b"/>
        <c:numFmt formatCode="General" sourceLinked="1"/>
        <c:majorTickMark val="out"/>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73489504"/>
        <c:crosses val="autoZero"/>
        <c:auto val="1"/>
        <c:lblAlgn val="ctr"/>
        <c:lblOffset val="100"/>
        <c:noMultiLvlLbl val="0"/>
      </c:catAx>
      <c:valAx>
        <c:axId val="1673489504"/>
        <c:scaling>
          <c:orientation val="minMax"/>
        </c:scaling>
        <c:delete val="0"/>
        <c:axPos val="l"/>
        <c:numFmt formatCode="General" sourceLinked="1"/>
        <c:majorTickMark val="out"/>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30487168"/>
        <c:crosses val="autoZero"/>
        <c:crossBetween val="between"/>
      </c:valAx>
      <c:spPr>
        <a:noFill/>
        <a:ln>
          <a:noFill/>
        </a:ln>
        <a:effectLst/>
      </c:spPr>
    </c:plotArea>
    <c:legend>
      <c:legendPos val="b"/>
      <c:layout>
        <c:manualLayout>
          <c:xMode val="edge"/>
          <c:yMode val="edge"/>
          <c:x val="0.21096987541705042"/>
          <c:y val="0.89672333489754263"/>
          <c:w val="0.74580076142221141"/>
          <c:h val="8.511626587873096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latin typeface="Arial" panose="020B0604020202020204" pitchFamily="34" charset="0"/>
          <a:cs typeface="Arial" panose="020B060402020202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Breach!$M$12</c:f>
              <c:strCache>
                <c:ptCount val="1"/>
                <c:pt idx="0">
                  <c:v>Breach of bail established</c:v>
                </c:pt>
              </c:strCache>
            </c:strRef>
          </c:tx>
          <c:spPr>
            <a:solidFill>
              <a:srgbClr val="2190D7"/>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Breach!$B$8:$H$8</c:f>
              <c:numCache>
                <c:formatCode>General</c:formatCode>
                <c:ptCount val="7"/>
                <c:pt idx="0">
                  <c:v>2015</c:v>
                </c:pt>
                <c:pt idx="1">
                  <c:v>2016</c:v>
                </c:pt>
                <c:pt idx="2">
                  <c:v>2017</c:v>
                </c:pt>
                <c:pt idx="3">
                  <c:v>2018</c:v>
                </c:pt>
                <c:pt idx="4">
                  <c:v>2019</c:v>
                </c:pt>
                <c:pt idx="5">
                  <c:v>2020</c:v>
                </c:pt>
                <c:pt idx="6">
                  <c:v>2021</c:v>
                </c:pt>
              </c:numCache>
            </c:numRef>
          </c:cat>
          <c:val>
            <c:numRef>
              <c:f>Breach!$B$13:$H$13</c:f>
              <c:numCache>
                <c:formatCode>General</c:formatCode>
                <c:ptCount val="7"/>
                <c:pt idx="0">
                  <c:v>943</c:v>
                </c:pt>
                <c:pt idx="1">
                  <c:v>868</c:v>
                </c:pt>
                <c:pt idx="2">
                  <c:v>1050</c:v>
                </c:pt>
                <c:pt idx="3">
                  <c:v>1162</c:v>
                </c:pt>
                <c:pt idx="4">
                  <c:v>1174</c:v>
                </c:pt>
                <c:pt idx="5">
                  <c:v>915</c:v>
                </c:pt>
                <c:pt idx="6">
                  <c:v>1040</c:v>
                </c:pt>
              </c:numCache>
            </c:numRef>
          </c:val>
          <c:extLst>
            <c:ext xmlns:c16="http://schemas.microsoft.com/office/drawing/2014/chart" uri="{C3380CC4-5D6E-409C-BE32-E72D297353CC}">
              <c16:uniqueId val="{00000000-DD18-4D91-8432-3913CB5AC41D}"/>
            </c:ext>
          </c:extLst>
        </c:ser>
        <c:ser>
          <c:idx val="1"/>
          <c:order val="1"/>
          <c:tx>
            <c:strRef>
              <c:f>Breach!$M$13</c:f>
              <c:strCache>
                <c:ptCount val="1"/>
                <c:pt idx="0">
                  <c:v>Revocations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Breach!$B$8:$H$8</c:f>
              <c:numCache>
                <c:formatCode>General</c:formatCode>
                <c:ptCount val="7"/>
                <c:pt idx="0">
                  <c:v>2015</c:v>
                </c:pt>
                <c:pt idx="1">
                  <c:v>2016</c:v>
                </c:pt>
                <c:pt idx="2">
                  <c:v>2017</c:v>
                </c:pt>
                <c:pt idx="3">
                  <c:v>2018</c:v>
                </c:pt>
                <c:pt idx="4">
                  <c:v>2019</c:v>
                </c:pt>
                <c:pt idx="5">
                  <c:v>2020</c:v>
                </c:pt>
                <c:pt idx="6">
                  <c:v>2021</c:v>
                </c:pt>
              </c:numCache>
            </c:numRef>
          </c:cat>
          <c:val>
            <c:numRef>
              <c:f>Breach!$B$9:$H$9</c:f>
              <c:numCache>
                <c:formatCode>General</c:formatCode>
                <c:ptCount val="7"/>
                <c:pt idx="0">
                  <c:v>368</c:v>
                </c:pt>
                <c:pt idx="1">
                  <c:v>300</c:v>
                </c:pt>
                <c:pt idx="2">
                  <c:v>328</c:v>
                </c:pt>
                <c:pt idx="3">
                  <c:v>287</c:v>
                </c:pt>
                <c:pt idx="4">
                  <c:v>280</c:v>
                </c:pt>
                <c:pt idx="5">
                  <c:v>197</c:v>
                </c:pt>
                <c:pt idx="6">
                  <c:v>206</c:v>
                </c:pt>
              </c:numCache>
            </c:numRef>
          </c:val>
          <c:extLst>
            <c:ext xmlns:c16="http://schemas.microsoft.com/office/drawing/2014/chart" uri="{C3380CC4-5D6E-409C-BE32-E72D297353CC}">
              <c16:uniqueId val="{00000001-DD18-4D91-8432-3913CB5AC41D}"/>
            </c:ext>
          </c:extLst>
        </c:ser>
        <c:dLbls>
          <c:showLegendKey val="0"/>
          <c:showVal val="0"/>
          <c:showCatName val="0"/>
          <c:showSerName val="0"/>
          <c:showPercent val="0"/>
          <c:showBubbleSize val="0"/>
        </c:dLbls>
        <c:gapWidth val="30"/>
        <c:axId val="2049916560"/>
        <c:axId val="2045093408"/>
      </c:barChart>
      <c:lineChart>
        <c:grouping val="standard"/>
        <c:varyColors val="0"/>
        <c:ser>
          <c:idx val="2"/>
          <c:order val="2"/>
          <c:tx>
            <c:strRef>
              <c:f>Breach!$M$14</c:f>
              <c:strCache>
                <c:ptCount val="1"/>
                <c:pt idx="0">
                  <c:v>Revocation rate (%)</c:v>
                </c:pt>
              </c:strCache>
            </c:strRef>
          </c:tx>
          <c:spPr>
            <a:ln w="38100" cap="rnd">
              <a:solidFill>
                <a:srgbClr val="241F55"/>
              </a:solidFill>
              <a:prstDash val="solid"/>
              <a:round/>
            </a:ln>
            <a:effectLst/>
          </c:spPr>
          <c:marker>
            <c:symbol val="circle"/>
            <c:size val="6"/>
            <c:spPr>
              <a:solidFill>
                <a:srgbClr val="241F55"/>
              </a:solidFill>
              <a:ln w="9525">
                <a:solidFill>
                  <a:srgbClr val="241F55"/>
                </a:solidFill>
                <a:prstDash val="solid"/>
              </a:ln>
              <a:effectLst/>
            </c:spPr>
          </c:marker>
          <c:dPt>
            <c:idx val="0"/>
            <c:marker>
              <c:symbol val="circle"/>
              <c:size val="6"/>
              <c:spPr>
                <a:solidFill>
                  <a:srgbClr val="241F55"/>
                </a:solidFill>
                <a:ln w="9525">
                  <a:solidFill>
                    <a:srgbClr val="241F55"/>
                  </a:solidFill>
                  <a:prstDash val="solid"/>
                </a:ln>
                <a:effectLst/>
              </c:spPr>
            </c:marker>
            <c:bubble3D val="0"/>
            <c:extLst>
              <c:ext xmlns:c16="http://schemas.microsoft.com/office/drawing/2014/chart" uri="{C3380CC4-5D6E-409C-BE32-E72D297353CC}">
                <c16:uniqueId val="{00000002-DD18-4D91-8432-3913CB5AC41D}"/>
              </c:ext>
            </c:extLst>
          </c:dPt>
          <c:dPt>
            <c:idx val="4"/>
            <c:marker>
              <c:symbol val="circle"/>
              <c:size val="6"/>
              <c:spPr>
                <a:solidFill>
                  <a:srgbClr val="241F55"/>
                </a:solidFill>
                <a:ln w="9525">
                  <a:solidFill>
                    <a:srgbClr val="241F55"/>
                  </a:solidFill>
                  <a:prstDash val="solid"/>
                </a:ln>
                <a:effectLst/>
              </c:spPr>
            </c:marker>
            <c:bubble3D val="0"/>
            <c:extLst>
              <c:ext xmlns:c16="http://schemas.microsoft.com/office/drawing/2014/chart" uri="{C3380CC4-5D6E-409C-BE32-E72D297353CC}">
                <c16:uniqueId val="{00000003-DD18-4D91-8432-3913CB5AC41D}"/>
              </c:ext>
            </c:extLst>
          </c:dPt>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D18-4D91-8432-3913CB5AC41D}"/>
                </c:ext>
              </c:extLst>
            </c:dLbl>
            <c:dLbl>
              <c:idx val="4"/>
              <c:numFmt formatCode="0%" sourceLinked="0"/>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manualLayout>
                      <c:w val="6.7993267250015851E-2"/>
                      <c:h val="0.10452741630729318"/>
                    </c:manualLayout>
                  </c15:layout>
                </c:ext>
                <c:ext xmlns:c16="http://schemas.microsoft.com/office/drawing/2014/chart" uri="{C3380CC4-5D6E-409C-BE32-E72D297353CC}">
                  <c16:uniqueId val="{00000003-DD18-4D91-8432-3913CB5AC41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Breach!$B$8:$F$8</c:f>
              <c:numCache>
                <c:formatCode>General</c:formatCode>
                <c:ptCount val="5"/>
                <c:pt idx="0">
                  <c:v>2015</c:v>
                </c:pt>
                <c:pt idx="1">
                  <c:v>2016</c:v>
                </c:pt>
                <c:pt idx="2">
                  <c:v>2017</c:v>
                </c:pt>
                <c:pt idx="3">
                  <c:v>2018</c:v>
                </c:pt>
                <c:pt idx="4">
                  <c:v>2019</c:v>
                </c:pt>
              </c:numCache>
            </c:numRef>
          </c:cat>
          <c:val>
            <c:numRef>
              <c:f>Breach!$B$14:$H$14</c:f>
              <c:numCache>
                <c:formatCode>0.0%</c:formatCode>
                <c:ptCount val="7"/>
                <c:pt idx="0">
                  <c:v>0.3902439024390244</c:v>
                </c:pt>
                <c:pt idx="1">
                  <c:v>0.34562211981566821</c:v>
                </c:pt>
                <c:pt idx="2">
                  <c:v>0.31238095238095237</c:v>
                </c:pt>
                <c:pt idx="3">
                  <c:v>0.24698795180722891</c:v>
                </c:pt>
                <c:pt idx="4">
                  <c:v>0.23850085178875638</c:v>
                </c:pt>
                <c:pt idx="5">
                  <c:v>0.21530054644808744</c:v>
                </c:pt>
                <c:pt idx="6">
                  <c:v>0.19807692307692307</c:v>
                </c:pt>
              </c:numCache>
            </c:numRef>
          </c:val>
          <c:smooth val="0"/>
          <c:extLst>
            <c:ext xmlns:c16="http://schemas.microsoft.com/office/drawing/2014/chart" uri="{C3380CC4-5D6E-409C-BE32-E72D297353CC}">
              <c16:uniqueId val="{00000004-DD18-4D91-8432-3913CB5AC41D}"/>
            </c:ext>
          </c:extLst>
        </c:ser>
        <c:dLbls>
          <c:showLegendKey val="0"/>
          <c:showVal val="0"/>
          <c:showCatName val="0"/>
          <c:showSerName val="0"/>
          <c:showPercent val="0"/>
          <c:showBubbleSize val="0"/>
        </c:dLbls>
        <c:marker val="1"/>
        <c:smooth val="0"/>
        <c:axId val="1730712448"/>
        <c:axId val="1544860944"/>
      </c:lineChart>
      <c:catAx>
        <c:axId val="2049916560"/>
        <c:scaling>
          <c:orientation val="minMax"/>
        </c:scaling>
        <c:delete val="0"/>
        <c:axPos val="b"/>
        <c:numFmt formatCode="General" sourceLinked="1"/>
        <c:majorTickMark val="out"/>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45093408"/>
        <c:crosses val="autoZero"/>
        <c:auto val="1"/>
        <c:lblAlgn val="ctr"/>
        <c:lblOffset val="100"/>
        <c:noMultiLvlLbl val="0"/>
      </c:catAx>
      <c:valAx>
        <c:axId val="2045093408"/>
        <c:scaling>
          <c:orientation val="minMax"/>
          <c:max val="2500"/>
        </c:scaling>
        <c:delete val="0"/>
        <c:axPos val="l"/>
        <c:numFmt formatCode="#,##0" sourceLinked="0"/>
        <c:majorTickMark val="out"/>
        <c:minorTickMark val="none"/>
        <c:tickLblPos val="nextTo"/>
        <c:spPr>
          <a:noFill/>
          <a:ln>
            <a:solidFill>
              <a:schemeClr val="bg1"/>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49916560"/>
        <c:crosses val="autoZero"/>
        <c:crossBetween val="between"/>
        <c:majorUnit val="500"/>
      </c:valAx>
      <c:valAx>
        <c:axId val="1544860944"/>
        <c:scaling>
          <c:orientation val="minMax"/>
          <c:max val="0.4"/>
          <c:min val="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30712448"/>
        <c:crosses val="max"/>
        <c:crossBetween val="between"/>
        <c:majorUnit val="8.0000000000000016E-2"/>
      </c:valAx>
      <c:catAx>
        <c:axId val="1730712448"/>
        <c:scaling>
          <c:orientation val="minMax"/>
        </c:scaling>
        <c:delete val="1"/>
        <c:axPos val="b"/>
        <c:numFmt formatCode="General" sourceLinked="1"/>
        <c:majorTickMark val="out"/>
        <c:minorTickMark val="none"/>
        <c:tickLblPos val="nextTo"/>
        <c:crossAx val="154486094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Breach!$C$87</c:f>
              <c:strCache>
                <c:ptCount val="1"/>
                <c:pt idx="0">
                  <c:v>Bail continued</c:v>
                </c:pt>
              </c:strCache>
            </c:strRef>
          </c:tx>
          <c:spPr>
            <a:solidFill>
              <a:srgbClr val="2190D7"/>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Breach!$A$88:$A$93</c:f>
              <c:strCache>
                <c:ptCount val="6"/>
                <c:pt idx="0">
                  <c:v>Curfew</c:v>
                </c:pt>
                <c:pt idx="1">
                  <c:v>Further offence</c:v>
                </c:pt>
                <c:pt idx="2">
                  <c:v>Residence</c:v>
                </c:pt>
                <c:pt idx="3">
                  <c:v>No-contact</c:v>
                </c:pt>
                <c:pt idx="4">
                  <c:v>Reporting</c:v>
                </c:pt>
                <c:pt idx="5">
                  <c:v>Place restriction</c:v>
                </c:pt>
              </c:strCache>
            </c:strRef>
          </c:cat>
          <c:val>
            <c:numRef>
              <c:f>Breach!$C$88:$C$93</c:f>
              <c:numCache>
                <c:formatCode>General</c:formatCode>
                <c:ptCount val="6"/>
                <c:pt idx="0">
                  <c:v>336</c:v>
                </c:pt>
                <c:pt idx="1">
                  <c:v>166</c:v>
                </c:pt>
                <c:pt idx="2">
                  <c:v>95</c:v>
                </c:pt>
                <c:pt idx="3">
                  <c:v>58</c:v>
                </c:pt>
                <c:pt idx="4">
                  <c:v>37</c:v>
                </c:pt>
                <c:pt idx="5">
                  <c:v>43</c:v>
                </c:pt>
              </c:numCache>
            </c:numRef>
          </c:val>
          <c:extLst>
            <c:ext xmlns:c16="http://schemas.microsoft.com/office/drawing/2014/chart" uri="{C3380CC4-5D6E-409C-BE32-E72D297353CC}">
              <c16:uniqueId val="{00000000-40F3-481B-9AA5-06134403965D}"/>
            </c:ext>
          </c:extLst>
        </c:ser>
        <c:ser>
          <c:idx val="1"/>
          <c:order val="1"/>
          <c:tx>
            <c:strRef>
              <c:f>Breach!$D$87</c:f>
              <c:strCache>
                <c:ptCount val="1"/>
                <c:pt idx="0">
                  <c:v>Bail revoked </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Breach!$A$88:$A$93</c:f>
              <c:strCache>
                <c:ptCount val="6"/>
                <c:pt idx="0">
                  <c:v>Curfew</c:v>
                </c:pt>
                <c:pt idx="1">
                  <c:v>Further offence</c:v>
                </c:pt>
                <c:pt idx="2">
                  <c:v>Residence</c:v>
                </c:pt>
                <c:pt idx="3">
                  <c:v>No-contact</c:v>
                </c:pt>
                <c:pt idx="4">
                  <c:v>Reporting</c:v>
                </c:pt>
                <c:pt idx="5">
                  <c:v>Place restriction</c:v>
                </c:pt>
              </c:strCache>
            </c:strRef>
          </c:cat>
          <c:val>
            <c:numRef>
              <c:f>Breach!$D$88:$D$93</c:f>
              <c:numCache>
                <c:formatCode>General</c:formatCode>
                <c:ptCount val="6"/>
                <c:pt idx="0">
                  <c:v>77</c:v>
                </c:pt>
                <c:pt idx="1">
                  <c:v>101</c:v>
                </c:pt>
                <c:pt idx="2">
                  <c:v>30</c:v>
                </c:pt>
                <c:pt idx="3">
                  <c:v>9</c:v>
                </c:pt>
                <c:pt idx="4">
                  <c:v>15</c:v>
                </c:pt>
                <c:pt idx="5">
                  <c:v>4</c:v>
                </c:pt>
              </c:numCache>
            </c:numRef>
          </c:val>
          <c:extLst>
            <c:ext xmlns:c16="http://schemas.microsoft.com/office/drawing/2014/chart" uri="{C3380CC4-5D6E-409C-BE32-E72D297353CC}">
              <c16:uniqueId val="{00000001-40F3-481B-9AA5-06134403965D}"/>
            </c:ext>
          </c:extLst>
        </c:ser>
        <c:ser>
          <c:idx val="2"/>
          <c:order val="2"/>
          <c:tx>
            <c:strRef>
              <c:f>Breach!$E$87</c:f>
              <c:strCache>
                <c:ptCount val="1"/>
                <c:pt idx="0">
                  <c:v>% revoked</c:v>
                </c:pt>
              </c:strCache>
            </c:strRef>
          </c:tx>
          <c:spPr>
            <a:noFill/>
            <a:ln>
              <a:noFill/>
            </a:ln>
            <a:effectLst/>
          </c:spPr>
          <c:invertIfNegative val="0"/>
          <c:dLbls>
            <c:dLbl>
              <c:idx val="0"/>
              <c:tx>
                <c:rich>
                  <a:bodyPr/>
                  <a:lstStyle/>
                  <a:p>
                    <a:fld id="{4E356002-8E12-431C-8AB7-EDC0C66F1843}" type="CELLRANGE">
                      <a:rPr lang="en-US"/>
                      <a:pPr/>
                      <a:t>[CELLRANGE]</a:t>
                    </a:fld>
                    <a:endParaRPr lang="en-AU"/>
                  </a:p>
                </c:rich>
              </c:tx>
              <c:dLblPos val="inBase"/>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40F3-481B-9AA5-06134403965D}"/>
                </c:ext>
              </c:extLst>
            </c:dLbl>
            <c:dLbl>
              <c:idx val="1"/>
              <c:tx>
                <c:rich>
                  <a:bodyPr/>
                  <a:lstStyle/>
                  <a:p>
                    <a:fld id="{F86EF625-3CF0-4F79-8D88-198163B6B58E}" type="CELLRANGE">
                      <a:rPr lang="en-AU"/>
                      <a:pPr/>
                      <a:t>[CELLRANGE]</a:t>
                    </a:fld>
                    <a:endParaRPr lang="en-AU"/>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0F3-481B-9AA5-06134403965D}"/>
                </c:ext>
              </c:extLst>
            </c:dLbl>
            <c:dLbl>
              <c:idx val="2"/>
              <c:tx>
                <c:rich>
                  <a:bodyPr/>
                  <a:lstStyle/>
                  <a:p>
                    <a:fld id="{A07A32C4-528A-4D80-B258-4083248A6848}" type="CELLRANGE">
                      <a:rPr lang="en-AU"/>
                      <a:pPr/>
                      <a:t>[CELLRANGE]</a:t>
                    </a:fld>
                    <a:endParaRPr lang="en-AU"/>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0F3-481B-9AA5-06134403965D}"/>
                </c:ext>
              </c:extLst>
            </c:dLbl>
            <c:dLbl>
              <c:idx val="3"/>
              <c:tx>
                <c:rich>
                  <a:bodyPr/>
                  <a:lstStyle/>
                  <a:p>
                    <a:fld id="{F9AA5AFF-0E0E-4D25-8A29-83ECF6CE4D72}" type="CELLRANGE">
                      <a:rPr lang="en-AU"/>
                      <a:pPr/>
                      <a:t>[CELLRANGE]</a:t>
                    </a:fld>
                    <a:endParaRPr lang="en-AU"/>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0F3-481B-9AA5-06134403965D}"/>
                </c:ext>
              </c:extLst>
            </c:dLbl>
            <c:dLbl>
              <c:idx val="4"/>
              <c:tx>
                <c:rich>
                  <a:bodyPr/>
                  <a:lstStyle/>
                  <a:p>
                    <a:fld id="{0ECED13C-170D-4675-AB07-F881A08EF293}" type="CELLRANGE">
                      <a:rPr lang="en-AU"/>
                      <a:pPr/>
                      <a:t>[CELLRANGE]</a:t>
                    </a:fld>
                    <a:endParaRPr lang="en-AU"/>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40F3-481B-9AA5-06134403965D}"/>
                </c:ext>
              </c:extLst>
            </c:dLbl>
            <c:dLbl>
              <c:idx val="5"/>
              <c:tx>
                <c:rich>
                  <a:bodyPr/>
                  <a:lstStyle/>
                  <a:p>
                    <a:fld id="{BC480C1B-B003-4B25-A01D-AAC6DEB1CEF4}" type="CELLRANGE">
                      <a:rPr lang="en-AU"/>
                      <a:pPr/>
                      <a:t>[CELLRANGE]</a:t>
                    </a:fld>
                    <a:endParaRPr lang="en-AU"/>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40F3-481B-9AA5-06134403965D}"/>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Breach!$A$88:$A$93</c:f>
              <c:strCache>
                <c:ptCount val="6"/>
                <c:pt idx="0">
                  <c:v>Curfew</c:v>
                </c:pt>
                <c:pt idx="1">
                  <c:v>Further offence</c:v>
                </c:pt>
                <c:pt idx="2">
                  <c:v>Residence</c:v>
                </c:pt>
                <c:pt idx="3">
                  <c:v>No-contact</c:v>
                </c:pt>
                <c:pt idx="4">
                  <c:v>Reporting</c:v>
                </c:pt>
                <c:pt idx="5">
                  <c:v>Place restriction</c:v>
                </c:pt>
              </c:strCache>
            </c:strRef>
          </c:cat>
          <c:val>
            <c:numRef>
              <c:f>Breach!$E$88:$E$93</c:f>
              <c:numCache>
                <c:formatCode>General</c:formatCode>
                <c:ptCount val="6"/>
                <c:pt idx="0">
                  <c:v>100</c:v>
                </c:pt>
                <c:pt idx="1">
                  <c:v>100</c:v>
                </c:pt>
                <c:pt idx="2">
                  <c:v>100</c:v>
                </c:pt>
                <c:pt idx="3">
                  <c:v>100</c:v>
                </c:pt>
                <c:pt idx="4">
                  <c:v>100</c:v>
                </c:pt>
                <c:pt idx="5">
                  <c:v>100</c:v>
                </c:pt>
              </c:numCache>
            </c:numRef>
          </c:val>
          <c:extLst>
            <c:ext xmlns:c15="http://schemas.microsoft.com/office/drawing/2012/chart" uri="{02D57815-91ED-43cb-92C2-25804820EDAC}">
              <c15:datalabelsRange>
                <c15:f>Breach!$F$88:$F$93</c15:f>
                <c15:dlblRangeCache>
                  <c:ptCount val="6"/>
                  <c:pt idx="0">
                    <c:v>19%</c:v>
                  </c:pt>
                  <c:pt idx="1">
                    <c:v>38%</c:v>
                  </c:pt>
                  <c:pt idx="2">
                    <c:v>24%</c:v>
                  </c:pt>
                  <c:pt idx="3">
                    <c:v>13%</c:v>
                  </c:pt>
                  <c:pt idx="4">
                    <c:v>29%</c:v>
                  </c:pt>
                  <c:pt idx="5">
                    <c:v>9%</c:v>
                  </c:pt>
                </c15:dlblRangeCache>
              </c15:datalabelsRange>
            </c:ext>
            <c:ext xmlns:c16="http://schemas.microsoft.com/office/drawing/2014/chart" uri="{C3380CC4-5D6E-409C-BE32-E72D297353CC}">
              <c16:uniqueId val="{00000008-40F3-481B-9AA5-06134403965D}"/>
            </c:ext>
          </c:extLst>
        </c:ser>
        <c:dLbls>
          <c:showLegendKey val="0"/>
          <c:showVal val="0"/>
          <c:showCatName val="0"/>
          <c:showSerName val="0"/>
          <c:showPercent val="0"/>
          <c:showBubbleSize val="0"/>
        </c:dLbls>
        <c:gapWidth val="75"/>
        <c:overlap val="100"/>
        <c:axId val="95273584"/>
        <c:axId val="243624032"/>
      </c:barChart>
      <c:catAx>
        <c:axId val="952735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43624032"/>
        <c:crosses val="autoZero"/>
        <c:auto val="1"/>
        <c:lblAlgn val="ctr"/>
        <c:lblOffset val="100"/>
        <c:noMultiLvlLbl val="0"/>
      </c:catAx>
      <c:valAx>
        <c:axId val="243624032"/>
        <c:scaling>
          <c:orientation val="minMax"/>
          <c:max val="450"/>
          <c:min val="0"/>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5273584"/>
        <c:crosses val="max"/>
        <c:crossBetween val="between"/>
      </c:valAx>
      <c:spPr>
        <a:noFill/>
        <a:ln>
          <a:noFill/>
        </a:ln>
        <a:effectLst/>
      </c:spPr>
    </c:plotArea>
    <c:legend>
      <c:legendPos val="r"/>
      <c:layout>
        <c:manualLayout>
          <c:xMode val="edge"/>
          <c:yMode val="edge"/>
          <c:x val="0.69784454552939834"/>
          <c:y val="0.54507923426257765"/>
          <c:w val="0.20796684419932387"/>
          <c:h val="0.2572822340163598"/>
        </c:manualLayout>
      </c:layout>
      <c:overlay val="1"/>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sz="1800" b="1" i="0" baseline="0" dirty="0">
                <a:effectLst/>
              </a:rPr>
              <a:t>Aboriginal youth in custody - rate per 10,000</a:t>
            </a:r>
            <a:endParaRPr lang="en-AU" sz="1800" b="1" dirty="0">
              <a:effectLst/>
            </a:endParaRPr>
          </a:p>
        </c:rich>
      </c:tx>
      <c:layout>
        <c:manualLayout>
          <c:xMode val="edge"/>
          <c:yMode val="edge"/>
          <c:x val="0.44742941603040332"/>
          <c:y val="6.2232937394645031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'BOCSAR T6'!$E$2</c:f>
              <c:strCache>
                <c:ptCount val="1"/>
                <c:pt idx="0">
                  <c:v>12 Mon Avg. Actual rate</c:v>
                </c:pt>
              </c:strCache>
            </c:strRef>
          </c:tx>
          <c:spPr>
            <a:ln w="31750" cap="rnd">
              <a:solidFill>
                <a:srgbClr val="241F55"/>
              </a:solidFill>
              <a:round/>
            </a:ln>
            <a:effectLst/>
          </c:spPr>
          <c:marker>
            <c:symbol val="circle"/>
            <c:size val="5"/>
            <c:spPr>
              <a:solidFill>
                <a:srgbClr val="241F55"/>
              </a:solidFill>
              <a:ln w="9525">
                <a:solidFill>
                  <a:srgbClr val="241F55"/>
                </a:solidFill>
              </a:ln>
              <a:effectLst/>
            </c:spPr>
          </c:marker>
          <c:dLbls>
            <c:dLbl>
              <c:idx val="0"/>
              <c:layout>
                <c:manualLayout>
                  <c:x val="-7.4838388347000396E-3"/>
                  <c:y val="-5.30535791289348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92A-430B-8069-C01EE5EA4471}"/>
                </c:ext>
              </c:extLst>
            </c:dLbl>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92A-430B-8069-C01EE5EA4471}"/>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92A-430B-8069-C01EE5EA4471}"/>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92A-430B-8069-C01EE5EA4471}"/>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92A-430B-8069-C01EE5EA4471}"/>
                </c:ext>
              </c:extLst>
            </c:dLbl>
            <c:dLbl>
              <c:idx val="6"/>
              <c:layout>
                <c:manualLayout>
                  <c:x val="-3.480279593227182E-2"/>
                  <c:y val="3.40725332235681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92A-430B-8069-C01EE5EA4471}"/>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92A-430B-8069-C01EE5EA447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'BOCSAR T6'!$A$4:$A$21</c:f>
              <c:numCache>
                <c:formatCode>yyyy</c:formatCode>
                <c:ptCount val="18"/>
                <c:pt idx="0">
                  <c:v>41820</c:v>
                </c:pt>
                <c:pt idx="1">
                  <c:v>42185</c:v>
                </c:pt>
                <c:pt idx="2">
                  <c:v>42551</c:v>
                </c:pt>
                <c:pt idx="3">
                  <c:v>42916</c:v>
                </c:pt>
                <c:pt idx="4">
                  <c:v>43281</c:v>
                </c:pt>
                <c:pt idx="5">
                  <c:v>43646</c:v>
                </c:pt>
                <c:pt idx="6">
                  <c:v>44012</c:v>
                </c:pt>
                <c:pt idx="7">
                  <c:v>44377</c:v>
                </c:pt>
                <c:pt idx="8">
                  <c:v>44742</c:v>
                </c:pt>
                <c:pt idx="9">
                  <c:v>45107</c:v>
                </c:pt>
                <c:pt idx="10">
                  <c:v>45473</c:v>
                </c:pt>
                <c:pt idx="11">
                  <c:v>45838</c:v>
                </c:pt>
                <c:pt idx="12">
                  <c:v>46203</c:v>
                </c:pt>
                <c:pt idx="13">
                  <c:v>46568</c:v>
                </c:pt>
                <c:pt idx="14">
                  <c:v>46934</c:v>
                </c:pt>
                <c:pt idx="15">
                  <c:v>47299</c:v>
                </c:pt>
                <c:pt idx="16">
                  <c:v>47664</c:v>
                </c:pt>
                <c:pt idx="17">
                  <c:v>48029</c:v>
                </c:pt>
              </c:numCache>
            </c:numRef>
          </c:cat>
          <c:val>
            <c:numRef>
              <c:f>'BOCSAR T6'!$E$4:$E$21</c:f>
              <c:numCache>
                <c:formatCode>0.0</c:formatCode>
                <c:ptCount val="18"/>
                <c:pt idx="0">
                  <c:v>33.385585787332516</c:v>
                </c:pt>
                <c:pt idx="1">
                  <c:v>33.884626439958431</c:v>
                </c:pt>
                <c:pt idx="2">
                  <c:v>33.953367087507338</c:v>
                </c:pt>
                <c:pt idx="3">
                  <c:v>30.436518119351071</c:v>
                </c:pt>
                <c:pt idx="4">
                  <c:v>29.223763515552097</c:v>
                </c:pt>
                <c:pt idx="5">
                  <c:v>26.826234111016127</c:v>
                </c:pt>
                <c:pt idx="6">
                  <c:v>22.831050228310506</c:v>
                </c:pt>
                <c:pt idx="7">
                  <c:v>16.342531310457183</c:v>
                </c:pt>
              </c:numCache>
            </c:numRef>
          </c:val>
          <c:smooth val="0"/>
          <c:extLst>
            <c:ext xmlns:c16="http://schemas.microsoft.com/office/drawing/2014/chart" uri="{C3380CC4-5D6E-409C-BE32-E72D297353CC}">
              <c16:uniqueId val="{00000000-892A-430B-8069-C01EE5EA4471}"/>
            </c:ext>
          </c:extLst>
        </c:ser>
        <c:ser>
          <c:idx val="1"/>
          <c:order val="1"/>
          <c:tx>
            <c:v>Target Trajectory</c:v>
          </c:tx>
          <c:spPr>
            <a:ln w="31750" cap="rnd">
              <a:solidFill>
                <a:schemeClr val="accent2"/>
              </a:solidFill>
              <a:prstDash val="dash"/>
              <a:round/>
            </a:ln>
            <a:effectLst/>
          </c:spPr>
          <c:marker>
            <c:symbol val="none"/>
          </c:marker>
          <c:dPt>
            <c:idx val="17"/>
            <c:marker>
              <c:symbol val="circle"/>
              <c:size val="5"/>
              <c:spPr>
                <a:solidFill>
                  <a:schemeClr val="accent2"/>
                </a:solidFill>
                <a:ln w="9525">
                  <a:solidFill>
                    <a:schemeClr val="accent2"/>
                  </a:solidFill>
                </a:ln>
                <a:effectLst/>
              </c:spPr>
            </c:marker>
            <c:bubble3D val="0"/>
            <c:extLst>
              <c:ext xmlns:c16="http://schemas.microsoft.com/office/drawing/2014/chart" uri="{C3380CC4-5D6E-409C-BE32-E72D297353CC}">
                <c16:uniqueId val="{00000000-8E4F-4E60-9A3C-2CC0331D8C45}"/>
              </c:ext>
            </c:extLst>
          </c:dPt>
          <c:dLbls>
            <c:dLbl>
              <c:idx val="1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E4F-4E60-9A3C-2CC0331D8C4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'BOCSAR T6'!$A$4:$A$21</c:f>
              <c:numCache>
                <c:formatCode>yyyy</c:formatCode>
                <c:ptCount val="18"/>
                <c:pt idx="0">
                  <c:v>41820</c:v>
                </c:pt>
                <c:pt idx="1">
                  <c:v>42185</c:v>
                </c:pt>
                <c:pt idx="2">
                  <c:v>42551</c:v>
                </c:pt>
                <c:pt idx="3">
                  <c:v>42916</c:v>
                </c:pt>
                <c:pt idx="4">
                  <c:v>43281</c:v>
                </c:pt>
                <c:pt idx="5">
                  <c:v>43646</c:v>
                </c:pt>
                <c:pt idx="6">
                  <c:v>44012</c:v>
                </c:pt>
                <c:pt idx="7">
                  <c:v>44377</c:v>
                </c:pt>
                <c:pt idx="8">
                  <c:v>44742</c:v>
                </c:pt>
                <c:pt idx="9">
                  <c:v>45107</c:v>
                </c:pt>
                <c:pt idx="10">
                  <c:v>45473</c:v>
                </c:pt>
                <c:pt idx="11">
                  <c:v>45838</c:v>
                </c:pt>
                <c:pt idx="12">
                  <c:v>46203</c:v>
                </c:pt>
                <c:pt idx="13">
                  <c:v>46568</c:v>
                </c:pt>
                <c:pt idx="14">
                  <c:v>46934</c:v>
                </c:pt>
                <c:pt idx="15">
                  <c:v>47299</c:v>
                </c:pt>
                <c:pt idx="16">
                  <c:v>47664</c:v>
                </c:pt>
                <c:pt idx="17">
                  <c:v>48029</c:v>
                </c:pt>
              </c:numCache>
            </c:numRef>
          </c:cat>
          <c:val>
            <c:numRef>
              <c:f>'BOCSAR T6'!$F$4:$F$21</c:f>
              <c:numCache>
                <c:formatCode>General</c:formatCode>
                <c:ptCount val="18"/>
                <c:pt idx="5" formatCode="0.0">
                  <c:v>26.826234111016127</c:v>
                </c:pt>
                <c:pt idx="6" formatCode="0.0">
                  <c:v>26.155578258240723</c:v>
                </c:pt>
                <c:pt idx="7" formatCode="0.0">
                  <c:v>25.484922405465319</c:v>
                </c:pt>
                <c:pt idx="8" formatCode="0.0">
                  <c:v>24.814266552689915</c:v>
                </c:pt>
                <c:pt idx="9" formatCode="0.0">
                  <c:v>24.143610699914511</c:v>
                </c:pt>
                <c:pt idx="10" formatCode="0.0">
                  <c:v>23.472954847139107</c:v>
                </c:pt>
                <c:pt idx="11" formatCode="0.0">
                  <c:v>22.802298994363703</c:v>
                </c:pt>
                <c:pt idx="12" formatCode="0.0">
                  <c:v>22.131643141588299</c:v>
                </c:pt>
                <c:pt idx="13" formatCode="0.0">
                  <c:v>21.460987288812898</c:v>
                </c:pt>
                <c:pt idx="14" formatCode="0.0">
                  <c:v>20.790331436037498</c:v>
                </c:pt>
                <c:pt idx="15" formatCode="0.0">
                  <c:v>20.119675583262094</c:v>
                </c:pt>
                <c:pt idx="16" formatCode="0.0">
                  <c:v>19.44901973048669</c:v>
                </c:pt>
                <c:pt idx="17" formatCode="0.0">
                  <c:v>18.778363877711289</c:v>
                </c:pt>
              </c:numCache>
            </c:numRef>
          </c:val>
          <c:smooth val="0"/>
          <c:extLst>
            <c:ext xmlns:c16="http://schemas.microsoft.com/office/drawing/2014/chart" uri="{C3380CC4-5D6E-409C-BE32-E72D297353CC}">
              <c16:uniqueId val="{00000001-892A-430B-8069-C01EE5EA4471}"/>
            </c:ext>
          </c:extLst>
        </c:ser>
        <c:ser>
          <c:idx val="2"/>
          <c:order val="2"/>
          <c:tx>
            <c:strRef>
              <c:f>'BOCSAR T6'!$J$2</c:f>
              <c:strCache>
                <c:ptCount val="1"/>
                <c:pt idx="0">
                  <c:v>2019 Rate</c:v>
                </c:pt>
              </c:strCache>
            </c:strRef>
          </c:tx>
          <c:spPr>
            <a:ln w="31750" cap="rnd">
              <a:solidFill>
                <a:srgbClr val="241F55"/>
              </a:solidFill>
              <a:prstDash val="dash"/>
              <a:round/>
            </a:ln>
            <a:effectLst/>
          </c:spPr>
          <c:marker>
            <c:symbol val="none"/>
          </c:marker>
          <c:dPt>
            <c:idx val="17"/>
            <c:marker>
              <c:symbol val="circle"/>
              <c:size val="5"/>
              <c:spPr>
                <a:solidFill>
                  <a:schemeClr val="accent3"/>
                </a:solidFill>
                <a:ln w="9525">
                  <a:solidFill>
                    <a:schemeClr val="accent3"/>
                  </a:solidFill>
                </a:ln>
                <a:effectLst/>
              </c:spPr>
            </c:marker>
            <c:bubble3D val="0"/>
            <c:extLst>
              <c:ext xmlns:c16="http://schemas.microsoft.com/office/drawing/2014/chart" uri="{C3380CC4-5D6E-409C-BE32-E72D297353CC}">
                <c16:uniqueId val="{00000000-7AE8-4731-A63E-47C8B2056AB3}"/>
              </c:ext>
            </c:extLst>
          </c:dPt>
          <c:dLbls>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92A-430B-8069-C01EE5EA4471}"/>
                </c:ext>
              </c:extLst>
            </c:dLbl>
            <c:dLbl>
              <c:idx val="1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AE8-4731-A63E-47C8B2056AB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'BOCSAR T6'!$A$4:$A$21</c:f>
              <c:numCache>
                <c:formatCode>yyyy</c:formatCode>
                <c:ptCount val="18"/>
                <c:pt idx="0">
                  <c:v>41820</c:v>
                </c:pt>
                <c:pt idx="1">
                  <c:v>42185</c:v>
                </c:pt>
                <c:pt idx="2">
                  <c:v>42551</c:v>
                </c:pt>
                <c:pt idx="3">
                  <c:v>42916</c:v>
                </c:pt>
                <c:pt idx="4">
                  <c:v>43281</c:v>
                </c:pt>
                <c:pt idx="5">
                  <c:v>43646</c:v>
                </c:pt>
                <c:pt idx="6">
                  <c:v>44012</c:v>
                </c:pt>
                <c:pt idx="7">
                  <c:v>44377</c:v>
                </c:pt>
                <c:pt idx="8">
                  <c:v>44742</c:v>
                </c:pt>
                <c:pt idx="9">
                  <c:v>45107</c:v>
                </c:pt>
                <c:pt idx="10">
                  <c:v>45473</c:v>
                </c:pt>
                <c:pt idx="11">
                  <c:v>45838</c:v>
                </c:pt>
                <c:pt idx="12">
                  <c:v>46203</c:v>
                </c:pt>
                <c:pt idx="13">
                  <c:v>46568</c:v>
                </c:pt>
                <c:pt idx="14">
                  <c:v>46934</c:v>
                </c:pt>
                <c:pt idx="15">
                  <c:v>47299</c:v>
                </c:pt>
                <c:pt idx="16">
                  <c:v>47664</c:v>
                </c:pt>
                <c:pt idx="17">
                  <c:v>48029</c:v>
                </c:pt>
              </c:numCache>
            </c:numRef>
          </c:cat>
          <c:val>
            <c:numRef>
              <c:f>'BOCSAR T6'!$J$4:$J$21</c:f>
              <c:numCache>
                <c:formatCode>General</c:formatCode>
                <c:ptCount val="18"/>
                <c:pt idx="5" formatCode="0.0">
                  <c:v>26.826234111016127</c:v>
                </c:pt>
                <c:pt idx="6" formatCode="0.0">
                  <c:v>26.826234111016127</c:v>
                </c:pt>
                <c:pt idx="7" formatCode="0.0">
                  <c:v>26.826234111016127</c:v>
                </c:pt>
                <c:pt idx="8" formatCode="0.0">
                  <c:v>26.826234111016127</c:v>
                </c:pt>
                <c:pt idx="9" formatCode="0.0">
                  <c:v>26.826234111016127</c:v>
                </c:pt>
                <c:pt idx="10" formatCode="0.0">
                  <c:v>26.826234111016127</c:v>
                </c:pt>
                <c:pt idx="11" formatCode="0.0">
                  <c:v>26.826234111016127</c:v>
                </c:pt>
                <c:pt idx="12" formatCode="0.0">
                  <c:v>26.826234111016127</c:v>
                </c:pt>
                <c:pt idx="13" formatCode="0.0">
                  <c:v>26.826234111016127</c:v>
                </c:pt>
                <c:pt idx="14" formatCode="0.0">
                  <c:v>26.826234111016127</c:v>
                </c:pt>
                <c:pt idx="15" formatCode="0.0">
                  <c:v>26.826234111016127</c:v>
                </c:pt>
                <c:pt idx="16" formatCode="0.0">
                  <c:v>26.826234111016127</c:v>
                </c:pt>
                <c:pt idx="17" formatCode="0.0">
                  <c:v>26.826234111016127</c:v>
                </c:pt>
              </c:numCache>
            </c:numRef>
          </c:val>
          <c:smooth val="0"/>
          <c:extLst>
            <c:ext xmlns:c16="http://schemas.microsoft.com/office/drawing/2014/chart" uri="{C3380CC4-5D6E-409C-BE32-E72D297353CC}">
              <c16:uniqueId val="{00000002-892A-430B-8069-C01EE5EA4471}"/>
            </c:ext>
          </c:extLst>
        </c:ser>
        <c:dLbls>
          <c:showLegendKey val="0"/>
          <c:showVal val="0"/>
          <c:showCatName val="0"/>
          <c:showSerName val="0"/>
          <c:showPercent val="0"/>
          <c:showBubbleSize val="0"/>
        </c:dLbls>
        <c:marker val="1"/>
        <c:smooth val="0"/>
        <c:axId val="864715872"/>
        <c:axId val="1974810224"/>
      </c:lineChart>
      <c:dateAx>
        <c:axId val="864715872"/>
        <c:scaling>
          <c:orientation val="minMax"/>
        </c:scaling>
        <c:delete val="0"/>
        <c:axPos val="b"/>
        <c:numFmt formatCode="yyyy" sourceLinked="1"/>
        <c:majorTickMark val="out"/>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74810224"/>
        <c:crosses val="autoZero"/>
        <c:auto val="1"/>
        <c:lblOffset val="100"/>
        <c:baseTimeUnit val="years"/>
      </c:dateAx>
      <c:valAx>
        <c:axId val="1974810224"/>
        <c:scaling>
          <c:orientation val="minMax"/>
        </c:scaling>
        <c:delete val="0"/>
        <c:axPos val="l"/>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400"/>
                  <a:t>Rate per 10,000</a:t>
                </a:r>
              </a:p>
            </c:rich>
          </c:tx>
          <c:layout>
            <c:manualLayout>
              <c:xMode val="edge"/>
              <c:yMode val="edge"/>
              <c:x val="6.1593410025527753E-3"/>
              <c:y val="0.3357636030420636"/>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0" sourceLinked="1"/>
        <c:majorTickMark val="out"/>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6471587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'YOA Chart'!$A$5</c:f>
              <c:strCache>
                <c:ptCount val="1"/>
                <c:pt idx="0">
                  <c:v>Proceeded against to court</c:v>
                </c:pt>
              </c:strCache>
            </c:strRef>
          </c:tx>
          <c:spPr>
            <a:solidFill>
              <a:srgbClr val="4472C4"/>
            </a:solidFill>
            <a:ln>
              <a:noFill/>
            </a:ln>
            <a:effectLst/>
          </c:spPr>
          <c:invertIfNegative val="0"/>
          <c:dPt>
            <c:idx val="5"/>
            <c:invertIfNegative val="0"/>
            <c:bubble3D val="0"/>
            <c:spPr>
              <a:solidFill>
                <a:srgbClr val="4472C4">
                  <a:alpha val="50000"/>
                </a:srgbClr>
              </a:solidFill>
              <a:ln>
                <a:noFill/>
              </a:ln>
              <a:effectLst/>
            </c:spPr>
            <c:extLst>
              <c:ext xmlns:c16="http://schemas.microsoft.com/office/drawing/2014/chart" uri="{C3380CC4-5D6E-409C-BE32-E72D297353CC}">
                <c16:uniqueId val="{00000001-6ACE-4EC8-9014-5228E0F348F6}"/>
              </c:ext>
            </c:extLst>
          </c:dPt>
          <c:dPt>
            <c:idx val="6"/>
            <c:invertIfNegative val="0"/>
            <c:bubble3D val="0"/>
            <c:spPr>
              <a:solidFill>
                <a:srgbClr val="4472C4">
                  <a:alpha val="50000"/>
                </a:srgbClr>
              </a:solidFill>
              <a:ln>
                <a:noFill/>
              </a:ln>
              <a:effectLst/>
            </c:spPr>
            <c:extLst>
              <c:ext xmlns:c16="http://schemas.microsoft.com/office/drawing/2014/chart" uri="{C3380CC4-5D6E-409C-BE32-E72D297353CC}">
                <c16:uniqueId val="{00000003-6ACE-4EC8-9014-5228E0F348F6}"/>
              </c:ext>
            </c:extLst>
          </c:dPt>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'YOA Chart'!$B$1:$H$1</c:f>
              <c:numCache>
                <c:formatCode>General</c:formatCode>
                <c:ptCount val="7"/>
                <c:pt idx="0">
                  <c:v>2015</c:v>
                </c:pt>
                <c:pt idx="1">
                  <c:v>2016</c:v>
                </c:pt>
                <c:pt idx="2">
                  <c:v>2017</c:v>
                </c:pt>
                <c:pt idx="3">
                  <c:v>2018</c:v>
                </c:pt>
                <c:pt idx="4">
                  <c:v>2019</c:v>
                </c:pt>
                <c:pt idx="5">
                  <c:v>2020</c:v>
                </c:pt>
                <c:pt idx="6">
                  <c:v>2021</c:v>
                </c:pt>
              </c:numCache>
            </c:numRef>
          </c:cat>
          <c:val>
            <c:numRef>
              <c:f>'YOA Chart'!$B$5:$H$5</c:f>
              <c:numCache>
                <c:formatCode>_-* #,##0_-;\-* #,##0_-;_-* "-"??_-;_-@_-</c:formatCode>
                <c:ptCount val="7"/>
                <c:pt idx="0">
                  <c:v>3696</c:v>
                </c:pt>
                <c:pt idx="1">
                  <c:v>3332</c:v>
                </c:pt>
                <c:pt idx="2">
                  <c:v>3651</c:v>
                </c:pt>
                <c:pt idx="3">
                  <c:v>3545</c:v>
                </c:pt>
                <c:pt idx="4">
                  <c:v>3327</c:v>
                </c:pt>
                <c:pt idx="5">
                  <c:v>3102</c:v>
                </c:pt>
                <c:pt idx="6">
                  <c:v>3406</c:v>
                </c:pt>
              </c:numCache>
            </c:numRef>
          </c:val>
          <c:extLst>
            <c:ext xmlns:c16="http://schemas.microsoft.com/office/drawing/2014/chart" uri="{C3380CC4-5D6E-409C-BE32-E72D297353CC}">
              <c16:uniqueId val="{00000004-6ACE-4EC8-9014-5228E0F348F6}"/>
            </c:ext>
          </c:extLst>
        </c:ser>
        <c:dLbls>
          <c:showLegendKey val="0"/>
          <c:showVal val="0"/>
          <c:showCatName val="0"/>
          <c:showSerName val="0"/>
          <c:showPercent val="0"/>
          <c:showBubbleSize val="0"/>
        </c:dLbls>
        <c:gapWidth val="25"/>
        <c:axId val="1357968287"/>
        <c:axId val="1303034159"/>
      </c:barChart>
      <c:lineChart>
        <c:grouping val="standard"/>
        <c:varyColors val="0"/>
        <c:ser>
          <c:idx val="1"/>
          <c:order val="1"/>
          <c:tx>
            <c:strRef>
              <c:f>'YOA Chart'!$A$6</c:f>
              <c:strCache>
                <c:ptCount val="1"/>
                <c:pt idx="0">
                  <c:v>% to Court </c:v>
                </c:pt>
              </c:strCache>
            </c:strRef>
          </c:tx>
          <c:spPr>
            <a:ln w="28575" cap="rnd">
              <a:solidFill>
                <a:sysClr val="window" lastClr="FFFFFF"/>
              </a:solidFill>
              <a:round/>
            </a:ln>
            <a:effectLst/>
          </c:spPr>
          <c:marker>
            <c:symbol val="none"/>
          </c:marker>
          <c:dPt>
            <c:idx val="0"/>
            <c:marker>
              <c:symbol val="circle"/>
              <c:size val="8"/>
              <c:spPr>
                <a:solidFill>
                  <a:sysClr val="window" lastClr="FFFFFF"/>
                </a:solidFill>
                <a:ln w="9525">
                  <a:solidFill>
                    <a:sysClr val="window" lastClr="FFFFFF"/>
                  </a:solidFill>
                </a:ln>
                <a:effectLst/>
              </c:spPr>
            </c:marker>
            <c:bubble3D val="0"/>
            <c:extLst>
              <c:ext xmlns:c16="http://schemas.microsoft.com/office/drawing/2014/chart" uri="{C3380CC4-5D6E-409C-BE32-E72D297353CC}">
                <c16:uniqueId val="{00000005-6ACE-4EC8-9014-5228E0F348F6}"/>
              </c:ext>
            </c:extLst>
          </c:dPt>
          <c:dPt>
            <c:idx val="4"/>
            <c:marker>
              <c:symbol val="circle"/>
              <c:size val="8"/>
              <c:spPr>
                <a:solidFill>
                  <a:sysClr val="window" lastClr="FFFFFF"/>
                </a:solidFill>
                <a:ln w="9525">
                  <a:solidFill>
                    <a:sysClr val="window" lastClr="FFFFFF"/>
                  </a:solidFill>
                </a:ln>
                <a:effectLst/>
              </c:spPr>
            </c:marker>
            <c:bubble3D val="0"/>
            <c:extLst>
              <c:ext xmlns:c16="http://schemas.microsoft.com/office/drawing/2014/chart" uri="{C3380CC4-5D6E-409C-BE32-E72D297353CC}">
                <c16:uniqueId val="{00000006-6ACE-4EC8-9014-5228E0F348F6}"/>
              </c:ext>
            </c:extLst>
          </c:dPt>
          <c:cat>
            <c:numRef>
              <c:f>'YOA Chart'!$B$1:$H$1</c:f>
              <c:numCache>
                <c:formatCode>General</c:formatCode>
                <c:ptCount val="7"/>
                <c:pt idx="0">
                  <c:v>2015</c:v>
                </c:pt>
                <c:pt idx="1">
                  <c:v>2016</c:v>
                </c:pt>
                <c:pt idx="2">
                  <c:v>2017</c:v>
                </c:pt>
                <c:pt idx="3">
                  <c:v>2018</c:v>
                </c:pt>
                <c:pt idx="4">
                  <c:v>2019</c:v>
                </c:pt>
                <c:pt idx="5">
                  <c:v>2020</c:v>
                </c:pt>
                <c:pt idx="6">
                  <c:v>2021</c:v>
                </c:pt>
              </c:numCache>
            </c:numRef>
          </c:cat>
          <c:val>
            <c:numRef>
              <c:f>'YOA Chart'!$B$6:$H$6</c:f>
              <c:numCache>
                <c:formatCode>0%</c:formatCode>
                <c:ptCount val="7"/>
                <c:pt idx="0">
                  <c:v>0.68242245199409157</c:v>
                </c:pt>
                <c:pt idx="1">
                  <c:v>0.68503289473684215</c:v>
                </c:pt>
                <c:pt idx="2">
                  <c:v>0.68653629183903719</c:v>
                </c:pt>
                <c:pt idx="3">
                  <c:v>0.68462726921591344</c:v>
                </c:pt>
                <c:pt idx="4">
                  <c:v>0.67676973148901542</c:v>
                </c:pt>
                <c:pt idx="5">
                  <c:v>0.68011401008550754</c:v>
                </c:pt>
                <c:pt idx="6">
                  <c:v>0.66836734693877553</c:v>
                </c:pt>
              </c:numCache>
            </c:numRef>
          </c:val>
          <c:smooth val="0"/>
          <c:extLst>
            <c:ext xmlns:c16="http://schemas.microsoft.com/office/drawing/2014/chart" uri="{C3380CC4-5D6E-409C-BE32-E72D297353CC}">
              <c16:uniqueId val="{00000007-6ACE-4EC8-9014-5228E0F348F6}"/>
            </c:ext>
          </c:extLst>
        </c:ser>
        <c:dLbls>
          <c:showLegendKey val="0"/>
          <c:showVal val="0"/>
          <c:showCatName val="0"/>
          <c:showSerName val="0"/>
          <c:showPercent val="0"/>
          <c:showBubbleSize val="0"/>
        </c:dLbls>
        <c:marker val="1"/>
        <c:smooth val="0"/>
        <c:axId val="1302165535"/>
        <c:axId val="1303054959"/>
      </c:lineChart>
      <c:catAx>
        <c:axId val="1357968287"/>
        <c:scaling>
          <c:orientation val="minMax"/>
        </c:scaling>
        <c:delete val="0"/>
        <c:axPos val="b"/>
        <c:numFmt formatCode="General" sourceLinked="1"/>
        <c:majorTickMark val="out"/>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03034159"/>
        <c:crosses val="autoZero"/>
        <c:auto val="1"/>
        <c:lblAlgn val="ctr"/>
        <c:lblOffset val="100"/>
        <c:noMultiLvlLbl val="0"/>
      </c:catAx>
      <c:valAx>
        <c:axId val="1303034159"/>
        <c:scaling>
          <c:orientation val="minMax"/>
          <c:max val="5000"/>
        </c:scaling>
        <c:delete val="0"/>
        <c:axPos val="l"/>
        <c:majorGridlines>
          <c:spPr>
            <a:ln w="9525" cap="flat" cmpd="sng" algn="ctr">
              <a:solidFill>
                <a:schemeClr val="bg1">
                  <a:lumMod val="95000"/>
                </a:schemeClr>
              </a:solidFill>
              <a:round/>
            </a:ln>
            <a:effectLst/>
          </c:spPr>
        </c:majorGridlines>
        <c:numFmt formatCode="#,##0" sourceLinked="0"/>
        <c:majorTickMark val="out"/>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57968287"/>
        <c:crosses val="autoZero"/>
        <c:crossBetween val="between"/>
      </c:valAx>
      <c:valAx>
        <c:axId val="1303054959"/>
        <c:scaling>
          <c:orientation val="minMax"/>
          <c:min val="0.4"/>
        </c:scaling>
        <c:delete val="1"/>
        <c:axPos val="r"/>
        <c:numFmt formatCode="0%" sourceLinked="1"/>
        <c:majorTickMark val="out"/>
        <c:minorTickMark val="none"/>
        <c:tickLblPos val="nextTo"/>
        <c:crossAx val="1302165535"/>
        <c:crosses val="max"/>
        <c:crossBetween val="between"/>
      </c:valAx>
      <c:catAx>
        <c:axId val="1302165535"/>
        <c:scaling>
          <c:orientation val="minMax"/>
        </c:scaling>
        <c:delete val="1"/>
        <c:axPos val="b"/>
        <c:numFmt formatCode="General" sourceLinked="1"/>
        <c:majorTickMark val="out"/>
        <c:minorTickMark val="none"/>
        <c:tickLblPos val="nextTo"/>
        <c:crossAx val="1303054959"/>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800">
          <a:latin typeface="Arial" panose="020B0604020202020204" pitchFamily="34" charset="0"/>
          <a:cs typeface="Arial" panose="020B0604020202020204" pitchFamily="34" charset="0"/>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'[Courts.xlsx]Vols &amp; rates'!$A$2</c:f>
              <c:strCache>
                <c:ptCount val="1"/>
                <c:pt idx="0">
                  <c:v>Finalised</c:v>
                </c:pt>
              </c:strCache>
            </c:strRef>
          </c:tx>
          <c:spPr>
            <a:ln w="38100" cap="rnd">
              <a:solidFill>
                <a:srgbClr val="2190D7"/>
              </a:solidFill>
              <a:round/>
            </a:ln>
            <a:effectLst/>
          </c:spPr>
          <c:marker>
            <c:symbol val="circle"/>
            <c:size val="5"/>
            <c:spPr>
              <a:solidFill>
                <a:srgbClr val="2190D7"/>
              </a:solidFill>
              <a:ln w="9525">
                <a:solidFill>
                  <a:srgbClr val="2190D7"/>
                </a:solidFill>
              </a:ln>
              <a:effectLst/>
            </c:spPr>
          </c:marker>
          <c:dPt>
            <c:idx val="0"/>
            <c:marker>
              <c:symbol val="circle"/>
              <c:size val="5"/>
              <c:spPr>
                <a:solidFill>
                  <a:srgbClr val="2190D7"/>
                </a:solidFill>
                <a:ln w="9525">
                  <a:solidFill>
                    <a:srgbClr val="2190D7"/>
                  </a:solidFill>
                </a:ln>
                <a:effectLst/>
              </c:spPr>
            </c:marker>
            <c:bubble3D val="0"/>
            <c:extLst>
              <c:ext xmlns:c16="http://schemas.microsoft.com/office/drawing/2014/chart" uri="{C3380CC4-5D6E-409C-BE32-E72D297353CC}">
                <c16:uniqueId val="{00000000-0535-4DF8-B575-1CF6F0CD1744}"/>
              </c:ext>
            </c:extLst>
          </c:dPt>
          <c:dPt>
            <c:idx val="4"/>
            <c:marker>
              <c:symbol val="circle"/>
              <c:size val="5"/>
              <c:spPr>
                <a:solidFill>
                  <a:srgbClr val="2190D7"/>
                </a:solidFill>
                <a:ln w="9525">
                  <a:solidFill>
                    <a:srgbClr val="2190D7"/>
                  </a:solidFill>
                </a:ln>
                <a:effectLst/>
              </c:spPr>
            </c:marker>
            <c:bubble3D val="0"/>
            <c:extLst>
              <c:ext xmlns:c16="http://schemas.microsoft.com/office/drawing/2014/chart" uri="{C3380CC4-5D6E-409C-BE32-E72D297353CC}">
                <c16:uniqueId val="{00000001-0535-4DF8-B575-1CF6F0CD1744}"/>
              </c:ext>
            </c:extLst>
          </c:dPt>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535-4DF8-B575-1CF6F0CD1744}"/>
                </c:ext>
              </c:extLst>
            </c:dLbl>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A5F-425C-B457-A6CFADB3302C}"/>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A5F-425C-B457-A6CFADB3302C}"/>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A5F-425C-B457-A6CFADB3302C}"/>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535-4DF8-B575-1CF6F0CD1744}"/>
                </c:ext>
              </c:extLst>
            </c:dLbl>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'[Courts.xlsx]Vols &amp; rates'!$B$1:$F$1</c:f>
              <c:numCache>
                <c:formatCode>General</c:formatCode>
                <c:ptCount val="5"/>
                <c:pt idx="0">
                  <c:v>2015</c:v>
                </c:pt>
                <c:pt idx="1">
                  <c:v>2016</c:v>
                </c:pt>
                <c:pt idx="2">
                  <c:v>2017</c:v>
                </c:pt>
                <c:pt idx="3">
                  <c:v>2018</c:v>
                </c:pt>
                <c:pt idx="4">
                  <c:v>2019</c:v>
                </c:pt>
              </c:numCache>
            </c:numRef>
          </c:cat>
          <c:val>
            <c:numRef>
              <c:f>'[Courts.xlsx]Vols &amp; rates'!$B$2:$F$2</c:f>
              <c:numCache>
                <c:formatCode>General</c:formatCode>
                <c:ptCount val="5"/>
                <c:pt idx="0">
                  <c:v>3055</c:v>
                </c:pt>
                <c:pt idx="1">
                  <c:v>2844</c:v>
                </c:pt>
                <c:pt idx="2">
                  <c:v>2792</c:v>
                </c:pt>
                <c:pt idx="3">
                  <c:v>2717</c:v>
                </c:pt>
                <c:pt idx="4">
                  <c:v>2462</c:v>
                </c:pt>
              </c:numCache>
            </c:numRef>
          </c:val>
          <c:smooth val="0"/>
          <c:extLst>
            <c:ext xmlns:c16="http://schemas.microsoft.com/office/drawing/2014/chart" uri="{C3380CC4-5D6E-409C-BE32-E72D297353CC}">
              <c16:uniqueId val="{00000002-0535-4DF8-B575-1CF6F0CD1744}"/>
            </c:ext>
          </c:extLst>
        </c:ser>
        <c:dLbls>
          <c:showLegendKey val="0"/>
          <c:showVal val="0"/>
          <c:showCatName val="0"/>
          <c:showSerName val="0"/>
          <c:showPercent val="0"/>
          <c:showBubbleSize val="0"/>
        </c:dLbls>
        <c:marker val="1"/>
        <c:smooth val="0"/>
        <c:axId val="1288337743"/>
        <c:axId val="1347442495"/>
      </c:lineChart>
      <c:catAx>
        <c:axId val="1288337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47442495"/>
        <c:crosses val="autoZero"/>
        <c:auto val="1"/>
        <c:lblAlgn val="ctr"/>
        <c:lblOffset val="100"/>
        <c:noMultiLvlLbl val="0"/>
      </c:catAx>
      <c:valAx>
        <c:axId val="1347442495"/>
        <c:scaling>
          <c:orientation val="minMax"/>
        </c:scaling>
        <c:delete val="0"/>
        <c:axPos val="l"/>
        <c:majorGridlines>
          <c:spPr>
            <a:ln w="9525" cap="flat" cmpd="sng" algn="ctr">
              <a:solidFill>
                <a:schemeClr val="bg1">
                  <a:lumMod val="9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883377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Arial" panose="020B0604020202020204" pitchFamily="34" charset="0"/>
          <a:cs typeface="Arial" panose="020B060402020202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v>Other penalty</c:v>
          </c:tx>
          <c:spPr>
            <a:solidFill>
              <a:srgbClr val="2190D7"/>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0-65F7-4588-B5C7-A93A53073051}"/>
              </c:ext>
            </c:extLst>
          </c:dPt>
          <c:dPt>
            <c:idx val="6"/>
            <c:invertIfNegative val="0"/>
            <c:bubble3D val="0"/>
            <c:spPr>
              <a:solidFill>
                <a:srgbClr val="002060"/>
              </a:solidFill>
              <a:ln>
                <a:noFill/>
              </a:ln>
              <a:effectLst/>
            </c:spPr>
            <c:extLst>
              <c:ext xmlns:c16="http://schemas.microsoft.com/office/drawing/2014/chart" uri="{C3380CC4-5D6E-409C-BE32-E72D297353CC}">
                <c16:uniqueId val="{00000002-65F7-4588-B5C7-A93A53073051}"/>
              </c:ext>
            </c:extLst>
          </c:dPt>
          <c:dPt>
            <c:idx val="7"/>
            <c:invertIfNegative val="0"/>
            <c:bubble3D val="0"/>
            <c:spPr>
              <a:solidFill>
                <a:srgbClr val="002060"/>
              </a:solidFill>
              <a:ln>
                <a:noFill/>
              </a:ln>
              <a:effectLst/>
            </c:spPr>
            <c:extLst>
              <c:ext xmlns:c16="http://schemas.microsoft.com/office/drawing/2014/chart" uri="{C3380CC4-5D6E-409C-BE32-E72D297353CC}">
                <c16:uniqueId val="{00000003-65F7-4588-B5C7-A93A53073051}"/>
              </c:ext>
            </c:extLst>
          </c:dPt>
          <c:dPt>
            <c:idx val="15"/>
            <c:invertIfNegative val="0"/>
            <c:bubble3D val="0"/>
            <c:spPr>
              <a:solidFill>
                <a:srgbClr val="002060"/>
              </a:solidFill>
              <a:ln>
                <a:noFill/>
              </a:ln>
              <a:effectLst/>
            </c:spPr>
            <c:extLst>
              <c:ext xmlns:c16="http://schemas.microsoft.com/office/drawing/2014/chart" uri="{C3380CC4-5D6E-409C-BE32-E72D297353CC}">
                <c16:uniqueId val="{00000004-65F7-4588-B5C7-A93A53073051}"/>
              </c:ext>
            </c:extLst>
          </c:dPt>
          <c:dPt>
            <c:idx val="17"/>
            <c:invertIfNegative val="0"/>
            <c:bubble3D val="0"/>
            <c:spPr>
              <a:solidFill>
                <a:srgbClr val="002060"/>
              </a:solidFill>
              <a:ln>
                <a:noFill/>
              </a:ln>
              <a:effectLst/>
            </c:spPr>
            <c:extLst>
              <c:ext xmlns:c16="http://schemas.microsoft.com/office/drawing/2014/chart" uri="{C3380CC4-5D6E-409C-BE32-E72D297353CC}">
                <c16:uniqueId val="{00000005-65F7-4588-B5C7-A93A53073051}"/>
              </c:ext>
            </c:extLst>
          </c:dPt>
          <c:cat>
            <c:strRef>
              <c:f>Sheet1!$A$2:$A$20</c:f>
              <c:strCache>
                <c:ptCount val="19"/>
                <c:pt idx="0">
                  <c:v>Theft</c:v>
                </c:pt>
                <c:pt idx="1">
                  <c:v>Non-DV Assault</c:v>
                </c:pt>
                <c:pt idx="2">
                  <c:v>Trespass, riot/array, criminal intent</c:v>
                </c:pt>
                <c:pt idx="3">
                  <c:v>Breach of community-based order</c:v>
                </c:pt>
                <c:pt idx="4">
                  <c:v>Break and enter</c:v>
                </c:pt>
                <c:pt idx="5">
                  <c:v>Property damage</c:v>
                </c:pt>
                <c:pt idx="6">
                  <c:v>Intimidation/stalking</c:v>
                </c:pt>
                <c:pt idx="7">
                  <c:v>DV Assault</c:v>
                </c:pt>
                <c:pt idx="8">
                  <c:v>Breach of violence restraining orders</c:v>
                </c:pt>
                <c:pt idx="9">
                  <c:v>Robbery</c:v>
                </c:pt>
                <c:pt idx="10">
                  <c:v>Drug offences</c:v>
                </c:pt>
                <c:pt idx="11">
                  <c:v>Resist/hinder police officer</c:v>
                </c:pt>
                <c:pt idx="12">
                  <c:v>Weapons offences</c:v>
                </c:pt>
                <c:pt idx="13">
                  <c:v>Fraud</c:v>
                </c:pt>
                <c:pt idx="14">
                  <c:v>Dangerous acts</c:v>
                </c:pt>
                <c:pt idx="15">
                  <c:v>Sexual assault</c:v>
                </c:pt>
                <c:pt idx="16">
                  <c:v>Breach of suspended sentence</c:v>
                </c:pt>
                <c:pt idx="17">
                  <c:v>Abduction</c:v>
                </c:pt>
                <c:pt idx="18">
                  <c:v>Other acts intended to cause injury</c:v>
                </c:pt>
              </c:strCache>
            </c:strRef>
          </c:cat>
          <c:val>
            <c:numRef>
              <c:f>Sheet1!$D$2:$D$20</c:f>
              <c:numCache>
                <c:formatCode>General</c:formatCode>
                <c:ptCount val="19"/>
                <c:pt idx="0">
                  <c:v>285</c:v>
                </c:pt>
                <c:pt idx="1">
                  <c:v>190</c:v>
                </c:pt>
                <c:pt idx="2">
                  <c:v>199</c:v>
                </c:pt>
                <c:pt idx="3">
                  <c:v>170</c:v>
                </c:pt>
                <c:pt idx="4">
                  <c:v>140</c:v>
                </c:pt>
                <c:pt idx="5">
                  <c:v>151</c:v>
                </c:pt>
                <c:pt idx="6">
                  <c:v>142</c:v>
                </c:pt>
                <c:pt idx="7">
                  <c:v>85</c:v>
                </c:pt>
                <c:pt idx="8">
                  <c:v>77</c:v>
                </c:pt>
                <c:pt idx="9">
                  <c:v>50</c:v>
                </c:pt>
                <c:pt idx="10">
                  <c:v>61</c:v>
                </c:pt>
                <c:pt idx="11">
                  <c:v>49</c:v>
                </c:pt>
                <c:pt idx="12">
                  <c:v>35</c:v>
                </c:pt>
                <c:pt idx="13">
                  <c:v>28</c:v>
                </c:pt>
                <c:pt idx="14">
                  <c:v>23</c:v>
                </c:pt>
                <c:pt idx="15">
                  <c:v>17</c:v>
                </c:pt>
                <c:pt idx="16">
                  <c:v>8</c:v>
                </c:pt>
                <c:pt idx="17">
                  <c:v>13</c:v>
                </c:pt>
                <c:pt idx="18">
                  <c:v>1</c:v>
                </c:pt>
              </c:numCache>
            </c:numRef>
          </c:val>
          <c:extLst>
            <c:ext xmlns:c16="http://schemas.microsoft.com/office/drawing/2014/chart" uri="{C3380CC4-5D6E-409C-BE32-E72D297353CC}">
              <c16:uniqueId val="{00000000-7174-4C94-A0CF-9DF996DAF251}"/>
            </c:ext>
          </c:extLst>
        </c:ser>
        <c:ser>
          <c:idx val="1"/>
          <c:order val="1"/>
          <c:tx>
            <c:strRef>
              <c:f>Offences!$L$2</c:f>
              <c:strCache>
                <c:ptCount val="1"/>
                <c:pt idx="0">
                  <c:v>Custody</c:v>
                </c:pt>
              </c:strCache>
            </c:strRef>
          </c:tx>
          <c:spPr>
            <a:solidFill>
              <a:schemeClr val="accent2"/>
            </a:solidFill>
            <a:ln>
              <a:noFill/>
            </a:ln>
            <a:effectLst/>
          </c:spPr>
          <c:invertIfNegative val="0"/>
          <c:cat>
            <c:strRef>
              <c:f>Sheet1!$A$2:$A$20</c:f>
              <c:strCache>
                <c:ptCount val="19"/>
                <c:pt idx="0">
                  <c:v>Theft</c:v>
                </c:pt>
                <c:pt idx="1">
                  <c:v>Non-DV Assault</c:v>
                </c:pt>
                <c:pt idx="2">
                  <c:v>Trespass, riot/array, criminal intent</c:v>
                </c:pt>
                <c:pt idx="3">
                  <c:v>Breach of community-based order</c:v>
                </c:pt>
                <c:pt idx="4">
                  <c:v>Break and enter</c:v>
                </c:pt>
                <c:pt idx="5">
                  <c:v>Property damage</c:v>
                </c:pt>
                <c:pt idx="6">
                  <c:v>Intimidation/stalking</c:v>
                </c:pt>
                <c:pt idx="7">
                  <c:v>DV Assault</c:v>
                </c:pt>
                <c:pt idx="8">
                  <c:v>Breach of violence restraining orders</c:v>
                </c:pt>
                <c:pt idx="9">
                  <c:v>Robbery</c:v>
                </c:pt>
                <c:pt idx="10">
                  <c:v>Drug offences</c:v>
                </c:pt>
                <c:pt idx="11">
                  <c:v>Resist/hinder police officer</c:v>
                </c:pt>
                <c:pt idx="12">
                  <c:v>Weapons offences</c:v>
                </c:pt>
                <c:pt idx="13">
                  <c:v>Fraud</c:v>
                </c:pt>
                <c:pt idx="14">
                  <c:v>Dangerous acts</c:v>
                </c:pt>
                <c:pt idx="15">
                  <c:v>Sexual assault</c:v>
                </c:pt>
                <c:pt idx="16">
                  <c:v>Breach of suspended sentence</c:v>
                </c:pt>
                <c:pt idx="17">
                  <c:v>Abduction</c:v>
                </c:pt>
                <c:pt idx="18">
                  <c:v>Other acts intended to cause injury</c:v>
                </c:pt>
              </c:strCache>
            </c:strRef>
          </c:cat>
          <c:val>
            <c:numRef>
              <c:f>Sheet1!$B$2:$B$20</c:f>
              <c:numCache>
                <c:formatCode>General</c:formatCode>
                <c:ptCount val="19"/>
                <c:pt idx="0">
                  <c:v>20</c:v>
                </c:pt>
                <c:pt idx="1">
                  <c:v>34</c:v>
                </c:pt>
                <c:pt idx="2">
                  <c:v>19</c:v>
                </c:pt>
                <c:pt idx="3">
                  <c:v>14</c:v>
                </c:pt>
                <c:pt idx="4">
                  <c:v>39</c:v>
                </c:pt>
                <c:pt idx="5">
                  <c:v>2</c:v>
                </c:pt>
                <c:pt idx="6">
                  <c:v>3</c:v>
                </c:pt>
                <c:pt idx="7">
                  <c:v>4</c:v>
                </c:pt>
                <c:pt idx="8">
                  <c:v>1</c:v>
                </c:pt>
                <c:pt idx="9">
                  <c:v>25</c:v>
                </c:pt>
                <c:pt idx="10">
                  <c:v>1</c:v>
                </c:pt>
                <c:pt idx="11">
                  <c:v>2</c:v>
                </c:pt>
                <c:pt idx="12">
                  <c:v>2</c:v>
                </c:pt>
                <c:pt idx="13">
                  <c:v>4</c:v>
                </c:pt>
                <c:pt idx="14">
                  <c:v>4</c:v>
                </c:pt>
                <c:pt idx="15">
                  <c:v>4</c:v>
                </c:pt>
                <c:pt idx="16">
                  <c:v>12</c:v>
                </c:pt>
                <c:pt idx="17">
                  <c:v>2</c:v>
                </c:pt>
                <c:pt idx="18">
                  <c:v>1</c:v>
                </c:pt>
              </c:numCache>
            </c:numRef>
          </c:val>
          <c:extLst>
            <c:ext xmlns:c16="http://schemas.microsoft.com/office/drawing/2014/chart" uri="{C3380CC4-5D6E-409C-BE32-E72D297353CC}">
              <c16:uniqueId val="{00000001-7174-4C94-A0CF-9DF996DAF251}"/>
            </c:ext>
          </c:extLst>
        </c:ser>
        <c:ser>
          <c:idx val="2"/>
          <c:order val="2"/>
          <c:spPr>
            <a:noFill/>
            <a:ln>
              <a:noFill/>
            </a:ln>
            <a:effectLst/>
          </c:spPr>
          <c:invertIfNegative val="0"/>
          <c:dLbls>
            <c:dLbl>
              <c:idx val="0"/>
              <c:layout>
                <c:manualLayout>
                  <c:x val="1.1129143634305002E-2"/>
                  <c:y val="2.726215203690815E-7"/>
                </c:manualLayout>
              </c:layout>
              <c:tx>
                <c:strRef>
                  <c:f>Sheet1!$E$2</c:f>
                  <c:strCache>
                    <c:ptCount val="1"/>
                    <c:pt idx="0">
                      <c:v>7%</c:v>
                    </c:pt>
                  </c:strCache>
                </c:strRef>
              </c:tx>
              <c:showLegendKey val="0"/>
              <c:showVal val="0"/>
              <c:showCatName val="0"/>
              <c:showSerName val="0"/>
              <c:showPercent val="0"/>
              <c:showBubbleSize val="0"/>
              <c:extLst>
                <c:ext xmlns:c15="http://schemas.microsoft.com/office/drawing/2012/chart" uri="{CE6537A1-D6FC-4f65-9D91-7224C49458BB}">
                  <c15:dlblFieldTable>
                    <c15:dlblFTEntry>
                      <c15:txfldGUID>{5391E110-2570-4E42-8660-8F2DF1B3BDA9}</c15:txfldGUID>
                      <c15:f>Sheet1!$E$2</c15:f>
                      <c15:dlblFieldTableCache>
                        <c:ptCount val="1"/>
                        <c:pt idx="0">
                          <c:v>7%</c:v>
                        </c:pt>
                      </c15:dlblFieldTableCache>
                    </c15:dlblFTEntry>
                  </c15:dlblFieldTable>
                  <c15:showDataLabelsRange val="1"/>
                </c:ext>
                <c:ext xmlns:c16="http://schemas.microsoft.com/office/drawing/2014/chart" uri="{C3380CC4-5D6E-409C-BE32-E72D297353CC}">
                  <c16:uniqueId val="{00000002-7174-4C94-A0CF-9DF996DAF251}"/>
                </c:ext>
              </c:extLst>
            </c:dLbl>
            <c:dLbl>
              <c:idx val="1"/>
              <c:layout>
                <c:manualLayout>
                  <c:x val="1.1129143634305002E-2"/>
                  <c:y val="0"/>
                </c:manualLayout>
              </c:layout>
              <c:tx>
                <c:strRef>
                  <c:f>Sheet1!$E$3</c:f>
                  <c:strCache>
                    <c:ptCount val="1"/>
                    <c:pt idx="0">
                      <c:v>15%</c:v>
                    </c:pt>
                  </c:strCache>
                </c:strRef>
              </c:tx>
              <c:showLegendKey val="0"/>
              <c:showVal val="0"/>
              <c:showCatName val="0"/>
              <c:showSerName val="0"/>
              <c:showPercent val="0"/>
              <c:showBubbleSize val="0"/>
              <c:extLst>
                <c:ext xmlns:c15="http://schemas.microsoft.com/office/drawing/2012/chart" uri="{CE6537A1-D6FC-4f65-9D91-7224C49458BB}">
                  <c15:dlblFieldTable>
                    <c15:dlblFTEntry>
                      <c15:txfldGUID>{887642BD-1EAD-4846-9939-3A93F82F0DB0}</c15:txfldGUID>
                      <c15:f>Sheet1!$E$3</c15:f>
                      <c15:dlblFieldTableCache>
                        <c:ptCount val="1"/>
                        <c:pt idx="0">
                          <c:v>15%</c:v>
                        </c:pt>
                      </c15:dlblFieldTableCache>
                    </c15:dlblFTEntry>
                  </c15:dlblFieldTable>
                  <c15:showDataLabelsRange val="1"/>
                </c:ext>
                <c:ext xmlns:c16="http://schemas.microsoft.com/office/drawing/2014/chart" uri="{C3380CC4-5D6E-409C-BE32-E72D297353CC}">
                  <c16:uniqueId val="{00000003-7174-4C94-A0CF-9DF996DAF251}"/>
                </c:ext>
              </c:extLst>
            </c:dLbl>
            <c:dLbl>
              <c:idx val="2"/>
              <c:layout>
                <c:manualLayout>
                  <c:x val="8.3468577257288269E-3"/>
                  <c:y val="0"/>
                </c:manualLayout>
              </c:layout>
              <c:tx>
                <c:strRef>
                  <c:f>Sheet1!$E$4</c:f>
                  <c:strCache>
                    <c:ptCount val="1"/>
                    <c:pt idx="0">
                      <c:v>9%</c:v>
                    </c:pt>
                  </c:strCache>
                </c:strRef>
              </c:tx>
              <c:showLegendKey val="0"/>
              <c:showVal val="0"/>
              <c:showCatName val="0"/>
              <c:showSerName val="0"/>
              <c:showPercent val="0"/>
              <c:showBubbleSize val="0"/>
              <c:extLst>
                <c:ext xmlns:c15="http://schemas.microsoft.com/office/drawing/2012/chart" uri="{CE6537A1-D6FC-4f65-9D91-7224C49458BB}">
                  <c15:dlblFieldTable>
                    <c15:dlblFTEntry>
                      <c15:txfldGUID>{B62C1FF3-288B-4B77-A5B4-161CA0D73885}</c15:txfldGUID>
                      <c15:f>Sheet1!$E$4</c15:f>
                      <c15:dlblFieldTableCache>
                        <c:ptCount val="1"/>
                        <c:pt idx="0">
                          <c:v>9%</c:v>
                        </c:pt>
                      </c15:dlblFieldTableCache>
                    </c15:dlblFTEntry>
                  </c15:dlblFieldTable>
                  <c15:showDataLabelsRange val="1"/>
                </c:ext>
                <c:ext xmlns:c16="http://schemas.microsoft.com/office/drawing/2014/chart" uri="{C3380CC4-5D6E-409C-BE32-E72D297353CC}">
                  <c16:uniqueId val="{00000004-7174-4C94-A0CF-9DF996DAF251}"/>
                </c:ext>
              </c:extLst>
            </c:dLbl>
            <c:dLbl>
              <c:idx val="3"/>
              <c:layout>
                <c:manualLayout>
                  <c:x val="5.5645718171525513E-3"/>
                  <c:y val="3.1737322029791212E-17"/>
                </c:manualLayout>
              </c:layout>
              <c:tx>
                <c:strRef>
                  <c:f>Sheet1!$E$5</c:f>
                  <c:strCache>
                    <c:ptCount val="1"/>
                    <c:pt idx="0">
                      <c:v>8%</c:v>
                    </c:pt>
                  </c:strCache>
                </c:strRef>
              </c:tx>
              <c:showLegendKey val="0"/>
              <c:showVal val="0"/>
              <c:showCatName val="0"/>
              <c:showSerName val="0"/>
              <c:showPercent val="0"/>
              <c:showBubbleSize val="0"/>
              <c:extLst>
                <c:ext xmlns:c15="http://schemas.microsoft.com/office/drawing/2012/chart" uri="{CE6537A1-D6FC-4f65-9D91-7224C49458BB}">
                  <c15:dlblFieldTable>
                    <c15:dlblFTEntry>
                      <c15:txfldGUID>{6EA4C71C-E5A3-4899-975E-2F0293497EC1}</c15:txfldGUID>
                      <c15:f>Sheet1!$E$5</c15:f>
                      <c15:dlblFieldTableCache>
                        <c:ptCount val="1"/>
                        <c:pt idx="0">
                          <c:v>8%</c:v>
                        </c:pt>
                      </c15:dlblFieldTableCache>
                    </c15:dlblFTEntry>
                  </c15:dlblFieldTable>
                  <c15:showDataLabelsRange val="1"/>
                </c:ext>
                <c:ext xmlns:c16="http://schemas.microsoft.com/office/drawing/2014/chart" uri="{C3380CC4-5D6E-409C-BE32-E72D297353CC}">
                  <c16:uniqueId val="{00000005-7174-4C94-A0CF-9DF996DAF251}"/>
                </c:ext>
              </c:extLst>
            </c:dLbl>
            <c:dLbl>
              <c:idx val="4"/>
              <c:layout>
                <c:manualLayout>
                  <c:x val="5.5645718171524498E-3"/>
                  <c:y val="0"/>
                </c:manualLayout>
              </c:layout>
              <c:tx>
                <c:strRef>
                  <c:f>Sheet1!$E$6</c:f>
                  <c:strCache>
                    <c:ptCount val="1"/>
                    <c:pt idx="0">
                      <c:v>22%</c:v>
                    </c:pt>
                  </c:strCache>
                </c:strRef>
              </c:tx>
              <c:showLegendKey val="0"/>
              <c:showVal val="0"/>
              <c:showCatName val="0"/>
              <c:showSerName val="0"/>
              <c:showPercent val="0"/>
              <c:showBubbleSize val="0"/>
              <c:extLst>
                <c:ext xmlns:c15="http://schemas.microsoft.com/office/drawing/2012/chart" uri="{CE6537A1-D6FC-4f65-9D91-7224C49458BB}">
                  <c15:dlblFieldTable>
                    <c15:dlblFTEntry>
                      <c15:txfldGUID>{95EA2E3F-A714-48FC-BAB2-4D309CA279C4}</c15:txfldGUID>
                      <c15:f>Sheet1!$E$6</c15:f>
                      <c15:dlblFieldTableCache>
                        <c:ptCount val="1"/>
                        <c:pt idx="0">
                          <c:v>22%</c:v>
                        </c:pt>
                      </c15:dlblFieldTableCache>
                    </c15:dlblFTEntry>
                  </c15:dlblFieldTable>
                  <c15:showDataLabelsRange val="1"/>
                </c:ext>
                <c:ext xmlns:c16="http://schemas.microsoft.com/office/drawing/2014/chart" uri="{C3380CC4-5D6E-409C-BE32-E72D297353CC}">
                  <c16:uniqueId val="{00000006-7174-4C94-A0CF-9DF996DAF251}"/>
                </c:ext>
              </c:extLst>
            </c:dLbl>
            <c:dLbl>
              <c:idx val="5"/>
              <c:layout>
                <c:manualLayout>
                  <c:x val="2.7822859085762756E-3"/>
                  <c:y val="0"/>
                </c:manualLayout>
              </c:layout>
              <c:tx>
                <c:strRef>
                  <c:f>Sheet1!$E$7</c:f>
                  <c:strCache>
                    <c:ptCount val="1"/>
                    <c:pt idx="0">
                      <c:v>1%</c:v>
                    </c:pt>
                  </c:strCache>
                </c:strRef>
              </c:tx>
              <c:showLegendKey val="0"/>
              <c:showVal val="0"/>
              <c:showCatName val="0"/>
              <c:showSerName val="0"/>
              <c:showPercent val="0"/>
              <c:showBubbleSize val="0"/>
              <c:extLst>
                <c:ext xmlns:c15="http://schemas.microsoft.com/office/drawing/2012/chart" uri="{CE6537A1-D6FC-4f65-9D91-7224C49458BB}">
                  <c15:dlblFieldTable>
                    <c15:dlblFTEntry>
                      <c15:txfldGUID>{88474183-EDCD-43E7-BFE7-FD51928A3FA3}</c15:txfldGUID>
                      <c15:f>Sheet1!$E$7</c15:f>
                      <c15:dlblFieldTableCache>
                        <c:ptCount val="1"/>
                        <c:pt idx="0">
                          <c:v>1%</c:v>
                        </c:pt>
                      </c15:dlblFieldTableCache>
                    </c15:dlblFTEntry>
                  </c15:dlblFieldTable>
                  <c15:showDataLabelsRange val="1"/>
                </c:ext>
                <c:ext xmlns:c16="http://schemas.microsoft.com/office/drawing/2014/chart" uri="{C3380CC4-5D6E-409C-BE32-E72D297353CC}">
                  <c16:uniqueId val="{00000007-7174-4C94-A0CF-9DF996DAF251}"/>
                </c:ext>
              </c:extLst>
            </c:dLbl>
            <c:dLbl>
              <c:idx val="6"/>
              <c:layout>
                <c:manualLayout>
                  <c:x val="1.1129143634305103E-2"/>
                  <c:y val="2.7262152036114718E-7"/>
                </c:manualLayout>
              </c:layout>
              <c:tx>
                <c:strRef>
                  <c:f>Sheet1!$E$8</c:f>
                  <c:strCache>
                    <c:ptCount val="1"/>
                    <c:pt idx="0">
                      <c:v>2%</c:v>
                    </c:pt>
                  </c:strCache>
                </c:strRef>
              </c:tx>
              <c:showLegendKey val="0"/>
              <c:showVal val="0"/>
              <c:showCatName val="0"/>
              <c:showSerName val="0"/>
              <c:showPercent val="0"/>
              <c:showBubbleSize val="0"/>
              <c:extLst>
                <c:ext xmlns:c15="http://schemas.microsoft.com/office/drawing/2012/chart" uri="{CE6537A1-D6FC-4f65-9D91-7224C49458BB}">
                  <c15:dlblFieldTable>
                    <c15:dlblFTEntry>
                      <c15:txfldGUID>{1CEFCCDA-F1A3-4717-A6C1-2103DD423105}</c15:txfldGUID>
                      <c15:f>Sheet1!$E$8</c15:f>
                      <c15:dlblFieldTableCache>
                        <c:ptCount val="1"/>
                        <c:pt idx="0">
                          <c:v>2%</c:v>
                        </c:pt>
                      </c15:dlblFieldTableCache>
                    </c15:dlblFTEntry>
                  </c15:dlblFieldTable>
                  <c15:showDataLabelsRange val="1"/>
                </c:ext>
                <c:ext xmlns:c16="http://schemas.microsoft.com/office/drawing/2014/chart" uri="{C3380CC4-5D6E-409C-BE32-E72D297353CC}">
                  <c16:uniqueId val="{00000008-7174-4C94-A0CF-9DF996DAF251}"/>
                </c:ext>
              </c:extLst>
            </c:dLbl>
            <c:dLbl>
              <c:idx val="7"/>
              <c:layout>
                <c:manualLayout>
                  <c:x val="5.5645718171525513E-3"/>
                  <c:y val="0"/>
                </c:manualLayout>
              </c:layout>
              <c:tx>
                <c:rich>
                  <a:bodyPr/>
                  <a:lstStyle/>
                  <a:p>
                    <a:r>
                      <a:rPr lang="en-US"/>
                      <a:t>4%</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9-7174-4C94-A0CF-9DF996DAF251}"/>
                </c:ext>
              </c:extLst>
            </c:dLbl>
            <c:dLbl>
              <c:idx val="8"/>
              <c:layout>
                <c:manualLayout>
                  <c:x val="1.1129143634305103E-2"/>
                  <c:y val="6.3474644059582424E-17"/>
                </c:manualLayout>
              </c:layout>
              <c:tx>
                <c:strRef>
                  <c:f>Sheet1!$E$10</c:f>
                  <c:strCache>
                    <c:ptCount val="1"/>
                    <c:pt idx="0">
                      <c:v>1%</c:v>
                    </c:pt>
                  </c:strCache>
                </c:strRef>
              </c:tx>
              <c:showLegendKey val="0"/>
              <c:showVal val="0"/>
              <c:showCatName val="0"/>
              <c:showSerName val="0"/>
              <c:showPercent val="0"/>
              <c:showBubbleSize val="0"/>
              <c:extLst>
                <c:ext xmlns:c15="http://schemas.microsoft.com/office/drawing/2012/chart" uri="{CE6537A1-D6FC-4f65-9D91-7224C49458BB}">
                  <c15:dlblFieldTable>
                    <c15:dlblFTEntry>
                      <c15:txfldGUID>{9D770BF0-CD20-4749-8701-07C14BD8F73A}</c15:txfldGUID>
                      <c15:f>Sheet1!$E$10</c15:f>
                      <c15:dlblFieldTableCache>
                        <c:ptCount val="1"/>
                        <c:pt idx="0">
                          <c:v>1%</c:v>
                        </c:pt>
                      </c15:dlblFieldTableCache>
                    </c15:dlblFTEntry>
                  </c15:dlblFieldTable>
                  <c15:showDataLabelsRange val="1"/>
                </c:ext>
                <c:ext xmlns:c16="http://schemas.microsoft.com/office/drawing/2014/chart" uri="{C3380CC4-5D6E-409C-BE32-E72D297353CC}">
                  <c16:uniqueId val="{0000000A-7174-4C94-A0CF-9DF996DAF251}"/>
                </c:ext>
              </c:extLst>
            </c:dLbl>
            <c:dLbl>
              <c:idx val="9"/>
              <c:layout>
                <c:manualLayout>
                  <c:x val="1.1129143634305103E-2"/>
                  <c:y val="6.3474644059582424E-17"/>
                </c:manualLayout>
              </c:layout>
              <c:tx>
                <c:strRef>
                  <c:f>Sheet1!$E$11</c:f>
                  <c:strCache>
                    <c:ptCount val="1"/>
                    <c:pt idx="0">
                      <c:v>33%</c:v>
                    </c:pt>
                  </c:strCache>
                </c:strRef>
              </c:tx>
              <c:showLegendKey val="0"/>
              <c:showVal val="0"/>
              <c:showCatName val="0"/>
              <c:showSerName val="0"/>
              <c:showPercent val="0"/>
              <c:showBubbleSize val="0"/>
              <c:extLst>
                <c:ext xmlns:c15="http://schemas.microsoft.com/office/drawing/2012/chart" uri="{CE6537A1-D6FC-4f65-9D91-7224C49458BB}">
                  <c15:dlblFieldTable>
                    <c15:dlblFTEntry>
                      <c15:txfldGUID>{BC314E2A-F7D8-45EB-B0BE-2C634667B01C}</c15:txfldGUID>
                      <c15:f>Sheet1!$E$11</c15:f>
                      <c15:dlblFieldTableCache>
                        <c:ptCount val="1"/>
                        <c:pt idx="0">
                          <c:v>33%</c:v>
                        </c:pt>
                      </c15:dlblFieldTableCache>
                    </c15:dlblFTEntry>
                  </c15:dlblFieldTable>
                  <c15:showDataLabelsRange val="1"/>
                </c:ext>
                <c:ext xmlns:c16="http://schemas.microsoft.com/office/drawing/2014/chart" uri="{C3380CC4-5D6E-409C-BE32-E72D297353CC}">
                  <c16:uniqueId val="{0000000B-7174-4C94-A0CF-9DF996DAF251}"/>
                </c:ext>
              </c:extLst>
            </c:dLbl>
            <c:dLbl>
              <c:idx val="10"/>
              <c:layout>
                <c:manualLayout>
                  <c:x val="1.1129143634305103E-2"/>
                  <c:y val="0"/>
                </c:manualLayout>
              </c:layout>
              <c:tx>
                <c:strRef>
                  <c:f>Sheet1!$E$12</c:f>
                  <c:strCache>
                    <c:ptCount val="1"/>
                    <c:pt idx="0">
                      <c:v>2%</c:v>
                    </c:pt>
                  </c:strCache>
                </c:strRef>
              </c:tx>
              <c:showLegendKey val="0"/>
              <c:showVal val="0"/>
              <c:showCatName val="0"/>
              <c:showSerName val="0"/>
              <c:showPercent val="0"/>
              <c:showBubbleSize val="0"/>
              <c:extLst>
                <c:ext xmlns:c15="http://schemas.microsoft.com/office/drawing/2012/chart" uri="{CE6537A1-D6FC-4f65-9D91-7224C49458BB}">
                  <c15:dlblFieldTable>
                    <c15:dlblFTEntry>
                      <c15:txfldGUID>{F15E88AC-AE8C-4584-961E-1F2CBF1C2425}</c15:txfldGUID>
                      <c15:f>Sheet1!$E$12</c15:f>
                      <c15:dlblFieldTableCache>
                        <c:ptCount val="1"/>
                        <c:pt idx="0">
                          <c:v>2%</c:v>
                        </c:pt>
                      </c15:dlblFieldTableCache>
                    </c15:dlblFTEntry>
                  </c15:dlblFieldTable>
                  <c15:showDataLabelsRange val="1"/>
                </c:ext>
                <c:ext xmlns:c16="http://schemas.microsoft.com/office/drawing/2014/chart" uri="{C3380CC4-5D6E-409C-BE32-E72D297353CC}">
                  <c16:uniqueId val="{0000000C-7174-4C94-A0CF-9DF996DAF251}"/>
                </c:ext>
              </c:extLst>
            </c:dLbl>
            <c:dLbl>
              <c:idx val="11"/>
              <c:layout>
                <c:manualLayout>
                  <c:x val="2.7822859085762756E-3"/>
                  <c:y val="0"/>
                </c:manualLayout>
              </c:layout>
              <c:tx>
                <c:strRef>
                  <c:f>Sheet1!$E$13</c:f>
                  <c:strCache>
                    <c:ptCount val="1"/>
                    <c:pt idx="0">
                      <c:v>4%</c:v>
                    </c:pt>
                  </c:strCache>
                </c:strRef>
              </c:tx>
              <c:showLegendKey val="0"/>
              <c:showVal val="0"/>
              <c:showCatName val="0"/>
              <c:showSerName val="0"/>
              <c:showPercent val="0"/>
              <c:showBubbleSize val="0"/>
              <c:extLst>
                <c:ext xmlns:c15="http://schemas.microsoft.com/office/drawing/2012/chart" uri="{CE6537A1-D6FC-4f65-9D91-7224C49458BB}">
                  <c15:dlblFieldTable>
                    <c15:dlblFTEntry>
                      <c15:txfldGUID>{A1A24C02-B054-47A1-90A1-8FCF98F6F66A}</c15:txfldGUID>
                      <c15:f>Sheet1!$E$13</c15:f>
                      <c15:dlblFieldTableCache>
                        <c:ptCount val="1"/>
                        <c:pt idx="0">
                          <c:v>4%</c:v>
                        </c:pt>
                      </c15:dlblFieldTableCache>
                    </c15:dlblFTEntry>
                  </c15:dlblFieldTable>
                  <c15:showDataLabelsRange val="1"/>
                </c:ext>
                <c:ext xmlns:c16="http://schemas.microsoft.com/office/drawing/2014/chart" uri="{C3380CC4-5D6E-409C-BE32-E72D297353CC}">
                  <c16:uniqueId val="{0000000D-7174-4C94-A0CF-9DF996DAF251}"/>
                </c:ext>
              </c:extLst>
            </c:dLbl>
            <c:dLbl>
              <c:idx val="12"/>
              <c:layout>
                <c:manualLayout>
                  <c:x val="5.5645718171525513E-3"/>
                  <c:y val="1.2694928811916485E-16"/>
                </c:manualLayout>
              </c:layout>
              <c:tx>
                <c:strRef>
                  <c:f>Sheet1!$E$14</c:f>
                  <c:strCache>
                    <c:ptCount val="1"/>
                    <c:pt idx="0">
                      <c:v>5%</c:v>
                    </c:pt>
                  </c:strCache>
                </c:strRef>
              </c:tx>
              <c:showLegendKey val="0"/>
              <c:showVal val="0"/>
              <c:showCatName val="0"/>
              <c:showSerName val="0"/>
              <c:showPercent val="0"/>
              <c:showBubbleSize val="0"/>
              <c:extLst>
                <c:ext xmlns:c15="http://schemas.microsoft.com/office/drawing/2012/chart" uri="{CE6537A1-D6FC-4f65-9D91-7224C49458BB}">
                  <c15:dlblFieldTable>
                    <c15:dlblFTEntry>
                      <c15:txfldGUID>{581E679F-2AD5-4C24-8273-41D816EE7CF9}</c15:txfldGUID>
                      <c15:f>Sheet1!$E$14</c15:f>
                      <c15:dlblFieldTableCache>
                        <c:ptCount val="1"/>
                        <c:pt idx="0">
                          <c:v>5%</c:v>
                        </c:pt>
                      </c15:dlblFieldTableCache>
                    </c15:dlblFTEntry>
                  </c15:dlblFieldTable>
                  <c15:showDataLabelsRange val="1"/>
                </c:ext>
                <c:ext xmlns:c16="http://schemas.microsoft.com/office/drawing/2014/chart" uri="{C3380CC4-5D6E-409C-BE32-E72D297353CC}">
                  <c16:uniqueId val="{0000000E-7174-4C94-A0CF-9DF996DAF251}"/>
                </c:ext>
              </c:extLst>
            </c:dLbl>
            <c:dLbl>
              <c:idx val="13"/>
              <c:layout>
                <c:manualLayout>
                  <c:x val="5.5645718171524498E-3"/>
                  <c:y val="0"/>
                </c:manualLayout>
              </c:layout>
              <c:tx>
                <c:strRef>
                  <c:f>Sheet1!$E$15</c:f>
                  <c:strCache>
                    <c:ptCount val="1"/>
                    <c:pt idx="0">
                      <c:v>13%</c:v>
                    </c:pt>
                  </c:strCache>
                </c:strRef>
              </c:tx>
              <c:showLegendKey val="0"/>
              <c:showVal val="0"/>
              <c:showCatName val="0"/>
              <c:showSerName val="0"/>
              <c:showPercent val="0"/>
              <c:showBubbleSize val="0"/>
              <c:extLst>
                <c:ext xmlns:c15="http://schemas.microsoft.com/office/drawing/2012/chart" uri="{CE6537A1-D6FC-4f65-9D91-7224C49458BB}">
                  <c15:dlblFieldTable>
                    <c15:dlblFTEntry>
                      <c15:txfldGUID>{0BF54227-627D-4E9A-BE05-9738C325A213}</c15:txfldGUID>
                      <c15:f>Sheet1!$E$15</c15:f>
                      <c15:dlblFieldTableCache>
                        <c:ptCount val="1"/>
                        <c:pt idx="0">
                          <c:v>13%</c:v>
                        </c:pt>
                      </c15:dlblFieldTableCache>
                    </c15:dlblFTEntry>
                  </c15:dlblFieldTable>
                  <c15:showDataLabelsRange val="1"/>
                </c:ext>
                <c:ext xmlns:c16="http://schemas.microsoft.com/office/drawing/2014/chart" uri="{C3380CC4-5D6E-409C-BE32-E72D297353CC}">
                  <c16:uniqueId val="{0000000F-7174-4C94-A0CF-9DF996DAF251}"/>
                </c:ext>
              </c:extLst>
            </c:dLbl>
            <c:dLbl>
              <c:idx val="14"/>
              <c:layout>
                <c:manualLayout>
                  <c:x val="5.5645718171525513E-3"/>
                  <c:y val="0"/>
                </c:manualLayout>
              </c:layout>
              <c:tx>
                <c:strRef>
                  <c:f>Sheet1!$E$16</c:f>
                  <c:strCache>
                    <c:ptCount val="1"/>
                    <c:pt idx="0">
                      <c:v>15%</c:v>
                    </c:pt>
                  </c:strCache>
                </c:strRef>
              </c:tx>
              <c:showLegendKey val="0"/>
              <c:showVal val="0"/>
              <c:showCatName val="0"/>
              <c:showSerName val="0"/>
              <c:showPercent val="0"/>
              <c:showBubbleSize val="0"/>
              <c:extLst>
                <c:ext xmlns:c15="http://schemas.microsoft.com/office/drawing/2012/chart" uri="{CE6537A1-D6FC-4f65-9D91-7224C49458BB}">
                  <c15:dlblFieldTable>
                    <c15:dlblFTEntry>
                      <c15:txfldGUID>{E3FB03FE-8E69-4C48-A3A9-F347FF115708}</c15:txfldGUID>
                      <c15:f>Sheet1!$E$16</c15:f>
                      <c15:dlblFieldTableCache>
                        <c:ptCount val="1"/>
                        <c:pt idx="0">
                          <c:v>15%</c:v>
                        </c:pt>
                      </c15:dlblFieldTableCache>
                    </c15:dlblFTEntry>
                  </c15:dlblFieldTable>
                  <c15:showDataLabelsRange val="1"/>
                </c:ext>
                <c:ext xmlns:c16="http://schemas.microsoft.com/office/drawing/2014/chart" uri="{C3380CC4-5D6E-409C-BE32-E72D297353CC}">
                  <c16:uniqueId val="{00000010-7174-4C94-A0CF-9DF996DAF251}"/>
                </c:ext>
              </c:extLst>
            </c:dLbl>
            <c:dLbl>
              <c:idx val="15"/>
              <c:layout>
                <c:manualLayout>
                  <c:x val="1.1129143634305002E-2"/>
                  <c:y val="0"/>
                </c:manualLayout>
              </c:layout>
              <c:tx>
                <c:strRef>
                  <c:f>Sheet1!$E$17</c:f>
                  <c:strCache>
                    <c:ptCount val="1"/>
                    <c:pt idx="0">
                      <c:v>19%</c:v>
                    </c:pt>
                  </c:strCache>
                </c:strRef>
              </c:tx>
              <c:showLegendKey val="0"/>
              <c:showVal val="0"/>
              <c:showCatName val="0"/>
              <c:showSerName val="0"/>
              <c:showPercent val="0"/>
              <c:showBubbleSize val="0"/>
              <c:extLst>
                <c:ext xmlns:c15="http://schemas.microsoft.com/office/drawing/2012/chart" uri="{CE6537A1-D6FC-4f65-9D91-7224C49458BB}">
                  <c15:dlblFieldTable>
                    <c15:dlblFTEntry>
                      <c15:txfldGUID>{F25ECFB4-0D52-4865-B0F7-56757C4F22D6}</c15:txfldGUID>
                      <c15:f>Sheet1!$E$17</c15:f>
                      <c15:dlblFieldTableCache>
                        <c:ptCount val="1"/>
                        <c:pt idx="0">
                          <c:v>19%</c:v>
                        </c:pt>
                      </c15:dlblFieldTableCache>
                    </c15:dlblFTEntry>
                  </c15:dlblFieldTable>
                  <c15:showDataLabelsRange val="1"/>
                </c:ext>
                <c:ext xmlns:c16="http://schemas.microsoft.com/office/drawing/2014/chart" uri="{C3380CC4-5D6E-409C-BE32-E72D297353CC}">
                  <c16:uniqueId val="{00000011-7174-4C94-A0CF-9DF996DAF251}"/>
                </c:ext>
              </c:extLst>
            </c:dLbl>
            <c:dLbl>
              <c:idx val="16"/>
              <c:layout>
                <c:manualLayout>
                  <c:x val="5.5645718171525513E-3"/>
                  <c:y val="1.2694928811916485E-16"/>
                </c:manualLayout>
              </c:layout>
              <c:tx>
                <c:strRef>
                  <c:f>Sheet1!$E$18</c:f>
                  <c:strCache>
                    <c:ptCount val="1"/>
                    <c:pt idx="0">
                      <c:v>60%</c:v>
                    </c:pt>
                  </c:strCache>
                </c:strRef>
              </c:tx>
              <c:showLegendKey val="0"/>
              <c:showVal val="0"/>
              <c:showCatName val="0"/>
              <c:showSerName val="0"/>
              <c:showPercent val="0"/>
              <c:showBubbleSize val="0"/>
              <c:extLst>
                <c:ext xmlns:c15="http://schemas.microsoft.com/office/drawing/2012/chart" uri="{CE6537A1-D6FC-4f65-9D91-7224C49458BB}">
                  <c15:dlblFieldTable>
                    <c15:dlblFTEntry>
                      <c15:txfldGUID>{E54A8AA3-17B2-4122-A0C0-315E530CE0EB}</c15:txfldGUID>
                      <c15:f>Sheet1!$E$18</c15:f>
                      <c15:dlblFieldTableCache>
                        <c:ptCount val="1"/>
                        <c:pt idx="0">
                          <c:v>60%</c:v>
                        </c:pt>
                      </c15:dlblFieldTableCache>
                    </c15:dlblFTEntry>
                  </c15:dlblFieldTable>
                  <c15:showDataLabelsRange val="1"/>
                </c:ext>
                <c:ext xmlns:c16="http://schemas.microsoft.com/office/drawing/2014/chart" uri="{C3380CC4-5D6E-409C-BE32-E72D297353CC}">
                  <c16:uniqueId val="{00000012-7174-4C94-A0CF-9DF996DAF251}"/>
                </c:ext>
              </c:extLst>
            </c:dLbl>
            <c:dLbl>
              <c:idx val="17"/>
              <c:layout>
                <c:manualLayout>
                  <c:x val="5.5645718171525513E-3"/>
                  <c:y val="0"/>
                </c:manualLayout>
              </c:layout>
              <c:tx>
                <c:strRef>
                  <c:f>Sheet1!$E$19</c:f>
                  <c:strCache>
                    <c:ptCount val="1"/>
                    <c:pt idx="0">
                      <c:v>13%</c:v>
                    </c:pt>
                  </c:strCache>
                </c:strRef>
              </c:tx>
              <c:showLegendKey val="0"/>
              <c:showVal val="0"/>
              <c:showCatName val="0"/>
              <c:showSerName val="0"/>
              <c:showPercent val="0"/>
              <c:showBubbleSize val="0"/>
              <c:extLst>
                <c:ext xmlns:c15="http://schemas.microsoft.com/office/drawing/2012/chart" uri="{CE6537A1-D6FC-4f65-9D91-7224C49458BB}">
                  <c15:dlblFieldTable>
                    <c15:dlblFTEntry>
                      <c15:txfldGUID>{B799F5ED-F294-4A49-AA8C-276200B01CC5}</c15:txfldGUID>
                      <c15:f>Sheet1!$E$19</c15:f>
                      <c15:dlblFieldTableCache>
                        <c:ptCount val="1"/>
                        <c:pt idx="0">
                          <c:v>13%</c:v>
                        </c:pt>
                      </c15:dlblFieldTableCache>
                    </c15:dlblFTEntry>
                  </c15:dlblFieldTable>
                  <c15:showDataLabelsRange val="1"/>
                </c:ext>
                <c:ext xmlns:c16="http://schemas.microsoft.com/office/drawing/2014/chart" uri="{C3380CC4-5D6E-409C-BE32-E72D297353CC}">
                  <c16:uniqueId val="{00000013-7174-4C94-A0CF-9DF996DAF251}"/>
                </c:ext>
              </c:extLst>
            </c:dLbl>
            <c:dLbl>
              <c:idx val="18"/>
              <c:layout>
                <c:manualLayout>
                  <c:x val="1.391142954288138E-2"/>
                  <c:y val="0"/>
                </c:manualLayout>
              </c:layout>
              <c:tx>
                <c:strRef>
                  <c:f>Sheet1!$E$20</c:f>
                  <c:strCache>
                    <c:ptCount val="1"/>
                    <c:pt idx="0">
                      <c:v>50%</c:v>
                    </c:pt>
                  </c:strCache>
                </c:strRef>
              </c:tx>
              <c:showLegendKey val="0"/>
              <c:showVal val="0"/>
              <c:showCatName val="0"/>
              <c:showSerName val="0"/>
              <c:showPercent val="0"/>
              <c:showBubbleSize val="0"/>
              <c:extLst>
                <c:ext xmlns:c15="http://schemas.microsoft.com/office/drawing/2012/chart" uri="{CE6537A1-D6FC-4f65-9D91-7224C49458BB}">
                  <c15:dlblFieldTable>
                    <c15:dlblFTEntry>
                      <c15:txfldGUID>{2AC98194-C909-4706-BF77-B714062E21C5}</c15:txfldGUID>
                      <c15:f>Sheet1!$E$20</c15:f>
                      <c15:dlblFieldTableCache>
                        <c:ptCount val="1"/>
                        <c:pt idx="0">
                          <c:v>50%</c:v>
                        </c:pt>
                      </c15:dlblFieldTableCache>
                    </c15:dlblFTEntry>
                  </c15:dlblFieldTable>
                  <c15:showDataLabelsRange val="1"/>
                </c:ext>
                <c:ext xmlns:c16="http://schemas.microsoft.com/office/drawing/2014/chart" uri="{C3380CC4-5D6E-409C-BE32-E72D297353CC}">
                  <c16:uniqueId val="{00000014-7174-4C94-A0CF-9DF996DAF251}"/>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Theft</c:v>
                </c:pt>
                <c:pt idx="1">
                  <c:v>Non-DV Assault</c:v>
                </c:pt>
                <c:pt idx="2">
                  <c:v>Trespass, riot/array, criminal intent</c:v>
                </c:pt>
                <c:pt idx="3">
                  <c:v>Breach of community-based order</c:v>
                </c:pt>
                <c:pt idx="4">
                  <c:v>Break and enter</c:v>
                </c:pt>
                <c:pt idx="5">
                  <c:v>Property damage</c:v>
                </c:pt>
                <c:pt idx="6">
                  <c:v>Intimidation/stalking</c:v>
                </c:pt>
                <c:pt idx="7">
                  <c:v>DV Assault</c:v>
                </c:pt>
                <c:pt idx="8">
                  <c:v>Breach of violence restraining orders</c:v>
                </c:pt>
                <c:pt idx="9">
                  <c:v>Robbery</c:v>
                </c:pt>
                <c:pt idx="10">
                  <c:v>Drug offences</c:v>
                </c:pt>
                <c:pt idx="11">
                  <c:v>Resist/hinder police officer</c:v>
                </c:pt>
                <c:pt idx="12">
                  <c:v>Weapons offences</c:v>
                </c:pt>
                <c:pt idx="13">
                  <c:v>Fraud</c:v>
                </c:pt>
                <c:pt idx="14">
                  <c:v>Dangerous acts</c:v>
                </c:pt>
                <c:pt idx="15">
                  <c:v>Sexual assault</c:v>
                </c:pt>
                <c:pt idx="16">
                  <c:v>Breach of suspended sentence</c:v>
                </c:pt>
                <c:pt idx="17">
                  <c:v>Abduction</c:v>
                </c:pt>
                <c:pt idx="18">
                  <c:v>Other acts intended to cause injury</c:v>
                </c:pt>
              </c:strCache>
            </c:strRef>
          </c:cat>
          <c:val>
            <c:numRef>
              <c:f>'Offences (2)'!$P$27:$P$45</c:f>
              <c:numCache>
                <c:formatCode>General</c:formatCode>
                <c:ptCount val="19"/>
                <c:pt idx="0">
                  <c:v>30</c:v>
                </c:pt>
                <c:pt idx="1">
                  <c:v>30</c:v>
                </c:pt>
                <c:pt idx="2">
                  <c:v>30</c:v>
                </c:pt>
                <c:pt idx="3">
                  <c:v>30</c:v>
                </c:pt>
                <c:pt idx="4">
                  <c:v>30</c:v>
                </c:pt>
                <c:pt idx="5">
                  <c:v>30</c:v>
                </c:pt>
                <c:pt idx="6">
                  <c:v>30</c:v>
                </c:pt>
                <c:pt idx="7">
                  <c:v>30</c:v>
                </c:pt>
                <c:pt idx="8">
                  <c:v>30</c:v>
                </c:pt>
                <c:pt idx="9">
                  <c:v>30</c:v>
                </c:pt>
                <c:pt idx="10">
                  <c:v>30</c:v>
                </c:pt>
                <c:pt idx="11">
                  <c:v>30</c:v>
                </c:pt>
                <c:pt idx="12">
                  <c:v>30</c:v>
                </c:pt>
                <c:pt idx="13">
                  <c:v>30</c:v>
                </c:pt>
                <c:pt idx="14">
                  <c:v>30</c:v>
                </c:pt>
                <c:pt idx="15">
                  <c:v>30</c:v>
                </c:pt>
                <c:pt idx="16">
                  <c:v>30</c:v>
                </c:pt>
                <c:pt idx="17">
                  <c:v>30</c:v>
                </c:pt>
                <c:pt idx="18">
                  <c:v>30</c:v>
                </c:pt>
              </c:numCache>
            </c:numRef>
          </c:val>
          <c:extLst>
            <c:ext xmlns:c15="http://schemas.microsoft.com/office/drawing/2012/chart" uri="{02D57815-91ED-43cb-92C2-25804820EDAC}">
              <c15:datalabelsRange>
                <c15:f>'Offences (2)'!$O$27:$O$45</c15:f>
                <c15:dlblRangeCache>
                  <c:ptCount val="19"/>
                  <c:pt idx="0">
                    <c:v>22%</c:v>
                  </c:pt>
                  <c:pt idx="1">
                    <c:v>15%</c:v>
                  </c:pt>
                  <c:pt idx="2">
                    <c:v>33%</c:v>
                  </c:pt>
                  <c:pt idx="3">
                    <c:v>7%</c:v>
                  </c:pt>
                  <c:pt idx="4">
                    <c:v>9%</c:v>
                  </c:pt>
                  <c:pt idx="5">
                    <c:v>8%</c:v>
                  </c:pt>
                  <c:pt idx="6">
                    <c:v>60%</c:v>
                  </c:pt>
                  <c:pt idx="7">
                    <c:v>4%</c:v>
                  </c:pt>
                  <c:pt idx="8">
                    <c:v>13%</c:v>
                  </c:pt>
                  <c:pt idx="9">
                    <c:v>15%</c:v>
                  </c:pt>
                  <c:pt idx="10">
                    <c:v>19%</c:v>
                  </c:pt>
                  <c:pt idx="11">
                    <c:v>2%</c:v>
                  </c:pt>
                  <c:pt idx="12">
                    <c:v>1%</c:v>
                  </c:pt>
                  <c:pt idx="13">
                    <c:v>4%</c:v>
                  </c:pt>
                  <c:pt idx="14">
                    <c:v>5%</c:v>
                  </c:pt>
                  <c:pt idx="15">
                    <c:v>13%</c:v>
                  </c:pt>
                  <c:pt idx="16">
                    <c:v>1%</c:v>
                  </c:pt>
                  <c:pt idx="17">
                    <c:v>2%</c:v>
                  </c:pt>
                  <c:pt idx="18">
                    <c:v>50%</c:v>
                  </c:pt>
                </c15:dlblRangeCache>
              </c15:datalabelsRange>
            </c:ext>
            <c:ext xmlns:c16="http://schemas.microsoft.com/office/drawing/2014/chart" uri="{C3380CC4-5D6E-409C-BE32-E72D297353CC}">
              <c16:uniqueId val="{00000015-7174-4C94-A0CF-9DF996DAF251}"/>
            </c:ext>
          </c:extLst>
        </c:ser>
        <c:dLbls>
          <c:showLegendKey val="0"/>
          <c:showVal val="0"/>
          <c:showCatName val="0"/>
          <c:showSerName val="0"/>
          <c:showPercent val="0"/>
          <c:showBubbleSize val="0"/>
        </c:dLbls>
        <c:gapWidth val="30"/>
        <c:overlap val="100"/>
        <c:axId val="1345098495"/>
        <c:axId val="1347452063"/>
      </c:barChart>
      <c:catAx>
        <c:axId val="134509849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2190D7"/>
                </a:solidFill>
                <a:latin typeface="Arial" panose="020B0604020202020204" pitchFamily="34" charset="0"/>
                <a:ea typeface="+mn-ea"/>
                <a:cs typeface="Arial" panose="020B0604020202020204" pitchFamily="34" charset="0"/>
              </a:defRPr>
            </a:pPr>
            <a:endParaRPr lang="en-US"/>
          </a:p>
        </c:txPr>
        <c:crossAx val="1347452063"/>
        <c:crosses val="autoZero"/>
        <c:auto val="1"/>
        <c:lblAlgn val="ctr"/>
        <c:lblOffset val="100"/>
        <c:noMultiLvlLbl val="0"/>
      </c:catAx>
      <c:valAx>
        <c:axId val="1347452063"/>
        <c:scaling>
          <c:orientation val="minMax"/>
          <c:max val="350"/>
        </c:scaling>
        <c:delete val="0"/>
        <c:axPos val="b"/>
        <c:majorGridlines>
          <c:spPr>
            <a:ln w="9525" cap="flat" cmpd="sng" algn="ctr">
              <a:solidFill>
                <a:schemeClr val="bg1">
                  <a:lumMod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45098495"/>
        <c:crosses val="max"/>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256204501322887"/>
          <c:y val="6.8756345319357481E-2"/>
          <c:w val="0.5494383098614638"/>
          <c:h val="0.90339004543507861"/>
        </c:manualLayout>
      </c:layout>
      <c:barChart>
        <c:barDir val="bar"/>
        <c:grouping val="clustered"/>
        <c:varyColors val="0"/>
        <c:ser>
          <c:idx val="0"/>
          <c:order val="0"/>
          <c:spPr>
            <a:solidFill>
              <a:srgbClr val="2190D7"/>
            </a:solidFill>
            <a:ln>
              <a:noFill/>
            </a:ln>
            <a:effectLst/>
          </c:spPr>
          <c:invertIfNegative val="0"/>
          <c:dPt>
            <c:idx val="6"/>
            <c:invertIfNegative val="0"/>
            <c:bubble3D val="0"/>
            <c:spPr>
              <a:solidFill>
                <a:srgbClr val="241F55"/>
              </a:solidFill>
              <a:ln>
                <a:solidFill>
                  <a:srgbClr val="002060"/>
                </a:solidFill>
              </a:ln>
              <a:effectLst/>
            </c:spPr>
            <c:extLst>
              <c:ext xmlns:c16="http://schemas.microsoft.com/office/drawing/2014/chart" uri="{C3380CC4-5D6E-409C-BE32-E72D297353CC}">
                <c16:uniqueId val="{00000006-EC7E-4551-8013-C9AEBF2F00DA}"/>
              </c:ext>
            </c:extLst>
          </c:dPt>
          <c:dPt>
            <c:idx val="7"/>
            <c:invertIfNegative val="0"/>
            <c:bubble3D val="0"/>
            <c:spPr>
              <a:solidFill>
                <a:srgbClr val="241F55"/>
              </a:solidFill>
              <a:ln>
                <a:noFill/>
              </a:ln>
              <a:effectLst/>
            </c:spPr>
            <c:extLst>
              <c:ext xmlns:c16="http://schemas.microsoft.com/office/drawing/2014/chart" uri="{C3380CC4-5D6E-409C-BE32-E72D297353CC}">
                <c16:uniqueId val="{00000007-EC7E-4551-8013-C9AEBF2F00DA}"/>
              </c:ext>
            </c:extLst>
          </c:dPt>
          <c:dLbls>
            <c:dLbl>
              <c:idx val="0"/>
              <c:tx>
                <c:rich>
                  <a:bodyPr/>
                  <a:lstStyle/>
                  <a:p>
                    <a:fld id="{04260F09-45C3-42CF-9C67-650AF0EF514D}" type="VALUE">
                      <a:rPr lang="en-US"/>
                      <a:pPr/>
                      <a:t>[VALUE]</a:t>
                    </a:fld>
                    <a:r>
                      <a:rPr lang="en-US"/>
                      <a:t> (22.7%)</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C7E-4551-8013-C9AEBF2F00DA}"/>
                </c:ext>
              </c:extLst>
            </c:dLbl>
            <c:dLbl>
              <c:idx val="1"/>
              <c:tx>
                <c:rich>
                  <a:bodyPr/>
                  <a:lstStyle/>
                  <a:p>
                    <a:fld id="{4BACFB9A-EEE2-4AC3-A304-29513EF16BF9}" type="VALUE">
                      <a:rPr lang="en-US"/>
                      <a:pPr/>
                      <a:t>[VALUE]</a:t>
                    </a:fld>
                    <a:r>
                      <a:rPr lang="en-US"/>
                      <a:t> (20.6%)</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C7E-4551-8013-C9AEBF2F00DA}"/>
                </c:ext>
              </c:extLst>
            </c:dLbl>
            <c:dLbl>
              <c:idx val="2"/>
              <c:tx>
                <c:rich>
                  <a:bodyPr/>
                  <a:lstStyle/>
                  <a:p>
                    <a:fld id="{AB77E431-8A7F-4003-8787-EF1FD589AF59}" type="VALUE">
                      <a:rPr lang="en-US"/>
                      <a:pPr/>
                      <a:t>[VALUE]</a:t>
                    </a:fld>
                    <a:r>
                      <a:rPr lang="en-US"/>
                      <a:t> (14.3%)</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C7E-4551-8013-C9AEBF2F00DA}"/>
                </c:ext>
              </c:extLst>
            </c:dLbl>
            <c:dLbl>
              <c:idx val="3"/>
              <c:tx>
                <c:rich>
                  <a:bodyPr/>
                  <a:lstStyle/>
                  <a:p>
                    <a:fld id="{B04C899B-53EA-4475-99EC-667F7F9E94D1}" type="VALUE">
                      <a:rPr lang="en-US"/>
                      <a:pPr/>
                      <a:t>[VALUE]</a:t>
                    </a:fld>
                    <a:r>
                      <a:rPr lang="en-US"/>
                      <a:t> (12.0%)</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C7E-4551-8013-C9AEBF2F00DA}"/>
                </c:ext>
              </c:extLst>
            </c:dLbl>
            <c:dLbl>
              <c:idx val="4"/>
              <c:tx>
                <c:rich>
                  <a:bodyPr/>
                  <a:lstStyle/>
                  <a:p>
                    <a:fld id="{06264B15-8D65-4A0F-AAB9-A7543D78458A}" type="VALUE">
                      <a:rPr lang="en-US"/>
                      <a:pPr/>
                      <a:t>[VALUE]</a:t>
                    </a:fld>
                    <a:r>
                      <a:rPr lang="en-US"/>
                      <a:t> (10.2%)</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C7E-4551-8013-C9AEBF2F00DA}"/>
                </c:ext>
              </c:extLst>
            </c:dLbl>
            <c:dLbl>
              <c:idx val="5"/>
              <c:layout>
                <c:manualLayout>
                  <c:x val="-8.0004662853104501E-3"/>
                  <c:y val="-1.5192877770307707E-2"/>
                </c:manualLayout>
              </c:layout>
              <c:tx>
                <c:rich>
                  <a:bodyPr/>
                  <a:lstStyle/>
                  <a:p>
                    <a:fld id="{3FDAAAEF-5CAD-4FFE-80FA-DAB6AD763ACC}" type="VALUE">
                      <a:rPr lang="en-US">
                        <a:solidFill>
                          <a:schemeClr val="tx1"/>
                        </a:solidFill>
                      </a:rPr>
                      <a:pPr/>
                      <a:t>[VALUE]</a:t>
                    </a:fld>
                    <a:r>
                      <a:rPr lang="en-US" dirty="0">
                        <a:solidFill>
                          <a:schemeClr val="tx1"/>
                        </a:solidFill>
                      </a:rPr>
                      <a:t> (6.6%)</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C7E-4551-8013-C9AEBF2F00DA}"/>
                </c:ext>
              </c:extLst>
            </c:dLbl>
            <c:dLbl>
              <c:idx val="6"/>
              <c:layout>
                <c:manualLayout>
                  <c:x val="8.254099994218383E-4"/>
                  <c:y val="2.5323456766493044E-3"/>
                </c:manualLayout>
              </c:layout>
              <c:tx>
                <c:rich>
                  <a:bodyPr/>
                  <a:lstStyle/>
                  <a:p>
                    <a:fld id="{03DFD18E-5617-4B14-8188-B89F27B63EB8}" type="VALUE">
                      <a:rPr lang="en-US">
                        <a:solidFill>
                          <a:schemeClr val="tx1"/>
                        </a:solidFill>
                      </a:rPr>
                      <a:pPr/>
                      <a:t>[VALUE]</a:t>
                    </a:fld>
                    <a:r>
                      <a:rPr lang="en-US" dirty="0">
                        <a:solidFill>
                          <a:schemeClr val="tx1"/>
                        </a:solidFill>
                      </a:rPr>
                      <a:t> (6.2%)</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EC7E-4551-8013-C9AEBF2F00DA}"/>
                </c:ext>
              </c:extLst>
            </c:dLbl>
            <c:dLbl>
              <c:idx val="7"/>
              <c:layout>
                <c:manualLayout>
                  <c:x val="-4.9755314051201226E-4"/>
                  <c:y val="7.5966382667518421E-3"/>
                </c:manualLayout>
              </c:layout>
              <c:tx>
                <c:rich>
                  <a:bodyPr/>
                  <a:lstStyle/>
                  <a:p>
                    <a:fld id="{C1F5C46A-E9A5-4ECB-AA19-4635E87A3ABC}" type="VALUE">
                      <a:rPr lang="en-US">
                        <a:solidFill>
                          <a:schemeClr val="tx1"/>
                        </a:solidFill>
                      </a:rPr>
                      <a:pPr/>
                      <a:t>[VALUE]</a:t>
                    </a:fld>
                    <a:r>
                      <a:rPr lang="en-US" baseline="0" dirty="0">
                        <a:solidFill>
                          <a:schemeClr val="tx1"/>
                        </a:solidFill>
                      </a:rPr>
                      <a:t> (4.4%)</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EC7E-4551-8013-C9AEBF2F00DA}"/>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Sheet1!$A$58:$A$65</c:f>
              <c:strCache>
                <c:ptCount val="8"/>
                <c:pt idx="0">
                  <c:v>Break and enter</c:v>
                </c:pt>
                <c:pt idx="1">
                  <c:v>Breach of community-based order</c:v>
                </c:pt>
                <c:pt idx="2">
                  <c:v>Property damage</c:v>
                </c:pt>
                <c:pt idx="3">
                  <c:v>Theft</c:v>
                </c:pt>
                <c:pt idx="4">
                  <c:v>Driving offences</c:v>
                </c:pt>
                <c:pt idx="5">
                  <c:v>Robbery</c:v>
                </c:pt>
                <c:pt idx="6">
                  <c:v>Non-DV Assault</c:v>
                </c:pt>
                <c:pt idx="7">
                  <c:v>DV Assault</c:v>
                </c:pt>
              </c:strCache>
            </c:strRef>
          </c:cat>
          <c:val>
            <c:numRef>
              <c:f>Sheet1!$D$58:$D$65</c:f>
              <c:numCache>
                <c:formatCode>General</c:formatCode>
                <c:ptCount val="8"/>
                <c:pt idx="0">
                  <c:v>-151</c:v>
                </c:pt>
                <c:pt idx="1">
                  <c:v>-137</c:v>
                </c:pt>
                <c:pt idx="2">
                  <c:v>-95</c:v>
                </c:pt>
                <c:pt idx="3">
                  <c:v>-80</c:v>
                </c:pt>
                <c:pt idx="4">
                  <c:v>-68</c:v>
                </c:pt>
                <c:pt idx="5">
                  <c:v>-44</c:v>
                </c:pt>
                <c:pt idx="6">
                  <c:v>-41</c:v>
                </c:pt>
                <c:pt idx="7">
                  <c:v>-29</c:v>
                </c:pt>
              </c:numCache>
            </c:numRef>
          </c:val>
          <c:extLst>
            <c:ext xmlns:c16="http://schemas.microsoft.com/office/drawing/2014/chart" uri="{C3380CC4-5D6E-409C-BE32-E72D297353CC}">
              <c16:uniqueId val="{00000008-EC7E-4551-8013-C9AEBF2F00DA}"/>
            </c:ext>
          </c:extLst>
        </c:ser>
        <c:dLbls>
          <c:showLegendKey val="0"/>
          <c:showVal val="0"/>
          <c:showCatName val="0"/>
          <c:showSerName val="0"/>
          <c:showPercent val="0"/>
          <c:showBubbleSize val="0"/>
        </c:dLbls>
        <c:gapWidth val="25"/>
        <c:axId val="283683935"/>
        <c:axId val="283688927"/>
      </c:barChart>
      <c:catAx>
        <c:axId val="283683935"/>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3688927"/>
        <c:crosses val="autoZero"/>
        <c:auto val="1"/>
        <c:lblAlgn val="ctr"/>
        <c:lblOffset val="100"/>
        <c:noMultiLvlLbl val="0"/>
      </c:catAx>
      <c:valAx>
        <c:axId val="283688927"/>
        <c:scaling>
          <c:orientation val="minMax"/>
          <c:min val="-200"/>
        </c:scaling>
        <c:delete val="0"/>
        <c:axPos val="t"/>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368393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'Vols &amp; rates'!$A$63</c:f>
              <c:strCache>
                <c:ptCount val="1"/>
                <c:pt idx="0">
                  <c:v> Number of custodial orders</c:v>
                </c:pt>
              </c:strCache>
            </c:strRef>
          </c:tx>
          <c:spPr>
            <a:solidFill>
              <a:srgbClr val="2190D7"/>
            </a:solidFill>
            <a:ln w="38100">
              <a:noFill/>
            </a:ln>
            <a:effectLst/>
          </c:spPr>
          <c:invertIfNegative val="0"/>
          <c:dPt>
            <c:idx val="0"/>
            <c:invertIfNegative val="0"/>
            <c:bubble3D val="0"/>
            <c:extLst>
              <c:ext xmlns:c16="http://schemas.microsoft.com/office/drawing/2014/chart" uri="{C3380CC4-5D6E-409C-BE32-E72D297353CC}">
                <c16:uniqueId val="{00000000-11E1-4A52-9FFF-4E66DEAFA582}"/>
              </c:ext>
            </c:extLst>
          </c:dPt>
          <c:dPt>
            <c:idx val="4"/>
            <c:invertIfNegative val="0"/>
            <c:bubble3D val="0"/>
            <c:extLst>
              <c:ext xmlns:c16="http://schemas.microsoft.com/office/drawing/2014/chart" uri="{C3380CC4-5D6E-409C-BE32-E72D297353CC}">
                <c16:uniqueId val="{00000001-11E1-4A52-9FFF-4E66DEAFA582}"/>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'Vols &amp; rates'!$B$62:$H$62</c:f>
              <c:numCache>
                <c:formatCode>General</c:formatCode>
                <c:ptCount val="7"/>
                <c:pt idx="0">
                  <c:v>2015</c:v>
                </c:pt>
                <c:pt idx="1">
                  <c:v>2016</c:v>
                </c:pt>
                <c:pt idx="2">
                  <c:v>2017</c:v>
                </c:pt>
                <c:pt idx="3">
                  <c:v>2018</c:v>
                </c:pt>
                <c:pt idx="4">
                  <c:v>2019</c:v>
                </c:pt>
                <c:pt idx="5">
                  <c:v>2020</c:v>
                </c:pt>
                <c:pt idx="6">
                  <c:v>2021</c:v>
                </c:pt>
              </c:numCache>
            </c:numRef>
          </c:cat>
          <c:val>
            <c:numRef>
              <c:f>'Vols &amp; rates'!$B$63:$H$63</c:f>
              <c:numCache>
                <c:formatCode>General</c:formatCode>
                <c:ptCount val="7"/>
                <c:pt idx="0">
                  <c:v>363</c:v>
                </c:pt>
                <c:pt idx="1">
                  <c:v>300</c:v>
                </c:pt>
                <c:pt idx="2">
                  <c:v>286</c:v>
                </c:pt>
                <c:pt idx="3">
                  <c:v>286</c:v>
                </c:pt>
                <c:pt idx="4">
                  <c:v>193</c:v>
                </c:pt>
                <c:pt idx="5">
                  <c:v>170</c:v>
                </c:pt>
                <c:pt idx="6">
                  <c:v>132</c:v>
                </c:pt>
              </c:numCache>
            </c:numRef>
          </c:val>
          <c:extLst>
            <c:ext xmlns:c16="http://schemas.microsoft.com/office/drawing/2014/chart" uri="{C3380CC4-5D6E-409C-BE32-E72D297353CC}">
              <c16:uniqueId val="{00000002-11E1-4A52-9FFF-4E66DEAFA582}"/>
            </c:ext>
          </c:extLst>
        </c:ser>
        <c:dLbls>
          <c:showLegendKey val="0"/>
          <c:showVal val="0"/>
          <c:showCatName val="0"/>
          <c:showSerName val="0"/>
          <c:showPercent val="0"/>
          <c:showBubbleSize val="0"/>
        </c:dLbls>
        <c:gapWidth val="150"/>
        <c:axId val="1288337743"/>
        <c:axId val="1347442495"/>
      </c:barChart>
      <c:lineChart>
        <c:grouping val="standard"/>
        <c:varyColors val="0"/>
        <c:ser>
          <c:idx val="1"/>
          <c:order val="1"/>
          <c:tx>
            <c:strRef>
              <c:f>'Vols &amp; rates'!$A$64</c:f>
              <c:strCache>
                <c:ptCount val="1"/>
                <c:pt idx="0">
                  <c:v> % Custody</c:v>
                </c:pt>
              </c:strCache>
            </c:strRef>
          </c:tx>
          <c:spPr>
            <a:ln w="28575" cap="rnd">
              <a:solidFill>
                <a:schemeClr val="accent2"/>
              </a:solidFill>
              <a:round/>
            </a:ln>
            <a:effectLst/>
          </c:spPr>
          <c:marker>
            <c:symbol val="circle"/>
            <c:size val="7"/>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'Vols &amp; rates'!$B$62:$H$62</c:f>
              <c:numCache>
                <c:formatCode>General</c:formatCode>
                <c:ptCount val="7"/>
                <c:pt idx="0">
                  <c:v>2015</c:v>
                </c:pt>
                <c:pt idx="1">
                  <c:v>2016</c:v>
                </c:pt>
                <c:pt idx="2">
                  <c:v>2017</c:v>
                </c:pt>
                <c:pt idx="3">
                  <c:v>2018</c:v>
                </c:pt>
                <c:pt idx="4">
                  <c:v>2019</c:v>
                </c:pt>
                <c:pt idx="5">
                  <c:v>2020</c:v>
                </c:pt>
                <c:pt idx="6">
                  <c:v>2021</c:v>
                </c:pt>
              </c:numCache>
            </c:numRef>
          </c:cat>
          <c:val>
            <c:numRef>
              <c:f>'Vols &amp; rates'!$B$64:$H$64</c:f>
              <c:numCache>
                <c:formatCode>0%</c:formatCode>
                <c:ptCount val="7"/>
                <c:pt idx="0">
                  <c:v>0.1344942571322712</c:v>
                </c:pt>
                <c:pt idx="1">
                  <c:v>0.11928429423459244</c:v>
                </c:pt>
                <c:pt idx="2">
                  <c:v>0.1196652719665272</c:v>
                </c:pt>
                <c:pt idx="3">
                  <c:v>0.12682926829268293</c:v>
                </c:pt>
                <c:pt idx="4">
                  <c:v>9.4747177221404022E-2</c:v>
                </c:pt>
                <c:pt idx="5">
                  <c:v>9.6645821489482656E-2</c:v>
                </c:pt>
                <c:pt idx="6">
                  <c:v>8.0733944954128445E-2</c:v>
                </c:pt>
              </c:numCache>
            </c:numRef>
          </c:val>
          <c:smooth val="0"/>
          <c:extLst>
            <c:ext xmlns:c16="http://schemas.microsoft.com/office/drawing/2014/chart" uri="{C3380CC4-5D6E-409C-BE32-E72D297353CC}">
              <c16:uniqueId val="{00000003-11E1-4A52-9FFF-4E66DEAFA582}"/>
            </c:ext>
          </c:extLst>
        </c:ser>
        <c:dLbls>
          <c:showLegendKey val="0"/>
          <c:showVal val="0"/>
          <c:showCatName val="0"/>
          <c:showSerName val="0"/>
          <c:showPercent val="0"/>
          <c:showBubbleSize val="0"/>
        </c:dLbls>
        <c:marker val="1"/>
        <c:smooth val="0"/>
        <c:axId val="853002232"/>
        <c:axId val="853001248"/>
      </c:lineChart>
      <c:catAx>
        <c:axId val="1288337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47442495"/>
        <c:crosses val="autoZero"/>
        <c:auto val="1"/>
        <c:lblAlgn val="ctr"/>
        <c:lblOffset val="100"/>
        <c:noMultiLvlLbl val="0"/>
      </c:catAx>
      <c:valAx>
        <c:axId val="1347442495"/>
        <c:scaling>
          <c:orientation val="minMax"/>
          <c:max val="550"/>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88337743"/>
        <c:crosses val="autoZero"/>
        <c:crossBetween val="between"/>
      </c:valAx>
      <c:valAx>
        <c:axId val="853001248"/>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53002232"/>
        <c:crosses val="max"/>
        <c:crossBetween val="between"/>
      </c:valAx>
      <c:catAx>
        <c:axId val="853002232"/>
        <c:scaling>
          <c:orientation val="minMax"/>
        </c:scaling>
        <c:delete val="1"/>
        <c:axPos val="b"/>
        <c:numFmt formatCode="General" sourceLinked="1"/>
        <c:majorTickMark val="out"/>
        <c:minorTickMark val="none"/>
        <c:tickLblPos val="nextTo"/>
        <c:crossAx val="85300124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Arial" panose="020B0604020202020204" pitchFamily="34" charset="0"/>
          <a:cs typeface="Arial" panose="020B0604020202020204"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14816059109442"/>
          <c:y val="0.10593996471624115"/>
          <c:w val="0.70569214501666588"/>
          <c:h val="0.84139574576321396"/>
        </c:manualLayout>
      </c:layout>
      <c:barChart>
        <c:barDir val="bar"/>
        <c:grouping val="clustered"/>
        <c:varyColors val="0"/>
        <c:ser>
          <c:idx val="2"/>
          <c:order val="2"/>
          <c:tx>
            <c:strRef>
              <c:f>[4]Sheet2!$K$110</c:f>
              <c:strCache>
                <c:ptCount val="1"/>
                <c:pt idx="0">
                  <c:v>front (2015)</c:v>
                </c:pt>
              </c:strCache>
            </c:strRef>
          </c:tx>
          <c:spPr>
            <a:solidFill>
              <a:schemeClr val="accent3"/>
            </a:solidFill>
            <a:ln w="25400">
              <a:noFill/>
            </a:ln>
            <a:effectLst/>
          </c:spPr>
          <c:invertIfNegative val="0"/>
          <c:cat>
            <c:numRef>
              <c:f>[4]Sheet2!$K$111:$K$116</c:f>
              <c:numCache>
                <c:formatCode>0%</c:formatCode>
                <c:ptCount val="6"/>
                <c:pt idx="0">
                  <c:v>0.1012987012987013</c:v>
                </c:pt>
                <c:pt idx="1">
                  <c:v>0.15849056603773584</c:v>
                </c:pt>
                <c:pt idx="2">
                  <c:v>0.1728395061728395</c:v>
                </c:pt>
                <c:pt idx="3">
                  <c:v>0.27575757575757576</c:v>
                </c:pt>
                <c:pt idx="4">
                  <c:v>0.40336134453781514</c:v>
                </c:pt>
                <c:pt idx="5">
                  <c:v>0.67647058823529416</c:v>
                </c:pt>
              </c:numCache>
            </c:numRef>
          </c:cat>
          <c:val>
            <c:numRef>
              <c:f>[4]Sheet2!$K$111:$K$116</c:f>
              <c:numCache>
                <c:formatCode>0%</c:formatCode>
                <c:ptCount val="6"/>
                <c:pt idx="0">
                  <c:v>0.1012987012987013</c:v>
                </c:pt>
                <c:pt idx="1">
                  <c:v>0.15849056603773584</c:v>
                </c:pt>
                <c:pt idx="2">
                  <c:v>0.1728395061728395</c:v>
                </c:pt>
                <c:pt idx="3">
                  <c:v>0.27575757575757576</c:v>
                </c:pt>
                <c:pt idx="4">
                  <c:v>0.40336134453781514</c:v>
                </c:pt>
                <c:pt idx="5">
                  <c:v>0.67647058823529416</c:v>
                </c:pt>
              </c:numCache>
            </c:numRef>
          </c:val>
          <c:extLst>
            <c:ext xmlns:c16="http://schemas.microsoft.com/office/drawing/2014/chart" uri="{C3380CC4-5D6E-409C-BE32-E72D297353CC}">
              <c16:uniqueId val="{00000000-EF10-4BAA-A928-1B2F131D8E60}"/>
            </c:ext>
          </c:extLst>
        </c:ser>
        <c:ser>
          <c:idx val="3"/>
          <c:order val="3"/>
          <c:tx>
            <c:strRef>
              <c:f>[4]Sheet2!$L$110</c:f>
              <c:strCache>
                <c:ptCount val="1"/>
                <c:pt idx="0">
                  <c:v>Back (2019)</c:v>
                </c:pt>
              </c:strCache>
            </c:strRef>
          </c:tx>
          <c:spPr>
            <a:solidFill>
              <a:schemeClr val="bg1"/>
            </a:solidFill>
            <a:ln w="25400">
              <a:noFill/>
            </a:ln>
            <a:effectLst/>
          </c:spPr>
          <c:invertIfNegative val="0"/>
          <c:cat>
            <c:numRef>
              <c:f>[4]Sheet2!$L$111:$L$116</c:f>
              <c:numCache>
                <c:formatCode>0%</c:formatCode>
                <c:ptCount val="6"/>
                <c:pt idx="0">
                  <c:v>6.5573770491803282E-2</c:v>
                </c:pt>
                <c:pt idx="1">
                  <c:v>0.14977973568281938</c:v>
                </c:pt>
                <c:pt idx="2">
                  <c:v>7.5268817204301078E-2</c:v>
                </c:pt>
                <c:pt idx="3">
                  <c:v>0.21666666666666667</c:v>
                </c:pt>
                <c:pt idx="4">
                  <c:v>0.33333333333333331</c:v>
                </c:pt>
                <c:pt idx="5">
                  <c:v>0.6</c:v>
                </c:pt>
              </c:numCache>
            </c:numRef>
          </c:cat>
          <c:val>
            <c:numRef>
              <c:f>[4]Sheet2!$L$111:$L$116</c:f>
              <c:numCache>
                <c:formatCode>0%</c:formatCode>
                <c:ptCount val="6"/>
                <c:pt idx="0">
                  <c:v>6.5573770491803282E-2</c:v>
                </c:pt>
                <c:pt idx="1">
                  <c:v>0.14977973568281938</c:v>
                </c:pt>
                <c:pt idx="2">
                  <c:v>7.5268817204301078E-2</c:v>
                </c:pt>
                <c:pt idx="3">
                  <c:v>0.21666666666666667</c:v>
                </c:pt>
                <c:pt idx="4">
                  <c:v>0.33333333333333331</c:v>
                </c:pt>
                <c:pt idx="5">
                  <c:v>0.6</c:v>
                </c:pt>
              </c:numCache>
            </c:numRef>
          </c:val>
          <c:extLst>
            <c:ext xmlns:c16="http://schemas.microsoft.com/office/drawing/2014/chart" uri="{C3380CC4-5D6E-409C-BE32-E72D297353CC}">
              <c16:uniqueId val="{00000001-EF10-4BAA-A928-1B2F131D8E60}"/>
            </c:ext>
          </c:extLst>
        </c:ser>
        <c:dLbls>
          <c:showLegendKey val="0"/>
          <c:showVal val="0"/>
          <c:showCatName val="0"/>
          <c:showSerName val="0"/>
          <c:showPercent val="0"/>
          <c:showBubbleSize val="0"/>
        </c:dLbls>
        <c:gapWidth val="328"/>
        <c:overlap val="100"/>
        <c:axId val="972701088"/>
        <c:axId val="972700432"/>
      </c:barChart>
      <c:scatterChart>
        <c:scatterStyle val="lineMarker"/>
        <c:varyColors val="0"/>
        <c:ser>
          <c:idx val="0"/>
          <c:order val="0"/>
          <c:tx>
            <c:strRef>
              <c:f>[4]Sheet2!$H$110</c:f>
              <c:strCache>
                <c:ptCount val="1"/>
                <c:pt idx="0">
                  <c:v>2015</c:v>
                </c:pt>
              </c:strCache>
            </c:strRef>
          </c:tx>
          <c:spPr>
            <a:ln w="19050" cap="rnd">
              <a:noFill/>
              <a:round/>
            </a:ln>
            <a:effectLst/>
          </c:spPr>
          <c:marker>
            <c:symbol val="circle"/>
            <c:size val="15"/>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[4]Sheet2!$H$111:$H$116</c:f>
              <c:numCache>
                <c:formatCode>0%</c:formatCode>
                <c:ptCount val="6"/>
                <c:pt idx="0">
                  <c:v>0.67647058823529416</c:v>
                </c:pt>
                <c:pt idx="1">
                  <c:v>0.40336134453781514</c:v>
                </c:pt>
                <c:pt idx="2">
                  <c:v>0.27575757575757576</c:v>
                </c:pt>
                <c:pt idx="3">
                  <c:v>0.1728395061728395</c:v>
                </c:pt>
                <c:pt idx="4">
                  <c:v>0.15849056603773584</c:v>
                </c:pt>
                <c:pt idx="5">
                  <c:v>0.1012987012987013</c:v>
                </c:pt>
              </c:numCache>
            </c:numRef>
          </c:xVal>
          <c:yVal>
            <c:numRef>
              <c:f>[4]Sheet2!$J$111:$J$116</c:f>
              <c:numCache>
                <c:formatCode>0.0%</c:formatCode>
                <c:ptCount val="6"/>
                <c:pt idx="0">
                  <c:v>5.5E-2</c:v>
                </c:pt>
                <c:pt idx="1">
                  <c:v>4.4999999999999998E-2</c:v>
                </c:pt>
                <c:pt idx="2">
                  <c:v>3.5000000000000003E-2</c:v>
                </c:pt>
                <c:pt idx="3">
                  <c:v>2.5000000000000001E-2</c:v>
                </c:pt>
                <c:pt idx="4">
                  <c:v>1.4999999999999999E-2</c:v>
                </c:pt>
                <c:pt idx="5">
                  <c:v>5.0000000000000001E-3</c:v>
                </c:pt>
              </c:numCache>
            </c:numRef>
          </c:yVal>
          <c:smooth val="0"/>
          <c:extLst>
            <c:ext xmlns:c16="http://schemas.microsoft.com/office/drawing/2014/chart" uri="{C3380CC4-5D6E-409C-BE32-E72D297353CC}">
              <c16:uniqueId val="{00000002-EF10-4BAA-A928-1B2F131D8E60}"/>
            </c:ext>
          </c:extLst>
        </c:ser>
        <c:ser>
          <c:idx val="1"/>
          <c:order val="1"/>
          <c:tx>
            <c:strRef>
              <c:f>[4]Sheet2!$I$110</c:f>
              <c:strCache>
                <c:ptCount val="1"/>
                <c:pt idx="0">
                  <c:v>2019</c:v>
                </c:pt>
              </c:strCache>
            </c:strRef>
          </c:tx>
          <c:spPr>
            <a:ln w="25400" cap="rnd">
              <a:noFill/>
              <a:round/>
            </a:ln>
            <a:effectLst/>
          </c:spPr>
          <c:marker>
            <c:symbol val="circle"/>
            <c:size val="15"/>
            <c:spPr>
              <a:solidFill>
                <a:schemeClr val="accent2"/>
              </a:solidFill>
              <a:ln w="9525">
                <a:solidFill>
                  <a:schemeClr val="accent2"/>
                </a:solidFill>
              </a:ln>
              <a:effectLst/>
            </c:spPr>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l"/>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[4]Sheet2!$I$111:$I$116</c:f>
              <c:numCache>
                <c:formatCode>0%</c:formatCode>
                <c:ptCount val="6"/>
                <c:pt idx="0">
                  <c:v>0.6</c:v>
                </c:pt>
                <c:pt idx="1">
                  <c:v>0.33333333333333331</c:v>
                </c:pt>
                <c:pt idx="2">
                  <c:v>0.21666666666666667</c:v>
                </c:pt>
                <c:pt idx="3">
                  <c:v>7.5268817204301078E-2</c:v>
                </c:pt>
                <c:pt idx="4">
                  <c:v>0.14977973568281938</c:v>
                </c:pt>
                <c:pt idx="5">
                  <c:v>6.5573770491803282E-2</c:v>
                </c:pt>
              </c:numCache>
            </c:numRef>
          </c:xVal>
          <c:yVal>
            <c:numRef>
              <c:f>[4]Sheet2!$J$111:$J$116</c:f>
              <c:numCache>
                <c:formatCode>0.0%</c:formatCode>
                <c:ptCount val="6"/>
                <c:pt idx="0">
                  <c:v>5.5E-2</c:v>
                </c:pt>
                <c:pt idx="1">
                  <c:v>4.4999999999999998E-2</c:v>
                </c:pt>
                <c:pt idx="2">
                  <c:v>3.5000000000000003E-2</c:v>
                </c:pt>
                <c:pt idx="3">
                  <c:v>2.5000000000000001E-2</c:v>
                </c:pt>
                <c:pt idx="4">
                  <c:v>1.4999999999999999E-2</c:v>
                </c:pt>
                <c:pt idx="5">
                  <c:v>5.0000000000000001E-3</c:v>
                </c:pt>
              </c:numCache>
            </c:numRef>
          </c:yVal>
          <c:smooth val="0"/>
          <c:extLst>
            <c:ext xmlns:c16="http://schemas.microsoft.com/office/drawing/2014/chart" uri="{C3380CC4-5D6E-409C-BE32-E72D297353CC}">
              <c16:uniqueId val="{00000003-EF10-4BAA-A928-1B2F131D8E60}"/>
            </c:ext>
          </c:extLst>
        </c:ser>
        <c:dLbls>
          <c:showLegendKey val="0"/>
          <c:showVal val="0"/>
          <c:showCatName val="0"/>
          <c:showSerName val="0"/>
          <c:showPercent val="0"/>
          <c:showBubbleSize val="0"/>
        </c:dLbls>
        <c:axId val="972694200"/>
        <c:axId val="972687312"/>
      </c:scatterChart>
      <c:valAx>
        <c:axId val="972694200"/>
        <c:scaling>
          <c:orientation val="minMax"/>
        </c:scaling>
        <c:delete val="1"/>
        <c:axPos val="b"/>
        <c:numFmt formatCode="0%" sourceLinked="1"/>
        <c:majorTickMark val="none"/>
        <c:minorTickMark val="none"/>
        <c:tickLblPos val="nextTo"/>
        <c:crossAx val="972687312"/>
        <c:crosses val="autoZero"/>
        <c:crossBetween val="midCat"/>
      </c:valAx>
      <c:valAx>
        <c:axId val="972687312"/>
        <c:scaling>
          <c:orientation val="minMax"/>
        </c:scaling>
        <c:delete val="0"/>
        <c:axPos val="l"/>
        <c:numFmt formatCode="0.0%"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72694200"/>
        <c:crosses val="autoZero"/>
        <c:crossBetween val="midCat"/>
      </c:valAx>
      <c:valAx>
        <c:axId val="972700432"/>
        <c:scaling>
          <c:orientation val="minMax"/>
        </c:scaling>
        <c:delete val="1"/>
        <c:axPos val="t"/>
        <c:numFmt formatCode="0%" sourceLinked="1"/>
        <c:majorTickMark val="out"/>
        <c:minorTickMark val="none"/>
        <c:tickLblPos val="nextTo"/>
        <c:crossAx val="972701088"/>
        <c:crosses val="max"/>
        <c:crossBetween val="between"/>
      </c:valAx>
      <c:catAx>
        <c:axId val="972701088"/>
        <c:scaling>
          <c:orientation val="minMax"/>
        </c:scaling>
        <c:delete val="1"/>
        <c:axPos val="l"/>
        <c:numFmt formatCode="0%" sourceLinked="1"/>
        <c:majorTickMark val="out"/>
        <c:minorTickMark val="none"/>
        <c:tickLblPos val="nextTo"/>
        <c:crossAx val="97270043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accent2">
                    <a:lumMod val="75000"/>
                  </a:schemeClr>
                </a:solidFill>
                <a:latin typeface="Arial" panose="020B0604020202020204" pitchFamily="34" charset="0"/>
                <a:ea typeface="+mn-ea"/>
                <a:cs typeface="Arial" panose="020B0604020202020204" pitchFamily="34" charset="0"/>
              </a:defRPr>
            </a:pPr>
            <a:r>
              <a:rPr lang="en-US" b="1" dirty="0">
                <a:solidFill>
                  <a:schemeClr val="accent2">
                    <a:lumMod val="75000"/>
                  </a:schemeClr>
                </a:solidFill>
              </a:rPr>
              <a:t>Change in number sentenced to custody 2015 to 2019 (8 largest declines)</a:t>
            </a:r>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accent2">
                  <a:lumMod val="7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spPr>
            <a:solidFill>
              <a:schemeClr val="accent4"/>
            </a:solidFill>
            <a:ln>
              <a:noFill/>
            </a:ln>
            <a:effectLst/>
          </c:spPr>
          <c:invertIfNegative val="0"/>
          <c:dPt>
            <c:idx val="0"/>
            <c:invertIfNegative val="0"/>
            <c:bubble3D val="0"/>
            <c:spPr>
              <a:solidFill>
                <a:srgbClr val="2190D7"/>
              </a:solidFill>
              <a:ln>
                <a:noFill/>
              </a:ln>
              <a:effectLst/>
            </c:spPr>
            <c:extLst>
              <c:ext xmlns:c16="http://schemas.microsoft.com/office/drawing/2014/chart" uri="{C3380CC4-5D6E-409C-BE32-E72D297353CC}">
                <c16:uniqueId val="{00000000-B32F-4B5E-B0CD-7D79B225C9CD}"/>
              </c:ext>
            </c:extLst>
          </c:dPt>
          <c:dPt>
            <c:idx val="1"/>
            <c:invertIfNegative val="0"/>
            <c:bubble3D val="0"/>
            <c:spPr>
              <a:solidFill>
                <a:srgbClr val="2190D7"/>
              </a:solidFill>
              <a:ln>
                <a:noFill/>
              </a:ln>
              <a:effectLst/>
            </c:spPr>
            <c:extLst>
              <c:ext xmlns:c16="http://schemas.microsoft.com/office/drawing/2014/chart" uri="{C3380CC4-5D6E-409C-BE32-E72D297353CC}">
                <c16:uniqueId val="{00000001-B32F-4B5E-B0CD-7D79B225C9CD}"/>
              </c:ext>
            </c:extLst>
          </c:dPt>
          <c:dPt>
            <c:idx val="2"/>
            <c:invertIfNegative val="0"/>
            <c:bubble3D val="0"/>
            <c:spPr>
              <a:solidFill>
                <a:srgbClr val="2190D7"/>
              </a:solidFill>
              <a:ln>
                <a:noFill/>
              </a:ln>
              <a:effectLst/>
            </c:spPr>
            <c:extLst>
              <c:ext xmlns:c16="http://schemas.microsoft.com/office/drawing/2014/chart" uri="{C3380CC4-5D6E-409C-BE32-E72D297353CC}">
                <c16:uniqueId val="{00000002-B32F-4B5E-B0CD-7D79B225C9CD}"/>
              </c:ext>
            </c:extLst>
          </c:dPt>
          <c:dPt>
            <c:idx val="3"/>
            <c:invertIfNegative val="0"/>
            <c:bubble3D val="0"/>
            <c:spPr>
              <a:solidFill>
                <a:srgbClr val="2190D7"/>
              </a:solidFill>
              <a:ln>
                <a:noFill/>
              </a:ln>
              <a:effectLst/>
            </c:spPr>
            <c:extLst>
              <c:ext xmlns:c16="http://schemas.microsoft.com/office/drawing/2014/chart" uri="{C3380CC4-5D6E-409C-BE32-E72D297353CC}">
                <c16:uniqueId val="{00000003-B32F-4B5E-B0CD-7D79B225C9CD}"/>
              </c:ext>
            </c:extLst>
          </c:dPt>
          <c:dPt>
            <c:idx val="4"/>
            <c:invertIfNegative val="0"/>
            <c:bubble3D val="0"/>
            <c:spPr>
              <a:solidFill>
                <a:srgbClr val="2190D7"/>
              </a:solidFill>
              <a:ln>
                <a:noFill/>
              </a:ln>
              <a:effectLst/>
            </c:spPr>
            <c:extLst>
              <c:ext xmlns:c16="http://schemas.microsoft.com/office/drawing/2014/chart" uri="{C3380CC4-5D6E-409C-BE32-E72D297353CC}">
                <c16:uniqueId val="{00000004-B32F-4B5E-B0CD-7D79B225C9CD}"/>
              </c:ext>
            </c:extLst>
          </c:dPt>
          <c:dPt>
            <c:idx val="5"/>
            <c:invertIfNegative val="0"/>
            <c:bubble3D val="0"/>
            <c:spPr>
              <a:solidFill>
                <a:srgbClr val="241F55"/>
              </a:solidFill>
              <a:ln>
                <a:noFill/>
              </a:ln>
              <a:effectLst/>
            </c:spPr>
            <c:extLst>
              <c:ext xmlns:c16="http://schemas.microsoft.com/office/drawing/2014/chart" uri="{C3380CC4-5D6E-409C-BE32-E72D297353CC}">
                <c16:uniqueId val="{00000005-B32F-4B5E-B0CD-7D79B225C9CD}"/>
              </c:ext>
            </c:extLst>
          </c:dPt>
          <c:dPt>
            <c:idx val="6"/>
            <c:invertIfNegative val="0"/>
            <c:bubble3D val="0"/>
            <c:spPr>
              <a:solidFill>
                <a:srgbClr val="2190D7"/>
              </a:solidFill>
              <a:ln>
                <a:noFill/>
              </a:ln>
              <a:effectLst/>
            </c:spPr>
            <c:extLst>
              <c:ext xmlns:c16="http://schemas.microsoft.com/office/drawing/2014/chart" uri="{C3380CC4-5D6E-409C-BE32-E72D297353CC}">
                <c16:uniqueId val="{00000006-B32F-4B5E-B0CD-7D79B225C9CD}"/>
              </c:ext>
            </c:extLst>
          </c:dPt>
          <c:dPt>
            <c:idx val="7"/>
            <c:invertIfNegative val="0"/>
            <c:bubble3D val="0"/>
            <c:spPr>
              <a:solidFill>
                <a:srgbClr val="241F55"/>
              </a:solidFill>
              <a:ln>
                <a:noFill/>
              </a:ln>
              <a:effectLst/>
            </c:spPr>
            <c:extLst>
              <c:ext xmlns:c16="http://schemas.microsoft.com/office/drawing/2014/chart" uri="{C3380CC4-5D6E-409C-BE32-E72D297353CC}">
                <c16:uniqueId val="{00000007-B32F-4B5E-B0CD-7D79B225C9CD}"/>
              </c:ext>
            </c:extLst>
          </c:dPt>
          <c:dLbls>
            <c:dLbl>
              <c:idx val="0"/>
              <c:layout>
                <c:manualLayout>
                  <c:x val="-0.14413914576999218"/>
                  <c:y val="7.2352879463720456E-7"/>
                </c:manualLayout>
              </c:layout>
              <c:tx>
                <c:rich>
                  <a:bodyPr rot="0" spcFirstLastPara="1" vertOverflow="ellipsis" vert="horz" wrap="square" anchor="ctr" anchorCtr="1"/>
                  <a:lstStyle/>
                  <a:p>
                    <a:pPr>
                      <a:defRPr sz="1600" b="0" i="0" u="none" strike="noStrike" kern="1200" baseline="0">
                        <a:solidFill>
                          <a:schemeClr val="bg1"/>
                        </a:solidFill>
                        <a:latin typeface="Arial" panose="020B0604020202020204" pitchFamily="34" charset="0"/>
                        <a:ea typeface="+mn-ea"/>
                        <a:cs typeface="Arial" panose="020B0604020202020204" pitchFamily="34" charset="0"/>
                      </a:defRPr>
                    </a:pPr>
                    <a:fld id="{21C4EA94-8E57-4159-A3D1-33FBD25A58C4}" type="VALUE">
                      <a:rPr lang="en-US">
                        <a:solidFill>
                          <a:schemeClr val="bg1"/>
                        </a:solidFill>
                      </a:rPr>
                      <a:pPr>
                        <a:defRPr>
                          <a:solidFill>
                            <a:schemeClr val="bg1"/>
                          </a:solidFill>
                        </a:defRPr>
                      </a:pPr>
                      <a:t>[VALUE]</a:t>
                    </a:fld>
                    <a:r>
                      <a:rPr lang="en-US">
                        <a:solidFill>
                          <a:schemeClr val="bg1"/>
                        </a:solidFill>
                      </a:rPr>
                      <a:t> (-57%)</a:t>
                    </a:r>
                  </a:p>
                </c:rich>
              </c:tx>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32F-4B5E-B0CD-7D79B225C9CD}"/>
                </c:ext>
              </c:extLst>
            </c:dLbl>
            <c:dLbl>
              <c:idx val="1"/>
              <c:layout>
                <c:manualLayout>
                  <c:x val="-0.14413892750896498"/>
                  <c:y val="1.0852931919558068E-6"/>
                </c:manualLayout>
              </c:layout>
              <c:tx>
                <c:rich>
                  <a:bodyPr rot="0" spcFirstLastPara="1" vertOverflow="ellipsis" vert="horz" wrap="square" anchor="ctr" anchorCtr="1"/>
                  <a:lstStyle/>
                  <a:p>
                    <a:pPr>
                      <a:defRPr sz="1600" b="0" i="0" u="none" strike="noStrike" kern="1200" baseline="0">
                        <a:solidFill>
                          <a:schemeClr val="bg1"/>
                        </a:solidFill>
                        <a:latin typeface="Arial" panose="020B0604020202020204" pitchFamily="34" charset="0"/>
                        <a:ea typeface="+mn-ea"/>
                        <a:cs typeface="Arial" panose="020B0604020202020204" pitchFamily="34" charset="0"/>
                      </a:defRPr>
                    </a:pPr>
                    <a:fld id="{720ECC38-BA4D-458A-B6FA-656B6AD4525B}" type="VALUE">
                      <a:rPr lang="en-US">
                        <a:solidFill>
                          <a:schemeClr val="bg1"/>
                        </a:solidFill>
                      </a:rPr>
                      <a:pPr>
                        <a:defRPr>
                          <a:solidFill>
                            <a:schemeClr val="bg1"/>
                          </a:solidFill>
                        </a:defRPr>
                      </a:pPr>
                      <a:t>[VALUE]</a:t>
                    </a:fld>
                    <a:r>
                      <a:rPr lang="en-US">
                        <a:solidFill>
                          <a:schemeClr val="bg1"/>
                        </a:solidFill>
                      </a:rPr>
                      <a:t> (-75%)</a:t>
                    </a:r>
                  </a:p>
                </c:rich>
              </c:tx>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32F-4B5E-B0CD-7D79B225C9CD}"/>
                </c:ext>
              </c:extLst>
            </c:dLbl>
            <c:dLbl>
              <c:idx val="2"/>
              <c:layout>
                <c:manualLayout>
                  <c:x val="-0.14413936403101915"/>
                  <c:y val="3.6176439731860228E-7"/>
                </c:manualLayout>
              </c:layout>
              <c:tx>
                <c:rich>
                  <a:bodyPr rot="0" spcFirstLastPara="1" vertOverflow="ellipsis" vert="horz" wrap="square" anchor="ctr" anchorCtr="1"/>
                  <a:lstStyle/>
                  <a:p>
                    <a:pPr>
                      <a:defRPr sz="1600" b="0" i="0" u="none" strike="noStrike" kern="1200" baseline="0">
                        <a:solidFill>
                          <a:schemeClr val="bg1"/>
                        </a:solidFill>
                        <a:latin typeface="Arial" panose="020B0604020202020204" pitchFamily="34" charset="0"/>
                        <a:ea typeface="+mn-ea"/>
                        <a:cs typeface="Arial" panose="020B0604020202020204" pitchFamily="34" charset="0"/>
                      </a:defRPr>
                    </a:pPr>
                    <a:fld id="{9BD45E60-5E32-4EAA-8B6E-3C60E0CD3884}" type="VALUE">
                      <a:rPr lang="en-US">
                        <a:solidFill>
                          <a:schemeClr val="bg1"/>
                        </a:solidFill>
                      </a:rPr>
                      <a:pPr>
                        <a:defRPr>
                          <a:solidFill>
                            <a:schemeClr val="bg1"/>
                          </a:solidFill>
                        </a:defRPr>
                      </a:pPr>
                      <a:t>[VALUE]</a:t>
                    </a:fld>
                    <a:r>
                      <a:rPr lang="en-US">
                        <a:solidFill>
                          <a:schemeClr val="bg1"/>
                        </a:solidFill>
                      </a:rPr>
                      <a:t> (-45%)</a:t>
                    </a:r>
                  </a:p>
                </c:rich>
              </c:tx>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32F-4B5E-B0CD-7D79B225C9CD}"/>
                </c:ext>
              </c:extLst>
            </c:dLbl>
            <c:dLbl>
              <c:idx val="3"/>
              <c:layout>
                <c:manualLayout>
                  <c:x val="-0.14420188105603632"/>
                  <c:y val="1.4438270078670524E-6"/>
                </c:manualLayout>
              </c:layout>
              <c:tx>
                <c:rich>
                  <a:bodyPr rot="0" spcFirstLastPara="1" vertOverflow="ellipsis" vert="horz" wrap="square" anchor="ctr" anchorCtr="1"/>
                  <a:lstStyle/>
                  <a:p>
                    <a:pPr>
                      <a:defRPr sz="1600" b="0" i="0" u="none" strike="noStrike" kern="1200" baseline="0">
                        <a:solidFill>
                          <a:schemeClr val="bg1"/>
                        </a:solidFill>
                        <a:latin typeface="Arial" panose="020B0604020202020204" pitchFamily="34" charset="0"/>
                        <a:ea typeface="+mn-ea"/>
                        <a:cs typeface="Arial" panose="020B0604020202020204" pitchFamily="34" charset="0"/>
                      </a:defRPr>
                    </a:pPr>
                    <a:fld id="{001C9220-4B43-4351-BD98-70D2A475D8EA}" type="VALUE">
                      <a:rPr lang="en-US">
                        <a:solidFill>
                          <a:schemeClr val="bg1"/>
                        </a:solidFill>
                      </a:rPr>
                      <a:pPr>
                        <a:defRPr>
                          <a:solidFill>
                            <a:schemeClr val="bg1"/>
                          </a:solidFill>
                        </a:defRPr>
                      </a:pPr>
                      <a:t>[VALUE]</a:t>
                    </a:fld>
                    <a:r>
                      <a:rPr lang="en-US">
                        <a:solidFill>
                          <a:schemeClr val="bg1"/>
                        </a:solidFill>
                      </a:rPr>
                      <a:t> (-49%)</a:t>
                    </a:r>
                  </a:p>
                </c:rich>
              </c:tx>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32F-4B5E-B0CD-7D79B225C9CD}"/>
                </c:ext>
              </c:extLst>
            </c:dLbl>
            <c:dLbl>
              <c:idx val="4"/>
              <c:layout>
                <c:manualLayout>
                  <c:x val="1.5160687593423019E-3"/>
                  <c:y val="8.78348704435661E-7"/>
                </c:manualLayout>
              </c:layout>
              <c:tx>
                <c:rich>
                  <a:bodyPr/>
                  <a:lstStyle/>
                  <a:p>
                    <a:fld id="{2FAB9184-4E63-4E2C-9CEA-9ADD990C2D24}" type="VALUE">
                      <a:rPr lang="en-US">
                        <a:solidFill>
                          <a:schemeClr val="tx1"/>
                        </a:solidFill>
                      </a:rPr>
                      <a:pPr/>
                      <a:t>[VALUE]</a:t>
                    </a:fld>
                    <a:r>
                      <a:rPr lang="en-US">
                        <a:solidFill>
                          <a:schemeClr val="tx1"/>
                        </a:solidFill>
                      </a:rPr>
                      <a:t> (-48%)</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32F-4B5E-B0CD-7D79B225C9CD}"/>
                </c:ext>
              </c:extLst>
            </c:dLbl>
            <c:dLbl>
              <c:idx val="5"/>
              <c:layout>
                <c:manualLayout>
                  <c:x val="-8.3462029979727674E-3"/>
                  <c:y val="4.585955533737641E-3"/>
                </c:manualLayout>
              </c:layout>
              <c:tx>
                <c:rich>
                  <a:bodyPr/>
                  <a:lstStyle/>
                  <a:p>
                    <a:fld id="{A5574412-E8A1-40AC-A57A-65DE6406A6B1}" type="VALUE">
                      <a:rPr lang="en-US"/>
                      <a:pPr/>
                      <a:t>[VALUE]</a:t>
                    </a:fld>
                    <a:r>
                      <a:rPr lang="en-US"/>
                      <a:t> (-19%)</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32F-4B5E-B0CD-7D79B225C9CD}"/>
                </c:ext>
              </c:extLst>
            </c:dLbl>
            <c:dLbl>
              <c:idx val="6"/>
              <c:layout>
                <c:manualLayout>
                  <c:x val="-1.1128854901824933E-2"/>
                  <c:y val="1.443827008035136E-6"/>
                </c:manualLayout>
              </c:layout>
              <c:tx>
                <c:rich>
                  <a:bodyPr/>
                  <a:lstStyle/>
                  <a:p>
                    <a:fld id="{70A70F90-9B04-4723-AC3B-9332AA722ECD}" type="VALUE">
                      <a:rPr lang="en-US"/>
                      <a:pPr/>
                      <a:t>[VALUE]</a:t>
                    </a:fld>
                    <a:r>
                      <a:rPr lang="en-US"/>
                      <a:t> (-80%)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B32F-4B5E-B0CD-7D79B225C9CD}"/>
                </c:ext>
              </c:extLst>
            </c:dLbl>
            <c:dLbl>
              <c:idx val="7"/>
              <c:layout>
                <c:manualLayout>
                  <c:x val="-8.3470793547647856E-3"/>
                  <c:y val="3.6095675196676311E-7"/>
                </c:manualLayout>
              </c:layout>
              <c:tx>
                <c:rich>
                  <a:bodyPr/>
                  <a:lstStyle/>
                  <a:p>
                    <a:fld id="{6ED173A5-C700-4885-B6BC-81DF0D1EF26F}" type="VALUE">
                      <a:rPr lang="en-US"/>
                      <a:pPr/>
                      <a:t>[VALUE]</a:t>
                    </a:fld>
                    <a:r>
                      <a:rPr lang="en-US"/>
                      <a:t> (-67%)</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B32F-4B5E-B0CD-7D79B225C9CD}"/>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'Offences (2)'!$K$52:$K$59</c:f>
              <c:strCache>
                <c:ptCount val="8"/>
                <c:pt idx="0">
                  <c:v>Break and enter</c:v>
                </c:pt>
                <c:pt idx="1">
                  <c:v>Breach of community order</c:v>
                </c:pt>
                <c:pt idx="2">
                  <c:v>Robbery</c:v>
                </c:pt>
                <c:pt idx="3">
                  <c:v>Theft</c:v>
                </c:pt>
                <c:pt idx="4">
                  <c:v>Breach of suspended sentences</c:v>
                </c:pt>
                <c:pt idx="5">
                  <c:v>Non-DV Assault</c:v>
                </c:pt>
                <c:pt idx="6">
                  <c:v>Resist arrest / failure to appear </c:v>
                </c:pt>
                <c:pt idx="7">
                  <c:v>Intimidation/stalking</c:v>
                </c:pt>
              </c:strCache>
            </c:strRef>
          </c:cat>
          <c:val>
            <c:numRef>
              <c:f>'Offences (2)'!$N$52:$N$59</c:f>
              <c:numCache>
                <c:formatCode>General</c:formatCode>
                <c:ptCount val="8"/>
                <c:pt idx="0">
                  <c:v>-52</c:v>
                </c:pt>
                <c:pt idx="1">
                  <c:v>-41</c:v>
                </c:pt>
                <c:pt idx="2">
                  <c:v>-22</c:v>
                </c:pt>
                <c:pt idx="3">
                  <c:v>-19</c:v>
                </c:pt>
                <c:pt idx="4">
                  <c:v>-11</c:v>
                </c:pt>
                <c:pt idx="5">
                  <c:v>-8</c:v>
                </c:pt>
                <c:pt idx="6">
                  <c:v>-8</c:v>
                </c:pt>
                <c:pt idx="7">
                  <c:v>-6</c:v>
                </c:pt>
              </c:numCache>
            </c:numRef>
          </c:val>
          <c:extLst>
            <c:ext xmlns:c16="http://schemas.microsoft.com/office/drawing/2014/chart" uri="{C3380CC4-5D6E-409C-BE32-E72D297353CC}">
              <c16:uniqueId val="{00000008-B32F-4B5E-B0CD-7D79B225C9CD}"/>
            </c:ext>
          </c:extLst>
        </c:ser>
        <c:dLbls>
          <c:showLegendKey val="0"/>
          <c:showVal val="0"/>
          <c:showCatName val="0"/>
          <c:showSerName val="0"/>
          <c:showPercent val="0"/>
          <c:showBubbleSize val="0"/>
        </c:dLbls>
        <c:gapWidth val="30"/>
        <c:axId val="1354476031"/>
        <c:axId val="1347460799"/>
      </c:barChart>
      <c:catAx>
        <c:axId val="1354476031"/>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47460799"/>
        <c:crossesAt val="0"/>
        <c:auto val="1"/>
        <c:lblAlgn val="ctr"/>
        <c:lblOffset val="100"/>
        <c:noMultiLvlLbl val="0"/>
      </c:catAx>
      <c:valAx>
        <c:axId val="1347460799"/>
        <c:scaling>
          <c:orientation val="minMax"/>
          <c:max val="0"/>
          <c:min val="-60"/>
        </c:scaling>
        <c:delete val="0"/>
        <c:axPos val="t"/>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354476031"/>
        <c:crosses val="autoZero"/>
        <c:crossBetween val="between"/>
        <c:majorUnit val="4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88265242766671E-2"/>
          <c:y val="0.10090836308615919"/>
          <c:w val="0.67522204520220996"/>
          <c:h val="0.75876859600556501"/>
        </c:manualLayout>
      </c:layout>
      <c:lineChart>
        <c:grouping val="standard"/>
        <c:varyColors val="0"/>
        <c:ser>
          <c:idx val="0"/>
          <c:order val="0"/>
          <c:tx>
            <c:v>Violent offences against the person* (up 4%)</c:v>
          </c:tx>
          <c:spPr>
            <a:ln w="28575" cap="rnd">
              <a:solidFill>
                <a:schemeClr val="tx1"/>
              </a:solidFill>
              <a:prstDash val="solid"/>
              <a:round/>
            </a:ln>
            <a:effectLst/>
          </c:spPr>
          <c:marker>
            <c:symbol val="none"/>
          </c:marker>
          <c:dLbls>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01C-495E-BB89-64F31102EE70}"/>
                </c:ext>
              </c:extLst>
            </c:dLbl>
            <c:dLbl>
              <c:idx val="9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01C-495E-BB89-64F31102EE7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241F55"/>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'BOCSAR T7'!$N$2:$DC$2</c:f>
              <c:numCache>
                <c:formatCode>mmm\-yy</c:formatCode>
                <c:ptCount val="94"/>
                <c:pt idx="0">
                  <c:v>41639</c:v>
                </c:pt>
                <c:pt idx="1">
                  <c:v>41670</c:v>
                </c:pt>
                <c:pt idx="2">
                  <c:v>41698</c:v>
                </c:pt>
                <c:pt idx="3">
                  <c:v>41729</c:v>
                </c:pt>
                <c:pt idx="4">
                  <c:v>41759</c:v>
                </c:pt>
                <c:pt idx="5">
                  <c:v>41790</c:v>
                </c:pt>
                <c:pt idx="6">
                  <c:v>41820</c:v>
                </c:pt>
                <c:pt idx="7">
                  <c:v>41851</c:v>
                </c:pt>
                <c:pt idx="8">
                  <c:v>41882</c:v>
                </c:pt>
                <c:pt idx="9">
                  <c:v>41912</c:v>
                </c:pt>
                <c:pt idx="10">
                  <c:v>41943</c:v>
                </c:pt>
                <c:pt idx="11">
                  <c:v>41973</c:v>
                </c:pt>
                <c:pt idx="12">
                  <c:v>42004</c:v>
                </c:pt>
                <c:pt idx="13">
                  <c:v>42035</c:v>
                </c:pt>
                <c:pt idx="14">
                  <c:v>42063</c:v>
                </c:pt>
                <c:pt idx="15">
                  <c:v>42094</c:v>
                </c:pt>
                <c:pt idx="16">
                  <c:v>42124</c:v>
                </c:pt>
                <c:pt idx="17">
                  <c:v>42155</c:v>
                </c:pt>
                <c:pt idx="18">
                  <c:v>42185</c:v>
                </c:pt>
                <c:pt idx="19">
                  <c:v>42216</c:v>
                </c:pt>
                <c:pt idx="20">
                  <c:v>42247</c:v>
                </c:pt>
                <c:pt idx="21">
                  <c:v>42277</c:v>
                </c:pt>
                <c:pt idx="22">
                  <c:v>42308</c:v>
                </c:pt>
                <c:pt idx="23">
                  <c:v>42338</c:v>
                </c:pt>
                <c:pt idx="24">
                  <c:v>42369</c:v>
                </c:pt>
                <c:pt idx="25">
                  <c:v>42400</c:v>
                </c:pt>
                <c:pt idx="26">
                  <c:v>42429</c:v>
                </c:pt>
                <c:pt idx="27">
                  <c:v>42460</c:v>
                </c:pt>
                <c:pt idx="28">
                  <c:v>42490</c:v>
                </c:pt>
                <c:pt idx="29">
                  <c:v>42521</c:v>
                </c:pt>
                <c:pt idx="30">
                  <c:v>42551</c:v>
                </c:pt>
                <c:pt idx="31">
                  <c:v>42582</c:v>
                </c:pt>
                <c:pt idx="32">
                  <c:v>42613</c:v>
                </c:pt>
                <c:pt idx="33">
                  <c:v>42643</c:v>
                </c:pt>
                <c:pt idx="34">
                  <c:v>42674</c:v>
                </c:pt>
                <c:pt idx="35">
                  <c:v>42704</c:v>
                </c:pt>
                <c:pt idx="36">
                  <c:v>42735</c:v>
                </c:pt>
                <c:pt idx="37">
                  <c:v>42766</c:v>
                </c:pt>
                <c:pt idx="38">
                  <c:v>42794</c:v>
                </c:pt>
                <c:pt idx="39">
                  <c:v>42825</c:v>
                </c:pt>
                <c:pt idx="40">
                  <c:v>42855</c:v>
                </c:pt>
                <c:pt idx="41">
                  <c:v>42886</c:v>
                </c:pt>
                <c:pt idx="42">
                  <c:v>42916</c:v>
                </c:pt>
                <c:pt idx="43">
                  <c:v>42947</c:v>
                </c:pt>
                <c:pt idx="44">
                  <c:v>42978</c:v>
                </c:pt>
                <c:pt idx="45">
                  <c:v>43008</c:v>
                </c:pt>
                <c:pt idx="46">
                  <c:v>43039</c:v>
                </c:pt>
                <c:pt idx="47">
                  <c:v>43069</c:v>
                </c:pt>
                <c:pt idx="48">
                  <c:v>43100</c:v>
                </c:pt>
                <c:pt idx="49">
                  <c:v>43131</c:v>
                </c:pt>
                <c:pt idx="50">
                  <c:v>43159</c:v>
                </c:pt>
                <c:pt idx="51">
                  <c:v>43190</c:v>
                </c:pt>
                <c:pt idx="52">
                  <c:v>43220</c:v>
                </c:pt>
                <c:pt idx="53">
                  <c:v>43251</c:v>
                </c:pt>
                <c:pt idx="54">
                  <c:v>43281</c:v>
                </c:pt>
                <c:pt idx="55">
                  <c:v>43312</c:v>
                </c:pt>
                <c:pt idx="56">
                  <c:v>43343</c:v>
                </c:pt>
                <c:pt idx="57">
                  <c:v>43373</c:v>
                </c:pt>
                <c:pt idx="58">
                  <c:v>43404</c:v>
                </c:pt>
                <c:pt idx="59">
                  <c:v>43434</c:v>
                </c:pt>
                <c:pt idx="60">
                  <c:v>43465</c:v>
                </c:pt>
                <c:pt idx="61">
                  <c:v>43496</c:v>
                </c:pt>
                <c:pt idx="62">
                  <c:v>43524</c:v>
                </c:pt>
                <c:pt idx="63">
                  <c:v>43555</c:v>
                </c:pt>
                <c:pt idx="64">
                  <c:v>43585</c:v>
                </c:pt>
                <c:pt idx="65">
                  <c:v>43616</c:v>
                </c:pt>
                <c:pt idx="66">
                  <c:v>43646</c:v>
                </c:pt>
                <c:pt idx="67">
                  <c:v>43677</c:v>
                </c:pt>
                <c:pt idx="68">
                  <c:v>43708</c:v>
                </c:pt>
                <c:pt idx="69">
                  <c:v>43738</c:v>
                </c:pt>
                <c:pt idx="70">
                  <c:v>43769</c:v>
                </c:pt>
                <c:pt idx="71">
                  <c:v>43799</c:v>
                </c:pt>
                <c:pt idx="72">
                  <c:v>43830</c:v>
                </c:pt>
                <c:pt idx="73">
                  <c:v>43861</c:v>
                </c:pt>
                <c:pt idx="74">
                  <c:v>43890</c:v>
                </c:pt>
                <c:pt idx="75">
                  <c:v>43921</c:v>
                </c:pt>
                <c:pt idx="76">
                  <c:v>43951</c:v>
                </c:pt>
                <c:pt idx="77">
                  <c:v>43982</c:v>
                </c:pt>
                <c:pt idx="78">
                  <c:v>44012</c:v>
                </c:pt>
                <c:pt idx="79">
                  <c:v>44043</c:v>
                </c:pt>
                <c:pt idx="80">
                  <c:v>44074</c:v>
                </c:pt>
                <c:pt idx="81">
                  <c:v>44104</c:v>
                </c:pt>
                <c:pt idx="82">
                  <c:v>44135</c:v>
                </c:pt>
                <c:pt idx="83">
                  <c:v>44165</c:v>
                </c:pt>
                <c:pt idx="84">
                  <c:v>44196</c:v>
                </c:pt>
                <c:pt idx="85">
                  <c:v>44227</c:v>
                </c:pt>
                <c:pt idx="86">
                  <c:v>44255</c:v>
                </c:pt>
                <c:pt idx="87">
                  <c:v>44286</c:v>
                </c:pt>
                <c:pt idx="88">
                  <c:v>44316</c:v>
                </c:pt>
                <c:pt idx="89">
                  <c:v>44347</c:v>
                </c:pt>
                <c:pt idx="90">
                  <c:v>44377</c:v>
                </c:pt>
                <c:pt idx="91">
                  <c:v>44408</c:v>
                </c:pt>
                <c:pt idx="92">
                  <c:v>44439</c:v>
                </c:pt>
                <c:pt idx="93">
                  <c:v>44469</c:v>
                </c:pt>
              </c:numCache>
            </c:numRef>
          </c:cat>
          <c:val>
            <c:numRef>
              <c:f>'BOCSAR T7'!$N$34:$DC$34</c:f>
              <c:numCache>
                <c:formatCode>0</c:formatCode>
                <c:ptCount val="94"/>
                <c:pt idx="0">
                  <c:v>24.75</c:v>
                </c:pt>
                <c:pt idx="1">
                  <c:v>24.666666666666668</c:v>
                </c:pt>
                <c:pt idx="2">
                  <c:v>24.416666666666668</c:v>
                </c:pt>
                <c:pt idx="3">
                  <c:v>24.416666666666668</c:v>
                </c:pt>
                <c:pt idx="4">
                  <c:v>24.666666666666668</c:v>
                </c:pt>
                <c:pt idx="5">
                  <c:v>24.75</c:v>
                </c:pt>
                <c:pt idx="6">
                  <c:v>24.583333333333332</c:v>
                </c:pt>
                <c:pt idx="7">
                  <c:v>24.333333333333332</c:v>
                </c:pt>
                <c:pt idx="8">
                  <c:v>24</c:v>
                </c:pt>
                <c:pt idx="9">
                  <c:v>23.5</c:v>
                </c:pt>
                <c:pt idx="10">
                  <c:v>23</c:v>
                </c:pt>
                <c:pt idx="11">
                  <c:v>22.416666666666668</c:v>
                </c:pt>
                <c:pt idx="12">
                  <c:v>22.083333333333332</c:v>
                </c:pt>
                <c:pt idx="13">
                  <c:v>22.333333333333332</c:v>
                </c:pt>
                <c:pt idx="14">
                  <c:v>22.583333333333332</c:v>
                </c:pt>
                <c:pt idx="15">
                  <c:v>23.166666666666668</c:v>
                </c:pt>
                <c:pt idx="16">
                  <c:v>24</c:v>
                </c:pt>
                <c:pt idx="17">
                  <c:v>24.833333333333332</c:v>
                </c:pt>
                <c:pt idx="18">
                  <c:v>24.916666666666668</c:v>
                </c:pt>
                <c:pt idx="19">
                  <c:v>25.416666666666668</c:v>
                </c:pt>
                <c:pt idx="20">
                  <c:v>26</c:v>
                </c:pt>
                <c:pt idx="21">
                  <c:v>26</c:v>
                </c:pt>
                <c:pt idx="22">
                  <c:v>26.166666666666668</c:v>
                </c:pt>
                <c:pt idx="23">
                  <c:v>26.5</c:v>
                </c:pt>
                <c:pt idx="24">
                  <c:v>26.916666666666668</c:v>
                </c:pt>
                <c:pt idx="25">
                  <c:v>27.083333333333332</c:v>
                </c:pt>
                <c:pt idx="26">
                  <c:v>27</c:v>
                </c:pt>
                <c:pt idx="27">
                  <c:v>26.333333333333332</c:v>
                </c:pt>
                <c:pt idx="28">
                  <c:v>25.833333333333332</c:v>
                </c:pt>
                <c:pt idx="29">
                  <c:v>25.333333333333332</c:v>
                </c:pt>
                <c:pt idx="30">
                  <c:v>25.083333333333332</c:v>
                </c:pt>
                <c:pt idx="31">
                  <c:v>24.583333333333332</c:v>
                </c:pt>
                <c:pt idx="32">
                  <c:v>23.916666666666668</c:v>
                </c:pt>
                <c:pt idx="33">
                  <c:v>23.333333333333332</c:v>
                </c:pt>
                <c:pt idx="34">
                  <c:v>23.083333333333332</c:v>
                </c:pt>
                <c:pt idx="35">
                  <c:v>23.25</c:v>
                </c:pt>
                <c:pt idx="36">
                  <c:v>22.833333333333332</c:v>
                </c:pt>
                <c:pt idx="37">
                  <c:v>22.5</c:v>
                </c:pt>
                <c:pt idx="38">
                  <c:v>22.25</c:v>
                </c:pt>
                <c:pt idx="39">
                  <c:v>22.666666666666668</c:v>
                </c:pt>
                <c:pt idx="40">
                  <c:v>23.083333333333332</c:v>
                </c:pt>
                <c:pt idx="41">
                  <c:v>23.583333333333332</c:v>
                </c:pt>
                <c:pt idx="42">
                  <c:v>24</c:v>
                </c:pt>
                <c:pt idx="43">
                  <c:v>24.166666666666668</c:v>
                </c:pt>
                <c:pt idx="44">
                  <c:v>24.25</c:v>
                </c:pt>
                <c:pt idx="45">
                  <c:v>24.333333333333332</c:v>
                </c:pt>
                <c:pt idx="46">
                  <c:v>24.583333333333332</c:v>
                </c:pt>
                <c:pt idx="47">
                  <c:v>23.916666666666668</c:v>
                </c:pt>
                <c:pt idx="48">
                  <c:v>23.416666666666668</c:v>
                </c:pt>
                <c:pt idx="49">
                  <c:v>22.916666666666668</c:v>
                </c:pt>
                <c:pt idx="50">
                  <c:v>23.083333333333332</c:v>
                </c:pt>
                <c:pt idx="51">
                  <c:v>23.333333333333332</c:v>
                </c:pt>
                <c:pt idx="52">
                  <c:v>23.083333333333332</c:v>
                </c:pt>
                <c:pt idx="53">
                  <c:v>23</c:v>
                </c:pt>
                <c:pt idx="54">
                  <c:v>23.333333333333332</c:v>
                </c:pt>
                <c:pt idx="55">
                  <c:v>24.083333333333332</c:v>
                </c:pt>
                <c:pt idx="56">
                  <c:v>25.333333333333332</c:v>
                </c:pt>
                <c:pt idx="57">
                  <c:v>26.166666666666668</c:v>
                </c:pt>
                <c:pt idx="58">
                  <c:v>26.833333333333332</c:v>
                </c:pt>
                <c:pt idx="59">
                  <c:v>27.583333333333332</c:v>
                </c:pt>
                <c:pt idx="60">
                  <c:v>28.833333333333332</c:v>
                </c:pt>
                <c:pt idx="61">
                  <c:v>30.083333333333332</c:v>
                </c:pt>
                <c:pt idx="62">
                  <c:v>30.25</c:v>
                </c:pt>
                <c:pt idx="63">
                  <c:v>30.166666666666668</c:v>
                </c:pt>
                <c:pt idx="64">
                  <c:v>30.333333333333332</c:v>
                </c:pt>
                <c:pt idx="65">
                  <c:v>30.333333333333332</c:v>
                </c:pt>
                <c:pt idx="66">
                  <c:v>30.75</c:v>
                </c:pt>
                <c:pt idx="67">
                  <c:v>30.333333333333332</c:v>
                </c:pt>
                <c:pt idx="68">
                  <c:v>29.333333333333332</c:v>
                </c:pt>
                <c:pt idx="69">
                  <c:v>28.75</c:v>
                </c:pt>
                <c:pt idx="70">
                  <c:v>28.333333333333332</c:v>
                </c:pt>
                <c:pt idx="71">
                  <c:v>28.416666666666668</c:v>
                </c:pt>
                <c:pt idx="72">
                  <c:v>28.083333333333332</c:v>
                </c:pt>
                <c:pt idx="73">
                  <c:v>27.5</c:v>
                </c:pt>
                <c:pt idx="74">
                  <c:v>27.083333333333332</c:v>
                </c:pt>
                <c:pt idx="75">
                  <c:v>26.75</c:v>
                </c:pt>
                <c:pt idx="76">
                  <c:v>26.083333333333332</c:v>
                </c:pt>
                <c:pt idx="77">
                  <c:v>25.916666666666668</c:v>
                </c:pt>
                <c:pt idx="78">
                  <c:v>24.583333333333332</c:v>
                </c:pt>
                <c:pt idx="79">
                  <c:v>24</c:v>
                </c:pt>
                <c:pt idx="80">
                  <c:v>23.75</c:v>
                </c:pt>
                <c:pt idx="81">
                  <c:v>23.75</c:v>
                </c:pt>
                <c:pt idx="82">
                  <c:v>23.083333333333332</c:v>
                </c:pt>
                <c:pt idx="83">
                  <c:v>22.333333333333332</c:v>
                </c:pt>
                <c:pt idx="84">
                  <c:v>21.583333333333332</c:v>
                </c:pt>
                <c:pt idx="85">
                  <c:v>21.166666666666668</c:v>
                </c:pt>
                <c:pt idx="86">
                  <c:v>20.916666666666668</c:v>
                </c:pt>
                <c:pt idx="87">
                  <c:v>20.916666666666668</c:v>
                </c:pt>
                <c:pt idx="88">
                  <c:v>20.916666666666668</c:v>
                </c:pt>
                <c:pt idx="89">
                  <c:v>20.25</c:v>
                </c:pt>
                <c:pt idx="90">
                  <c:v>19.75</c:v>
                </c:pt>
                <c:pt idx="91">
                  <c:v>19.25</c:v>
                </c:pt>
                <c:pt idx="92">
                  <c:v>18.833333333333332</c:v>
                </c:pt>
                <c:pt idx="93">
                  <c:v>18.166666666666668</c:v>
                </c:pt>
              </c:numCache>
            </c:numRef>
          </c:val>
          <c:smooth val="0"/>
          <c:extLst>
            <c:ext xmlns:c16="http://schemas.microsoft.com/office/drawing/2014/chart" uri="{C3380CC4-5D6E-409C-BE32-E72D297353CC}">
              <c16:uniqueId val="{00000002-501C-495E-BB89-64F31102EE70}"/>
            </c:ext>
          </c:extLst>
        </c:ser>
        <c:ser>
          <c:idx val="4"/>
          <c:order val="1"/>
          <c:tx>
            <c:v>Theft and fraud (down 36%)</c:v>
          </c:tx>
          <c:spPr>
            <a:ln w="28575" cap="rnd">
              <a:solidFill>
                <a:schemeClr val="accent5"/>
              </a:solidFill>
              <a:round/>
            </a:ln>
            <a:effectLst/>
          </c:spPr>
          <c:marker>
            <c:symbol val="none"/>
          </c:marker>
          <c:dLbls>
            <c:dLbl>
              <c:idx val="1"/>
              <c:layout>
                <c:manualLayout>
                  <c:x val="-9.5958577333544112E-3"/>
                  <c:y val="2.75232795796895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01C-495E-BB89-64F31102EE70}"/>
                </c:ext>
              </c:extLst>
            </c:dLbl>
            <c:dLbl>
              <c:idx val="9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01C-495E-BB89-64F31102EE7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'BOCSAR T7'!$N$2:$DC$2</c:f>
              <c:numCache>
                <c:formatCode>mmm\-yy</c:formatCode>
                <c:ptCount val="94"/>
                <c:pt idx="0">
                  <c:v>41639</c:v>
                </c:pt>
                <c:pt idx="1">
                  <c:v>41670</c:v>
                </c:pt>
                <c:pt idx="2">
                  <c:v>41698</c:v>
                </c:pt>
                <c:pt idx="3">
                  <c:v>41729</c:v>
                </c:pt>
                <c:pt idx="4">
                  <c:v>41759</c:v>
                </c:pt>
                <c:pt idx="5">
                  <c:v>41790</c:v>
                </c:pt>
                <c:pt idx="6">
                  <c:v>41820</c:v>
                </c:pt>
                <c:pt idx="7">
                  <c:v>41851</c:v>
                </c:pt>
                <c:pt idx="8">
                  <c:v>41882</c:v>
                </c:pt>
                <c:pt idx="9">
                  <c:v>41912</c:v>
                </c:pt>
                <c:pt idx="10">
                  <c:v>41943</c:v>
                </c:pt>
                <c:pt idx="11">
                  <c:v>41973</c:v>
                </c:pt>
                <c:pt idx="12">
                  <c:v>42004</c:v>
                </c:pt>
                <c:pt idx="13">
                  <c:v>42035</c:v>
                </c:pt>
                <c:pt idx="14">
                  <c:v>42063</c:v>
                </c:pt>
                <c:pt idx="15">
                  <c:v>42094</c:v>
                </c:pt>
                <c:pt idx="16">
                  <c:v>42124</c:v>
                </c:pt>
                <c:pt idx="17">
                  <c:v>42155</c:v>
                </c:pt>
                <c:pt idx="18">
                  <c:v>42185</c:v>
                </c:pt>
                <c:pt idx="19">
                  <c:v>42216</c:v>
                </c:pt>
                <c:pt idx="20">
                  <c:v>42247</c:v>
                </c:pt>
                <c:pt idx="21">
                  <c:v>42277</c:v>
                </c:pt>
                <c:pt idx="22">
                  <c:v>42308</c:v>
                </c:pt>
                <c:pt idx="23">
                  <c:v>42338</c:v>
                </c:pt>
                <c:pt idx="24">
                  <c:v>42369</c:v>
                </c:pt>
                <c:pt idx="25">
                  <c:v>42400</c:v>
                </c:pt>
                <c:pt idx="26">
                  <c:v>42429</c:v>
                </c:pt>
                <c:pt idx="27">
                  <c:v>42460</c:v>
                </c:pt>
                <c:pt idx="28">
                  <c:v>42490</c:v>
                </c:pt>
                <c:pt idx="29">
                  <c:v>42521</c:v>
                </c:pt>
                <c:pt idx="30">
                  <c:v>42551</c:v>
                </c:pt>
                <c:pt idx="31">
                  <c:v>42582</c:v>
                </c:pt>
                <c:pt idx="32">
                  <c:v>42613</c:v>
                </c:pt>
                <c:pt idx="33">
                  <c:v>42643</c:v>
                </c:pt>
                <c:pt idx="34">
                  <c:v>42674</c:v>
                </c:pt>
                <c:pt idx="35">
                  <c:v>42704</c:v>
                </c:pt>
                <c:pt idx="36">
                  <c:v>42735</c:v>
                </c:pt>
                <c:pt idx="37">
                  <c:v>42766</c:v>
                </c:pt>
                <c:pt idx="38">
                  <c:v>42794</c:v>
                </c:pt>
                <c:pt idx="39">
                  <c:v>42825</c:v>
                </c:pt>
                <c:pt idx="40">
                  <c:v>42855</c:v>
                </c:pt>
                <c:pt idx="41">
                  <c:v>42886</c:v>
                </c:pt>
                <c:pt idx="42">
                  <c:v>42916</c:v>
                </c:pt>
                <c:pt idx="43">
                  <c:v>42947</c:v>
                </c:pt>
                <c:pt idx="44">
                  <c:v>42978</c:v>
                </c:pt>
                <c:pt idx="45">
                  <c:v>43008</c:v>
                </c:pt>
                <c:pt idx="46">
                  <c:v>43039</c:v>
                </c:pt>
                <c:pt idx="47">
                  <c:v>43069</c:v>
                </c:pt>
                <c:pt idx="48">
                  <c:v>43100</c:v>
                </c:pt>
                <c:pt idx="49">
                  <c:v>43131</c:v>
                </c:pt>
                <c:pt idx="50">
                  <c:v>43159</c:v>
                </c:pt>
                <c:pt idx="51">
                  <c:v>43190</c:v>
                </c:pt>
                <c:pt idx="52">
                  <c:v>43220</c:v>
                </c:pt>
                <c:pt idx="53">
                  <c:v>43251</c:v>
                </c:pt>
                <c:pt idx="54">
                  <c:v>43281</c:v>
                </c:pt>
                <c:pt idx="55">
                  <c:v>43312</c:v>
                </c:pt>
                <c:pt idx="56">
                  <c:v>43343</c:v>
                </c:pt>
                <c:pt idx="57">
                  <c:v>43373</c:v>
                </c:pt>
                <c:pt idx="58">
                  <c:v>43404</c:v>
                </c:pt>
                <c:pt idx="59">
                  <c:v>43434</c:v>
                </c:pt>
                <c:pt idx="60">
                  <c:v>43465</c:v>
                </c:pt>
                <c:pt idx="61">
                  <c:v>43496</c:v>
                </c:pt>
                <c:pt idx="62">
                  <c:v>43524</c:v>
                </c:pt>
                <c:pt idx="63">
                  <c:v>43555</c:v>
                </c:pt>
                <c:pt idx="64">
                  <c:v>43585</c:v>
                </c:pt>
                <c:pt idx="65">
                  <c:v>43616</c:v>
                </c:pt>
                <c:pt idx="66">
                  <c:v>43646</c:v>
                </c:pt>
                <c:pt idx="67">
                  <c:v>43677</c:v>
                </c:pt>
                <c:pt idx="68">
                  <c:v>43708</c:v>
                </c:pt>
                <c:pt idx="69">
                  <c:v>43738</c:v>
                </c:pt>
                <c:pt idx="70">
                  <c:v>43769</c:v>
                </c:pt>
                <c:pt idx="71">
                  <c:v>43799</c:v>
                </c:pt>
                <c:pt idx="72">
                  <c:v>43830</c:v>
                </c:pt>
                <c:pt idx="73">
                  <c:v>43861</c:v>
                </c:pt>
                <c:pt idx="74">
                  <c:v>43890</c:v>
                </c:pt>
                <c:pt idx="75">
                  <c:v>43921</c:v>
                </c:pt>
                <c:pt idx="76">
                  <c:v>43951</c:v>
                </c:pt>
                <c:pt idx="77">
                  <c:v>43982</c:v>
                </c:pt>
                <c:pt idx="78">
                  <c:v>44012</c:v>
                </c:pt>
                <c:pt idx="79">
                  <c:v>44043</c:v>
                </c:pt>
                <c:pt idx="80">
                  <c:v>44074</c:v>
                </c:pt>
                <c:pt idx="81">
                  <c:v>44104</c:v>
                </c:pt>
                <c:pt idx="82">
                  <c:v>44135</c:v>
                </c:pt>
                <c:pt idx="83">
                  <c:v>44165</c:v>
                </c:pt>
                <c:pt idx="84">
                  <c:v>44196</c:v>
                </c:pt>
                <c:pt idx="85">
                  <c:v>44227</c:v>
                </c:pt>
                <c:pt idx="86">
                  <c:v>44255</c:v>
                </c:pt>
                <c:pt idx="87">
                  <c:v>44286</c:v>
                </c:pt>
                <c:pt idx="88">
                  <c:v>44316</c:v>
                </c:pt>
                <c:pt idx="89">
                  <c:v>44347</c:v>
                </c:pt>
                <c:pt idx="90">
                  <c:v>44377</c:v>
                </c:pt>
                <c:pt idx="91">
                  <c:v>44408</c:v>
                </c:pt>
                <c:pt idx="92">
                  <c:v>44439</c:v>
                </c:pt>
                <c:pt idx="93">
                  <c:v>44469</c:v>
                </c:pt>
              </c:numCache>
            </c:numRef>
          </c:cat>
          <c:val>
            <c:numRef>
              <c:f>'BOCSAR T7'!$N$38:$DC$38</c:f>
              <c:numCache>
                <c:formatCode>0</c:formatCode>
                <c:ptCount val="94"/>
                <c:pt idx="0">
                  <c:v>21.166666666666668</c:v>
                </c:pt>
                <c:pt idx="1">
                  <c:v>20.75</c:v>
                </c:pt>
                <c:pt idx="2">
                  <c:v>20.75</c:v>
                </c:pt>
                <c:pt idx="3">
                  <c:v>20.083333333333332</c:v>
                </c:pt>
                <c:pt idx="4">
                  <c:v>20.166666666666668</c:v>
                </c:pt>
                <c:pt idx="5">
                  <c:v>20.333333333333332</c:v>
                </c:pt>
                <c:pt idx="6">
                  <c:v>20.25</c:v>
                </c:pt>
                <c:pt idx="7">
                  <c:v>20.5</c:v>
                </c:pt>
                <c:pt idx="8">
                  <c:v>20.333333333333332</c:v>
                </c:pt>
                <c:pt idx="9">
                  <c:v>19.666666666666668</c:v>
                </c:pt>
                <c:pt idx="10">
                  <c:v>19.916666666666668</c:v>
                </c:pt>
                <c:pt idx="11">
                  <c:v>20.333333333333332</c:v>
                </c:pt>
                <c:pt idx="12">
                  <c:v>21.083333333333332</c:v>
                </c:pt>
                <c:pt idx="13">
                  <c:v>22.25</c:v>
                </c:pt>
                <c:pt idx="14">
                  <c:v>22.583333333333332</c:v>
                </c:pt>
                <c:pt idx="15">
                  <c:v>23.333333333333332</c:v>
                </c:pt>
                <c:pt idx="16">
                  <c:v>23.416666666666668</c:v>
                </c:pt>
                <c:pt idx="17">
                  <c:v>23.583333333333332</c:v>
                </c:pt>
                <c:pt idx="18">
                  <c:v>24.166666666666668</c:v>
                </c:pt>
                <c:pt idx="19">
                  <c:v>24.333333333333332</c:v>
                </c:pt>
                <c:pt idx="20">
                  <c:v>24.666666666666668</c:v>
                </c:pt>
                <c:pt idx="21">
                  <c:v>24.916666666666668</c:v>
                </c:pt>
                <c:pt idx="22">
                  <c:v>25</c:v>
                </c:pt>
                <c:pt idx="23">
                  <c:v>24.583333333333332</c:v>
                </c:pt>
                <c:pt idx="24">
                  <c:v>23.416666666666668</c:v>
                </c:pt>
                <c:pt idx="25">
                  <c:v>22</c:v>
                </c:pt>
                <c:pt idx="26">
                  <c:v>20.666666666666668</c:v>
                </c:pt>
                <c:pt idx="27">
                  <c:v>19.916666666666668</c:v>
                </c:pt>
                <c:pt idx="28">
                  <c:v>19.916666666666668</c:v>
                </c:pt>
                <c:pt idx="29">
                  <c:v>19.75</c:v>
                </c:pt>
                <c:pt idx="30">
                  <c:v>18.916666666666668</c:v>
                </c:pt>
                <c:pt idx="31">
                  <c:v>18.583333333333332</c:v>
                </c:pt>
                <c:pt idx="32">
                  <c:v>18</c:v>
                </c:pt>
                <c:pt idx="33">
                  <c:v>17.833333333333332</c:v>
                </c:pt>
                <c:pt idx="34">
                  <c:v>17</c:v>
                </c:pt>
                <c:pt idx="35">
                  <c:v>16.333333333333332</c:v>
                </c:pt>
                <c:pt idx="36">
                  <c:v>16.916666666666668</c:v>
                </c:pt>
                <c:pt idx="37">
                  <c:v>18.083333333333332</c:v>
                </c:pt>
                <c:pt idx="38">
                  <c:v>18.916666666666668</c:v>
                </c:pt>
                <c:pt idx="39">
                  <c:v>19.083333333333332</c:v>
                </c:pt>
                <c:pt idx="40">
                  <c:v>19.25</c:v>
                </c:pt>
                <c:pt idx="41">
                  <c:v>18.583333333333332</c:v>
                </c:pt>
                <c:pt idx="42">
                  <c:v>18.833333333333332</c:v>
                </c:pt>
                <c:pt idx="43">
                  <c:v>18.666666666666668</c:v>
                </c:pt>
                <c:pt idx="44">
                  <c:v>19</c:v>
                </c:pt>
                <c:pt idx="45">
                  <c:v>19.75</c:v>
                </c:pt>
                <c:pt idx="46">
                  <c:v>20.666666666666668</c:v>
                </c:pt>
                <c:pt idx="47">
                  <c:v>21.75</c:v>
                </c:pt>
                <c:pt idx="48">
                  <c:v>21.833333333333332</c:v>
                </c:pt>
                <c:pt idx="49">
                  <c:v>21</c:v>
                </c:pt>
                <c:pt idx="50">
                  <c:v>21.416666666666668</c:v>
                </c:pt>
                <c:pt idx="51">
                  <c:v>21.833333333333332</c:v>
                </c:pt>
                <c:pt idx="52">
                  <c:v>22.083333333333332</c:v>
                </c:pt>
                <c:pt idx="53">
                  <c:v>23</c:v>
                </c:pt>
                <c:pt idx="54">
                  <c:v>23.083333333333332</c:v>
                </c:pt>
                <c:pt idx="55">
                  <c:v>22.916666666666668</c:v>
                </c:pt>
                <c:pt idx="56">
                  <c:v>22.5</c:v>
                </c:pt>
                <c:pt idx="57">
                  <c:v>21.833333333333332</c:v>
                </c:pt>
                <c:pt idx="58">
                  <c:v>20.833333333333332</c:v>
                </c:pt>
                <c:pt idx="59">
                  <c:v>20.083333333333332</c:v>
                </c:pt>
                <c:pt idx="60">
                  <c:v>20.083333333333332</c:v>
                </c:pt>
                <c:pt idx="61">
                  <c:v>20.166666666666668</c:v>
                </c:pt>
                <c:pt idx="62">
                  <c:v>19.25</c:v>
                </c:pt>
                <c:pt idx="63">
                  <c:v>19.5</c:v>
                </c:pt>
                <c:pt idx="64">
                  <c:v>19.166666666666668</c:v>
                </c:pt>
                <c:pt idx="65">
                  <c:v>18.166666666666668</c:v>
                </c:pt>
                <c:pt idx="66">
                  <c:v>17.25</c:v>
                </c:pt>
                <c:pt idx="67">
                  <c:v>16.75</c:v>
                </c:pt>
                <c:pt idx="68">
                  <c:v>16.916666666666668</c:v>
                </c:pt>
                <c:pt idx="69">
                  <c:v>16.083333333333332</c:v>
                </c:pt>
                <c:pt idx="70">
                  <c:v>16.083333333333332</c:v>
                </c:pt>
                <c:pt idx="71">
                  <c:v>15.75</c:v>
                </c:pt>
                <c:pt idx="72">
                  <c:v>15</c:v>
                </c:pt>
                <c:pt idx="73">
                  <c:v>14.5</c:v>
                </c:pt>
                <c:pt idx="74">
                  <c:v>14.25</c:v>
                </c:pt>
                <c:pt idx="75">
                  <c:v>13.416666666666666</c:v>
                </c:pt>
                <c:pt idx="76">
                  <c:v>13.333333333333334</c:v>
                </c:pt>
                <c:pt idx="77">
                  <c:v>13.333333333333334</c:v>
                </c:pt>
                <c:pt idx="78">
                  <c:v>13.916666666666666</c:v>
                </c:pt>
                <c:pt idx="79">
                  <c:v>14</c:v>
                </c:pt>
                <c:pt idx="80">
                  <c:v>14.5</c:v>
                </c:pt>
                <c:pt idx="81">
                  <c:v>14.833333333333334</c:v>
                </c:pt>
                <c:pt idx="82">
                  <c:v>15.083333333333334</c:v>
                </c:pt>
                <c:pt idx="83">
                  <c:v>15.416666666666666</c:v>
                </c:pt>
                <c:pt idx="84">
                  <c:v>15.333333333333334</c:v>
                </c:pt>
                <c:pt idx="85">
                  <c:v>15.416666666666666</c:v>
                </c:pt>
                <c:pt idx="86">
                  <c:v>15.833333333333334</c:v>
                </c:pt>
                <c:pt idx="87">
                  <c:v>15.833333333333334</c:v>
                </c:pt>
                <c:pt idx="88">
                  <c:v>15.666666666666666</c:v>
                </c:pt>
                <c:pt idx="89">
                  <c:v>16</c:v>
                </c:pt>
                <c:pt idx="90">
                  <c:v>15.833333333333334</c:v>
                </c:pt>
                <c:pt idx="91">
                  <c:v>16.333333333333332</c:v>
                </c:pt>
                <c:pt idx="92">
                  <c:v>15.833333333333334</c:v>
                </c:pt>
                <c:pt idx="93">
                  <c:v>16.166666666666668</c:v>
                </c:pt>
              </c:numCache>
            </c:numRef>
          </c:val>
          <c:smooth val="0"/>
          <c:extLst>
            <c:ext xmlns:c16="http://schemas.microsoft.com/office/drawing/2014/chart" uri="{C3380CC4-5D6E-409C-BE32-E72D297353CC}">
              <c16:uniqueId val="{00000005-501C-495E-BB89-64F31102EE70}"/>
            </c:ext>
          </c:extLst>
        </c:ser>
        <c:ser>
          <c:idx val="2"/>
          <c:order val="2"/>
          <c:tx>
            <c:v>Robbery (down 40%)</c:v>
          </c:tx>
          <c:spPr>
            <a:ln w="28575" cap="rnd">
              <a:solidFill>
                <a:schemeClr val="accent2"/>
              </a:solidFill>
              <a:round/>
            </a:ln>
            <a:effectLst/>
          </c:spPr>
          <c:marker>
            <c:symbol val="none"/>
          </c:marker>
          <c:dLbls>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01C-495E-BB89-64F31102EE70}"/>
                </c:ext>
              </c:extLst>
            </c:dLbl>
            <c:dLbl>
              <c:idx val="9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01C-495E-BB89-64F31102EE7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2"/>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'BOCSAR T7'!$N$2:$DC$2</c:f>
              <c:numCache>
                <c:formatCode>mmm\-yy</c:formatCode>
                <c:ptCount val="94"/>
                <c:pt idx="0">
                  <c:v>41639</c:v>
                </c:pt>
                <c:pt idx="1">
                  <c:v>41670</c:v>
                </c:pt>
                <c:pt idx="2">
                  <c:v>41698</c:v>
                </c:pt>
                <c:pt idx="3">
                  <c:v>41729</c:v>
                </c:pt>
                <c:pt idx="4">
                  <c:v>41759</c:v>
                </c:pt>
                <c:pt idx="5">
                  <c:v>41790</c:v>
                </c:pt>
                <c:pt idx="6">
                  <c:v>41820</c:v>
                </c:pt>
                <c:pt idx="7">
                  <c:v>41851</c:v>
                </c:pt>
                <c:pt idx="8">
                  <c:v>41882</c:v>
                </c:pt>
                <c:pt idx="9">
                  <c:v>41912</c:v>
                </c:pt>
                <c:pt idx="10">
                  <c:v>41943</c:v>
                </c:pt>
                <c:pt idx="11">
                  <c:v>41973</c:v>
                </c:pt>
                <c:pt idx="12">
                  <c:v>42004</c:v>
                </c:pt>
                <c:pt idx="13">
                  <c:v>42035</c:v>
                </c:pt>
                <c:pt idx="14">
                  <c:v>42063</c:v>
                </c:pt>
                <c:pt idx="15">
                  <c:v>42094</c:v>
                </c:pt>
                <c:pt idx="16">
                  <c:v>42124</c:v>
                </c:pt>
                <c:pt idx="17">
                  <c:v>42155</c:v>
                </c:pt>
                <c:pt idx="18">
                  <c:v>42185</c:v>
                </c:pt>
                <c:pt idx="19">
                  <c:v>42216</c:v>
                </c:pt>
                <c:pt idx="20">
                  <c:v>42247</c:v>
                </c:pt>
                <c:pt idx="21">
                  <c:v>42277</c:v>
                </c:pt>
                <c:pt idx="22">
                  <c:v>42308</c:v>
                </c:pt>
                <c:pt idx="23">
                  <c:v>42338</c:v>
                </c:pt>
                <c:pt idx="24">
                  <c:v>42369</c:v>
                </c:pt>
                <c:pt idx="25">
                  <c:v>42400</c:v>
                </c:pt>
                <c:pt idx="26">
                  <c:v>42429</c:v>
                </c:pt>
                <c:pt idx="27">
                  <c:v>42460</c:v>
                </c:pt>
                <c:pt idx="28">
                  <c:v>42490</c:v>
                </c:pt>
                <c:pt idx="29">
                  <c:v>42521</c:v>
                </c:pt>
                <c:pt idx="30">
                  <c:v>42551</c:v>
                </c:pt>
                <c:pt idx="31">
                  <c:v>42582</c:v>
                </c:pt>
                <c:pt idx="32">
                  <c:v>42613</c:v>
                </c:pt>
                <c:pt idx="33">
                  <c:v>42643</c:v>
                </c:pt>
                <c:pt idx="34">
                  <c:v>42674</c:v>
                </c:pt>
                <c:pt idx="35">
                  <c:v>42704</c:v>
                </c:pt>
                <c:pt idx="36">
                  <c:v>42735</c:v>
                </c:pt>
                <c:pt idx="37">
                  <c:v>42766</c:v>
                </c:pt>
                <c:pt idx="38">
                  <c:v>42794</c:v>
                </c:pt>
                <c:pt idx="39">
                  <c:v>42825</c:v>
                </c:pt>
                <c:pt idx="40">
                  <c:v>42855</c:v>
                </c:pt>
                <c:pt idx="41">
                  <c:v>42886</c:v>
                </c:pt>
                <c:pt idx="42">
                  <c:v>42916</c:v>
                </c:pt>
                <c:pt idx="43">
                  <c:v>42947</c:v>
                </c:pt>
                <c:pt idx="44">
                  <c:v>42978</c:v>
                </c:pt>
                <c:pt idx="45">
                  <c:v>43008</c:v>
                </c:pt>
                <c:pt idx="46">
                  <c:v>43039</c:v>
                </c:pt>
                <c:pt idx="47">
                  <c:v>43069</c:v>
                </c:pt>
                <c:pt idx="48">
                  <c:v>43100</c:v>
                </c:pt>
                <c:pt idx="49">
                  <c:v>43131</c:v>
                </c:pt>
                <c:pt idx="50">
                  <c:v>43159</c:v>
                </c:pt>
                <c:pt idx="51">
                  <c:v>43190</c:v>
                </c:pt>
                <c:pt idx="52">
                  <c:v>43220</c:v>
                </c:pt>
                <c:pt idx="53">
                  <c:v>43251</c:v>
                </c:pt>
                <c:pt idx="54">
                  <c:v>43281</c:v>
                </c:pt>
                <c:pt idx="55">
                  <c:v>43312</c:v>
                </c:pt>
                <c:pt idx="56">
                  <c:v>43343</c:v>
                </c:pt>
                <c:pt idx="57">
                  <c:v>43373</c:v>
                </c:pt>
                <c:pt idx="58">
                  <c:v>43404</c:v>
                </c:pt>
                <c:pt idx="59">
                  <c:v>43434</c:v>
                </c:pt>
                <c:pt idx="60">
                  <c:v>43465</c:v>
                </c:pt>
                <c:pt idx="61">
                  <c:v>43496</c:v>
                </c:pt>
                <c:pt idx="62">
                  <c:v>43524</c:v>
                </c:pt>
                <c:pt idx="63">
                  <c:v>43555</c:v>
                </c:pt>
                <c:pt idx="64">
                  <c:v>43585</c:v>
                </c:pt>
                <c:pt idx="65">
                  <c:v>43616</c:v>
                </c:pt>
                <c:pt idx="66">
                  <c:v>43646</c:v>
                </c:pt>
                <c:pt idx="67">
                  <c:v>43677</c:v>
                </c:pt>
                <c:pt idx="68">
                  <c:v>43708</c:v>
                </c:pt>
                <c:pt idx="69">
                  <c:v>43738</c:v>
                </c:pt>
                <c:pt idx="70">
                  <c:v>43769</c:v>
                </c:pt>
                <c:pt idx="71">
                  <c:v>43799</c:v>
                </c:pt>
                <c:pt idx="72">
                  <c:v>43830</c:v>
                </c:pt>
                <c:pt idx="73">
                  <c:v>43861</c:v>
                </c:pt>
                <c:pt idx="74">
                  <c:v>43890</c:v>
                </c:pt>
                <c:pt idx="75">
                  <c:v>43921</c:v>
                </c:pt>
                <c:pt idx="76">
                  <c:v>43951</c:v>
                </c:pt>
                <c:pt idx="77">
                  <c:v>43982</c:v>
                </c:pt>
                <c:pt idx="78">
                  <c:v>44012</c:v>
                </c:pt>
                <c:pt idx="79">
                  <c:v>44043</c:v>
                </c:pt>
                <c:pt idx="80">
                  <c:v>44074</c:v>
                </c:pt>
                <c:pt idx="81">
                  <c:v>44104</c:v>
                </c:pt>
                <c:pt idx="82">
                  <c:v>44135</c:v>
                </c:pt>
                <c:pt idx="83">
                  <c:v>44165</c:v>
                </c:pt>
                <c:pt idx="84">
                  <c:v>44196</c:v>
                </c:pt>
                <c:pt idx="85">
                  <c:v>44227</c:v>
                </c:pt>
                <c:pt idx="86">
                  <c:v>44255</c:v>
                </c:pt>
                <c:pt idx="87">
                  <c:v>44286</c:v>
                </c:pt>
                <c:pt idx="88">
                  <c:v>44316</c:v>
                </c:pt>
                <c:pt idx="89">
                  <c:v>44347</c:v>
                </c:pt>
                <c:pt idx="90">
                  <c:v>44377</c:v>
                </c:pt>
                <c:pt idx="91">
                  <c:v>44408</c:v>
                </c:pt>
                <c:pt idx="92">
                  <c:v>44439</c:v>
                </c:pt>
                <c:pt idx="93">
                  <c:v>44469</c:v>
                </c:pt>
              </c:numCache>
            </c:numRef>
          </c:cat>
          <c:val>
            <c:numRef>
              <c:f>'BOCSAR T7'!$N$36:$DC$36</c:f>
              <c:numCache>
                <c:formatCode>0</c:formatCode>
                <c:ptCount val="94"/>
                <c:pt idx="0">
                  <c:v>33</c:v>
                </c:pt>
                <c:pt idx="1">
                  <c:v>31.833333333333332</c:v>
                </c:pt>
                <c:pt idx="2">
                  <c:v>30.916666666666668</c:v>
                </c:pt>
                <c:pt idx="3">
                  <c:v>30.083333333333332</c:v>
                </c:pt>
                <c:pt idx="4">
                  <c:v>29.833333333333332</c:v>
                </c:pt>
                <c:pt idx="5">
                  <c:v>30.083333333333332</c:v>
                </c:pt>
                <c:pt idx="6">
                  <c:v>30.083333333333332</c:v>
                </c:pt>
                <c:pt idx="7">
                  <c:v>30.166666666666668</c:v>
                </c:pt>
                <c:pt idx="8">
                  <c:v>30.666666666666668</c:v>
                </c:pt>
                <c:pt idx="9">
                  <c:v>31</c:v>
                </c:pt>
                <c:pt idx="10">
                  <c:v>31.166666666666668</c:v>
                </c:pt>
                <c:pt idx="11">
                  <c:v>30.916666666666668</c:v>
                </c:pt>
                <c:pt idx="12">
                  <c:v>30.916666666666668</c:v>
                </c:pt>
                <c:pt idx="13">
                  <c:v>30.25</c:v>
                </c:pt>
                <c:pt idx="14">
                  <c:v>29.583333333333332</c:v>
                </c:pt>
                <c:pt idx="15">
                  <c:v>29.5</c:v>
                </c:pt>
                <c:pt idx="16">
                  <c:v>29.416666666666668</c:v>
                </c:pt>
                <c:pt idx="17">
                  <c:v>29.333333333333332</c:v>
                </c:pt>
                <c:pt idx="18">
                  <c:v>29.666666666666668</c:v>
                </c:pt>
                <c:pt idx="19">
                  <c:v>29.916666666666668</c:v>
                </c:pt>
                <c:pt idx="20">
                  <c:v>30</c:v>
                </c:pt>
                <c:pt idx="21">
                  <c:v>30.25</c:v>
                </c:pt>
                <c:pt idx="22">
                  <c:v>30.666666666666668</c:v>
                </c:pt>
                <c:pt idx="23">
                  <c:v>31.25</c:v>
                </c:pt>
                <c:pt idx="24">
                  <c:v>31.916666666666668</c:v>
                </c:pt>
                <c:pt idx="25">
                  <c:v>32.666666666666664</c:v>
                </c:pt>
                <c:pt idx="26">
                  <c:v>33.666666666666664</c:v>
                </c:pt>
                <c:pt idx="27">
                  <c:v>34.083333333333336</c:v>
                </c:pt>
                <c:pt idx="28">
                  <c:v>34.333333333333336</c:v>
                </c:pt>
                <c:pt idx="29">
                  <c:v>34.166666666666664</c:v>
                </c:pt>
                <c:pt idx="30">
                  <c:v>33.416666666666664</c:v>
                </c:pt>
                <c:pt idx="31">
                  <c:v>33.083333333333336</c:v>
                </c:pt>
                <c:pt idx="32">
                  <c:v>32.583333333333336</c:v>
                </c:pt>
                <c:pt idx="33">
                  <c:v>32.25</c:v>
                </c:pt>
                <c:pt idx="34">
                  <c:v>31.583333333333332</c:v>
                </c:pt>
                <c:pt idx="35">
                  <c:v>31</c:v>
                </c:pt>
                <c:pt idx="36">
                  <c:v>30.166666666666668</c:v>
                </c:pt>
                <c:pt idx="37">
                  <c:v>30.083333333333332</c:v>
                </c:pt>
                <c:pt idx="38">
                  <c:v>29.5</c:v>
                </c:pt>
                <c:pt idx="39">
                  <c:v>29.083333333333332</c:v>
                </c:pt>
                <c:pt idx="40">
                  <c:v>28.833333333333332</c:v>
                </c:pt>
                <c:pt idx="41">
                  <c:v>28.416666666666668</c:v>
                </c:pt>
                <c:pt idx="42">
                  <c:v>28.583333333333332</c:v>
                </c:pt>
                <c:pt idx="43">
                  <c:v>28.916666666666668</c:v>
                </c:pt>
                <c:pt idx="44">
                  <c:v>29.416666666666668</c:v>
                </c:pt>
                <c:pt idx="45">
                  <c:v>29.25</c:v>
                </c:pt>
                <c:pt idx="46">
                  <c:v>29.5</c:v>
                </c:pt>
                <c:pt idx="47">
                  <c:v>29.25</c:v>
                </c:pt>
                <c:pt idx="48">
                  <c:v>28.833333333333332</c:v>
                </c:pt>
                <c:pt idx="49">
                  <c:v>28.333333333333332</c:v>
                </c:pt>
                <c:pt idx="50">
                  <c:v>27.75</c:v>
                </c:pt>
                <c:pt idx="51">
                  <c:v>26.916666666666668</c:v>
                </c:pt>
                <c:pt idx="52">
                  <c:v>25.916666666666668</c:v>
                </c:pt>
                <c:pt idx="53">
                  <c:v>25.583333333333332</c:v>
                </c:pt>
                <c:pt idx="54">
                  <c:v>25.5</c:v>
                </c:pt>
                <c:pt idx="55">
                  <c:v>24.75</c:v>
                </c:pt>
                <c:pt idx="56">
                  <c:v>24.166666666666668</c:v>
                </c:pt>
                <c:pt idx="57">
                  <c:v>24.916666666666668</c:v>
                </c:pt>
                <c:pt idx="58">
                  <c:v>24.833333333333332</c:v>
                </c:pt>
                <c:pt idx="59">
                  <c:v>24.666666666666668</c:v>
                </c:pt>
                <c:pt idx="60">
                  <c:v>25.083333333333332</c:v>
                </c:pt>
                <c:pt idx="61">
                  <c:v>25.083333333333332</c:v>
                </c:pt>
                <c:pt idx="62">
                  <c:v>24.75</c:v>
                </c:pt>
                <c:pt idx="63">
                  <c:v>24.333333333333332</c:v>
                </c:pt>
                <c:pt idx="64">
                  <c:v>23.916666666666668</c:v>
                </c:pt>
                <c:pt idx="65">
                  <c:v>23.416666666666668</c:v>
                </c:pt>
                <c:pt idx="66">
                  <c:v>22.333333333333332</c:v>
                </c:pt>
                <c:pt idx="67">
                  <c:v>21.583333333333332</c:v>
                </c:pt>
                <c:pt idx="68">
                  <c:v>20.833333333333332</c:v>
                </c:pt>
                <c:pt idx="69">
                  <c:v>19.583333333333332</c:v>
                </c:pt>
                <c:pt idx="70">
                  <c:v>19.5</c:v>
                </c:pt>
                <c:pt idx="71">
                  <c:v>19.416666666666668</c:v>
                </c:pt>
                <c:pt idx="72">
                  <c:v>19.166666666666668</c:v>
                </c:pt>
                <c:pt idx="73">
                  <c:v>18.833333333333332</c:v>
                </c:pt>
                <c:pt idx="74">
                  <c:v>19.416666666666668</c:v>
                </c:pt>
                <c:pt idx="75">
                  <c:v>19.833333333333332</c:v>
                </c:pt>
                <c:pt idx="76">
                  <c:v>19.5</c:v>
                </c:pt>
                <c:pt idx="77">
                  <c:v>18.75</c:v>
                </c:pt>
                <c:pt idx="78">
                  <c:v>18.083333333333332</c:v>
                </c:pt>
                <c:pt idx="79">
                  <c:v>17.75</c:v>
                </c:pt>
                <c:pt idx="80">
                  <c:v>17.333333333333332</c:v>
                </c:pt>
                <c:pt idx="81">
                  <c:v>16.916666666666668</c:v>
                </c:pt>
                <c:pt idx="82">
                  <c:v>16</c:v>
                </c:pt>
                <c:pt idx="83">
                  <c:v>15.833333333333334</c:v>
                </c:pt>
                <c:pt idx="84">
                  <c:v>15.5</c:v>
                </c:pt>
                <c:pt idx="85">
                  <c:v>15.25</c:v>
                </c:pt>
                <c:pt idx="86">
                  <c:v>13.916666666666666</c:v>
                </c:pt>
                <c:pt idx="87">
                  <c:v>13.583333333333334</c:v>
                </c:pt>
                <c:pt idx="88">
                  <c:v>13.75</c:v>
                </c:pt>
                <c:pt idx="89">
                  <c:v>13.916666666666666</c:v>
                </c:pt>
                <c:pt idx="90">
                  <c:v>13.916666666666666</c:v>
                </c:pt>
                <c:pt idx="91">
                  <c:v>14</c:v>
                </c:pt>
                <c:pt idx="92">
                  <c:v>14.25</c:v>
                </c:pt>
                <c:pt idx="93">
                  <c:v>14.25</c:v>
                </c:pt>
              </c:numCache>
            </c:numRef>
          </c:val>
          <c:smooth val="0"/>
          <c:extLst>
            <c:ext xmlns:c16="http://schemas.microsoft.com/office/drawing/2014/chart" uri="{C3380CC4-5D6E-409C-BE32-E72D297353CC}">
              <c16:uniqueId val="{00000008-501C-495E-BB89-64F31102EE70}"/>
            </c:ext>
          </c:extLst>
        </c:ser>
        <c:ser>
          <c:idx val="3"/>
          <c:order val="3"/>
          <c:tx>
            <c:v>Break and enter (down 45%)</c:v>
          </c:tx>
          <c:spPr>
            <a:ln w="28575" cap="rnd">
              <a:solidFill>
                <a:schemeClr val="tx1">
                  <a:lumMod val="65000"/>
                  <a:lumOff val="35000"/>
                </a:schemeClr>
              </a:solidFill>
              <a:prstDash val="sysDash"/>
              <a:round/>
            </a:ln>
            <a:effectLst/>
          </c:spPr>
          <c:marker>
            <c:symbol val="none"/>
          </c:marker>
          <c:dLbls>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01C-495E-BB89-64F31102EE70}"/>
                </c:ext>
              </c:extLst>
            </c:dLbl>
            <c:dLbl>
              <c:idx val="93"/>
              <c:layout>
                <c:manualLayout>
                  <c:x val="0"/>
                  <c:y val="3.34366270604992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01C-495E-BB89-64F31102EE7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lumMod val="50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'BOCSAR T7'!$N$2:$DC$2</c:f>
              <c:numCache>
                <c:formatCode>mmm\-yy</c:formatCode>
                <c:ptCount val="94"/>
                <c:pt idx="0">
                  <c:v>41639</c:v>
                </c:pt>
                <c:pt idx="1">
                  <c:v>41670</c:v>
                </c:pt>
                <c:pt idx="2">
                  <c:v>41698</c:v>
                </c:pt>
                <c:pt idx="3">
                  <c:v>41729</c:v>
                </c:pt>
                <c:pt idx="4">
                  <c:v>41759</c:v>
                </c:pt>
                <c:pt idx="5">
                  <c:v>41790</c:v>
                </c:pt>
                <c:pt idx="6">
                  <c:v>41820</c:v>
                </c:pt>
                <c:pt idx="7">
                  <c:v>41851</c:v>
                </c:pt>
                <c:pt idx="8">
                  <c:v>41882</c:v>
                </c:pt>
                <c:pt idx="9">
                  <c:v>41912</c:v>
                </c:pt>
                <c:pt idx="10">
                  <c:v>41943</c:v>
                </c:pt>
                <c:pt idx="11">
                  <c:v>41973</c:v>
                </c:pt>
                <c:pt idx="12">
                  <c:v>42004</c:v>
                </c:pt>
                <c:pt idx="13">
                  <c:v>42035</c:v>
                </c:pt>
                <c:pt idx="14">
                  <c:v>42063</c:v>
                </c:pt>
                <c:pt idx="15">
                  <c:v>42094</c:v>
                </c:pt>
                <c:pt idx="16">
                  <c:v>42124</c:v>
                </c:pt>
                <c:pt idx="17">
                  <c:v>42155</c:v>
                </c:pt>
                <c:pt idx="18">
                  <c:v>42185</c:v>
                </c:pt>
                <c:pt idx="19">
                  <c:v>42216</c:v>
                </c:pt>
                <c:pt idx="20">
                  <c:v>42247</c:v>
                </c:pt>
                <c:pt idx="21">
                  <c:v>42277</c:v>
                </c:pt>
                <c:pt idx="22">
                  <c:v>42308</c:v>
                </c:pt>
                <c:pt idx="23">
                  <c:v>42338</c:v>
                </c:pt>
                <c:pt idx="24">
                  <c:v>42369</c:v>
                </c:pt>
                <c:pt idx="25">
                  <c:v>42400</c:v>
                </c:pt>
                <c:pt idx="26">
                  <c:v>42429</c:v>
                </c:pt>
                <c:pt idx="27">
                  <c:v>42460</c:v>
                </c:pt>
                <c:pt idx="28">
                  <c:v>42490</c:v>
                </c:pt>
                <c:pt idx="29">
                  <c:v>42521</c:v>
                </c:pt>
                <c:pt idx="30">
                  <c:v>42551</c:v>
                </c:pt>
                <c:pt idx="31">
                  <c:v>42582</c:v>
                </c:pt>
                <c:pt idx="32">
                  <c:v>42613</c:v>
                </c:pt>
                <c:pt idx="33">
                  <c:v>42643</c:v>
                </c:pt>
                <c:pt idx="34">
                  <c:v>42674</c:v>
                </c:pt>
                <c:pt idx="35">
                  <c:v>42704</c:v>
                </c:pt>
                <c:pt idx="36">
                  <c:v>42735</c:v>
                </c:pt>
                <c:pt idx="37">
                  <c:v>42766</c:v>
                </c:pt>
                <c:pt idx="38">
                  <c:v>42794</c:v>
                </c:pt>
                <c:pt idx="39">
                  <c:v>42825</c:v>
                </c:pt>
                <c:pt idx="40">
                  <c:v>42855</c:v>
                </c:pt>
                <c:pt idx="41">
                  <c:v>42886</c:v>
                </c:pt>
                <c:pt idx="42">
                  <c:v>42916</c:v>
                </c:pt>
                <c:pt idx="43">
                  <c:v>42947</c:v>
                </c:pt>
                <c:pt idx="44">
                  <c:v>42978</c:v>
                </c:pt>
                <c:pt idx="45">
                  <c:v>43008</c:v>
                </c:pt>
                <c:pt idx="46">
                  <c:v>43039</c:v>
                </c:pt>
                <c:pt idx="47">
                  <c:v>43069</c:v>
                </c:pt>
                <c:pt idx="48">
                  <c:v>43100</c:v>
                </c:pt>
                <c:pt idx="49">
                  <c:v>43131</c:v>
                </c:pt>
                <c:pt idx="50">
                  <c:v>43159</c:v>
                </c:pt>
                <c:pt idx="51">
                  <c:v>43190</c:v>
                </c:pt>
                <c:pt idx="52">
                  <c:v>43220</c:v>
                </c:pt>
                <c:pt idx="53">
                  <c:v>43251</c:v>
                </c:pt>
                <c:pt idx="54">
                  <c:v>43281</c:v>
                </c:pt>
                <c:pt idx="55">
                  <c:v>43312</c:v>
                </c:pt>
                <c:pt idx="56">
                  <c:v>43343</c:v>
                </c:pt>
                <c:pt idx="57">
                  <c:v>43373</c:v>
                </c:pt>
                <c:pt idx="58">
                  <c:v>43404</c:v>
                </c:pt>
                <c:pt idx="59">
                  <c:v>43434</c:v>
                </c:pt>
                <c:pt idx="60">
                  <c:v>43465</c:v>
                </c:pt>
                <c:pt idx="61">
                  <c:v>43496</c:v>
                </c:pt>
                <c:pt idx="62">
                  <c:v>43524</c:v>
                </c:pt>
                <c:pt idx="63">
                  <c:v>43555</c:v>
                </c:pt>
                <c:pt idx="64">
                  <c:v>43585</c:v>
                </c:pt>
                <c:pt idx="65">
                  <c:v>43616</c:v>
                </c:pt>
                <c:pt idx="66">
                  <c:v>43646</c:v>
                </c:pt>
                <c:pt idx="67">
                  <c:v>43677</c:v>
                </c:pt>
                <c:pt idx="68">
                  <c:v>43708</c:v>
                </c:pt>
                <c:pt idx="69">
                  <c:v>43738</c:v>
                </c:pt>
                <c:pt idx="70">
                  <c:v>43769</c:v>
                </c:pt>
                <c:pt idx="71">
                  <c:v>43799</c:v>
                </c:pt>
                <c:pt idx="72">
                  <c:v>43830</c:v>
                </c:pt>
                <c:pt idx="73">
                  <c:v>43861</c:v>
                </c:pt>
                <c:pt idx="74">
                  <c:v>43890</c:v>
                </c:pt>
                <c:pt idx="75">
                  <c:v>43921</c:v>
                </c:pt>
                <c:pt idx="76">
                  <c:v>43951</c:v>
                </c:pt>
                <c:pt idx="77">
                  <c:v>43982</c:v>
                </c:pt>
                <c:pt idx="78">
                  <c:v>44012</c:v>
                </c:pt>
                <c:pt idx="79">
                  <c:v>44043</c:v>
                </c:pt>
                <c:pt idx="80">
                  <c:v>44074</c:v>
                </c:pt>
                <c:pt idx="81">
                  <c:v>44104</c:v>
                </c:pt>
                <c:pt idx="82">
                  <c:v>44135</c:v>
                </c:pt>
                <c:pt idx="83">
                  <c:v>44165</c:v>
                </c:pt>
                <c:pt idx="84">
                  <c:v>44196</c:v>
                </c:pt>
                <c:pt idx="85">
                  <c:v>44227</c:v>
                </c:pt>
                <c:pt idx="86">
                  <c:v>44255</c:v>
                </c:pt>
                <c:pt idx="87">
                  <c:v>44286</c:v>
                </c:pt>
                <c:pt idx="88">
                  <c:v>44316</c:v>
                </c:pt>
                <c:pt idx="89">
                  <c:v>44347</c:v>
                </c:pt>
                <c:pt idx="90">
                  <c:v>44377</c:v>
                </c:pt>
                <c:pt idx="91">
                  <c:v>44408</c:v>
                </c:pt>
                <c:pt idx="92">
                  <c:v>44439</c:v>
                </c:pt>
                <c:pt idx="93">
                  <c:v>44469</c:v>
                </c:pt>
              </c:numCache>
            </c:numRef>
          </c:cat>
          <c:val>
            <c:numRef>
              <c:f>'BOCSAR T7'!$N$37:$DC$37</c:f>
              <c:numCache>
                <c:formatCode>0</c:formatCode>
                <c:ptCount val="94"/>
                <c:pt idx="0">
                  <c:v>42.5</c:v>
                </c:pt>
                <c:pt idx="1">
                  <c:v>42.333333333333336</c:v>
                </c:pt>
                <c:pt idx="2">
                  <c:v>41.75</c:v>
                </c:pt>
                <c:pt idx="3">
                  <c:v>41.583333333333336</c:v>
                </c:pt>
                <c:pt idx="4">
                  <c:v>41.416666666666664</c:v>
                </c:pt>
                <c:pt idx="5">
                  <c:v>40.166666666666664</c:v>
                </c:pt>
                <c:pt idx="6">
                  <c:v>38.916666666666664</c:v>
                </c:pt>
                <c:pt idx="7">
                  <c:v>38.083333333333336</c:v>
                </c:pt>
                <c:pt idx="8">
                  <c:v>37.083333333333336</c:v>
                </c:pt>
                <c:pt idx="9">
                  <c:v>35.25</c:v>
                </c:pt>
                <c:pt idx="10">
                  <c:v>35</c:v>
                </c:pt>
                <c:pt idx="11">
                  <c:v>34.25</c:v>
                </c:pt>
                <c:pt idx="12">
                  <c:v>33.666666666666664</c:v>
                </c:pt>
                <c:pt idx="13">
                  <c:v>33.916666666666664</c:v>
                </c:pt>
                <c:pt idx="14">
                  <c:v>34.75</c:v>
                </c:pt>
                <c:pt idx="15">
                  <c:v>35.5</c:v>
                </c:pt>
                <c:pt idx="16">
                  <c:v>36.083333333333336</c:v>
                </c:pt>
                <c:pt idx="17">
                  <c:v>38.666666666666664</c:v>
                </c:pt>
                <c:pt idx="18">
                  <c:v>40.333333333333336</c:v>
                </c:pt>
                <c:pt idx="19">
                  <c:v>41.583333333333336</c:v>
                </c:pt>
                <c:pt idx="20">
                  <c:v>43.25</c:v>
                </c:pt>
                <c:pt idx="21">
                  <c:v>45.25</c:v>
                </c:pt>
                <c:pt idx="22">
                  <c:v>45.333333333333336</c:v>
                </c:pt>
                <c:pt idx="23">
                  <c:v>46.083333333333336</c:v>
                </c:pt>
                <c:pt idx="24">
                  <c:v>46.25</c:v>
                </c:pt>
                <c:pt idx="25">
                  <c:v>47</c:v>
                </c:pt>
                <c:pt idx="26">
                  <c:v>46.666666666666664</c:v>
                </c:pt>
                <c:pt idx="27">
                  <c:v>45.75</c:v>
                </c:pt>
                <c:pt idx="28">
                  <c:v>44.666666666666664</c:v>
                </c:pt>
                <c:pt idx="29">
                  <c:v>42.833333333333336</c:v>
                </c:pt>
                <c:pt idx="30">
                  <c:v>41.5</c:v>
                </c:pt>
                <c:pt idx="31">
                  <c:v>40.083333333333336</c:v>
                </c:pt>
                <c:pt idx="32">
                  <c:v>38.25</c:v>
                </c:pt>
                <c:pt idx="33">
                  <c:v>36.333333333333336</c:v>
                </c:pt>
                <c:pt idx="34">
                  <c:v>35.75</c:v>
                </c:pt>
                <c:pt idx="35">
                  <c:v>35</c:v>
                </c:pt>
                <c:pt idx="36">
                  <c:v>35</c:v>
                </c:pt>
                <c:pt idx="37">
                  <c:v>34.166666666666664</c:v>
                </c:pt>
                <c:pt idx="38">
                  <c:v>33.75</c:v>
                </c:pt>
                <c:pt idx="39">
                  <c:v>33.333333333333336</c:v>
                </c:pt>
                <c:pt idx="40">
                  <c:v>32.916666666666664</c:v>
                </c:pt>
                <c:pt idx="41">
                  <c:v>32.583333333333336</c:v>
                </c:pt>
                <c:pt idx="42">
                  <c:v>32.833333333333336</c:v>
                </c:pt>
                <c:pt idx="43">
                  <c:v>32.916666666666664</c:v>
                </c:pt>
                <c:pt idx="44">
                  <c:v>32.916666666666664</c:v>
                </c:pt>
                <c:pt idx="45">
                  <c:v>33.416666666666664</c:v>
                </c:pt>
                <c:pt idx="46">
                  <c:v>33.833333333333336</c:v>
                </c:pt>
                <c:pt idx="47">
                  <c:v>33.166666666666664</c:v>
                </c:pt>
                <c:pt idx="48">
                  <c:v>32.333333333333336</c:v>
                </c:pt>
                <c:pt idx="49">
                  <c:v>31.916666666666668</c:v>
                </c:pt>
                <c:pt idx="50">
                  <c:v>32.333333333333336</c:v>
                </c:pt>
                <c:pt idx="51">
                  <c:v>33.666666666666664</c:v>
                </c:pt>
                <c:pt idx="52">
                  <c:v>35</c:v>
                </c:pt>
                <c:pt idx="53">
                  <c:v>35.666666666666664</c:v>
                </c:pt>
                <c:pt idx="54">
                  <c:v>35.75</c:v>
                </c:pt>
                <c:pt idx="55">
                  <c:v>36.25</c:v>
                </c:pt>
                <c:pt idx="56">
                  <c:v>36.083333333333336</c:v>
                </c:pt>
                <c:pt idx="57">
                  <c:v>35.833333333333336</c:v>
                </c:pt>
                <c:pt idx="58">
                  <c:v>35</c:v>
                </c:pt>
                <c:pt idx="59">
                  <c:v>35.25</c:v>
                </c:pt>
                <c:pt idx="60">
                  <c:v>35.5</c:v>
                </c:pt>
                <c:pt idx="61">
                  <c:v>35.333333333333336</c:v>
                </c:pt>
                <c:pt idx="62">
                  <c:v>33.916666666666664</c:v>
                </c:pt>
                <c:pt idx="63">
                  <c:v>31.916666666666668</c:v>
                </c:pt>
                <c:pt idx="64">
                  <c:v>30.083333333333332</c:v>
                </c:pt>
                <c:pt idx="65">
                  <c:v>28.916666666666668</c:v>
                </c:pt>
                <c:pt idx="66">
                  <c:v>28.333333333333332</c:v>
                </c:pt>
                <c:pt idx="67">
                  <c:v>27.916666666666668</c:v>
                </c:pt>
                <c:pt idx="68">
                  <c:v>27.666666666666668</c:v>
                </c:pt>
                <c:pt idx="69">
                  <c:v>27.083333333333332</c:v>
                </c:pt>
                <c:pt idx="70">
                  <c:v>26.75</c:v>
                </c:pt>
                <c:pt idx="71">
                  <c:v>26.333333333333332</c:v>
                </c:pt>
                <c:pt idx="72">
                  <c:v>25.666666666666668</c:v>
                </c:pt>
                <c:pt idx="73">
                  <c:v>24.833333333333332</c:v>
                </c:pt>
                <c:pt idx="74">
                  <c:v>24.583333333333332</c:v>
                </c:pt>
                <c:pt idx="75">
                  <c:v>23.833333333333332</c:v>
                </c:pt>
                <c:pt idx="76">
                  <c:v>23.083333333333332</c:v>
                </c:pt>
                <c:pt idx="77">
                  <c:v>21.583333333333332</c:v>
                </c:pt>
                <c:pt idx="78">
                  <c:v>19.666666666666668</c:v>
                </c:pt>
                <c:pt idx="79">
                  <c:v>18.25</c:v>
                </c:pt>
                <c:pt idx="80">
                  <c:v>17.25</c:v>
                </c:pt>
                <c:pt idx="81">
                  <c:v>16.416666666666668</c:v>
                </c:pt>
                <c:pt idx="82">
                  <c:v>15.416666666666666</c:v>
                </c:pt>
                <c:pt idx="83">
                  <c:v>14.166666666666666</c:v>
                </c:pt>
                <c:pt idx="84">
                  <c:v>12.916666666666666</c:v>
                </c:pt>
                <c:pt idx="85">
                  <c:v>11.833333333333334</c:v>
                </c:pt>
                <c:pt idx="86">
                  <c:v>11.583333333333334</c:v>
                </c:pt>
                <c:pt idx="87">
                  <c:v>11.25</c:v>
                </c:pt>
                <c:pt idx="88">
                  <c:v>10.666666666666666</c:v>
                </c:pt>
                <c:pt idx="89">
                  <c:v>11.25</c:v>
                </c:pt>
                <c:pt idx="90">
                  <c:v>11.583333333333334</c:v>
                </c:pt>
                <c:pt idx="91">
                  <c:v>12</c:v>
                </c:pt>
                <c:pt idx="92">
                  <c:v>12.5</c:v>
                </c:pt>
                <c:pt idx="93">
                  <c:v>12.833333333333334</c:v>
                </c:pt>
              </c:numCache>
            </c:numRef>
          </c:val>
          <c:smooth val="0"/>
          <c:extLst>
            <c:ext xmlns:c16="http://schemas.microsoft.com/office/drawing/2014/chart" uri="{C3380CC4-5D6E-409C-BE32-E72D297353CC}">
              <c16:uniqueId val="{0000000B-501C-495E-BB89-64F31102EE70}"/>
            </c:ext>
          </c:extLst>
        </c:ser>
        <c:ser>
          <c:idx val="5"/>
          <c:order val="4"/>
          <c:tx>
            <c:v>Justice procedure offences (down 44%)</c:v>
          </c:tx>
          <c:spPr>
            <a:ln w="28575" cap="rnd">
              <a:solidFill>
                <a:schemeClr val="accent4"/>
              </a:solidFill>
              <a:round/>
            </a:ln>
            <a:effectLst/>
          </c:spPr>
          <c:marker>
            <c:symbol val="none"/>
          </c:marker>
          <c:dLbls>
            <c:dLbl>
              <c:idx val="1"/>
              <c:layout>
                <c:manualLayout>
                  <c:x val="-9.008878438595316E-3"/>
                  <c:y val="-1.61579741656317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01C-495E-BB89-64F31102EE70}"/>
                </c:ext>
              </c:extLst>
            </c:dLbl>
            <c:dLbl>
              <c:idx val="93"/>
              <c:layout>
                <c:manualLayout>
                  <c:x val="0"/>
                  <c:y val="-3.01091040131247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01C-495E-BB89-64F31102EE7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4"/>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'BOCSAR T7'!$N$2:$DC$2</c:f>
              <c:numCache>
                <c:formatCode>mmm\-yy</c:formatCode>
                <c:ptCount val="94"/>
                <c:pt idx="0">
                  <c:v>41639</c:v>
                </c:pt>
                <c:pt idx="1">
                  <c:v>41670</c:v>
                </c:pt>
                <c:pt idx="2">
                  <c:v>41698</c:v>
                </c:pt>
                <c:pt idx="3">
                  <c:v>41729</c:v>
                </c:pt>
                <c:pt idx="4">
                  <c:v>41759</c:v>
                </c:pt>
                <c:pt idx="5">
                  <c:v>41790</c:v>
                </c:pt>
                <c:pt idx="6">
                  <c:v>41820</c:v>
                </c:pt>
                <c:pt idx="7">
                  <c:v>41851</c:v>
                </c:pt>
                <c:pt idx="8">
                  <c:v>41882</c:v>
                </c:pt>
                <c:pt idx="9">
                  <c:v>41912</c:v>
                </c:pt>
                <c:pt idx="10">
                  <c:v>41943</c:v>
                </c:pt>
                <c:pt idx="11">
                  <c:v>41973</c:v>
                </c:pt>
                <c:pt idx="12">
                  <c:v>42004</c:v>
                </c:pt>
                <c:pt idx="13">
                  <c:v>42035</c:v>
                </c:pt>
                <c:pt idx="14">
                  <c:v>42063</c:v>
                </c:pt>
                <c:pt idx="15">
                  <c:v>42094</c:v>
                </c:pt>
                <c:pt idx="16">
                  <c:v>42124</c:v>
                </c:pt>
                <c:pt idx="17">
                  <c:v>42155</c:v>
                </c:pt>
                <c:pt idx="18">
                  <c:v>42185</c:v>
                </c:pt>
                <c:pt idx="19">
                  <c:v>42216</c:v>
                </c:pt>
                <c:pt idx="20">
                  <c:v>42247</c:v>
                </c:pt>
                <c:pt idx="21">
                  <c:v>42277</c:v>
                </c:pt>
                <c:pt idx="22">
                  <c:v>42308</c:v>
                </c:pt>
                <c:pt idx="23">
                  <c:v>42338</c:v>
                </c:pt>
                <c:pt idx="24">
                  <c:v>42369</c:v>
                </c:pt>
                <c:pt idx="25">
                  <c:v>42400</c:v>
                </c:pt>
                <c:pt idx="26">
                  <c:v>42429</c:v>
                </c:pt>
                <c:pt idx="27">
                  <c:v>42460</c:v>
                </c:pt>
                <c:pt idx="28">
                  <c:v>42490</c:v>
                </c:pt>
                <c:pt idx="29">
                  <c:v>42521</c:v>
                </c:pt>
                <c:pt idx="30">
                  <c:v>42551</c:v>
                </c:pt>
                <c:pt idx="31">
                  <c:v>42582</c:v>
                </c:pt>
                <c:pt idx="32">
                  <c:v>42613</c:v>
                </c:pt>
                <c:pt idx="33">
                  <c:v>42643</c:v>
                </c:pt>
                <c:pt idx="34">
                  <c:v>42674</c:v>
                </c:pt>
                <c:pt idx="35">
                  <c:v>42704</c:v>
                </c:pt>
                <c:pt idx="36">
                  <c:v>42735</c:v>
                </c:pt>
                <c:pt idx="37">
                  <c:v>42766</c:v>
                </c:pt>
                <c:pt idx="38">
                  <c:v>42794</c:v>
                </c:pt>
                <c:pt idx="39">
                  <c:v>42825</c:v>
                </c:pt>
                <c:pt idx="40">
                  <c:v>42855</c:v>
                </c:pt>
                <c:pt idx="41">
                  <c:v>42886</c:v>
                </c:pt>
                <c:pt idx="42">
                  <c:v>42916</c:v>
                </c:pt>
                <c:pt idx="43">
                  <c:v>42947</c:v>
                </c:pt>
                <c:pt idx="44">
                  <c:v>42978</c:v>
                </c:pt>
                <c:pt idx="45">
                  <c:v>43008</c:v>
                </c:pt>
                <c:pt idx="46">
                  <c:v>43039</c:v>
                </c:pt>
                <c:pt idx="47">
                  <c:v>43069</c:v>
                </c:pt>
                <c:pt idx="48">
                  <c:v>43100</c:v>
                </c:pt>
                <c:pt idx="49">
                  <c:v>43131</c:v>
                </c:pt>
                <c:pt idx="50">
                  <c:v>43159</c:v>
                </c:pt>
                <c:pt idx="51">
                  <c:v>43190</c:v>
                </c:pt>
                <c:pt idx="52">
                  <c:v>43220</c:v>
                </c:pt>
                <c:pt idx="53">
                  <c:v>43251</c:v>
                </c:pt>
                <c:pt idx="54">
                  <c:v>43281</c:v>
                </c:pt>
                <c:pt idx="55">
                  <c:v>43312</c:v>
                </c:pt>
                <c:pt idx="56">
                  <c:v>43343</c:v>
                </c:pt>
                <c:pt idx="57">
                  <c:v>43373</c:v>
                </c:pt>
                <c:pt idx="58">
                  <c:v>43404</c:v>
                </c:pt>
                <c:pt idx="59">
                  <c:v>43434</c:v>
                </c:pt>
                <c:pt idx="60">
                  <c:v>43465</c:v>
                </c:pt>
                <c:pt idx="61">
                  <c:v>43496</c:v>
                </c:pt>
                <c:pt idx="62">
                  <c:v>43524</c:v>
                </c:pt>
                <c:pt idx="63">
                  <c:v>43555</c:v>
                </c:pt>
                <c:pt idx="64">
                  <c:v>43585</c:v>
                </c:pt>
                <c:pt idx="65">
                  <c:v>43616</c:v>
                </c:pt>
                <c:pt idx="66">
                  <c:v>43646</c:v>
                </c:pt>
                <c:pt idx="67">
                  <c:v>43677</c:v>
                </c:pt>
                <c:pt idx="68">
                  <c:v>43708</c:v>
                </c:pt>
                <c:pt idx="69">
                  <c:v>43738</c:v>
                </c:pt>
                <c:pt idx="70">
                  <c:v>43769</c:v>
                </c:pt>
                <c:pt idx="71">
                  <c:v>43799</c:v>
                </c:pt>
                <c:pt idx="72">
                  <c:v>43830</c:v>
                </c:pt>
                <c:pt idx="73">
                  <c:v>43861</c:v>
                </c:pt>
                <c:pt idx="74">
                  <c:v>43890</c:v>
                </c:pt>
                <c:pt idx="75">
                  <c:v>43921</c:v>
                </c:pt>
                <c:pt idx="76">
                  <c:v>43951</c:v>
                </c:pt>
                <c:pt idx="77">
                  <c:v>43982</c:v>
                </c:pt>
                <c:pt idx="78">
                  <c:v>44012</c:v>
                </c:pt>
                <c:pt idx="79">
                  <c:v>44043</c:v>
                </c:pt>
                <c:pt idx="80">
                  <c:v>44074</c:v>
                </c:pt>
                <c:pt idx="81">
                  <c:v>44104</c:v>
                </c:pt>
                <c:pt idx="82">
                  <c:v>44135</c:v>
                </c:pt>
                <c:pt idx="83">
                  <c:v>44165</c:v>
                </c:pt>
                <c:pt idx="84">
                  <c:v>44196</c:v>
                </c:pt>
                <c:pt idx="85">
                  <c:v>44227</c:v>
                </c:pt>
                <c:pt idx="86">
                  <c:v>44255</c:v>
                </c:pt>
                <c:pt idx="87">
                  <c:v>44286</c:v>
                </c:pt>
                <c:pt idx="88">
                  <c:v>44316</c:v>
                </c:pt>
                <c:pt idx="89">
                  <c:v>44347</c:v>
                </c:pt>
                <c:pt idx="90">
                  <c:v>44377</c:v>
                </c:pt>
                <c:pt idx="91">
                  <c:v>44408</c:v>
                </c:pt>
                <c:pt idx="92">
                  <c:v>44439</c:v>
                </c:pt>
                <c:pt idx="93">
                  <c:v>44469</c:v>
                </c:pt>
              </c:numCache>
            </c:numRef>
          </c:cat>
          <c:val>
            <c:numRef>
              <c:f>'BOCSAR T7'!$N$39:$DC$39</c:f>
              <c:numCache>
                <c:formatCode>0</c:formatCode>
                <c:ptCount val="94"/>
                <c:pt idx="0">
                  <c:v>15.75</c:v>
                </c:pt>
                <c:pt idx="1">
                  <c:v>15.75</c:v>
                </c:pt>
                <c:pt idx="2">
                  <c:v>15.5</c:v>
                </c:pt>
                <c:pt idx="3">
                  <c:v>15.083333333333334</c:v>
                </c:pt>
                <c:pt idx="4">
                  <c:v>14.416666666666666</c:v>
                </c:pt>
                <c:pt idx="5">
                  <c:v>13.666666666666666</c:v>
                </c:pt>
                <c:pt idx="6">
                  <c:v>13.666666666666666</c:v>
                </c:pt>
                <c:pt idx="7">
                  <c:v>13.75</c:v>
                </c:pt>
                <c:pt idx="8">
                  <c:v>14.416666666666666</c:v>
                </c:pt>
                <c:pt idx="9">
                  <c:v>14.25</c:v>
                </c:pt>
                <c:pt idx="10">
                  <c:v>14.666666666666666</c:v>
                </c:pt>
                <c:pt idx="11">
                  <c:v>15.5</c:v>
                </c:pt>
                <c:pt idx="12">
                  <c:v>16.666666666666668</c:v>
                </c:pt>
                <c:pt idx="13">
                  <c:v>17.333333333333332</c:v>
                </c:pt>
                <c:pt idx="14">
                  <c:v>17.583333333333332</c:v>
                </c:pt>
                <c:pt idx="15">
                  <c:v>17.583333333333332</c:v>
                </c:pt>
                <c:pt idx="16">
                  <c:v>18</c:v>
                </c:pt>
                <c:pt idx="17">
                  <c:v>18</c:v>
                </c:pt>
                <c:pt idx="18">
                  <c:v>17.583333333333332</c:v>
                </c:pt>
                <c:pt idx="19">
                  <c:v>17.583333333333332</c:v>
                </c:pt>
                <c:pt idx="20">
                  <c:v>17.333333333333332</c:v>
                </c:pt>
                <c:pt idx="21">
                  <c:v>17.583333333333332</c:v>
                </c:pt>
                <c:pt idx="22">
                  <c:v>17.583333333333332</c:v>
                </c:pt>
                <c:pt idx="23">
                  <c:v>17.083333333333332</c:v>
                </c:pt>
                <c:pt idx="24">
                  <c:v>16.416666666666668</c:v>
                </c:pt>
                <c:pt idx="25">
                  <c:v>15.75</c:v>
                </c:pt>
                <c:pt idx="26">
                  <c:v>15.75</c:v>
                </c:pt>
                <c:pt idx="27">
                  <c:v>15.833333333333334</c:v>
                </c:pt>
                <c:pt idx="28">
                  <c:v>16.25</c:v>
                </c:pt>
                <c:pt idx="29">
                  <c:v>17.333333333333332</c:v>
                </c:pt>
                <c:pt idx="30">
                  <c:v>18.5</c:v>
                </c:pt>
                <c:pt idx="31">
                  <c:v>19.333333333333332</c:v>
                </c:pt>
                <c:pt idx="32">
                  <c:v>19.916666666666668</c:v>
                </c:pt>
                <c:pt idx="33">
                  <c:v>20.083333333333332</c:v>
                </c:pt>
                <c:pt idx="34">
                  <c:v>20.333333333333332</c:v>
                </c:pt>
                <c:pt idx="35">
                  <c:v>20.75</c:v>
                </c:pt>
                <c:pt idx="36">
                  <c:v>20.75</c:v>
                </c:pt>
                <c:pt idx="37">
                  <c:v>20.75</c:v>
                </c:pt>
                <c:pt idx="38">
                  <c:v>20.916666666666668</c:v>
                </c:pt>
                <c:pt idx="39">
                  <c:v>20.666666666666668</c:v>
                </c:pt>
                <c:pt idx="40">
                  <c:v>20.083333333333332</c:v>
                </c:pt>
                <c:pt idx="41">
                  <c:v>18.916666666666668</c:v>
                </c:pt>
                <c:pt idx="42">
                  <c:v>17.833333333333332</c:v>
                </c:pt>
                <c:pt idx="43">
                  <c:v>16.416666666666668</c:v>
                </c:pt>
                <c:pt idx="44">
                  <c:v>15.25</c:v>
                </c:pt>
                <c:pt idx="45">
                  <c:v>14.5</c:v>
                </c:pt>
                <c:pt idx="46">
                  <c:v>13.583333333333334</c:v>
                </c:pt>
                <c:pt idx="47">
                  <c:v>12.75</c:v>
                </c:pt>
                <c:pt idx="48">
                  <c:v>12.333333333333334</c:v>
                </c:pt>
                <c:pt idx="49">
                  <c:v>12.166666666666666</c:v>
                </c:pt>
                <c:pt idx="50">
                  <c:v>11.583333333333334</c:v>
                </c:pt>
                <c:pt idx="51">
                  <c:v>11.166666666666666</c:v>
                </c:pt>
                <c:pt idx="52">
                  <c:v>10.916666666666666</c:v>
                </c:pt>
                <c:pt idx="53">
                  <c:v>10.916666666666666</c:v>
                </c:pt>
                <c:pt idx="54">
                  <c:v>10.75</c:v>
                </c:pt>
                <c:pt idx="55">
                  <c:v>11.583333333333334</c:v>
                </c:pt>
                <c:pt idx="56">
                  <c:v>12</c:v>
                </c:pt>
                <c:pt idx="57">
                  <c:v>12.583333333333334</c:v>
                </c:pt>
                <c:pt idx="58">
                  <c:v>13.083333333333334</c:v>
                </c:pt>
                <c:pt idx="59">
                  <c:v>13.5</c:v>
                </c:pt>
                <c:pt idx="60">
                  <c:v>13.916666666666666</c:v>
                </c:pt>
                <c:pt idx="61">
                  <c:v>14.25</c:v>
                </c:pt>
                <c:pt idx="62">
                  <c:v>14.25</c:v>
                </c:pt>
                <c:pt idx="63">
                  <c:v>14.083333333333334</c:v>
                </c:pt>
                <c:pt idx="64">
                  <c:v>13.666666666666666</c:v>
                </c:pt>
                <c:pt idx="65">
                  <c:v>13.25</c:v>
                </c:pt>
                <c:pt idx="66">
                  <c:v>12.916666666666666</c:v>
                </c:pt>
                <c:pt idx="67">
                  <c:v>12.166666666666666</c:v>
                </c:pt>
                <c:pt idx="68">
                  <c:v>11.666666666666666</c:v>
                </c:pt>
                <c:pt idx="69">
                  <c:v>10.833333333333334</c:v>
                </c:pt>
                <c:pt idx="70">
                  <c:v>10.416666666666666</c:v>
                </c:pt>
                <c:pt idx="71">
                  <c:v>9.9166666666666661</c:v>
                </c:pt>
                <c:pt idx="72">
                  <c:v>9.1666666666666661</c:v>
                </c:pt>
                <c:pt idx="73">
                  <c:v>9.0833333333333339</c:v>
                </c:pt>
                <c:pt idx="74">
                  <c:v>9.4166666666666661</c:v>
                </c:pt>
                <c:pt idx="75">
                  <c:v>9.8333333333333339</c:v>
                </c:pt>
                <c:pt idx="76">
                  <c:v>10.166666666666666</c:v>
                </c:pt>
                <c:pt idx="77">
                  <c:v>10.333333333333334</c:v>
                </c:pt>
                <c:pt idx="78">
                  <c:v>10.583333333333334</c:v>
                </c:pt>
                <c:pt idx="79">
                  <c:v>10.5</c:v>
                </c:pt>
                <c:pt idx="80">
                  <c:v>10.583333333333334</c:v>
                </c:pt>
                <c:pt idx="81">
                  <c:v>10.666666666666666</c:v>
                </c:pt>
                <c:pt idx="82">
                  <c:v>10.583333333333334</c:v>
                </c:pt>
                <c:pt idx="83">
                  <c:v>10.333333333333334</c:v>
                </c:pt>
                <c:pt idx="84">
                  <c:v>10.166666666666666</c:v>
                </c:pt>
                <c:pt idx="85">
                  <c:v>9.4166666666666661</c:v>
                </c:pt>
                <c:pt idx="86">
                  <c:v>8.9166666666666661</c:v>
                </c:pt>
                <c:pt idx="87">
                  <c:v>8.5</c:v>
                </c:pt>
                <c:pt idx="88">
                  <c:v>8.1666666666666661</c:v>
                </c:pt>
                <c:pt idx="89">
                  <c:v>8</c:v>
                </c:pt>
                <c:pt idx="90">
                  <c:v>7.75</c:v>
                </c:pt>
                <c:pt idx="91">
                  <c:v>7.333333333333333</c:v>
                </c:pt>
                <c:pt idx="92">
                  <c:v>7</c:v>
                </c:pt>
                <c:pt idx="93">
                  <c:v>6.75</c:v>
                </c:pt>
              </c:numCache>
            </c:numRef>
          </c:val>
          <c:smooth val="0"/>
          <c:extLst>
            <c:ext xmlns:c16="http://schemas.microsoft.com/office/drawing/2014/chart" uri="{C3380CC4-5D6E-409C-BE32-E72D297353CC}">
              <c16:uniqueId val="{0000000E-501C-495E-BB89-64F31102EE70}"/>
            </c:ext>
          </c:extLst>
        </c:ser>
        <c:ser>
          <c:idx val="1"/>
          <c:order val="5"/>
          <c:tx>
            <c:v>Sexual assault (up 39%)</c:v>
          </c:tx>
          <c:spPr>
            <a:ln w="28575" cap="rnd">
              <a:solidFill>
                <a:srgbClr val="4F408E"/>
              </a:solidFill>
              <a:round/>
            </a:ln>
            <a:effectLst/>
          </c:spPr>
          <c:marker>
            <c:symbol val="none"/>
          </c:marker>
          <c:dLbls>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01C-495E-BB89-64F31102EE70}"/>
                </c:ext>
              </c:extLst>
            </c:dLbl>
            <c:dLbl>
              <c:idx val="9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01C-495E-BB89-64F31102EE7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4F408E"/>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'BOCSAR T7'!$N$2:$DC$2</c:f>
              <c:numCache>
                <c:formatCode>mmm\-yy</c:formatCode>
                <c:ptCount val="94"/>
                <c:pt idx="0">
                  <c:v>41639</c:v>
                </c:pt>
                <c:pt idx="1">
                  <c:v>41670</c:v>
                </c:pt>
                <c:pt idx="2">
                  <c:v>41698</c:v>
                </c:pt>
                <c:pt idx="3">
                  <c:v>41729</c:v>
                </c:pt>
                <c:pt idx="4">
                  <c:v>41759</c:v>
                </c:pt>
                <c:pt idx="5">
                  <c:v>41790</c:v>
                </c:pt>
                <c:pt idx="6">
                  <c:v>41820</c:v>
                </c:pt>
                <c:pt idx="7">
                  <c:v>41851</c:v>
                </c:pt>
                <c:pt idx="8">
                  <c:v>41882</c:v>
                </c:pt>
                <c:pt idx="9">
                  <c:v>41912</c:v>
                </c:pt>
                <c:pt idx="10">
                  <c:v>41943</c:v>
                </c:pt>
                <c:pt idx="11">
                  <c:v>41973</c:v>
                </c:pt>
                <c:pt idx="12">
                  <c:v>42004</c:v>
                </c:pt>
                <c:pt idx="13">
                  <c:v>42035</c:v>
                </c:pt>
                <c:pt idx="14">
                  <c:v>42063</c:v>
                </c:pt>
                <c:pt idx="15">
                  <c:v>42094</c:v>
                </c:pt>
                <c:pt idx="16">
                  <c:v>42124</c:v>
                </c:pt>
                <c:pt idx="17">
                  <c:v>42155</c:v>
                </c:pt>
                <c:pt idx="18">
                  <c:v>42185</c:v>
                </c:pt>
                <c:pt idx="19">
                  <c:v>42216</c:v>
                </c:pt>
                <c:pt idx="20">
                  <c:v>42247</c:v>
                </c:pt>
                <c:pt idx="21">
                  <c:v>42277</c:v>
                </c:pt>
                <c:pt idx="22">
                  <c:v>42308</c:v>
                </c:pt>
                <c:pt idx="23">
                  <c:v>42338</c:v>
                </c:pt>
                <c:pt idx="24">
                  <c:v>42369</c:v>
                </c:pt>
                <c:pt idx="25">
                  <c:v>42400</c:v>
                </c:pt>
                <c:pt idx="26">
                  <c:v>42429</c:v>
                </c:pt>
                <c:pt idx="27">
                  <c:v>42460</c:v>
                </c:pt>
                <c:pt idx="28">
                  <c:v>42490</c:v>
                </c:pt>
                <c:pt idx="29">
                  <c:v>42521</c:v>
                </c:pt>
                <c:pt idx="30">
                  <c:v>42551</c:v>
                </c:pt>
                <c:pt idx="31">
                  <c:v>42582</c:v>
                </c:pt>
                <c:pt idx="32">
                  <c:v>42613</c:v>
                </c:pt>
                <c:pt idx="33">
                  <c:v>42643</c:v>
                </c:pt>
                <c:pt idx="34">
                  <c:v>42674</c:v>
                </c:pt>
                <c:pt idx="35">
                  <c:v>42704</c:v>
                </c:pt>
                <c:pt idx="36">
                  <c:v>42735</c:v>
                </c:pt>
                <c:pt idx="37">
                  <c:v>42766</c:v>
                </c:pt>
                <c:pt idx="38">
                  <c:v>42794</c:v>
                </c:pt>
                <c:pt idx="39">
                  <c:v>42825</c:v>
                </c:pt>
                <c:pt idx="40">
                  <c:v>42855</c:v>
                </c:pt>
                <c:pt idx="41">
                  <c:v>42886</c:v>
                </c:pt>
                <c:pt idx="42">
                  <c:v>42916</c:v>
                </c:pt>
                <c:pt idx="43">
                  <c:v>42947</c:v>
                </c:pt>
                <c:pt idx="44">
                  <c:v>42978</c:v>
                </c:pt>
                <c:pt idx="45">
                  <c:v>43008</c:v>
                </c:pt>
                <c:pt idx="46">
                  <c:v>43039</c:v>
                </c:pt>
                <c:pt idx="47">
                  <c:v>43069</c:v>
                </c:pt>
                <c:pt idx="48">
                  <c:v>43100</c:v>
                </c:pt>
                <c:pt idx="49">
                  <c:v>43131</c:v>
                </c:pt>
                <c:pt idx="50">
                  <c:v>43159</c:v>
                </c:pt>
                <c:pt idx="51">
                  <c:v>43190</c:v>
                </c:pt>
                <c:pt idx="52">
                  <c:v>43220</c:v>
                </c:pt>
                <c:pt idx="53">
                  <c:v>43251</c:v>
                </c:pt>
                <c:pt idx="54">
                  <c:v>43281</c:v>
                </c:pt>
                <c:pt idx="55">
                  <c:v>43312</c:v>
                </c:pt>
                <c:pt idx="56">
                  <c:v>43343</c:v>
                </c:pt>
                <c:pt idx="57">
                  <c:v>43373</c:v>
                </c:pt>
                <c:pt idx="58">
                  <c:v>43404</c:v>
                </c:pt>
                <c:pt idx="59">
                  <c:v>43434</c:v>
                </c:pt>
                <c:pt idx="60">
                  <c:v>43465</c:v>
                </c:pt>
                <c:pt idx="61">
                  <c:v>43496</c:v>
                </c:pt>
                <c:pt idx="62">
                  <c:v>43524</c:v>
                </c:pt>
                <c:pt idx="63">
                  <c:v>43555</c:v>
                </c:pt>
                <c:pt idx="64">
                  <c:v>43585</c:v>
                </c:pt>
                <c:pt idx="65">
                  <c:v>43616</c:v>
                </c:pt>
                <c:pt idx="66">
                  <c:v>43646</c:v>
                </c:pt>
                <c:pt idx="67">
                  <c:v>43677</c:v>
                </c:pt>
                <c:pt idx="68">
                  <c:v>43708</c:v>
                </c:pt>
                <c:pt idx="69">
                  <c:v>43738</c:v>
                </c:pt>
                <c:pt idx="70">
                  <c:v>43769</c:v>
                </c:pt>
                <c:pt idx="71">
                  <c:v>43799</c:v>
                </c:pt>
                <c:pt idx="72">
                  <c:v>43830</c:v>
                </c:pt>
                <c:pt idx="73">
                  <c:v>43861</c:v>
                </c:pt>
                <c:pt idx="74">
                  <c:v>43890</c:v>
                </c:pt>
                <c:pt idx="75">
                  <c:v>43921</c:v>
                </c:pt>
                <c:pt idx="76">
                  <c:v>43951</c:v>
                </c:pt>
                <c:pt idx="77">
                  <c:v>43982</c:v>
                </c:pt>
                <c:pt idx="78">
                  <c:v>44012</c:v>
                </c:pt>
                <c:pt idx="79">
                  <c:v>44043</c:v>
                </c:pt>
                <c:pt idx="80">
                  <c:v>44074</c:v>
                </c:pt>
                <c:pt idx="81">
                  <c:v>44104</c:v>
                </c:pt>
                <c:pt idx="82">
                  <c:v>44135</c:v>
                </c:pt>
                <c:pt idx="83">
                  <c:v>44165</c:v>
                </c:pt>
                <c:pt idx="84">
                  <c:v>44196</c:v>
                </c:pt>
                <c:pt idx="85">
                  <c:v>44227</c:v>
                </c:pt>
                <c:pt idx="86">
                  <c:v>44255</c:v>
                </c:pt>
                <c:pt idx="87">
                  <c:v>44286</c:v>
                </c:pt>
                <c:pt idx="88">
                  <c:v>44316</c:v>
                </c:pt>
                <c:pt idx="89">
                  <c:v>44347</c:v>
                </c:pt>
                <c:pt idx="90">
                  <c:v>44377</c:v>
                </c:pt>
                <c:pt idx="91">
                  <c:v>44408</c:v>
                </c:pt>
                <c:pt idx="92">
                  <c:v>44439</c:v>
                </c:pt>
                <c:pt idx="93">
                  <c:v>44469</c:v>
                </c:pt>
              </c:numCache>
            </c:numRef>
          </c:cat>
          <c:val>
            <c:numRef>
              <c:f>'BOCSAR T7'!$N$35:$DC$35</c:f>
              <c:numCache>
                <c:formatCode>0</c:formatCode>
                <c:ptCount val="94"/>
                <c:pt idx="0">
                  <c:v>9.8333333333333339</c:v>
                </c:pt>
                <c:pt idx="1">
                  <c:v>9.3333333333333339</c:v>
                </c:pt>
                <c:pt idx="2">
                  <c:v>9.25</c:v>
                </c:pt>
                <c:pt idx="3">
                  <c:v>9.3333333333333339</c:v>
                </c:pt>
                <c:pt idx="4">
                  <c:v>9.0833333333333339</c:v>
                </c:pt>
                <c:pt idx="5">
                  <c:v>8.8333333333333339</c:v>
                </c:pt>
                <c:pt idx="6">
                  <c:v>8.75</c:v>
                </c:pt>
                <c:pt idx="7">
                  <c:v>8.25</c:v>
                </c:pt>
                <c:pt idx="8">
                  <c:v>8.25</c:v>
                </c:pt>
                <c:pt idx="9">
                  <c:v>8.0833333333333339</c:v>
                </c:pt>
                <c:pt idx="10">
                  <c:v>8</c:v>
                </c:pt>
                <c:pt idx="11">
                  <c:v>8</c:v>
                </c:pt>
                <c:pt idx="12">
                  <c:v>8.25</c:v>
                </c:pt>
                <c:pt idx="13">
                  <c:v>8.4166666666666661</c:v>
                </c:pt>
                <c:pt idx="14">
                  <c:v>8.3333333333333339</c:v>
                </c:pt>
                <c:pt idx="15">
                  <c:v>8.1666666666666661</c:v>
                </c:pt>
                <c:pt idx="16">
                  <c:v>8.0833333333333339</c:v>
                </c:pt>
                <c:pt idx="17">
                  <c:v>7.916666666666667</c:v>
                </c:pt>
                <c:pt idx="18">
                  <c:v>7.833333333333333</c:v>
                </c:pt>
                <c:pt idx="19">
                  <c:v>8</c:v>
                </c:pt>
                <c:pt idx="20">
                  <c:v>7.833333333333333</c:v>
                </c:pt>
                <c:pt idx="21">
                  <c:v>7.833333333333333</c:v>
                </c:pt>
                <c:pt idx="22">
                  <c:v>7.666666666666667</c:v>
                </c:pt>
                <c:pt idx="23">
                  <c:v>7.583333333333333</c:v>
                </c:pt>
                <c:pt idx="24">
                  <c:v>7.583333333333333</c:v>
                </c:pt>
                <c:pt idx="25">
                  <c:v>7.583333333333333</c:v>
                </c:pt>
                <c:pt idx="26">
                  <c:v>7.666666666666667</c:v>
                </c:pt>
                <c:pt idx="27">
                  <c:v>7.833333333333333</c:v>
                </c:pt>
                <c:pt idx="28">
                  <c:v>8.3333333333333339</c:v>
                </c:pt>
                <c:pt idx="29">
                  <c:v>9.0833333333333339</c:v>
                </c:pt>
                <c:pt idx="30">
                  <c:v>9.6666666666666661</c:v>
                </c:pt>
                <c:pt idx="31">
                  <c:v>10.25</c:v>
                </c:pt>
                <c:pt idx="32">
                  <c:v>10.583333333333334</c:v>
                </c:pt>
                <c:pt idx="33">
                  <c:v>10.833333333333334</c:v>
                </c:pt>
                <c:pt idx="34">
                  <c:v>11</c:v>
                </c:pt>
                <c:pt idx="35">
                  <c:v>11</c:v>
                </c:pt>
                <c:pt idx="36">
                  <c:v>10.916666666666666</c:v>
                </c:pt>
                <c:pt idx="37">
                  <c:v>11.25</c:v>
                </c:pt>
                <c:pt idx="38">
                  <c:v>11.5</c:v>
                </c:pt>
                <c:pt idx="39">
                  <c:v>11.666666666666666</c:v>
                </c:pt>
                <c:pt idx="40">
                  <c:v>11.833333333333334</c:v>
                </c:pt>
                <c:pt idx="41">
                  <c:v>11.666666666666666</c:v>
                </c:pt>
                <c:pt idx="42">
                  <c:v>11.5</c:v>
                </c:pt>
                <c:pt idx="43">
                  <c:v>11.083333333333334</c:v>
                </c:pt>
                <c:pt idx="44">
                  <c:v>11.083333333333334</c:v>
                </c:pt>
                <c:pt idx="45">
                  <c:v>11.083333333333334</c:v>
                </c:pt>
                <c:pt idx="46">
                  <c:v>11.166666666666666</c:v>
                </c:pt>
                <c:pt idx="47">
                  <c:v>11.416666666666666</c:v>
                </c:pt>
                <c:pt idx="48">
                  <c:v>11.583333333333334</c:v>
                </c:pt>
                <c:pt idx="49">
                  <c:v>11.416666666666666</c:v>
                </c:pt>
                <c:pt idx="50">
                  <c:v>11.166666666666666</c:v>
                </c:pt>
                <c:pt idx="51">
                  <c:v>10.833333333333334</c:v>
                </c:pt>
                <c:pt idx="52">
                  <c:v>10.25</c:v>
                </c:pt>
                <c:pt idx="53">
                  <c:v>9.5833333333333339</c:v>
                </c:pt>
                <c:pt idx="54">
                  <c:v>9</c:v>
                </c:pt>
                <c:pt idx="55">
                  <c:v>8.6666666666666661</c:v>
                </c:pt>
                <c:pt idx="56">
                  <c:v>8.25</c:v>
                </c:pt>
                <c:pt idx="57">
                  <c:v>7.75</c:v>
                </c:pt>
                <c:pt idx="58">
                  <c:v>7.25</c:v>
                </c:pt>
                <c:pt idx="59">
                  <c:v>6.75</c:v>
                </c:pt>
                <c:pt idx="60">
                  <c:v>6.583333333333333</c:v>
                </c:pt>
                <c:pt idx="61">
                  <c:v>6.333333333333333</c:v>
                </c:pt>
                <c:pt idx="62">
                  <c:v>6.083333333333333</c:v>
                </c:pt>
                <c:pt idx="63">
                  <c:v>6.166666666666667</c:v>
                </c:pt>
                <c:pt idx="64">
                  <c:v>6.333333333333333</c:v>
                </c:pt>
                <c:pt idx="65">
                  <c:v>6.666666666666667</c:v>
                </c:pt>
                <c:pt idx="66">
                  <c:v>7.166666666666667</c:v>
                </c:pt>
                <c:pt idx="67">
                  <c:v>7.75</c:v>
                </c:pt>
                <c:pt idx="68">
                  <c:v>8.3333333333333339</c:v>
                </c:pt>
                <c:pt idx="69">
                  <c:v>9</c:v>
                </c:pt>
                <c:pt idx="70">
                  <c:v>9.4166666666666661</c:v>
                </c:pt>
                <c:pt idx="71">
                  <c:v>9.8333333333333339</c:v>
                </c:pt>
                <c:pt idx="72">
                  <c:v>10.5</c:v>
                </c:pt>
                <c:pt idx="73">
                  <c:v>10.833333333333334</c:v>
                </c:pt>
                <c:pt idx="74">
                  <c:v>11.333333333333334</c:v>
                </c:pt>
                <c:pt idx="75">
                  <c:v>11.5</c:v>
                </c:pt>
                <c:pt idx="76">
                  <c:v>11.416666666666666</c:v>
                </c:pt>
                <c:pt idx="77">
                  <c:v>11.416666666666666</c:v>
                </c:pt>
                <c:pt idx="78">
                  <c:v>11.166666666666666</c:v>
                </c:pt>
                <c:pt idx="79">
                  <c:v>10.583333333333334</c:v>
                </c:pt>
                <c:pt idx="80">
                  <c:v>10.166666666666666</c:v>
                </c:pt>
                <c:pt idx="81">
                  <c:v>9.6666666666666661</c:v>
                </c:pt>
                <c:pt idx="82">
                  <c:v>9.3333333333333339</c:v>
                </c:pt>
                <c:pt idx="83">
                  <c:v>8.8333333333333339</c:v>
                </c:pt>
                <c:pt idx="84">
                  <c:v>8</c:v>
                </c:pt>
                <c:pt idx="85">
                  <c:v>7.666666666666667</c:v>
                </c:pt>
                <c:pt idx="86">
                  <c:v>7.166666666666667</c:v>
                </c:pt>
                <c:pt idx="87">
                  <c:v>6.5</c:v>
                </c:pt>
                <c:pt idx="88">
                  <c:v>6.083333333333333</c:v>
                </c:pt>
                <c:pt idx="89">
                  <c:v>5.666666666666667</c:v>
                </c:pt>
                <c:pt idx="90">
                  <c:v>5.333333333333333</c:v>
                </c:pt>
                <c:pt idx="91">
                  <c:v>5.166666666666667</c:v>
                </c:pt>
                <c:pt idx="92">
                  <c:v>4.833333333333333</c:v>
                </c:pt>
                <c:pt idx="93">
                  <c:v>4.333333333333333</c:v>
                </c:pt>
              </c:numCache>
            </c:numRef>
          </c:val>
          <c:smooth val="0"/>
          <c:extLst>
            <c:ext xmlns:c16="http://schemas.microsoft.com/office/drawing/2014/chart" uri="{C3380CC4-5D6E-409C-BE32-E72D297353CC}">
              <c16:uniqueId val="{00000011-501C-495E-BB89-64F31102EE70}"/>
            </c:ext>
          </c:extLst>
        </c:ser>
        <c:ser>
          <c:idx val="6"/>
          <c:order val="6"/>
          <c:tx>
            <c:v>Other (up 52%)</c:v>
          </c:tx>
          <c:spPr>
            <a:ln w="28575" cap="rnd">
              <a:solidFill>
                <a:schemeClr val="bg1">
                  <a:lumMod val="85000"/>
                </a:schemeClr>
              </a:solidFill>
              <a:round/>
            </a:ln>
            <a:effectLst/>
          </c:spPr>
          <c:marker>
            <c:symbol val="none"/>
          </c:marker>
          <c:dLbls>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01C-495E-BB89-64F31102EE70}"/>
                </c:ext>
              </c:extLst>
            </c:dLbl>
            <c:dLbl>
              <c:idx val="9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01C-495E-BB89-64F31102EE7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lumMod val="7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'BOCSAR T7'!$N$2:$DC$2</c:f>
              <c:numCache>
                <c:formatCode>mmm\-yy</c:formatCode>
                <c:ptCount val="94"/>
                <c:pt idx="0">
                  <c:v>41639</c:v>
                </c:pt>
                <c:pt idx="1">
                  <c:v>41670</c:v>
                </c:pt>
                <c:pt idx="2">
                  <c:v>41698</c:v>
                </c:pt>
                <c:pt idx="3">
                  <c:v>41729</c:v>
                </c:pt>
                <c:pt idx="4">
                  <c:v>41759</c:v>
                </c:pt>
                <c:pt idx="5">
                  <c:v>41790</c:v>
                </c:pt>
                <c:pt idx="6">
                  <c:v>41820</c:v>
                </c:pt>
                <c:pt idx="7">
                  <c:v>41851</c:v>
                </c:pt>
                <c:pt idx="8">
                  <c:v>41882</c:v>
                </c:pt>
                <c:pt idx="9">
                  <c:v>41912</c:v>
                </c:pt>
                <c:pt idx="10">
                  <c:v>41943</c:v>
                </c:pt>
                <c:pt idx="11">
                  <c:v>41973</c:v>
                </c:pt>
                <c:pt idx="12">
                  <c:v>42004</c:v>
                </c:pt>
                <c:pt idx="13">
                  <c:v>42035</c:v>
                </c:pt>
                <c:pt idx="14">
                  <c:v>42063</c:v>
                </c:pt>
                <c:pt idx="15">
                  <c:v>42094</c:v>
                </c:pt>
                <c:pt idx="16">
                  <c:v>42124</c:v>
                </c:pt>
                <c:pt idx="17">
                  <c:v>42155</c:v>
                </c:pt>
                <c:pt idx="18">
                  <c:v>42185</c:v>
                </c:pt>
                <c:pt idx="19">
                  <c:v>42216</c:v>
                </c:pt>
                <c:pt idx="20">
                  <c:v>42247</c:v>
                </c:pt>
                <c:pt idx="21">
                  <c:v>42277</c:v>
                </c:pt>
                <c:pt idx="22">
                  <c:v>42308</c:v>
                </c:pt>
                <c:pt idx="23">
                  <c:v>42338</c:v>
                </c:pt>
                <c:pt idx="24">
                  <c:v>42369</c:v>
                </c:pt>
                <c:pt idx="25">
                  <c:v>42400</c:v>
                </c:pt>
                <c:pt idx="26">
                  <c:v>42429</c:v>
                </c:pt>
                <c:pt idx="27">
                  <c:v>42460</c:v>
                </c:pt>
                <c:pt idx="28">
                  <c:v>42490</c:v>
                </c:pt>
                <c:pt idx="29">
                  <c:v>42521</c:v>
                </c:pt>
                <c:pt idx="30">
                  <c:v>42551</c:v>
                </c:pt>
                <c:pt idx="31">
                  <c:v>42582</c:v>
                </c:pt>
                <c:pt idx="32">
                  <c:v>42613</c:v>
                </c:pt>
                <c:pt idx="33">
                  <c:v>42643</c:v>
                </c:pt>
                <c:pt idx="34">
                  <c:v>42674</c:v>
                </c:pt>
                <c:pt idx="35">
                  <c:v>42704</c:v>
                </c:pt>
                <c:pt idx="36">
                  <c:v>42735</c:v>
                </c:pt>
                <c:pt idx="37">
                  <c:v>42766</c:v>
                </c:pt>
                <c:pt idx="38">
                  <c:v>42794</c:v>
                </c:pt>
                <c:pt idx="39">
                  <c:v>42825</c:v>
                </c:pt>
                <c:pt idx="40">
                  <c:v>42855</c:v>
                </c:pt>
                <c:pt idx="41">
                  <c:v>42886</c:v>
                </c:pt>
                <c:pt idx="42">
                  <c:v>42916</c:v>
                </c:pt>
                <c:pt idx="43">
                  <c:v>42947</c:v>
                </c:pt>
                <c:pt idx="44">
                  <c:v>42978</c:v>
                </c:pt>
                <c:pt idx="45">
                  <c:v>43008</c:v>
                </c:pt>
                <c:pt idx="46">
                  <c:v>43039</c:v>
                </c:pt>
                <c:pt idx="47">
                  <c:v>43069</c:v>
                </c:pt>
                <c:pt idx="48">
                  <c:v>43100</c:v>
                </c:pt>
                <c:pt idx="49">
                  <c:v>43131</c:v>
                </c:pt>
                <c:pt idx="50">
                  <c:v>43159</c:v>
                </c:pt>
                <c:pt idx="51">
                  <c:v>43190</c:v>
                </c:pt>
                <c:pt idx="52">
                  <c:v>43220</c:v>
                </c:pt>
                <c:pt idx="53">
                  <c:v>43251</c:v>
                </c:pt>
                <c:pt idx="54">
                  <c:v>43281</c:v>
                </c:pt>
                <c:pt idx="55">
                  <c:v>43312</c:v>
                </c:pt>
                <c:pt idx="56">
                  <c:v>43343</c:v>
                </c:pt>
                <c:pt idx="57">
                  <c:v>43373</c:v>
                </c:pt>
                <c:pt idx="58">
                  <c:v>43404</c:v>
                </c:pt>
                <c:pt idx="59">
                  <c:v>43434</c:v>
                </c:pt>
                <c:pt idx="60">
                  <c:v>43465</c:v>
                </c:pt>
                <c:pt idx="61">
                  <c:v>43496</c:v>
                </c:pt>
                <c:pt idx="62">
                  <c:v>43524</c:v>
                </c:pt>
                <c:pt idx="63">
                  <c:v>43555</c:v>
                </c:pt>
                <c:pt idx="64">
                  <c:v>43585</c:v>
                </c:pt>
                <c:pt idx="65">
                  <c:v>43616</c:v>
                </c:pt>
                <c:pt idx="66">
                  <c:v>43646</c:v>
                </c:pt>
                <c:pt idx="67">
                  <c:v>43677</c:v>
                </c:pt>
                <c:pt idx="68">
                  <c:v>43708</c:v>
                </c:pt>
                <c:pt idx="69">
                  <c:v>43738</c:v>
                </c:pt>
                <c:pt idx="70">
                  <c:v>43769</c:v>
                </c:pt>
                <c:pt idx="71">
                  <c:v>43799</c:v>
                </c:pt>
                <c:pt idx="72">
                  <c:v>43830</c:v>
                </c:pt>
                <c:pt idx="73">
                  <c:v>43861</c:v>
                </c:pt>
                <c:pt idx="74">
                  <c:v>43890</c:v>
                </c:pt>
                <c:pt idx="75">
                  <c:v>43921</c:v>
                </c:pt>
                <c:pt idx="76">
                  <c:v>43951</c:v>
                </c:pt>
                <c:pt idx="77">
                  <c:v>43982</c:v>
                </c:pt>
                <c:pt idx="78">
                  <c:v>44012</c:v>
                </c:pt>
                <c:pt idx="79">
                  <c:v>44043</c:v>
                </c:pt>
                <c:pt idx="80">
                  <c:v>44074</c:v>
                </c:pt>
                <c:pt idx="81">
                  <c:v>44104</c:v>
                </c:pt>
                <c:pt idx="82">
                  <c:v>44135</c:v>
                </c:pt>
                <c:pt idx="83">
                  <c:v>44165</c:v>
                </c:pt>
                <c:pt idx="84">
                  <c:v>44196</c:v>
                </c:pt>
                <c:pt idx="85">
                  <c:v>44227</c:v>
                </c:pt>
                <c:pt idx="86">
                  <c:v>44255</c:v>
                </c:pt>
                <c:pt idx="87">
                  <c:v>44286</c:v>
                </c:pt>
                <c:pt idx="88">
                  <c:v>44316</c:v>
                </c:pt>
                <c:pt idx="89">
                  <c:v>44347</c:v>
                </c:pt>
                <c:pt idx="90">
                  <c:v>44377</c:v>
                </c:pt>
                <c:pt idx="91">
                  <c:v>44408</c:v>
                </c:pt>
                <c:pt idx="92">
                  <c:v>44439</c:v>
                </c:pt>
                <c:pt idx="93">
                  <c:v>44469</c:v>
                </c:pt>
              </c:numCache>
            </c:numRef>
          </c:cat>
          <c:val>
            <c:numRef>
              <c:f>'BOCSAR T7'!$N$40:$DC$40</c:f>
              <c:numCache>
                <c:formatCode>0</c:formatCode>
                <c:ptCount val="94"/>
                <c:pt idx="0">
                  <c:v>11</c:v>
                </c:pt>
                <c:pt idx="1">
                  <c:v>11.5</c:v>
                </c:pt>
                <c:pt idx="2">
                  <c:v>12.25</c:v>
                </c:pt>
                <c:pt idx="3">
                  <c:v>12.916666666666666</c:v>
                </c:pt>
                <c:pt idx="4">
                  <c:v>13.333333333333334</c:v>
                </c:pt>
                <c:pt idx="5">
                  <c:v>13.083333333333334</c:v>
                </c:pt>
                <c:pt idx="6">
                  <c:v>12.833333333333334</c:v>
                </c:pt>
                <c:pt idx="7">
                  <c:v>12.666666666666666</c:v>
                </c:pt>
                <c:pt idx="8">
                  <c:v>12</c:v>
                </c:pt>
                <c:pt idx="9">
                  <c:v>11.416666666666666</c:v>
                </c:pt>
                <c:pt idx="10">
                  <c:v>10.916666666666666</c:v>
                </c:pt>
                <c:pt idx="11">
                  <c:v>10.5</c:v>
                </c:pt>
                <c:pt idx="12">
                  <c:v>10.083333333333334</c:v>
                </c:pt>
                <c:pt idx="13">
                  <c:v>9.4166666666666661</c:v>
                </c:pt>
                <c:pt idx="14">
                  <c:v>8.6666666666666661</c:v>
                </c:pt>
                <c:pt idx="15">
                  <c:v>8</c:v>
                </c:pt>
                <c:pt idx="16">
                  <c:v>7.583333333333333</c:v>
                </c:pt>
                <c:pt idx="17">
                  <c:v>8.3333333333333339</c:v>
                </c:pt>
                <c:pt idx="18">
                  <c:v>8.75</c:v>
                </c:pt>
                <c:pt idx="19">
                  <c:v>9.0833333333333339</c:v>
                </c:pt>
                <c:pt idx="20">
                  <c:v>9.25</c:v>
                </c:pt>
                <c:pt idx="21">
                  <c:v>9</c:v>
                </c:pt>
                <c:pt idx="22">
                  <c:v>8.4166666666666661</c:v>
                </c:pt>
                <c:pt idx="23">
                  <c:v>8.6666666666666661</c:v>
                </c:pt>
                <c:pt idx="24">
                  <c:v>8.8333333333333339</c:v>
                </c:pt>
                <c:pt idx="25">
                  <c:v>8.9166666666666661</c:v>
                </c:pt>
                <c:pt idx="26">
                  <c:v>9.4166666666666661</c:v>
                </c:pt>
                <c:pt idx="27">
                  <c:v>9.6666666666666661</c:v>
                </c:pt>
                <c:pt idx="28">
                  <c:v>9.9166666666666661</c:v>
                </c:pt>
                <c:pt idx="29">
                  <c:v>9.5833333333333339</c:v>
                </c:pt>
                <c:pt idx="30">
                  <c:v>9.1666666666666661</c:v>
                </c:pt>
                <c:pt idx="31">
                  <c:v>8.5</c:v>
                </c:pt>
                <c:pt idx="32">
                  <c:v>8.1666666666666661</c:v>
                </c:pt>
                <c:pt idx="33">
                  <c:v>8.1666666666666661</c:v>
                </c:pt>
                <c:pt idx="34">
                  <c:v>8.5833333333333339</c:v>
                </c:pt>
                <c:pt idx="35">
                  <c:v>8.6666666666666661</c:v>
                </c:pt>
                <c:pt idx="36">
                  <c:v>8.5</c:v>
                </c:pt>
                <c:pt idx="37">
                  <c:v>8.5</c:v>
                </c:pt>
                <c:pt idx="38">
                  <c:v>8.0833333333333339</c:v>
                </c:pt>
                <c:pt idx="39">
                  <c:v>8.25</c:v>
                </c:pt>
                <c:pt idx="40">
                  <c:v>8.5</c:v>
                </c:pt>
                <c:pt idx="41">
                  <c:v>8.5833333333333339</c:v>
                </c:pt>
                <c:pt idx="42">
                  <c:v>8.75</c:v>
                </c:pt>
                <c:pt idx="43">
                  <c:v>9.3333333333333339</c:v>
                </c:pt>
                <c:pt idx="44">
                  <c:v>9.6666666666666661</c:v>
                </c:pt>
                <c:pt idx="45">
                  <c:v>10.25</c:v>
                </c:pt>
                <c:pt idx="46">
                  <c:v>10.75</c:v>
                </c:pt>
                <c:pt idx="47">
                  <c:v>10.916666666666666</c:v>
                </c:pt>
                <c:pt idx="48">
                  <c:v>11.5</c:v>
                </c:pt>
                <c:pt idx="49">
                  <c:v>11.916666666666666</c:v>
                </c:pt>
                <c:pt idx="50">
                  <c:v>12</c:v>
                </c:pt>
                <c:pt idx="51">
                  <c:v>11.75</c:v>
                </c:pt>
                <c:pt idx="52">
                  <c:v>11.5</c:v>
                </c:pt>
                <c:pt idx="53">
                  <c:v>11.166666666666666</c:v>
                </c:pt>
                <c:pt idx="54">
                  <c:v>11.416666666666666</c:v>
                </c:pt>
                <c:pt idx="55">
                  <c:v>11.416666666666666</c:v>
                </c:pt>
                <c:pt idx="56">
                  <c:v>11.25</c:v>
                </c:pt>
                <c:pt idx="57">
                  <c:v>10.916666666666666</c:v>
                </c:pt>
                <c:pt idx="58">
                  <c:v>10.75</c:v>
                </c:pt>
                <c:pt idx="59">
                  <c:v>10.25</c:v>
                </c:pt>
                <c:pt idx="60">
                  <c:v>9.8333333333333339</c:v>
                </c:pt>
                <c:pt idx="61">
                  <c:v>9.3333333333333339</c:v>
                </c:pt>
                <c:pt idx="62">
                  <c:v>9.1666666666666661</c:v>
                </c:pt>
                <c:pt idx="63">
                  <c:v>9.0833333333333339</c:v>
                </c:pt>
                <c:pt idx="64">
                  <c:v>8.9166666666666661</c:v>
                </c:pt>
                <c:pt idx="65">
                  <c:v>9.4166666666666661</c:v>
                </c:pt>
                <c:pt idx="66">
                  <c:v>9.9166666666666661</c:v>
                </c:pt>
                <c:pt idx="67">
                  <c:v>10.416666666666666</c:v>
                </c:pt>
                <c:pt idx="68">
                  <c:v>11.583333333333334</c:v>
                </c:pt>
                <c:pt idx="69">
                  <c:v>12.083333333333334</c:v>
                </c:pt>
                <c:pt idx="70">
                  <c:v>12.25</c:v>
                </c:pt>
                <c:pt idx="71">
                  <c:v>13</c:v>
                </c:pt>
                <c:pt idx="72">
                  <c:v>13.416666666666666</c:v>
                </c:pt>
                <c:pt idx="73">
                  <c:v>13.75</c:v>
                </c:pt>
                <c:pt idx="74">
                  <c:v>14.166666666666666</c:v>
                </c:pt>
                <c:pt idx="75">
                  <c:v>13.916666666666666</c:v>
                </c:pt>
                <c:pt idx="76">
                  <c:v>14</c:v>
                </c:pt>
                <c:pt idx="77">
                  <c:v>13.583333333333334</c:v>
                </c:pt>
                <c:pt idx="78">
                  <c:v>12.666666666666666</c:v>
                </c:pt>
                <c:pt idx="79">
                  <c:v>11.666666666666666</c:v>
                </c:pt>
                <c:pt idx="80">
                  <c:v>10.333333333333334</c:v>
                </c:pt>
                <c:pt idx="81">
                  <c:v>9.4166666666666661</c:v>
                </c:pt>
                <c:pt idx="82">
                  <c:v>8.8333333333333339</c:v>
                </c:pt>
                <c:pt idx="83">
                  <c:v>8.0833333333333339</c:v>
                </c:pt>
                <c:pt idx="84">
                  <c:v>7.583333333333333</c:v>
                </c:pt>
                <c:pt idx="85">
                  <c:v>6.916666666666667</c:v>
                </c:pt>
                <c:pt idx="86">
                  <c:v>6.25</c:v>
                </c:pt>
                <c:pt idx="87">
                  <c:v>6.166666666666667</c:v>
                </c:pt>
                <c:pt idx="88">
                  <c:v>5.75</c:v>
                </c:pt>
                <c:pt idx="89">
                  <c:v>5.75</c:v>
                </c:pt>
                <c:pt idx="90">
                  <c:v>6.083333333333333</c:v>
                </c:pt>
                <c:pt idx="91">
                  <c:v>6.583333333333333</c:v>
                </c:pt>
                <c:pt idx="92">
                  <c:v>6.833333333333333</c:v>
                </c:pt>
                <c:pt idx="93">
                  <c:v>7.166666666666667</c:v>
                </c:pt>
              </c:numCache>
            </c:numRef>
          </c:val>
          <c:smooth val="0"/>
          <c:extLst>
            <c:ext xmlns:c16="http://schemas.microsoft.com/office/drawing/2014/chart" uri="{C3380CC4-5D6E-409C-BE32-E72D297353CC}">
              <c16:uniqueId val="{00000014-501C-495E-BB89-64F31102EE70}"/>
            </c:ext>
          </c:extLst>
        </c:ser>
        <c:dLbls>
          <c:showLegendKey val="0"/>
          <c:showVal val="0"/>
          <c:showCatName val="0"/>
          <c:showSerName val="0"/>
          <c:showPercent val="0"/>
          <c:showBubbleSize val="0"/>
        </c:dLbls>
        <c:smooth val="0"/>
        <c:axId val="576829919"/>
        <c:axId val="499159791"/>
      </c:lineChart>
      <c:dateAx>
        <c:axId val="576829919"/>
        <c:scaling>
          <c:orientation val="minMax"/>
          <c:min val="42005"/>
        </c:scaling>
        <c:delete val="0"/>
        <c:axPos val="b"/>
        <c:minorGridlines>
          <c:spPr>
            <a:ln w="9525" cap="flat" cmpd="sng" algn="ctr">
              <a:noFill/>
              <a:round/>
            </a:ln>
            <a:effectLst/>
          </c:spPr>
        </c:minorGridlines>
        <c:numFmt formatCode="mmm\-yy" sourceLinked="1"/>
        <c:majorTickMark val="out"/>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99159791"/>
        <c:crosses val="autoZero"/>
        <c:auto val="1"/>
        <c:lblOffset val="100"/>
        <c:baseTimeUnit val="months"/>
        <c:majorUnit val="3"/>
        <c:majorTimeUnit val="months"/>
      </c:dateAx>
      <c:valAx>
        <c:axId val="499159791"/>
        <c:scaling>
          <c:orientation val="minMax"/>
        </c:scaling>
        <c:delete val="0"/>
        <c:axPos val="l"/>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sz="1800"/>
                  <a:t>Number</a:t>
                </a:r>
                <a:r>
                  <a:rPr lang="en-AU" sz="1800" baseline="0"/>
                  <a:t> in custody</a:t>
                </a:r>
                <a:endParaRPr lang="en-AU" sz="1800"/>
              </a:p>
            </c:rich>
          </c:tx>
          <c:layout>
            <c:manualLayout>
              <c:xMode val="edge"/>
              <c:yMode val="edge"/>
              <c:x val="9.6029761318814789E-3"/>
              <c:y val="0.3644669990571047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a:solidFill>
              <a:schemeClr val="bg1">
                <a:lumMod val="95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76829919"/>
        <c:crosses val="autoZero"/>
        <c:crossBetween val="between"/>
      </c:valAx>
      <c:spPr>
        <a:noFill/>
        <a:ln>
          <a:noFill/>
        </a:ln>
        <a:effectLst/>
      </c:spPr>
    </c:plotArea>
    <c:legend>
      <c:legendPos val="r"/>
      <c:layout>
        <c:manualLayout>
          <c:xMode val="edge"/>
          <c:yMode val="edge"/>
          <c:x val="0.78772186243653675"/>
          <c:y val="0.15796432166633276"/>
          <c:w val="0.20954637761118491"/>
          <c:h val="0.5908705946996735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40000"/>
                <a:lumOff val="60000"/>
              </a:schemeClr>
            </a:solidFill>
            <a:ln>
              <a:noFill/>
            </a:ln>
            <a:effectLst/>
          </c:spPr>
          <c:invertIfNegative val="0"/>
          <c:dPt>
            <c:idx val="20"/>
            <c:invertIfNegative val="0"/>
            <c:bubble3D val="0"/>
            <c:spPr>
              <a:solidFill>
                <a:schemeClr val="bg2">
                  <a:lumMod val="90000"/>
                </a:schemeClr>
              </a:solidFill>
              <a:ln>
                <a:noFill/>
              </a:ln>
              <a:effectLst/>
            </c:spPr>
            <c:extLst>
              <c:ext xmlns:c16="http://schemas.microsoft.com/office/drawing/2014/chart" uri="{C3380CC4-5D6E-409C-BE32-E72D297353CC}">
                <c16:uniqueId val="{00000007-9F2E-4809-B2AB-47C39313CA10}"/>
              </c:ext>
            </c:extLst>
          </c:dPt>
          <c:dPt>
            <c:idx val="21"/>
            <c:invertIfNegative val="0"/>
            <c:bubble3D val="0"/>
            <c:spPr>
              <a:solidFill>
                <a:schemeClr val="bg2">
                  <a:lumMod val="90000"/>
                </a:schemeClr>
              </a:solidFill>
              <a:ln>
                <a:noFill/>
              </a:ln>
              <a:effectLst/>
            </c:spPr>
            <c:extLst>
              <c:ext xmlns:c16="http://schemas.microsoft.com/office/drawing/2014/chart" uri="{C3380CC4-5D6E-409C-BE32-E72D297353CC}">
                <c16:uniqueId val="{00000008-9F2E-4809-B2AB-47C39313CA10}"/>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F2E-4809-B2AB-47C39313CA10}"/>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F2E-4809-B2AB-47C39313CA1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Sheet1!$A$2:$V$2</c:f>
              <c:strCache>
                <c:ptCount val="22"/>
                <c:pt idx="0">
                  <c:v>Mar 15</c:v>
                </c:pt>
                <c:pt idx="1">
                  <c:v>Jun 15</c:v>
                </c:pt>
                <c:pt idx="2">
                  <c:v>Sep 15</c:v>
                </c:pt>
                <c:pt idx="3">
                  <c:v>Dec 15</c:v>
                </c:pt>
                <c:pt idx="4">
                  <c:v>Mar 16</c:v>
                </c:pt>
                <c:pt idx="5">
                  <c:v>Jun 16</c:v>
                </c:pt>
                <c:pt idx="6">
                  <c:v>Sep 16</c:v>
                </c:pt>
                <c:pt idx="7">
                  <c:v>Dec 16</c:v>
                </c:pt>
                <c:pt idx="8">
                  <c:v>Mar 17</c:v>
                </c:pt>
                <c:pt idx="9">
                  <c:v>Jun 17</c:v>
                </c:pt>
                <c:pt idx="10">
                  <c:v>Sep 17</c:v>
                </c:pt>
                <c:pt idx="11">
                  <c:v>Dec 17</c:v>
                </c:pt>
                <c:pt idx="12">
                  <c:v>Mar 18</c:v>
                </c:pt>
                <c:pt idx="13">
                  <c:v>Jun 18</c:v>
                </c:pt>
                <c:pt idx="14">
                  <c:v>Sep 18</c:v>
                </c:pt>
                <c:pt idx="15">
                  <c:v>Dec 18</c:v>
                </c:pt>
                <c:pt idx="16">
                  <c:v>Mar 19</c:v>
                </c:pt>
                <c:pt idx="17">
                  <c:v>Jun 19</c:v>
                </c:pt>
                <c:pt idx="18">
                  <c:v>Sep 19</c:v>
                </c:pt>
                <c:pt idx="19">
                  <c:v>Dec 19</c:v>
                </c:pt>
                <c:pt idx="20">
                  <c:v>Mar 20</c:v>
                </c:pt>
                <c:pt idx="21">
                  <c:v>Jun 20</c:v>
                </c:pt>
              </c:strCache>
            </c:strRef>
          </c:cat>
          <c:val>
            <c:numRef>
              <c:f>Sheet1!$A$3:$V$3</c:f>
              <c:numCache>
                <c:formatCode>General</c:formatCode>
                <c:ptCount val="22"/>
                <c:pt idx="0">
                  <c:v>188</c:v>
                </c:pt>
                <c:pt idx="1">
                  <c:v>193</c:v>
                </c:pt>
                <c:pt idx="2">
                  <c:v>204</c:v>
                </c:pt>
                <c:pt idx="3">
                  <c:v>215</c:v>
                </c:pt>
                <c:pt idx="4">
                  <c:v>217</c:v>
                </c:pt>
                <c:pt idx="5">
                  <c:v>215</c:v>
                </c:pt>
                <c:pt idx="6">
                  <c:v>202</c:v>
                </c:pt>
                <c:pt idx="7">
                  <c:v>199</c:v>
                </c:pt>
                <c:pt idx="8">
                  <c:v>189</c:v>
                </c:pt>
                <c:pt idx="9">
                  <c:v>170</c:v>
                </c:pt>
                <c:pt idx="10">
                  <c:v>170</c:v>
                </c:pt>
                <c:pt idx="11">
                  <c:v>168</c:v>
                </c:pt>
                <c:pt idx="12">
                  <c:v>169</c:v>
                </c:pt>
                <c:pt idx="13">
                  <c:v>167</c:v>
                </c:pt>
                <c:pt idx="14">
                  <c:v>174</c:v>
                </c:pt>
                <c:pt idx="15">
                  <c:v>164</c:v>
                </c:pt>
                <c:pt idx="16">
                  <c:v>161</c:v>
                </c:pt>
                <c:pt idx="17">
                  <c:v>151</c:v>
                </c:pt>
                <c:pt idx="18">
                  <c:v>142</c:v>
                </c:pt>
                <c:pt idx="19">
                  <c:v>136</c:v>
                </c:pt>
                <c:pt idx="20">
                  <c:v>129</c:v>
                </c:pt>
                <c:pt idx="21">
                  <c:v>128</c:v>
                </c:pt>
              </c:numCache>
            </c:numRef>
          </c:val>
          <c:extLst>
            <c:ext xmlns:c16="http://schemas.microsoft.com/office/drawing/2014/chart" uri="{C3380CC4-5D6E-409C-BE32-E72D297353CC}">
              <c16:uniqueId val="{00000002-9F2E-4809-B2AB-47C39313CA10}"/>
            </c:ext>
          </c:extLst>
        </c:ser>
        <c:dLbls>
          <c:showLegendKey val="0"/>
          <c:showVal val="0"/>
          <c:showCatName val="0"/>
          <c:showSerName val="0"/>
          <c:showPercent val="0"/>
          <c:showBubbleSize val="0"/>
        </c:dLbls>
        <c:gapWidth val="50"/>
        <c:overlap val="-27"/>
        <c:axId val="420930495"/>
        <c:axId val="420926335"/>
      </c:barChart>
      <c:lineChart>
        <c:grouping val="standard"/>
        <c:varyColors val="0"/>
        <c:ser>
          <c:idx val="1"/>
          <c:order val="1"/>
          <c:spPr>
            <a:ln w="28575" cap="rnd">
              <a:solidFill>
                <a:schemeClr val="accent2"/>
              </a:solidFill>
              <a:round/>
            </a:ln>
            <a:effectLst/>
          </c:spPr>
          <c:marker>
            <c:symbol val="none"/>
          </c:marker>
          <c:dPt>
            <c:idx val="0"/>
            <c:marker>
              <c:symbol val="diamond"/>
              <c:size val="8"/>
              <c:spPr>
                <a:solidFill>
                  <a:schemeClr val="accent2"/>
                </a:solidFill>
                <a:ln w="9525">
                  <a:solidFill>
                    <a:schemeClr val="accent2"/>
                  </a:solidFill>
                </a:ln>
                <a:effectLst/>
              </c:spPr>
            </c:marker>
            <c:bubble3D val="0"/>
            <c:extLst>
              <c:ext xmlns:c16="http://schemas.microsoft.com/office/drawing/2014/chart" uri="{C3380CC4-5D6E-409C-BE32-E72D297353CC}">
                <c16:uniqueId val="{00000003-9F2E-4809-B2AB-47C39313CA10}"/>
              </c:ext>
            </c:extLst>
          </c:dPt>
          <c:dPt>
            <c:idx val="19"/>
            <c:marker>
              <c:symbol val="diamond"/>
              <c:size val="8"/>
              <c:spPr>
                <a:solidFill>
                  <a:schemeClr val="accent2"/>
                </a:solidFill>
                <a:ln w="9525">
                  <a:solidFill>
                    <a:schemeClr val="accent2"/>
                  </a:solidFill>
                </a:ln>
                <a:effectLst/>
              </c:spPr>
            </c:marker>
            <c:bubble3D val="0"/>
            <c:extLst>
              <c:ext xmlns:c16="http://schemas.microsoft.com/office/drawing/2014/chart" uri="{C3380CC4-5D6E-409C-BE32-E72D297353CC}">
                <c16:uniqueId val="{00000004-9F2E-4809-B2AB-47C39313CA10}"/>
              </c:ext>
            </c:extLst>
          </c:dPt>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F2E-4809-B2AB-47C39313CA10}"/>
                </c:ext>
              </c:extLst>
            </c:dLbl>
            <c:dLbl>
              <c:idx val="1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F2E-4809-B2AB-47C39313CA1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Sheet1!$A$4:$V$4</c:f>
              <c:numCache>
                <c:formatCode>0.0%</c:formatCode>
                <c:ptCount val="22"/>
                <c:pt idx="0">
                  <c:v>0.7094339622641509</c:v>
                </c:pt>
                <c:pt idx="1">
                  <c:v>0.72014925373134331</c:v>
                </c:pt>
                <c:pt idx="2">
                  <c:v>0.72084805653710249</c:v>
                </c:pt>
                <c:pt idx="3">
                  <c:v>0.73630136986301364</c:v>
                </c:pt>
                <c:pt idx="4">
                  <c:v>0.73310810810810811</c:v>
                </c:pt>
                <c:pt idx="5">
                  <c:v>0.73883161512027495</c:v>
                </c:pt>
                <c:pt idx="6">
                  <c:v>0.71126760563380287</c:v>
                </c:pt>
                <c:pt idx="7">
                  <c:v>0.71582733812949639</c:v>
                </c:pt>
                <c:pt idx="8">
                  <c:v>0.71052631578947367</c:v>
                </c:pt>
                <c:pt idx="9">
                  <c:v>0.70539419087136934</c:v>
                </c:pt>
                <c:pt idx="10">
                  <c:v>0.69672131147540983</c:v>
                </c:pt>
                <c:pt idx="11">
                  <c:v>0.69421487603305787</c:v>
                </c:pt>
                <c:pt idx="12">
                  <c:v>0.70124481327800825</c:v>
                </c:pt>
                <c:pt idx="13">
                  <c:v>0.71982758620689657</c:v>
                </c:pt>
                <c:pt idx="14">
                  <c:v>0.76651982378854622</c:v>
                </c:pt>
                <c:pt idx="15">
                  <c:v>0.74208144796380093</c:v>
                </c:pt>
                <c:pt idx="16">
                  <c:v>0.73515981735159819</c:v>
                </c:pt>
                <c:pt idx="17">
                  <c:v>0.74384236453201968</c:v>
                </c:pt>
                <c:pt idx="18">
                  <c:v>0.72820512820512817</c:v>
                </c:pt>
                <c:pt idx="19">
                  <c:v>0.74316939890710387</c:v>
                </c:pt>
                <c:pt idx="20">
                  <c:v>0.7371428571428571</c:v>
                </c:pt>
                <c:pt idx="21">
                  <c:v>0.69565217391304346</c:v>
                </c:pt>
              </c:numCache>
            </c:numRef>
          </c:val>
          <c:smooth val="0"/>
          <c:extLst>
            <c:ext xmlns:c16="http://schemas.microsoft.com/office/drawing/2014/chart" uri="{C3380CC4-5D6E-409C-BE32-E72D297353CC}">
              <c16:uniqueId val="{00000005-9F2E-4809-B2AB-47C39313CA10}"/>
            </c:ext>
          </c:extLst>
        </c:ser>
        <c:dLbls>
          <c:showLegendKey val="0"/>
          <c:showVal val="0"/>
          <c:showCatName val="0"/>
          <c:showSerName val="0"/>
          <c:showPercent val="0"/>
          <c:showBubbleSize val="0"/>
        </c:dLbls>
        <c:marker val="1"/>
        <c:smooth val="0"/>
        <c:axId val="187020639"/>
        <c:axId val="187017727"/>
      </c:lineChart>
      <c:catAx>
        <c:axId val="4209304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20926335"/>
        <c:crosses val="autoZero"/>
        <c:auto val="1"/>
        <c:lblAlgn val="ctr"/>
        <c:lblOffset val="100"/>
        <c:noMultiLvlLbl val="0"/>
      </c:catAx>
      <c:valAx>
        <c:axId val="420926335"/>
        <c:scaling>
          <c:orientation val="minMax"/>
          <c:max val="300"/>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sz="1400" dirty="0">
                    <a:latin typeface="Arial" panose="020B0604020202020204" pitchFamily="34" charset="0"/>
                    <a:cs typeface="Arial" panose="020B0604020202020204" pitchFamily="34" charset="0"/>
                  </a:rPr>
                  <a:t>Number of reoffenders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20930495"/>
        <c:crosses val="autoZero"/>
        <c:crossBetween val="between"/>
      </c:valAx>
      <c:valAx>
        <c:axId val="187017727"/>
        <c:scaling>
          <c:orientation val="minMax"/>
          <c:max val="0.8"/>
          <c:min val="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sz="1400" dirty="0">
                    <a:latin typeface="Arial" panose="020B0604020202020204" pitchFamily="34" charset="0"/>
                    <a:cs typeface="Arial" panose="020B0604020202020204" pitchFamily="34" charset="0"/>
                  </a:rPr>
                  <a:t>% reoffenders</a:t>
                </a:r>
              </a:p>
            </c:rich>
          </c:tx>
          <c:layout>
            <c:manualLayout>
              <c:xMode val="edge"/>
              <c:yMode val="edge"/>
              <c:x val="0.97557112437424154"/>
              <c:y val="0.2733957272152944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7020639"/>
        <c:crosses val="max"/>
        <c:crossBetween val="between"/>
      </c:valAx>
      <c:catAx>
        <c:axId val="187020639"/>
        <c:scaling>
          <c:orientation val="minMax"/>
        </c:scaling>
        <c:delete val="1"/>
        <c:axPos val="b"/>
        <c:majorTickMark val="out"/>
        <c:minorTickMark val="none"/>
        <c:tickLblPos val="nextTo"/>
        <c:crossAx val="187017727"/>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84C4EC"/>
            </a:solidFill>
            <a:ln>
              <a:noFill/>
            </a:ln>
            <a:effectLst/>
          </c:spPr>
          <c:invertIfNegative val="0"/>
          <c:dPt>
            <c:idx val="20"/>
            <c:invertIfNegative val="0"/>
            <c:bubble3D val="0"/>
            <c:spPr>
              <a:solidFill>
                <a:schemeClr val="bg2">
                  <a:lumMod val="75000"/>
                </a:schemeClr>
              </a:solidFill>
              <a:ln>
                <a:noFill/>
              </a:ln>
              <a:effectLst/>
            </c:spPr>
            <c:extLst>
              <c:ext xmlns:c16="http://schemas.microsoft.com/office/drawing/2014/chart" uri="{C3380CC4-5D6E-409C-BE32-E72D297353CC}">
                <c16:uniqueId val="{00000007-050B-49B3-9F2C-47C8291BB0D2}"/>
              </c:ext>
            </c:extLst>
          </c:dPt>
          <c:dPt>
            <c:idx val="21"/>
            <c:invertIfNegative val="0"/>
            <c:bubble3D val="0"/>
            <c:spPr>
              <a:solidFill>
                <a:schemeClr val="bg2">
                  <a:lumMod val="75000"/>
                </a:schemeClr>
              </a:solidFill>
              <a:ln>
                <a:noFill/>
              </a:ln>
              <a:effectLst/>
            </c:spPr>
            <c:extLst>
              <c:ext xmlns:c16="http://schemas.microsoft.com/office/drawing/2014/chart" uri="{C3380CC4-5D6E-409C-BE32-E72D297353CC}">
                <c16:uniqueId val="{00000008-050B-49B3-9F2C-47C8291BB0D2}"/>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50B-49B3-9F2C-47C8291BB0D2}"/>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50B-49B3-9F2C-47C8291BB0D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Sheet1!$A$2:$V$2</c:f>
              <c:strCache>
                <c:ptCount val="22"/>
                <c:pt idx="0">
                  <c:v>Mar 15</c:v>
                </c:pt>
                <c:pt idx="1">
                  <c:v>Jun 15</c:v>
                </c:pt>
                <c:pt idx="2">
                  <c:v>Sep 15</c:v>
                </c:pt>
                <c:pt idx="3">
                  <c:v>Dec 15</c:v>
                </c:pt>
                <c:pt idx="4">
                  <c:v>Mar 16</c:v>
                </c:pt>
                <c:pt idx="5">
                  <c:v>Jun 16</c:v>
                </c:pt>
                <c:pt idx="6">
                  <c:v>Sep 16</c:v>
                </c:pt>
                <c:pt idx="7">
                  <c:v>Dec 16</c:v>
                </c:pt>
                <c:pt idx="8">
                  <c:v>Mar 17</c:v>
                </c:pt>
                <c:pt idx="9">
                  <c:v>Jun 17</c:v>
                </c:pt>
                <c:pt idx="10">
                  <c:v>Sep 17</c:v>
                </c:pt>
                <c:pt idx="11">
                  <c:v>Dec 17</c:v>
                </c:pt>
                <c:pt idx="12">
                  <c:v>Mar 18</c:v>
                </c:pt>
                <c:pt idx="13">
                  <c:v>Jun 18</c:v>
                </c:pt>
                <c:pt idx="14">
                  <c:v>Sep 18</c:v>
                </c:pt>
                <c:pt idx="15">
                  <c:v>Dec 18</c:v>
                </c:pt>
                <c:pt idx="16">
                  <c:v>Mar 19</c:v>
                </c:pt>
                <c:pt idx="17">
                  <c:v>Jun 19</c:v>
                </c:pt>
                <c:pt idx="18">
                  <c:v>Sep 19</c:v>
                </c:pt>
                <c:pt idx="19">
                  <c:v>Dec 19</c:v>
                </c:pt>
                <c:pt idx="20">
                  <c:v>Mar 20</c:v>
                </c:pt>
                <c:pt idx="21">
                  <c:v>Jun 20</c:v>
                </c:pt>
              </c:strCache>
            </c:strRef>
          </c:cat>
          <c:val>
            <c:numRef>
              <c:f>Sheet1!$A$22:$V$22</c:f>
              <c:numCache>
                <c:formatCode>###,###,###,###,##0</c:formatCode>
                <c:ptCount val="22"/>
                <c:pt idx="0">
                  <c:v>793</c:v>
                </c:pt>
                <c:pt idx="1">
                  <c:v>817</c:v>
                </c:pt>
                <c:pt idx="2">
                  <c:v>805</c:v>
                </c:pt>
                <c:pt idx="3">
                  <c:v>825</c:v>
                </c:pt>
                <c:pt idx="4">
                  <c:v>792</c:v>
                </c:pt>
                <c:pt idx="5">
                  <c:v>756</c:v>
                </c:pt>
                <c:pt idx="6">
                  <c:v>762</c:v>
                </c:pt>
                <c:pt idx="7">
                  <c:v>727</c:v>
                </c:pt>
                <c:pt idx="8">
                  <c:v>724</c:v>
                </c:pt>
                <c:pt idx="9">
                  <c:v>747</c:v>
                </c:pt>
                <c:pt idx="10">
                  <c:v>739</c:v>
                </c:pt>
                <c:pt idx="11">
                  <c:v>762</c:v>
                </c:pt>
                <c:pt idx="12">
                  <c:v>747</c:v>
                </c:pt>
                <c:pt idx="13">
                  <c:v>729</c:v>
                </c:pt>
                <c:pt idx="14">
                  <c:v>696</c:v>
                </c:pt>
                <c:pt idx="15">
                  <c:v>685</c:v>
                </c:pt>
                <c:pt idx="16">
                  <c:v>679</c:v>
                </c:pt>
                <c:pt idx="17">
                  <c:v>683</c:v>
                </c:pt>
                <c:pt idx="18">
                  <c:v>676</c:v>
                </c:pt>
                <c:pt idx="19">
                  <c:v>663</c:v>
                </c:pt>
                <c:pt idx="20">
                  <c:v>658</c:v>
                </c:pt>
                <c:pt idx="21">
                  <c:v>622</c:v>
                </c:pt>
              </c:numCache>
            </c:numRef>
          </c:val>
          <c:extLst>
            <c:ext xmlns:c16="http://schemas.microsoft.com/office/drawing/2014/chart" uri="{C3380CC4-5D6E-409C-BE32-E72D297353CC}">
              <c16:uniqueId val="{00000002-050B-49B3-9F2C-47C8291BB0D2}"/>
            </c:ext>
          </c:extLst>
        </c:ser>
        <c:dLbls>
          <c:showLegendKey val="0"/>
          <c:showVal val="0"/>
          <c:showCatName val="0"/>
          <c:showSerName val="0"/>
          <c:showPercent val="0"/>
          <c:showBubbleSize val="0"/>
        </c:dLbls>
        <c:gapWidth val="50"/>
        <c:overlap val="-27"/>
        <c:axId val="420930495"/>
        <c:axId val="420926335"/>
      </c:barChart>
      <c:lineChart>
        <c:grouping val="standard"/>
        <c:varyColors val="0"/>
        <c:ser>
          <c:idx val="1"/>
          <c:order val="1"/>
          <c:spPr>
            <a:ln w="28575" cap="rnd">
              <a:solidFill>
                <a:schemeClr val="accent2"/>
              </a:solidFill>
              <a:round/>
            </a:ln>
            <a:effectLst/>
          </c:spPr>
          <c:marker>
            <c:symbol val="none"/>
          </c:marker>
          <c:dPt>
            <c:idx val="0"/>
            <c:marker>
              <c:symbol val="diamond"/>
              <c:size val="8"/>
              <c:spPr>
                <a:solidFill>
                  <a:schemeClr val="accent2"/>
                </a:solidFill>
                <a:ln w="9525">
                  <a:solidFill>
                    <a:schemeClr val="accent2"/>
                  </a:solidFill>
                </a:ln>
                <a:effectLst/>
              </c:spPr>
            </c:marker>
            <c:bubble3D val="0"/>
            <c:extLst>
              <c:ext xmlns:c16="http://schemas.microsoft.com/office/drawing/2014/chart" uri="{C3380CC4-5D6E-409C-BE32-E72D297353CC}">
                <c16:uniqueId val="{00000003-050B-49B3-9F2C-47C8291BB0D2}"/>
              </c:ext>
            </c:extLst>
          </c:dPt>
          <c:dPt>
            <c:idx val="19"/>
            <c:marker>
              <c:symbol val="diamond"/>
              <c:size val="8"/>
              <c:spPr>
                <a:solidFill>
                  <a:schemeClr val="accent2"/>
                </a:solidFill>
                <a:ln w="9525">
                  <a:solidFill>
                    <a:schemeClr val="accent2"/>
                  </a:solidFill>
                </a:ln>
                <a:effectLst/>
              </c:spPr>
            </c:marker>
            <c:bubble3D val="0"/>
            <c:extLst>
              <c:ext xmlns:c16="http://schemas.microsoft.com/office/drawing/2014/chart" uri="{C3380CC4-5D6E-409C-BE32-E72D297353CC}">
                <c16:uniqueId val="{00000004-050B-49B3-9F2C-47C8291BB0D2}"/>
              </c:ext>
            </c:extLst>
          </c:dPt>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50B-49B3-9F2C-47C8291BB0D2}"/>
                </c:ext>
              </c:extLst>
            </c:dLbl>
            <c:dLbl>
              <c:idx val="1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50B-49B3-9F2C-47C8291BB0D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Sheet1!$A$23:$V$23</c:f>
              <c:numCache>
                <c:formatCode>0.0%</c:formatCode>
                <c:ptCount val="22"/>
                <c:pt idx="0">
                  <c:v>0.47499999999999998</c:v>
                </c:pt>
                <c:pt idx="1">
                  <c:v>0.499</c:v>
                </c:pt>
                <c:pt idx="2">
                  <c:v>0.495</c:v>
                </c:pt>
                <c:pt idx="3">
                  <c:v>0.498</c:v>
                </c:pt>
                <c:pt idx="4">
                  <c:v>0.47700000000000004</c:v>
                </c:pt>
                <c:pt idx="5">
                  <c:v>0.46299999999999997</c:v>
                </c:pt>
                <c:pt idx="6">
                  <c:v>0.46799999999999997</c:v>
                </c:pt>
                <c:pt idx="7">
                  <c:v>0.46399999999999997</c:v>
                </c:pt>
                <c:pt idx="8">
                  <c:v>0.47799999999999998</c:v>
                </c:pt>
                <c:pt idx="9">
                  <c:v>0.49099999999999999</c:v>
                </c:pt>
                <c:pt idx="10">
                  <c:v>0.49200000000000005</c:v>
                </c:pt>
                <c:pt idx="11">
                  <c:v>0.499</c:v>
                </c:pt>
                <c:pt idx="12">
                  <c:v>0.48799999999999999</c:v>
                </c:pt>
                <c:pt idx="13">
                  <c:v>0.47200000000000003</c:v>
                </c:pt>
                <c:pt idx="14">
                  <c:v>0.45799999999999996</c:v>
                </c:pt>
                <c:pt idx="15">
                  <c:v>0.44400000000000001</c:v>
                </c:pt>
                <c:pt idx="16">
                  <c:v>0.45399999999999996</c:v>
                </c:pt>
                <c:pt idx="17">
                  <c:v>0.46600000000000003</c:v>
                </c:pt>
                <c:pt idx="18">
                  <c:v>0.46700000000000003</c:v>
                </c:pt>
                <c:pt idx="19">
                  <c:v>0.45899999999999996</c:v>
                </c:pt>
                <c:pt idx="20">
                  <c:v>0.45899999999999996</c:v>
                </c:pt>
                <c:pt idx="21">
                  <c:v>0.45500000000000002</c:v>
                </c:pt>
              </c:numCache>
            </c:numRef>
          </c:val>
          <c:smooth val="0"/>
          <c:extLst>
            <c:ext xmlns:c16="http://schemas.microsoft.com/office/drawing/2014/chart" uri="{C3380CC4-5D6E-409C-BE32-E72D297353CC}">
              <c16:uniqueId val="{00000005-050B-49B3-9F2C-47C8291BB0D2}"/>
            </c:ext>
          </c:extLst>
        </c:ser>
        <c:dLbls>
          <c:showLegendKey val="0"/>
          <c:showVal val="0"/>
          <c:showCatName val="0"/>
          <c:showSerName val="0"/>
          <c:showPercent val="0"/>
          <c:showBubbleSize val="0"/>
        </c:dLbls>
        <c:marker val="1"/>
        <c:smooth val="0"/>
        <c:axId val="187020639"/>
        <c:axId val="187017727"/>
      </c:lineChart>
      <c:catAx>
        <c:axId val="4209304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20926335"/>
        <c:crosses val="autoZero"/>
        <c:auto val="1"/>
        <c:lblAlgn val="ctr"/>
        <c:lblOffset val="100"/>
        <c:noMultiLvlLbl val="0"/>
      </c:catAx>
      <c:valAx>
        <c:axId val="420926335"/>
        <c:scaling>
          <c:orientation val="minMax"/>
          <c:max val="1200"/>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AU" sz="1400" dirty="0">
                    <a:latin typeface="Arial" panose="020B0604020202020204" pitchFamily="34" charset="0"/>
                    <a:cs typeface="Arial" panose="020B0604020202020204" pitchFamily="34" charset="0"/>
                  </a:rPr>
                  <a:t>Number of reoffenders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20930495"/>
        <c:crosses val="autoZero"/>
        <c:crossBetween val="between"/>
      </c:valAx>
      <c:valAx>
        <c:axId val="187017727"/>
        <c:scaling>
          <c:orientation val="minMax"/>
          <c:max val="0.60000000000000009"/>
          <c:min val="0"/>
        </c:scaling>
        <c:delete val="0"/>
        <c:axPos val="r"/>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sz="1400" dirty="0">
                    <a:latin typeface="Arial" panose="020B0604020202020204" pitchFamily="34" charset="0"/>
                    <a:cs typeface="Arial" panose="020B0604020202020204" pitchFamily="34" charset="0"/>
                  </a:rPr>
                  <a:t>% reoffenders</a:t>
                </a:r>
              </a:p>
            </c:rich>
          </c:tx>
          <c:layout>
            <c:manualLayout>
              <c:xMode val="edge"/>
              <c:yMode val="edge"/>
              <c:x val="0.97710191869250695"/>
              <c:y val="0.3741701177151085"/>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7020639"/>
        <c:crosses val="max"/>
        <c:crossBetween val="between"/>
      </c:valAx>
      <c:catAx>
        <c:axId val="187020639"/>
        <c:scaling>
          <c:orientation val="minMax"/>
        </c:scaling>
        <c:delete val="1"/>
        <c:axPos val="b"/>
        <c:majorTickMark val="out"/>
        <c:minorTickMark val="none"/>
        <c:tickLblPos val="nextTo"/>
        <c:crossAx val="187017727"/>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sz="1800" b="1" i="0" baseline="0" dirty="0">
                <a:effectLst/>
              </a:rPr>
              <a:t>Aboriginal youth in custody</a:t>
            </a:r>
            <a:endParaRPr lang="en-AU" sz="1800" b="1" dirty="0">
              <a:effectLst/>
            </a:endParaRPr>
          </a:p>
        </c:rich>
      </c:tx>
      <c:layout>
        <c:manualLayout>
          <c:xMode val="edge"/>
          <c:yMode val="edge"/>
          <c:x val="0.4993476792330836"/>
          <c:y val="1.9538511637209325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7.7754037550742144E-2"/>
          <c:y val="0.13846291913569009"/>
          <c:w val="0.90017006092160523"/>
          <c:h val="0.71848414995935883"/>
        </c:manualLayout>
      </c:layout>
      <c:lineChart>
        <c:grouping val="standard"/>
        <c:varyColors val="0"/>
        <c:ser>
          <c:idx val="0"/>
          <c:order val="0"/>
          <c:tx>
            <c:v>12 Month Avg. </c:v>
          </c:tx>
          <c:spPr>
            <a:ln w="31750" cap="rnd">
              <a:solidFill>
                <a:srgbClr val="241F55"/>
              </a:solidFill>
              <a:round/>
            </a:ln>
            <a:effectLst/>
          </c:spPr>
          <c:marker>
            <c:symbol val="circle"/>
            <c:size val="5"/>
            <c:spPr>
              <a:solidFill>
                <a:srgbClr val="241F55"/>
              </a:solidFill>
              <a:ln w="9525">
                <a:solidFill>
                  <a:srgbClr val="241F55"/>
                </a:solidFill>
              </a:ln>
              <a:effectLst/>
            </c:spPr>
          </c:marker>
          <c:dLbls>
            <c:dLbl>
              <c:idx val="0"/>
              <c:layout>
                <c:manualLayout>
                  <c:x val="-8.5923166881018264E-3"/>
                  <c:y val="-5.22655186295349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7D1-42B9-8815-F5C90AB45B46}"/>
                </c:ext>
              </c:extLst>
            </c:dLbl>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7D1-42B9-8815-F5C90AB45B46}"/>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7D1-42B9-8815-F5C90AB45B46}"/>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7D1-42B9-8815-F5C90AB45B46}"/>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7D1-42B9-8815-F5C90AB45B46}"/>
                </c:ext>
              </c:extLst>
            </c:dLbl>
            <c:dLbl>
              <c:idx val="6"/>
              <c:layout>
                <c:manualLayout>
                  <c:x val="-3.1666328144358595E-2"/>
                  <c:y val="3.89142023441086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7D1-42B9-8815-F5C90AB45B46}"/>
                </c:ext>
              </c:extLst>
            </c:dLbl>
            <c:dLbl>
              <c:idx val="7"/>
              <c:layout>
                <c:manualLayout>
                  <c:x val="-4.502415642791812E-3"/>
                  <c:y val="4.86834581627132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7D1-42B9-8815-F5C90AB45B4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'BOCSAR T6'!$A$4:$A$21</c:f>
              <c:numCache>
                <c:formatCode>yyyy</c:formatCode>
                <c:ptCount val="18"/>
                <c:pt idx="0">
                  <c:v>41820</c:v>
                </c:pt>
                <c:pt idx="1">
                  <c:v>42185</c:v>
                </c:pt>
                <c:pt idx="2">
                  <c:v>42551</c:v>
                </c:pt>
                <c:pt idx="3">
                  <c:v>42916</c:v>
                </c:pt>
                <c:pt idx="4">
                  <c:v>43281</c:v>
                </c:pt>
                <c:pt idx="5">
                  <c:v>43646</c:v>
                </c:pt>
                <c:pt idx="6">
                  <c:v>44012</c:v>
                </c:pt>
                <c:pt idx="7">
                  <c:v>44377</c:v>
                </c:pt>
                <c:pt idx="8">
                  <c:v>44742</c:v>
                </c:pt>
                <c:pt idx="9">
                  <c:v>45107</c:v>
                </c:pt>
                <c:pt idx="10">
                  <c:v>45473</c:v>
                </c:pt>
                <c:pt idx="11">
                  <c:v>45838</c:v>
                </c:pt>
                <c:pt idx="12">
                  <c:v>46203</c:v>
                </c:pt>
                <c:pt idx="13">
                  <c:v>46568</c:v>
                </c:pt>
                <c:pt idx="14">
                  <c:v>46934</c:v>
                </c:pt>
                <c:pt idx="15">
                  <c:v>47299</c:v>
                </c:pt>
                <c:pt idx="16">
                  <c:v>47664</c:v>
                </c:pt>
                <c:pt idx="17">
                  <c:v>48029</c:v>
                </c:pt>
              </c:numCache>
            </c:numRef>
          </c:cat>
          <c:val>
            <c:numRef>
              <c:f>'BOCSAR T6'!$D$4:$D$21</c:f>
              <c:numCache>
                <c:formatCode>0</c:formatCode>
                <c:ptCount val="18"/>
                <c:pt idx="0">
                  <c:v>149.08333333333334</c:v>
                </c:pt>
                <c:pt idx="1">
                  <c:v>153.25</c:v>
                </c:pt>
                <c:pt idx="2">
                  <c:v>156.25</c:v>
                </c:pt>
                <c:pt idx="3">
                  <c:v>142.33333333333334</c:v>
                </c:pt>
                <c:pt idx="4">
                  <c:v>138.83333333333334</c:v>
                </c:pt>
                <c:pt idx="5">
                  <c:v>128.66666666666666</c:v>
                </c:pt>
                <c:pt idx="6">
                  <c:v>110.66666666666667</c:v>
                </c:pt>
                <c:pt idx="7">
                  <c:v>80.25</c:v>
                </c:pt>
              </c:numCache>
            </c:numRef>
          </c:val>
          <c:smooth val="0"/>
          <c:extLst>
            <c:ext xmlns:c16="http://schemas.microsoft.com/office/drawing/2014/chart" uri="{C3380CC4-5D6E-409C-BE32-E72D297353CC}">
              <c16:uniqueId val="{00000000-C7D1-42B9-8815-F5C90AB45B46}"/>
            </c:ext>
          </c:extLst>
        </c:ser>
        <c:ser>
          <c:idx val="1"/>
          <c:order val="1"/>
          <c:tx>
            <c:v>Target trajectory</c:v>
          </c:tx>
          <c:spPr>
            <a:ln w="31750" cap="rnd">
              <a:solidFill>
                <a:schemeClr val="accent2"/>
              </a:solidFill>
              <a:prstDash val="dash"/>
              <a:round/>
            </a:ln>
            <a:effectLst/>
          </c:spPr>
          <c:marker>
            <c:symbol val="none"/>
          </c:marker>
          <c:dPt>
            <c:idx val="17"/>
            <c:marker>
              <c:symbol val="circle"/>
              <c:size val="5"/>
              <c:spPr>
                <a:solidFill>
                  <a:schemeClr val="accent2"/>
                </a:solidFill>
                <a:ln w="9525">
                  <a:solidFill>
                    <a:schemeClr val="accent2"/>
                  </a:solidFill>
                </a:ln>
                <a:effectLst/>
              </c:spPr>
            </c:marker>
            <c:bubble3D val="0"/>
            <c:extLst>
              <c:ext xmlns:c16="http://schemas.microsoft.com/office/drawing/2014/chart" uri="{C3380CC4-5D6E-409C-BE32-E72D297353CC}">
                <c16:uniqueId val="{00000000-2E68-4F9F-B593-1D0823E78873}"/>
              </c:ext>
            </c:extLst>
          </c:dPt>
          <c:dLbls>
            <c:dLbl>
              <c:idx val="17"/>
              <c:layout>
                <c:manualLayout>
                  <c:x val="-7.6204336201878987E-3"/>
                  <c:y val="6.7570814284139136E-2"/>
                </c:manualLayout>
              </c:layout>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3.2189210666637984E-2"/>
                      <c:h val="0.25562886058682199"/>
                    </c:manualLayout>
                  </c15:layout>
                </c:ext>
                <c:ext xmlns:c16="http://schemas.microsoft.com/office/drawing/2014/chart" uri="{C3380CC4-5D6E-409C-BE32-E72D297353CC}">
                  <c16:uniqueId val="{00000000-2E68-4F9F-B593-1D0823E78873}"/>
                </c:ext>
              </c:extLst>
            </c:dLbl>
            <c:spPr>
              <a:noFill/>
              <a:ln>
                <a:noFill/>
              </a:ln>
              <a:effectLst/>
            </c:spPr>
            <c:txPr>
              <a:bodyPr rot="0" spcFirstLastPara="1" vertOverflow="ellipsis" vert="horz" wrap="square" lIns="38100" tIns="19050" rIns="38100" bIns="19050" anchor="ctr" anchorCtr="1">
                <a:spAutoFit/>
              </a:bodyPr>
              <a:lstStyle/>
              <a:p>
                <a:pPr>
                  <a:defRPr sz="5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'BOCSAR T6'!$A$4:$A$21</c:f>
              <c:numCache>
                <c:formatCode>yyyy</c:formatCode>
                <c:ptCount val="18"/>
                <c:pt idx="0">
                  <c:v>41820</c:v>
                </c:pt>
                <c:pt idx="1">
                  <c:v>42185</c:v>
                </c:pt>
                <c:pt idx="2">
                  <c:v>42551</c:v>
                </c:pt>
                <c:pt idx="3">
                  <c:v>42916</c:v>
                </c:pt>
                <c:pt idx="4">
                  <c:v>43281</c:v>
                </c:pt>
                <c:pt idx="5">
                  <c:v>43646</c:v>
                </c:pt>
                <c:pt idx="6">
                  <c:v>44012</c:v>
                </c:pt>
                <c:pt idx="7">
                  <c:v>44377</c:v>
                </c:pt>
                <c:pt idx="8">
                  <c:v>44742</c:v>
                </c:pt>
                <c:pt idx="9">
                  <c:v>45107</c:v>
                </c:pt>
                <c:pt idx="10">
                  <c:v>45473</c:v>
                </c:pt>
                <c:pt idx="11">
                  <c:v>45838</c:v>
                </c:pt>
                <c:pt idx="12">
                  <c:v>46203</c:v>
                </c:pt>
                <c:pt idx="13">
                  <c:v>46568</c:v>
                </c:pt>
                <c:pt idx="14">
                  <c:v>46934</c:v>
                </c:pt>
                <c:pt idx="15">
                  <c:v>47299</c:v>
                </c:pt>
                <c:pt idx="16">
                  <c:v>47664</c:v>
                </c:pt>
                <c:pt idx="17">
                  <c:v>48029</c:v>
                </c:pt>
              </c:numCache>
            </c:numRef>
          </c:cat>
          <c:val>
            <c:numRef>
              <c:f>'BOCSAR T6'!$H$4:$H$21</c:f>
              <c:numCache>
                <c:formatCode>General</c:formatCode>
                <c:ptCount val="18"/>
                <c:pt idx="5" formatCode="0">
                  <c:v>128.66666666666666</c:v>
                </c:pt>
                <c:pt idx="6" formatCode="0">
                  <c:v>126.78131893334444</c:v>
                </c:pt>
                <c:pt idx="7" formatCode="0">
                  <c:v>125.14371147203744</c:v>
                </c:pt>
                <c:pt idx="8" formatCode="0">
                  <c:v>123.44105039301125</c:v>
                </c:pt>
                <c:pt idx="9" formatCode="0">
                  <c:v>121.63551070616931</c:v>
                </c:pt>
                <c:pt idx="10" formatCode="0">
                  <c:v>118.40227883993909</c:v>
                </c:pt>
                <c:pt idx="11" formatCode="0">
                  <c:v>115.04443911626319</c:v>
                </c:pt>
                <c:pt idx="12" formatCode="0">
                  <c:v>112.16980693451197</c:v>
                </c:pt>
                <c:pt idx="13" formatCode="0">
                  <c:v>109.03898421700057</c:v>
                </c:pt>
                <c:pt idx="14" formatCode="0">
                  <c:v>106.23235653872079</c:v>
                </c:pt>
                <c:pt idx="15" formatCode="0">
                  <c:v>103.64248483205803</c:v>
                </c:pt>
                <c:pt idx="16" formatCode="0">
                  <c:v>101.16602103009956</c:v>
                </c:pt>
                <c:pt idx="17" formatCode="0">
                  <c:v>98.933810089721931</c:v>
                </c:pt>
              </c:numCache>
            </c:numRef>
          </c:val>
          <c:smooth val="0"/>
          <c:extLst>
            <c:ext xmlns:c16="http://schemas.microsoft.com/office/drawing/2014/chart" uri="{C3380CC4-5D6E-409C-BE32-E72D297353CC}">
              <c16:uniqueId val="{00000001-C7D1-42B9-8815-F5C90AB45B46}"/>
            </c:ext>
          </c:extLst>
        </c:ser>
        <c:ser>
          <c:idx val="2"/>
          <c:order val="2"/>
          <c:tx>
            <c:v>2019 Rate</c:v>
          </c:tx>
          <c:spPr>
            <a:ln w="31750" cap="rnd">
              <a:solidFill>
                <a:srgbClr val="241F55"/>
              </a:solidFill>
              <a:prstDash val="dash"/>
              <a:round/>
            </a:ln>
            <a:effectLst/>
          </c:spPr>
          <c:marker>
            <c:symbol val="none"/>
          </c:marker>
          <c:dPt>
            <c:idx val="17"/>
            <c:marker>
              <c:symbol val="circle"/>
              <c:size val="5"/>
              <c:spPr>
                <a:solidFill>
                  <a:schemeClr val="accent3"/>
                </a:solidFill>
                <a:ln w="9525">
                  <a:solidFill>
                    <a:schemeClr val="accent3"/>
                  </a:solidFill>
                </a:ln>
                <a:effectLst/>
              </c:spPr>
            </c:marker>
            <c:bubble3D val="0"/>
            <c:extLst>
              <c:ext xmlns:c16="http://schemas.microsoft.com/office/drawing/2014/chart" uri="{C3380CC4-5D6E-409C-BE32-E72D297353CC}">
                <c16:uniqueId val="{00000000-AFF0-4874-8E60-097341FDBFA7}"/>
              </c:ext>
            </c:extLst>
          </c:dPt>
          <c:dLbls>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7D1-42B9-8815-F5C90AB45B46}"/>
                </c:ext>
              </c:extLst>
            </c:dLbl>
            <c:dLbl>
              <c:idx val="1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FF0-4874-8E60-097341FDBFA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'BOCSAR T6'!$A$4:$A$21</c:f>
              <c:numCache>
                <c:formatCode>yyyy</c:formatCode>
                <c:ptCount val="18"/>
                <c:pt idx="0">
                  <c:v>41820</c:v>
                </c:pt>
                <c:pt idx="1">
                  <c:v>42185</c:v>
                </c:pt>
                <c:pt idx="2">
                  <c:v>42551</c:v>
                </c:pt>
                <c:pt idx="3">
                  <c:v>42916</c:v>
                </c:pt>
                <c:pt idx="4">
                  <c:v>43281</c:v>
                </c:pt>
                <c:pt idx="5">
                  <c:v>43646</c:v>
                </c:pt>
                <c:pt idx="6">
                  <c:v>44012</c:v>
                </c:pt>
                <c:pt idx="7">
                  <c:v>44377</c:v>
                </c:pt>
                <c:pt idx="8">
                  <c:v>44742</c:v>
                </c:pt>
                <c:pt idx="9">
                  <c:v>45107</c:v>
                </c:pt>
                <c:pt idx="10">
                  <c:v>45473</c:v>
                </c:pt>
                <c:pt idx="11">
                  <c:v>45838</c:v>
                </c:pt>
                <c:pt idx="12">
                  <c:v>46203</c:v>
                </c:pt>
                <c:pt idx="13">
                  <c:v>46568</c:v>
                </c:pt>
                <c:pt idx="14">
                  <c:v>46934</c:v>
                </c:pt>
                <c:pt idx="15">
                  <c:v>47299</c:v>
                </c:pt>
                <c:pt idx="16">
                  <c:v>47664</c:v>
                </c:pt>
                <c:pt idx="17">
                  <c:v>48029</c:v>
                </c:pt>
              </c:numCache>
            </c:numRef>
          </c:cat>
          <c:val>
            <c:numRef>
              <c:f>'BOCSAR T6'!$K$4:$K$21</c:f>
              <c:numCache>
                <c:formatCode>General</c:formatCode>
                <c:ptCount val="18"/>
                <c:pt idx="5" formatCode="0">
                  <c:v>128.66666666666666</c:v>
                </c:pt>
                <c:pt idx="6" formatCode="0">
                  <c:v>130.03212198291737</c:v>
                </c:pt>
                <c:pt idx="7" formatCode="0">
                  <c:v>131.73022260214469</c:v>
                </c:pt>
                <c:pt idx="8" formatCode="0">
                  <c:v>133.44978420866082</c:v>
                </c:pt>
                <c:pt idx="9" formatCode="0">
                  <c:v>135.15056745129925</c:v>
                </c:pt>
                <c:pt idx="10" formatCode="0">
                  <c:v>135.31689010278754</c:v>
                </c:pt>
                <c:pt idx="11" formatCode="0">
                  <c:v>135.34639896030967</c:v>
                </c:pt>
                <c:pt idx="12" formatCode="0">
                  <c:v>135.96340234486303</c:v>
                </c:pt>
                <c:pt idx="13" formatCode="0">
                  <c:v>136.29873027125075</c:v>
                </c:pt>
                <c:pt idx="14" formatCode="0">
                  <c:v>137.07400843705909</c:v>
                </c:pt>
                <c:pt idx="15" formatCode="0">
                  <c:v>138.18997977607737</c:v>
                </c:pt>
                <c:pt idx="16" formatCode="0">
                  <c:v>139.53933935186149</c:v>
                </c:pt>
                <c:pt idx="17" formatCode="0">
                  <c:v>141.33401441388847</c:v>
                </c:pt>
              </c:numCache>
            </c:numRef>
          </c:val>
          <c:smooth val="0"/>
          <c:extLst>
            <c:ext xmlns:c16="http://schemas.microsoft.com/office/drawing/2014/chart" uri="{C3380CC4-5D6E-409C-BE32-E72D297353CC}">
              <c16:uniqueId val="{00000002-C7D1-42B9-8815-F5C90AB45B46}"/>
            </c:ext>
          </c:extLst>
        </c:ser>
        <c:dLbls>
          <c:showLegendKey val="0"/>
          <c:showVal val="0"/>
          <c:showCatName val="0"/>
          <c:showSerName val="0"/>
          <c:showPercent val="0"/>
          <c:showBubbleSize val="0"/>
        </c:dLbls>
        <c:marker val="1"/>
        <c:smooth val="0"/>
        <c:axId val="864715872"/>
        <c:axId val="1974810224"/>
      </c:lineChart>
      <c:dateAx>
        <c:axId val="864715872"/>
        <c:scaling>
          <c:orientation val="minMax"/>
        </c:scaling>
        <c:delete val="0"/>
        <c:axPos val="b"/>
        <c:numFmt formatCode="yyyy" sourceLinked="1"/>
        <c:majorTickMark val="out"/>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74810224"/>
        <c:crosses val="autoZero"/>
        <c:auto val="1"/>
        <c:lblOffset val="100"/>
        <c:baseTimeUnit val="years"/>
      </c:dateAx>
      <c:valAx>
        <c:axId val="1974810224"/>
        <c:scaling>
          <c:orientation val="minMax"/>
        </c:scaling>
        <c:delete val="0"/>
        <c:axPos val="l"/>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400"/>
                  <a:t>Number</a:t>
                </a:r>
              </a:p>
            </c:rich>
          </c:tx>
          <c:layout>
            <c:manualLayout>
              <c:xMode val="edge"/>
              <c:yMode val="edge"/>
              <c:x val="7.5845268140693452E-3"/>
              <c:y val="0.39165767091710491"/>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6471587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Sheet3!$B$22</c:f>
              <c:strCache>
                <c:ptCount val="1"/>
                <c:pt idx="0">
                  <c:v>Custody &amp; community sentences</c:v>
                </c:pt>
              </c:strCache>
            </c:strRef>
          </c:tx>
          <c:spPr>
            <a:solidFill>
              <a:schemeClr val="accent1">
                <a:lumMod val="60000"/>
                <a:lumOff val="40000"/>
              </a:schemeClr>
            </a:solidFill>
            <a:ln>
              <a:noFill/>
            </a:ln>
            <a:effectLst/>
          </c:spPr>
          <c:invertIfNegative val="0"/>
          <c:cat>
            <c:strRef>
              <c:f>Sheet3!$A$1:$A$20</c:f>
              <c:strCache>
                <c:ptCount val="20"/>
                <c:pt idx="0">
                  <c:v>Other acts intended to cause injury</c:v>
                </c:pt>
                <c:pt idx="1">
                  <c:v>Abduction</c:v>
                </c:pt>
                <c:pt idx="2">
                  <c:v>Breach of custodial order offences</c:v>
                </c:pt>
                <c:pt idx="3">
                  <c:v>Sexual assaul</c:v>
                </c:pt>
                <c:pt idx="4">
                  <c:v>Dangerous acts</c:v>
                </c:pt>
                <c:pt idx="5">
                  <c:v>Fraud</c:v>
                </c:pt>
                <c:pt idx="6">
                  <c:v>Weapons offences</c:v>
                </c:pt>
                <c:pt idx="7">
                  <c:v>Resist/hinder police officer</c:v>
                </c:pt>
                <c:pt idx="8">
                  <c:v>Drug offences</c:v>
                </c:pt>
                <c:pt idx="9">
                  <c:v>Robbery</c:v>
                </c:pt>
                <c:pt idx="10">
                  <c:v>Breach of violence restraining orders</c:v>
                </c:pt>
                <c:pt idx="11">
                  <c:v>DV Assault</c:v>
                </c:pt>
                <c:pt idx="12">
                  <c:v>Driving offences</c:v>
                </c:pt>
                <c:pt idx="13">
                  <c:v>Intimidation/stalking</c:v>
                </c:pt>
                <c:pt idx="14">
                  <c:v>Property damage</c:v>
                </c:pt>
                <c:pt idx="15">
                  <c:v>Break and enter</c:v>
                </c:pt>
                <c:pt idx="16">
                  <c:v>Breach of community-based order</c:v>
                </c:pt>
                <c:pt idx="17">
                  <c:v>Trespass, criminal intent, riot/affray</c:v>
                </c:pt>
                <c:pt idx="18">
                  <c:v>Non-DV Assault</c:v>
                </c:pt>
                <c:pt idx="19">
                  <c:v>Theft</c:v>
                </c:pt>
              </c:strCache>
            </c:strRef>
          </c:cat>
          <c:val>
            <c:numRef>
              <c:f>Sheet3!$B$1:$B$20</c:f>
              <c:numCache>
                <c:formatCode>General</c:formatCode>
                <c:ptCount val="20"/>
                <c:pt idx="0">
                  <c:v>2</c:v>
                </c:pt>
                <c:pt idx="1">
                  <c:v>9</c:v>
                </c:pt>
                <c:pt idx="2">
                  <c:v>16</c:v>
                </c:pt>
                <c:pt idx="3">
                  <c:v>20</c:v>
                </c:pt>
                <c:pt idx="4">
                  <c:v>21</c:v>
                </c:pt>
                <c:pt idx="5">
                  <c:v>20</c:v>
                </c:pt>
                <c:pt idx="6">
                  <c:v>20</c:v>
                </c:pt>
                <c:pt idx="7">
                  <c:v>21</c:v>
                </c:pt>
                <c:pt idx="8">
                  <c:v>21</c:v>
                </c:pt>
                <c:pt idx="9">
                  <c:v>72</c:v>
                </c:pt>
                <c:pt idx="10">
                  <c:v>53</c:v>
                </c:pt>
                <c:pt idx="11">
                  <c:v>67</c:v>
                </c:pt>
                <c:pt idx="12">
                  <c:v>20</c:v>
                </c:pt>
                <c:pt idx="13">
                  <c:v>120</c:v>
                </c:pt>
                <c:pt idx="14">
                  <c:v>66</c:v>
                </c:pt>
                <c:pt idx="15">
                  <c:v>155</c:v>
                </c:pt>
                <c:pt idx="16">
                  <c:v>107</c:v>
                </c:pt>
                <c:pt idx="17">
                  <c:v>104</c:v>
                </c:pt>
                <c:pt idx="18">
                  <c:v>181</c:v>
                </c:pt>
                <c:pt idx="19">
                  <c:v>190</c:v>
                </c:pt>
              </c:numCache>
            </c:numRef>
          </c:val>
          <c:extLst>
            <c:ext xmlns:c16="http://schemas.microsoft.com/office/drawing/2014/chart" uri="{C3380CC4-5D6E-409C-BE32-E72D297353CC}">
              <c16:uniqueId val="{00000000-56A0-4E50-9FF3-1BB09352826C}"/>
            </c:ext>
          </c:extLst>
        </c:ser>
        <c:ser>
          <c:idx val="1"/>
          <c:order val="1"/>
          <c:tx>
            <c:strRef>
              <c:f>Sheet3!$C$22</c:f>
              <c:strCache>
                <c:ptCount val="1"/>
                <c:pt idx="0">
                  <c:v>Fine/caution/YJC</c:v>
                </c:pt>
              </c:strCache>
            </c:strRef>
          </c:tx>
          <c:spPr>
            <a:solidFill>
              <a:schemeClr val="accent2">
                <a:lumMod val="60000"/>
                <a:lumOff val="40000"/>
              </a:schemeClr>
            </a:solidFill>
            <a:ln>
              <a:noFill/>
            </a:ln>
            <a:effectLst/>
          </c:spPr>
          <c:invertIfNegative val="0"/>
          <c:cat>
            <c:strRef>
              <c:f>Sheet3!$A$1:$A$20</c:f>
              <c:strCache>
                <c:ptCount val="20"/>
                <c:pt idx="0">
                  <c:v>Other acts intended to cause injury</c:v>
                </c:pt>
                <c:pt idx="1">
                  <c:v>Abduction</c:v>
                </c:pt>
                <c:pt idx="2">
                  <c:v>Breach of custodial order offences</c:v>
                </c:pt>
                <c:pt idx="3">
                  <c:v>Sexual assaul</c:v>
                </c:pt>
                <c:pt idx="4">
                  <c:v>Dangerous acts</c:v>
                </c:pt>
                <c:pt idx="5">
                  <c:v>Fraud</c:v>
                </c:pt>
                <c:pt idx="6">
                  <c:v>Weapons offences</c:v>
                </c:pt>
                <c:pt idx="7">
                  <c:v>Resist/hinder police officer</c:v>
                </c:pt>
                <c:pt idx="8">
                  <c:v>Drug offences</c:v>
                </c:pt>
                <c:pt idx="9">
                  <c:v>Robbery</c:v>
                </c:pt>
                <c:pt idx="10">
                  <c:v>Breach of violence restraining orders</c:v>
                </c:pt>
                <c:pt idx="11">
                  <c:v>DV Assault</c:v>
                </c:pt>
                <c:pt idx="12">
                  <c:v>Driving offences</c:v>
                </c:pt>
                <c:pt idx="13">
                  <c:v>Intimidation/stalking</c:v>
                </c:pt>
                <c:pt idx="14">
                  <c:v>Property damage</c:v>
                </c:pt>
                <c:pt idx="15">
                  <c:v>Break and enter</c:v>
                </c:pt>
                <c:pt idx="16">
                  <c:v>Breach of community-based order</c:v>
                </c:pt>
                <c:pt idx="17">
                  <c:v>Trespass, criminal intent, riot/affray</c:v>
                </c:pt>
                <c:pt idx="18">
                  <c:v>Non-DV Assault</c:v>
                </c:pt>
                <c:pt idx="19">
                  <c:v>Theft</c:v>
                </c:pt>
              </c:strCache>
            </c:strRef>
          </c:cat>
          <c:val>
            <c:numRef>
              <c:f>Sheet3!$C$1:$C$20</c:f>
              <c:numCache>
                <c:formatCode>General</c:formatCode>
                <c:ptCount val="20"/>
                <c:pt idx="0">
                  <c:v>0</c:v>
                </c:pt>
                <c:pt idx="1">
                  <c:v>6</c:v>
                </c:pt>
                <c:pt idx="2">
                  <c:v>4</c:v>
                </c:pt>
                <c:pt idx="3">
                  <c:v>1</c:v>
                </c:pt>
                <c:pt idx="4">
                  <c:v>6</c:v>
                </c:pt>
                <c:pt idx="5">
                  <c:v>12</c:v>
                </c:pt>
                <c:pt idx="6">
                  <c:v>17</c:v>
                </c:pt>
                <c:pt idx="7">
                  <c:v>30</c:v>
                </c:pt>
                <c:pt idx="8">
                  <c:v>41</c:v>
                </c:pt>
                <c:pt idx="9">
                  <c:v>3</c:v>
                </c:pt>
                <c:pt idx="10">
                  <c:v>25</c:v>
                </c:pt>
                <c:pt idx="11">
                  <c:v>23</c:v>
                </c:pt>
                <c:pt idx="12">
                  <c:v>80</c:v>
                </c:pt>
                <c:pt idx="13">
                  <c:v>25</c:v>
                </c:pt>
                <c:pt idx="14">
                  <c:v>87</c:v>
                </c:pt>
                <c:pt idx="15">
                  <c:v>24</c:v>
                </c:pt>
                <c:pt idx="16">
                  <c:v>77</c:v>
                </c:pt>
                <c:pt idx="17">
                  <c:v>114</c:v>
                </c:pt>
                <c:pt idx="18">
                  <c:v>43</c:v>
                </c:pt>
                <c:pt idx="19">
                  <c:v>115</c:v>
                </c:pt>
              </c:numCache>
            </c:numRef>
          </c:val>
          <c:extLst>
            <c:ext xmlns:c16="http://schemas.microsoft.com/office/drawing/2014/chart" uri="{C3380CC4-5D6E-409C-BE32-E72D297353CC}">
              <c16:uniqueId val="{00000001-56A0-4E50-9FF3-1BB09352826C}"/>
            </c:ext>
          </c:extLst>
        </c:ser>
        <c:dLbls>
          <c:showLegendKey val="0"/>
          <c:showVal val="0"/>
          <c:showCatName val="0"/>
          <c:showSerName val="0"/>
          <c:showPercent val="0"/>
          <c:showBubbleSize val="0"/>
        </c:dLbls>
        <c:gapWidth val="100"/>
        <c:overlap val="100"/>
        <c:axId val="612887263"/>
        <c:axId val="612885183"/>
      </c:barChart>
      <c:barChart>
        <c:barDir val="bar"/>
        <c:grouping val="clustered"/>
        <c:varyColors val="0"/>
        <c:ser>
          <c:idx val="2"/>
          <c:order val="2"/>
          <c:tx>
            <c:strRef>
              <c:f>Sheet3!$D$22</c:f>
              <c:strCache>
                <c:ptCount val="1"/>
                <c:pt idx="0">
                  <c:v>Total</c:v>
                </c:pt>
              </c:strCache>
            </c:strRef>
          </c:tx>
          <c:spPr>
            <a:noFill/>
            <a:ln>
              <a:noFill/>
            </a:ln>
            <a:effectLst/>
          </c:spPr>
          <c:invertIfNegative val="0"/>
          <c:dLbls>
            <c:dLbl>
              <c:idx val="0"/>
              <c:tx>
                <c:rich>
                  <a:bodyPr/>
                  <a:lstStyle/>
                  <a:p>
                    <a:fld id="{75938F8B-3569-4973-8B97-314D6AE3B3AB}" type="CELLRANGE">
                      <a:rPr lang="en-US"/>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56A0-4E50-9FF3-1BB09352826C}"/>
                </c:ext>
              </c:extLst>
            </c:dLbl>
            <c:dLbl>
              <c:idx val="1"/>
              <c:tx>
                <c:rich>
                  <a:bodyPr/>
                  <a:lstStyle/>
                  <a:p>
                    <a:fld id="{CC7ECCA3-1218-43C5-BB24-751B4907B028}" type="CELLRANGE">
                      <a:rPr lang="en-AU"/>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56A0-4E50-9FF3-1BB09352826C}"/>
                </c:ext>
              </c:extLst>
            </c:dLbl>
            <c:dLbl>
              <c:idx val="2"/>
              <c:tx>
                <c:rich>
                  <a:bodyPr/>
                  <a:lstStyle/>
                  <a:p>
                    <a:fld id="{6AE433D4-A3A5-4C65-8684-50B983D815E6}" type="CELLRANGE">
                      <a:rPr lang="en-AU"/>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56A0-4E50-9FF3-1BB09352826C}"/>
                </c:ext>
              </c:extLst>
            </c:dLbl>
            <c:dLbl>
              <c:idx val="3"/>
              <c:tx>
                <c:rich>
                  <a:bodyPr/>
                  <a:lstStyle/>
                  <a:p>
                    <a:fld id="{86472162-3807-4DE9-9255-9888A961B204}" type="CELLRANGE">
                      <a:rPr lang="en-AU"/>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6A0-4E50-9FF3-1BB09352826C}"/>
                </c:ext>
              </c:extLst>
            </c:dLbl>
            <c:dLbl>
              <c:idx val="4"/>
              <c:tx>
                <c:rich>
                  <a:bodyPr/>
                  <a:lstStyle/>
                  <a:p>
                    <a:fld id="{D7270179-D6C7-4A71-833E-F46702679A93}" type="CELLRANGE">
                      <a:rPr lang="en-AU"/>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56A0-4E50-9FF3-1BB09352826C}"/>
                </c:ext>
              </c:extLst>
            </c:dLbl>
            <c:dLbl>
              <c:idx val="5"/>
              <c:tx>
                <c:rich>
                  <a:bodyPr/>
                  <a:lstStyle/>
                  <a:p>
                    <a:fld id="{E673EC13-B612-438B-AC77-E221E36882C2}" type="CELLRANGE">
                      <a:rPr lang="en-AU"/>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56A0-4E50-9FF3-1BB09352826C}"/>
                </c:ext>
              </c:extLst>
            </c:dLbl>
            <c:dLbl>
              <c:idx val="6"/>
              <c:tx>
                <c:rich>
                  <a:bodyPr/>
                  <a:lstStyle/>
                  <a:p>
                    <a:fld id="{1448AB56-F74F-4056-8425-E339C58929DB}" type="CELLRANGE">
                      <a:rPr lang="en-AU"/>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56A0-4E50-9FF3-1BB09352826C}"/>
                </c:ext>
              </c:extLst>
            </c:dLbl>
            <c:dLbl>
              <c:idx val="7"/>
              <c:tx>
                <c:rich>
                  <a:bodyPr/>
                  <a:lstStyle/>
                  <a:p>
                    <a:fld id="{E854C6DB-948C-4F41-8F50-0BB3F261DB2F}" type="CELLRANGE">
                      <a:rPr lang="en-AU"/>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56A0-4E50-9FF3-1BB09352826C}"/>
                </c:ext>
              </c:extLst>
            </c:dLbl>
            <c:dLbl>
              <c:idx val="8"/>
              <c:tx>
                <c:rich>
                  <a:bodyPr/>
                  <a:lstStyle/>
                  <a:p>
                    <a:fld id="{64F53857-0ED8-46FD-81BB-CA3FA0229E62}" type="CELLRANGE">
                      <a:rPr lang="en-AU"/>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56A0-4E50-9FF3-1BB09352826C}"/>
                </c:ext>
              </c:extLst>
            </c:dLbl>
            <c:dLbl>
              <c:idx val="9"/>
              <c:tx>
                <c:rich>
                  <a:bodyPr/>
                  <a:lstStyle/>
                  <a:p>
                    <a:fld id="{6F4D4499-DE85-4ED8-B536-0C2C5B33F00D}" type="CELLRANGE">
                      <a:rPr lang="en-AU"/>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56A0-4E50-9FF3-1BB09352826C}"/>
                </c:ext>
              </c:extLst>
            </c:dLbl>
            <c:dLbl>
              <c:idx val="10"/>
              <c:tx>
                <c:rich>
                  <a:bodyPr/>
                  <a:lstStyle/>
                  <a:p>
                    <a:fld id="{1CE86045-5D28-408C-A33B-2C91522C9AD2}" type="CELLRANGE">
                      <a:rPr lang="en-AU"/>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56A0-4E50-9FF3-1BB09352826C}"/>
                </c:ext>
              </c:extLst>
            </c:dLbl>
            <c:dLbl>
              <c:idx val="11"/>
              <c:tx>
                <c:rich>
                  <a:bodyPr/>
                  <a:lstStyle/>
                  <a:p>
                    <a:fld id="{F134D85A-CCA4-41B8-BA07-921808685EE5}" type="CELLRANGE">
                      <a:rPr lang="en-AU"/>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56A0-4E50-9FF3-1BB09352826C}"/>
                </c:ext>
              </c:extLst>
            </c:dLbl>
            <c:dLbl>
              <c:idx val="12"/>
              <c:tx>
                <c:rich>
                  <a:bodyPr/>
                  <a:lstStyle/>
                  <a:p>
                    <a:fld id="{07EFF532-2397-4E97-A284-673EA1984DB0}" type="CELLRANGE">
                      <a:rPr lang="en-AU"/>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56A0-4E50-9FF3-1BB09352826C}"/>
                </c:ext>
              </c:extLst>
            </c:dLbl>
            <c:dLbl>
              <c:idx val="13"/>
              <c:tx>
                <c:rich>
                  <a:bodyPr/>
                  <a:lstStyle/>
                  <a:p>
                    <a:fld id="{267749FC-4F6B-48FA-AC33-54FFED90F2A0}" type="CELLRANGE">
                      <a:rPr lang="en-AU"/>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56A0-4E50-9FF3-1BB09352826C}"/>
                </c:ext>
              </c:extLst>
            </c:dLbl>
            <c:dLbl>
              <c:idx val="14"/>
              <c:tx>
                <c:rich>
                  <a:bodyPr/>
                  <a:lstStyle/>
                  <a:p>
                    <a:fld id="{6B9845DA-A6FC-476C-A65B-9CAF3A3043C4}" type="CELLRANGE">
                      <a:rPr lang="en-AU"/>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56A0-4E50-9FF3-1BB09352826C}"/>
                </c:ext>
              </c:extLst>
            </c:dLbl>
            <c:dLbl>
              <c:idx val="15"/>
              <c:tx>
                <c:rich>
                  <a:bodyPr/>
                  <a:lstStyle/>
                  <a:p>
                    <a:fld id="{686DE314-DB25-40BE-94C3-0DBC7D740B5B}" type="CELLRANGE">
                      <a:rPr lang="en-AU"/>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56A0-4E50-9FF3-1BB09352826C}"/>
                </c:ext>
              </c:extLst>
            </c:dLbl>
            <c:dLbl>
              <c:idx val="16"/>
              <c:tx>
                <c:rich>
                  <a:bodyPr/>
                  <a:lstStyle/>
                  <a:p>
                    <a:fld id="{8CDE6697-AB18-4230-956C-9E960D4A0DB8}" type="CELLRANGE">
                      <a:rPr lang="en-AU"/>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56A0-4E50-9FF3-1BB09352826C}"/>
                </c:ext>
              </c:extLst>
            </c:dLbl>
            <c:dLbl>
              <c:idx val="17"/>
              <c:tx>
                <c:rich>
                  <a:bodyPr/>
                  <a:lstStyle/>
                  <a:p>
                    <a:fld id="{5CE42721-329E-49C0-93C5-B033AA8F67A5}" type="CELLRANGE">
                      <a:rPr lang="en-AU"/>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56A0-4E50-9FF3-1BB09352826C}"/>
                </c:ext>
              </c:extLst>
            </c:dLbl>
            <c:dLbl>
              <c:idx val="18"/>
              <c:tx>
                <c:rich>
                  <a:bodyPr/>
                  <a:lstStyle/>
                  <a:p>
                    <a:fld id="{A67E7E04-15A8-4220-9726-4C499723CBA8}" type="CELLRANGE">
                      <a:rPr lang="en-AU"/>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56A0-4E50-9FF3-1BB09352826C}"/>
                </c:ext>
              </c:extLst>
            </c:dLbl>
            <c:dLbl>
              <c:idx val="19"/>
              <c:tx>
                <c:rich>
                  <a:bodyPr/>
                  <a:lstStyle/>
                  <a:p>
                    <a:fld id="{BC74D470-C878-45FC-B81E-03E6D7B04AD1}" type="CELLRANGE">
                      <a:rPr lang="en-AU"/>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56A0-4E50-9FF3-1BB09352826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Sheet3!$A$1:$A$20</c:f>
              <c:strCache>
                <c:ptCount val="20"/>
                <c:pt idx="0">
                  <c:v>Other acts intended to cause injury</c:v>
                </c:pt>
                <c:pt idx="1">
                  <c:v>Abduction</c:v>
                </c:pt>
                <c:pt idx="2">
                  <c:v>Breach of custodial order offences</c:v>
                </c:pt>
                <c:pt idx="3">
                  <c:v>Sexual assaul</c:v>
                </c:pt>
                <c:pt idx="4">
                  <c:v>Dangerous acts</c:v>
                </c:pt>
                <c:pt idx="5">
                  <c:v>Fraud</c:v>
                </c:pt>
                <c:pt idx="6">
                  <c:v>Weapons offences</c:v>
                </c:pt>
                <c:pt idx="7">
                  <c:v>Resist/hinder police officer</c:v>
                </c:pt>
                <c:pt idx="8">
                  <c:v>Drug offences</c:v>
                </c:pt>
                <c:pt idx="9">
                  <c:v>Robbery</c:v>
                </c:pt>
                <c:pt idx="10">
                  <c:v>Breach of violence restraining orders</c:v>
                </c:pt>
                <c:pt idx="11">
                  <c:v>DV Assault</c:v>
                </c:pt>
                <c:pt idx="12">
                  <c:v>Driving offences</c:v>
                </c:pt>
                <c:pt idx="13">
                  <c:v>Intimidation/stalking</c:v>
                </c:pt>
                <c:pt idx="14">
                  <c:v>Property damage</c:v>
                </c:pt>
                <c:pt idx="15">
                  <c:v>Break and enter</c:v>
                </c:pt>
                <c:pt idx="16">
                  <c:v>Breach of community-based order</c:v>
                </c:pt>
                <c:pt idx="17">
                  <c:v>Trespass, criminal intent, riot/affray</c:v>
                </c:pt>
                <c:pt idx="18">
                  <c:v>Non-DV Assault</c:v>
                </c:pt>
                <c:pt idx="19">
                  <c:v>Theft</c:v>
                </c:pt>
              </c:strCache>
            </c:strRef>
          </c:cat>
          <c:val>
            <c:numRef>
              <c:f>Sheet3!$D$1:$D$20</c:f>
              <c:numCache>
                <c:formatCode>General</c:formatCode>
                <c:ptCount val="20"/>
                <c:pt idx="0">
                  <c:v>2</c:v>
                </c:pt>
                <c:pt idx="1">
                  <c:v>15</c:v>
                </c:pt>
                <c:pt idx="2">
                  <c:v>20</c:v>
                </c:pt>
                <c:pt idx="3">
                  <c:v>21</c:v>
                </c:pt>
                <c:pt idx="4">
                  <c:v>27</c:v>
                </c:pt>
                <c:pt idx="5">
                  <c:v>32</c:v>
                </c:pt>
                <c:pt idx="6">
                  <c:v>37</c:v>
                </c:pt>
                <c:pt idx="7">
                  <c:v>51</c:v>
                </c:pt>
                <c:pt idx="8">
                  <c:v>62</c:v>
                </c:pt>
                <c:pt idx="9">
                  <c:v>75</c:v>
                </c:pt>
                <c:pt idx="10">
                  <c:v>78</c:v>
                </c:pt>
                <c:pt idx="11">
                  <c:v>90</c:v>
                </c:pt>
                <c:pt idx="12">
                  <c:v>100</c:v>
                </c:pt>
                <c:pt idx="13">
                  <c:v>145</c:v>
                </c:pt>
                <c:pt idx="14">
                  <c:v>153</c:v>
                </c:pt>
                <c:pt idx="15">
                  <c:v>179</c:v>
                </c:pt>
                <c:pt idx="16">
                  <c:v>184</c:v>
                </c:pt>
                <c:pt idx="17">
                  <c:v>218</c:v>
                </c:pt>
                <c:pt idx="18">
                  <c:v>224</c:v>
                </c:pt>
                <c:pt idx="19">
                  <c:v>305</c:v>
                </c:pt>
              </c:numCache>
            </c:numRef>
          </c:val>
          <c:extLst>
            <c:ext xmlns:c15="http://schemas.microsoft.com/office/drawing/2012/chart" uri="{02D57815-91ED-43cb-92C2-25804820EDAC}">
              <c15:datalabelsRange>
                <c15:f>Sheet3!$E$1:$E$20</c15:f>
                <c15:dlblRangeCache>
                  <c:ptCount val="20"/>
                  <c:pt idx="0">
                    <c:v>0%</c:v>
                  </c:pt>
                  <c:pt idx="1">
                    <c:v>40%</c:v>
                  </c:pt>
                  <c:pt idx="2">
                    <c:v>20%</c:v>
                  </c:pt>
                  <c:pt idx="3">
                    <c:v>5%</c:v>
                  </c:pt>
                  <c:pt idx="4">
                    <c:v>22%</c:v>
                  </c:pt>
                  <c:pt idx="5">
                    <c:v>38%</c:v>
                  </c:pt>
                  <c:pt idx="6">
                    <c:v>46%</c:v>
                  </c:pt>
                  <c:pt idx="7">
                    <c:v>59%</c:v>
                  </c:pt>
                  <c:pt idx="8">
                    <c:v>66%</c:v>
                  </c:pt>
                  <c:pt idx="9">
                    <c:v>4%</c:v>
                  </c:pt>
                  <c:pt idx="10">
                    <c:v>32%</c:v>
                  </c:pt>
                  <c:pt idx="11">
                    <c:v>26%</c:v>
                  </c:pt>
                  <c:pt idx="12">
                    <c:v>80%</c:v>
                  </c:pt>
                  <c:pt idx="13">
                    <c:v>17%</c:v>
                  </c:pt>
                  <c:pt idx="14">
                    <c:v>57%</c:v>
                  </c:pt>
                  <c:pt idx="15">
                    <c:v>13%</c:v>
                  </c:pt>
                  <c:pt idx="16">
                    <c:v>42%</c:v>
                  </c:pt>
                  <c:pt idx="17">
                    <c:v>52%</c:v>
                  </c:pt>
                  <c:pt idx="18">
                    <c:v>19%</c:v>
                  </c:pt>
                  <c:pt idx="19">
                    <c:v>38%</c:v>
                  </c:pt>
                </c15:dlblRangeCache>
              </c15:datalabelsRange>
            </c:ext>
            <c:ext xmlns:c16="http://schemas.microsoft.com/office/drawing/2014/chart" uri="{C3380CC4-5D6E-409C-BE32-E72D297353CC}">
              <c16:uniqueId val="{00000016-56A0-4E50-9FF3-1BB09352826C}"/>
            </c:ext>
          </c:extLst>
        </c:ser>
        <c:dLbls>
          <c:showLegendKey val="0"/>
          <c:showVal val="0"/>
          <c:showCatName val="0"/>
          <c:showSerName val="0"/>
          <c:showPercent val="0"/>
          <c:showBubbleSize val="0"/>
        </c:dLbls>
        <c:gapWidth val="25"/>
        <c:axId val="740121752"/>
        <c:axId val="740122408"/>
      </c:barChart>
      <c:catAx>
        <c:axId val="6128872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12885183"/>
        <c:crosses val="autoZero"/>
        <c:auto val="1"/>
        <c:lblAlgn val="ctr"/>
        <c:lblOffset val="100"/>
        <c:noMultiLvlLbl val="0"/>
      </c:catAx>
      <c:valAx>
        <c:axId val="612885183"/>
        <c:scaling>
          <c:orientation val="minMax"/>
        </c:scaling>
        <c:delete val="0"/>
        <c:axPos val="b"/>
        <c:majorGridlines>
          <c:spPr>
            <a:ln w="9525" cap="flat" cmpd="sng" algn="ctr">
              <a:solidFill>
                <a:schemeClr val="bg1">
                  <a:lumMod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12887263"/>
        <c:crosses val="autoZero"/>
        <c:crossBetween val="between"/>
      </c:valAx>
      <c:valAx>
        <c:axId val="740122408"/>
        <c:scaling>
          <c:orientation val="minMax"/>
        </c:scaling>
        <c:delete val="1"/>
        <c:axPos val="t"/>
        <c:numFmt formatCode="General" sourceLinked="1"/>
        <c:majorTickMark val="out"/>
        <c:minorTickMark val="none"/>
        <c:tickLblPos val="nextTo"/>
        <c:crossAx val="740121752"/>
        <c:crosses val="max"/>
        <c:crossBetween val="between"/>
      </c:valAx>
      <c:catAx>
        <c:axId val="740121752"/>
        <c:scaling>
          <c:orientation val="minMax"/>
        </c:scaling>
        <c:delete val="1"/>
        <c:axPos val="l"/>
        <c:numFmt formatCode="General" sourceLinked="1"/>
        <c:majorTickMark val="out"/>
        <c:minorTickMark val="none"/>
        <c:tickLblPos val="nextTo"/>
        <c:crossAx val="740122408"/>
        <c:crosses val="autoZero"/>
        <c:auto val="1"/>
        <c:lblAlgn val="ctr"/>
        <c:lblOffset val="100"/>
        <c:noMultiLvlLbl val="0"/>
      </c:cat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Sheet3!$A$74</c:f>
              <c:strCache>
                <c:ptCount val="1"/>
                <c:pt idx="0">
                  <c:v>Custody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Sheet3!$B$74</c:f>
              <c:numCache>
                <c:formatCode>General</c:formatCode>
                <c:ptCount val="1"/>
                <c:pt idx="0">
                  <c:v>188</c:v>
                </c:pt>
              </c:numCache>
            </c:numRef>
          </c:val>
          <c:extLst>
            <c:ext xmlns:c16="http://schemas.microsoft.com/office/drawing/2014/chart" uri="{C3380CC4-5D6E-409C-BE32-E72D297353CC}">
              <c16:uniqueId val="{00000000-D5BD-4C96-B88F-99041B6BB864}"/>
            </c:ext>
          </c:extLst>
        </c:ser>
        <c:ser>
          <c:idx val="1"/>
          <c:order val="1"/>
          <c:tx>
            <c:strRef>
              <c:f>Sheet3!$A$75</c:f>
              <c:strCache>
                <c:ptCount val="1"/>
                <c:pt idx="0">
                  <c:v>Supervised Community Sentence</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Sheet3!$B$75</c:f>
              <c:numCache>
                <c:formatCode>General</c:formatCode>
                <c:ptCount val="1"/>
                <c:pt idx="0">
                  <c:v>774</c:v>
                </c:pt>
              </c:numCache>
            </c:numRef>
          </c:val>
          <c:extLst>
            <c:ext xmlns:c16="http://schemas.microsoft.com/office/drawing/2014/chart" uri="{C3380CC4-5D6E-409C-BE32-E72D297353CC}">
              <c16:uniqueId val="{00000001-D5BD-4C96-B88F-99041B6BB864}"/>
            </c:ext>
          </c:extLst>
        </c:ser>
        <c:ser>
          <c:idx val="2"/>
          <c:order val="2"/>
          <c:tx>
            <c:strRef>
              <c:f>Sheet3!$A$76</c:f>
              <c:strCache>
                <c:ptCount val="1"/>
                <c:pt idx="0">
                  <c:v>Unsupervised
Community Sentence</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Sheet3!$B$76</c:f>
              <c:numCache>
                <c:formatCode>General</c:formatCode>
                <c:ptCount val="1"/>
                <c:pt idx="0">
                  <c:v>301</c:v>
                </c:pt>
              </c:numCache>
            </c:numRef>
          </c:val>
          <c:extLst>
            <c:ext xmlns:c16="http://schemas.microsoft.com/office/drawing/2014/chart" uri="{C3380CC4-5D6E-409C-BE32-E72D297353CC}">
              <c16:uniqueId val="{00000002-D5BD-4C96-B88F-99041B6BB864}"/>
            </c:ext>
          </c:extLst>
        </c:ser>
        <c:ser>
          <c:idx val="3"/>
          <c:order val="3"/>
          <c:tx>
            <c:strRef>
              <c:f>Sheet3!$A$77</c:f>
              <c:strCache>
                <c:ptCount val="1"/>
                <c:pt idx="0">
                  <c:v>Fine</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Sheet3!$B$77</c:f>
              <c:numCache>
                <c:formatCode>General</c:formatCode>
                <c:ptCount val="1"/>
                <c:pt idx="0">
                  <c:v>61</c:v>
                </c:pt>
              </c:numCache>
            </c:numRef>
          </c:val>
          <c:extLst>
            <c:ext xmlns:c16="http://schemas.microsoft.com/office/drawing/2014/chart" uri="{C3380CC4-5D6E-409C-BE32-E72D297353CC}">
              <c16:uniqueId val="{00000003-D5BD-4C96-B88F-99041B6BB864}"/>
            </c:ext>
          </c:extLst>
        </c:ser>
        <c:ser>
          <c:idx val="4"/>
          <c:order val="4"/>
          <c:tx>
            <c:strRef>
              <c:f>Sheet3!$A$78</c:f>
              <c:strCache>
                <c:ptCount val="1"/>
                <c:pt idx="0">
                  <c:v>Caution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Sheet3!$B$78</c:f>
              <c:numCache>
                <c:formatCode>General</c:formatCode>
                <c:ptCount val="1"/>
                <c:pt idx="0">
                  <c:v>330</c:v>
                </c:pt>
              </c:numCache>
            </c:numRef>
          </c:val>
          <c:extLst>
            <c:ext xmlns:c16="http://schemas.microsoft.com/office/drawing/2014/chart" uri="{C3380CC4-5D6E-409C-BE32-E72D297353CC}">
              <c16:uniqueId val="{00000004-D5BD-4C96-B88F-99041B6BB864}"/>
            </c:ext>
          </c:extLst>
        </c:ser>
        <c:ser>
          <c:idx val="5"/>
          <c:order val="5"/>
          <c:tx>
            <c:strRef>
              <c:f>Sheet3!$A$79</c:f>
              <c:strCache>
                <c:ptCount val="1"/>
                <c:pt idx="0">
                  <c:v>YJC</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Sheet3!$B$79</c:f>
              <c:numCache>
                <c:formatCode>General</c:formatCode>
                <c:ptCount val="1"/>
                <c:pt idx="0">
                  <c:v>197</c:v>
                </c:pt>
              </c:numCache>
            </c:numRef>
          </c:val>
          <c:extLst>
            <c:ext xmlns:c16="http://schemas.microsoft.com/office/drawing/2014/chart" uri="{C3380CC4-5D6E-409C-BE32-E72D297353CC}">
              <c16:uniqueId val="{00000005-D5BD-4C96-B88F-99041B6BB864}"/>
            </c:ext>
          </c:extLst>
        </c:ser>
        <c:ser>
          <c:idx val="6"/>
          <c:order val="6"/>
          <c:tx>
            <c:strRef>
              <c:f>Sheet3!$A$80</c:f>
              <c:strCache>
                <c:ptCount val="1"/>
                <c:pt idx="0">
                  <c:v>Other</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Sheet3!$B$80</c:f>
              <c:numCache>
                <c:formatCode>General</c:formatCode>
                <c:ptCount val="1"/>
                <c:pt idx="0">
                  <c:v>79</c:v>
                </c:pt>
              </c:numCache>
            </c:numRef>
          </c:val>
          <c:extLst>
            <c:ext xmlns:c16="http://schemas.microsoft.com/office/drawing/2014/chart" uri="{C3380CC4-5D6E-409C-BE32-E72D297353CC}">
              <c16:uniqueId val="{00000006-D5BD-4C96-B88F-99041B6BB864}"/>
            </c:ext>
          </c:extLst>
        </c:ser>
        <c:dLbls>
          <c:showLegendKey val="0"/>
          <c:showVal val="0"/>
          <c:showCatName val="0"/>
          <c:showSerName val="0"/>
          <c:showPercent val="0"/>
          <c:showBubbleSize val="0"/>
        </c:dLbls>
        <c:gapWidth val="50"/>
        <c:overlap val="100"/>
        <c:axId val="1248963968"/>
        <c:axId val="1248962304"/>
      </c:barChart>
      <c:catAx>
        <c:axId val="1248963968"/>
        <c:scaling>
          <c:orientation val="minMax"/>
        </c:scaling>
        <c:delete val="1"/>
        <c:axPos val="l"/>
        <c:numFmt formatCode="General" sourceLinked="1"/>
        <c:majorTickMark val="none"/>
        <c:minorTickMark val="none"/>
        <c:tickLblPos val="nextTo"/>
        <c:crossAx val="1248962304"/>
        <c:crosses val="autoZero"/>
        <c:auto val="1"/>
        <c:lblAlgn val="ctr"/>
        <c:lblOffset val="100"/>
        <c:noMultiLvlLbl val="0"/>
      </c:catAx>
      <c:valAx>
        <c:axId val="124896230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48963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663129923631623"/>
          <c:y val="1.6913389884025236E-2"/>
          <c:w val="0.66986539446252702"/>
          <c:h val="0.93076006861242888"/>
        </c:manualLayout>
      </c:layout>
      <c:barChart>
        <c:barDir val="bar"/>
        <c:grouping val="clustered"/>
        <c:varyColors val="0"/>
        <c:ser>
          <c:idx val="0"/>
          <c:order val="0"/>
          <c:spPr>
            <a:solidFill>
              <a:schemeClr val="accent1">
                <a:lumMod val="40000"/>
                <a:lumOff val="60000"/>
              </a:schemeClr>
            </a:solidFill>
            <a:ln>
              <a:noFill/>
            </a:ln>
            <a:effectLst/>
          </c:spPr>
          <c:invertIfNegative val="0"/>
          <c:dPt>
            <c:idx val="15"/>
            <c:invertIfNegative val="0"/>
            <c:bubble3D val="0"/>
            <c:spPr>
              <a:solidFill>
                <a:schemeClr val="accent2"/>
              </a:solidFill>
              <a:ln>
                <a:noFill/>
              </a:ln>
              <a:effectLst/>
            </c:spPr>
            <c:extLst>
              <c:ext xmlns:c16="http://schemas.microsoft.com/office/drawing/2014/chart" uri="{C3380CC4-5D6E-409C-BE32-E72D297353CC}">
                <c16:uniqueId val="{00000002-8973-4637-AC52-A03AFF105D8B}"/>
              </c:ext>
            </c:extLst>
          </c:dPt>
          <c:dLbls>
            <c:dLbl>
              <c:idx val="2"/>
              <c:tx>
                <c:rich>
                  <a:bodyPr/>
                  <a:lstStyle/>
                  <a:p>
                    <a:fld id="{E617F31E-C0F2-4D3A-999A-DF885E6C7CF1}" type="VALUE">
                      <a:rPr lang="en-US" smtClean="0"/>
                      <a:pPr/>
                      <a:t>[VALUE]</a:t>
                    </a:fld>
                    <a:r>
                      <a:rPr lang="en-US"/>
                      <a:t> (2 young people)</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C-8973-4637-AC52-A03AFF105D8B}"/>
                </c:ext>
              </c:extLst>
            </c:dLbl>
            <c:dLbl>
              <c:idx val="3"/>
              <c:tx>
                <c:rich>
                  <a:bodyPr/>
                  <a:lstStyle/>
                  <a:p>
                    <a:fld id="{605AF688-4D6B-4523-976F-EF84073AC41C}" type="VALUE">
                      <a:rPr lang="en-US" smtClean="0"/>
                      <a:pPr/>
                      <a:t>[VALUE]</a:t>
                    </a:fld>
                    <a:r>
                      <a:rPr lang="en-US"/>
                      <a:t> (1 young person)</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B-8973-4637-AC52-A03AFF105D8B}"/>
                </c:ext>
              </c:extLst>
            </c:dLbl>
            <c:dLbl>
              <c:idx val="4"/>
              <c:tx>
                <c:rich>
                  <a:bodyPr/>
                  <a:lstStyle/>
                  <a:p>
                    <a:fld id="{D97679A9-1911-427A-8773-C7D1C0A998ED}" type="VALUE">
                      <a:rPr lang="en-US" smtClean="0"/>
                      <a:pPr/>
                      <a:t>[VALUE]</a:t>
                    </a:fld>
                    <a:r>
                      <a:rPr lang="en-US"/>
                      <a:t> (3 young people)</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A-8973-4637-AC52-A03AFF105D8B}"/>
                </c:ext>
              </c:extLst>
            </c:dLbl>
            <c:dLbl>
              <c:idx val="5"/>
              <c:tx>
                <c:rich>
                  <a:bodyPr/>
                  <a:lstStyle/>
                  <a:p>
                    <a:fld id="{0A25A07C-EE06-42BE-B2B4-EAAD46C7CFAD}" type="VALUE">
                      <a:rPr lang="en-US" smtClean="0"/>
                      <a:pPr/>
                      <a:t>[VALUE]</a:t>
                    </a:fld>
                    <a:r>
                      <a:rPr lang="en-US"/>
                      <a:t> (2 young people)</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9-8973-4637-AC52-A03AFF105D8B}"/>
                </c:ext>
              </c:extLst>
            </c:dLbl>
            <c:dLbl>
              <c:idx val="6"/>
              <c:tx>
                <c:rich>
                  <a:bodyPr/>
                  <a:lstStyle/>
                  <a:p>
                    <a:fld id="{01890C8A-50E5-4E99-8FC8-9DC1B7038FC9}" type="VALUE">
                      <a:rPr lang="en-US" smtClean="0"/>
                      <a:pPr/>
                      <a:t>[VALUE]</a:t>
                    </a:fld>
                    <a:r>
                      <a:rPr lang="en-US" dirty="0"/>
                      <a:t> (3 young people)</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8973-4637-AC52-A03AFF105D8B}"/>
                </c:ext>
              </c:extLst>
            </c:dLbl>
            <c:dLbl>
              <c:idx val="7"/>
              <c:tx>
                <c:rich>
                  <a:bodyPr/>
                  <a:lstStyle/>
                  <a:p>
                    <a:fld id="{034473FD-346A-454B-B465-865EBD9C2D4B}" type="VALUE">
                      <a:rPr lang="en-US" smtClean="0"/>
                      <a:pPr/>
                      <a:t>[VALUE]</a:t>
                    </a:fld>
                    <a:r>
                      <a:rPr lang="en-US"/>
                      <a:t> (2 young people)</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8973-4637-AC52-A03AFF105D8B}"/>
                </c:ext>
              </c:extLst>
            </c:dLbl>
            <c:dLbl>
              <c:idx val="8"/>
              <c:tx>
                <c:rich>
                  <a:bodyPr/>
                  <a:lstStyle/>
                  <a:p>
                    <a:fld id="{8E2180CA-6062-4FA6-944D-2F0D371D2568}" type="VALUE">
                      <a:rPr lang="en-US" smtClean="0"/>
                      <a:pPr/>
                      <a:t>[VALUE]</a:t>
                    </a:fld>
                    <a:r>
                      <a:rPr lang="en-US"/>
                      <a:t> (1 young person)</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8973-4637-AC52-A03AFF105D8B}"/>
                </c:ext>
              </c:extLst>
            </c:dLbl>
            <c:dLbl>
              <c:idx val="9"/>
              <c:tx>
                <c:rich>
                  <a:bodyPr/>
                  <a:lstStyle/>
                  <a:p>
                    <a:fld id="{0A074D6A-0BE2-4630-B5CD-48BFC96EFA06}" type="VALUE">
                      <a:rPr lang="en-US" smtClean="0"/>
                      <a:pPr/>
                      <a:t>[VALUE]</a:t>
                    </a:fld>
                    <a:r>
                      <a:rPr lang="en-US"/>
                      <a:t> (3 young people)</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8973-4637-AC52-A03AFF105D8B}"/>
                </c:ext>
              </c:extLst>
            </c:dLbl>
            <c:dLbl>
              <c:idx val="10"/>
              <c:tx>
                <c:rich>
                  <a:bodyPr/>
                  <a:lstStyle/>
                  <a:p>
                    <a:fld id="{B8606B59-85AB-411A-B5CA-E1D4F77359E4}" type="VALUE">
                      <a:rPr lang="en-US" smtClean="0"/>
                      <a:pPr/>
                      <a:t>[VALUE]</a:t>
                    </a:fld>
                    <a:r>
                      <a:rPr lang="en-US"/>
                      <a:t> (1 young person)</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8973-4637-AC52-A03AFF105D8B}"/>
                </c:ext>
              </c:extLst>
            </c:dLbl>
            <c:dLbl>
              <c:idx val="11"/>
              <c:tx>
                <c:rich>
                  <a:bodyPr/>
                  <a:lstStyle/>
                  <a:p>
                    <a:fld id="{7C960898-2F8C-4AF8-A33B-91FFF4D1F2F0}" type="VALUE">
                      <a:rPr lang="en-US" smtClean="0"/>
                      <a:pPr/>
                      <a:t>[VALUE]</a:t>
                    </a:fld>
                    <a:r>
                      <a:rPr lang="en-US"/>
                      <a:t> (6 young people)</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8973-4637-AC52-A03AFF105D8B}"/>
                </c:ext>
              </c:extLst>
            </c:dLbl>
            <c:dLbl>
              <c:idx val="12"/>
              <c:tx>
                <c:rich>
                  <a:bodyPr/>
                  <a:lstStyle/>
                  <a:p>
                    <a:fld id="{2FF9AE91-B292-487E-A0FD-C8B6A3AA2FD1}" type="VALUE">
                      <a:rPr lang="en-US" smtClean="0"/>
                      <a:pPr/>
                      <a:t>[VALUE]</a:t>
                    </a:fld>
                    <a:r>
                      <a:rPr lang="en-US"/>
                      <a:t> (1 young person)</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8973-4637-AC52-A03AFF105D8B}"/>
                </c:ext>
              </c:extLst>
            </c:dLbl>
            <c:dLbl>
              <c:idx val="13"/>
              <c:tx>
                <c:rich>
                  <a:bodyPr/>
                  <a:lstStyle/>
                  <a:p>
                    <a:fld id="{C42A75FE-79C2-4153-B7D3-5D12FDE7D6FB}" type="VALUE">
                      <a:rPr lang="en-US" smtClean="0"/>
                      <a:pPr/>
                      <a:t>[VALUE]</a:t>
                    </a:fld>
                    <a:r>
                      <a:rPr lang="en-US"/>
                      <a:t> (1 young person)</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8973-4637-AC52-A03AFF105D8B}"/>
                </c:ext>
              </c:extLst>
            </c:dLbl>
            <c:dLbl>
              <c:idx val="14"/>
              <c:tx>
                <c:rich>
                  <a:bodyPr/>
                  <a:lstStyle/>
                  <a:p>
                    <a:fld id="{DEF727E8-35D7-4310-8FB0-59C34A1DE33F}" type="VALUE">
                      <a:rPr lang="en-US" smtClean="0"/>
                      <a:pPr/>
                      <a:t>[VALUE]</a:t>
                    </a:fld>
                    <a:r>
                      <a:rPr lang="en-US"/>
                      <a:t> (1 young person)</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8973-4637-AC52-A03AFF105D8B}"/>
                </c:ext>
              </c:extLst>
            </c:dLbl>
            <c:dLbl>
              <c:idx val="15"/>
              <c:tx>
                <c:rich>
                  <a:bodyPr/>
                  <a:lstStyle/>
                  <a:p>
                    <a:fld id="{CE175444-6EDB-44D5-8406-B2E3DFF399EE}" type="VALUE">
                      <a:rPr lang="en-US" smtClean="0"/>
                      <a:pPr/>
                      <a:t>[VALUE]</a:t>
                    </a:fld>
                    <a:r>
                      <a:rPr lang="en-US"/>
                      <a:t> (101 young people)</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973-4637-AC52-A03AFF105D8B}"/>
                </c:ext>
              </c:extLst>
            </c:dLbl>
            <c:dLbl>
              <c:idx val="16"/>
              <c:tx>
                <c:rich>
                  <a:bodyPr/>
                  <a:lstStyle/>
                  <a:p>
                    <a:fld id="{48E9C274-092A-4696-9282-D63878CACE01}" type="VALUE">
                      <a:rPr lang="en-US" smtClean="0"/>
                      <a:pPr/>
                      <a:t>[VALUE]</a:t>
                    </a:fld>
                    <a:r>
                      <a:rPr lang="en-US"/>
                      <a:t> (5 young people)</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8973-4637-AC52-A03AFF105D8B}"/>
                </c:ext>
              </c:extLst>
            </c:dLbl>
            <c:dLbl>
              <c:idx val="17"/>
              <c:tx>
                <c:rich>
                  <a:bodyPr/>
                  <a:lstStyle/>
                  <a:p>
                    <a:fld id="{566D622F-3FE0-4C2C-A59D-F93F7A86F390}" type="VALUE">
                      <a:rPr lang="en-US" smtClean="0"/>
                      <a:pPr/>
                      <a:t>[VALUE]</a:t>
                    </a:fld>
                    <a:r>
                      <a:rPr lang="en-US"/>
                      <a:t> (7 young people)</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8973-4637-AC52-A03AFF105D8B}"/>
                </c:ext>
              </c:extLst>
            </c:dLbl>
            <c:dLbl>
              <c:idx val="18"/>
              <c:tx>
                <c:rich>
                  <a:bodyPr/>
                  <a:lstStyle/>
                  <a:p>
                    <a:fld id="{72F54B49-58BC-4BFA-AC5C-3E878D3CAB3F}" type="VALUE">
                      <a:rPr lang="en-US" smtClean="0"/>
                      <a:pPr/>
                      <a:t>[VALUE]</a:t>
                    </a:fld>
                    <a:r>
                      <a:rPr lang="en-US"/>
                      <a:t> (7 young people)</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8973-4637-AC52-A03AFF105D8B}"/>
                </c:ext>
              </c:extLst>
            </c:dLbl>
            <c:dLbl>
              <c:idx val="19"/>
              <c:tx>
                <c:rich>
                  <a:bodyPr/>
                  <a:lstStyle/>
                  <a:p>
                    <a:fld id="{8E616DAC-62BA-41C1-A64D-D9C097B18FA5}" type="VALUE">
                      <a:rPr lang="en-US" smtClean="0"/>
                      <a:pPr/>
                      <a:t>[VALUE]</a:t>
                    </a:fld>
                    <a:r>
                      <a:rPr lang="en-US" dirty="0"/>
                      <a:t> (1 young person)</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8973-4637-AC52-A03AFF105D8B}"/>
                </c:ext>
              </c:extLst>
            </c:dLbl>
            <c:dLbl>
              <c:idx val="20"/>
              <c:tx>
                <c:rich>
                  <a:bodyPr/>
                  <a:lstStyle/>
                  <a:p>
                    <a:fld id="{369CEA21-6A71-4DB3-B3B8-770A52D19375}" type="VALUE">
                      <a:rPr lang="en-US" smtClean="0"/>
                      <a:pPr/>
                      <a:t>[VALUE]</a:t>
                    </a:fld>
                    <a:r>
                      <a:rPr lang="en-US"/>
                      <a:t> (10 young people)</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8973-4637-AC52-A03AFF105D8B}"/>
                </c:ext>
              </c:extLst>
            </c:dLbl>
            <c:dLbl>
              <c:idx val="21"/>
              <c:tx>
                <c:rich>
                  <a:bodyPr/>
                  <a:lstStyle/>
                  <a:p>
                    <a:fld id="{2C538E88-B781-492E-B307-01894C145969}" type="VALUE">
                      <a:rPr lang="en-US" smtClean="0"/>
                      <a:pPr/>
                      <a:t>[VALUE]</a:t>
                    </a:fld>
                    <a:r>
                      <a:rPr lang="en-US"/>
                      <a:t> (3 young people)</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8973-4637-AC52-A03AFF105D8B}"/>
                </c:ext>
              </c:extLst>
            </c:dLbl>
            <c:dLbl>
              <c:idx val="22"/>
              <c:tx>
                <c:rich>
                  <a:bodyPr/>
                  <a:lstStyle/>
                  <a:p>
                    <a:fld id="{A6F6F0E2-7EE1-4A75-9580-A7718E99209C}" type="VALUE">
                      <a:rPr lang="en-US" smtClean="0"/>
                      <a:pPr/>
                      <a:t>[VALUE]</a:t>
                    </a:fld>
                    <a:r>
                      <a:rPr lang="en-US"/>
                      <a:t> (6 young</a:t>
                    </a:r>
                    <a:r>
                      <a:rPr lang="en-US" baseline="0"/>
                      <a:t> people)</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8973-4637-AC52-A03AFF105D8B}"/>
                </c:ext>
              </c:extLst>
            </c:dLbl>
            <c:dLbl>
              <c:idx val="23"/>
              <c:tx>
                <c:rich>
                  <a:bodyPr/>
                  <a:lstStyle/>
                  <a:p>
                    <a:fld id="{A5D82065-8688-4BA2-AB0C-E8E3D4B397E6}" type="VALUE">
                      <a:rPr lang="en-US" smtClean="0"/>
                      <a:pPr/>
                      <a:t>[VALUE]</a:t>
                    </a:fld>
                    <a:r>
                      <a:rPr lang="en-US"/>
                      <a:t> (12 young people)</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8973-4637-AC52-A03AFF105D8B}"/>
                </c:ext>
              </c:extLst>
            </c:dLbl>
            <c:dLbl>
              <c:idx val="24"/>
              <c:tx>
                <c:rich>
                  <a:bodyPr/>
                  <a:lstStyle/>
                  <a:p>
                    <a:fld id="{E74D2DEF-03ED-4741-AEA0-0F3D01261707}" type="VALUE">
                      <a:rPr lang="en-US" smtClean="0"/>
                      <a:pPr/>
                      <a:t>[VALUE]</a:t>
                    </a:fld>
                    <a:r>
                      <a:rPr lang="en-US"/>
                      <a:t> (6 young people)</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973-4637-AC52-A03AFF105D8B}"/>
                </c:ext>
              </c:extLst>
            </c:dLbl>
            <c:dLbl>
              <c:idx val="25"/>
              <c:tx>
                <c:rich>
                  <a:bodyPr/>
                  <a:lstStyle/>
                  <a:p>
                    <a:fld id="{81FDF40B-EE21-49D9-9CF9-F3542E976CCF}" type="VALUE">
                      <a:rPr lang="en-US" smtClean="0"/>
                      <a:pPr/>
                      <a:t>[VALUE]</a:t>
                    </a:fld>
                    <a:r>
                      <a:rPr lang="en-US"/>
                      <a:t> (6 young people)</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8973-4637-AC52-A03AFF105D8B}"/>
                </c:ext>
              </c:extLst>
            </c:dLbl>
            <c:dLbl>
              <c:idx val="26"/>
              <c:tx>
                <c:rich>
                  <a:bodyPr/>
                  <a:lstStyle/>
                  <a:p>
                    <a:fld id="{C6545A69-CDBD-40ED-BA87-22AEFAD0B0E2}" type="VALUE">
                      <a:rPr lang="en-US" smtClean="0"/>
                      <a:pPr/>
                      <a:t>[VALUE]</a:t>
                    </a:fld>
                    <a:r>
                      <a:rPr lang="en-US"/>
                      <a:t> (9 young people)</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973-4637-AC52-A03AFF105D8B}"/>
                </c:ext>
              </c:extLst>
            </c:dLbl>
            <c:dLbl>
              <c:idx val="27"/>
              <c:tx>
                <c:rich>
                  <a:bodyPr/>
                  <a:lstStyle/>
                  <a:p>
                    <a:r>
                      <a:rPr lang="en-US" dirty="0"/>
                      <a:t>51.5 (2 young people)</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8973-4637-AC52-A03AFF105D8B}"/>
                </c:ext>
              </c:extLst>
            </c:dLbl>
            <c:dLbl>
              <c:idx val="28"/>
              <c:tx>
                <c:rich>
                  <a:bodyPr/>
                  <a:lstStyle/>
                  <a:p>
                    <a:fld id="{B064E5FE-E164-45A1-982C-6BB3144F33F7}" type="VALUE">
                      <a:rPr lang="en-US" smtClean="0"/>
                      <a:pPr/>
                      <a:t>[VALUE]</a:t>
                    </a:fld>
                    <a:r>
                      <a:rPr lang="en-US" dirty="0"/>
                      <a:t> (3 young people)</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73-4637-AC52-A03AFF105D8B}"/>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Sheet1!$A$5:$A$33</c:f>
              <c:strCache>
                <c:ptCount val="29"/>
                <c:pt idx="0">
                  <c:v>Sydney - Baulkham Hills and Hawkesbury</c:v>
                </c:pt>
                <c:pt idx="1">
                  <c:v>Sydney - South West</c:v>
                </c:pt>
                <c:pt idx="2">
                  <c:v>Hunter Valley exc Newcastle</c:v>
                </c:pt>
                <c:pt idx="3">
                  <c:v>Sydney - Sutherland</c:v>
                </c:pt>
                <c:pt idx="4">
                  <c:v>Central Coast</c:v>
                </c:pt>
                <c:pt idx="5">
                  <c:v>Sydney - Outer West and Blue Mountains</c:v>
                </c:pt>
                <c:pt idx="6">
                  <c:v>Sydney - Outer South West</c:v>
                </c:pt>
                <c:pt idx="7">
                  <c:v>Southern Highlands and Shoalhaven</c:v>
                </c:pt>
                <c:pt idx="8">
                  <c:v>Sydney - Ryde</c:v>
                </c:pt>
                <c:pt idx="9">
                  <c:v>Capital Region</c:v>
                </c:pt>
                <c:pt idx="10">
                  <c:v>Sydney - Inner South West</c:v>
                </c:pt>
                <c:pt idx="11">
                  <c:v>Newcastle and Lake Macquarie</c:v>
                </c:pt>
                <c:pt idx="12">
                  <c:v>Sydney - North Sydney and Hornsby</c:v>
                </c:pt>
                <c:pt idx="13">
                  <c:v>Sydney - Inner West</c:v>
                </c:pt>
                <c:pt idx="14">
                  <c:v>Sydney - Northern Beaches</c:v>
                </c:pt>
                <c:pt idx="15">
                  <c:v>NSW</c:v>
                </c:pt>
                <c:pt idx="16">
                  <c:v>Richmond - Tweed</c:v>
                </c:pt>
                <c:pt idx="17">
                  <c:v>Central West</c:v>
                </c:pt>
                <c:pt idx="18">
                  <c:v>Mid North Coast</c:v>
                </c:pt>
                <c:pt idx="19">
                  <c:v>Sydney - Eastern Suburbs</c:v>
                </c:pt>
                <c:pt idx="20">
                  <c:v>Far West and Orana</c:v>
                </c:pt>
                <c:pt idx="21">
                  <c:v>Murray</c:v>
                </c:pt>
                <c:pt idx="22">
                  <c:v>Riverina</c:v>
                </c:pt>
                <c:pt idx="23">
                  <c:v>New England and North West</c:v>
                </c:pt>
                <c:pt idx="24">
                  <c:v>Illawarra</c:v>
                </c:pt>
                <c:pt idx="25">
                  <c:v>Coffs Harbour - Grafton</c:v>
                </c:pt>
                <c:pt idx="26">
                  <c:v>Sydney - Blacktown</c:v>
                </c:pt>
                <c:pt idx="27">
                  <c:v>Sydney - Parramatta</c:v>
                </c:pt>
                <c:pt idx="28">
                  <c:v>Sydney - City and Inner South</c:v>
                </c:pt>
              </c:strCache>
            </c:strRef>
          </c:cat>
          <c:val>
            <c:numRef>
              <c:f>Sheet1!$N$5:$N$33</c:f>
              <c:numCache>
                <c:formatCode>0.0</c:formatCode>
                <c:ptCount val="29"/>
                <c:pt idx="0">
                  <c:v>0</c:v>
                </c:pt>
                <c:pt idx="1">
                  <c:v>0</c:v>
                </c:pt>
                <c:pt idx="2">
                  <c:v>6.6324992463069021</c:v>
                </c:pt>
                <c:pt idx="3">
                  <c:v>7.8740157480314963</c:v>
                </c:pt>
                <c:pt idx="4">
                  <c:v>9.2823991431631558</c:v>
                </c:pt>
                <c:pt idx="5">
                  <c:v>9.9214551467548553</c:v>
                </c:pt>
                <c:pt idx="6">
                  <c:v>12.304779933743493</c:v>
                </c:pt>
                <c:pt idx="7">
                  <c:v>14.450867052023119</c:v>
                </c:pt>
                <c:pt idx="8">
                  <c:v>15.748031496062993</c:v>
                </c:pt>
                <c:pt idx="9">
                  <c:v>17.611447440836542</c:v>
                </c:pt>
                <c:pt idx="10">
                  <c:v>18.264840182648403</c:v>
                </c:pt>
                <c:pt idx="11">
                  <c:v>20.293911826452064</c:v>
                </c:pt>
                <c:pt idx="12">
                  <c:v>21.428571428571427</c:v>
                </c:pt>
                <c:pt idx="13">
                  <c:v>21.505376344086024</c:v>
                </c:pt>
                <c:pt idx="14">
                  <c:v>21.978021978021978</c:v>
                </c:pt>
                <c:pt idx="15">
                  <c:v>21.990916795236753</c:v>
                </c:pt>
                <c:pt idx="16">
                  <c:v>22.451728783116302</c:v>
                </c:pt>
                <c:pt idx="17">
                  <c:v>22.533287811539775</c:v>
                </c:pt>
                <c:pt idx="18">
                  <c:v>24.056130972268626</c:v>
                </c:pt>
                <c:pt idx="19">
                  <c:v>24.570024570024565</c:v>
                </c:pt>
                <c:pt idx="20">
                  <c:v>25.430463576158942</c:v>
                </c:pt>
                <c:pt idx="21">
                  <c:v>30.534351145038169</c:v>
                </c:pt>
                <c:pt idx="22">
                  <c:v>31.099195710455763</c:v>
                </c:pt>
                <c:pt idx="23">
                  <c:v>31.884803291334538</c:v>
                </c:pt>
                <c:pt idx="24">
                  <c:v>32.310177705977381</c:v>
                </c:pt>
                <c:pt idx="25">
                  <c:v>37.854889589905362</c:v>
                </c:pt>
                <c:pt idx="26">
                  <c:v>40.14598540145986</c:v>
                </c:pt>
                <c:pt idx="27">
                  <c:v>51.502145922746784</c:v>
                </c:pt>
                <c:pt idx="28">
                  <c:v>53.244592346089846</c:v>
                </c:pt>
              </c:numCache>
            </c:numRef>
          </c:val>
          <c:extLst>
            <c:ext xmlns:c16="http://schemas.microsoft.com/office/drawing/2014/chart" uri="{C3380CC4-5D6E-409C-BE32-E72D297353CC}">
              <c16:uniqueId val="{00000000-8973-4637-AC52-A03AFF105D8B}"/>
            </c:ext>
          </c:extLst>
        </c:ser>
        <c:dLbls>
          <c:showLegendKey val="0"/>
          <c:showVal val="0"/>
          <c:showCatName val="0"/>
          <c:showSerName val="0"/>
          <c:showPercent val="0"/>
          <c:showBubbleSize val="0"/>
        </c:dLbls>
        <c:gapWidth val="135"/>
        <c:overlap val="-15"/>
        <c:axId val="175991455"/>
        <c:axId val="175993535"/>
      </c:barChart>
      <c:catAx>
        <c:axId val="17599145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5993535"/>
        <c:crosses val="autoZero"/>
        <c:auto val="1"/>
        <c:lblAlgn val="ctr"/>
        <c:lblOffset val="100"/>
        <c:noMultiLvlLbl val="0"/>
      </c:catAx>
      <c:valAx>
        <c:axId val="175993535"/>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599145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solidFill>
                  <a:schemeClr val="accent2">
                    <a:lumMod val="75000"/>
                  </a:schemeClr>
                </a:solidFill>
              </a:defRPr>
            </a:pPr>
            <a:r>
              <a:rPr lang="en-AU" sz="1800" dirty="0">
                <a:solidFill>
                  <a:schemeClr val="accent2">
                    <a:lumMod val="75000"/>
                  </a:schemeClr>
                </a:solidFill>
              </a:rPr>
              <a:t>10 – 13 year olds</a:t>
            </a:r>
          </a:p>
        </c:rich>
      </c:tx>
      <c:layout>
        <c:manualLayout>
          <c:xMode val="edge"/>
          <c:yMode val="edge"/>
          <c:x val="0.30390123456790125"/>
          <c:y val="0"/>
        </c:manualLayout>
      </c:layout>
      <c:overlay val="0"/>
    </c:title>
    <c:autoTitleDeleted val="0"/>
    <c:plotArea>
      <c:layout>
        <c:manualLayout>
          <c:layoutTarget val="inner"/>
          <c:xMode val="edge"/>
          <c:yMode val="edge"/>
          <c:x val="0.13592839506172841"/>
          <c:y val="9.7928091679490847E-2"/>
          <c:w val="0.83532674897119341"/>
          <c:h val="0.72358654544670808"/>
        </c:manualLayout>
      </c:layout>
      <c:lineChart>
        <c:grouping val="standard"/>
        <c:varyColors val="0"/>
        <c:ser>
          <c:idx val="2"/>
          <c:order val="0"/>
          <c:tx>
            <c:v>Male 10 to 13</c:v>
          </c:tx>
          <c:spPr>
            <a:ln>
              <a:solidFill>
                <a:schemeClr val="accent1">
                  <a:lumMod val="50000"/>
                </a:schemeClr>
              </a:solidFill>
            </a:ln>
          </c:spPr>
          <c:marker>
            <c:symbol val="none"/>
          </c:marker>
          <c:cat>
            <c:numRef>
              <c:f>'Vols by gender &amp; age'!$D$1:$I$1</c:f>
              <c:numCache>
                <c:formatCode>General</c:formatCode>
                <c:ptCount val="5"/>
                <c:pt idx="0">
                  <c:v>2015</c:v>
                </c:pt>
                <c:pt idx="1">
                  <c:v>2016</c:v>
                </c:pt>
                <c:pt idx="2">
                  <c:v>2017</c:v>
                </c:pt>
                <c:pt idx="3">
                  <c:v>2018</c:v>
                </c:pt>
                <c:pt idx="4">
                  <c:v>2019</c:v>
                </c:pt>
              </c:numCache>
            </c:numRef>
          </c:cat>
          <c:val>
            <c:numRef>
              <c:f>'Vols by gender &amp; age'!$D$2:$I$2</c:f>
              <c:numCache>
                <c:formatCode>General</c:formatCode>
                <c:ptCount val="5"/>
                <c:pt idx="0">
                  <c:v>237</c:v>
                </c:pt>
                <c:pt idx="1">
                  <c:v>208</c:v>
                </c:pt>
                <c:pt idx="2">
                  <c:v>206</c:v>
                </c:pt>
                <c:pt idx="3">
                  <c:v>217</c:v>
                </c:pt>
                <c:pt idx="4">
                  <c:v>169</c:v>
                </c:pt>
              </c:numCache>
            </c:numRef>
          </c:val>
          <c:smooth val="0"/>
          <c:extLst>
            <c:ext xmlns:c16="http://schemas.microsoft.com/office/drawing/2014/chart" uri="{C3380CC4-5D6E-409C-BE32-E72D297353CC}">
              <c16:uniqueId val="{00000000-3EE7-468E-822E-570C8AA87E9B}"/>
            </c:ext>
          </c:extLst>
        </c:ser>
        <c:ser>
          <c:idx val="3"/>
          <c:order val="1"/>
          <c:tx>
            <c:v>Female 10 to 13</c:v>
          </c:tx>
          <c:spPr>
            <a:ln>
              <a:solidFill>
                <a:schemeClr val="accent4"/>
              </a:solidFill>
            </a:ln>
          </c:spPr>
          <c:marker>
            <c:symbol val="none"/>
          </c:marker>
          <c:cat>
            <c:numRef>
              <c:f>'Vols by gender &amp; age'!$D$1:$I$1</c:f>
              <c:numCache>
                <c:formatCode>General</c:formatCode>
                <c:ptCount val="5"/>
                <c:pt idx="0">
                  <c:v>2015</c:v>
                </c:pt>
                <c:pt idx="1">
                  <c:v>2016</c:v>
                </c:pt>
                <c:pt idx="2">
                  <c:v>2017</c:v>
                </c:pt>
                <c:pt idx="3">
                  <c:v>2018</c:v>
                </c:pt>
                <c:pt idx="4">
                  <c:v>2019</c:v>
                </c:pt>
              </c:numCache>
            </c:numRef>
          </c:cat>
          <c:val>
            <c:numRef>
              <c:f>'Vols by gender &amp; age'!$D$4:$I$4</c:f>
              <c:numCache>
                <c:formatCode>General</c:formatCode>
                <c:ptCount val="5"/>
                <c:pt idx="0">
                  <c:v>60</c:v>
                </c:pt>
                <c:pt idx="1">
                  <c:v>58</c:v>
                </c:pt>
                <c:pt idx="2">
                  <c:v>80</c:v>
                </c:pt>
                <c:pt idx="3">
                  <c:v>71</c:v>
                </c:pt>
                <c:pt idx="4">
                  <c:v>35</c:v>
                </c:pt>
              </c:numCache>
            </c:numRef>
          </c:val>
          <c:smooth val="0"/>
          <c:extLst>
            <c:ext xmlns:c16="http://schemas.microsoft.com/office/drawing/2014/chart" uri="{C3380CC4-5D6E-409C-BE32-E72D297353CC}">
              <c16:uniqueId val="{00000001-3EE7-468E-822E-570C8AA87E9B}"/>
            </c:ext>
          </c:extLst>
        </c:ser>
        <c:ser>
          <c:idx val="0"/>
          <c:order val="2"/>
          <c:tx>
            <c:v>Male 10 to 13</c:v>
          </c:tx>
          <c:spPr>
            <a:ln w="38100" cap="rnd">
              <a:solidFill>
                <a:srgbClr val="2190D7"/>
              </a:solidFill>
              <a:round/>
            </a:ln>
            <a:effectLst/>
          </c:spPr>
          <c:marker>
            <c:symbol val="circle"/>
            <c:size val="6"/>
            <c:spPr>
              <a:solidFill>
                <a:srgbClr val="2190D7"/>
              </a:solidFill>
              <a:ln>
                <a:solidFill>
                  <a:srgbClr val="2190D7"/>
                </a:solidFill>
              </a:ln>
            </c:spPr>
          </c:marker>
          <c:dPt>
            <c:idx val="0"/>
            <c:bubble3D val="0"/>
            <c:extLst>
              <c:ext xmlns:c16="http://schemas.microsoft.com/office/drawing/2014/chart" uri="{C3380CC4-5D6E-409C-BE32-E72D297353CC}">
                <c16:uniqueId val="{00000005-3EE7-468E-822E-570C8AA87E9B}"/>
              </c:ext>
            </c:extLst>
          </c:dPt>
          <c:dPt>
            <c:idx val="4"/>
            <c:bubble3D val="0"/>
            <c:extLst>
              <c:ext xmlns:c16="http://schemas.microsoft.com/office/drawing/2014/chart" uri="{C3380CC4-5D6E-409C-BE32-E72D297353CC}">
                <c16:uniqueId val="{00000006-3EE7-468E-822E-570C8AA87E9B}"/>
              </c:ext>
            </c:extLst>
          </c:dPt>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EE7-468E-822E-570C8AA87E9B}"/>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EE7-468E-822E-570C8AA87E9B}"/>
                </c:ext>
              </c:extLst>
            </c:dLbl>
            <c:spPr>
              <a:noFill/>
              <a:ln>
                <a:noFill/>
              </a:ln>
              <a:effectLst/>
            </c:spPr>
            <c:txPr>
              <a:bodyPr wrap="square" lIns="38100" tIns="19050" rIns="38100" bIns="19050" anchor="ctr">
                <a:spAutoFit/>
              </a:bodyPr>
              <a:lstStyle/>
              <a:p>
                <a:pPr>
                  <a:defRPr sz="1600"/>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'Vols by gender &amp; age'!$D$1:$I$1</c:f>
              <c:numCache>
                <c:formatCode>General</c:formatCode>
                <c:ptCount val="5"/>
                <c:pt idx="0">
                  <c:v>2015</c:v>
                </c:pt>
                <c:pt idx="1">
                  <c:v>2016</c:v>
                </c:pt>
                <c:pt idx="2">
                  <c:v>2017</c:v>
                </c:pt>
                <c:pt idx="3">
                  <c:v>2018</c:v>
                </c:pt>
                <c:pt idx="4">
                  <c:v>2019</c:v>
                </c:pt>
              </c:numCache>
            </c:numRef>
          </c:cat>
          <c:val>
            <c:numRef>
              <c:f>'Vols by gender &amp; age'!$D$2:$I$2</c:f>
              <c:numCache>
                <c:formatCode>General</c:formatCode>
                <c:ptCount val="5"/>
                <c:pt idx="0">
                  <c:v>237</c:v>
                </c:pt>
                <c:pt idx="1">
                  <c:v>208</c:v>
                </c:pt>
                <c:pt idx="2">
                  <c:v>206</c:v>
                </c:pt>
                <c:pt idx="3">
                  <c:v>217</c:v>
                </c:pt>
                <c:pt idx="4">
                  <c:v>169</c:v>
                </c:pt>
              </c:numCache>
            </c:numRef>
          </c:val>
          <c:smooth val="0"/>
          <c:extLst>
            <c:ext xmlns:c16="http://schemas.microsoft.com/office/drawing/2014/chart" uri="{C3380CC4-5D6E-409C-BE32-E72D297353CC}">
              <c16:uniqueId val="{00000002-3EE7-468E-822E-570C8AA87E9B}"/>
            </c:ext>
          </c:extLst>
        </c:ser>
        <c:ser>
          <c:idx val="1"/>
          <c:order val="3"/>
          <c:tx>
            <c:v>Female 10 to 13</c:v>
          </c:tx>
          <c:spPr>
            <a:ln w="38100" cap="rnd">
              <a:solidFill>
                <a:srgbClr val="4F408E"/>
              </a:solidFill>
              <a:round/>
            </a:ln>
            <a:effectLst/>
          </c:spPr>
          <c:marker>
            <c:symbol val="circle"/>
            <c:size val="6"/>
            <c:spPr>
              <a:solidFill>
                <a:srgbClr val="4F408E"/>
              </a:solidFill>
              <a:ln>
                <a:solidFill>
                  <a:srgbClr val="4F408E"/>
                </a:solidFill>
              </a:ln>
            </c:spPr>
          </c:marker>
          <c:dPt>
            <c:idx val="0"/>
            <c:bubble3D val="0"/>
            <c:extLst>
              <c:ext xmlns:c16="http://schemas.microsoft.com/office/drawing/2014/chart" uri="{C3380CC4-5D6E-409C-BE32-E72D297353CC}">
                <c16:uniqueId val="{00000007-3EE7-468E-822E-570C8AA87E9B}"/>
              </c:ext>
            </c:extLst>
          </c:dPt>
          <c:dPt>
            <c:idx val="4"/>
            <c:bubble3D val="0"/>
            <c:extLst>
              <c:ext xmlns:c16="http://schemas.microsoft.com/office/drawing/2014/chart" uri="{C3380CC4-5D6E-409C-BE32-E72D297353CC}">
                <c16:uniqueId val="{00000008-3EE7-468E-822E-570C8AA87E9B}"/>
              </c:ext>
            </c:extLst>
          </c:dPt>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EE7-468E-822E-570C8AA87E9B}"/>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EE7-468E-822E-570C8AA87E9B}"/>
                </c:ext>
              </c:extLst>
            </c:dLbl>
            <c:spPr>
              <a:noFill/>
              <a:ln>
                <a:noFill/>
              </a:ln>
              <a:effectLst/>
            </c:spPr>
            <c:txPr>
              <a:bodyPr wrap="square" lIns="38100" tIns="19050" rIns="38100" bIns="19050" anchor="ctr">
                <a:spAutoFit/>
              </a:bodyPr>
              <a:lstStyle/>
              <a:p>
                <a:pPr>
                  <a:defRPr sz="1600"/>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'Vols by gender &amp; age'!$D$1:$I$1</c:f>
              <c:numCache>
                <c:formatCode>General</c:formatCode>
                <c:ptCount val="5"/>
                <c:pt idx="0">
                  <c:v>2015</c:v>
                </c:pt>
                <c:pt idx="1">
                  <c:v>2016</c:v>
                </c:pt>
                <c:pt idx="2">
                  <c:v>2017</c:v>
                </c:pt>
                <c:pt idx="3">
                  <c:v>2018</c:v>
                </c:pt>
                <c:pt idx="4">
                  <c:v>2019</c:v>
                </c:pt>
              </c:numCache>
            </c:numRef>
          </c:cat>
          <c:val>
            <c:numRef>
              <c:f>'Vols by gender &amp; age'!$D$4:$I$4</c:f>
              <c:numCache>
                <c:formatCode>General</c:formatCode>
                <c:ptCount val="5"/>
                <c:pt idx="0">
                  <c:v>60</c:v>
                </c:pt>
                <c:pt idx="1">
                  <c:v>58</c:v>
                </c:pt>
                <c:pt idx="2">
                  <c:v>80</c:v>
                </c:pt>
                <c:pt idx="3">
                  <c:v>71</c:v>
                </c:pt>
                <c:pt idx="4">
                  <c:v>35</c:v>
                </c:pt>
              </c:numCache>
            </c:numRef>
          </c:val>
          <c:smooth val="0"/>
          <c:extLst>
            <c:ext xmlns:c16="http://schemas.microsoft.com/office/drawing/2014/chart" uri="{C3380CC4-5D6E-409C-BE32-E72D297353CC}">
              <c16:uniqueId val="{00000003-3EE7-468E-822E-570C8AA87E9B}"/>
            </c:ext>
          </c:extLst>
        </c:ser>
        <c:dLbls>
          <c:showLegendKey val="0"/>
          <c:showVal val="0"/>
          <c:showCatName val="0"/>
          <c:showSerName val="0"/>
          <c:showPercent val="0"/>
          <c:showBubbleSize val="0"/>
        </c:dLbls>
        <c:smooth val="0"/>
        <c:axId val="1742278720"/>
        <c:axId val="1887665616"/>
      </c:lineChart>
      <c:catAx>
        <c:axId val="17422787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600"/>
            </a:pPr>
            <a:endParaRPr lang="en-US"/>
          </a:p>
        </c:txPr>
        <c:crossAx val="1887665616"/>
        <c:crosses val="autoZero"/>
        <c:auto val="1"/>
        <c:lblAlgn val="ctr"/>
        <c:lblOffset val="100"/>
        <c:noMultiLvlLbl val="0"/>
      </c:catAx>
      <c:valAx>
        <c:axId val="1887665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sz="1600"/>
            </a:pPr>
            <a:endParaRPr lang="en-US"/>
          </a:p>
        </c:txPr>
        <c:crossAx val="1742278720"/>
        <c:crosses val="autoZero"/>
        <c:crossBetween val="between"/>
      </c:valAx>
    </c:plotArea>
    <c:plotVisOnly val="1"/>
    <c:dispBlanksAs val="gap"/>
    <c:showDLblsOverMax val="0"/>
    <c:extLst/>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solidFill>
                  <a:schemeClr val="accent2">
                    <a:lumMod val="75000"/>
                  </a:schemeClr>
                </a:solidFill>
              </a:defRPr>
            </a:pPr>
            <a:r>
              <a:rPr lang="en-AU" sz="1800" dirty="0">
                <a:solidFill>
                  <a:schemeClr val="accent2">
                    <a:lumMod val="75000"/>
                  </a:schemeClr>
                </a:solidFill>
              </a:rPr>
              <a:t>14 – 17 year olds</a:t>
            </a:r>
          </a:p>
        </c:rich>
      </c:tx>
      <c:layout>
        <c:manualLayout>
          <c:xMode val="edge"/>
          <c:yMode val="edge"/>
          <c:x val="0.39012263374485595"/>
          <c:y val="0"/>
        </c:manualLayout>
      </c:layout>
      <c:overlay val="0"/>
    </c:title>
    <c:autoTitleDeleted val="0"/>
    <c:plotArea>
      <c:layout>
        <c:manualLayout>
          <c:layoutTarget val="inner"/>
          <c:xMode val="edge"/>
          <c:yMode val="edge"/>
          <c:x val="0.17515205761316874"/>
          <c:y val="9.1773456594380201E-2"/>
          <c:w val="0.79610308641975314"/>
          <c:h val="0.72530060126610441"/>
        </c:manualLayout>
      </c:layout>
      <c:lineChart>
        <c:grouping val="standard"/>
        <c:varyColors val="0"/>
        <c:ser>
          <c:idx val="0"/>
          <c:order val="0"/>
          <c:tx>
            <c:v>Male 14 to 17</c:v>
          </c:tx>
          <c:spPr>
            <a:ln w="38100" cap="rnd">
              <a:solidFill>
                <a:srgbClr val="2190D7"/>
              </a:solidFill>
              <a:round/>
            </a:ln>
            <a:effectLst/>
          </c:spPr>
          <c:marker>
            <c:symbol val="circle"/>
            <c:size val="6"/>
            <c:spPr>
              <a:solidFill>
                <a:srgbClr val="2190D7"/>
              </a:solidFill>
              <a:ln>
                <a:solidFill>
                  <a:srgbClr val="2190D7"/>
                </a:solidFill>
              </a:ln>
            </c:spPr>
          </c:marker>
          <c:dPt>
            <c:idx val="0"/>
            <c:bubble3D val="0"/>
            <c:extLst>
              <c:ext xmlns:c16="http://schemas.microsoft.com/office/drawing/2014/chart" uri="{C3380CC4-5D6E-409C-BE32-E72D297353CC}">
                <c16:uniqueId val="{00000003-3449-4416-B7A2-4C7C63EC40CB}"/>
              </c:ext>
            </c:extLst>
          </c:dPt>
          <c:dPt>
            <c:idx val="4"/>
            <c:bubble3D val="0"/>
            <c:extLst>
              <c:ext xmlns:c16="http://schemas.microsoft.com/office/drawing/2014/chart" uri="{C3380CC4-5D6E-409C-BE32-E72D297353CC}">
                <c16:uniqueId val="{00000004-3449-4416-B7A2-4C7C63EC40CB}"/>
              </c:ext>
            </c:extLst>
          </c:dPt>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449-4416-B7A2-4C7C63EC40CB}"/>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449-4416-B7A2-4C7C63EC40CB}"/>
                </c:ext>
              </c:extLst>
            </c:dLbl>
            <c:numFmt formatCode="#,##0" sourceLinked="0"/>
            <c:spPr>
              <a:noFill/>
              <a:ln>
                <a:noFill/>
              </a:ln>
              <a:effectLst/>
            </c:spPr>
            <c:txPr>
              <a:bodyPr wrap="square" lIns="38100" tIns="19050" rIns="38100" bIns="19050" anchor="ctr">
                <a:spAutoFit/>
              </a:bodyPr>
              <a:lstStyle/>
              <a:p>
                <a:pPr>
                  <a:defRPr sz="1600"/>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'Vols by gender &amp; age'!$D$1:$I$1</c:f>
              <c:numCache>
                <c:formatCode>General</c:formatCode>
                <c:ptCount val="5"/>
                <c:pt idx="0">
                  <c:v>2015</c:v>
                </c:pt>
                <c:pt idx="1">
                  <c:v>2016</c:v>
                </c:pt>
                <c:pt idx="2">
                  <c:v>2017</c:v>
                </c:pt>
                <c:pt idx="3">
                  <c:v>2018</c:v>
                </c:pt>
                <c:pt idx="4">
                  <c:v>2019</c:v>
                </c:pt>
              </c:numCache>
            </c:numRef>
          </c:cat>
          <c:val>
            <c:numRef>
              <c:f>'Vols by gender &amp; age'!$D$3:$I$3</c:f>
              <c:numCache>
                <c:formatCode>General</c:formatCode>
                <c:ptCount val="5"/>
                <c:pt idx="0">
                  <c:v>2145</c:v>
                </c:pt>
                <c:pt idx="1">
                  <c:v>1990</c:v>
                </c:pt>
                <c:pt idx="2">
                  <c:v>1921</c:v>
                </c:pt>
                <c:pt idx="3">
                  <c:v>1823</c:v>
                </c:pt>
                <c:pt idx="4">
                  <c:v>1692</c:v>
                </c:pt>
              </c:numCache>
            </c:numRef>
          </c:val>
          <c:smooth val="0"/>
          <c:extLst>
            <c:ext xmlns:c16="http://schemas.microsoft.com/office/drawing/2014/chart" uri="{C3380CC4-5D6E-409C-BE32-E72D297353CC}">
              <c16:uniqueId val="{00000000-3449-4416-B7A2-4C7C63EC40CB}"/>
            </c:ext>
          </c:extLst>
        </c:ser>
        <c:ser>
          <c:idx val="1"/>
          <c:order val="1"/>
          <c:tx>
            <c:v>Female 10 to 17</c:v>
          </c:tx>
          <c:spPr>
            <a:ln w="38100" cap="rnd">
              <a:solidFill>
                <a:srgbClr val="4F408E"/>
              </a:solidFill>
              <a:round/>
            </a:ln>
            <a:effectLst/>
          </c:spPr>
          <c:marker>
            <c:symbol val="circle"/>
            <c:size val="6"/>
            <c:spPr>
              <a:solidFill>
                <a:srgbClr val="4F408E">
                  <a:alpha val="98000"/>
                </a:srgbClr>
              </a:solidFill>
              <a:ln>
                <a:solidFill>
                  <a:srgbClr val="4F408E"/>
                </a:solidFill>
              </a:ln>
            </c:spPr>
          </c:marker>
          <c:dPt>
            <c:idx val="0"/>
            <c:bubble3D val="0"/>
            <c:extLst>
              <c:ext xmlns:c16="http://schemas.microsoft.com/office/drawing/2014/chart" uri="{C3380CC4-5D6E-409C-BE32-E72D297353CC}">
                <c16:uniqueId val="{00000005-3449-4416-B7A2-4C7C63EC40CB}"/>
              </c:ext>
            </c:extLst>
          </c:dPt>
          <c:dPt>
            <c:idx val="4"/>
            <c:bubble3D val="0"/>
            <c:extLst>
              <c:ext xmlns:c16="http://schemas.microsoft.com/office/drawing/2014/chart" uri="{C3380CC4-5D6E-409C-BE32-E72D297353CC}">
                <c16:uniqueId val="{00000006-3449-4416-B7A2-4C7C63EC40CB}"/>
              </c:ext>
            </c:extLst>
          </c:dPt>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449-4416-B7A2-4C7C63EC40CB}"/>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449-4416-B7A2-4C7C63EC40CB}"/>
                </c:ext>
              </c:extLst>
            </c:dLbl>
            <c:spPr>
              <a:noFill/>
              <a:ln>
                <a:noFill/>
              </a:ln>
              <a:effectLst/>
            </c:spPr>
            <c:txPr>
              <a:bodyPr wrap="square" lIns="38100" tIns="19050" rIns="38100" bIns="19050" anchor="ctr">
                <a:spAutoFit/>
              </a:bodyPr>
              <a:lstStyle/>
              <a:p>
                <a:pPr>
                  <a:defRPr sz="1600"/>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'Vols by gender &amp; age'!$D$1:$I$1</c:f>
              <c:numCache>
                <c:formatCode>General</c:formatCode>
                <c:ptCount val="5"/>
                <c:pt idx="0">
                  <c:v>2015</c:v>
                </c:pt>
                <c:pt idx="1">
                  <c:v>2016</c:v>
                </c:pt>
                <c:pt idx="2">
                  <c:v>2017</c:v>
                </c:pt>
                <c:pt idx="3">
                  <c:v>2018</c:v>
                </c:pt>
                <c:pt idx="4">
                  <c:v>2019</c:v>
                </c:pt>
              </c:numCache>
            </c:numRef>
          </c:cat>
          <c:val>
            <c:numRef>
              <c:f>'Vols by gender &amp; age'!$D$5:$I$5</c:f>
              <c:numCache>
                <c:formatCode>General</c:formatCode>
                <c:ptCount val="5"/>
                <c:pt idx="0">
                  <c:v>613</c:v>
                </c:pt>
                <c:pt idx="1">
                  <c:v>588</c:v>
                </c:pt>
                <c:pt idx="2">
                  <c:v>585</c:v>
                </c:pt>
                <c:pt idx="3">
                  <c:v>606</c:v>
                </c:pt>
                <c:pt idx="4">
                  <c:v>566</c:v>
                </c:pt>
              </c:numCache>
            </c:numRef>
          </c:val>
          <c:smooth val="0"/>
          <c:extLst>
            <c:ext xmlns:c16="http://schemas.microsoft.com/office/drawing/2014/chart" uri="{C3380CC4-5D6E-409C-BE32-E72D297353CC}">
              <c16:uniqueId val="{00000001-3449-4416-B7A2-4C7C63EC40CB}"/>
            </c:ext>
          </c:extLst>
        </c:ser>
        <c:dLbls>
          <c:showLegendKey val="0"/>
          <c:showVal val="0"/>
          <c:showCatName val="0"/>
          <c:showSerName val="0"/>
          <c:showPercent val="0"/>
          <c:showBubbleSize val="0"/>
        </c:dLbls>
        <c:marker val="1"/>
        <c:smooth val="0"/>
        <c:axId val="1742278720"/>
        <c:axId val="1887665616"/>
      </c:lineChart>
      <c:catAx>
        <c:axId val="17422787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600"/>
            </a:pPr>
            <a:endParaRPr lang="en-US"/>
          </a:p>
        </c:txPr>
        <c:crossAx val="1887665616"/>
        <c:crosses val="autoZero"/>
        <c:auto val="1"/>
        <c:lblAlgn val="ctr"/>
        <c:lblOffset val="100"/>
        <c:noMultiLvlLbl val="0"/>
      </c:catAx>
      <c:valAx>
        <c:axId val="18876656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1600"/>
            </a:pPr>
            <a:endParaRPr lang="en-US"/>
          </a:p>
        </c:txPr>
        <c:crossAx val="1742278720"/>
        <c:crosses val="autoZero"/>
        <c:crossBetween val="between"/>
      </c:valAx>
    </c:plotArea>
    <c:plotVisOnly val="1"/>
    <c:dispBlanksAs val="gap"/>
    <c:showDLblsOverMax val="0"/>
    <c:extLst/>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AU" sz="1800" dirty="0">
                <a:solidFill>
                  <a:schemeClr val="accent2">
                    <a:lumMod val="75000"/>
                  </a:schemeClr>
                </a:solidFill>
              </a:rPr>
              <a:t>10 – 13 year olds</a:t>
            </a:r>
          </a:p>
        </c:rich>
      </c:tx>
      <c:layout>
        <c:manualLayout>
          <c:xMode val="edge"/>
          <c:yMode val="edge"/>
          <c:x val="0.30128806584362139"/>
          <c:y val="0"/>
        </c:manualLayout>
      </c:layout>
      <c:overlay val="0"/>
    </c:title>
    <c:autoTitleDeleted val="0"/>
    <c:plotArea>
      <c:layout>
        <c:manualLayout>
          <c:layoutTarget val="inner"/>
          <c:xMode val="edge"/>
          <c:yMode val="edge"/>
          <c:x val="0.13592839506172841"/>
          <c:y val="9.1756264568764567E-2"/>
          <c:w val="0.83532674897119341"/>
          <c:h val="0.74467509662335285"/>
        </c:manualLayout>
      </c:layout>
      <c:lineChart>
        <c:grouping val="standard"/>
        <c:varyColors val="0"/>
        <c:ser>
          <c:idx val="0"/>
          <c:order val="0"/>
          <c:spPr>
            <a:ln w="38100" cap="rnd">
              <a:solidFill>
                <a:srgbClr val="2190D7"/>
              </a:solidFill>
              <a:round/>
            </a:ln>
            <a:effectLst/>
          </c:spPr>
          <c:marker>
            <c:symbol val="circle"/>
            <c:size val="6"/>
            <c:spPr>
              <a:solidFill>
                <a:srgbClr val="2190D7"/>
              </a:solidFill>
              <a:ln>
                <a:solidFill>
                  <a:srgbClr val="2190D7"/>
                </a:solidFill>
              </a:ln>
            </c:spPr>
          </c:marker>
          <c:dPt>
            <c:idx val="0"/>
            <c:bubble3D val="0"/>
            <c:extLst>
              <c:ext xmlns:c16="http://schemas.microsoft.com/office/drawing/2014/chart" uri="{C3380CC4-5D6E-409C-BE32-E72D297353CC}">
                <c16:uniqueId val="{00000003-4922-4A4A-8A4C-1CCA237D5204}"/>
              </c:ext>
            </c:extLst>
          </c:dPt>
          <c:dPt>
            <c:idx val="4"/>
            <c:bubble3D val="0"/>
            <c:extLst>
              <c:ext xmlns:c16="http://schemas.microsoft.com/office/drawing/2014/chart" uri="{C3380CC4-5D6E-409C-BE32-E72D297353CC}">
                <c16:uniqueId val="{00000004-4922-4A4A-8A4C-1CCA237D5204}"/>
              </c:ext>
            </c:extLst>
          </c:dPt>
          <c:dLbls>
            <c:dLbl>
              <c:idx val="0"/>
              <c:layout>
                <c:manualLayout>
                  <c:x val="-6.536851851851852E-2"/>
                  <c:y val="-5.3000741780049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922-4A4A-8A4C-1CCA237D5204}"/>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922-4A4A-8A4C-1CCA237D5204}"/>
                </c:ext>
              </c:extLst>
            </c:dLbl>
            <c:spPr>
              <a:noFill/>
              <a:ln>
                <a:noFill/>
              </a:ln>
              <a:effectLst/>
            </c:spPr>
            <c:txPr>
              <a:bodyPr wrap="square" lIns="38100" tIns="19050" rIns="38100" bIns="19050" anchor="ctr">
                <a:spAutoFit/>
              </a:bodyPr>
              <a:lstStyle/>
              <a:p>
                <a:pPr>
                  <a:defRPr sz="1600"/>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'Vols by gender &amp; age'!$D$1:$I$1</c:f>
              <c:numCache>
                <c:formatCode>General</c:formatCode>
                <c:ptCount val="5"/>
                <c:pt idx="0">
                  <c:v>2015</c:v>
                </c:pt>
                <c:pt idx="1">
                  <c:v>2016</c:v>
                </c:pt>
                <c:pt idx="2">
                  <c:v>2017</c:v>
                </c:pt>
                <c:pt idx="3">
                  <c:v>2018</c:v>
                </c:pt>
                <c:pt idx="4">
                  <c:v>2019</c:v>
                </c:pt>
              </c:numCache>
            </c:numRef>
          </c:cat>
          <c:val>
            <c:numRef>
              <c:f>'Vols by gender &amp; age'!$D$17:$I$17</c:f>
              <c:numCache>
                <c:formatCode>General</c:formatCode>
                <c:ptCount val="5"/>
                <c:pt idx="0">
                  <c:v>188</c:v>
                </c:pt>
                <c:pt idx="1">
                  <c:v>149</c:v>
                </c:pt>
                <c:pt idx="2">
                  <c:v>126</c:v>
                </c:pt>
                <c:pt idx="3">
                  <c:v>119</c:v>
                </c:pt>
                <c:pt idx="4">
                  <c:v>85</c:v>
                </c:pt>
              </c:numCache>
            </c:numRef>
          </c:val>
          <c:smooth val="0"/>
          <c:extLst>
            <c:ext xmlns:c16="http://schemas.microsoft.com/office/drawing/2014/chart" uri="{C3380CC4-5D6E-409C-BE32-E72D297353CC}">
              <c16:uniqueId val="{00000000-4922-4A4A-8A4C-1CCA237D5204}"/>
            </c:ext>
          </c:extLst>
        </c:ser>
        <c:ser>
          <c:idx val="1"/>
          <c:order val="1"/>
          <c:spPr>
            <a:ln w="38100" cap="rnd">
              <a:solidFill>
                <a:srgbClr val="4F408E"/>
              </a:solidFill>
              <a:round/>
            </a:ln>
            <a:effectLst/>
          </c:spPr>
          <c:marker>
            <c:symbol val="circle"/>
            <c:size val="6"/>
            <c:spPr>
              <a:solidFill>
                <a:srgbClr val="4F408E">
                  <a:alpha val="94000"/>
                </a:srgbClr>
              </a:solidFill>
              <a:ln>
                <a:solidFill>
                  <a:srgbClr val="4F408E"/>
                </a:solidFill>
              </a:ln>
            </c:spPr>
          </c:marker>
          <c:dPt>
            <c:idx val="0"/>
            <c:bubble3D val="0"/>
            <c:extLst>
              <c:ext xmlns:c16="http://schemas.microsoft.com/office/drawing/2014/chart" uri="{C3380CC4-5D6E-409C-BE32-E72D297353CC}">
                <c16:uniqueId val="{00000005-4922-4A4A-8A4C-1CCA237D5204}"/>
              </c:ext>
            </c:extLst>
          </c:dPt>
          <c:dPt>
            <c:idx val="4"/>
            <c:bubble3D val="0"/>
            <c:extLst>
              <c:ext xmlns:c16="http://schemas.microsoft.com/office/drawing/2014/chart" uri="{C3380CC4-5D6E-409C-BE32-E72D297353CC}">
                <c16:uniqueId val="{00000006-4922-4A4A-8A4C-1CCA237D5204}"/>
              </c:ext>
            </c:extLst>
          </c:dPt>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922-4A4A-8A4C-1CCA237D5204}"/>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922-4A4A-8A4C-1CCA237D5204}"/>
                </c:ext>
              </c:extLst>
            </c:dLbl>
            <c:spPr>
              <a:noFill/>
              <a:ln>
                <a:noFill/>
              </a:ln>
              <a:effectLst/>
            </c:spPr>
            <c:txPr>
              <a:bodyPr wrap="square" lIns="38100" tIns="19050" rIns="38100" bIns="19050" anchor="ctr">
                <a:spAutoFit/>
              </a:bodyPr>
              <a:lstStyle/>
              <a:p>
                <a:pPr>
                  <a:defRPr sz="1600"/>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'Vols by gender &amp; age'!$D$1:$I$1</c:f>
              <c:numCache>
                <c:formatCode>General</c:formatCode>
                <c:ptCount val="5"/>
                <c:pt idx="0">
                  <c:v>2015</c:v>
                </c:pt>
                <c:pt idx="1">
                  <c:v>2016</c:v>
                </c:pt>
                <c:pt idx="2">
                  <c:v>2017</c:v>
                </c:pt>
                <c:pt idx="3">
                  <c:v>2018</c:v>
                </c:pt>
                <c:pt idx="4">
                  <c:v>2019</c:v>
                </c:pt>
              </c:numCache>
            </c:numRef>
          </c:cat>
          <c:val>
            <c:numRef>
              <c:f>'Vols by gender &amp; age'!$D$19:$I$19</c:f>
              <c:numCache>
                <c:formatCode>General</c:formatCode>
                <c:ptCount val="5"/>
                <c:pt idx="0">
                  <c:v>52</c:v>
                </c:pt>
                <c:pt idx="1">
                  <c:v>40</c:v>
                </c:pt>
                <c:pt idx="2">
                  <c:v>42</c:v>
                </c:pt>
                <c:pt idx="3">
                  <c:v>40</c:v>
                </c:pt>
                <c:pt idx="4">
                  <c:v>23</c:v>
                </c:pt>
              </c:numCache>
            </c:numRef>
          </c:val>
          <c:smooth val="0"/>
          <c:extLst>
            <c:ext xmlns:c16="http://schemas.microsoft.com/office/drawing/2014/chart" uri="{C3380CC4-5D6E-409C-BE32-E72D297353CC}">
              <c16:uniqueId val="{00000001-4922-4A4A-8A4C-1CCA237D5204}"/>
            </c:ext>
          </c:extLst>
        </c:ser>
        <c:dLbls>
          <c:showLegendKey val="0"/>
          <c:showVal val="0"/>
          <c:showCatName val="0"/>
          <c:showSerName val="0"/>
          <c:showPercent val="0"/>
          <c:showBubbleSize val="0"/>
        </c:dLbls>
        <c:marker val="1"/>
        <c:smooth val="0"/>
        <c:axId val="1742278720"/>
        <c:axId val="1887665616"/>
      </c:lineChart>
      <c:catAx>
        <c:axId val="17422787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600"/>
            </a:pPr>
            <a:endParaRPr lang="en-US"/>
          </a:p>
        </c:txPr>
        <c:crossAx val="1887665616"/>
        <c:crosses val="autoZero"/>
        <c:auto val="1"/>
        <c:lblAlgn val="ctr"/>
        <c:lblOffset val="100"/>
        <c:noMultiLvlLbl val="0"/>
      </c:catAx>
      <c:valAx>
        <c:axId val="1887665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sz="1600"/>
            </a:pPr>
            <a:endParaRPr lang="en-US"/>
          </a:p>
        </c:txPr>
        <c:crossAx val="1742278720"/>
        <c:crosses val="autoZero"/>
        <c:crossBetween val="between"/>
        <c:majorUnit val="50"/>
      </c:valAx>
    </c:plotArea>
    <c:plotVisOnly val="1"/>
    <c:dispBlanksAs val="gap"/>
    <c:showDLblsOverMax val="0"/>
    <c:extLst/>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solidFill>
                  <a:schemeClr val="accent2">
                    <a:lumMod val="75000"/>
                  </a:schemeClr>
                </a:solidFill>
              </a:defRPr>
            </a:pPr>
            <a:r>
              <a:rPr lang="en-AU" sz="1800" dirty="0">
                <a:solidFill>
                  <a:schemeClr val="accent2">
                    <a:lumMod val="75000"/>
                  </a:schemeClr>
                </a:solidFill>
              </a:rPr>
              <a:t>14 – 17 year olds</a:t>
            </a:r>
          </a:p>
        </c:rich>
      </c:tx>
      <c:layout>
        <c:manualLayout>
          <c:xMode val="edge"/>
          <c:yMode val="edge"/>
          <c:x val="0.30393288929013412"/>
          <c:y val="9.9432374241534543E-3"/>
        </c:manualLayout>
      </c:layout>
      <c:overlay val="0"/>
    </c:title>
    <c:autoTitleDeleted val="0"/>
    <c:plotArea>
      <c:layout>
        <c:manualLayout>
          <c:layoutTarget val="inner"/>
          <c:xMode val="edge"/>
          <c:yMode val="edge"/>
          <c:x val="0.16194324709226804"/>
          <c:y val="0.11686614981119776"/>
          <c:w val="0.80147242080617231"/>
          <c:h val="0.72662603561047501"/>
        </c:manualLayout>
      </c:layout>
      <c:lineChart>
        <c:grouping val="standard"/>
        <c:varyColors val="0"/>
        <c:ser>
          <c:idx val="0"/>
          <c:order val="0"/>
          <c:spPr>
            <a:ln w="38100" cap="rnd">
              <a:solidFill>
                <a:srgbClr val="2190D7"/>
              </a:solidFill>
              <a:round/>
            </a:ln>
            <a:effectLst/>
          </c:spPr>
          <c:marker>
            <c:symbol val="circle"/>
            <c:size val="5"/>
            <c:spPr>
              <a:solidFill>
                <a:srgbClr val="2190D7"/>
              </a:solidFill>
              <a:ln>
                <a:solidFill>
                  <a:srgbClr val="2190D7"/>
                </a:solidFill>
              </a:ln>
            </c:spPr>
          </c:marker>
          <c:dPt>
            <c:idx val="0"/>
            <c:bubble3D val="0"/>
            <c:extLst>
              <c:ext xmlns:c16="http://schemas.microsoft.com/office/drawing/2014/chart" uri="{C3380CC4-5D6E-409C-BE32-E72D297353CC}">
                <c16:uniqueId val="{00000003-BD68-4747-8F52-A4D8A19AC2C5}"/>
              </c:ext>
            </c:extLst>
          </c:dPt>
          <c:dPt>
            <c:idx val="4"/>
            <c:bubble3D val="0"/>
            <c:extLst>
              <c:ext xmlns:c16="http://schemas.microsoft.com/office/drawing/2014/chart" uri="{C3380CC4-5D6E-409C-BE32-E72D297353CC}">
                <c16:uniqueId val="{00000004-BD68-4747-8F52-A4D8A19AC2C5}"/>
              </c:ext>
            </c:extLst>
          </c:dPt>
          <c:dLbls>
            <c:dLbl>
              <c:idx val="0"/>
              <c:layout>
                <c:manualLayout>
                  <c:x val="-8.7593415637860106E-2"/>
                  <c:y val="-5.22524634315775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D68-4747-8F52-A4D8A19AC2C5}"/>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D68-4747-8F52-A4D8A19AC2C5}"/>
                </c:ext>
              </c:extLst>
            </c:dLbl>
            <c:numFmt formatCode="#,##0" sourceLinked="0"/>
            <c:spPr>
              <a:noFill/>
              <a:ln>
                <a:noFill/>
              </a:ln>
              <a:effectLst/>
            </c:spPr>
            <c:txPr>
              <a:bodyPr wrap="square" lIns="38100" tIns="19050" rIns="38100" bIns="19050" anchor="ctr">
                <a:spAutoFit/>
              </a:bodyPr>
              <a:lstStyle/>
              <a:p>
                <a:pPr>
                  <a:defRPr sz="1600"/>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'Vols by gender &amp; age'!$D$1:$I$1</c:f>
              <c:numCache>
                <c:formatCode>General</c:formatCode>
                <c:ptCount val="5"/>
                <c:pt idx="0">
                  <c:v>2015</c:v>
                </c:pt>
                <c:pt idx="1">
                  <c:v>2016</c:v>
                </c:pt>
                <c:pt idx="2">
                  <c:v>2017</c:v>
                </c:pt>
                <c:pt idx="3">
                  <c:v>2018</c:v>
                </c:pt>
                <c:pt idx="4">
                  <c:v>2019</c:v>
                </c:pt>
              </c:numCache>
            </c:numRef>
          </c:cat>
          <c:val>
            <c:numRef>
              <c:f>'Vols by gender &amp; age'!$D$18:$I$18</c:f>
              <c:numCache>
                <c:formatCode>General</c:formatCode>
                <c:ptCount val="5"/>
                <c:pt idx="0">
                  <c:v>1895</c:v>
                </c:pt>
                <c:pt idx="1">
                  <c:v>1791</c:v>
                </c:pt>
                <c:pt idx="2">
                  <c:v>1699</c:v>
                </c:pt>
                <c:pt idx="3">
                  <c:v>1561</c:v>
                </c:pt>
                <c:pt idx="4">
                  <c:v>1433</c:v>
                </c:pt>
              </c:numCache>
            </c:numRef>
          </c:val>
          <c:smooth val="0"/>
          <c:extLst>
            <c:ext xmlns:c16="http://schemas.microsoft.com/office/drawing/2014/chart" uri="{C3380CC4-5D6E-409C-BE32-E72D297353CC}">
              <c16:uniqueId val="{00000000-BD68-4747-8F52-A4D8A19AC2C5}"/>
            </c:ext>
          </c:extLst>
        </c:ser>
        <c:ser>
          <c:idx val="1"/>
          <c:order val="1"/>
          <c:spPr>
            <a:ln w="38100" cap="rnd">
              <a:solidFill>
                <a:srgbClr val="4F408E"/>
              </a:solidFill>
              <a:round/>
            </a:ln>
            <a:effectLst/>
          </c:spPr>
          <c:marker>
            <c:symbol val="circle"/>
            <c:size val="5"/>
            <c:spPr>
              <a:solidFill>
                <a:srgbClr val="4F408E"/>
              </a:solidFill>
              <a:ln>
                <a:solidFill>
                  <a:srgbClr val="4F408E"/>
                </a:solidFill>
              </a:ln>
            </c:spPr>
          </c:marker>
          <c:dPt>
            <c:idx val="0"/>
            <c:bubble3D val="0"/>
            <c:extLst>
              <c:ext xmlns:c16="http://schemas.microsoft.com/office/drawing/2014/chart" uri="{C3380CC4-5D6E-409C-BE32-E72D297353CC}">
                <c16:uniqueId val="{00000005-BD68-4747-8F52-A4D8A19AC2C5}"/>
              </c:ext>
            </c:extLst>
          </c:dPt>
          <c:dPt>
            <c:idx val="4"/>
            <c:bubble3D val="0"/>
            <c:extLst>
              <c:ext xmlns:c16="http://schemas.microsoft.com/office/drawing/2014/chart" uri="{C3380CC4-5D6E-409C-BE32-E72D297353CC}">
                <c16:uniqueId val="{00000006-BD68-4747-8F52-A4D8A19AC2C5}"/>
              </c:ext>
            </c:extLst>
          </c:dPt>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D68-4747-8F52-A4D8A19AC2C5}"/>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D68-4747-8F52-A4D8A19AC2C5}"/>
                </c:ext>
              </c:extLst>
            </c:dLbl>
            <c:spPr>
              <a:noFill/>
              <a:ln>
                <a:noFill/>
              </a:ln>
              <a:effectLst/>
            </c:spPr>
            <c:txPr>
              <a:bodyPr wrap="square" lIns="38100" tIns="19050" rIns="38100" bIns="19050" anchor="ctr">
                <a:spAutoFit/>
              </a:bodyPr>
              <a:lstStyle/>
              <a:p>
                <a:pPr>
                  <a:defRPr sz="1600"/>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'Vols by gender &amp; age'!$D$1:$I$1</c:f>
              <c:numCache>
                <c:formatCode>General</c:formatCode>
                <c:ptCount val="5"/>
                <c:pt idx="0">
                  <c:v>2015</c:v>
                </c:pt>
                <c:pt idx="1">
                  <c:v>2016</c:v>
                </c:pt>
                <c:pt idx="2">
                  <c:v>2017</c:v>
                </c:pt>
                <c:pt idx="3">
                  <c:v>2018</c:v>
                </c:pt>
                <c:pt idx="4">
                  <c:v>2019</c:v>
                </c:pt>
              </c:numCache>
            </c:numRef>
          </c:cat>
          <c:val>
            <c:numRef>
              <c:f>'Vols by gender &amp; age'!$D$20:$I$20</c:f>
              <c:numCache>
                <c:formatCode>General</c:formatCode>
                <c:ptCount val="5"/>
                <c:pt idx="0">
                  <c:v>550</c:v>
                </c:pt>
                <c:pt idx="1">
                  <c:v>523</c:v>
                </c:pt>
                <c:pt idx="2">
                  <c:v>506</c:v>
                </c:pt>
                <c:pt idx="3">
                  <c:v>522</c:v>
                </c:pt>
                <c:pt idx="4">
                  <c:v>481</c:v>
                </c:pt>
              </c:numCache>
            </c:numRef>
          </c:val>
          <c:smooth val="0"/>
          <c:extLst>
            <c:ext xmlns:c16="http://schemas.microsoft.com/office/drawing/2014/chart" uri="{C3380CC4-5D6E-409C-BE32-E72D297353CC}">
              <c16:uniqueId val="{00000001-BD68-4747-8F52-A4D8A19AC2C5}"/>
            </c:ext>
          </c:extLst>
        </c:ser>
        <c:dLbls>
          <c:showLegendKey val="0"/>
          <c:showVal val="0"/>
          <c:showCatName val="0"/>
          <c:showSerName val="0"/>
          <c:showPercent val="0"/>
          <c:showBubbleSize val="0"/>
        </c:dLbls>
        <c:marker val="1"/>
        <c:smooth val="0"/>
        <c:axId val="1742278720"/>
        <c:axId val="1887665616"/>
      </c:lineChart>
      <c:catAx>
        <c:axId val="17422787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600"/>
            </a:pPr>
            <a:endParaRPr lang="en-US"/>
          </a:p>
        </c:txPr>
        <c:crossAx val="1887665616"/>
        <c:crosses val="autoZero"/>
        <c:auto val="1"/>
        <c:lblAlgn val="ctr"/>
        <c:lblOffset val="100"/>
        <c:noMultiLvlLbl val="0"/>
      </c:catAx>
      <c:valAx>
        <c:axId val="18876656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1600"/>
            </a:pPr>
            <a:endParaRPr lang="en-US"/>
          </a:p>
        </c:txPr>
        <c:crossAx val="1742278720"/>
        <c:crosses val="autoZero"/>
        <c:crossBetween val="between"/>
        <c:minorUnit val="500"/>
      </c:valAx>
    </c:plotArea>
    <c:plotVisOnly val="1"/>
    <c:dispBlanksAs val="gap"/>
    <c:showDLblsOverMax val="0"/>
    <c:extLst/>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accent2">
                    <a:lumMod val="75000"/>
                  </a:schemeClr>
                </a:solidFill>
                <a:latin typeface="Arial" panose="020B0604020202020204" pitchFamily="34" charset="0"/>
                <a:ea typeface="+mn-ea"/>
                <a:cs typeface="Arial" panose="020B0604020202020204" pitchFamily="34" charset="0"/>
              </a:defRPr>
            </a:pPr>
            <a:r>
              <a:rPr lang="en-US" sz="2000" b="1" dirty="0">
                <a:solidFill>
                  <a:schemeClr val="accent2">
                    <a:lumMod val="75000"/>
                  </a:schemeClr>
                </a:solidFill>
              </a:rPr>
              <a:t>2019 Conviction and sentenced</a:t>
            </a:r>
            <a:r>
              <a:rPr lang="en-US" sz="2000" b="1" baseline="0" dirty="0">
                <a:solidFill>
                  <a:schemeClr val="accent2">
                    <a:lumMod val="75000"/>
                  </a:schemeClr>
                </a:solidFill>
              </a:rPr>
              <a:t> custody </a:t>
            </a:r>
            <a:r>
              <a:rPr lang="en-US" sz="2000" b="1" dirty="0">
                <a:solidFill>
                  <a:schemeClr val="accent2">
                    <a:lumMod val="75000"/>
                  </a:schemeClr>
                </a:solidFill>
              </a:rPr>
              <a:t> rates</a:t>
            </a:r>
          </a:p>
        </c:rich>
      </c:tx>
      <c:layout>
        <c:manualLayout>
          <c:xMode val="edge"/>
          <c:yMode val="edge"/>
          <c:x val="0.15862561924982307"/>
          <c:y val="0"/>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accent2">
                  <a:lumMod val="7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2931149419953256"/>
          <c:y val="0.15422130410361498"/>
          <c:w val="0.85197850854803792"/>
          <c:h val="0.66555638593311361"/>
        </c:manualLayout>
      </c:layout>
      <c:barChart>
        <c:barDir val="col"/>
        <c:grouping val="clustered"/>
        <c:varyColors val="0"/>
        <c:ser>
          <c:idx val="0"/>
          <c:order val="0"/>
          <c:tx>
            <c:strRef>
              <c:f>'Vols &amp; rates'!$A$33</c:f>
              <c:strCache>
                <c:ptCount val="1"/>
                <c:pt idx="0">
                  <c:v>Conviction rate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'Vols &amp; rates'!$B$32:$C$32</c:f>
              <c:strCache>
                <c:ptCount val="2"/>
                <c:pt idx="0">
                  <c:v>Aboriginal</c:v>
                </c:pt>
                <c:pt idx="1">
                  <c:v>Non-Aboriginal</c:v>
                </c:pt>
              </c:strCache>
            </c:strRef>
          </c:cat>
          <c:val>
            <c:numRef>
              <c:f>'Vols &amp; rates'!$B$33:$C$33</c:f>
              <c:numCache>
                <c:formatCode>0%</c:formatCode>
                <c:ptCount val="2"/>
                <c:pt idx="0">
                  <c:v>0.82128350934199834</c:v>
                </c:pt>
                <c:pt idx="1">
                  <c:v>0.85612321562734783</c:v>
                </c:pt>
              </c:numCache>
            </c:numRef>
          </c:val>
          <c:extLst>
            <c:ext xmlns:c16="http://schemas.microsoft.com/office/drawing/2014/chart" uri="{C3380CC4-5D6E-409C-BE32-E72D297353CC}">
              <c16:uniqueId val="{00000000-B122-4B94-8133-D7B2C84E2965}"/>
            </c:ext>
          </c:extLst>
        </c:ser>
        <c:ser>
          <c:idx val="1"/>
          <c:order val="1"/>
          <c:tx>
            <c:v>Sentenced custody rate</c:v>
          </c:tx>
          <c:spPr>
            <a:solidFill>
              <a:srgbClr val="2190D7"/>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'Vols &amp; rates'!$B$32:$C$32</c:f>
              <c:strCache>
                <c:ptCount val="2"/>
                <c:pt idx="0">
                  <c:v>Aboriginal</c:v>
                </c:pt>
                <c:pt idx="1">
                  <c:v>Non-Aboriginal</c:v>
                </c:pt>
              </c:strCache>
            </c:strRef>
          </c:cat>
          <c:val>
            <c:numRef>
              <c:f>'Vols &amp; rates'!$B$34:$C$34</c:f>
              <c:numCache>
                <c:formatCode>0%</c:formatCode>
                <c:ptCount val="2"/>
                <c:pt idx="0">
                  <c:v>9.5450049455984176E-2</c:v>
                </c:pt>
                <c:pt idx="1">
                  <c:v>5.5287406757349715E-2</c:v>
                </c:pt>
              </c:numCache>
            </c:numRef>
          </c:val>
          <c:extLst>
            <c:ext xmlns:c16="http://schemas.microsoft.com/office/drawing/2014/chart" uri="{C3380CC4-5D6E-409C-BE32-E72D297353CC}">
              <c16:uniqueId val="{00000001-B122-4B94-8133-D7B2C84E2965}"/>
            </c:ext>
          </c:extLst>
        </c:ser>
        <c:dLbls>
          <c:showLegendKey val="0"/>
          <c:showVal val="0"/>
          <c:showCatName val="0"/>
          <c:showSerName val="0"/>
          <c:showPercent val="0"/>
          <c:showBubbleSize val="0"/>
        </c:dLbls>
        <c:gapWidth val="75"/>
        <c:axId val="1474155279"/>
        <c:axId val="1698469359"/>
      </c:barChart>
      <c:catAx>
        <c:axId val="14741552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98469359"/>
        <c:crosses val="autoZero"/>
        <c:auto val="1"/>
        <c:lblAlgn val="ctr"/>
        <c:lblOffset val="100"/>
        <c:noMultiLvlLbl val="0"/>
      </c:catAx>
      <c:valAx>
        <c:axId val="1698469359"/>
        <c:scaling>
          <c:orientation val="minMax"/>
          <c:max val="1"/>
        </c:scaling>
        <c:delete val="0"/>
        <c:axPos val="l"/>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74155279"/>
        <c:crosses val="autoZero"/>
        <c:crossBetween val="between"/>
        <c:majorUnit val="0.2"/>
      </c:valAx>
      <c:spPr>
        <a:noFill/>
        <a:ln>
          <a:noFill/>
        </a:ln>
        <a:effectLst/>
      </c:spPr>
    </c:plotArea>
    <c:legend>
      <c:legendPos val="b"/>
      <c:layout>
        <c:manualLayout>
          <c:xMode val="edge"/>
          <c:yMode val="edge"/>
          <c:x val="6.9656758669497526E-2"/>
          <c:y val="0.92123255231232004"/>
          <c:w val="0.87867055909412595"/>
          <c:h val="7.567494440214324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'[Reoffending.xlsx]Prior proven'!$B$13</c:f>
              <c:strCache>
                <c:ptCount val="1"/>
                <c:pt idx="0">
                  <c:v>Aboriginal </c:v>
                </c:pt>
              </c:strCache>
            </c:strRef>
          </c:tx>
          <c:spPr>
            <a:solidFill>
              <a:srgbClr val="215AAF"/>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'[Reoffending.xlsx]Prior proven'!$A$19:$A$21</c:f>
              <c:strCache>
                <c:ptCount val="3"/>
                <c:pt idx="0">
                  <c:v>No prior proven offences</c:v>
                </c:pt>
                <c:pt idx="1">
                  <c:v>1-2 prior proven offences</c:v>
                </c:pt>
                <c:pt idx="2">
                  <c:v>3+ prior proven offences</c:v>
                </c:pt>
              </c:strCache>
            </c:strRef>
          </c:cat>
          <c:val>
            <c:numRef>
              <c:f>'[Reoffending.xlsx]Prior proven'!$B$19:$B$21</c:f>
              <c:numCache>
                <c:formatCode>0%</c:formatCode>
                <c:ptCount val="3"/>
                <c:pt idx="0">
                  <c:v>0.30893883951907997</c:v>
                </c:pt>
                <c:pt idx="1">
                  <c:v>0.15211709357030842</c:v>
                </c:pt>
                <c:pt idx="2">
                  <c:v>0.53894406691061159</c:v>
                </c:pt>
              </c:numCache>
            </c:numRef>
          </c:val>
          <c:extLst>
            <c:ext xmlns:c16="http://schemas.microsoft.com/office/drawing/2014/chart" uri="{C3380CC4-5D6E-409C-BE32-E72D297353CC}">
              <c16:uniqueId val="{00000000-55BB-449C-BA90-E2B6047CB3D7}"/>
            </c:ext>
          </c:extLst>
        </c:ser>
        <c:ser>
          <c:idx val="1"/>
          <c:order val="1"/>
          <c:tx>
            <c:strRef>
              <c:f>'[Reoffending.xlsx]Prior proven'!$C$13</c:f>
              <c:strCache>
                <c:ptCount val="1"/>
                <c:pt idx="0">
                  <c:v>Non-Aboriginal</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'[Reoffending.xlsx]Prior proven'!$A$19:$A$21</c:f>
              <c:strCache>
                <c:ptCount val="3"/>
                <c:pt idx="0">
                  <c:v>No prior proven offences</c:v>
                </c:pt>
                <c:pt idx="1">
                  <c:v>1-2 prior proven offences</c:v>
                </c:pt>
                <c:pt idx="2">
                  <c:v>3+ prior proven offences</c:v>
                </c:pt>
              </c:strCache>
            </c:strRef>
          </c:cat>
          <c:val>
            <c:numRef>
              <c:f>'[Reoffending.xlsx]Prior proven'!$C$19:$C$21</c:f>
              <c:numCache>
                <c:formatCode>0%</c:formatCode>
                <c:ptCount val="3"/>
                <c:pt idx="0">
                  <c:v>0.54462474645030423</c:v>
                </c:pt>
                <c:pt idx="1">
                  <c:v>0.15365111561866127</c:v>
                </c:pt>
                <c:pt idx="2">
                  <c:v>0.30172413793103448</c:v>
                </c:pt>
              </c:numCache>
            </c:numRef>
          </c:val>
          <c:extLst>
            <c:ext xmlns:c16="http://schemas.microsoft.com/office/drawing/2014/chart" uri="{C3380CC4-5D6E-409C-BE32-E72D297353CC}">
              <c16:uniqueId val="{00000001-55BB-449C-BA90-E2B6047CB3D7}"/>
            </c:ext>
          </c:extLst>
        </c:ser>
        <c:dLbls>
          <c:showLegendKey val="0"/>
          <c:showVal val="0"/>
          <c:showCatName val="0"/>
          <c:showSerName val="0"/>
          <c:showPercent val="0"/>
          <c:showBubbleSize val="0"/>
        </c:dLbls>
        <c:gapWidth val="75"/>
        <c:axId val="1284807183"/>
        <c:axId val="1698459375"/>
      </c:barChart>
      <c:catAx>
        <c:axId val="12848071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98459375"/>
        <c:crosses val="autoZero"/>
        <c:auto val="1"/>
        <c:lblAlgn val="ctr"/>
        <c:lblOffset val="100"/>
        <c:noMultiLvlLbl val="0"/>
      </c:catAx>
      <c:valAx>
        <c:axId val="1698459375"/>
        <c:scaling>
          <c:orientation val="minMax"/>
        </c:scaling>
        <c:delete val="0"/>
        <c:axPos val="b"/>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848071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[Reoffending.xlsx]Concurrent!$B$12</c:f>
              <c:strCache>
                <c:ptCount val="1"/>
                <c:pt idx="0">
                  <c:v>Aboriginal</c:v>
                </c:pt>
              </c:strCache>
            </c:strRef>
          </c:tx>
          <c:spPr>
            <a:solidFill>
              <a:srgbClr val="215AAF"/>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[Reoffending.xlsx]Concurrent!$A$17:$A$18</c:f>
              <c:strCache>
                <c:ptCount val="2"/>
                <c:pt idx="0">
                  <c:v>No concurrent offence</c:v>
                </c:pt>
                <c:pt idx="1">
                  <c:v>At least one concurrent offence</c:v>
                </c:pt>
              </c:strCache>
            </c:strRef>
          </c:cat>
          <c:val>
            <c:numRef>
              <c:f>[Reoffending.xlsx]Concurrent!$B$17:$B$18</c:f>
              <c:numCache>
                <c:formatCode>0%</c:formatCode>
                <c:ptCount val="2"/>
                <c:pt idx="0">
                  <c:v>0.32775744903293258</c:v>
                </c:pt>
                <c:pt idx="1">
                  <c:v>0.67224255096706742</c:v>
                </c:pt>
              </c:numCache>
            </c:numRef>
          </c:val>
          <c:extLst>
            <c:ext xmlns:c16="http://schemas.microsoft.com/office/drawing/2014/chart" uri="{C3380CC4-5D6E-409C-BE32-E72D297353CC}">
              <c16:uniqueId val="{00000000-4485-4D5D-8576-F529F02A4B05}"/>
            </c:ext>
          </c:extLst>
        </c:ser>
        <c:ser>
          <c:idx val="1"/>
          <c:order val="1"/>
          <c:tx>
            <c:strRef>
              <c:f>[Reoffending.xlsx]Concurrent!$C$12</c:f>
              <c:strCache>
                <c:ptCount val="1"/>
                <c:pt idx="0">
                  <c:v>Non-Aboriginal</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[Reoffending.xlsx]Concurrent!$A$17:$A$18</c:f>
              <c:strCache>
                <c:ptCount val="2"/>
                <c:pt idx="0">
                  <c:v>No concurrent offence</c:v>
                </c:pt>
                <c:pt idx="1">
                  <c:v>At least one concurrent offence</c:v>
                </c:pt>
              </c:strCache>
            </c:strRef>
          </c:cat>
          <c:val>
            <c:numRef>
              <c:f>[Reoffending.xlsx]Concurrent!$C$17:$C$18</c:f>
              <c:numCache>
                <c:formatCode>0%</c:formatCode>
                <c:ptCount val="2"/>
                <c:pt idx="0">
                  <c:v>0.42241379310344829</c:v>
                </c:pt>
                <c:pt idx="1">
                  <c:v>0.57758620689655171</c:v>
                </c:pt>
              </c:numCache>
            </c:numRef>
          </c:val>
          <c:extLst>
            <c:ext xmlns:c16="http://schemas.microsoft.com/office/drawing/2014/chart" uri="{C3380CC4-5D6E-409C-BE32-E72D297353CC}">
              <c16:uniqueId val="{00000001-4485-4D5D-8576-F529F02A4B05}"/>
            </c:ext>
          </c:extLst>
        </c:ser>
        <c:dLbls>
          <c:showLegendKey val="0"/>
          <c:showVal val="0"/>
          <c:showCatName val="0"/>
          <c:showSerName val="0"/>
          <c:showPercent val="0"/>
          <c:showBubbleSize val="0"/>
        </c:dLbls>
        <c:gapWidth val="182"/>
        <c:axId val="1474216479"/>
        <c:axId val="1698481839"/>
      </c:barChart>
      <c:catAx>
        <c:axId val="147421647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98481839"/>
        <c:crosses val="autoZero"/>
        <c:auto val="1"/>
        <c:lblAlgn val="ctr"/>
        <c:lblOffset val="100"/>
        <c:noMultiLvlLbl val="0"/>
      </c:catAx>
      <c:valAx>
        <c:axId val="1698481839"/>
        <c:scaling>
          <c:orientation val="minMax"/>
        </c:scaling>
        <c:delete val="0"/>
        <c:axPos val="b"/>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742164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517877387216407E-2"/>
          <c:y val="2.7413572598993755E-2"/>
          <c:w val="0.8959265647596657"/>
          <c:h val="0.83404710092241352"/>
        </c:manualLayout>
      </c:layout>
      <c:lineChart>
        <c:grouping val="standard"/>
        <c:varyColors val="0"/>
        <c:ser>
          <c:idx val="2"/>
          <c:order val="0"/>
          <c:tx>
            <c:strRef>
              <c:f>'AIHW Series all ages'!$F$2</c:f>
              <c:strCache>
                <c:ptCount val="1"/>
                <c:pt idx="0">
                  <c:v>Total</c:v>
                </c:pt>
              </c:strCache>
            </c:strRef>
          </c:tx>
          <c:spPr>
            <a:ln w="38100" cap="rnd">
              <a:solidFill>
                <a:schemeClr val="bg1">
                  <a:lumMod val="50000"/>
                </a:schemeClr>
              </a:solidFill>
              <a:round/>
            </a:ln>
            <a:effectLst/>
          </c:spPr>
          <c:marker>
            <c:symbol val="circle"/>
            <c:size val="6"/>
            <c:spPr>
              <a:solidFill>
                <a:schemeClr val="accent3">
                  <a:lumMod val="75000"/>
                </a:schemeClr>
              </a:solidFill>
              <a:ln w="9525">
                <a:solidFill>
                  <a:schemeClr val="accent3"/>
                </a:solidFill>
              </a:ln>
              <a:effectLst/>
            </c:spPr>
          </c:marker>
          <c:dPt>
            <c:idx val="0"/>
            <c:marker>
              <c:symbol val="circle"/>
              <c:size val="6"/>
              <c:spPr>
                <a:solidFill>
                  <a:schemeClr val="accent3">
                    <a:lumMod val="75000"/>
                  </a:schemeClr>
                </a:solidFill>
                <a:ln w="9525">
                  <a:solidFill>
                    <a:schemeClr val="accent3"/>
                  </a:solidFill>
                </a:ln>
                <a:effectLst/>
              </c:spPr>
            </c:marker>
            <c:bubble3D val="0"/>
            <c:extLst>
              <c:ext xmlns:c16="http://schemas.microsoft.com/office/drawing/2014/chart" uri="{C3380CC4-5D6E-409C-BE32-E72D297353CC}">
                <c16:uniqueId val="{0000000A-8BAC-447A-9E06-FCA7170E99D4}"/>
              </c:ext>
            </c:extLst>
          </c:dPt>
          <c:dPt>
            <c:idx val="20"/>
            <c:marker>
              <c:symbol val="circle"/>
              <c:size val="9"/>
              <c:spPr>
                <a:solidFill>
                  <a:schemeClr val="accent3">
                    <a:lumMod val="75000"/>
                  </a:schemeClr>
                </a:solidFill>
                <a:ln w="9525">
                  <a:solidFill>
                    <a:schemeClr val="accent3"/>
                  </a:solidFill>
                </a:ln>
                <a:effectLst/>
              </c:spPr>
            </c:marker>
            <c:bubble3D val="0"/>
            <c:extLst>
              <c:ext xmlns:c16="http://schemas.microsoft.com/office/drawing/2014/chart" uri="{C3380CC4-5D6E-409C-BE32-E72D297353CC}">
                <c16:uniqueId val="{00000012-8BAC-447A-9E06-FCA7170E99D4}"/>
              </c:ext>
            </c:extLst>
          </c:dPt>
          <c:dPt>
            <c:idx val="36"/>
            <c:marker>
              <c:symbol val="circle"/>
              <c:size val="9"/>
              <c:spPr>
                <a:solidFill>
                  <a:schemeClr val="accent3">
                    <a:lumMod val="75000"/>
                  </a:schemeClr>
                </a:solidFill>
                <a:ln w="9525">
                  <a:solidFill>
                    <a:schemeClr val="accent3"/>
                  </a:solidFill>
                </a:ln>
                <a:effectLst/>
              </c:spPr>
            </c:marker>
            <c:bubble3D val="0"/>
            <c:spPr>
              <a:ln w="38100" cap="rnd">
                <a:solidFill>
                  <a:schemeClr val="tx1">
                    <a:lumMod val="50000"/>
                    <a:lumOff val="50000"/>
                  </a:schemeClr>
                </a:solidFill>
                <a:round/>
              </a:ln>
              <a:effectLst/>
            </c:spPr>
            <c:extLst>
              <c:ext xmlns:c16="http://schemas.microsoft.com/office/drawing/2014/chart" uri="{C3380CC4-5D6E-409C-BE32-E72D297353CC}">
                <c16:uniqueId val="{0000000B-8BAC-447A-9E06-FCA7170E99D4}"/>
              </c:ext>
            </c:extLst>
          </c:dPt>
          <c:dPt>
            <c:idx val="40"/>
            <c:marker>
              <c:symbol val="circle"/>
              <c:size val="6"/>
              <c:spPr>
                <a:solidFill>
                  <a:schemeClr val="accent3">
                    <a:lumMod val="75000"/>
                  </a:schemeClr>
                </a:solidFill>
                <a:ln w="9525">
                  <a:solidFill>
                    <a:schemeClr val="accent3"/>
                  </a:solidFill>
                </a:ln>
                <a:effectLst/>
              </c:spPr>
            </c:marker>
            <c:bubble3D val="0"/>
            <c:extLst>
              <c:ext xmlns:c16="http://schemas.microsoft.com/office/drawing/2014/chart" uri="{C3380CC4-5D6E-409C-BE32-E72D297353CC}">
                <c16:uniqueId val="{0000000C-8BAC-447A-9E06-FCA7170E99D4}"/>
              </c:ext>
            </c:extLst>
          </c:dPt>
          <c:dPt>
            <c:idx val="45"/>
            <c:marker>
              <c:symbol val="circle"/>
              <c:size val="6"/>
              <c:spPr>
                <a:solidFill>
                  <a:schemeClr val="accent3">
                    <a:lumMod val="75000"/>
                  </a:schemeClr>
                </a:solidFill>
                <a:ln w="9525">
                  <a:solidFill>
                    <a:schemeClr val="accent3"/>
                  </a:solidFill>
                </a:ln>
                <a:effectLst/>
              </c:spPr>
            </c:marker>
            <c:bubble3D val="0"/>
            <c:extLst>
              <c:ext xmlns:c16="http://schemas.microsoft.com/office/drawing/2014/chart" uri="{C3380CC4-5D6E-409C-BE32-E72D297353CC}">
                <c16:uniqueId val="{0000000D-8BAC-447A-9E06-FCA7170E99D4}"/>
              </c:ext>
            </c:extLst>
          </c:dPt>
          <c:dLbls>
            <c:dLbl>
              <c:idx val="0"/>
              <c:layout>
                <c:manualLayout>
                  <c:x val="-1.1474249843592087E-2"/>
                  <c:y val="-4.83186272485473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BAC-447A-9E06-FCA7170E99D4}"/>
                </c:ext>
              </c:extLst>
            </c:dLbl>
            <c:dLbl>
              <c:idx val="2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BAC-447A-9E06-FCA7170E99D4}"/>
                </c:ext>
              </c:extLst>
            </c:dLbl>
            <c:dLbl>
              <c:idx val="3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BAC-447A-9E06-FCA7170E99D4}"/>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3">
                        <a:lumMod val="7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'AIHW Series all ages'!$C$6:$C$48</c:f>
              <c:numCache>
                <c:formatCode>mmm\-yy</c:formatCode>
                <c:ptCount val="43"/>
                <c:pt idx="0">
                  <c:v>40513</c:v>
                </c:pt>
                <c:pt idx="1">
                  <c:v>40603</c:v>
                </c:pt>
                <c:pt idx="2">
                  <c:v>40695</c:v>
                </c:pt>
                <c:pt idx="3">
                  <c:v>40787</c:v>
                </c:pt>
                <c:pt idx="4">
                  <c:v>40878</c:v>
                </c:pt>
                <c:pt idx="5">
                  <c:v>40969</c:v>
                </c:pt>
                <c:pt idx="6">
                  <c:v>41061</c:v>
                </c:pt>
                <c:pt idx="7">
                  <c:v>41153</c:v>
                </c:pt>
                <c:pt idx="8">
                  <c:v>41244</c:v>
                </c:pt>
                <c:pt idx="9">
                  <c:v>41334</c:v>
                </c:pt>
                <c:pt idx="10">
                  <c:v>41426</c:v>
                </c:pt>
                <c:pt idx="11">
                  <c:v>41518</c:v>
                </c:pt>
                <c:pt idx="12">
                  <c:v>41609</c:v>
                </c:pt>
                <c:pt idx="13">
                  <c:v>41699</c:v>
                </c:pt>
                <c:pt idx="14">
                  <c:v>41791</c:v>
                </c:pt>
                <c:pt idx="15">
                  <c:v>41883</c:v>
                </c:pt>
                <c:pt idx="16">
                  <c:v>41974</c:v>
                </c:pt>
                <c:pt idx="17">
                  <c:v>42064</c:v>
                </c:pt>
                <c:pt idx="18">
                  <c:v>42156</c:v>
                </c:pt>
                <c:pt idx="19">
                  <c:v>42248</c:v>
                </c:pt>
                <c:pt idx="20">
                  <c:v>42339</c:v>
                </c:pt>
                <c:pt idx="21">
                  <c:v>42430</c:v>
                </c:pt>
                <c:pt idx="22">
                  <c:v>42522</c:v>
                </c:pt>
                <c:pt idx="23">
                  <c:v>42614</c:v>
                </c:pt>
                <c:pt idx="24">
                  <c:v>42705</c:v>
                </c:pt>
                <c:pt idx="25">
                  <c:v>42795</c:v>
                </c:pt>
                <c:pt idx="26">
                  <c:v>42887</c:v>
                </c:pt>
                <c:pt idx="27">
                  <c:v>42979</c:v>
                </c:pt>
                <c:pt idx="28">
                  <c:v>43070</c:v>
                </c:pt>
                <c:pt idx="29">
                  <c:v>43160</c:v>
                </c:pt>
                <c:pt idx="30">
                  <c:v>43252</c:v>
                </c:pt>
                <c:pt idx="31">
                  <c:v>43344</c:v>
                </c:pt>
                <c:pt idx="32">
                  <c:v>43435</c:v>
                </c:pt>
                <c:pt idx="33">
                  <c:v>43525</c:v>
                </c:pt>
                <c:pt idx="34">
                  <c:v>43617</c:v>
                </c:pt>
                <c:pt idx="35">
                  <c:v>43709</c:v>
                </c:pt>
                <c:pt idx="36">
                  <c:v>43800</c:v>
                </c:pt>
                <c:pt idx="37">
                  <c:v>43891</c:v>
                </c:pt>
                <c:pt idx="38">
                  <c:v>43983</c:v>
                </c:pt>
                <c:pt idx="39">
                  <c:v>44075</c:v>
                </c:pt>
                <c:pt idx="40">
                  <c:v>44166</c:v>
                </c:pt>
                <c:pt idx="41">
                  <c:v>44256</c:v>
                </c:pt>
                <c:pt idx="42">
                  <c:v>44348</c:v>
                </c:pt>
              </c:numCache>
            </c:numRef>
          </c:cat>
          <c:val>
            <c:numRef>
              <c:f>'AIHW Series all ages'!$F$6:$F$48</c:f>
              <c:numCache>
                <c:formatCode>General</c:formatCode>
                <c:ptCount val="43"/>
                <c:pt idx="0">
                  <c:v>173</c:v>
                </c:pt>
                <c:pt idx="1">
                  <c:v>177</c:v>
                </c:pt>
                <c:pt idx="2">
                  <c:v>181</c:v>
                </c:pt>
                <c:pt idx="3">
                  <c:v>169</c:v>
                </c:pt>
                <c:pt idx="4">
                  <c:v>170</c:v>
                </c:pt>
                <c:pt idx="5">
                  <c:v>179</c:v>
                </c:pt>
                <c:pt idx="6">
                  <c:v>184</c:v>
                </c:pt>
                <c:pt idx="7">
                  <c:v>173</c:v>
                </c:pt>
                <c:pt idx="8">
                  <c:v>158</c:v>
                </c:pt>
                <c:pt idx="9">
                  <c:v>166</c:v>
                </c:pt>
                <c:pt idx="10">
                  <c:v>158</c:v>
                </c:pt>
                <c:pt idx="11">
                  <c:v>150</c:v>
                </c:pt>
                <c:pt idx="12">
                  <c:v>152</c:v>
                </c:pt>
                <c:pt idx="13">
                  <c:v>148</c:v>
                </c:pt>
                <c:pt idx="14">
                  <c:v>142</c:v>
                </c:pt>
                <c:pt idx="15">
                  <c:v>135</c:v>
                </c:pt>
                <c:pt idx="16">
                  <c:v>138</c:v>
                </c:pt>
                <c:pt idx="17">
                  <c:v>154</c:v>
                </c:pt>
                <c:pt idx="18">
                  <c:v>168</c:v>
                </c:pt>
                <c:pt idx="19">
                  <c:v>162</c:v>
                </c:pt>
                <c:pt idx="20">
                  <c:v>150</c:v>
                </c:pt>
                <c:pt idx="21">
                  <c:v>160</c:v>
                </c:pt>
                <c:pt idx="22" formatCode="0">
                  <c:v>164.27500000000001</c:v>
                </c:pt>
                <c:pt idx="23" formatCode="0">
                  <c:v>138.33699999999999</c:v>
                </c:pt>
                <c:pt idx="24" formatCode="0">
                  <c:v>133.88</c:v>
                </c:pt>
                <c:pt idx="25" formatCode="0">
                  <c:v>150.9</c:v>
                </c:pt>
                <c:pt idx="26" formatCode="0">
                  <c:v>153.52699999999999</c:v>
                </c:pt>
                <c:pt idx="27" formatCode="0">
                  <c:v>132.07599999999999</c:v>
                </c:pt>
                <c:pt idx="28" formatCode="0">
                  <c:v>132.72800000000001</c:v>
                </c:pt>
                <c:pt idx="29" formatCode="0">
                  <c:v>141.84399999999999</c:v>
                </c:pt>
                <c:pt idx="30" formatCode="0">
                  <c:v>145</c:v>
                </c:pt>
                <c:pt idx="31" formatCode="0">
                  <c:v>137.91300000000001</c:v>
                </c:pt>
                <c:pt idx="32" formatCode="0">
                  <c:v>130.16300000000001</c:v>
                </c:pt>
                <c:pt idx="33" formatCode="0">
                  <c:v>127.527</c:v>
                </c:pt>
                <c:pt idx="34" formatCode="0">
                  <c:v>122.989</c:v>
                </c:pt>
                <c:pt idx="35" formatCode="0">
                  <c:v>119.652</c:v>
                </c:pt>
                <c:pt idx="36" formatCode="0">
                  <c:v>118.435</c:v>
                </c:pt>
                <c:pt idx="37" formatCode="0">
                  <c:v>119.34399999999999</c:v>
                </c:pt>
                <c:pt idx="38" formatCode="0">
                  <c:v>92.647999999999996</c:v>
                </c:pt>
                <c:pt idx="39" formatCode="0">
                  <c:v>80.5</c:v>
                </c:pt>
                <c:pt idx="40" formatCode="0">
                  <c:v>77.304000000000002</c:v>
                </c:pt>
                <c:pt idx="41" formatCode="0">
                  <c:v>84.533000000000001</c:v>
                </c:pt>
                <c:pt idx="42" formatCode="0">
                  <c:v>82.066000000000003</c:v>
                </c:pt>
              </c:numCache>
            </c:numRef>
          </c:val>
          <c:smooth val="0"/>
          <c:extLst>
            <c:ext xmlns:c16="http://schemas.microsoft.com/office/drawing/2014/chart" uri="{C3380CC4-5D6E-409C-BE32-E72D297353CC}">
              <c16:uniqueId val="{0000000E-8BAC-447A-9E06-FCA7170E99D4}"/>
            </c:ext>
          </c:extLst>
        </c:ser>
        <c:ser>
          <c:idx val="0"/>
          <c:order val="1"/>
          <c:tx>
            <c:strRef>
              <c:f>'AIHW Series all ages'!$D$2</c:f>
              <c:strCache>
                <c:ptCount val="1"/>
                <c:pt idx="0">
                  <c:v>Remand</c:v>
                </c:pt>
              </c:strCache>
            </c:strRef>
          </c:tx>
          <c:spPr>
            <a:ln w="38100" cap="rnd">
              <a:solidFill>
                <a:schemeClr val="accent2"/>
              </a:solidFill>
              <a:round/>
            </a:ln>
            <a:effectLst/>
          </c:spPr>
          <c:marker>
            <c:symbol val="square"/>
            <c:size val="6"/>
            <c:spPr>
              <a:solidFill>
                <a:schemeClr val="accent2"/>
              </a:solidFill>
              <a:ln w="9525">
                <a:solidFill>
                  <a:schemeClr val="accent2"/>
                </a:solidFill>
              </a:ln>
              <a:effectLst/>
            </c:spPr>
          </c:marker>
          <c:dPt>
            <c:idx val="0"/>
            <c:marker>
              <c:symbol val="square"/>
              <c:size val="6"/>
              <c:spPr>
                <a:solidFill>
                  <a:schemeClr val="accent2"/>
                </a:solidFill>
                <a:ln w="57150">
                  <a:solidFill>
                    <a:schemeClr val="accent2"/>
                  </a:solidFill>
                </a:ln>
                <a:effectLst/>
              </c:spPr>
            </c:marker>
            <c:bubble3D val="0"/>
            <c:extLst>
              <c:ext xmlns:c16="http://schemas.microsoft.com/office/drawing/2014/chart" uri="{C3380CC4-5D6E-409C-BE32-E72D297353CC}">
                <c16:uniqueId val="{00000000-8BAC-447A-9E06-FCA7170E99D4}"/>
              </c:ext>
            </c:extLst>
          </c:dPt>
          <c:dPt>
            <c:idx val="20"/>
            <c:marker>
              <c:symbol val="square"/>
              <c:size val="8"/>
              <c:spPr>
                <a:solidFill>
                  <a:schemeClr val="accent2"/>
                </a:solidFill>
                <a:ln w="9525">
                  <a:solidFill>
                    <a:schemeClr val="accent2"/>
                  </a:solidFill>
                </a:ln>
                <a:effectLst/>
              </c:spPr>
            </c:marker>
            <c:bubble3D val="0"/>
            <c:extLst>
              <c:ext xmlns:c16="http://schemas.microsoft.com/office/drawing/2014/chart" uri="{C3380CC4-5D6E-409C-BE32-E72D297353CC}">
                <c16:uniqueId val="{00000011-8BAC-447A-9E06-FCA7170E99D4}"/>
              </c:ext>
            </c:extLst>
          </c:dPt>
          <c:dPt>
            <c:idx val="36"/>
            <c:marker>
              <c:symbol val="square"/>
              <c:size val="9"/>
              <c:spPr>
                <a:solidFill>
                  <a:schemeClr val="accent2"/>
                </a:solidFill>
                <a:ln w="9525">
                  <a:solidFill>
                    <a:schemeClr val="accent2"/>
                  </a:solidFill>
                </a:ln>
                <a:effectLst/>
              </c:spPr>
            </c:marker>
            <c:bubble3D val="0"/>
            <c:extLst>
              <c:ext xmlns:c16="http://schemas.microsoft.com/office/drawing/2014/chart" uri="{C3380CC4-5D6E-409C-BE32-E72D297353CC}">
                <c16:uniqueId val="{00000001-8BAC-447A-9E06-FCA7170E99D4}"/>
              </c:ext>
            </c:extLst>
          </c:dPt>
          <c:dPt>
            <c:idx val="40"/>
            <c:marker>
              <c:symbol val="square"/>
              <c:size val="6"/>
              <c:spPr>
                <a:solidFill>
                  <a:schemeClr val="accent2"/>
                </a:solidFill>
                <a:ln w="9525">
                  <a:solidFill>
                    <a:schemeClr val="accent2"/>
                  </a:solidFill>
                </a:ln>
                <a:effectLst/>
              </c:spPr>
            </c:marker>
            <c:bubble3D val="0"/>
            <c:extLst>
              <c:ext xmlns:c16="http://schemas.microsoft.com/office/drawing/2014/chart" uri="{C3380CC4-5D6E-409C-BE32-E72D297353CC}">
                <c16:uniqueId val="{00000002-8BAC-447A-9E06-FCA7170E99D4}"/>
              </c:ext>
            </c:extLst>
          </c:dPt>
          <c:dPt>
            <c:idx val="45"/>
            <c:marker>
              <c:symbol val="square"/>
              <c:size val="6"/>
              <c:spPr>
                <a:solidFill>
                  <a:schemeClr val="accent2"/>
                </a:solidFill>
                <a:ln w="57150">
                  <a:solidFill>
                    <a:schemeClr val="accent2"/>
                  </a:solidFill>
                </a:ln>
                <a:effectLst/>
              </c:spPr>
            </c:marker>
            <c:bubble3D val="0"/>
            <c:extLst>
              <c:ext xmlns:c16="http://schemas.microsoft.com/office/drawing/2014/chart" uri="{C3380CC4-5D6E-409C-BE32-E72D297353CC}">
                <c16:uniqueId val="{00000003-8BAC-447A-9E06-FCA7170E99D4}"/>
              </c:ext>
            </c:extLst>
          </c:dPt>
          <c:dLbls>
            <c:dLbl>
              <c:idx val="0"/>
              <c:layout>
                <c:manualLayout>
                  <c:x val="-1.1469437292458723E-2"/>
                  <c:y val="3.69876258837288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BAC-447A-9E06-FCA7170E99D4}"/>
                </c:ext>
              </c:extLst>
            </c:dLbl>
            <c:dLbl>
              <c:idx val="2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BAC-447A-9E06-FCA7170E99D4}"/>
                </c:ext>
              </c:extLst>
            </c:dLbl>
            <c:dLbl>
              <c:idx val="3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BAC-447A-9E06-FCA7170E99D4}"/>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2">
                        <a:lumMod val="75000"/>
                      </a:schemeClr>
                    </a:solidFill>
                    <a:latin typeface="Arial" panose="020B0604020202020204" pitchFamily="34" charset="0"/>
                    <a:ea typeface="+mn-ea"/>
                    <a:cs typeface="Arial" panose="020B0604020202020204" pitchFamily="34" charset="0"/>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'AIHW Series all ages'!$C$6:$C$48</c:f>
              <c:numCache>
                <c:formatCode>mmm\-yy</c:formatCode>
                <c:ptCount val="43"/>
                <c:pt idx="0">
                  <c:v>40513</c:v>
                </c:pt>
                <c:pt idx="1">
                  <c:v>40603</c:v>
                </c:pt>
                <c:pt idx="2">
                  <c:v>40695</c:v>
                </c:pt>
                <c:pt idx="3">
                  <c:v>40787</c:v>
                </c:pt>
                <c:pt idx="4">
                  <c:v>40878</c:v>
                </c:pt>
                <c:pt idx="5">
                  <c:v>40969</c:v>
                </c:pt>
                <c:pt idx="6">
                  <c:v>41061</c:v>
                </c:pt>
                <c:pt idx="7">
                  <c:v>41153</c:v>
                </c:pt>
                <c:pt idx="8">
                  <c:v>41244</c:v>
                </c:pt>
                <c:pt idx="9">
                  <c:v>41334</c:v>
                </c:pt>
                <c:pt idx="10">
                  <c:v>41426</c:v>
                </c:pt>
                <c:pt idx="11">
                  <c:v>41518</c:v>
                </c:pt>
                <c:pt idx="12">
                  <c:v>41609</c:v>
                </c:pt>
                <c:pt idx="13">
                  <c:v>41699</c:v>
                </c:pt>
                <c:pt idx="14">
                  <c:v>41791</c:v>
                </c:pt>
                <c:pt idx="15">
                  <c:v>41883</c:v>
                </c:pt>
                <c:pt idx="16">
                  <c:v>41974</c:v>
                </c:pt>
                <c:pt idx="17">
                  <c:v>42064</c:v>
                </c:pt>
                <c:pt idx="18">
                  <c:v>42156</c:v>
                </c:pt>
                <c:pt idx="19">
                  <c:v>42248</c:v>
                </c:pt>
                <c:pt idx="20">
                  <c:v>42339</c:v>
                </c:pt>
                <c:pt idx="21">
                  <c:v>42430</c:v>
                </c:pt>
                <c:pt idx="22">
                  <c:v>42522</c:v>
                </c:pt>
                <c:pt idx="23">
                  <c:v>42614</c:v>
                </c:pt>
                <c:pt idx="24">
                  <c:v>42705</c:v>
                </c:pt>
                <c:pt idx="25">
                  <c:v>42795</c:v>
                </c:pt>
                <c:pt idx="26">
                  <c:v>42887</c:v>
                </c:pt>
                <c:pt idx="27">
                  <c:v>42979</c:v>
                </c:pt>
                <c:pt idx="28">
                  <c:v>43070</c:v>
                </c:pt>
                <c:pt idx="29">
                  <c:v>43160</c:v>
                </c:pt>
                <c:pt idx="30">
                  <c:v>43252</c:v>
                </c:pt>
                <c:pt idx="31">
                  <c:v>43344</c:v>
                </c:pt>
                <c:pt idx="32">
                  <c:v>43435</c:v>
                </c:pt>
                <c:pt idx="33">
                  <c:v>43525</c:v>
                </c:pt>
                <c:pt idx="34">
                  <c:v>43617</c:v>
                </c:pt>
                <c:pt idx="35">
                  <c:v>43709</c:v>
                </c:pt>
                <c:pt idx="36">
                  <c:v>43800</c:v>
                </c:pt>
                <c:pt idx="37">
                  <c:v>43891</c:v>
                </c:pt>
                <c:pt idx="38">
                  <c:v>43983</c:v>
                </c:pt>
                <c:pt idx="39">
                  <c:v>44075</c:v>
                </c:pt>
                <c:pt idx="40">
                  <c:v>44166</c:v>
                </c:pt>
                <c:pt idx="41">
                  <c:v>44256</c:v>
                </c:pt>
                <c:pt idx="42">
                  <c:v>44348</c:v>
                </c:pt>
              </c:numCache>
            </c:numRef>
          </c:cat>
          <c:val>
            <c:numRef>
              <c:f>'AIHW Series all ages'!$D$6:$D$48</c:f>
              <c:numCache>
                <c:formatCode>General</c:formatCode>
                <c:ptCount val="43"/>
                <c:pt idx="0">
                  <c:v>78</c:v>
                </c:pt>
                <c:pt idx="1">
                  <c:v>99</c:v>
                </c:pt>
                <c:pt idx="2">
                  <c:v>97</c:v>
                </c:pt>
                <c:pt idx="3">
                  <c:v>84</c:v>
                </c:pt>
                <c:pt idx="4">
                  <c:v>85</c:v>
                </c:pt>
                <c:pt idx="5">
                  <c:v>107</c:v>
                </c:pt>
                <c:pt idx="6">
                  <c:v>106</c:v>
                </c:pt>
                <c:pt idx="7">
                  <c:v>87</c:v>
                </c:pt>
                <c:pt idx="8">
                  <c:v>76</c:v>
                </c:pt>
                <c:pt idx="9">
                  <c:v>87</c:v>
                </c:pt>
                <c:pt idx="10">
                  <c:v>81</c:v>
                </c:pt>
                <c:pt idx="11">
                  <c:v>79</c:v>
                </c:pt>
                <c:pt idx="12">
                  <c:v>67</c:v>
                </c:pt>
                <c:pt idx="13">
                  <c:v>77</c:v>
                </c:pt>
                <c:pt idx="14">
                  <c:v>71</c:v>
                </c:pt>
                <c:pt idx="15">
                  <c:v>59</c:v>
                </c:pt>
                <c:pt idx="16">
                  <c:v>67</c:v>
                </c:pt>
                <c:pt idx="17">
                  <c:v>87</c:v>
                </c:pt>
                <c:pt idx="18">
                  <c:v>88</c:v>
                </c:pt>
                <c:pt idx="19">
                  <c:v>88</c:v>
                </c:pt>
                <c:pt idx="20">
                  <c:v>83</c:v>
                </c:pt>
                <c:pt idx="21">
                  <c:v>89</c:v>
                </c:pt>
                <c:pt idx="22" formatCode="0">
                  <c:v>85.78</c:v>
                </c:pt>
                <c:pt idx="23" formatCode="0">
                  <c:v>60.435000000000002</c:v>
                </c:pt>
                <c:pt idx="24" formatCode="0">
                  <c:v>64.283000000000001</c:v>
                </c:pt>
                <c:pt idx="25" formatCode="0">
                  <c:v>85.721999999999994</c:v>
                </c:pt>
                <c:pt idx="26" formatCode="0">
                  <c:v>88.626000000000005</c:v>
                </c:pt>
                <c:pt idx="27" formatCode="0">
                  <c:v>72.391000000000005</c:v>
                </c:pt>
                <c:pt idx="28" formatCode="0">
                  <c:v>74.466999999999999</c:v>
                </c:pt>
                <c:pt idx="29" formatCode="0">
                  <c:v>84.622</c:v>
                </c:pt>
                <c:pt idx="30" formatCode="0">
                  <c:v>81.165000000000006</c:v>
                </c:pt>
                <c:pt idx="31" formatCode="0">
                  <c:v>71.108999999999995</c:v>
                </c:pt>
                <c:pt idx="32" formatCode="0">
                  <c:v>70.445999999999998</c:v>
                </c:pt>
                <c:pt idx="33" formatCode="0">
                  <c:v>68.691999999999993</c:v>
                </c:pt>
                <c:pt idx="34" formatCode="0">
                  <c:v>71.055000000000007</c:v>
                </c:pt>
                <c:pt idx="35" formatCode="0">
                  <c:v>69.239000000000004</c:v>
                </c:pt>
                <c:pt idx="36" formatCode="0">
                  <c:v>64.891000000000005</c:v>
                </c:pt>
                <c:pt idx="37" formatCode="0">
                  <c:v>66.944000000000003</c:v>
                </c:pt>
                <c:pt idx="38" formatCode="0">
                  <c:v>46.56</c:v>
                </c:pt>
                <c:pt idx="39" formatCode="0">
                  <c:v>45.207000000000001</c:v>
                </c:pt>
                <c:pt idx="40" formatCode="0">
                  <c:v>45.337000000000003</c:v>
                </c:pt>
                <c:pt idx="41" formatCode="0">
                  <c:v>54.944000000000003</c:v>
                </c:pt>
                <c:pt idx="42" formatCode="0">
                  <c:v>49.505000000000003</c:v>
                </c:pt>
              </c:numCache>
            </c:numRef>
          </c:val>
          <c:smooth val="0"/>
          <c:extLst>
            <c:ext xmlns:c16="http://schemas.microsoft.com/office/drawing/2014/chart" uri="{C3380CC4-5D6E-409C-BE32-E72D297353CC}">
              <c16:uniqueId val="{00000004-8BAC-447A-9E06-FCA7170E99D4}"/>
            </c:ext>
          </c:extLst>
        </c:ser>
        <c:ser>
          <c:idx val="1"/>
          <c:order val="2"/>
          <c:tx>
            <c:strRef>
              <c:f>'AIHW Series all ages'!$E$2</c:f>
              <c:strCache>
                <c:ptCount val="1"/>
                <c:pt idx="0">
                  <c:v>Sentenced </c:v>
                </c:pt>
              </c:strCache>
            </c:strRef>
          </c:tx>
          <c:spPr>
            <a:ln w="38100" cap="rnd">
              <a:solidFill>
                <a:schemeClr val="accent1"/>
              </a:solidFill>
              <a:round/>
            </a:ln>
            <a:effectLst/>
          </c:spPr>
          <c:marker>
            <c:symbol val="square"/>
            <c:size val="6"/>
            <c:spPr>
              <a:solidFill>
                <a:schemeClr val="accent1"/>
              </a:solidFill>
              <a:ln w="9525">
                <a:solidFill>
                  <a:schemeClr val="accent1"/>
                </a:solidFill>
              </a:ln>
              <a:effectLst/>
            </c:spPr>
          </c:marker>
          <c:dPt>
            <c:idx val="0"/>
            <c:marker>
              <c:symbol val="square"/>
              <c:size val="6"/>
              <c:spPr>
                <a:solidFill>
                  <a:schemeClr val="accent1"/>
                </a:solidFill>
                <a:ln w="57150">
                  <a:solidFill>
                    <a:schemeClr val="accent1"/>
                  </a:solidFill>
                </a:ln>
                <a:effectLst/>
              </c:spPr>
            </c:marker>
            <c:bubble3D val="0"/>
            <c:extLst>
              <c:ext xmlns:c16="http://schemas.microsoft.com/office/drawing/2014/chart" uri="{C3380CC4-5D6E-409C-BE32-E72D297353CC}">
                <c16:uniqueId val="{00000005-8BAC-447A-9E06-FCA7170E99D4}"/>
              </c:ext>
            </c:extLst>
          </c:dPt>
          <c:dPt>
            <c:idx val="20"/>
            <c:marker>
              <c:symbol val="square"/>
              <c:size val="3"/>
              <c:spPr>
                <a:solidFill>
                  <a:schemeClr val="accent1"/>
                </a:solidFill>
                <a:ln w="9525">
                  <a:solidFill>
                    <a:schemeClr val="accent1"/>
                  </a:solidFill>
                </a:ln>
                <a:effectLst/>
              </c:spPr>
            </c:marker>
            <c:bubble3D val="0"/>
            <c:extLst>
              <c:ext xmlns:c16="http://schemas.microsoft.com/office/drawing/2014/chart" uri="{C3380CC4-5D6E-409C-BE32-E72D297353CC}">
                <c16:uniqueId val="{00000010-8BAC-447A-9E06-FCA7170E99D4}"/>
              </c:ext>
            </c:extLst>
          </c:dPt>
          <c:dPt>
            <c:idx val="36"/>
            <c:marker>
              <c:symbol val="square"/>
              <c:size val="9"/>
              <c:spPr>
                <a:solidFill>
                  <a:schemeClr val="accent1"/>
                </a:solidFill>
                <a:ln w="9525">
                  <a:solidFill>
                    <a:schemeClr val="accent1"/>
                  </a:solidFill>
                </a:ln>
                <a:effectLst/>
              </c:spPr>
            </c:marker>
            <c:bubble3D val="0"/>
            <c:extLst>
              <c:ext xmlns:c16="http://schemas.microsoft.com/office/drawing/2014/chart" uri="{C3380CC4-5D6E-409C-BE32-E72D297353CC}">
                <c16:uniqueId val="{00000006-8BAC-447A-9E06-FCA7170E99D4}"/>
              </c:ext>
            </c:extLst>
          </c:dPt>
          <c:dPt>
            <c:idx val="40"/>
            <c:marker>
              <c:symbol val="square"/>
              <c:size val="6"/>
              <c:spPr>
                <a:solidFill>
                  <a:schemeClr val="accent1"/>
                </a:solidFill>
                <a:ln w="9525">
                  <a:solidFill>
                    <a:schemeClr val="accent1"/>
                  </a:solidFill>
                </a:ln>
                <a:effectLst/>
              </c:spPr>
            </c:marker>
            <c:bubble3D val="0"/>
            <c:extLst>
              <c:ext xmlns:c16="http://schemas.microsoft.com/office/drawing/2014/chart" uri="{C3380CC4-5D6E-409C-BE32-E72D297353CC}">
                <c16:uniqueId val="{00000007-8BAC-447A-9E06-FCA7170E99D4}"/>
              </c:ext>
            </c:extLst>
          </c:dPt>
          <c:dPt>
            <c:idx val="45"/>
            <c:marker>
              <c:symbol val="square"/>
              <c:size val="6"/>
              <c:spPr>
                <a:solidFill>
                  <a:schemeClr val="accent1"/>
                </a:solidFill>
                <a:ln w="57150">
                  <a:solidFill>
                    <a:schemeClr val="accent1"/>
                  </a:solidFill>
                </a:ln>
                <a:effectLst/>
              </c:spPr>
            </c:marker>
            <c:bubble3D val="0"/>
            <c:extLst>
              <c:ext xmlns:c16="http://schemas.microsoft.com/office/drawing/2014/chart" uri="{C3380CC4-5D6E-409C-BE32-E72D297353CC}">
                <c16:uniqueId val="{00000008-8BAC-447A-9E06-FCA7170E99D4}"/>
              </c:ext>
            </c:extLst>
          </c:dPt>
          <c:dLbls>
            <c:dLbl>
              <c:idx val="0"/>
              <c:layout>
                <c:manualLayout>
                  <c:x val="-5.7161076086433421E-3"/>
                  <c:y val="-6.32777158332708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BAC-447A-9E06-FCA7170E99D4}"/>
                </c:ext>
              </c:extLst>
            </c:dLbl>
            <c:dLbl>
              <c:idx val="2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BAC-447A-9E06-FCA7170E99D4}"/>
                </c:ext>
              </c:extLst>
            </c:dLbl>
            <c:dLbl>
              <c:idx val="3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BAC-447A-9E06-FCA7170E99D4}"/>
                </c:ext>
              </c:extLst>
            </c:dLbl>
            <c:dLbl>
              <c:idx val="40"/>
              <c:delete val="1"/>
              <c:extLst>
                <c:ext xmlns:c15="http://schemas.microsoft.com/office/drawing/2012/chart" uri="{CE6537A1-D6FC-4f65-9D91-7224C49458BB}"/>
                <c:ext xmlns:c16="http://schemas.microsoft.com/office/drawing/2014/chart" uri="{C3380CC4-5D6E-409C-BE32-E72D297353CC}">
                  <c16:uniqueId val="{00000007-8BAC-447A-9E06-FCA7170E99D4}"/>
                </c:ext>
              </c:extLst>
            </c:dLbl>
            <c:dLbl>
              <c:idx val="45"/>
              <c:layout>
                <c:manualLayout>
                  <c:x val="-1.9148873873873873E-2"/>
                  <c:y val="3.0631420335429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BAC-447A-9E06-FCA7170E99D4}"/>
                </c:ext>
              </c:extLst>
            </c:dLbl>
            <c:spPr>
              <a:noFill/>
              <a:ln>
                <a:noFill/>
              </a:ln>
              <a:effectLst/>
            </c:spPr>
            <c:txPr>
              <a:bodyPr rot="0" spcFirstLastPara="1" vertOverflow="ellipsis" vert="horz" wrap="square" anchor="ctr" anchorCtr="1"/>
              <a:lstStyle/>
              <a:p>
                <a:pPr>
                  <a:defRPr sz="18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'AIHW Series all ages'!$C$6:$C$48</c:f>
              <c:numCache>
                <c:formatCode>mmm\-yy</c:formatCode>
                <c:ptCount val="43"/>
                <c:pt idx="0">
                  <c:v>40513</c:v>
                </c:pt>
                <c:pt idx="1">
                  <c:v>40603</c:v>
                </c:pt>
                <c:pt idx="2">
                  <c:v>40695</c:v>
                </c:pt>
                <c:pt idx="3">
                  <c:v>40787</c:v>
                </c:pt>
                <c:pt idx="4">
                  <c:v>40878</c:v>
                </c:pt>
                <c:pt idx="5">
                  <c:v>40969</c:v>
                </c:pt>
                <c:pt idx="6">
                  <c:v>41061</c:v>
                </c:pt>
                <c:pt idx="7">
                  <c:v>41153</c:v>
                </c:pt>
                <c:pt idx="8">
                  <c:v>41244</c:v>
                </c:pt>
                <c:pt idx="9">
                  <c:v>41334</c:v>
                </c:pt>
                <c:pt idx="10">
                  <c:v>41426</c:v>
                </c:pt>
                <c:pt idx="11">
                  <c:v>41518</c:v>
                </c:pt>
                <c:pt idx="12">
                  <c:v>41609</c:v>
                </c:pt>
                <c:pt idx="13">
                  <c:v>41699</c:v>
                </c:pt>
                <c:pt idx="14">
                  <c:v>41791</c:v>
                </c:pt>
                <c:pt idx="15">
                  <c:v>41883</c:v>
                </c:pt>
                <c:pt idx="16">
                  <c:v>41974</c:v>
                </c:pt>
                <c:pt idx="17">
                  <c:v>42064</c:v>
                </c:pt>
                <c:pt idx="18">
                  <c:v>42156</c:v>
                </c:pt>
                <c:pt idx="19">
                  <c:v>42248</c:v>
                </c:pt>
                <c:pt idx="20">
                  <c:v>42339</c:v>
                </c:pt>
                <c:pt idx="21">
                  <c:v>42430</c:v>
                </c:pt>
                <c:pt idx="22">
                  <c:v>42522</c:v>
                </c:pt>
                <c:pt idx="23">
                  <c:v>42614</c:v>
                </c:pt>
                <c:pt idx="24">
                  <c:v>42705</c:v>
                </c:pt>
                <c:pt idx="25">
                  <c:v>42795</c:v>
                </c:pt>
                <c:pt idx="26">
                  <c:v>42887</c:v>
                </c:pt>
                <c:pt idx="27">
                  <c:v>42979</c:v>
                </c:pt>
                <c:pt idx="28">
                  <c:v>43070</c:v>
                </c:pt>
                <c:pt idx="29">
                  <c:v>43160</c:v>
                </c:pt>
                <c:pt idx="30">
                  <c:v>43252</c:v>
                </c:pt>
                <c:pt idx="31">
                  <c:v>43344</c:v>
                </c:pt>
                <c:pt idx="32">
                  <c:v>43435</c:v>
                </c:pt>
                <c:pt idx="33">
                  <c:v>43525</c:v>
                </c:pt>
                <c:pt idx="34">
                  <c:v>43617</c:v>
                </c:pt>
                <c:pt idx="35">
                  <c:v>43709</c:v>
                </c:pt>
                <c:pt idx="36">
                  <c:v>43800</c:v>
                </c:pt>
                <c:pt idx="37">
                  <c:v>43891</c:v>
                </c:pt>
                <c:pt idx="38">
                  <c:v>43983</c:v>
                </c:pt>
                <c:pt idx="39">
                  <c:v>44075</c:v>
                </c:pt>
                <c:pt idx="40">
                  <c:v>44166</c:v>
                </c:pt>
                <c:pt idx="41">
                  <c:v>44256</c:v>
                </c:pt>
                <c:pt idx="42">
                  <c:v>44348</c:v>
                </c:pt>
              </c:numCache>
            </c:numRef>
          </c:cat>
          <c:val>
            <c:numRef>
              <c:f>'AIHW Series all ages'!$E$6:$E$48</c:f>
              <c:numCache>
                <c:formatCode>General</c:formatCode>
                <c:ptCount val="43"/>
                <c:pt idx="0">
                  <c:v>95</c:v>
                </c:pt>
                <c:pt idx="1">
                  <c:v>77</c:v>
                </c:pt>
                <c:pt idx="2">
                  <c:v>84</c:v>
                </c:pt>
                <c:pt idx="3">
                  <c:v>85</c:v>
                </c:pt>
                <c:pt idx="4">
                  <c:v>85</c:v>
                </c:pt>
                <c:pt idx="5">
                  <c:v>73</c:v>
                </c:pt>
                <c:pt idx="6">
                  <c:v>78</c:v>
                </c:pt>
                <c:pt idx="7">
                  <c:v>86</c:v>
                </c:pt>
                <c:pt idx="8">
                  <c:v>83</c:v>
                </c:pt>
                <c:pt idx="9">
                  <c:v>79</c:v>
                </c:pt>
                <c:pt idx="10">
                  <c:v>77</c:v>
                </c:pt>
                <c:pt idx="11">
                  <c:v>71</c:v>
                </c:pt>
                <c:pt idx="12">
                  <c:v>85</c:v>
                </c:pt>
                <c:pt idx="13">
                  <c:v>71</c:v>
                </c:pt>
                <c:pt idx="14">
                  <c:v>71</c:v>
                </c:pt>
                <c:pt idx="15">
                  <c:v>75</c:v>
                </c:pt>
                <c:pt idx="16">
                  <c:v>70</c:v>
                </c:pt>
                <c:pt idx="17">
                  <c:v>67</c:v>
                </c:pt>
                <c:pt idx="18">
                  <c:v>81</c:v>
                </c:pt>
                <c:pt idx="19">
                  <c:v>74</c:v>
                </c:pt>
                <c:pt idx="20">
                  <c:v>67</c:v>
                </c:pt>
                <c:pt idx="21">
                  <c:v>71</c:v>
                </c:pt>
                <c:pt idx="22" formatCode="0">
                  <c:v>78.495000000000005</c:v>
                </c:pt>
                <c:pt idx="23" formatCode="0">
                  <c:v>77.902000000000001</c:v>
                </c:pt>
                <c:pt idx="24" formatCode="0">
                  <c:v>69.597999999999999</c:v>
                </c:pt>
                <c:pt idx="25" formatCode="0">
                  <c:v>65.177999999999997</c:v>
                </c:pt>
                <c:pt idx="26" formatCode="0">
                  <c:v>64.900999999999996</c:v>
                </c:pt>
                <c:pt idx="27" formatCode="0">
                  <c:v>59.685000000000002</c:v>
                </c:pt>
                <c:pt idx="28" formatCode="0">
                  <c:v>58.261000000000003</c:v>
                </c:pt>
                <c:pt idx="29" formatCode="0">
                  <c:v>57.222000000000001</c:v>
                </c:pt>
                <c:pt idx="30" formatCode="0">
                  <c:v>63.835000000000001</c:v>
                </c:pt>
                <c:pt idx="31" formatCode="0">
                  <c:v>66.804000000000002</c:v>
                </c:pt>
                <c:pt idx="32" formatCode="0">
                  <c:v>59.716999999999999</c:v>
                </c:pt>
                <c:pt idx="33" formatCode="0">
                  <c:v>58.835000000000001</c:v>
                </c:pt>
                <c:pt idx="34" formatCode="0">
                  <c:v>51.933999999999997</c:v>
                </c:pt>
                <c:pt idx="35" formatCode="0">
                  <c:v>50.412999999999997</c:v>
                </c:pt>
                <c:pt idx="36" formatCode="0">
                  <c:v>53.542999999999999</c:v>
                </c:pt>
                <c:pt idx="37" formatCode="0">
                  <c:v>52.4</c:v>
                </c:pt>
                <c:pt idx="38" formatCode="0">
                  <c:v>46.088000000000001</c:v>
                </c:pt>
                <c:pt idx="39" formatCode="0">
                  <c:v>35.292999999999999</c:v>
                </c:pt>
                <c:pt idx="40" formatCode="0">
                  <c:v>31.966999999999999</c:v>
                </c:pt>
                <c:pt idx="41" formatCode="0">
                  <c:v>29.588999999999999</c:v>
                </c:pt>
                <c:pt idx="42" formatCode="0">
                  <c:v>32.56</c:v>
                </c:pt>
              </c:numCache>
            </c:numRef>
          </c:val>
          <c:smooth val="0"/>
          <c:extLst>
            <c:ext xmlns:c16="http://schemas.microsoft.com/office/drawing/2014/chart" uri="{C3380CC4-5D6E-409C-BE32-E72D297353CC}">
              <c16:uniqueId val="{00000009-8BAC-447A-9E06-FCA7170E99D4}"/>
            </c:ext>
          </c:extLst>
        </c:ser>
        <c:dLbls>
          <c:showLegendKey val="0"/>
          <c:showVal val="0"/>
          <c:showCatName val="0"/>
          <c:showSerName val="0"/>
          <c:showPercent val="0"/>
          <c:showBubbleSize val="0"/>
        </c:dLbls>
        <c:marker val="1"/>
        <c:smooth val="0"/>
        <c:axId val="1099208975"/>
        <c:axId val="703032751"/>
      </c:lineChart>
      <c:dateAx>
        <c:axId val="1099208975"/>
        <c:scaling>
          <c:orientation val="minMax"/>
          <c:min val="42156"/>
        </c:scaling>
        <c:delete val="0"/>
        <c:axPos val="b"/>
        <c:numFmt formatCode="mmm\-yy"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03032751"/>
        <c:crosses val="autoZero"/>
        <c:auto val="1"/>
        <c:lblOffset val="100"/>
        <c:baseTimeUnit val="months"/>
        <c:majorUnit val="6"/>
        <c:majorTimeUnit val="months"/>
      </c:dateAx>
      <c:valAx>
        <c:axId val="703032751"/>
        <c:scaling>
          <c:orientation val="minMax"/>
          <c:max val="250"/>
        </c:scaling>
        <c:delete val="0"/>
        <c:axPos val="l"/>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Daily average </a:t>
                </a:r>
              </a:p>
            </c:rich>
          </c:tx>
          <c:layout>
            <c:manualLayout>
              <c:xMode val="edge"/>
              <c:yMode val="edge"/>
              <c:x val="0"/>
              <c:y val="0.36665405027253839"/>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992089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Arial" panose="020B0604020202020204" pitchFamily="34" charset="0"/>
          <a:cs typeface="Arial" panose="020B0604020202020204" pitchFamily="34" charset="0"/>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1">
                <a:solidFill>
                  <a:schemeClr val="accent2">
                    <a:lumMod val="75000"/>
                  </a:schemeClr>
                </a:solidFill>
              </a:defRPr>
            </a:pPr>
            <a:r>
              <a:rPr lang="en-AU" b="1" dirty="0">
                <a:solidFill>
                  <a:schemeClr val="accent2">
                    <a:lumMod val="75000"/>
                  </a:schemeClr>
                </a:solidFill>
              </a:rPr>
              <a:t>Finalised court appearances</a:t>
            </a:r>
          </a:p>
        </c:rich>
      </c:tx>
      <c:overlay val="0"/>
    </c:title>
    <c:autoTitleDeleted val="0"/>
    <c:plotArea>
      <c:layout>
        <c:manualLayout>
          <c:layoutTarget val="inner"/>
          <c:xMode val="edge"/>
          <c:yMode val="edge"/>
          <c:x val="0.11971790102067489"/>
          <c:y val="8.6702423149532498E-2"/>
          <c:w val="0.87231681740914513"/>
          <c:h val="0.81387435722614809"/>
        </c:manualLayout>
      </c:layout>
      <c:barChart>
        <c:barDir val="col"/>
        <c:grouping val="stacked"/>
        <c:varyColors val="0"/>
        <c:ser>
          <c:idx val="0"/>
          <c:order val="0"/>
          <c:tx>
            <c:strRef>
              <c:f>'sent X bail'!$E$66</c:f>
              <c:strCache>
                <c:ptCount val="1"/>
                <c:pt idx="0">
                  <c:v>Community</c:v>
                </c:pt>
              </c:strCache>
            </c:strRef>
          </c:tx>
          <c:spPr>
            <a:solidFill>
              <a:schemeClr val="bg1">
                <a:lumMod val="65000"/>
              </a:schemeClr>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'sent X bail'!$F$65:$L$65</c:f>
              <c:numCache>
                <c:formatCode>General</c:formatCode>
                <c:ptCount val="7"/>
                <c:pt idx="0">
                  <c:v>2015</c:v>
                </c:pt>
                <c:pt idx="1">
                  <c:v>2016</c:v>
                </c:pt>
                <c:pt idx="2">
                  <c:v>2017</c:v>
                </c:pt>
                <c:pt idx="3">
                  <c:v>2018</c:v>
                </c:pt>
                <c:pt idx="4">
                  <c:v>2019</c:v>
                </c:pt>
                <c:pt idx="5">
                  <c:v>2020</c:v>
                </c:pt>
                <c:pt idx="6">
                  <c:v>2021</c:v>
                </c:pt>
              </c:numCache>
            </c:numRef>
          </c:cat>
          <c:val>
            <c:numRef>
              <c:f>'sent X bail'!$F$66:$L$66</c:f>
              <c:numCache>
                <c:formatCode>General</c:formatCode>
                <c:ptCount val="7"/>
                <c:pt idx="0">
                  <c:v>2319</c:v>
                </c:pt>
                <c:pt idx="1">
                  <c:v>2246</c:v>
                </c:pt>
                <c:pt idx="2">
                  <c:v>2186</c:v>
                </c:pt>
                <c:pt idx="3">
                  <c:v>2150</c:v>
                </c:pt>
                <c:pt idx="4">
                  <c:v>1980</c:v>
                </c:pt>
                <c:pt idx="5">
                  <c:v>1739</c:v>
                </c:pt>
                <c:pt idx="6">
                  <c:v>1736</c:v>
                </c:pt>
              </c:numCache>
            </c:numRef>
          </c:val>
          <c:extLst>
            <c:ext xmlns:c16="http://schemas.microsoft.com/office/drawing/2014/chart" uri="{C3380CC4-5D6E-409C-BE32-E72D297353CC}">
              <c16:uniqueId val="{00000000-FF1D-44F1-A1C3-8039BEDC2258}"/>
            </c:ext>
          </c:extLst>
        </c:ser>
        <c:ser>
          <c:idx val="3"/>
          <c:order val="1"/>
          <c:tx>
            <c:strRef>
              <c:f>'sent X bail'!$E$67</c:f>
              <c:strCache>
                <c:ptCount val="1"/>
                <c:pt idx="0">
                  <c:v>In custody for a prior offence</c:v>
                </c:pt>
              </c:strCache>
            </c:strRef>
          </c:tx>
          <c:spPr>
            <a:solidFill>
              <a:schemeClr val="accent5"/>
            </a:solidFill>
          </c:spPr>
          <c:invertIfNegative val="0"/>
          <c:cat>
            <c:numRef>
              <c:f>'sent X bail'!$F$65:$L$65</c:f>
              <c:numCache>
                <c:formatCode>General</c:formatCode>
                <c:ptCount val="7"/>
                <c:pt idx="0">
                  <c:v>2015</c:v>
                </c:pt>
                <c:pt idx="1">
                  <c:v>2016</c:v>
                </c:pt>
                <c:pt idx="2">
                  <c:v>2017</c:v>
                </c:pt>
                <c:pt idx="3">
                  <c:v>2018</c:v>
                </c:pt>
                <c:pt idx="4">
                  <c:v>2019</c:v>
                </c:pt>
                <c:pt idx="5">
                  <c:v>2020</c:v>
                </c:pt>
                <c:pt idx="6">
                  <c:v>2021</c:v>
                </c:pt>
              </c:numCache>
            </c:numRef>
          </c:cat>
          <c:val>
            <c:numRef>
              <c:f>'sent X bail'!$F$67:$L$67</c:f>
              <c:numCache>
                <c:formatCode>General</c:formatCode>
                <c:ptCount val="7"/>
                <c:pt idx="0">
                  <c:v>148</c:v>
                </c:pt>
                <c:pt idx="1">
                  <c:v>112</c:v>
                </c:pt>
                <c:pt idx="2">
                  <c:v>116</c:v>
                </c:pt>
                <c:pt idx="3">
                  <c:v>110</c:v>
                </c:pt>
                <c:pt idx="4">
                  <c:v>114</c:v>
                </c:pt>
                <c:pt idx="5">
                  <c:v>85</c:v>
                </c:pt>
                <c:pt idx="6">
                  <c:v>71</c:v>
                </c:pt>
              </c:numCache>
            </c:numRef>
          </c:val>
          <c:extLst>
            <c:ext xmlns:c16="http://schemas.microsoft.com/office/drawing/2014/chart" uri="{C3380CC4-5D6E-409C-BE32-E72D297353CC}">
              <c16:uniqueId val="{00000001-FF1D-44F1-A1C3-8039BEDC2258}"/>
            </c:ext>
          </c:extLst>
        </c:ser>
        <c:ser>
          <c:idx val="2"/>
          <c:order val="2"/>
          <c:tx>
            <c:strRef>
              <c:f>'sent X bail'!$E$68</c:f>
              <c:strCache>
                <c:ptCount val="1"/>
                <c:pt idx="0">
                  <c:v>Bail refused</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'sent X bail'!$F$65:$L$65</c:f>
              <c:numCache>
                <c:formatCode>General</c:formatCode>
                <c:ptCount val="7"/>
                <c:pt idx="0">
                  <c:v>2015</c:v>
                </c:pt>
                <c:pt idx="1">
                  <c:v>2016</c:v>
                </c:pt>
                <c:pt idx="2">
                  <c:v>2017</c:v>
                </c:pt>
                <c:pt idx="3">
                  <c:v>2018</c:v>
                </c:pt>
                <c:pt idx="4">
                  <c:v>2019</c:v>
                </c:pt>
                <c:pt idx="5">
                  <c:v>2020</c:v>
                </c:pt>
                <c:pt idx="6">
                  <c:v>2021</c:v>
                </c:pt>
              </c:numCache>
            </c:numRef>
          </c:cat>
          <c:val>
            <c:numRef>
              <c:f>'sent X bail'!$F$68:$L$68</c:f>
              <c:numCache>
                <c:formatCode>General</c:formatCode>
                <c:ptCount val="7"/>
                <c:pt idx="0">
                  <c:v>449</c:v>
                </c:pt>
                <c:pt idx="1">
                  <c:v>335</c:v>
                </c:pt>
                <c:pt idx="2">
                  <c:v>363</c:v>
                </c:pt>
                <c:pt idx="3">
                  <c:v>360</c:v>
                </c:pt>
                <c:pt idx="4">
                  <c:v>287</c:v>
                </c:pt>
                <c:pt idx="5">
                  <c:v>235</c:v>
                </c:pt>
                <c:pt idx="6">
                  <c:v>248</c:v>
                </c:pt>
              </c:numCache>
            </c:numRef>
          </c:val>
          <c:extLst>
            <c:ext xmlns:c16="http://schemas.microsoft.com/office/drawing/2014/chart" uri="{C3380CC4-5D6E-409C-BE32-E72D297353CC}">
              <c16:uniqueId val="{00000002-FF1D-44F1-A1C3-8039BEDC2258}"/>
            </c:ext>
          </c:extLst>
        </c:ser>
        <c:dLbls>
          <c:showLegendKey val="0"/>
          <c:showVal val="0"/>
          <c:showCatName val="0"/>
          <c:showSerName val="0"/>
          <c:showPercent val="0"/>
          <c:showBubbleSize val="0"/>
        </c:dLbls>
        <c:gapWidth val="50"/>
        <c:overlap val="100"/>
        <c:axId val="1116981551"/>
        <c:axId val="1347452895"/>
      </c:barChart>
      <c:catAx>
        <c:axId val="1116981551"/>
        <c:scaling>
          <c:orientation val="minMax"/>
        </c:scaling>
        <c:delete val="0"/>
        <c:axPos val="b"/>
        <c:numFmt formatCode="General" sourceLinked="1"/>
        <c:majorTickMark val="none"/>
        <c:minorTickMark val="none"/>
        <c:tickLblPos val="nextTo"/>
        <c:txPr>
          <a:bodyPr/>
          <a:lstStyle/>
          <a:p>
            <a:pPr>
              <a:defRPr b="1"/>
            </a:pPr>
            <a:endParaRPr lang="en-US"/>
          </a:p>
        </c:txPr>
        <c:crossAx val="1347452895"/>
        <c:crosses val="autoZero"/>
        <c:auto val="1"/>
        <c:lblAlgn val="ctr"/>
        <c:lblOffset val="100"/>
        <c:noMultiLvlLbl val="0"/>
      </c:catAx>
      <c:valAx>
        <c:axId val="1347452895"/>
        <c:scaling>
          <c:orientation val="minMax"/>
          <c:max val="5000"/>
          <c:min val="0"/>
        </c:scaling>
        <c:delete val="0"/>
        <c:axPos val="l"/>
        <c:numFmt formatCode="#,##0" sourceLinked="0"/>
        <c:majorTickMark val="none"/>
        <c:minorTickMark val="none"/>
        <c:tickLblPos val="nextTo"/>
        <c:crossAx val="1116981551"/>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1">
                <a:solidFill>
                  <a:schemeClr val="accent2">
                    <a:lumMod val="75000"/>
                  </a:schemeClr>
                </a:solidFill>
              </a:defRPr>
            </a:pPr>
            <a:r>
              <a:rPr lang="en-AU" b="1" dirty="0">
                <a:solidFill>
                  <a:schemeClr val="accent2">
                    <a:lumMod val="75000"/>
                  </a:schemeClr>
                </a:solidFill>
              </a:rPr>
              <a:t>Sentenced</a:t>
            </a:r>
            <a:r>
              <a:rPr lang="en-AU" b="1" baseline="0" dirty="0">
                <a:solidFill>
                  <a:schemeClr val="accent2">
                    <a:lumMod val="75000"/>
                  </a:schemeClr>
                </a:solidFill>
              </a:rPr>
              <a:t> to custody</a:t>
            </a:r>
            <a:endParaRPr lang="en-AU" b="1" dirty="0">
              <a:solidFill>
                <a:schemeClr val="accent2">
                  <a:lumMod val="75000"/>
                </a:schemeClr>
              </a:solidFill>
            </a:endParaRPr>
          </a:p>
        </c:rich>
      </c:tx>
      <c:overlay val="0"/>
    </c:title>
    <c:autoTitleDeleted val="0"/>
    <c:plotArea>
      <c:layout>
        <c:manualLayout>
          <c:layoutTarget val="inner"/>
          <c:xMode val="edge"/>
          <c:yMode val="edge"/>
          <c:x val="0.1130023306827342"/>
          <c:y val="8.6702425494478846E-2"/>
          <c:w val="0.87231681740914513"/>
          <c:h val="0.80746533423477462"/>
        </c:manualLayout>
      </c:layout>
      <c:barChart>
        <c:barDir val="col"/>
        <c:grouping val="stacked"/>
        <c:varyColors val="0"/>
        <c:ser>
          <c:idx val="0"/>
          <c:order val="0"/>
          <c:tx>
            <c:strRef>
              <c:f>'sent X bail'!$E$120</c:f>
              <c:strCache>
                <c:ptCount val="1"/>
                <c:pt idx="0">
                  <c:v>Community</c:v>
                </c:pt>
              </c:strCache>
            </c:strRef>
          </c:tx>
          <c:spPr>
            <a:solidFill>
              <a:schemeClr val="bg1">
                <a:lumMod val="65000"/>
              </a:schemeClr>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'sent X bail'!$F$65:$J$65</c:f>
              <c:numCache>
                <c:formatCode>General</c:formatCode>
                <c:ptCount val="5"/>
                <c:pt idx="0">
                  <c:v>2015</c:v>
                </c:pt>
                <c:pt idx="1">
                  <c:v>2016</c:v>
                </c:pt>
                <c:pt idx="2">
                  <c:v>2017</c:v>
                </c:pt>
                <c:pt idx="3">
                  <c:v>2018</c:v>
                </c:pt>
                <c:pt idx="4">
                  <c:v>2019</c:v>
                </c:pt>
              </c:numCache>
            </c:numRef>
          </c:cat>
          <c:val>
            <c:numRef>
              <c:f>'sent X bail'!$F$120:$J$120</c:f>
              <c:numCache>
                <c:formatCode>General</c:formatCode>
                <c:ptCount val="5"/>
                <c:pt idx="0">
                  <c:v>41</c:v>
                </c:pt>
                <c:pt idx="1">
                  <c:v>43</c:v>
                </c:pt>
                <c:pt idx="2">
                  <c:v>21</c:v>
                </c:pt>
                <c:pt idx="3">
                  <c:v>30</c:v>
                </c:pt>
                <c:pt idx="4">
                  <c:v>17</c:v>
                </c:pt>
              </c:numCache>
            </c:numRef>
          </c:val>
          <c:extLst>
            <c:ext xmlns:c16="http://schemas.microsoft.com/office/drawing/2014/chart" uri="{C3380CC4-5D6E-409C-BE32-E72D297353CC}">
              <c16:uniqueId val="{00000000-3B18-4DDE-81E8-78E5BC892082}"/>
            </c:ext>
          </c:extLst>
        </c:ser>
        <c:ser>
          <c:idx val="3"/>
          <c:order val="1"/>
          <c:tx>
            <c:strRef>
              <c:f>'sent X bail'!$E$121</c:f>
              <c:strCache>
                <c:ptCount val="1"/>
                <c:pt idx="0">
                  <c:v>In custody for a prior offence</c:v>
                </c:pt>
              </c:strCache>
            </c:strRef>
          </c:tx>
          <c:spPr>
            <a:solidFill>
              <a:schemeClr val="accent5"/>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'sent X bail'!$F$65:$J$65</c:f>
              <c:numCache>
                <c:formatCode>General</c:formatCode>
                <c:ptCount val="5"/>
                <c:pt idx="0">
                  <c:v>2015</c:v>
                </c:pt>
                <c:pt idx="1">
                  <c:v>2016</c:v>
                </c:pt>
                <c:pt idx="2">
                  <c:v>2017</c:v>
                </c:pt>
                <c:pt idx="3">
                  <c:v>2018</c:v>
                </c:pt>
                <c:pt idx="4">
                  <c:v>2019</c:v>
                </c:pt>
              </c:numCache>
            </c:numRef>
          </c:cat>
          <c:val>
            <c:numRef>
              <c:f>'sent X bail'!$F$121:$J$121</c:f>
              <c:numCache>
                <c:formatCode>General</c:formatCode>
                <c:ptCount val="5"/>
                <c:pt idx="0">
                  <c:v>81</c:v>
                </c:pt>
                <c:pt idx="1">
                  <c:v>61</c:v>
                </c:pt>
                <c:pt idx="2">
                  <c:v>78</c:v>
                </c:pt>
                <c:pt idx="3">
                  <c:v>73</c:v>
                </c:pt>
                <c:pt idx="4">
                  <c:v>67</c:v>
                </c:pt>
              </c:numCache>
            </c:numRef>
          </c:val>
          <c:extLst>
            <c:ext xmlns:c16="http://schemas.microsoft.com/office/drawing/2014/chart" uri="{C3380CC4-5D6E-409C-BE32-E72D297353CC}">
              <c16:uniqueId val="{00000001-3B18-4DDE-81E8-78E5BC892082}"/>
            </c:ext>
          </c:extLst>
        </c:ser>
        <c:ser>
          <c:idx val="2"/>
          <c:order val="2"/>
          <c:tx>
            <c:strRef>
              <c:f>'sent X bail'!$E$122</c:f>
              <c:strCache>
                <c:ptCount val="1"/>
                <c:pt idx="0">
                  <c:v>Bail refused</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'sent X bail'!$F$65:$J$65</c:f>
              <c:numCache>
                <c:formatCode>General</c:formatCode>
                <c:ptCount val="5"/>
                <c:pt idx="0">
                  <c:v>2015</c:v>
                </c:pt>
                <c:pt idx="1">
                  <c:v>2016</c:v>
                </c:pt>
                <c:pt idx="2">
                  <c:v>2017</c:v>
                </c:pt>
                <c:pt idx="3">
                  <c:v>2018</c:v>
                </c:pt>
                <c:pt idx="4">
                  <c:v>2019</c:v>
                </c:pt>
              </c:numCache>
            </c:numRef>
          </c:cat>
          <c:val>
            <c:numRef>
              <c:f>'sent X bail'!$F$122:$J$122</c:f>
              <c:numCache>
                <c:formatCode>General</c:formatCode>
                <c:ptCount val="5"/>
                <c:pt idx="0">
                  <c:v>232</c:v>
                </c:pt>
                <c:pt idx="1">
                  <c:v>185</c:v>
                </c:pt>
                <c:pt idx="2">
                  <c:v>178</c:v>
                </c:pt>
                <c:pt idx="3">
                  <c:v>179</c:v>
                </c:pt>
                <c:pt idx="4">
                  <c:v>104</c:v>
                </c:pt>
              </c:numCache>
            </c:numRef>
          </c:val>
          <c:extLst>
            <c:ext xmlns:c16="http://schemas.microsoft.com/office/drawing/2014/chart" uri="{C3380CC4-5D6E-409C-BE32-E72D297353CC}">
              <c16:uniqueId val="{00000002-3B18-4DDE-81E8-78E5BC892082}"/>
            </c:ext>
          </c:extLst>
        </c:ser>
        <c:dLbls>
          <c:showLegendKey val="0"/>
          <c:showVal val="0"/>
          <c:showCatName val="0"/>
          <c:showSerName val="0"/>
          <c:showPercent val="0"/>
          <c:showBubbleSize val="0"/>
        </c:dLbls>
        <c:gapWidth val="50"/>
        <c:overlap val="100"/>
        <c:axId val="1116981551"/>
        <c:axId val="1347452895"/>
      </c:barChart>
      <c:catAx>
        <c:axId val="1116981551"/>
        <c:scaling>
          <c:orientation val="minMax"/>
        </c:scaling>
        <c:delete val="0"/>
        <c:axPos val="b"/>
        <c:numFmt formatCode="General" sourceLinked="1"/>
        <c:majorTickMark val="none"/>
        <c:minorTickMark val="none"/>
        <c:tickLblPos val="nextTo"/>
        <c:txPr>
          <a:bodyPr/>
          <a:lstStyle/>
          <a:p>
            <a:pPr>
              <a:defRPr b="1"/>
            </a:pPr>
            <a:endParaRPr lang="en-US"/>
          </a:p>
        </c:txPr>
        <c:crossAx val="1347452895"/>
        <c:crosses val="autoZero"/>
        <c:auto val="1"/>
        <c:lblAlgn val="ctr"/>
        <c:lblOffset val="100"/>
        <c:noMultiLvlLbl val="0"/>
      </c:catAx>
      <c:valAx>
        <c:axId val="1347452895"/>
        <c:scaling>
          <c:orientation val="minMax"/>
          <c:max val="500"/>
          <c:min val="0"/>
        </c:scaling>
        <c:delete val="0"/>
        <c:axPos val="l"/>
        <c:numFmt formatCode="#,##0" sourceLinked="0"/>
        <c:majorTickMark val="none"/>
        <c:minorTickMark val="none"/>
        <c:tickLblPos val="nextTo"/>
        <c:crossAx val="1116981551"/>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'Small multiples BR'!$B$32</c:f>
              <c:strCache>
                <c:ptCount val="1"/>
                <c:pt idx="0">
                  <c:v>Segment 1</c:v>
                </c:pt>
              </c:strCache>
            </c:strRef>
          </c:tx>
          <c:spPr>
            <a:solidFill>
              <a:sysClr val="window" lastClr="FFFFFF">
                <a:lumMod val="65000"/>
              </a:sysClr>
            </a:solidFill>
          </c:spPr>
          <c:invertIfNegative val="0"/>
          <c:dPt>
            <c:idx val="5"/>
            <c:invertIfNegative val="0"/>
            <c:bubble3D val="0"/>
            <c:spPr>
              <a:solidFill>
                <a:sysClr val="window" lastClr="FFFFFF">
                  <a:lumMod val="85000"/>
                </a:sysClr>
              </a:solidFill>
            </c:spPr>
            <c:extLst>
              <c:ext xmlns:c16="http://schemas.microsoft.com/office/drawing/2014/chart" uri="{C3380CC4-5D6E-409C-BE32-E72D297353CC}">
                <c16:uniqueId val="{00000001-3F96-47A9-ADBF-F9ADA119CFBB}"/>
              </c:ext>
            </c:extLst>
          </c:dPt>
          <c:dPt>
            <c:idx val="6"/>
            <c:invertIfNegative val="0"/>
            <c:bubble3D val="0"/>
            <c:spPr>
              <a:solidFill>
                <a:sysClr val="window" lastClr="FFFFFF">
                  <a:lumMod val="85000"/>
                </a:sysClr>
              </a:solidFill>
            </c:spPr>
            <c:extLst>
              <c:ext xmlns:c16="http://schemas.microsoft.com/office/drawing/2014/chart" uri="{C3380CC4-5D6E-409C-BE32-E72D297353CC}">
                <c16:uniqueId val="{00000003-3F96-47A9-ADBF-F9ADA119CFBB}"/>
              </c:ext>
            </c:extLst>
          </c:dPt>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'Small multiples BR'!$A$33:$A$37</c:f>
              <c:numCache>
                <c:formatCode>General</c:formatCode>
                <c:ptCount val="5"/>
                <c:pt idx="0">
                  <c:v>2015</c:v>
                </c:pt>
                <c:pt idx="1">
                  <c:v>2016</c:v>
                </c:pt>
                <c:pt idx="2">
                  <c:v>2017</c:v>
                </c:pt>
                <c:pt idx="3">
                  <c:v>2018</c:v>
                </c:pt>
                <c:pt idx="4">
                  <c:v>2019</c:v>
                </c:pt>
              </c:numCache>
            </c:numRef>
          </c:cat>
          <c:val>
            <c:numRef>
              <c:f>'Small multiples BR'!$B$33:$B$37</c:f>
              <c:numCache>
                <c:formatCode>0</c:formatCode>
                <c:ptCount val="5"/>
                <c:pt idx="0">
                  <c:v>28</c:v>
                </c:pt>
                <c:pt idx="1">
                  <c:v>19</c:v>
                </c:pt>
                <c:pt idx="2">
                  <c:v>27</c:v>
                </c:pt>
                <c:pt idx="3">
                  <c:v>30</c:v>
                </c:pt>
                <c:pt idx="4">
                  <c:v>27</c:v>
                </c:pt>
              </c:numCache>
            </c:numRef>
          </c:val>
          <c:extLst>
            <c:ext xmlns:c16="http://schemas.microsoft.com/office/drawing/2014/chart" uri="{C3380CC4-5D6E-409C-BE32-E72D297353CC}">
              <c16:uniqueId val="{00000004-3F96-47A9-ADBF-F9ADA119CFBB}"/>
            </c:ext>
          </c:extLst>
        </c:ser>
        <c:ser>
          <c:idx val="1"/>
          <c:order val="1"/>
          <c:tx>
            <c:strRef>
              <c:f>'Small multiples BR'!$C$32</c:f>
              <c:strCache>
                <c:ptCount val="1"/>
                <c:pt idx="0">
                  <c:v>Spacer 1</c:v>
                </c:pt>
              </c:strCache>
            </c:strRef>
          </c:tx>
          <c:spPr>
            <a:noFill/>
          </c:spPr>
          <c:invertIfNegative val="0"/>
          <c:cat>
            <c:numRef>
              <c:f>'Small multiples BR'!$A$33:$A$37</c:f>
              <c:numCache>
                <c:formatCode>General</c:formatCode>
                <c:ptCount val="5"/>
                <c:pt idx="0">
                  <c:v>2015</c:v>
                </c:pt>
                <c:pt idx="1">
                  <c:v>2016</c:v>
                </c:pt>
                <c:pt idx="2">
                  <c:v>2017</c:v>
                </c:pt>
                <c:pt idx="3">
                  <c:v>2018</c:v>
                </c:pt>
                <c:pt idx="4">
                  <c:v>2019</c:v>
                </c:pt>
              </c:numCache>
            </c:numRef>
          </c:cat>
          <c:val>
            <c:numRef>
              <c:f>'Small multiples BR'!$C$33:$C$37</c:f>
              <c:numCache>
                <c:formatCode>0</c:formatCode>
                <c:ptCount val="5"/>
                <c:pt idx="0">
                  <c:v>122</c:v>
                </c:pt>
                <c:pt idx="1">
                  <c:v>131</c:v>
                </c:pt>
                <c:pt idx="2">
                  <c:v>123</c:v>
                </c:pt>
                <c:pt idx="3">
                  <c:v>120</c:v>
                </c:pt>
                <c:pt idx="4">
                  <c:v>123</c:v>
                </c:pt>
              </c:numCache>
            </c:numRef>
          </c:val>
          <c:extLst>
            <c:ext xmlns:c16="http://schemas.microsoft.com/office/drawing/2014/chart" uri="{C3380CC4-5D6E-409C-BE32-E72D297353CC}">
              <c16:uniqueId val="{00000005-3F96-47A9-ADBF-F9ADA119CFBB}"/>
            </c:ext>
          </c:extLst>
        </c:ser>
        <c:ser>
          <c:idx val="2"/>
          <c:order val="2"/>
          <c:tx>
            <c:strRef>
              <c:f>'Small multiples BR'!$D$32</c:f>
              <c:strCache>
                <c:ptCount val="1"/>
                <c:pt idx="0">
                  <c:v>Segment 2</c:v>
                </c:pt>
              </c:strCache>
            </c:strRef>
          </c:tx>
          <c:spPr>
            <a:solidFill>
              <a:srgbClr val="ED7D31">
                <a:lumMod val="60000"/>
                <a:lumOff val="40000"/>
              </a:srgbClr>
            </a:solidFill>
          </c:spPr>
          <c:invertIfNegative val="0"/>
          <c:dPt>
            <c:idx val="5"/>
            <c:invertIfNegative val="0"/>
            <c:bubble3D val="0"/>
            <c:extLst>
              <c:ext xmlns:c16="http://schemas.microsoft.com/office/drawing/2014/chart" uri="{C3380CC4-5D6E-409C-BE32-E72D297353CC}">
                <c16:uniqueId val="{00000006-3F96-47A9-ADBF-F9ADA119CFBB}"/>
              </c:ext>
            </c:extLst>
          </c:dPt>
          <c:dPt>
            <c:idx val="6"/>
            <c:invertIfNegative val="0"/>
            <c:bubble3D val="0"/>
            <c:extLst>
              <c:ext xmlns:c16="http://schemas.microsoft.com/office/drawing/2014/chart" uri="{C3380CC4-5D6E-409C-BE32-E72D297353CC}">
                <c16:uniqueId val="{00000007-3F96-47A9-ADBF-F9ADA119CFBB}"/>
              </c:ext>
            </c:extLst>
          </c:dPt>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'Small multiples BR'!$A$33:$A$37</c:f>
              <c:numCache>
                <c:formatCode>General</c:formatCode>
                <c:ptCount val="5"/>
                <c:pt idx="0">
                  <c:v>2015</c:v>
                </c:pt>
                <c:pt idx="1">
                  <c:v>2016</c:v>
                </c:pt>
                <c:pt idx="2">
                  <c:v>2017</c:v>
                </c:pt>
                <c:pt idx="3">
                  <c:v>2018</c:v>
                </c:pt>
                <c:pt idx="4">
                  <c:v>2019</c:v>
                </c:pt>
              </c:numCache>
            </c:numRef>
          </c:cat>
          <c:val>
            <c:numRef>
              <c:f>'Small multiples BR'!$D$33:$D$37</c:f>
              <c:numCache>
                <c:formatCode>0</c:formatCode>
                <c:ptCount val="5"/>
                <c:pt idx="0">
                  <c:v>189</c:v>
                </c:pt>
                <c:pt idx="1">
                  <c:v>131</c:v>
                </c:pt>
                <c:pt idx="2">
                  <c:v>158</c:v>
                </c:pt>
                <c:pt idx="3">
                  <c:v>151</c:v>
                </c:pt>
                <c:pt idx="4">
                  <c:v>156</c:v>
                </c:pt>
              </c:numCache>
            </c:numRef>
          </c:val>
          <c:extLst>
            <c:ext xmlns:c16="http://schemas.microsoft.com/office/drawing/2014/chart" uri="{C3380CC4-5D6E-409C-BE32-E72D297353CC}">
              <c16:uniqueId val="{00000008-3F96-47A9-ADBF-F9ADA119CFBB}"/>
            </c:ext>
          </c:extLst>
        </c:ser>
        <c:ser>
          <c:idx val="3"/>
          <c:order val="3"/>
          <c:tx>
            <c:strRef>
              <c:f>'Small multiples BR'!$E$32</c:f>
              <c:strCache>
                <c:ptCount val="1"/>
                <c:pt idx="0">
                  <c:v>Spacer 2</c:v>
                </c:pt>
              </c:strCache>
            </c:strRef>
          </c:tx>
          <c:spPr>
            <a:noFill/>
          </c:spPr>
          <c:invertIfNegative val="0"/>
          <c:cat>
            <c:numRef>
              <c:f>'Small multiples BR'!$A$33:$A$37</c:f>
              <c:numCache>
                <c:formatCode>General</c:formatCode>
                <c:ptCount val="5"/>
                <c:pt idx="0">
                  <c:v>2015</c:v>
                </c:pt>
                <c:pt idx="1">
                  <c:v>2016</c:v>
                </c:pt>
                <c:pt idx="2">
                  <c:v>2017</c:v>
                </c:pt>
                <c:pt idx="3">
                  <c:v>2018</c:v>
                </c:pt>
                <c:pt idx="4">
                  <c:v>2019</c:v>
                </c:pt>
              </c:numCache>
            </c:numRef>
          </c:cat>
          <c:val>
            <c:numRef>
              <c:f>'Small multiples BR'!$E$33:$E$37</c:f>
              <c:numCache>
                <c:formatCode>0</c:formatCode>
                <c:ptCount val="5"/>
                <c:pt idx="0">
                  <c:v>161</c:v>
                </c:pt>
                <c:pt idx="1">
                  <c:v>219</c:v>
                </c:pt>
                <c:pt idx="2">
                  <c:v>192</c:v>
                </c:pt>
                <c:pt idx="3">
                  <c:v>199</c:v>
                </c:pt>
                <c:pt idx="4">
                  <c:v>194</c:v>
                </c:pt>
              </c:numCache>
            </c:numRef>
          </c:val>
          <c:extLst>
            <c:ext xmlns:c16="http://schemas.microsoft.com/office/drawing/2014/chart" uri="{C3380CC4-5D6E-409C-BE32-E72D297353CC}">
              <c16:uniqueId val="{00000009-3F96-47A9-ADBF-F9ADA119CFBB}"/>
            </c:ext>
          </c:extLst>
        </c:ser>
        <c:ser>
          <c:idx val="4"/>
          <c:order val="4"/>
          <c:tx>
            <c:strRef>
              <c:f>'Small multiples BR'!$F$32</c:f>
              <c:strCache>
                <c:ptCount val="1"/>
                <c:pt idx="0">
                  <c:v>Segment 3</c:v>
                </c:pt>
              </c:strCache>
            </c:strRef>
          </c:tx>
          <c:spPr>
            <a:solidFill>
              <a:srgbClr val="ED7D31">
                <a:lumMod val="75000"/>
              </a:srgbClr>
            </a:solidFill>
          </c:spPr>
          <c:invertIfNegative val="0"/>
          <c:dPt>
            <c:idx val="5"/>
            <c:invertIfNegative val="0"/>
            <c:bubble3D val="0"/>
            <c:extLst>
              <c:ext xmlns:c16="http://schemas.microsoft.com/office/drawing/2014/chart" uri="{C3380CC4-5D6E-409C-BE32-E72D297353CC}">
                <c16:uniqueId val="{0000000A-3F96-47A9-ADBF-F9ADA119CFBB}"/>
              </c:ext>
            </c:extLst>
          </c:dPt>
          <c:dPt>
            <c:idx val="6"/>
            <c:invertIfNegative val="0"/>
            <c:bubble3D val="0"/>
            <c:extLst>
              <c:ext xmlns:c16="http://schemas.microsoft.com/office/drawing/2014/chart" uri="{C3380CC4-5D6E-409C-BE32-E72D297353CC}">
                <c16:uniqueId val="{0000000B-3F96-47A9-ADBF-F9ADA119CFBB}"/>
              </c:ext>
            </c:extLst>
          </c:dPt>
          <c:dLbls>
            <c:spPr>
              <a:noFill/>
              <a:ln>
                <a:noFill/>
              </a:ln>
              <a:effectLst/>
            </c:spPr>
            <c:txPr>
              <a:bodyPr wrap="square" lIns="38100" tIns="19050" rIns="38100" bIns="19050" anchor="ctr">
                <a:spAutoFit/>
              </a:bodyPr>
              <a:lstStyle/>
              <a:p>
                <a:pPr>
                  <a:defRPr b="1">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'Small multiples BR'!$A$33:$A$37</c:f>
              <c:numCache>
                <c:formatCode>General</c:formatCode>
                <c:ptCount val="5"/>
                <c:pt idx="0">
                  <c:v>2015</c:v>
                </c:pt>
                <c:pt idx="1">
                  <c:v>2016</c:v>
                </c:pt>
                <c:pt idx="2">
                  <c:v>2017</c:v>
                </c:pt>
                <c:pt idx="3">
                  <c:v>2018</c:v>
                </c:pt>
                <c:pt idx="4">
                  <c:v>2019</c:v>
                </c:pt>
              </c:numCache>
            </c:numRef>
          </c:cat>
          <c:val>
            <c:numRef>
              <c:f>'Small multiples BR'!$F$33:$F$37</c:f>
              <c:numCache>
                <c:formatCode>0</c:formatCode>
                <c:ptCount val="5"/>
                <c:pt idx="0">
                  <c:v>232</c:v>
                </c:pt>
                <c:pt idx="1">
                  <c:v>185</c:v>
                </c:pt>
                <c:pt idx="2">
                  <c:v>178</c:v>
                </c:pt>
                <c:pt idx="3">
                  <c:v>179</c:v>
                </c:pt>
                <c:pt idx="4">
                  <c:v>104</c:v>
                </c:pt>
              </c:numCache>
            </c:numRef>
          </c:val>
          <c:extLst>
            <c:ext xmlns:c16="http://schemas.microsoft.com/office/drawing/2014/chart" uri="{C3380CC4-5D6E-409C-BE32-E72D297353CC}">
              <c16:uniqueId val="{0000000C-3F96-47A9-ADBF-F9ADA119CFBB}"/>
            </c:ext>
          </c:extLst>
        </c:ser>
        <c:ser>
          <c:idx val="5"/>
          <c:order val="5"/>
          <c:tx>
            <c:strRef>
              <c:f>'Small multiples BR'!$G$32</c:f>
              <c:strCache>
                <c:ptCount val="1"/>
                <c:pt idx="0">
                  <c:v>Spacer 3</c:v>
                </c:pt>
              </c:strCache>
            </c:strRef>
          </c:tx>
          <c:spPr>
            <a:noFill/>
          </c:spPr>
          <c:invertIfNegative val="0"/>
          <c:cat>
            <c:numRef>
              <c:f>'Small multiples BR'!$A$33:$A$37</c:f>
              <c:numCache>
                <c:formatCode>General</c:formatCode>
                <c:ptCount val="5"/>
                <c:pt idx="0">
                  <c:v>2015</c:v>
                </c:pt>
                <c:pt idx="1">
                  <c:v>2016</c:v>
                </c:pt>
                <c:pt idx="2">
                  <c:v>2017</c:v>
                </c:pt>
                <c:pt idx="3">
                  <c:v>2018</c:v>
                </c:pt>
                <c:pt idx="4">
                  <c:v>2019</c:v>
                </c:pt>
              </c:numCache>
            </c:numRef>
          </c:cat>
          <c:val>
            <c:numRef>
              <c:f>'Small multiples BR'!$G$33:$G$37</c:f>
              <c:numCache>
                <c:formatCode>0</c:formatCode>
                <c:ptCount val="5"/>
                <c:pt idx="0">
                  <c:v>118</c:v>
                </c:pt>
                <c:pt idx="1">
                  <c:v>165</c:v>
                </c:pt>
                <c:pt idx="2">
                  <c:v>172</c:v>
                </c:pt>
                <c:pt idx="3">
                  <c:v>171</c:v>
                </c:pt>
                <c:pt idx="4">
                  <c:v>246</c:v>
                </c:pt>
              </c:numCache>
            </c:numRef>
          </c:val>
          <c:extLst>
            <c:ext xmlns:c16="http://schemas.microsoft.com/office/drawing/2014/chart" uri="{C3380CC4-5D6E-409C-BE32-E72D297353CC}">
              <c16:uniqueId val="{0000000D-3F96-47A9-ADBF-F9ADA119CFBB}"/>
            </c:ext>
          </c:extLst>
        </c:ser>
        <c:dLbls>
          <c:showLegendKey val="0"/>
          <c:showVal val="0"/>
          <c:showCatName val="0"/>
          <c:showSerName val="0"/>
          <c:showPercent val="0"/>
          <c:showBubbleSize val="0"/>
        </c:dLbls>
        <c:gapWidth val="61"/>
        <c:overlap val="100"/>
        <c:axId val="155777280"/>
        <c:axId val="171302912"/>
      </c:barChart>
      <c:catAx>
        <c:axId val="155777280"/>
        <c:scaling>
          <c:orientation val="minMax"/>
        </c:scaling>
        <c:delete val="0"/>
        <c:axPos val="b"/>
        <c:numFmt formatCode="General" sourceLinked="0"/>
        <c:majorTickMark val="none"/>
        <c:minorTickMark val="none"/>
        <c:tickLblPos val="nextTo"/>
        <c:spPr>
          <a:ln>
            <a:noFill/>
          </a:ln>
        </c:spPr>
        <c:txPr>
          <a:bodyPr/>
          <a:lstStyle/>
          <a:p>
            <a:pPr>
              <a:defRPr b="1"/>
            </a:pPr>
            <a:endParaRPr lang="en-US"/>
          </a:p>
        </c:txPr>
        <c:crossAx val="171302912"/>
        <c:crosses val="autoZero"/>
        <c:auto val="1"/>
        <c:lblAlgn val="ctr"/>
        <c:lblOffset val="100"/>
        <c:noMultiLvlLbl val="0"/>
      </c:catAx>
      <c:valAx>
        <c:axId val="171302912"/>
        <c:scaling>
          <c:orientation val="minMax"/>
          <c:min val="0"/>
        </c:scaling>
        <c:delete val="1"/>
        <c:axPos val="l"/>
        <c:numFmt formatCode="0" sourceLinked="1"/>
        <c:majorTickMark val="out"/>
        <c:minorTickMark val="none"/>
        <c:tickLblPos val="nextTo"/>
        <c:crossAx val="155777280"/>
        <c:crosses val="autoZero"/>
        <c:crossBetween val="between"/>
      </c:valAx>
    </c:plotArea>
    <c:plotVisOnly val="1"/>
    <c:dispBlanksAs val="gap"/>
    <c:showDLblsOverMax val="0"/>
  </c:chart>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29571101908766"/>
          <c:y val="6.966202399445337E-2"/>
          <c:w val="0.71888723576342772"/>
          <c:h val="0.92144171500955152"/>
        </c:manualLayout>
      </c:layout>
      <c:doughnut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BA4D-47E5-B152-D34B4D8F7864}"/>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BA4D-47E5-B152-D34B4D8F7864}"/>
              </c:ext>
            </c:extLst>
          </c:dPt>
          <c:dLbls>
            <c:dLbl>
              <c:idx val="0"/>
              <c:showLegendKey val="0"/>
              <c:showVal val="0"/>
              <c:showCatName val="1"/>
              <c:showSerName val="0"/>
              <c:showPercent val="1"/>
              <c:showBubbleSize val="0"/>
              <c:extLst>
                <c:ext xmlns:c15="http://schemas.microsoft.com/office/drawing/2012/chart" uri="{CE6537A1-D6FC-4f65-9D91-7224C49458BB}">
                  <c15:layout>
                    <c:manualLayout>
                      <c:w val="0.23993130098754831"/>
                      <c:h val="0.28603227052122554"/>
                    </c:manualLayout>
                  </c15:layout>
                </c:ext>
                <c:ext xmlns:c16="http://schemas.microsoft.com/office/drawing/2014/chart" uri="{C3380CC4-5D6E-409C-BE32-E72D297353CC}">
                  <c16:uniqueId val="{00000001-BA4D-47E5-B152-D34B4D8F7864}"/>
                </c:ext>
              </c:extLst>
            </c:dLbl>
            <c:dLbl>
              <c:idx val="1"/>
              <c:layout>
                <c:manualLayout>
                  <c:x val="8.3334640934968451E-2"/>
                  <c:y val="-0.13467991305594318"/>
                </c:manualLayout>
              </c:layout>
              <c:showLegendKey val="0"/>
              <c:showVal val="0"/>
              <c:showCatName val="1"/>
              <c:showSerName val="0"/>
              <c:showPercent val="1"/>
              <c:showBubbleSize val="0"/>
              <c:extLst>
                <c:ext xmlns:c15="http://schemas.microsoft.com/office/drawing/2012/chart" uri="{CE6537A1-D6FC-4f65-9D91-7224C49458BB}">
                  <c15:layout>
                    <c:manualLayout>
                      <c:w val="0.29391765533237568"/>
                      <c:h val="0.28603227052122554"/>
                    </c:manualLayout>
                  </c15:layout>
                </c:ext>
                <c:ext xmlns:c16="http://schemas.microsoft.com/office/drawing/2014/chart" uri="{C3380CC4-5D6E-409C-BE32-E72D297353CC}">
                  <c16:uniqueId val="{00000003-BA4D-47E5-B152-D34B4D8F786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'AIHW Series all ages'!$D$2:$E$2</c:f>
              <c:strCache>
                <c:ptCount val="2"/>
                <c:pt idx="0">
                  <c:v>Remand</c:v>
                </c:pt>
                <c:pt idx="1">
                  <c:v>Sentenced </c:v>
                </c:pt>
              </c:strCache>
            </c:strRef>
          </c:cat>
          <c:val>
            <c:numRef>
              <c:f>'AIHW Series all ages'!$D$26:$E$26</c:f>
              <c:numCache>
                <c:formatCode>General</c:formatCode>
                <c:ptCount val="2"/>
                <c:pt idx="0">
                  <c:v>83</c:v>
                </c:pt>
                <c:pt idx="1">
                  <c:v>67</c:v>
                </c:pt>
              </c:numCache>
            </c:numRef>
          </c:val>
          <c:extLst>
            <c:ext xmlns:c16="http://schemas.microsoft.com/office/drawing/2014/chart" uri="{C3380CC4-5D6E-409C-BE32-E72D297353CC}">
              <c16:uniqueId val="{00000004-BA4D-47E5-B152-D34B4D8F7864}"/>
            </c:ext>
          </c:extLst>
        </c:ser>
        <c:dLbls>
          <c:showLegendKey val="0"/>
          <c:showVal val="0"/>
          <c:showCatName val="0"/>
          <c:showSerName val="0"/>
          <c:showPercent val="0"/>
          <c:showBubbleSize val="0"/>
          <c:showLeaderLines val="1"/>
        </c:dLbls>
        <c:firstSliceAng val="0"/>
        <c:holeSize val="34"/>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29571101908766"/>
          <c:y val="6.966202399445337E-2"/>
          <c:w val="0.71888723576342772"/>
          <c:h val="0.92144171500955152"/>
        </c:manualLayout>
      </c:layout>
      <c:doughnut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E12E-48AD-977B-F5FA115E3DAC}"/>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E12E-48AD-977B-F5FA115E3DAC}"/>
              </c:ext>
            </c:extLst>
          </c:dPt>
          <c:dLbls>
            <c:dLbl>
              <c:idx val="0"/>
              <c:showLegendKey val="0"/>
              <c:showVal val="0"/>
              <c:showCatName val="1"/>
              <c:showSerName val="0"/>
              <c:showPercent val="1"/>
              <c:showBubbleSize val="0"/>
              <c:extLst>
                <c:ext xmlns:c15="http://schemas.microsoft.com/office/drawing/2012/chart" uri="{CE6537A1-D6FC-4f65-9D91-7224C49458BB}">
                  <c15:layout>
                    <c:manualLayout>
                      <c:w val="0.23993130098754831"/>
                      <c:h val="0.28603227052122554"/>
                    </c:manualLayout>
                  </c15:layout>
                </c:ext>
                <c:ext xmlns:c16="http://schemas.microsoft.com/office/drawing/2014/chart" uri="{C3380CC4-5D6E-409C-BE32-E72D297353CC}">
                  <c16:uniqueId val="{00000001-E12E-48AD-977B-F5FA115E3DAC}"/>
                </c:ext>
              </c:extLst>
            </c:dLbl>
            <c:dLbl>
              <c:idx val="1"/>
              <c:layout>
                <c:manualLayout>
                  <c:x val="6.8841659902799987E-2"/>
                  <c:y val="-0.12074750825705251"/>
                </c:manualLayout>
              </c:layout>
              <c:showLegendKey val="0"/>
              <c:showVal val="0"/>
              <c:showCatName val="1"/>
              <c:showSerName val="0"/>
              <c:showPercent val="1"/>
              <c:showBubbleSize val="0"/>
              <c:extLst>
                <c:ext xmlns:c15="http://schemas.microsoft.com/office/drawing/2012/chart" uri="{CE6537A1-D6FC-4f65-9D91-7224C49458BB}">
                  <c15:layout>
                    <c:manualLayout>
                      <c:w val="0.29391765533237568"/>
                      <c:h val="0.28603227052122554"/>
                    </c:manualLayout>
                  </c15:layout>
                </c:ext>
                <c:ext xmlns:c16="http://schemas.microsoft.com/office/drawing/2014/chart" uri="{C3380CC4-5D6E-409C-BE32-E72D297353CC}">
                  <c16:uniqueId val="{00000003-E12E-48AD-977B-F5FA115E3DA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'AIHW Series all ages'!$D$2:$E$2</c:f>
              <c:strCache>
                <c:ptCount val="2"/>
                <c:pt idx="0">
                  <c:v>Remand</c:v>
                </c:pt>
                <c:pt idx="1">
                  <c:v>Sentenced </c:v>
                </c:pt>
              </c:strCache>
            </c:strRef>
          </c:cat>
          <c:val>
            <c:numRef>
              <c:f>'AIHW Series all ages'!$D$42:$E$42</c:f>
              <c:numCache>
                <c:formatCode>0</c:formatCode>
                <c:ptCount val="2"/>
                <c:pt idx="0">
                  <c:v>64.891000000000005</c:v>
                </c:pt>
                <c:pt idx="1">
                  <c:v>53.542999999999999</c:v>
                </c:pt>
              </c:numCache>
            </c:numRef>
          </c:val>
          <c:extLst>
            <c:ext xmlns:c16="http://schemas.microsoft.com/office/drawing/2014/chart" uri="{C3380CC4-5D6E-409C-BE32-E72D297353CC}">
              <c16:uniqueId val="{00000004-E12E-48AD-977B-F5FA115E3DAC}"/>
            </c:ext>
          </c:extLst>
        </c:ser>
        <c:dLbls>
          <c:showLegendKey val="0"/>
          <c:showVal val="0"/>
          <c:showCatName val="0"/>
          <c:showSerName val="0"/>
          <c:showPercent val="0"/>
          <c:showBubbleSize val="0"/>
          <c:showLeaderLines val="1"/>
        </c:dLbls>
        <c:firstSliceAng val="0"/>
        <c:holeSize val="34"/>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585503626240469E-2"/>
          <c:y val="2.2330666333306378E-2"/>
          <c:w val="0.77260542916769581"/>
          <c:h val="0.8428062627003855"/>
        </c:manualLayout>
      </c:layout>
      <c:lineChart>
        <c:grouping val="standard"/>
        <c:varyColors val="0"/>
        <c:ser>
          <c:idx val="5"/>
          <c:order val="0"/>
          <c:tx>
            <c:strRef>
              <c:f>'Cutstody by gender'!$I$101</c:f>
              <c:strCache>
                <c:ptCount val="1"/>
                <c:pt idx="0">
                  <c:v>Males 17 years (up 3%)</c:v>
                </c:pt>
              </c:strCache>
            </c:strRef>
          </c:tx>
          <c:spPr>
            <a:ln w="28575" cap="rnd">
              <a:solidFill>
                <a:schemeClr val="tx1">
                  <a:lumMod val="75000"/>
                  <a:lumOff val="25000"/>
                </a:schemeClr>
              </a:solidFill>
              <a:prstDash val="dash"/>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CB7-4635-82F5-BC3DBB1D47DE}"/>
                </c:ext>
              </c:extLst>
            </c:dLbl>
            <c:dLbl>
              <c:idx val="8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CB7-4635-82F5-BC3DBB1D47DE}"/>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'Cutstody by gender'!$C$114:$C$197</c:f>
              <c:numCache>
                <c:formatCode>mmm\-yy</c:formatCode>
                <c:ptCount val="84"/>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pt idx="48">
                  <c:v>43466</c:v>
                </c:pt>
                <c:pt idx="49">
                  <c:v>43497</c:v>
                </c:pt>
                <c:pt idx="50">
                  <c:v>43525</c:v>
                </c:pt>
                <c:pt idx="51">
                  <c:v>43556</c:v>
                </c:pt>
                <c:pt idx="52">
                  <c:v>43586</c:v>
                </c:pt>
                <c:pt idx="53">
                  <c:v>43617</c:v>
                </c:pt>
                <c:pt idx="54">
                  <c:v>43647</c:v>
                </c:pt>
                <c:pt idx="55">
                  <c:v>43678</c:v>
                </c:pt>
                <c:pt idx="56">
                  <c:v>43709</c:v>
                </c:pt>
                <c:pt idx="57">
                  <c:v>43739</c:v>
                </c:pt>
                <c:pt idx="58">
                  <c:v>43770</c:v>
                </c:pt>
                <c:pt idx="59">
                  <c:v>43800</c:v>
                </c:pt>
                <c:pt idx="60">
                  <c:v>43831</c:v>
                </c:pt>
                <c:pt idx="61">
                  <c:v>43862</c:v>
                </c:pt>
                <c:pt idx="62">
                  <c:v>43891</c:v>
                </c:pt>
                <c:pt idx="63">
                  <c:v>43922</c:v>
                </c:pt>
                <c:pt idx="64">
                  <c:v>43952</c:v>
                </c:pt>
                <c:pt idx="65">
                  <c:v>43983</c:v>
                </c:pt>
                <c:pt idx="66">
                  <c:v>44013</c:v>
                </c:pt>
                <c:pt idx="67">
                  <c:v>44044</c:v>
                </c:pt>
                <c:pt idx="68">
                  <c:v>44075</c:v>
                </c:pt>
                <c:pt idx="69">
                  <c:v>44105</c:v>
                </c:pt>
                <c:pt idx="70">
                  <c:v>44136</c:v>
                </c:pt>
                <c:pt idx="71">
                  <c:v>44166</c:v>
                </c:pt>
                <c:pt idx="72">
                  <c:v>44197</c:v>
                </c:pt>
                <c:pt idx="73">
                  <c:v>44228</c:v>
                </c:pt>
                <c:pt idx="74">
                  <c:v>44256</c:v>
                </c:pt>
                <c:pt idx="75">
                  <c:v>44287</c:v>
                </c:pt>
                <c:pt idx="76">
                  <c:v>44317</c:v>
                </c:pt>
                <c:pt idx="77">
                  <c:v>44348</c:v>
                </c:pt>
                <c:pt idx="78">
                  <c:v>44378</c:v>
                </c:pt>
                <c:pt idx="79">
                  <c:v>44409</c:v>
                </c:pt>
                <c:pt idx="80">
                  <c:v>44440</c:v>
                </c:pt>
                <c:pt idx="81">
                  <c:v>44470</c:v>
                </c:pt>
                <c:pt idx="82">
                  <c:v>44501</c:v>
                </c:pt>
                <c:pt idx="83">
                  <c:v>44531</c:v>
                </c:pt>
              </c:numCache>
            </c:numRef>
          </c:cat>
          <c:val>
            <c:numRef>
              <c:f>'Cutstody by gender'!$P$113:$P$197</c:f>
              <c:numCache>
                <c:formatCode>0</c:formatCode>
                <c:ptCount val="85"/>
                <c:pt idx="0">
                  <c:v>37</c:v>
                </c:pt>
                <c:pt idx="1">
                  <c:v>37.416666666666664</c:v>
                </c:pt>
                <c:pt idx="2">
                  <c:v>37.083333333333336</c:v>
                </c:pt>
                <c:pt idx="3">
                  <c:v>36.75</c:v>
                </c:pt>
                <c:pt idx="4">
                  <c:v>36.5</c:v>
                </c:pt>
                <c:pt idx="5">
                  <c:v>37</c:v>
                </c:pt>
                <c:pt idx="6">
                  <c:v>37.416666666666664</c:v>
                </c:pt>
                <c:pt idx="7">
                  <c:v>37.583333333333336</c:v>
                </c:pt>
                <c:pt idx="8">
                  <c:v>37.833333333333336</c:v>
                </c:pt>
                <c:pt idx="9">
                  <c:v>37.75</c:v>
                </c:pt>
                <c:pt idx="10">
                  <c:v>37.666666666666664</c:v>
                </c:pt>
                <c:pt idx="11">
                  <c:v>38.25</c:v>
                </c:pt>
                <c:pt idx="12">
                  <c:v>38.5</c:v>
                </c:pt>
                <c:pt idx="13">
                  <c:v>38.333333333333336</c:v>
                </c:pt>
                <c:pt idx="14">
                  <c:v>39</c:v>
                </c:pt>
                <c:pt idx="15">
                  <c:v>39</c:v>
                </c:pt>
                <c:pt idx="16">
                  <c:v>38.5</c:v>
                </c:pt>
                <c:pt idx="17">
                  <c:v>38.25</c:v>
                </c:pt>
                <c:pt idx="18">
                  <c:v>37.916666666666664</c:v>
                </c:pt>
                <c:pt idx="19">
                  <c:v>38.083333333333336</c:v>
                </c:pt>
                <c:pt idx="20">
                  <c:v>38.083333333333336</c:v>
                </c:pt>
                <c:pt idx="21">
                  <c:v>38.166666666666664</c:v>
                </c:pt>
                <c:pt idx="22">
                  <c:v>38.166666666666664</c:v>
                </c:pt>
                <c:pt idx="23">
                  <c:v>37</c:v>
                </c:pt>
                <c:pt idx="24">
                  <c:v>36.166666666666664</c:v>
                </c:pt>
                <c:pt idx="25">
                  <c:v>35.833333333333336</c:v>
                </c:pt>
                <c:pt idx="26">
                  <c:v>35.25</c:v>
                </c:pt>
                <c:pt idx="27">
                  <c:v>34.833333333333336</c:v>
                </c:pt>
                <c:pt idx="28">
                  <c:v>35.166666666666664</c:v>
                </c:pt>
                <c:pt idx="29">
                  <c:v>34.75</c:v>
                </c:pt>
                <c:pt idx="30">
                  <c:v>34.916666666666664</c:v>
                </c:pt>
                <c:pt idx="31">
                  <c:v>34.25</c:v>
                </c:pt>
                <c:pt idx="32">
                  <c:v>34.416666666666664</c:v>
                </c:pt>
                <c:pt idx="33">
                  <c:v>34.75</c:v>
                </c:pt>
                <c:pt idx="34">
                  <c:v>35.25</c:v>
                </c:pt>
                <c:pt idx="35">
                  <c:v>35.916666666666664</c:v>
                </c:pt>
                <c:pt idx="36">
                  <c:v>36.083333333333336</c:v>
                </c:pt>
                <c:pt idx="37">
                  <c:v>36.166666666666664</c:v>
                </c:pt>
                <c:pt idx="38">
                  <c:v>36.583333333333336</c:v>
                </c:pt>
                <c:pt idx="39">
                  <c:v>37.5</c:v>
                </c:pt>
                <c:pt idx="40">
                  <c:v>37.75</c:v>
                </c:pt>
                <c:pt idx="41">
                  <c:v>38.583333333333336</c:v>
                </c:pt>
                <c:pt idx="42">
                  <c:v>39.25</c:v>
                </c:pt>
                <c:pt idx="43">
                  <c:v>39.666666666666664</c:v>
                </c:pt>
                <c:pt idx="44">
                  <c:v>39.666666666666664</c:v>
                </c:pt>
                <c:pt idx="45">
                  <c:v>40.166666666666664</c:v>
                </c:pt>
                <c:pt idx="46">
                  <c:v>40.333333333333336</c:v>
                </c:pt>
                <c:pt idx="47">
                  <c:v>40.083333333333336</c:v>
                </c:pt>
                <c:pt idx="48">
                  <c:v>40.583333333333336</c:v>
                </c:pt>
                <c:pt idx="49">
                  <c:v>40.916666666666664</c:v>
                </c:pt>
                <c:pt idx="50">
                  <c:v>39.833333333333336</c:v>
                </c:pt>
                <c:pt idx="51">
                  <c:v>39.416666666666664</c:v>
                </c:pt>
                <c:pt idx="52">
                  <c:v>39.583333333333336</c:v>
                </c:pt>
                <c:pt idx="53">
                  <c:v>38.75</c:v>
                </c:pt>
                <c:pt idx="54">
                  <c:v>38.5</c:v>
                </c:pt>
                <c:pt idx="55">
                  <c:v>39.416666666666664</c:v>
                </c:pt>
                <c:pt idx="56">
                  <c:v>40</c:v>
                </c:pt>
                <c:pt idx="57">
                  <c:v>39.583333333333336</c:v>
                </c:pt>
                <c:pt idx="58">
                  <c:v>39.583333333333336</c:v>
                </c:pt>
                <c:pt idx="59">
                  <c:v>40</c:v>
                </c:pt>
                <c:pt idx="60">
                  <c:v>39.666666666666664</c:v>
                </c:pt>
                <c:pt idx="61">
                  <c:v>39.083333333333336</c:v>
                </c:pt>
                <c:pt idx="62">
                  <c:v>39.333333333333336</c:v>
                </c:pt>
                <c:pt idx="63">
                  <c:v>38.083333333333336</c:v>
                </c:pt>
                <c:pt idx="64">
                  <c:v>36.333333333333336</c:v>
                </c:pt>
                <c:pt idx="65">
                  <c:v>34.416666666666664</c:v>
                </c:pt>
                <c:pt idx="66">
                  <c:v>31.833333333333332</c:v>
                </c:pt>
                <c:pt idx="67">
                  <c:v>29</c:v>
                </c:pt>
                <c:pt idx="68">
                  <c:v>26.75</c:v>
                </c:pt>
                <c:pt idx="69">
                  <c:v>25.083333333333332</c:v>
                </c:pt>
                <c:pt idx="70">
                  <c:v>23.416666666666668</c:v>
                </c:pt>
                <c:pt idx="71">
                  <c:v>21.416666666666668</c:v>
                </c:pt>
                <c:pt idx="72">
                  <c:v>19.333333333333332</c:v>
                </c:pt>
                <c:pt idx="73">
                  <c:v>17.75</c:v>
                </c:pt>
                <c:pt idx="74">
                  <c:v>16.416666666666668</c:v>
                </c:pt>
                <c:pt idx="75">
                  <c:v>15.5</c:v>
                </c:pt>
                <c:pt idx="76">
                  <c:v>15.083333333333334</c:v>
                </c:pt>
                <c:pt idx="77">
                  <c:v>15.25</c:v>
                </c:pt>
                <c:pt idx="78">
                  <c:v>15.916666666666666</c:v>
                </c:pt>
                <c:pt idx="79">
                  <c:v>16.666666666666668</c:v>
                </c:pt>
                <c:pt idx="80">
                  <c:v>17.166666666666668</c:v>
                </c:pt>
                <c:pt idx="81">
                  <c:v>17.5</c:v>
                </c:pt>
                <c:pt idx="82">
                  <c:v>17.833333333333332</c:v>
                </c:pt>
                <c:pt idx="83">
                  <c:v>18.666666666666668</c:v>
                </c:pt>
                <c:pt idx="84">
                  <c:v>19.666666666666668</c:v>
                </c:pt>
              </c:numCache>
            </c:numRef>
          </c:val>
          <c:smooth val="0"/>
          <c:extLst>
            <c:ext xmlns:c16="http://schemas.microsoft.com/office/drawing/2014/chart" uri="{C3380CC4-5D6E-409C-BE32-E72D297353CC}">
              <c16:uniqueId val="{00000002-BCB7-4635-82F5-BC3DBB1D47DE}"/>
            </c:ext>
          </c:extLst>
        </c:ser>
        <c:ser>
          <c:idx val="4"/>
          <c:order val="1"/>
          <c:tx>
            <c:strRef>
              <c:f>'Cutstody by gender'!$H$101</c:f>
              <c:strCache>
                <c:ptCount val="1"/>
                <c:pt idx="0">
                  <c:v>Males 16 years (down 38%)</c:v>
                </c:pt>
              </c:strCache>
            </c:strRef>
          </c:tx>
          <c:spPr>
            <a:ln w="28575" cap="rnd">
              <a:solidFill>
                <a:schemeClr val="accent5"/>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CB7-4635-82F5-BC3DBB1D47DE}"/>
                </c:ext>
              </c:extLst>
            </c:dLbl>
            <c:dLbl>
              <c:idx val="8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CB7-4635-82F5-BC3DBB1D47DE}"/>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'Cutstody by gender'!$C$114:$C$197</c:f>
              <c:numCache>
                <c:formatCode>mmm\-yy</c:formatCode>
                <c:ptCount val="84"/>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pt idx="48">
                  <c:v>43466</c:v>
                </c:pt>
                <c:pt idx="49">
                  <c:v>43497</c:v>
                </c:pt>
                <c:pt idx="50">
                  <c:v>43525</c:v>
                </c:pt>
                <c:pt idx="51">
                  <c:v>43556</c:v>
                </c:pt>
                <c:pt idx="52">
                  <c:v>43586</c:v>
                </c:pt>
                <c:pt idx="53">
                  <c:v>43617</c:v>
                </c:pt>
                <c:pt idx="54">
                  <c:v>43647</c:v>
                </c:pt>
                <c:pt idx="55">
                  <c:v>43678</c:v>
                </c:pt>
                <c:pt idx="56">
                  <c:v>43709</c:v>
                </c:pt>
                <c:pt idx="57">
                  <c:v>43739</c:v>
                </c:pt>
                <c:pt idx="58">
                  <c:v>43770</c:v>
                </c:pt>
                <c:pt idx="59">
                  <c:v>43800</c:v>
                </c:pt>
                <c:pt idx="60">
                  <c:v>43831</c:v>
                </c:pt>
                <c:pt idx="61">
                  <c:v>43862</c:v>
                </c:pt>
                <c:pt idx="62">
                  <c:v>43891</c:v>
                </c:pt>
                <c:pt idx="63">
                  <c:v>43922</c:v>
                </c:pt>
                <c:pt idx="64">
                  <c:v>43952</c:v>
                </c:pt>
                <c:pt idx="65">
                  <c:v>43983</c:v>
                </c:pt>
                <c:pt idx="66">
                  <c:v>44013</c:v>
                </c:pt>
                <c:pt idx="67">
                  <c:v>44044</c:v>
                </c:pt>
                <c:pt idx="68">
                  <c:v>44075</c:v>
                </c:pt>
                <c:pt idx="69">
                  <c:v>44105</c:v>
                </c:pt>
                <c:pt idx="70">
                  <c:v>44136</c:v>
                </c:pt>
                <c:pt idx="71">
                  <c:v>44166</c:v>
                </c:pt>
                <c:pt idx="72">
                  <c:v>44197</c:v>
                </c:pt>
                <c:pt idx="73">
                  <c:v>44228</c:v>
                </c:pt>
                <c:pt idx="74">
                  <c:v>44256</c:v>
                </c:pt>
                <c:pt idx="75">
                  <c:v>44287</c:v>
                </c:pt>
                <c:pt idx="76">
                  <c:v>44317</c:v>
                </c:pt>
                <c:pt idx="77">
                  <c:v>44348</c:v>
                </c:pt>
                <c:pt idx="78">
                  <c:v>44378</c:v>
                </c:pt>
                <c:pt idx="79">
                  <c:v>44409</c:v>
                </c:pt>
                <c:pt idx="80">
                  <c:v>44440</c:v>
                </c:pt>
                <c:pt idx="81">
                  <c:v>44470</c:v>
                </c:pt>
                <c:pt idx="82">
                  <c:v>44501</c:v>
                </c:pt>
                <c:pt idx="83">
                  <c:v>44531</c:v>
                </c:pt>
              </c:numCache>
            </c:numRef>
          </c:cat>
          <c:val>
            <c:numRef>
              <c:f>'Cutstody by gender'!$O$113:$O$197</c:f>
              <c:numCache>
                <c:formatCode>0</c:formatCode>
                <c:ptCount val="85"/>
                <c:pt idx="0">
                  <c:v>29.5</c:v>
                </c:pt>
                <c:pt idx="1">
                  <c:v>29.833333333333332</c:v>
                </c:pt>
                <c:pt idx="2">
                  <c:v>30.333333333333332</c:v>
                </c:pt>
                <c:pt idx="3">
                  <c:v>30.416666666666668</c:v>
                </c:pt>
                <c:pt idx="4">
                  <c:v>30.833333333333332</c:v>
                </c:pt>
                <c:pt idx="5">
                  <c:v>30.833333333333332</c:v>
                </c:pt>
                <c:pt idx="6">
                  <c:v>30.5</c:v>
                </c:pt>
                <c:pt idx="7">
                  <c:v>30.666666666666668</c:v>
                </c:pt>
                <c:pt idx="8">
                  <c:v>31.666666666666668</c:v>
                </c:pt>
                <c:pt idx="9">
                  <c:v>32.583333333333336</c:v>
                </c:pt>
                <c:pt idx="10">
                  <c:v>32.333333333333336</c:v>
                </c:pt>
                <c:pt idx="11">
                  <c:v>32.75</c:v>
                </c:pt>
                <c:pt idx="12">
                  <c:v>32.583333333333336</c:v>
                </c:pt>
                <c:pt idx="13">
                  <c:v>32</c:v>
                </c:pt>
                <c:pt idx="14">
                  <c:v>31.083333333333332</c:v>
                </c:pt>
                <c:pt idx="15">
                  <c:v>30</c:v>
                </c:pt>
                <c:pt idx="16">
                  <c:v>30.083333333333332</c:v>
                </c:pt>
                <c:pt idx="17">
                  <c:v>30</c:v>
                </c:pt>
                <c:pt idx="18">
                  <c:v>30.083333333333332</c:v>
                </c:pt>
                <c:pt idx="19">
                  <c:v>29.666666666666668</c:v>
                </c:pt>
                <c:pt idx="20">
                  <c:v>29.083333333333332</c:v>
                </c:pt>
                <c:pt idx="21">
                  <c:v>28.5</c:v>
                </c:pt>
                <c:pt idx="22">
                  <c:v>28.166666666666668</c:v>
                </c:pt>
                <c:pt idx="23">
                  <c:v>27.833333333333332</c:v>
                </c:pt>
                <c:pt idx="24">
                  <c:v>27.5</c:v>
                </c:pt>
                <c:pt idx="25">
                  <c:v>28</c:v>
                </c:pt>
                <c:pt idx="26">
                  <c:v>28.833333333333332</c:v>
                </c:pt>
                <c:pt idx="27">
                  <c:v>30.166666666666668</c:v>
                </c:pt>
                <c:pt idx="28">
                  <c:v>30.833333333333332</c:v>
                </c:pt>
                <c:pt idx="29">
                  <c:v>31.083333333333332</c:v>
                </c:pt>
                <c:pt idx="30">
                  <c:v>31.833333333333332</c:v>
                </c:pt>
                <c:pt idx="31">
                  <c:v>32.166666666666664</c:v>
                </c:pt>
                <c:pt idx="32">
                  <c:v>32.583333333333336</c:v>
                </c:pt>
                <c:pt idx="33">
                  <c:v>33</c:v>
                </c:pt>
                <c:pt idx="34">
                  <c:v>33.583333333333336</c:v>
                </c:pt>
                <c:pt idx="35">
                  <c:v>33.833333333333336</c:v>
                </c:pt>
                <c:pt idx="36">
                  <c:v>33.333333333333336</c:v>
                </c:pt>
                <c:pt idx="37">
                  <c:v>33</c:v>
                </c:pt>
                <c:pt idx="38">
                  <c:v>33.166666666666664</c:v>
                </c:pt>
                <c:pt idx="39">
                  <c:v>33.416666666666664</c:v>
                </c:pt>
                <c:pt idx="40">
                  <c:v>33.25</c:v>
                </c:pt>
                <c:pt idx="41">
                  <c:v>33.083333333333336</c:v>
                </c:pt>
                <c:pt idx="42">
                  <c:v>32.833333333333336</c:v>
                </c:pt>
                <c:pt idx="43">
                  <c:v>33.333333333333336</c:v>
                </c:pt>
                <c:pt idx="44">
                  <c:v>33.333333333333336</c:v>
                </c:pt>
                <c:pt idx="45">
                  <c:v>33.583333333333336</c:v>
                </c:pt>
                <c:pt idx="46">
                  <c:v>33.333333333333336</c:v>
                </c:pt>
                <c:pt idx="47">
                  <c:v>32.5</c:v>
                </c:pt>
                <c:pt idx="48">
                  <c:v>33.166666666666664</c:v>
                </c:pt>
                <c:pt idx="49">
                  <c:v>32.916666666666664</c:v>
                </c:pt>
                <c:pt idx="50">
                  <c:v>31.833333333333332</c:v>
                </c:pt>
                <c:pt idx="51">
                  <c:v>30.25</c:v>
                </c:pt>
                <c:pt idx="52">
                  <c:v>28.833333333333332</c:v>
                </c:pt>
                <c:pt idx="53">
                  <c:v>27.916666666666668</c:v>
                </c:pt>
                <c:pt idx="54">
                  <c:v>26.666666666666668</c:v>
                </c:pt>
                <c:pt idx="55">
                  <c:v>25.166666666666668</c:v>
                </c:pt>
                <c:pt idx="56">
                  <c:v>23.75</c:v>
                </c:pt>
                <c:pt idx="57">
                  <c:v>22.25</c:v>
                </c:pt>
                <c:pt idx="58">
                  <c:v>21.333333333333332</c:v>
                </c:pt>
                <c:pt idx="59">
                  <c:v>20.833333333333332</c:v>
                </c:pt>
                <c:pt idx="60">
                  <c:v>20.166666666666668</c:v>
                </c:pt>
                <c:pt idx="61">
                  <c:v>19.333333333333332</c:v>
                </c:pt>
                <c:pt idx="62">
                  <c:v>19.25</c:v>
                </c:pt>
                <c:pt idx="63">
                  <c:v>18.666666666666668</c:v>
                </c:pt>
                <c:pt idx="64">
                  <c:v>18.583333333333332</c:v>
                </c:pt>
                <c:pt idx="65">
                  <c:v>18.416666666666668</c:v>
                </c:pt>
                <c:pt idx="66">
                  <c:v>18.25</c:v>
                </c:pt>
                <c:pt idx="67">
                  <c:v>17.833333333333332</c:v>
                </c:pt>
                <c:pt idx="68">
                  <c:v>18.333333333333332</c:v>
                </c:pt>
                <c:pt idx="69">
                  <c:v>18.583333333333332</c:v>
                </c:pt>
                <c:pt idx="70">
                  <c:v>18.25</c:v>
                </c:pt>
                <c:pt idx="71">
                  <c:v>17.916666666666668</c:v>
                </c:pt>
                <c:pt idx="72">
                  <c:v>17.333333333333332</c:v>
                </c:pt>
                <c:pt idx="73">
                  <c:v>17.166666666666668</c:v>
                </c:pt>
                <c:pt idx="74">
                  <c:v>16.75</c:v>
                </c:pt>
                <c:pt idx="75">
                  <c:v>17.25</c:v>
                </c:pt>
                <c:pt idx="76">
                  <c:v>17.25</c:v>
                </c:pt>
                <c:pt idx="77">
                  <c:v>17.416666666666668</c:v>
                </c:pt>
                <c:pt idx="78">
                  <c:v>17.333333333333332</c:v>
                </c:pt>
                <c:pt idx="79">
                  <c:v>17.666666666666668</c:v>
                </c:pt>
                <c:pt idx="80">
                  <c:v>17.416666666666668</c:v>
                </c:pt>
                <c:pt idx="81">
                  <c:v>17.416666666666668</c:v>
                </c:pt>
                <c:pt idx="82">
                  <c:v>17.333333333333332</c:v>
                </c:pt>
                <c:pt idx="83">
                  <c:v>16.833333333333332</c:v>
                </c:pt>
                <c:pt idx="84">
                  <c:v>16.416666666666668</c:v>
                </c:pt>
              </c:numCache>
            </c:numRef>
          </c:val>
          <c:smooth val="0"/>
          <c:extLst>
            <c:ext xmlns:c16="http://schemas.microsoft.com/office/drawing/2014/chart" uri="{C3380CC4-5D6E-409C-BE32-E72D297353CC}">
              <c16:uniqueId val="{00000005-BCB7-4635-82F5-BC3DBB1D47DE}"/>
            </c:ext>
          </c:extLst>
        </c:ser>
        <c:ser>
          <c:idx val="3"/>
          <c:order val="2"/>
          <c:tx>
            <c:strRef>
              <c:f>'Cutstody by gender'!$G$101</c:f>
              <c:strCache>
                <c:ptCount val="1"/>
                <c:pt idx="0">
                  <c:v>Males 15 years (down 49%)</c:v>
                </c:pt>
              </c:strCache>
            </c:strRef>
          </c:tx>
          <c:spPr>
            <a:ln w="28575" cap="rnd">
              <a:solidFill>
                <a:schemeClr val="accent4"/>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CB7-4635-82F5-BC3DBB1D47DE}"/>
                </c:ext>
              </c:extLst>
            </c:dLbl>
            <c:dLbl>
              <c:idx val="8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CB7-4635-82F5-BC3DBB1D47DE}"/>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'Cutstody by gender'!$C$114:$C$197</c:f>
              <c:numCache>
                <c:formatCode>mmm\-yy</c:formatCode>
                <c:ptCount val="84"/>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pt idx="48">
                  <c:v>43466</c:v>
                </c:pt>
                <c:pt idx="49">
                  <c:v>43497</c:v>
                </c:pt>
                <c:pt idx="50">
                  <c:v>43525</c:v>
                </c:pt>
                <c:pt idx="51">
                  <c:v>43556</c:v>
                </c:pt>
                <c:pt idx="52">
                  <c:v>43586</c:v>
                </c:pt>
                <c:pt idx="53">
                  <c:v>43617</c:v>
                </c:pt>
                <c:pt idx="54">
                  <c:v>43647</c:v>
                </c:pt>
                <c:pt idx="55">
                  <c:v>43678</c:v>
                </c:pt>
                <c:pt idx="56">
                  <c:v>43709</c:v>
                </c:pt>
                <c:pt idx="57">
                  <c:v>43739</c:v>
                </c:pt>
                <c:pt idx="58">
                  <c:v>43770</c:v>
                </c:pt>
                <c:pt idx="59">
                  <c:v>43800</c:v>
                </c:pt>
                <c:pt idx="60">
                  <c:v>43831</c:v>
                </c:pt>
                <c:pt idx="61">
                  <c:v>43862</c:v>
                </c:pt>
                <c:pt idx="62">
                  <c:v>43891</c:v>
                </c:pt>
                <c:pt idx="63">
                  <c:v>43922</c:v>
                </c:pt>
                <c:pt idx="64">
                  <c:v>43952</c:v>
                </c:pt>
                <c:pt idx="65">
                  <c:v>43983</c:v>
                </c:pt>
                <c:pt idx="66">
                  <c:v>44013</c:v>
                </c:pt>
                <c:pt idx="67">
                  <c:v>44044</c:v>
                </c:pt>
                <c:pt idx="68">
                  <c:v>44075</c:v>
                </c:pt>
                <c:pt idx="69">
                  <c:v>44105</c:v>
                </c:pt>
                <c:pt idx="70">
                  <c:v>44136</c:v>
                </c:pt>
                <c:pt idx="71">
                  <c:v>44166</c:v>
                </c:pt>
                <c:pt idx="72">
                  <c:v>44197</c:v>
                </c:pt>
                <c:pt idx="73">
                  <c:v>44228</c:v>
                </c:pt>
                <c:pt idx="74">
                  <c:v>44256</c:v>
                </c:pt>
                <c:pt idx="75">
                  <c:v>44287</c:v>
                </c:pt>
                <c:pt idx="76">
                  <c:v>44317</c:v>
                </c:pt>
                <c:pt idx="77">
                  <c:v>44348</c:v>
                </c:pt>
                <c:pt idx="78">
                  <c:v>44378</c:v>
                </c:pt>
                <c:pt idx="79">
                  <c:v>44409</c:v>
                </c:pt>
                <c:pt idx="80">
                  <c:v>44440</c:v>
                </c:pt>
                <c:pt idx="81">
                  <c:v>44470</c:v>
                </c:pt>
                <c:pt idx="82">
                  <c:v>44501</c:v>
                </c:pt>
                <c:pt idx="83">
                  <c:v>44531</c:v>
                </c:pt>
              </c:numCache>
            </c:numRef>
          </c:cat>
          <c:val>
            <c:numRef>
              <c:f>'Cutstody by gender'!$N$113:$N$197</c:f>
              <c:numCache>
                <c:formatCode>0</c:formatCode>
                <c:ptCount val="85"/>
                <c:pt idx="0">
                  <c:v>21.083333333333332</c:v>
                </c:pt>
                <c:pt idx="1">
                  <c:v>21.25</c:v>
                </c:pt>
                <c:pt idx="2">
                  <c:v>21.416666666666668</c:v>
                </c:pt>
                <c:pt idx="3">
                  <c:v>21.833333333333332</c:v>
                </c:pt>
                <c:pt idx="4">
                  <c:v>21.5</c:v>
                </c:pt>
                <c:pt idx="5">
                  <c:v>22.166666666666668</c:v>
                </c:pt>
                <c:pt idx="6">
                  <c:v>23</c:v>
                </c:pt>
                <c:pt idx="7">
                  <c:v>23.75</c:v>
                </c:pt>
                <c:pt idx="8">
                  <c:v>24.583333333333332</c:v>
                </c:pt>
                <c:pt idx="9">
                  <c:v>25.5</c:v>
                </c:pt>
                <c:pt idx="10">
                  <c:v>25.083333333333332</c:v>
                </c:pt>
                <c:pt idx="11">
                  <c:v>25.083333333333332</c:v>
                </c:pt>
                <c:pt idx="12">
                  <c:v>25.25</c:v>
                </c:pt>
                <c:pt idx="13">
                  <c:v>25.666666666666668</c:v>
                </c:pt>
                <c:pt idx="14">
                  <c:v>26.166666666666668</c:v>
                </c:pt>
                <c:pt idx="15">
                  <c:v>26.666666666666668</c:v>
                </c:pt>
                <c:pt idx="16">
                  <c:v>27.916666666666668</c:v>
                </c:pt>
                <c:pt idx="17">
                  <c:v>28.833333333333332</c:v>
                </c:pt>
                <c:pt idx="18">
                  <c:v>28.583333333333332</c:v>
                </c:pt>
                <c:pt idx="19">
                  <c:v>28.333333333333332</c:v>
                </c:pt>
                <c:pt idx="20">
                  <c:v>27.583333333333332</c:v>
                </c:pt>
                <c:pt idx="21">
                  <c:v>26.75</c:v>
                </c:pt>
                <c:pt idx="22">
                  <c:v>26.416666666666668</c:v>
                </c:pt>
                <c:pt idx="23">
                  <c:v>26.583333333333332</c:v>
                </c:pt>
                <c:pt idx="24">
                  <c:v>26.25</c:v>
                </c:pt>
                <c:pt idx="25">
                  <c:v>26</c:v>
                </c:pt>
                <c:pt idx="26">
                  <c:v>25.5</c:v>
                </c:pt>
                <c:pt idx="27">
                  <c:v>24.916666666666668</c:v>
                </c:pt>
                <c:pt idx="28">
                  <c:v>23.666666666666668</c:v>
                </c:pt>
                <c:pt idx="29">
                  <c:v>22.5</c:v>
                </c:pt>
                <c:pt idx="30">
                  <c:v>22.5</c:v>
                </c:pt>
                <c:pt idx="31">
                  <c:v>22.583333333333332</c:v>
                </c:pt>
                <c:pt idx="32">
                  <c:v>22.416666666666668</c:v>
                </c:pt>
                <c:pt idx="33">
                  <c:v>22.083333333333332</c:v>
                </c:pt>
                <c:pt idx="34">
                  <c:v>22.25</c:v>
                </c:pt>
                <c:pt idx="35">
                  <c:v>21.5</c:v>
                </c:pt>
                <c:pt idx="36">
                  <c:v>21.416666666666668</c:v>
                </c:pt>
                <c:pt idx="37">
                  <c:v>20.666666666666668</c:v>
                </c:pt>
                <c:pt idx="38">
                  <c:v>20.75</c:v>
                </c:pt>
                <c:pt idx="39">
                  <c:v>20.666666666666668</c:v>
                </c:pt>
                <c:pt idx="40">
                  <c:v>21.25</c:v>
                </c:pt>
                <c:pt idx="41">
                  <c:v>21.5</c:v>
                </c:pt>
                <c:pt idx="42">
                  <c:v>20.5</c:v>
                </c:pt>
                <c:pt idx="43">
                  <c:v>20.666666666666668</c:v>
                </c:pt>
                <c:pt idx="44">
                  <c:v>20.833333333333332</c:v>
                </c:pt>
                <c:pt idx="45">
                  <c:v>21.083333333333332</c:v>
                </c:pt>
                <c:pt idx="46">
                  <c:v>20.5</c:v>
                </c:pt>
                <c:pt idx="47">
                  <c:v>20.166666666666668</c:v>
                </c:pt>
                <c:pt idx="48">
                  <c:v>19.916666666666668</c:v>
                </c:pt>
                <c:pt idx="49">
                  <c:v>19.75</c:v>
                </c:pt>
                <c:pt idx="50">
                  <c:v>18.583333333333332</c:v>
                </c:pt>
                <c:pt idx="51">
                  <c:v>17.333333333333332</c:v>
                </c:pt>
                <c:pt idx="52">
                  <c:v>15.916666666666666</c:v>
                </c:pt>
                <c:pt idx="53">
                  <c:v>14.75</c:v>
                </c:pt>
                <c:pt idx="54">
                  <c:v>14.666666666666666</c:v>
                </c:pt>
                <c:pt idx="55">
                  <c:v>13.583333333333334</c:v>
                </c:pt>
                <c:pt idx="56">
                  <c:v>13.5</c:v>
                </c:pt>
                <c:pt idx="57">
                  <c:v>13</c:v>
                </c:pt>
                <c:pt idx="58">
                  <c:v>13.333333333333334</c:v>
                </c:pt>
                <c:pt idx="59">
                  <c:v>13.333333333333334</c:v>
                </c:pt>
                <c:pt idx="60">
                  <c:v>12.916666666666666</c:v>
                </c:pt>
                <c:pt idx="61">
                  <c:v>12.666666666666666</c:v>
                </c:pt>
                <c:pt idx="62">
                  <c:v>13.25</c:v>
                </c:pt>
                <c:pt idx="63">
                  <c:v>14.083333333333334</c:v>
                </c:pt>
                <c:pt idx="64">
                  <c:v>15</c:v>
                </c:pt>
                <c:pt idx="65">
                  <c:v>15.416666666666666</c:v>
                </c:pt>
                <c:pt idx="66">
                  <c:v>15.25</c:v>
                </c:pt>
                <c:pt idx="67">
                  <c:v>14.75</c:v>
                </c:pt>
                <c:pt idx="68">
                  <c:v>13.833333333333334</c:v>
                </c:pt>
                <c:pt idx="69">
                  <c:v>13.416666666666666</c:v>
                </c:pt>
                <c:pt idx="70">
                  <c:v>12.833333333333334</c:v>
                </c:pt>
                <c:pt idx="71">
                  <c:v>13.166666666666666</c:v>
                </c:pt>
                <c:pt idx="72">
                  <c:v>13</c:v>
                </c:pt>
                <c:pt idx="73">
                  <c:v>12.833333333333334</c:v>
                </c:pt>
                <c:pt idx="74">
                  <c:v>12.416666666666666</c:v>
                </c:pt>
                <c:pt idx="75">
                  <c:v>11.833333333333334</c:v>
                </c:pt>
                <c:pt idx="76">
                  <c:v>10.75</c:v>
                </c:pt>
                <c:pt idx="77">
                  <c:v>11.083333333333334</c:v>
                </c:pt>
                <c:pt idx="78">
                  <c:v>11.083333333333334</c:v>
                </c:pt>
                <c:pt idx="79">
                  <c:v>11.583333333333334</c:v>
                </c:pt>
                <c:pt idx="80">
                  <c:v>12.416666666666666</c:v>
                </c:pt>
                <c:pt idx="81">
                  <c:v>12.916666666666666</c:v>
                </c:pt>
                <c:pt idx="82">
                  <c:v>13.416666666666666</c:v>
                </c:pt>
                <c:pt idx="83">
                  <c:v>13.25</c:v>
                </c:pt>
                <c:pt idx="84">
                  <c:v>13.583333333333334</c:v>
                </c:pt>
              </c:numCache>
            </c:numRef>
          </c:val>
          <c:smooth val="0"/>
          <c:extLst>
            <c:ext xmlns:c16="http://schemas.microsoft.com/office/drawing/2014/chart" uri="{C3380CC4-5D6E-409C-BE32-E72D297353CC}">
              <c16:uniqueId val="{00000008-BCB7-4635-82F5-BC3DBB1D47DE}"/>
            </c:ext>
          </c:extLst>
        </c:ser>
        <c:ser>
          <c:idx val="0"/>
          <c:order val="3"/>
          <c:tx>
            <c:strRef>
              <c:f>'Cutstody by gender'!$D$101</c:f>
              <c:strCache>
                <c:ptCount val="1"/>
                <c:pt idx="0">
                  <c:v>Females (down 4%)</c:v>
                </c:pt>
              </c:strCache>
            </c:strRef>
          </c:tx>
          <c:spPr>
            <a:ln w="28575" cap="rnd">
              <a:solidFill>
                <a:srgbClr val="4F408E"/>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CB7-4635-82F5-BC3DBB1D47DE}"/>
                </c:ext>
              </c:extLst>
            </c:dLbl>
            <c:dLbl>
              <c:idx val="8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CB7-4635-82F5-BC3DBB1D47DE}"/>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'Cutstody by gender'!$C$114:$C$197</c:f>
              <c:numCache>
                <c:formatCode>mmm\-yy</c:formatCode>
                <c:ptCount val="84"/>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pt idx="48">
                  <c:v>43466</c:v>
                </c:pt>
                <c:pt idx="49">
                  <c:v>43497</c:v>
                </c:pt>
                <c:pt idx="50">
                  <c:v>43525</c:v>
                </c:pt>
                <c:pt idx="51">
                  <c:v>43556</c:v>
                </c:pt>
                <c:pt idx="52">
                  <c:v>43586</c:v>
                </c:pt>
                <c:pt idx="53">
                  <c:v>43617</c:v>
                </c:pt>
                <c:pt idx="54">
                  <c:v>43647</c:v>
                </c:pt>
                <c:pt idx="55">
                  <c:v>43678</c:v>
                </c:pt>
                <c:pt idx="56">
                  <c:v>43709</c:v>
                </c:pt>
                <c:pt idx="57">
                  <c:v>43739</c:v>
                </c:pt>
                <c:pt idx="58">
                  <c:v>43770</c:v>
                </c:pt>
                <c:pt idx="59">
                  <c:v>43800</c:v>
                </c:pt>
                <c:pt idx="60">
                  <c:v>43831</c:v>
                </c:pt>
                <c:pt idx="61">
                  <c:v>43862</c:v>
                </c:pt>
                <c:pt idx="62">
                  <c:v>43891</c:v>
                </c:pt>
                <c:pt idx="63">
                  <c:v>43922</c:v>
                </c:pt>
                <c:pt idx="64">
                  <c:v>43952</c:v>
                </c:pt>
                <c:pt idx="65">
                  <c:v>43983</c:v>
                </c:pt>
                <c:pt idx="66">
                  <c:v>44013</c:v>
                </c:pt>
                <c:pt idx="67">
                  <c:v>44044</c:v>
                </c:pt>
                <c:pt idx="68">
                  <c:v>44075</c:v>
                </c:pt>
                <c:pt idx="69">
                  <c:v>44105</c:v>
                </c:pt>
                <c:pt idx="70">
                  <c:v>44136</c:v>
                </c:pt>
                <c:pt idx="71">
                  <c:v>44166</c:v>
                </c:pt>
                <c:pt idx="72">
                  <c:v>44197</c:v>
                </c:pt>
                <c:pt idx="73">
                  <c:v>44228</c:v>
                </c:pt>
                <c:pt idx="74">
                  <c:v>44256</c:v>
                </c:pt>
                <c:pt idx="75">
                  <c:v>44287</c:v>
                </c:pt>
                <c:pt idx="76">
                  <c:v>44317</c:v>
                </c:pt>
                <c:pt idx="77">
                  <c:v>44348</c:v>
                </c:pt>
                <c:pt idx="78">
                  <c:v>44378</c:v>
                </c:pt>
                <c:pt idx="79">
                  <c:v>44409</c:v>
                </c:pt>
                <c:pt idx="80">
                  <c:v>44440</c:v>
                </c:pt>
                <c:pt idx="81">
                  <c:v>44470</c:v>
                </c:pt>
                <c:pt idx="82">
                  <c:v>44501</c:v>
                </c:pt>
                <c:pt idx="83">
                  <c:v>44531</c:v>
                </c:pt>
              </c:numCache>
            </c:numRef>
          </c:cat>
          <c:val>
            <c:numRef>
              <c:f>'Cutstody by gender'!$K$113:$K$197</c:f>
              <c:numCache>
                <c:formatCode>0</c:formatCode>
                <c:ptCount val="85"/>
                <c:pt idx="0">
                  <c:v>9.9166666666666661</c:v>
                </c:pt>
                <c:pt idx="1">
                  <c:v>9.6666666666666661</c:v>
                </c:pt>
                <c:pt idx="2">
                  <c:v>9.5</c:v>
                </c:pt>
                <c:pt idx="3">
                  <c:v>9.75</c:v>
                </c:pt>
                <c:pt idx="4">
                  <c:v>10.583333333333334</c:v>
                </c:pt>
                <c:pt idx="5">
                  <c:v>11.083333333333334</c:v>
                </c:pt>
                <c:pt idx="6">
                  <c:v>11.583333333333334</c:v>
                </c:pt>
                <c:pt idx="7">
                  <c:v>12.333333333333334</c:v>
                </c:pt>
                <c:pt idx="8">
                  <c:v>12.416666666666666</c:v>
                </c:pt>
                <c:pt idx="9">
                  <c:v>12.833333333333334</c:v>
                </c:pt>
                <c:pt idx="10">
                  <c:v>12.916666666666666</c:v>
                </c:pt>
                <c:pt idx="11">
                  <c:v>12.416666666666666</c:v>
                </c:pt>
                <c:pt idx="12">
                  <c:v>12.083333333333334</c:v>
                </c:pt>
                <c:pt idx="13">
                  <c:v>12.25</c:v>
                </c:pt>
                <c:pt idx="14">
                  <c:v>12.166666666666666</c:v>
                </c:pt>
                <c:pt idx="15">
                  <c:v>11.833333333333334</c:v>
                </c:pt>
                <c:pt idx="16">
                  <c:v>11.333333333333334</c:v>
                </c:pt>
                <c:pt idx="17">
                  <c:v>11.416666666666666</c:v>
                </c:pt>
                <c:pt idx="18">
                  <c:v>10.916666666666666</c:v>
                </c:pt>
                <c:pt idx="19">
                  <c:v>10.833333333333334</c:v>
                </c:pt>
                <c:pt idx="20">
                  <c:v>10.666666666666666</c:v>
                </c:pt>
                <c:pt idx="21">
                  <c:v>10.333333333333334</c:v>
                </c:pt>
                <c:pt idx="22">
                  <c:v>10.416666666666666</c:v>
                </c:pt>
                <c:pt idx="23">
                  <c:v>11.166666666666666</c:v>
                </c:pt>
                <c:pt idx="24">
                  <c:v>11.666666666666666</c:v>
                </c:pt>
                <c:pt idx="25">
                  <c:v>12</c:v>
                </c:pt>
                <c:pt idx="26">
                  <c:v>12.083333333333334</c:v>
                </c:pt>
                <c:pt idx="27">
                  <c:v>12.083333333333334</c:v>
                </c:pt>
                <c:pt idx="28">
                  <c:v>12.666666666666666</c:v>
                </c:pt>
                <c:pt idx="29">
                  <c:v>12.75</c:v>
                </c:pt>
                <c:pt idx="30">
                  <c:v>13.25</c:v>
                </c:pt>
                <c:pt idx="31">
                  <c:v>13.333333333333334</c:v>
                </c:pt>
                <c:pt idx="32">
                  <c:v>13.583333333333334</c:v>
                </c:pt>
                <c:pt idx="33">
                  <c:v>14.333333333333334</c:v>
                </c:pt>
                <c:pt idx="34">
                  <c:v>14.583333333333334</c:v>
                </c:pt>
                <c:pt idx="35">
                  <c:v>14.416666666666666</c:v>
                </c:pt>
                <c:pt idx="36">
                  <c:v>14.416666666666666</c:v>
                </c:pt>
                <c:pt idx="37">
                  <c:v>14.083333333333334</c:v>
                </c:pt>
                <c:pt idx="38">
                  <c:v>13.75</c:v>
                </c:pt>
                <c:pt idx="39">
                  <c:v>14</c:v>
                </c:pt>
                <c:pt idx="40">
                  <c:v>13.666666666666666</c:v>
                </c:pt>
                <c:pt idx="41">
                  <c:v>13.75</c:v>
                </c:pt>
                <c:pt idx="42">
                  <c:v>14.083333333333334</c:v>
                </c:pt>
                <c:pt idx="43">
                  <c:v>13.916666666666666</c:v>
                </c:pt>
                <c:pt idx="44">
                  <c:v>13.583333333333334</c:v>
                </c:pt>
                <c:pt idx="45">
                  <c:v>13.166666666666666</c:v>
                </c:pt>
                <c:pt idx="46">
                  <c:v>12.833333333333334</c:v>
                </c:pt>
                <c:pt idx="47">
                  <c:v>12.75</c:v>
                </c:pt>
                <c:pt idx="48">
                  <c:v>12.666666666666666</c:v>
                </c:pt>
                <c:pt idx="49">
                  <c:v>12.75</c:v>
                </c:pt>
                <c:pt idx="50">
                  <c:v>12.666666666666666</c:v>
                </c:pt>
                <c:pt idx="51">
                  <c:v>12.833333333333334</c:v>
                </c:pt>
                <c:pt idx="52">
                  <c:v>12.416666666666666</c:v>
                </c:pt>
                <c:pt idx="53">
                  <c:v>12</c:v>
                </c:pt>
                <c:pt idx="54">
                  <c:v>11.75</c:v>
                </c:pt>
                <c:pt idx="55">
                  <c:v>11.583333333333334</c:v>
                </c:pt>
                <c:pt idx="56">
                  <c:v>11.916666666666666</c:v>
                </c:pt>
                <c:pt idx="57">
                  <c:v>11.5</c:v>
                </c:pt>
                <c:pt idx="58">
                  <c:v>11.333333333333334</c:v>
                </c:pt>
                <c:pt idx="59">
                  <c:v>11.666666666666666</c:v>
                </c:pt>
                <c:pt idx="60">
                  <c:v>11.583333333333334</c:v>
                </c:pt>
                <c:pt idx="61">
                  <c:v>11.583333333333334</c:v>
                </c:pt>
                <c:pt idx="62">
                  <c:v>11.75</c:v>
                </c:pt>
                <c:pt idx="63">
                  <c:v>11.333333333333334</c:v>
                </c:pt>
                <c:pt idx="64">
                  <c:v>11</c:v>
                </c:pt>
                <c:pt idx="65">
                  <c:v>11</c:v>
                </c:pt>
                <c:pt idx="66">
                  <c:v>10.416666666666666</c:v>
                </c:pt>
                <c:pt idx="67">
                  <c:v>10.333333333333334</c:v>
                </c:pt>
                <c:pt idx="68">
                  <c:v>9.9166666666666661</c:v>
                </c:pt>
                <c:pt idx="69">
                  <c:v>9.9166666666666661</c:v>
                </c:pt>
                <c:pt idx="70">
                  <c:v>9.8333333333333339</c:v>
                </c:pt>
                <c:pt idx="71">
                  <c:v>9.25</c:v>
                </c:pt>
                <c:pt idx="72">
                  <c:v>8.9166666666666661</c:v>
                </c:pt>
                <c:pt idx="73">
                  <c:v>8.5</c:v>
                </c:pt>
                <c:pt idx="74">
                  <c:v>8.25</c:v>
                </c:pt>
                <c:pt idx="75">
                  <c:v>8.0833333333333339</c:v>
                </c:pt>
                <c:pt idx="76">
                  <c:v>8.0833333333333339</c:v>
                </c:pt>
                <c:pt idx="77">
                  <c:v>7.75</c:v>
                </c:pt>
                <c:pt idx="78">
                  <c:v>7.583333333333333</c:v>
                </c:pt>
                <c:pt idx="79">
                  <c:v>7.583333333333333</c:v>
                </c:pt>
                <c:pt idx="80">
                  <c:v>7.583333333333333</c:v>
                </c:pt>
                <c:pt idx="81">
                  <c:v>7.25</c:v>
                </c:pt>
                <c:pt idx="82">
                  <c:v>7</c:v>
                </c:pt>
                <c:pt idx="83">
                  <c:v>6.833333333333333</c:v>
                </c:pt>
                <c:pt idx="84">
                  <c:v>6.833333333333333</c:v>
                </c:pt>
              </c:numCache>
            </c:numRef>
          </c:val>
          <c:smooth val="0"/>
          <c:extLst>
            <c:ext xmlns:c16="http://schemas.microsoft.com/office/drawing/2014/chart" uri="{C3380CC4-5D6E-409C-BE32-E72D297353CC}">
              <c16:uniqueId val="{0000000B-BCB7-4635-82F5-BC3DBB1D47DE}"/>
            </c:ext>
          </c:extLst>
        </c:ser>
        <c:ser>
          <c:idx val="2"/>
          <c:order val="4"/>
          <c:tx>
            <c:strRef>
              <c:f>'Cutstody by gender'!$F$101</c:f>
              <c:strCache>
                <c:ptCount val="1"/>
                <c:pt idx="0">
                  <c:v>Males 14 years (down 44%)</c:v>
                </c:pt>
              </c:strCache>
            </c:strRef>
          </c:tx>
          <c:spPr>
            <a:ln w="28575" cap="rnd">
              <a:solidFill>
                <a:schemeClr val="accent3"/>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CB7-4635-82F5-BC3DBB1D47DE}"/>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'Cutstody by gender'!$C$114:$C$197</c:f>
              <c:numCache>
                <c:formatCode>mmm\-yy</c:formatCode>
                <c:ptCount val="84"/>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pt idx="48">
                  <c:v>43466</c:v>
                </c:pt>
                <c:pt idx="49">
                  <c:v>43497</c:v>
                </c:pt>
                <c:pt idx="50">
                  <c:v>43525</c:v>
                </c:pt>
                <c:pt idx="51">
                  <c:v>43556</c:v>
                </c:pt>
                <c:pt idx="52">
                  <c:v>43586</c:v>
                </c:pt>
                <c:pt idx="53">
                  <c:v>43617</c:v>
                </c:pt>
                <c:pt idx="54">
                  <c:v>43647</c:v>
                </c:pt>
                <c:pt idx="55">
                  <c:v>43678</c:v>
                </c:pt>
                <c:pt idx="56">
                  <c:v>43709</c:v>
                </c:pt>
                <c:pt idx="57">
                  <c:v>43739</c:v>
                </c:pt>
                <c:pt idx="58">
                  <c:v>43770</c:v>
                </c:pt>
                <c:pt idx="59">
                  <c:v>43800</c:v>
                </c:pt>
                <c:pt idx="60">
                  <c:v>43831</c:v>
                </c:pt>
                <c:pt idx="61">
                  <c:v>43862</c:v>
                </c:pt>
                <c:pt idx="62">
                  <c:v>43891</c:v>
                </c:pt>
                <c:pt idx="63">
                  <c:v>43922</c:v>
                </c:pt>
                <c:pt idx="64">
                  <c:v>43952</c:v>
                </c:pt>
                <c:pt idx="65">
                  <c:v>43983</c:v>
                </c:pt>
                <c:pt idx="66">
                  <c:v>44013</c:v>
                </c:pt>
                <c:pt idx="67">
                  <c:v>44044</c:v>
                </c:pt>
                <c:pt idx="68">
                  <c:v>44075</c:v>
                </c:pt>
                <c:pt idx="69">
                  <c:v>44105</c:v>
                </c:pt>
                <c:pt idx="70">
                  <c:v>44136</c:v>
                </c:pt>
                <c:pt idx="71">
                  <c:v>44166</c:v>
                </c:pt>
                <c:pt idx="72">
                  <c:v>44197</c:v>
                </c:pt>
                <c:pt idx="73">
                  <c:v>44228</c:v>
                </c:pt>
                <c:pt idx="74">
                  <c:v>44256</c:v>
                </c:pt>
                <c:pt idx="75">
                  <c:v>44287</c:v>
                </c:pt>
                <c:pt idx="76">
                  <c:v>44317</c:v>
                </c:pt>
                <c:pt idx="77">
                  <c:v>44348</c:v>
                </c:pt>
                <c:pt idx="78">
                  <c:v>44378</c:v>
                </c:pt>
                <c:pt idx="79">
                  <c:v>44409</c:v>
                </c:pt>
                <c:pt idx="80">
                  <c:v>44440</c:v>
                </c:pt>
                <c:pt idx="81">
                  <c:v>44470</c:v>
                </c:pt>
                <c:pt idx="82">
                  <c:v>44501</c:v>
                </c:pt>
                <c:pt idx="83">
                  <c:v>44531</c:v>
                </c:pt>
              </c:numCache>
            </c:numRef>
          </c:cat>
          <c:val>
            <c:numRef>
              <c:f>'Cutstody by gender'!$M$113:$M$197</c:f>
              <c:numCache>
                <c:formatCode>0</c:formatCode>
                <c:ptCount val="85"/>
                <c:pt idx="0">
                  <c:v>14</c:v>
                </c:pt>
                <c:pt idx="1">
                  <c:v>14.166666666666666</c:v>
                </c:pt>
                <c:pt idx="2">
                  <c:v>14.333333333333334</c:v>
                </c:pt>
                <c:pt idx="3">
                  <c:v>14.583333333333334</c:v>
                </c:pt>
                <c:pt idx="4">
                  <c:v>14.833333333333334</c:v>
                </c:pt>
                <c:pt idx="5">
                  <c:v>16.25</c:v>
                </c:pt>
                <c:pt idx="6">
                  <c:v>17</c:v>
                </c:pt>
                <c:pt idx="7">
                  <c:v>17.333333333333332</c:v>
                </c:pt>
                <c:pt idx="8">
                  <c:v>17.916666666666668</c:v>
                </c:pt>
                <c:pt idx="9">
                  <c:v>17.916666666666668</c:v>
                </c:pt>
                <c:pt idx="10">
                  <c:v>18.166666666666668</c:v>
                </c:pt>
                <c:pt idx="11">
                  <c:v>18.416666666666668</c:v>
                </c:pt>
                <c:pt idx="12">
                  <c:v>18</c:v>
                </c:pt>
                <c:pt idx="13">
                  <c:v>17.916666666666668</c:v>
                </c:pt>
                <c:pt idx="14">
                  <c:v>17.75</c:v>
                </c:pt>
                <c:pt idx="15">
                  <c:v>17.166666666666668</c:v>
                </c:pt>
                <c:pt idx="16">
                  <c:v>16.5</c:v>
                </c:pt>
                <c:pt idx="17">
                  <c:v>15.25</c:v>
                </c:pt>
                <c:pt idx="18">
                  <c:v>14.916666666666666</c:v>
                </c:pt>
                <c:pt idx="19">
                  <c:v>14.416666666666666</c:v>
                </c:pt>
                <c:pt idx="20">
                  <c:v>13.5</c:v>
                </c:pt>
                <c:pt idx="21">
                  <c:v>12.916666666666666</c:v>
                </c:pt>
                <c:pt idx="22">
                  <c:v>12.25</c:v>
                </c:pt>
                <c:pt idx="23">
                  <c:v>11.416666666666666</c:v>
                </c:pt>
                <c:pt idx="24">
                  <c:v>11.583333333333334</c:v>
                </c:pt>
                <c:pt idx="25">
                  <c:v>11.583333333333334</c:v>
                </c:pt>
                <c:pt idx="26">
                  <c:v>11.333333333333334</c:v>
                </c:pt>
                <c:pt idx="27">
                  <c:v>11.416666666666666</c:v>
                </c:pt>
                <c:pt idx="28">
                  <c:v>11.166666666666666</c:v>
                </c:pt>
                <c:pt idx="29">
                  <c:v>10.833333333333334</c:v>
                </c:pt>
                <c:pt idx="30">
                  <c:v>10.083333333333334</c:v>
                </c:pt>
                <c:pt idx="31">
                  <c:v>9.9166666666666661</c:v>
                </c:pt>
                <c:pt idx="32">
                  <c:v>10.166666666666666</c:v>
                </c:pt>
                <c:pt idx="33">
                  <c:v>10.5</c:v>
                </c:pt>
                <c:pt idx="34">
                  <c:v>11</c:v>
                </c:pt>
                <c:pt idx="35">
                  <c:v>10.833333333333334</c:v>
                </c:pt>
                <c:pt idx="36">
                  <c:v>10</c:v>
                </c:pt>
                <c:pt idx="37">
                  <c:v>9.4166666666666661</c:v>
                </c:pt>
                <c:pt idx="38">
                  <c:v>9.1666666666666661</c:v>
                </c:pt>
                <c:pt idx="39">
                  <c:v>8.5</c:v>
                </c:pt>
                <c:pt idx="40">
                  <c:v>8.25</c:v>
                </c:pt>
                <c:pt idx="41">
                  <c:v>7.916666666666667</c:v>
                </c:pt>
                <c:pt idx="42">
                  <c:v>8.25</c:v>
                </c:pt>
                <c:pt idx="43">
                  <c:v>8</c:v>
                </c:pt>
                <c:pt idx="44">
                  <c:v>7.583333333333333</c:v>
                </c:pt>
                <c:pt idx="45">
                  <c:v>7.166666666666667</c:v>
                </c:pt>
                <c:pt idx="46">
                  <c:v>6.583333333333333</c:v>
                </c:pt>
                <c:pt idx="47">
                  <c:v>6.5</c:v>
                </c:pt>
                <c:pt idx="48">
                  <c:v>7.083333333333333</c:v>
                </c:pt>
                <c:pt idx="49">
                  <c:v>7.583333333333333</c:v>
                </c:pt>
                <c:pt idx="50">
                  <c:v>7.666666666666667</c:v>
                </c:pt>
                <c:pt idx="51">
                  <c:v>7.75</c:v>
                </c:pt>
                <c:pt idx="52">
                  <c:v>7.75</c:v>
                </c:pt>
                <c:pt idx="53">
                  <c:v>8</c:v>
                </c:pt>
                <c:pt idx="54">
                  <c:v>8.0833333333333339</c:v>
                </c:pt>
                <c:pt idx="55">
                  <c:v>8.75</c:v>
                </c:pt>
                <c:pt idx="56">
                  <c:v>8.9166666666666661</c:v>
                </c:pt>
                <c:pt idx="57">
                  <c:v>9.1666666666666661</c:v>
                </c:pt>
                <c:pt idx="58">
                  <c:v>9.5</c:v>
                </c:pt>
                <c:pt idx="59">
                  <c:v>9.8333333333333339</c:v>
                </c:pt>
                <c:pt idx="60">
                  <c:v>10</c:v>
                </c:pt>
                <c:pt idx="61">
                  <c:v>9.8333333333333339</c:v>
                </c:pt>
                <c:pt idx="62">
                  <c:v>9.9166666666666661</c:v>
                </c:pt>
                <c:pt idx="63">
                  <c:v>9.9166666666666661</c:v>
                </c:pt>
                <c:pt idx="64">
                  <c:v>9.5833333333333339</c:v>
                </c:pt>
                <c:pt idx="65">
                  <c:v>9.0833333333333339</c:v>
                </c:pt>
                <c:pt idx="66">
                  <c:v>8.4166666666666661</c:v>
                </c:pt>
                <c:pt idx="67">
                  <c:v>8</c:v>
                </c:pt>
                <c:pt idx="68">
                  <c:v>8</c:v>
                </c:pt>
                <c:pt idx="69">
                  <c:v>8</c:v>
                </c:pt>
                <c:pt idx="70">
                  <c:v>7.916666666666667</c:v>
                </c:pt>
                <c:pt idx="71">
                  <c:v>7.75</c:v>
                </c:pt>
                <c:pt idx="72">
                  <c:v>7.333333333333333</c:v>
                </c:pt>
                <c:pt idx="73">
                  <c:v>7.083333333333333</c:v>
                </c:pt>
                <c:pt idx="74">
                  <c:v>6.833333333333333</c:v>
                </c:pt>
                <c:pt idx="75">
                  <c:v>7.083333333333333</c:v>
                </c:pt>
                <c:pt idx="76">
                  <c:v>7.75</c:v>
                </c:pt>
                <c:pt idx="77">
                  <c:v>7.75</c:v>
                </c:pt>
                <c:pt idx="78">
                  <c:v>7.583333333333333</c:v>
                </c:pt>
                <c:pt idx="79">
                  <c:v>7.25</c:v>
                </c:pt>
                <c:pt idx="80">
                  <c:v>6.666666666666667</c:v>
                </c:pt>
                <c:pt idx="81">
                  <c:v>6.083333333333333</c:v>
                </c:pt>
                <c:pt idx="82">
                  <c:v>5.916666666666667</c:v>
                </c:pt>
                <c:pt idx="83">
                  <c:v>5.916666666666667</c:v>
                </c:pt>
                <c:pt idx="84">
                  <c:v>5.583333333333333</c:v>
                </c:pt>
              </c:numCache>
            </c:numRef>
          </c:val>
          <c:smooth val="0"/>
          <c:extLst>
            <c:ext xmlns:c16="http://schemas.microsoft.com/office/drawing/2014/chart" uri="{C3380CC4-5D6E-409C-BE32-E72D297353CC}">
              <c16:uniqueId val="{0000000D-BCB7-4635-82F5-BC3DBB1D47DE}"/>
            </c:ext>
          </c:extLst>
        </c:ser>
        <c:ser>
          <c:idx val="1"/>
          <c:order val="5"/>
          <c:tx>
            <c:strRef>
              <c:f>'Cutstody by gender'!$E$101</c:f>
              <c:strCache>
                <c:ptCount val="1"/>
                <c:pt idx="0">
                  <c:v>Males 10-13 years (down 58%)</c:v>
                </c:pt>
              </c:strCache>
            </c:strRef>
          </c:tx>
          <c:spPr>
            <a:ln w="28575" cap="rnd">
              <a:solidFill>
                <a:schemeClr val="accent2"/>
              </a:solidFill>
              <a:round/>
            </a:ln>
            <a:effectLst/>
          </c:spPr>
          <c:marker>
            <c:symbol val="none"/>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CB7-4635-82F5-BC3DBB1D47DE}"/>
                </c:ext>
              </c:extLst>
            </c:dLbl>
            <c:dLbl>
              <c:idx val="8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CB7-4635-82F5-BC3DBB1D47DE}"/>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'Cutstody by gender'!$C$114:$C$197</c:f>
              <c:numCache>
                <c:formatCode>mmm\-yy</c:formatCode>
                <c:ptCount val="84"/>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pt idx="48">
                  <c:v>43466</c:v>
                </c:pt>
                <c:pt idx="49">
                  <c:v>43497</c:v>
                </c:pt>
                <c:pt idx="50">
                  <c:v>43525</c:v>
                </c:pt>
                <c:pt idx="51">
                  <c:v>43556</c:v>
                </c:pt>
                <c:pt idx="52">
                  <c:v>43586</c:v>
                </c:pt>
                <c:pt idx="53">
                  <c:v>43617</c:v>
                </c:pt>
                <c:pt idx="54">
                  <c:v>43647</c:v>
                </c:pt>
                <c:pt idx="55">
                  <c:v>43678</c:v>
                </c:pt>
                <c:pt idx="56">
                  <c:v>43709</c:v>
                </c:pt>
                <c:pt idx="57">
                  <c:v>43739</c:v>
                </c:pt>
                <c:pt idx="58">
                  <c:v>43770</c:v>
                </c:pt>
                <c:pt idx="59">
                  <c:v>43800</c:v>
                </c:pt>
                <c:pt idx="60">
                  <c:v>43831</c:v>
                </c:pt>
                <c:pt idx="61">
                  <c:v>43862</c:v>
                </c:pt>
                <c:pt idx="62">
                  <c:v>43891</c:v>
                </c:pt>
                <c:pt idx="63">
                  <c:v>43922</c:v>
                </c:pt>
                <c:pt idx="64">
                  <c:v>43952</c:v>
                </c:pt>
                <c:pt idx="65">
                  <c:v>43983</c:v>
                </c:pt>
                <c:pt idx="66">
                  <c:v>44013</c:v>
                </c:pt>
                <c:pt idx="67">
                  <c:v>44044</c:v>
                </c:pt>
                <c:pt idx="68">
                  <c:v>44075</c:v>
                </c:pt>
                <c:pt idx="69">
                  <c:v>44105</c:v>
                </c:pt>
                <c:pt idx="70">
                  <c:v>44136</c:v>
                </c:pt>
                <c:pt idx="71">
                  <c:v>44166</c:v>
                </c:pt>
                <c:pt idx="72">
                  <c:v>44197</c:v>
                </c:pt>
                <c:pt idx="73">
                  <c:v>44228</c:v>
                </c:pt>
                <c:pt idx="74">
                  <c:v>44256</c:v>
                </c:pt>
                <c:pt idx="75">
                  <c:v>44287</c:v>
                </c:pt>
                <c:pt idx="76">
                  <c:v>44317</c:v>
                </c:pt>
                <c:pt idx="77">
                  <c:v>44348</c:v>
                </c:pt>
                <c:pt idx="78">
                  <c:v>44378</c:v>
                </c:pt>
                <c:pt idx="79">
                  <c:v>44409</c:v>
                </c:pt>
                <c:pt idx="80">
                  <c:v>44440</c:v>
                </c:pt>
                <c:pt idx="81">
                  <c:v>44470</c:v>
                </c:pt>
                <c:pt idx="82">
                  <c:v>44501</c:v>
                </c:pt>
                <c:pt idx="83">
                  <c:v>44531</c:v>
                </c:pt>
              </c:numCache>
            </c:numRef>
          </c:cat>
          <c:val>
            <c:numRef>
              <c:f>'Cutstody by gender'!$L$113:$L$197</c:f>
              <c:numCache>
                <c:formatCode>0</c:formatCode>
                <c:ptCount val="85"/>
                <c:pt idx="0">
                  <c:v>7.416666666666667</c:v>
                </c:pt>
                <c:pt idx="1">
                  <c:v>7.666666666666667</c:v>
                </c:pt>
                <c:pt idx="2">
                  <c:v>7.333333333333333</c:v>
                </c:pt>
                <c:pt idx="3">
                  <c:v>7.5</c:v>
                </c:pt>
                <c:pt idx="4">
                  <c:v>7.75</c:v>
                </c:pt>
                <c:pt idx="5">
                  <c:v>8.0833333333333339</c:v>
                </c:pt>
                <c:pt idx="6">
                  <c:v>8.25</c:v>
                </c:pt>
                <c:pt idx="7">
                  <c:v>8.3333333333333339</c:v>
                </c:pt>
                <c:pt idx="8">
                  <c:v>7.666666666666667</c:v>
                </c:pt>
                <c:pt idx="9">
                  <c:v>7.5</c:v>
                </c:pt>
                <c:pt idx="10">
                  <c:v>7.416666666666667</c:v>
                </c:pt>
                <c:pt idx="11">
                  <c:v>7.166666666666667</c:v>
                </c:pt>
                <c:pt idx="12">
                  <c:v>7</c:v>
                </c:pt>
                <c:pt idx="13">
                  <c:v>6.583333333333333</c:v>
                </c:pt>
                <c:pt idx="14">
                  <c:v>6.333333333333333</c:v>
                </c:pt>
                <c:pt idx="15">
                  <c:v>6.083333333333333</c:v>
                </c:pt>
                <c:pt idx="16">
                  <c:v>5.666666666666667</c:v>
                </c:pt>
                <c:pt idx="17">
                  <c:v>5.25</c:v>
                </c:pt>
                <c:pt idx="18">
                  <c:v>5.166666666666667</c:v>
                </c:pt>
                <c:pt idx="19">
                  <c:v>4.833333333333333</c:v>
                </c:pt>
                <c:pt idx="20">
                  <c:v>4.75</c:v>
                </c:pt>
                <c:pt idx="21">
                  <c:v>4.5</c:v>
                </c:pt>
                <c:pt idx="22">
                  <c:v>4.25</c:v>
                </c:pt>
                <c:pt idx="23">
                  <c:v>4.166666666666667</c:v>
                </c:pt>
                <c:pt idx="24">
                  <c:v>4</c:v>
                </c:pt>
                <c:pt idx="25">
                  <c:v>4.166666666666667</c:v>
                </c:pt>
                <c:pt idx="26">
                  <c:v>4.166666666666667</c:v>
                </c:pt>
                <c:pt idx="27">
                  <c:v>4.083333333333333</c:v>
                </c:pt>
                <c:pt idx="28">
                  <c:v>4.333333333333333</c:v>
                </c:pt>
                <c:pt idx="29">
                  <c:v>4.333333333333333</c:v>
                </c:pt>
                <c:pt idx="30">
                  <c:v>4.166666666666667</c:v>
                </c:pt>
                <c:pt idx="31">
                  <c:v>4.166666666666667</c:v>
                </c:pt>
                <c:pt idx="32">
                  <c:v>4.166666666666667</c:v>
                </c:pt>
                <c:pt idx="33">
                  <c:v>4.5</c:v>
                </c:pt>
                <c:pt idx="34">
                  <c:v>4.583333333333333</c:v>
                </c:pt>
                <c:pt idx="35">
                  <c:v>4.583333333333333</c:v>
                </c:pt>
                <c:pt idx="36">
                  <c:v>4.583333333333333</c:v>
                </c:pt>
                <c:pt idx="37">
                  <c:v>4.333333333333333</c:v>
                </c:pt>
                <c:pt idx="38">
                  <c:v>4.083333333333333</c:v>
                </c:pt>
                <c:pt idx="39">
                  <c:v>3.75</c:v>
                </c:pt>
                <c:pt idx="40">
                  <c:v>3.3333333333333335</c:v>
                </c:pt>
                <c:pt idx="41">
                  <c:v>3.4166666666666665</c:v>
                </c:pt>
                <c:pt idx="42">
                  <c:v>3.5833333333333335</c:v>
                </c:pt>
                <c:pt idx="43">
                  <c:v>3.6666666666666665</c:v>
                </c:pt>
                <c:pt idx="44">
                  <c:v>3.6666666666666665</c:v>
                </c:pt>
                <c:pt idx="45">
                  <c:v>3.5833333333333335</c:v>
                </c:pt>
                <c:pt idx="46">
                  <c:v>3.5</c:v>
                </c:pt>
                <c:pt idx="47">
                  <c:v>3.9166666666666665</c:v>
                </c:pt>
                <c:pt idx="48">
                  <c:v>4.166666666666667</c:v>
                </c:pt>
                <c:pt idx="49">
                  <c:v>4.25</c:v>
                </c:pt>
                <c:pt idx="50">
                  <c:v>4.416666666666667</c:v>
                </c:pt>
                <c:pt idx="51">
                  <c:v>4.5</c:v>
                </c:pt>
                <c:pt idx="52">
                  <c:v>4.083333333333333</c:v>
                </c:pt>
                <c:pt idx="53">
                  <c:v>3.8333333333333335</c:v>
                </c:pt>
                <c:pt idx="54">
                  <c:v>3.5833333333333335</c:v>
                </c:pt>
                <c:pt idx="55">
                  <c:v>3.5833333333333335</c:v>
                </c:pt>
                <c:pt idx="56">
                  <c:v>3.5833333333333335</c:v>
                </c:pt>
                <c:pt idx="57">
                  <c:v>3.5833333333333335</c:v>
                </c:pt>
                <c:pt idx="58">
                  <c:v>3.6666666666666665</c:v>
                </c:pt>
                <c:pt idx="59">
                  <c:v>3.3333333333333335</c:v>
                </c:pt>
                <c:pt idx="60">
                  <c:v>2.9166666666666665</c:v>
                </c:pt>
                <c:pt idx="61">
                  <c:v>2.9166666666666665</c:v>
                </c:pt>
                <c:pt idx="62">
                  <c:v>2.8333333333333335</c:v>
                </c:pt>
                <c:pt idx="63">
                  <c:v>2.8333333333333335</c:v>
                </c:pt>
                <c:pt idx="64">
                  <c:v>3</c:v>
                </c:pt>
                <c:pt idx="65">
                  <c:v>2.8333333333333335</c:v>
                </c:pt>
                <c:pt idx="66">
                  <c:v>2.75</c:v>
                </c:pt>
                <c:pt idx="67">
                  <c:v>2.5</c:v>
                </c:pt>
                <c:pt idx="68">
                  <c:v>2.5833333333333335</c:v>
                </c:pt>
                <c:pt idx="69">
                  <c:v>2.3333333333333335</c:v>
                </c:pt>
                <c:pt idx="70">
                  <c:v>2.1666666666666665</c:v>
                </c:pt>
                <c:pt idx="71">
                  <c:v>2.1666666666666665</c:v>
                </c:pt>
                <c:pt idx="72">
                  <c:v>2.4166666666666665</c:v>
                </c:pt>
                <c:pt idx="73">
                  <c:v>2.25</c:v>
                </c:pt>
                <c:pt idx="74">
                  <c:v>2.1666666666666665</c:v>
                </c:pt>
                <c:pt idx="75">
                  <c:v>2.0833333333333335</c:v>
                </c:pt>
                <c:pt idx="76">
                  <c:v>2.0833333333333335</c:v>
                </c:pt>
                <c:pt idx="77">
                  <c:v>2.3333333333333335</c:v>
                </c:pt>
                <c:pt idx="78">
                  <c:v>2.3333333333333335</c:v>
                </c:pt>
                <c:pt idx="79">
                  <c:v>2.5</c:v>
                </c:pt>
                <c:pt idx="80">
                  <c:v>2.4166666666666665</c:v>
                </c:pt>
                <c:pt idx="81">
                  <c:v>2.5833333333333335</c:v>
                </c:pt>
                <c:pt idx="82">
                  <c:v>2.5</c:v>
                </c:pt>
                <c:pt idx="83">
                  <c:v>2.6666666666666665</c:v>
                </c:pt>
                <c:pt idx="84">
                  <c:v>2.5</c:v>
                </c:pt>
              </c:numCache>
            </c:numRef>
          </c:val>
          <c:smooth val="0"/>
          <c:extLst>
            <c:ext xmlns:c16="http://schemas.microsoft.com/office/drawing/2014/chart" uri="{C3380CC4-5D6E-409C-BE32-E72D297353CC}">
              <c16:uniqueId val="{00000010-BCB7-4635-82F5-BC3DBB1D47DE}"/>
            </c:ext>
          </c:extLst>
        </c:ser>
        <c:dLbls>
          <c:showLegendKey val="0"/>
          <c:showVal val="0"/>
          <c:showCatName val="0"/>
          <c:showSerName val="0"/>
          <c:showPercent val="0"/>
          <c:showBubbleSize val="0"/>
        </c:dLbls>
        <c:smooth val="0"/>
        <c:axId val="420908447"/>
        <c:axId val="420920511"/>
      </c:lineChart>
      <c:dateAx>
        <c:axId val="420908447"/>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20920511"/>
        <c:crosses val="autoZero"/>
        <c:auto val="1"/>
        <c:lblOffset val="100"/>
        <c:baseTimeUnit val="months"/>
        <c:minorUnit val="3"/>
      </c:dateAx>
      <c:valAx>
        <c:axId val="420920511"/>
        <c:scaling>
          <c:orientation val="minMax"/>
        </c:scaling>
        <c:delete val="0"/>
        <c:axPos val="l"/>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20908447"/>
        <c:crosses val="autoZero"/>
        <c:crossBetween val="between"/>
      </c:valAx>
      <c:spPr>
        <a:noFill/>
        <a:ln>
          <a:noFill/>
        </a:ln>
        <a:effectLst/>
      </c:spPr>
    </c:plotArea>
    <c:legend>
      <c:legendPos val="r"/>
      <c:layout>
        <c:manualLayout>
          <c:xMode val="edge"/>
          <c:yMode val="edge"/>
          <c:x val="0.83856679788614663"/>
          <c:y val="0.11716225170279185"/>
          <c:w val="0.15628477888265432"/>
          <c:h val="0.7985641023467882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Pivot!$N$16</c:f>
              <c:strCache>
                <c:ptCount val="1"/>
                <c:pt idx="0">
                  <c:v>2015</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Pivot!$K$17:$M$24</c:f>
              <c:strCache>
                <c:ptCount val="8"/>
                <c:pt idx="0">
                  <c:v>Less than 48 hrs</c:v>
                </c:pt>
                <c:pt idx="1">
                  <c:v>  2 days -   1 week</c:v>
                </c:pt>
                <c:pt idx="2">
                  <c:v>1 - 2 weeks</c:v>
                </c:pt>
                <c:pt idx="3">
                  <c:v>2 week- 1 month</c:v>
                </c:pt>
                <c:pt idx="4">
                  <c:v>1 - 2 months</c:v>
                </c:pt>
                <c:pt idx="5">
                  <c:v>2 - 3 months</c:v>
                </c:pt>
                <c:pt idx="6">
                  <c:v>3 - 6 months</c:v>
                </c:pt>
                <c:pt idx="7">
                  <c:v>Over 6 months</c:v>
                </c:pt>
              </c:strCache>
            </c:strRef>
          </c:cat>
          <c:val>
            <c:numRef>
              <c:f>Pivot!$N$17:$N$24</c:f>
              <c:numCache>
                <c:formatCode>General</c:formatCode>
                <c:ptCount val="8"/>
                <c:pt idx="0">
                  <c:v>610</c:v>
                </c:pt>
                <c:pt idx="1">
                  <c:v>228</c:v>
                </c:pt>
                <c:pt idx="2">
                  <c:v>92</c:v>
                </c:pt>
                <c:pt idx="3">
                  <c:v>155</c:v>
                </c:pt>
                <c:pt idx="4">
                  <c:v>139</c:v>
                </c:pt>
                <c:pt idx="5">
                  <c:v>70</c:v>
                </c:pt>
                <c:pt idx="6">
                  <c:v>130</c:v>
                </c:pt>
                <c:pt idx="7">
                  <c:v>68</c:v>
                </c:pt>
              </c:numCache>
            </c:numRef>
          </c:val>
          <c:extLst>
            <c:ext xmlns:c16="http://schemas.microsoft.com/office/drawing/2014/chart" uri="{C3380CC4-5D6E-409C-BE32-E72D297353CC}">
              <c16:uniqueId val="{00000000-AAE1-46DF-9334-8D9966EB977F}"/>
            </c:ext>
          </c:extLst>
        </c:ser>
        <c:ser>
          <c:idx val="1"/>
          <c:order val="1"/>
          <c:tx>
            <c:strRef>
              <c:f>Pivot!$O$16</c:f>
              <c:strCache>
                <c:ptCount val="1"/>
                <c:pt idx="0">
                  <c:v>2019</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Pivot!$K$17:$M$24</c:f>
              <c:strCache>
                <c:ptCount val="8"/>
                <c:pt idx="0">
                  <c:v>Less than 48 hrs</c:v>
                </c:pt>
                <c:pt idx="1">
                  <c:v>  2 days -   1 week</c:v>
                </c:pt>
                <c:pt idx="2">
                  <c:v>1 - 2 weeks</c:v>
                </c:pt>
                <c:pt idx="3">
                  <c:v>2 week- 1 month</c:v>
                </c:pt>
                <c:pt idx="4">
                  <c:v>1 - 2 months</c:v>
                </c:pt>
                <c:pt idx="5">
                  <c:v>2 - 3 months</c:v>
                </c:pt>
                <c:pt idx="6">
                  <c:v>3 - 6 months</c:v>
                </c:pt>
                <c:pt idx="7">
                  <c:v>Over 6 months</c:v>
                </c:pt>
              </c:strCache>
            </c:strRef>
          </c:cat>
          <c:val>
            <c:numRef>
              <c:f>Pivot!$O$17:$O$24</c:f>
              <c:numCache>
                <c:formatCode>General</c:formatCode>
                <c:ptCount val="8"/>
                <c:pt idx="0">
                  <c:v>814</c:v>
                </c:pt>
                <c:pt idx="1">
                  <c:v>186</c:v>
                </c:pt>
                <c:pt idx="2">
                  <c:v>91</c:v>
                </c:pt>
                <c:pt idx="3">
                  <c:v>138</c:v>
                </c:pt>
                <c:pt idx="4">
                  <c:v>105</c:v>
                </c:pt>
                <c:pt idx="5">
                  <c:v>45</c:v>
                </c:pt>
                <c:pt idx="6">
                  <c:v>82</c:v>
                </c:pt>
                <c:pt idx="7">
                  <c:v>56</c:v>
                </c:pt>
              </c:numCache>
            </c:numRef>
          </c:val>
          <c:extLst>
            <c:ext xmlns:c16="http://schemas.microsoft.com/office/drawing/2014/chart" uri="{C3380CC4-5D6E-409C-BE32-E72D297353CC}">
              <c16:uniqueId val="{00000001-AAE1-46DF-9334-8D9966EB977F}"/>
            </c:ext>
          </c:extLst>
        </c:ser>
        <c:dLbls>
          <c:showLegendKey val="0"/>
          <c:showVal val="0"/>
          <c:showCatName val="0"/>
          <c:showSerName val="0"/>
          <c:showPercent val="0"/>
          <c:showBubbleSize val="0"/>
        </c:dLbls>
        <c:gapWidth val="97"/>
        <c:axId val="1076529696"/>
        <c:axId val="1076526744"/>
      </c:barChart>
      <c:catAx>
        <c:axId val="1076529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76526744"/>
        <c:crosses val="autoZero"/>
        <c:auto val="1"/>
        <c:lblAlgn val="ctr"/>
        <c:lblOffset val="100"/>
        <c:noMultiLvlLbl val="0"/>
      </c:catAx>
      <c:valAx>
        <c:axId val="1076526744"/>
        <c:scaling>
          <c:orientation val="minMax"/>
          <c:max val="10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76529696"/>
        <c:crosses val="autoZero"/>
        <c:crossBetween val="between"/>
      </c:valAx>
      <c:spPr>
        <a:noFill/>
        <a:ln>
          <a:noFill/>
        </a:ln>
        <a:effectLst/>
      </c:spPr>
    </c:plotArea>
    <c:legend>
      <c:legendPos val="t"/>
      <c:layout>
        <c:manualLayout>
          <c:xMode val="edge"/>
          <c:yMode val="edge"/>
          <c:x val="0.41102744917851031"/>
          <c:y val="0.10055237828807596"/>
          <c:w val="0.17794498869315814"/>
          <c:h val="7.9423710831417735E-2"/>
        </c:manualLayout>
      </c:layout>
      <c:overlay val="1"/>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Pivot!$U$16</c:f>
              <c:strCache>
                <c:ptCount val="1"/>
                <c:pt idx="0">
                  <c:v>2015</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Pivot!$K$17:$M$24</c:f>
              <c:strCache>
                <c:ptCount val="8"/>
                <c:pt idx="0">
                  <c:v>Less than 48 hrs</c:v>
                </c:pt>
                <c:pt idx="1">
                  <c:v>  2 days -   1 week</c:v>
                </c:pt>
                <c:pt idx="2">
                  <c:v>1 - 2 weeks</c:v>
                </c:pt>
                <c:pt idx="3">
                  <c:v>2 week- 1 month</c:v>
                </c:pt>
                <c:pt idx="4">
                  <c:v>1 - 2 months</c:v>
                </c:pt>
                <c:pt idx="5">
                  <c:v>2 - 3 months</c:v>
                </c:pt>
                <c:pt idx="6">
                  <c:v>3 - 6 months</c:v>
                </c:pt>
                <c:pt idx="7">
                  <c:v>Over 6 months</c:v>
                </c:pt>
              </c:strCache>
            </c:strRef>
          </c:cat>
          <c:val>
            <c:numRef>
              <c:f>Pivot!$U$17:$U$24</c:f>
              <c:numCache>
                <c:formatCode>0</c:formatCode>
                <c:ptCount val="8"/>
                <c:pt idx="0">
                  <c:v>1.8</c:v>
                </c:pt>
                <c:pt idx="1">
                  <c:v>2.3150684931506849</c:v>
                </c:pt>
                <c:pt idx="2">
                  <c:v>2.7095890410958905</c:v>
                </c:pt>
                <c:pt idx="3">
                  <c:v>9.1780821917808204</c:v>
                </c:pt>
                <c:pt idx="4">
                  <c:v>16.783561643835615</c:v>
                </c:pt>
                <c:pt idx="5">
                  <c:v>15.372602739726027</c:v>
                </c:pt>
                <c:pt idx="6">
                  <c:v>45.654794520547945</c:v>
                </c:pt>
                <c:pt idx="7">
                  <c:v>64.602739726027394</c:v>
                </c:pt>
              </c:numCache>
            </c:numRef>
          </c:val>
          <c:extLst>
            <c:ext xmlns:c16="http://schemas.microsoft.com/office/drawing/2014/chart" uri="{C3380CC4-5D6E-409C-BE32-E72D297353CC}">
              <c16:uniqueId val="{00000000-D6F6-4B89-8D4D-8E1A41AB3B88}"/>
            </c:ext>
          </c:extLst>
        </c:ser>
        <c:ser>
          <c:idx val="1"/>
          <c:order val="1"/>
          <c:tx>
            <c:strRef>
              <c:f>Pivot!$V$16</c:f>
              <c:strCache>
                <c:ptCount val="1"/>
                <c:pt idx="0">
                  <c:v>2019</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Pivot!$K$17:$M$24</c:f>
              <c:strCache>
                <c:ptCount val="8"/>
                <c:pt idx="0">
                  <c:v>Less than 48 hrs</c:v>
                </c:pt>
                <c:pt idx="1">
                  <c:v>  2 days -   1 week</c:v>
                </c:pt>
                <c:pt idx="2">
                  <c:v>1 - 2 weeks</c:v>
                </c:pt>
                <c:pt idx="3">
                  <c:v>2 week- 1 month</c:v>
                </c:pt>
                <c:pt idx="4">
                  <c:v>1 - 2 months</c:v>
                </c:pt>
                <c:pt idx="5">
                  <c:v>2 - 3 months</c:v>
                </c:pt>
                <c:pt idx="6">
                  <c:v>3 - 6 months</c:v>
                </c:pt>
                <c:pt idx="7">
                  <c:v>Over 6 months</c:v>
                </c:pt>
              </c:strCache>
            </c:strRef>
          </c:cat>
          <c:val>
            <c:numRef>
              <c:f>Pivot!$V$17:$V$24</c:f>
              <c:numCache>
                <c:formatCode>0</c:formatCode>
                <c:ptCount val="8"/>
                <c:pt idx="0">
                  <c:v>2.4136986301369863</c:v>
                </c:pt>
                <c:pt idx="1">
                  <c:v>1.9424657534246572</c:v>
                </c:pt>
                <c:pt idx="2">
                  <c:v>2.5643835616438357</c:v>
                </c:pt>
                <c:pt idx="3">
                  <c:v>8.1095890410958908</c:v>
                </c:pt>
                <c:pt idx="4">
                  <c:v>12.747945205479452</c:v>
                </c:pt>
                <c:pt idx="5">
                  <c:v>9.1589041095890416</c:v>
                </c:pt>
                <c:pt idx="6">
                  <c:v>30.649315068493145</c:v>
                </c:pt>
                <c:pt idx="7">
                  <c:v>54.783561643835625</c:v>
                </c:pt>
              </c:numCache>
            </c:numRef>
          </c:val>
          <c:extLst>
            <c:ext xmlns:c16="http://schemas.microsoft.com/office/drawing/2014/chart" uri="{C3380CC4-5D6E-409C-BE32-E72D297353CC}">
              <c16:uniqueId val="{00000001-D6F6-4B89-8D4D-8E1A41AB3B88}"/>
            </c:ext>
          </c:extLst>
        </c:ser>
        <c:dLbls>
          <c:showLegendKey val="0"/>
          <c:showVal val="0"/>
          <c:showCatName val="0"/>
          <c:showSerName val="0"/>
          <c:showPercent val="0"/>
          <c:showBubbleSize val="0"/>
        </c:dLbls>
        <c:gapWidth val="97"/>
        <c:axId val="1076529696"/>
        <c:axId val="1076526744"/>
      </c:barChart>
      <c:catAx>
        <c:axId val="1076529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76526744"/>
        <c:crosses val="autoZero"/>
        <c:auto val="1"/>
        <c:lblAlgn val="ctr"/>
        <c:lblOffset val="100"/>
        <c:noMultiLvlLbl val="0"/>
      </c:catAx>
      <c:valAx>
        <c:axId val="107652674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76529696"/>
        <c:crosses val="autoZero"/>
        <c:crossBetween val="between"/>
      </c:valAx>
      <c:spPr>
        <a:noFill/>
        <a:ln>
          <a:noFill/>
        </a:ln>
        <a:effectLst/>
      </c:spPr>
    </c:plotArea>
    <c:legend>
      <c:legendPos val="t"/>
      <c:layout>
        <c:manualLayout>
          <c:xMode val="edge"/>
          <c:yMode val="edge"/>
          <c:x val="0.40385513552905522"/>
          <c:y val="0"/>
          <c:w val="0.17794498869315814"/>
          <c:h val="7.7090292436010413E-2"/>
        </c:manualLayout>
      </c:layout>
      <c:overlay val="1"/>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0.39072</cdr:x>
      <cdr:y>0.10609</cdr:y>
    </cdr:from>
    <cdr:to>
      <cdr:x>0.50408</cdr:x>
      <cdr:y>0.2768</cdr:y>
    </cdr:to>
    <cdr:sp macro="" textlink="">
      <cdr:nvSpPr>
        <cdr:cNvPr id="2" name="TextBox 1">
          <a:extLst xmlns:a="http://schemas.openxmlformats.org/drawingml/2006/main">
            <a:ext uri="{FF2B5EF4-FFF2-40B4-BE49-F238E27FC236}">
              <a16:creationId xmlns:a16="http://schemas.microsoft.com/office/drawing/2014/main" id="{1A2EC6E0-D896-4141-90B2-4A6240AA060D}"/>
            </a:ext>
          </a:extLst>
        </cdr:cNvPr>
        <cdr:cNvSpPr txBox="1"/>
      </cdr:nvSpPr>
      <cdr:spPr>
        <a:xfrm xmlns:a="http://schemas.openxmlformats.org/drawingml/2006/main">
          <a:off x="3459264" y="427423"/>
          <a:ext cx="1003579" cy="687760"/>
        </a:xfrm>
        <a:prstGeom xmlns:a="http://schemas.openxmlformats.org/drawingml/2006/main" prst="rect">
          <a:avLst/>
        </a:prstGeom>
        <a:ln xmlns:a="http://schemas.openxmlformats.org/drawingml/2006/main">
          <a:solidFill>
            <a:srgbClr val="00B0F0"/>
          </a:solidFill>
        </a:ln>
      </cdr:spPr>
      <cdr:txBody>
        <a:bodyPr xmlns:a="http://schemas.openxmlformats.org/drawingml/2006/main" vertOverflow="clip" wrap="square" rtlCol="0"/>
        <a:lstStyle xmlns:a="http://schemas.openxmlformats.org/drawingml/2006/main"/>
        <a:p xmlns:a="http://schemas.openxmlformats.org/drawingml/2006/main">
          <a:endParaRPr lang="en-AU" sz="1800" dirty="0"/>
        </a:p>
        <a:p xmlns:a="http://schemas.openxmlformats.org/drawingml/2006/main">
          <a:r>
            <a:rPr lang="en-AU" sz="1800" dirty="0"/>
            <a:t>n=1492</a:t>
          </a:r>
        </a:p>
      </cdr:txBody>
    </cdr:sp>
  </cdr:relSizeAnchor>
  <cdr:relSizeAnchor xmlns:cdr="http://schemas.openxmlformats.org/drawingml/2006/chartDrawing">
    <cdr:from>
      <cdr:x>0.50408</cdr:x>
      <cdr:y>0.10946</cdr:y>
    </cdr:from>
    <cdr:to>
      <cdr:x>0.61743</cdr:x>
      <cdr:y>0.27877</cdr:y>
    </cdr:to>
    <cdr:sp macro="" textlink="">
      <cdr:nvSpPr>
        <cdr:cNvPr id="3" name="TextBox 1">
          <a:extLst xmlns:a="http://schemas.openxmlformats.org/drawingml/2006/main">
            <a:ext uri="{FF2B5EF4-FFF2-40B4-BE49-F238E27FC236}">
              <a16:creationId xmlns:a16="http://schemas.microsoft.com/office/drawing/2014/main" id="{510E2059-509B-408A-8BE7-88F7D7844A62}"/>
            </a:ext>
          </a:extLst>
        </cdr:cNvPr>
        <cdr:cNvSpPr txBox="1"/>
      </cdr:nvSpPr>
      <cdr:spPr>
        <a:xfrm xmlns:a="http://schemas.openxmlformats.org/drawingml/2006/main">
          <a:off x="4462843" y="440994"/>
          <a:ext cx="1003543" cy="682104"/>
        </a:xfrm>
        <a:prstGeom xmlns:a="http://schemas.openxmlformats.org/drawingml/2006/main" prst="rect">
          <a:avLst/>
        </a:prstGeom>
        <a:ln xmlns:a="http://schemas.openxmlformats.org/drawingml/2006/main">
          <a:solidFill>
            <a:schemeClr val="tx2"/>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AU" sz="1800" dirty="0"/>
        </a:p>
        <a:p xmlns:a="http://schemas.openxmlformats.org/drawingml/2006/main">
          <a:r>
            <a:rPr lang="en-AU" sz="1800" dirty="0"/>
            <a:t>n=1517</a:t>
          </a:r>
        </a:p>
      </cdr:txBody>
    </cdr:sp>
  </cdr:relSizeAnchor>
</c:userShapes>
</file>

<file path=ppt/drawings/drawing2.xml><?xml version="1.0" encoding="utf-8"?>
<c:userShapes xmlns:c="http://schemas.openxmlformats.org/drawingml/2006/chart">
  <cdr:relSizeAnchor xmlns:cdr="http://schemas.openxmlformats.org/drawingml/2006/chartDrawing">
    <cdr:from>
      <cdr:x>0.12032</cdr:x>
      <cdr:y>0.29501</cdr:y>
    </cdr:from>
    <cdr:to>
      <cdr:x>0.3901</cdr:x>
      <cdr:y>0.33615</cdr:y>
    </cdr:to>
    <cdr:sp macro="" textlink="">
      <cdr:nvSpPr>
        <cdr:cNvPr id="2" name="TextBox 1">
          <a:extLst xmlns:a="http://schemas.openxmlformats.org/drawingml/2006/main">
            <a:ext uri="{FF2B5EF4-FFF2-40B4-BE49-F238E27FC236}">
              <a16:creationId xmlns:a16="http://schemas.microsoft.com/office/drawing/2014/main" id="{9517AFAE-5669-4617-815F-339A066C8E53}"/>
            </a:ext>
          </a:extLst>
        </cdr:cNvPr>
        <cdr:cNvSpPr txBox="1"/>
      </cdr:nvSpPr>
      <cdr:spPr>
        <a:xfrm xmlns:a="http://schemas.openxmlformats.org/drawingml/2006/main">
          <a:off x="1092856" y="2553291"/>
          <a:ext cx="2450313" cy="356088"/>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AU" sz="1600" dirty="0">
              <a:solidFill>
                <a:srgbClr val="241F55"/>
              </a:solidFill>
              <a:latin typeface="Arial" panose="020B0604020202020204" pitchFamily="34" charset="0"/>
              <a:cs typeface="Arial" panose="020B0604020202020204" pitchFamily="34" charset="0"/>
            </a:rPr>
            <a:t>Intimidation/stalking</a:t>
          </a:r>
        </a:p>
      </cdr:txBody>
    </cdr:sp>
  </cdr:relSizeAnchor>
  <cdr:relSizeAnchor xmlns:cdr="http://schemas.openxmlformats.org/drawingml/2006/chartDrawing">
    <cdr:from>
      <cdr:x>0.12032</cdr:x>
      <cdr:y>0.33666</cdr:y>
    </cdr:from>
    <cdr:to>
      <cdr:x>0.3901</cdr:x>
      <cdr:y>0.37781</cdr:y>
    </cdr:to>
    <cdr:sp macro="" textlink="">
      <cdr:nvSpPr>
        <cdr:cNvPr id="5" name="TextBox 1">
          <a:extLst xmlns:a="http://schemas.openxmlformats.org/drawingml/2006/main">
            <a:ext uri="{FF2B5EF4-FFF2-40B4-BE49-F238E27FC236}">
              <a16:creationId xmlns:a16="http://schemas.microsoft.com/office/drawing/2014/main" id="{1CE7FC2C-F52A-43D1-99B0-5ECEF878C9D2}"/>
            </a:ext>
          </a:extLst>
        </cdr:cNvPr>
        <cdr:cNvSpPr txBox="1"/>
      </cdr:nvSpPr>
      <cdr:spPr>
        <a:xfrm xmlns:a="http://schemas.openxmlformats.org/drawingml/2006/main">
          <a:off x="1092856" y="2913826"/>
          <a:ext cx="2450313" cy="356088"/>
        </a:xfrm>
        <a:prstGeom xmlns:a="http://schemas.openxmlformats.org/drawingml/2006/main" prst="rect">
          <a:avLst/>
        </a:prstGeom>
        <a:solidFill xmlns:a="http://schemas.openxmlformats.org/drawingml/2006/main">
          <a:schemeClr val="bg1"/>
        </a:solidFill>
      </cdr:spPr>
      <cdr:txBody>
        <a:bodyPr xmlns:a="http://schemas.openxmlformats.org/drawingml/2006/main" wrap="square" tIns="39600" bIns="36000" rtlCol="0" anchor="b"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AU" sz="1600" dirty="0">
              <a:solidFill>
                <a:srgbClr val="241F55"/>
              </a:solidFill>
              <a:latin typeface="Arial" panose="020B0604020202020204" pitchFamily="34" charset="0"/>
              <a:cs typeface="Arial" panose="020B0604020202020204" pitchFamily="34" charset="0"/>
            </a:rPr>
            <a:t>DV Assault</a:t>
          </a:r>
        </a:p>
      </cdr:txBody>
    </cdr:sp>
  </cdr:relSizeAnchor>
  <cdr:relSizeAnchor xmlns:cdr="http://schemas.openxmlformats.org/drawingml/2006/chartDrawing">
    <cdr:from>
      <cdr:x>0.12032</cdr:x>
      <cdr:y>0.71965</cdr:y>
    </cdr:from>
    <cdr:to>
      <cdr:x>0.3901</cdr:x>
      <cdr:y>0.76079</cdr:y>
    </cdr:to>
    <cdr:sp macro="" textlink="">
      <cdr:nvSpPr>
        <cdr:cNvPr id="7" name="TextBox 1">
          <a:extLst xmlns:a="http://schemas.openxmlformats.org/drawingml/2006/main">
            <a:ext uri="{FF2B5EF4-FFF2-40B4-BE49-F238E27FC236}">
              <a16:creationId xmlns:a16="http://schemas.microsoft.com/office/drawing/2014/main" id="{8A365494-F623-4E2C-B11A-8F1A1A0718F4}"/>
            </a:ext>
          </a:extLst>
        </cdr:cNvPr>
        <cdr:cNvSpPr txBox="1"/>
      </cdr:nvSpPr>
      <cdr:spPr>
        <a:xfrm xmlns:a="http://schemas.openxmlformats.org/drawingml/2006/main">
          <a:off x="1092856" y="6228575"/>
          <a:ext cx="2450313" cy="356088"/>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nchor="t"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AU" sz="1600" dirty="0">
              <a:solidFill>
                <a:srgbClr val="241F55"/>
              </a:solidFill>
              <a:latin typeface="Arial" panose="020B0604020202020204" pitchFamily="34" charset="0"/>
              <a:cs typeface="Arial" panose="020B0604020202020204" pitchFamily="34" charset="0"/>
            </a:rPr>
            <a:t>Sexual assault</a:t>
          </a:r>
        </a:p>
      </cdr:txBody>
    </cdr:sp>
  </cdr:relSizeAnchor>
  <cdr:relSizeAnchor xmlns:cdr="http://schemas.openxmlformats.org/drawingml/2006/chartDrawing">
    <cdr:from>
      <cdr:x>0.12032</cdr:x>
      <cdr:y>0.80726</cdr:y>
    </cdr:from>
    <cdr:to>
      <cdr:x>0.3901</cdr:x>
      <cdr:y>0.84841</cdr:y>
    </cdr:to>
    <cdr:sp macro="" textlink="">
      <cdr:nvSpPr>
        <cdr:cNvPr id="8" name="TextBox 1">
          <a:extLst xmlns:a="http://schemas.openxmlformats.org/drawingml/2006/main">
            <a:ext uri="{FF2B5EF4-FFF2-40B4-BE49-F238E27FC236}">
              <a16:creationId xmlns:a16="http://schemas.microsoft.com/office/drawing/2014/main" id="{76DA5189-7898-41E8-9E5D-56429AD9F3CD}"/>
            </a:ext>
          </a:extLst>
        </cdr:cNvPr>
        <cdr:cNvSpPr txBox="1"/>
      </cdr:nvSpPr>
      <cdr:spPr>
        <a:xfrm xmlns:a="http://schemas.openxmlformats.org/drawingml/2006/main">
          <a:off x="1092856" y="6986859"/>
          <a:ext cx="2450313" cy="356088"/>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nchor="b"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AU" sz="1600" dirty="0">
              <a:solidFill>
                <a:srgbClr val="241F55"/>
              </a:solidFill>
              <a:latin typeface="Arial" panose="020B0604020202020204" pitchFamily="34" charset="0"/>
              <a:cs typeface="Arial" panose="020B0604020202020204" pitchFamily="34" charset="0"/>
            </a:rPr>
            <a:t>Abduction</a:t>
          </a:r>
        </a:p>
      </cdr:txBody>
    </cdr:sp>
  </cdr:relSizeAnchor>
</c:userShapes>
</file>

<file path=ppt/drawings/drawing3.xml><?xml version="1.0" encoding="utf-8"?>
<c:userShapes xmlns:c="http://schemas.openxmlformats.org/drawingml/2006/chart">
  <cdr:relSizeAnchor xmlns:cdr="http://schemas.openxmlformats.org/drawingml/2006/chartDrawing">
    <cdr:from>
      <cdr:x>0.79142</cdr:x>
      <cdr:y>0.76674</cdr:y>
    </cdr:from>
    <cdr:to>
      <cdr:x>0.99603</cdr:x>
      <cdr:y>0.92938</cdr:y>
    </cdr:to>
    <cdr:sp macro="" textlink="">
      <cdr:nvSpPr>
        <cdr:cNvPr id="2" name="TextBox 1">
          <a:extLst xmlns:a="http://schemas.openxmlformats.org/drawingml/2006/main">
            <a:ext uri="{FF2B5EF4-FFF2-40B4-BE49-F238E27FC236}">
              <a16:creationId xmlns:a16="http://schemas.microsoft.com/office/drawing/2014/main" id="{0C2FCDFE-8CED-4FF6-84CB-1A7F736B8EE4}"/>
            </a:ext>
          </a:extLst>
        </cdr:cNvPr>
        <cdr:cNvSpPr txBox="1"/>
      </cdr:nvSpPr>
      <cdr:spPr>
        <a:xfrm xmlns:a="http://schemas.openxmlformats.org/drawingml/2006/main">
          <a:off x="11799871" y="6854286"/>
          <a:ext cx="3050695" cy="14538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1400" dirty="0">
              <a:solidFill>
                <a:schemeClr val="tx1"/>
              </a:solidFill>
              <a:latin typeface="Arial" panose="020B0604020202020204" pitchFamily="34" charset="0"/>
              <a:cs typeface="Arial" panose="020B0604020202020204" pitchFamily="34" charset="0"/>
            </a:rPr>
            <a:t>*Violent offences against the person</a:t>
          </a:r>
        </a:p>
        <a:p xmlns:a="http://schemas.openxmlformats.org/drawingml/2006/main">
          <a:r>
            <a:rPr lang="en-AU" sz="1400" dirty="0">
              <a:solidFill>
                <a:schemeClr val="tx1"/>
              </a:solidFill>
              <a:latin typeface="Arial" panose="020B0604020202020204" pitchFamily="34" charset="0"/>
              <a:cs typeface="Arial" panose="020B0604020202020204" pitchFamily="34" charset="0"/>
            </a:rPr>
            <a:t>Includes: homicide, assault, intimidation/stalking, dangerous/negligent acts and abduction</a:t>
          </a:r>
          <a:r>
            <a:rPr lang="en-AU" sz="1400" dirty="0">
              <a:solidFill>
                <a:schemeClr val="tx1"/>
              </a:solidFill>
            </a:rPr>
            <a:t> </a:t>
          </a:r>
        </a:p>
      </cdr:txBody>
    </cdr:sp>
  </cdr:relSizeAnchor>
  <cdr:relSizeAnchor xmlns:cdr="http://schemas.openxmlformats.org/drawingml/2006/chartDrawing">
    <cdr:from>
      <cdr:x>0.60264</cdr:x>
      <cdr:y>0.10051</cdr:y>
    </cdr:from>
    <cdr:to>
      <cdr:x>0.60264</cdr:x>
      <cdr:y>0.87124</cdr:y>
    </cdr:to>
    <cdr:cxnSp macro="">
      <cdr:nvCxnSpPr>
        <cdr:cNvPr id="4" name="Straight Connector 3">
          <a:extLst xmlns:a="http://schemas.openxmlformats.org/drawingml/2006/main">
            <a:ext uri="{FF2B5EF4-FFF2-40B4-BE49-F238E27FC236}">
              <a16:creationId xmlns:a16="http://schemas.microsoft.com/office/drawing/2014/main" id="{A20F853D-48BB-491E-B840-54376DB247CE}"/>
            </a:ext>
          </a:extLst>
        </cdr:cNvPr>
        <cdr:cNvCxnSpPr/>
      </cdr:nvCxnSpPr>
      <cdr:spPr>
        <a:xfrm xmlns:a="http://schemas.openxmlformats.org/drawingml/2006/main" flipV="1">
          <a:off x="8985305" y="898498"/>
          <a:ext cx="0" cy="6889899"/>
        </a:xfrm>
        <a:prstGeom xmlns:a="http://schemas.openxmlformats.org/drawingml/2006/main" prst="line">
          <a:avLst/>
        </a:prstGeom>
        <a:ln xmlns:a="http://schemas.openxmlformats.org/drawingml/2006/main" w="38100">
          <a:solidFill>
            <a:srgbClr val="C00000"/>
          </a:solidFill>
          <a:prstDash val="lgDash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0.63443</cdr:x>
      <cdr:y>0.95398</cdr:y>
    </cdr:from>
    <cdr:to>
      <cdr:x>1</cdr:x>
      <cdr:y>1</cdr:y>
    </cdr:to>
    <cdr:sp macro="" textlink="">
      <cdr:nvSpPr>
        <cdr:cNvPr id="6" name="TextBox 5">
          <a:extLst xmlns:a="http://schemas.openxmlformats.org/drawingml/2006/main">
            <a:ext uri="{FF2B5EF4-FFF2-40B4-BE49-F238E27FC236}">
              <a16:creationId xmlns:a16="http://schemas.microsoft.com/office/drawing/2014/main" id="{70DAC77C-5121-4024-9A4D-39D3BF74FC95}"/>
            </a:ext>
          </a:extLst>
        </cdr:cNvPr>
        <cdr:cNvSpPr txBox="1"/>
      </cdr:nvSpPr>
      <cdr:spPr>
        <a:xfrm xmlns:a="http://schemas.openxmlformats.org/drawingml/2006/main" flipH="1">
          <a:off x="9459293" y="8528083"/>
          <a:ext cx="5450509" cy="41140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AU" sz="1800" dirty="0">
              <a:latin typeface="Arial" panose="020B0604020202020204" pitchFamily="34" charset="0"/>
              <a:cs typeface="Arial" panose="020B0604020202020204" pitchFamily="34" charset="0"/>
            </a:rPr>
            <a:t>% Change from December 2015 to December 2019</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4E53560-2D5B-42CF-97C6-0A8EDB2192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5212C5CB-4C95-4855-B8A5-75E2CFED79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9A16D67-FC30-4435-9711-8D1DB68E2EB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D16AA7-BFEC-49F1-A112-B37CBA950EC2}" type="slidenum">
              <a:rPr lang="en-US" smtClean="0"/>
              <a:t>‹#›</a:t>
            </a:fld>
            <a:endParaRPr lang="en-US"/>
          </a:p>
        </p:txBody>
      </p:sp>
    </p:spTree>
    <p:extLst>
      <p:ext uri="{BB962C8B-B14F-4D97-AF65-F5344CB8AC3E}">
        <p14:creationId xmlns:p14="http://schemas.microsoft.com/office/powerpoint/2010/main" val="3971170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1D66AB57-DA86-4631-A727-9D11EBB1C8B4}" type="datetimeFigureOut">
              <a:rPr lang="en-US" smtClean="0"/>
              <a:t>4/11/2022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A667F5-7F68-46F4-8D5F-4BC84A747705}" type="slidenum">
              <a:rPr lang="en-US" smtClean="0"/>
              <a:t>‹#›</a:t>
            </a:fld>
            <a:endParaRPr lang="en-US"/>
          </a:p>
        </p:txBody>
      </p:sp>
    </p:spTree>
    <p:extLst>
      <p:ext uri="{BB962C8B-B14F-4D97-AF65-F5344CB8AC3E}">
        <p14:creationId xmlns:p14="http://schemas.microsoft.com/office/powerpoint/2010/main" val="1295912294"/>
      </p:ext>
    </p:extLst>
  </p:cSld>
  <p:clrMap bg1="lt1" tx1="dk1" bg2="lt2" tx2="dk2" accent1="accent1" accent2="accent2" accent3="accent3" accent4="accent4" accent5="accent5" accent6="accent6" hlink="hlink" folHlink="folHlink"/>
  <p:notesStyle>
    <a:lvl1pPr marL="0" algn="l" defTabSz="1371191" rtl="0" eaLnBrk="1" latinLnBrk="0" hangingPunct="1">
      <a:defRPr sz="1800" kern="1200">
        <a:solidFill>
          <a:schemeClr val="tx1"/>
        </a:solidFill>
        <a:latin typeface="+mn-lt"/>
        <a:ea typeface="+mn-ea"/>
        <a:cs typeface="+mn-cs"/>
      </a:defRPr>
    </a:lvl1pPr>
    <a:lvl2pPr marL="685593" algn="l" defTabSz="1371191" rtl="0" eaLnBrk="1" latinLnBrk="0" hangingPunct="1">
      <a:defRPr sz="1800" kern="1200">
        <a:solidFill>
          <a:schemeClr val="tx1"/>
        </a:solidFill>
        <a:latin typeface="+mn-lt"/>
        <a:ea typeface="+mn-ea"/>
        <a:cs typeface="+mn-cs"/>
      </a:defRPr>
    </a:lvl2pPr>
    <a:lvl3pPr marL="1371191" algn="l" defTabSz="1371191" rtl="0" eaLnBrk="1" latinLnBrk="0" hangingPunct="1">
      <a:defRPr sz="1800" kern="1200">
        <a:solidFill>
          <a:schemeClr val="tx1"/>
        </a:solidFill>
        <a:latin typeface="+mn-lt"/>
        <a:ea typeface="+mn-ea"/>
        <a:cs typeface="+mn-cs"/>
      </a:defRPr>
    </a:lvl3pPr>
    <a:lvl4pPr marL="2056784" algn="l" defTabSz="1371191" rtl="0" eaLnBrk="1" latinLnBrk="0" hangingPunct="1">
      <a:defRPr sz="1800" kern="1200">
        <a:solidFill>
          <a:schemeClr val="tx1"/>
        </a:solidFill>
        <a:latin typeface="+mn-lt"/>
        <a:ea typeface="+mn-ea"/>
        <a:cs typeface="+mn-cs"/>
      </a:defRPr>
    </a:lvl4pPr>
    <a:lvl5pPr marL="2742377" algn="l" defTabSz="1371191" rtl="0" eaLnBrk="1" latinLnBrk="0" hangingPunct="1">
      <a:defRPr sz="1800" kern="1200">
        <a:solidFill>
          <a:schemeClr val="tx1"/>
        </a:solidFill>
        <a:latin typeface="+mn-lt"/>
        <a:ea typeface="+mn-ea"/>
        <a:cs typeface="+mn-cs"/>
      </a:defRPr>
    </a:lvl5pPr>
    <a:lvl6pPr marL="3427973" algn="l" defTabSz="1371191" rtl="0" eaLnBrk="1" latinLnBrk="0" hangingPunct="1">
      <a:defRPr sz="1800" kern="1200">
        <a:solidFill>
          <a:schemeClr val="tx1"/>
        </a:solidFill>
        <a:latin typeface="+mn-lt"/>
        <a:ea typeface="+mn-ea"/>
        <a:cs typeface="+mn-cs"/>
      </a:defRPr>
    </a:lvl6pPr>
    <a:lvl7pPr marL="4113567" algn="l" defTabSz="1371191" rtl="0" eaLnBrk="1" latinLnBrk="0" hangingPunct="1">
      <a:defRPr sz="1800" kern="1200">
        <a:solidFill>
          <a:schemeClr val="tx1"/>
        </a:solidFill>
        <a:latin typeface="+mn-lt"/>
        <a:ea typeface="+mn-ea"/>
        <a:cs typeface="+mn-cs"/>
      </a:defRPr>
    </a:lvl7pPr>
    <a:lvl8pPr marL="4799160" algn="l" defTabSz="1371191" rtl="0" eaLnBrk="1" latinLnBrk="0" hangingPunct="1">
      <a:defRPr sz="1800" kern="1200">
        <a:solidFill>
          <a:schemeClr val="tx1"/>
        </a:solidFill>
        <a:latin typeface="+mn-lt"/>
        <a:ea typeface="+mn-ea"/>
        <a:cs typeface="+mn-cs"/>
      </a:defRPr>
    </a:lvl8pPr>
    <a:lvl9pPr marL="5484753" algn="l" defTabSz="1371191"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AU" b="0" dirty="0"/>
          </a:p>
          <a:p>
            <a:pPr marL="285750" indent="-285750">
              <a:buFontTx/>
              <a:buChar char="-"/>
            </a:pPr>
            <a:endParaRPr lang="en-AU" b="0" dirty="0"/>
          </a:p>
        </p:txBody>
      </p:sp>
      <p:sp>
        <p:nvSpPr>
          <p:cNvPr id="4" name="Slide Number Placeholder 3"/>
          <p:cNvSpPr>
            <a:spLocks noGrp="1"/>
          </p:cNvSpPr>
          <p:nvPr>
            <p:ph type="sldNum" sz="quarter" idx="5"/>
          </p:nvPr>
        </p:nvSpPr>
        <p:spPr/>
        <p:txBody>
          <a:bodyPr/>
          <a:lstStyle/>
          <a:p>
            <a:fld id="{1AA667F5-7F68-46F4-8D5F-4BC84A747705}" type="slidenum">
              <a:rPr lang="en-US" smtClean="0"/>
              <a:t>1</a:t>
            </a:fld>
            <a:endParaRPr lang="en-US" dirty="0"/>
          </a:p>
        </p:txBody>
      </p:sp>
    </p:spTree>
    <p:extLst>
      <p:ext uri="{BB962C8B-B14F-4D97-AF65-F5344CB8AC3E}">
        <p14:creationId xmlns:p14="http://schemas.microsoft.com/office/powerpoint/2010/main" val="3623579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71191" rtl="0" eaLnBrk="1" fontAlgn="auto" latinLnBrk="0" hangingPunct="1">
              <a:lnSpc>
                <a:spcPct val="100000"/>
              </a:lnSpc>
              <a:spcBef>
                <a:spcPts val="0"/>
              </a:spcBef>
              <a:spcAft>
                <a:spcPts val="0"/>
              </a:spcAft>
              <a:buClrTx/>
              <a:buSzTx/>
              <a:buFontTx/>
              <a:buNone/>
              <a:tabLst/>
              <a:defRPr/>
            </a:pPr>
            <a:r>
              <a:rPr lang="en-AU" sz="1800" b="1" dirty="0">
                <a:solidFill>
                  <a:srgbClr val="FF0000"/>
                </a:solidFill>
              </a:rPr>
              <a:t>Reference: </a:t>
            </a:r>
            <a:r>
              <a:rPr lang="en-AU" sz="1800" b="0" dirty="0">
                <a:solidFill>
                  <a:srgbClr val="FF0000"/>
                </a:solidFill>
              </a:rPr>
              <a:t>BAIL_202112_new_structure_month.xlsx Table 2d</a:t>
            </a:r>
            <a:endParaRPr lang="en-AU" sz="1800" b="1" dirty="0">
              <a:solidFill>
                <a:srgbClr val="FF0000"/>
              </a:solidFill>
            </a:endParaRPr>
          </a:p>
          <a:p>
            <a:pPr marL="0" marR="0" lvl="0" indent="0" algn="l" defTabSz="1371191" rtl="0" eaLnBrk="1" fontAlgn="auto" latinLnBrk="0" hangingPunct="1">
              <a:lnSpc>
                <a:spcPct val="100000"/>
              </a:lnSpc>
              <a:spcBef>
                <a:spcPts val="0"/>
              </a:spcBef>
              <a:spcAft>
                <a:spcPts val="0"/>
              </a:spcAft>
              <a:buClrTx/>
              <a:buSzTx/>
              <a:buFontTx/>
              <a:buNone/>
              <a:tabLst/>
              <a:defRPr/>
            </a:pPr>
            <a:r>
              <a:rPr lang="en-AU" sz="1800" b="1" dirty="0">
                <a:solidFill>
                  <a:srgbClr val="FF0000"/>
                </a:solidFill>
              </a:rPr>
              <a:t>Excel file: </a:t>
            </a:r>
            <a:r>
              <a:rPr lang="en-AU" sz="1800" b="0" dirty="0">
                <a:solidFill>
                  <a:srgbClr val="FF0000"/>
                </a:solidFill>
              </a:rPr>
              <a:t>S:\Workgroup\Insights\Analysis\22 Target 11 Presentation\Charts\Bail</a:t>
            </a:r>
          </a:p>
          <a:p>
            <a:endParaRPr lang="en-AU" sz="1800" b="0" dirty="0">
              <a:solidFill>
                <a:srgbClr val="FF0000"/>
              </a:solidFill>
            </a:endParaRPr>
          </a:p>
        </p:txBody>
      </p:sp>
      <p:sp>
        <p:nvSpPr>
          <p:cNvPr id="4" name="Slide Number Placeholder 3"/>
          <p:cNvSpPr>
            <a:spLocks noGrp="1"/>
          </p:cNvSpPr>
          <p:nvPr>
            <p:ph type="sldNum" sz="quarter" idx="5"/>
          </p:nvPr>
        </p:nvSpPr>
        <p:spPr/>
        <p:txBody>
          <a:bodyPr/>
          <a:lstStyle/>
          <a:p>
            <a:fld id="{1AA667F5-7F68-46F4-8D5F-4BC84A747705}" type="slidenum">
              <a:rPr lang="en-US" smtClean="0"/>
              <a:t>12</a:t>
            </a:fld>
            <a:endParaRPr lang="en-US" dirty="0"/>
          </a:p>
        </p:txBody>
      </p:sp>
    </p:spTree>
    <p:extLst>
      <p:ext uri="{BB962C8B-B14F-4D97-AF65-F5344CB8AC3E}">
        <p14:creationId xmlns:p14="http://schemas.microsoft.com/office/powerpoint/2010/main" val="761642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71191" rtl="0" eaLnBrk="1" fontAlgn="auto" latinLnBrk="0" hangingPunct="1">
              <a:lnSpc>
                <a:spcPct val="100000"/>
              </a:lnSpc>
              <a:spcBef>
                <a:spcPts val="0"/>
              </a:spcBef>
              <a:spcAft>
                <a:spcPts val="0"/>
              </a:spcAft>
              <a:buClrTx/>
              <a:buSzTx/>
              <a:buFontTx/>
              <a:buNone/>
              <a:tabLst/>
              <a:defRPr/>
            </a:pPr>
            <a:r>
              <a:rPr lang="en-AU" sz="1800" b="1" dirty="0">
                <a:solidFill>
                  <a:srgbClr val="FF0000"/>
                </a:solidFill>
              </a:rPr>
              <a:t>Notes:</a:t>
            </a:r>
          </a:p>
          <a:p>
            <a:pPr marL="0" marR="0" lvl="0" indent="0" algn="l" defTabSz="1371191" rtl="0" eaLnBrk="1" fontAlgn="auto" latinLnBrk="0" hangingPunct="1">
              <a:lnSpc>
                <a:spcPct val="100000"/>
              </a:lnSpc>
              <a:spcBef>
                <a:spcPts val="0"/>
              </a:spcBef>
              <a:spcAft>
                <a:spcPts val="0"/>
              </a:spcAft>
              <a:buClrTx/>
              <a:buSzTx/>
              <a:buFontTx/>
              <a:buNone/>
              <a:tabLst/>
              <a:defRPr/>
            </a:pPr>
            <a:r>
              <a:rPr lang="en-AU" sz="1800" b="1" dirty="0">
                <a:solidFill>
                  <a:srgbClr val="FF0000"/>
                </a:solidFill>
              </a:rPr>
              <a:t>Reference: </a:t>
            </a:r>
            <a:r>
              <a:rPr lang="en-AU" sz="1800" b="0" dirty="0">
                <a:solidFill>
                  <a:srgbClr val="FF0000"/>
                </a:solidFill>
              </a:rPr>
              <a:t>BAIL_202112_new_structure_month.xlsx Table 6e</a:t>
            </a:r>
            <a:endParaRPr lang="en-AU" sz="1800" b="1" dirty="0">
              <a:solidFill>
                <a:srgbClr val="FF0000"/>
              </a:solidFill>
            </a:endParaRPr>
          </a:p>
          <a:p>
            <a:pPr marL="0" marR="0" lvl="0" indent="0" algn="l" defTabSz="1371191" rtl="0" eaLnBrk="1" fontAlgn="auto" latinLnBrk="0" hangingPunct="1">
              <a:lnSpc>
                <a:spcPct val="100000"/>
              </a:lnSpc>
              <a:spcBef>
                <a:spcPts val="0"/>
              </a:spcBef>
              <a:spcAft>
                <a:spcPts val="0"/>
              </a:spcAft>
              <a:buClrTx/>
              <a:buSzTx/>
              <a:buFontTx/>
              <a:buNone/>
              <a:tabLst/>
              <a:defRPr/>
            </a:pPr>
            <a:r>
              <a:rPr lang="en-AU" sz="1800" b="1" dirty="0">
                <a:solidFill>
                  <a:srgbClr val="FF0000"/>
                </a:solidFill>
              </a:rPr>
              <a:t>Excel file: </a:t>
            </a:r>
            <a:r>
              <a:rPr lang="en-AU" sz="1800" b="0" dirty="0">
                <a:solidFill>
                  <a:srgbClr val="FF0000"/>
                </a:solidFill>
              </a:rPr>
              <a:t>S:\Workgroup\Insights\Analysis\22 Target 11 Presentation\Charts\Bail</a:t>
            </a:r>
          </a:p>
          <a:p>
            <a:pPr marL="0" marR="0" lvl="0" indent="0" algn="l" defTabSz="1371191" rtl="0" eaLnBrk="1" fontAlgn="auto" latinLnBrk="0" hangingPunct="1">
              <a:lnSpc>
                <a:spcPct val="100000"/>
              </a:lnSpc>
              <a:spcBef>
                <a:spcPts val="0"/>
              </a:spcBef>
              <a:spcAft>
                <a:spcPts val="0"/>
              </a:spcAft>
              <a:buClrTx/>
              <a:buSzTx/>
              <a:buFontTx/>
              <a:buNone/>
              <a:tabLst/>
              <a:defRPr/>
            </a:pPr>
            <a:endParaRPr lang="en-AU" sz="1800" b="1" dirty="0">
              <a:solidFill>
                <a:srgbClr val="FF0000"/>
              </a:solidFill>
            </a:endParaRPr>
          </a:p>
          <a:p>
            <a:endParaRPr lang="en-AU" sz="1800" b="0" dirty="0">
              <a:solidFill>
                <a:srgbClr val="FF0000"/>
              </a:solidFill>
            </a:endParaRPr>
          </a:p>
        </p:txBody>
      </p:sp>
      <p:sp>
        <p:nvSpPr>
          <p:cNvPr id="4" name="Slide Number Placeholder 3"/>
          <p:cNvSpPr>
            <a:spLocks noGrp="1"/>
          </p:cNvSpPr>
          <p:nvPr>
            <p:ph type="sldNum" sz="quarter" idx="5"/>
          </p:nvPr>
        </p:nvSpPr>
        <p:spPr/>
        <p:txBody>
          <a:bodyPr/>
          <a:lstStyle/>
          <a:p>
            <a:fld id="{1AA667F5-7F68-46F4-8D5F-4BC84A747705}" type="slidenum">
              <a:rPr lang="en-US" smtClean="0"/>
              <a:t>13</a:t>
            </a:fld>
            <a:endParaRPr lang="en-US" dirty="0"/>
          </a:p>
        </p:txBody>
      </p:sp>
    </p:spTree>
    <p:extLst>
      <p:ext uri="{BB962C8B-B14F-4D97-AF65-F5344CB8AC3E}">
        <p14:creationId xmlns:p14="http://schemas.microsoft.com/office/powerpoint/2010/main" val="3295800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42550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71191" rtl="0" eaLnBrk="1" fontAlgn="auto" latinLnBrk="0" hangingPunct="1">
              <a:lnSpc>
                <a:spcPct val="100000"/>
              </a:lnSpc>
              <a:spcBef>
                <a:spcPts val="0"/>
              </a:spcBef>
              <a:spcAft>
                <a:spcPts val="0"/>
              </a:spcAft>
              <a:buClrTx/>
              <a:buSzTx/>
              <a:buFontTx/>
              <a:buNone/>
              <a:tabLst/>
              <a:defRPr/>
            </a:pPr>
            <a:r>
              <a:rPr lang="en-AU" altLang="en-US" sz="1800" b="0" dirty="0"/>
              <a:t>Total custody volumes for reference (bottom right). </a:t>
            </a:r>
            <a:endParaRPr lang="en-AU" altLang="en-US" sz="1800" b="1" dirty="0"/>
          </a:p>
          <a:p>
            <a:pPr marL="0" marR="0" lvl="0" indent="0" algn="l" defTabSz="1371191" rtl="0" eaLnBrk="1" fontAlgn="auto" latinLnBrk="0" hangingPunct="1">
              <a:lnSpc>
                <a:spcPct val="100000"/>
              </a:lnSpc>
              <a:spcBef>
                <a:spcPts val="0"/>
              </a:spcBef>
              <a:spcAft>
                <a:spcPts val="0"/>
              </a:spcAft>
              <a:buClrTx/>
              <a:buSzTx/>
              <a:buFontTx/>
              <a:buNone/>
              <a:tabLst/>
              <a:defRPr/>
            </a:pPr>
            <a:r>
              <a:rPr lang="en-AU" sz="1800" b="1" dirty="0">
                <a:solidFill>
                  <a:srgbClr val="FF0000"/>
                </a:solidFill>
              </a:rPr>
              <a:t>Reference: </a:t>
            </a:r>
            <a:r>
              <a:rPr lang="en-AU" sz="1800" b="0" dirty="0">
                <a:solidFill>
                  <a:srgbClr val="FF0000"/>
                </a:solidFill>
              </a:rPr>
              <a:t>Person Cube 202111, Principal Offence Cube 202111</a:t>
            </a:r>
          </a:p>
          <a:p>
            <a:pPr marL="0" marR="0" lvl="0" indent="0" algn="l" defTabSz="1371191" rtl="0" eaLnBrk="1" fontAlgn="auto" latinLnBrk="0" hangingPunct="1">
              <a:lnSpc>
                <a:spcPct val="100000"/>
              </a:lnSpc>
              <a:spcBef>
                <a:spcPts val="0"/>
              </a:spcBef>
              <a:spcAft>
                <a:spcPts val="0"/>
              </a:spcAft>
              <a:buClrTx/>
              <a:buSzTx/>
              <a:buFontTx/>
              <a:buNone/>
              <a:tabLst/>
              <a:defRPr/>
            </a:pPr>
            <a:r>
              <a:rPr lang="en-AU" b="1" dirty="0"/>
              <a:t>Excel file: </a:t>
            </a:r>
            <a:r>
              <a:rPr lang="en-AU" dirty="0"/>
              <a:t>S:\Workgroup\Insights\Analysis\22 Target 11 Presentation\charts\Courts</a:t>
            </a:r>
            <a:endParaRPr lang="en-AU" dirty="0">
              <a:solidFill>
                <a:srgbClr val="FF0000"/>
              </a:solidFill>
            </a:endParaRPr>
          </a:p>
          <a:p>
            <a:endParaRPr lang="en-AU" sz="1800" b="0" dirty="0">
              <a:solidFill>
                <a:srgbClr val="FF0000"/>
              </a:solidFill>
            </a:endParaRPr>
          </a:p>
        </p:txBody>
      </p:sp>
      <p:sp>
        <p:nvSpPr>
          <p:cNvPr id="4" name="Slide Number Placeholder 3"/>
          <p:cNvSpPr>
            <a:spLocks noGrp="1"/>
          </p:cNvSpPr>
          <p:nvPr>
            <p:ph type="sldNum" sz="quarter" idx="5"/>
          </p:nvPr>
        </p:nvSpPr>
        <p:spPr/>
        <p:txBody>
          <a:bodyPr/>
          <a:lstStyle/>
          <a:p>
            <a:fld id="{1AA667F5-7F68-46F4-8D5F-4BC84A747705}" type="slidenum">
              <a:rPr lang="en-US" smtClean="0"/>
              <a:t>16</a:t>
            </a:fld>
            <a:endParaRPr lang="en-US" dirty="0"/>
          </a:p>
        </p:txBody>
      </p:sp>
    </p:spTree>
    <p:extLst>
      <p:ext uri="{BB962C8B-B14F-4D97-AF65-F5344CB8AC3E}">
        <p14:creationId xmlns:p14="http://schemas.microsoft.com/office/powerpoint/2010/main" val="1777442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71191" rtl="0" eaLnBrk="1" fontAlgn="auto" latinLnBrk="0" hangingPunct="1">
              <a:lnSpc>
                <a:spcPct val="100000"/>
              </a:lnSpc>
              <a:spcBef>
                <a:spcPts val="0"/>
              </a:spcBef>
              <a:spcAft>
                <a:spcPts val="0"/>
              </a:spcAft>
              <a:buClrTx/>
              <a:buSzTx/>
              <a:buFontTx/>
              <a:buNone/>
              <a:tabLst/>
              <a:defRPr/>
            </a:pPr>
            <a:r>
              <a:rPr lang="en-AU" b="1" dirty="0"/>
              <a:t>Notes:</a:t>
            </a:r>
            <a:endParaRPr lang="en-AU" sz="1800" b="1" dirty="0">
              <a:solidFill>
                <a:srgbClr val="FF0000"/>
              </a:solidFill>
            </a:endParaRPr>
          </a:p>
          <a:p>
            <a:pPr marL="0" marR="0" lvl="0" indent="0" algn="l" defTabSz="1371191" rtl="0" eaLnBrk="1" fontAlgn="auto" latinLnBrk="0" hangingPunct="1">
              <a:lnSpc>
                <a:spcPct val="100000"/>
              </a:lnSpc>
              <a:spcBef>
                <a:spcPts val="0"/>
              </a:spcBef>
              <a:spcAft>
                <a:spcPts val="0"/>
              </a:spcAft>
              <a:buClrTx/>
              <a:buSzTx/>
              <a:buFontTx/>
              <a:buNone/>
              <a:tabLst/>
              <a:defRPr/>
            </a:pPr>
            <a:r>
              <a:rPr lang="en-AU" sz="1800" b="1" dirty="0">
                <a:solidFill>
                  <a:srgbClr val="FF0000"/>
                </a:solidFill>
              </a:rPr>
              <a:t>Reference: </a:t>
            </a:r>
            <a:r>
              <a:rPr lang="en-AU" sz="1800" b="0" dirty="0">
                <a:solidFill>
                  <a:srgbClr val="FF0000"/>
                </a:solidFill>
              </a:rPr>
              <a:t>Person Cube 202111, Principal Offence Cube 202111</a:t>
            </a:r>
          </a:p>
          <a:p>
            <a:pPr marL="0" marR="0" lvl="0" indent="0" algn="l" defTabSz="1371191" rtl="0" eaLnBrk="1" fontAlgn="auto" latinLnBrk="0" hangingPunct="1">
              <a:lnSpc>
                <a:spcPct val="100000"/>
              </a:lnSpc>
              <a:spcBef>
                <a:spcPts val="0"/>
              </a:spcBef>
              <a:spcAft>
                <a:spcPts val="0"/>
              </a:spcAft>
              <a:buClrTx/>
              <a:buSzTx/>
              <a:buFontTx/>
              <a:buNone/>
              <a:tabLst/>
              <a:defRPr/>
            </a:pPr>
            <a:r>
              <a:rPr lang="en-AU" b="1" dirty="0"/>
              <a:t>Excel file: </a:t>
            </a:r>
            <a:r>
              <a:rPr lang="en-AU" dirty="0"/>
              <a:t>S:\Workgroup\Insights\Analysis\22 Target 11 Presentation\charts\Courts</a:t>
            </a:r>
            <a:endParaRPr lang="en-AU" dirty="0">
              <a:solidFill>
                <a:srgbClr val="FF0000"/>
              </a:solidFill>
            </a:endParaRPr>
          </a:p>
          <a:p>
            <a:pPr marL="0" marR="0" lvl="0" indent="0" algn="l" defTabSz="1371191" rtl="0" eaLnBrk="1" fontAlgn="auto" latinLnBrk="0" hangingPunct="1">
              <a:lnSpc>
                <a:spcPct val="100000"/>
              </a:lnSpc>
              <a:spcBef>
                <a:spcPts val="0"/>
              </a:spcBef>
              <a:spcAft>
                <a:spcPts val="0"/>
              </a:spcAft>
              <a:buClrTx/>
              <a:buSzTx/>
              <a:buFontTx/>
              <a:buNone/>
              <a:tabLst/>
              <a:defRPr/>
            </a:pPr>
            <a:endParaRPr lang="en-AU" sz="1800" b="0" dirty="0">
              <a:solidFill>
                <a:srgbClr val="FF0000"/>
              </a:solidFill>
            </a:endParaRPr>
          </a:p>
          <a:p>
            <a:pPr marL="0" marR="0" lvl="0" indent="0" algn="l" defTabSz="1371191" rtl="0" eaLnBrk="1" fontAlgn="auto" latinLnBrk="0" hangingPunct="1">
              <a:lnSpc>
                <a:spcPct val="100000"/>
              </a:lnSpc>
              <a:spcBef>
                <a:spcPts val="0"/>
              </a:spcBef>
              <a:spcAft>
                <a:spcPts val="0"/>
              </a:spcAft>
              <a:buClrTx/>
              <a:buSzTx/>
              <a:buFontTx/>
              <a:buNone/>
              <a:tabLst/>
              <a:defRPr/>
            </a:pPr>
            <a:endParaRPr lang="en-AU" sz="1800" b="0" dirty="0">
              <a:solidFill>
                <a:srgbClr val="FF0000"/>
              </a:solidFill>
            </a:endParaRPr>
          </a:p>
          <a:p>
            <a:endParaRPr lang="en-AU" sz="1800" b="0" dirty="0">
              <a:solidFill>
                <a:srgbClr val="FF0000"/>
              </a:solidFill>
            </a:endParaRPr>
          </a:p>
        </p:txBody>
      </p:sp>
      <p:sp>
        <p:nvSpPr>
          <p:cNvPr id="4" name="Slide Number Placeholder 3"/>
          <p:cNvSpPr>
            <a:spLocks noGrp="1"/>
          </p:cNvSpPr>
          <p:nvPr>
            <p:ph type="sldNum" sz="quarter" idx="5"/>
          </p:nvPr>
        </p:nvSpPr>
        <p:spPr/>
        <p:txBody>
          <a:bodyPr/>
          <a:lstStyle/>
          <a:p>
            <a:fld id="{1AA667F5-7F68-46F4-8D5F-4BC84A747705}" type="slidenum">
              <a:rPr lang="en-US" smtClean="0"/>
              <a:t>17</a:t>
            </a:fld>
            <a:endParaRPr lang="en-US" dirty="0"/>
          </a:p>
        </p:txBody>
      </p:sp>
    </p:spTree>
    <p:extLst>
      <p:ext uri="{BB962C8B-B14F-4D97-AF65-F5344CB8AC3E}">
        <p14:creationId xmlns:p14="http://schemas.microsoft.com/office/powerpoint/2010/main" val="1036663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71191" rtl="0" eaLnBrk="1" fontAlgn="auto" latinLnBrk="0" hangingPunct="1">
              <a:lnSpc>
                <a:spcPct val="100000"/>
              </a:lnSpc>
              <a:spcBef>
                <a:spcPts val="0"/>
              </a:spcBef>
              <a:spcAft>
                <a:spcPts val="0"/>
              </a:spcAft>
              <a:buClrTx/>
              <a:buSzTx/>
              <a:buFontTx/>
              <a:buNone/>
              <a:tabLst/>
              <a:defRPr/>
            </a:pPr>
            <a:r>
              <a:rPr lang="en-AU" b="1" dirty="0"/>
              <a:t>Notes: </a:t>
            </a:r>
            <a:r>
              <a:rPr lang="en-AU" sz="1800" kern="1200" dirty="0">
                <a:solidFill>
                  <a:schemeClr val="tx1"/>
                </a:solidFill>
                <a:effectLst/>
                <a:latin typeface="+mn-lt"/>
                <a:ea typeface="+mn-ea"/>
                <a:cs typeface="+mn-cs"/>
              </a:rPr>
              <a:t>violent offences against the person </a:t>
            </a:r>
            <a:r>
              <a:rPr lang="en-AU" b="0" dirty="0"/>
              <a:t>= ANZSOC divisions 1, 2, 4, 5 (</a:t>
            </a:r>
            <a:r>
              <a:rPr lang="en-AU" sz="1800" dirty="0">
                <a:solidFill>
                  <a:srgbClr val="C00000"/>
                </a:solidFill>
                <a:latin typeface="Arial" panose="020B0604020202020204" pitchFamily="34" charset="0"/>
                <a:cs typeface="Arial" panose="020B0604020202020204" pitchFamily="34" charset="0"/>
              </a:rPr>
              <a:t>Includes: homicide, acts intended to cause injury, dangerous/negligent acts, and abduction)</a:t>
            </a:r>
            <a:endParaRPr lang="en-AU" sz="1800" dirty="0">
              <a:solidFill>
                <a:schemeClr val="tx1"/>
              </a:solidFill>
              <a:latin typeface="Arial" panose="020B0604020202020204" pitchFamily="34" charset="0"/>
              <a:cs typeface="Arial" panose="020B0604020202020204" pitchFamily="34" charset="0"/>
            </a:endParaRPr>
          </a:p>
          <a:p>
            <a:pPr marL="0" marR="0" lvl="0" indent="0" algn="l" defTabSz="1371191" rtl="0" eaLnBrk="1" fontAlgn="auto" latinLnBrk="0" hangingPunct="1">
              <a:lnSpc>
                <a:spcPct val="100000"/>
              </a:lnSpc>
              <a:spcBef>
                <a:spcPts val="0"/>
              </a:spcBef>
              <a:spcAft>
                <a:spcPts val="0"/>
              </a:spcAft>
              <a:buClrTx/>
              <a:buSzTx/>
              <a:buFontTx/>
              <a:buNone/>
              <a:tabLst/>
              <a:defRPr/>
            </a:pPr>
            <a:r>
              <a:rPr lang="en-AU" b="0" dirty="0"/>
              <a:t>Justice Procedure Offences = breach of custodial order, breach of community order, breach of violence order, offences against justice procedures</a:t>
            </a:r>
            <a:endParaRPr lang="en-AU" b="1" dirty="0"/>
          </a:p>
          <a:p>
            <a:pPr marL="0" marR="0" lvl="0" indent="0" algn="l" defTabSz="1371191" rtl="0" eaLnBrk="1" fontAlgn="auto" latinLnBrk="0" hangingPunct="1">
              <a:lnSpc>
                <a:spcPct val="100000"/>
              </a:lnSpc>
              <a:spcBef>
                <a:spcPts val="0"/>
              </a:spcBef>
              <a:spcAft>
                <a:spcPts val="0"/>
              </a:spcAft>
              <a:buClrTx/>
              <a:buSzTx/>
              <a:buFontTx/>
              <a:buNone/>
              <a:tabLst/>
              <a:defRPr/>
            </a:pPr>
            <a:endParaRPr lang="en-AU" b="1" dirty="0"/>
          </a:p>
          <a:p>
            <a:r>
              <a:rPr lang="en-AU" b="1" dirty="0"/>
              <a:t>Excel file: </a:t>
            </a:r>
            <a:r>
              <a:rPr lang="en-AU" dirty="0"/>
              <a:t>S:\Workgroup\Insights\Analysis\22 Target 11 Presentation\charts\Custody</a:t>
            </a:r>
          </a:p>
          <a:p>
            <a:endParaRPr lang="en-AU" dirty="0">
              <a:solidFill>
                <a:srgbClr val="FF0000"/>
              </a:solidFill>
            </a:endParaRPr>
          </a:p>
          <a:p>
            <a:endParaRPr lang="en-AU" sz="1800" b="0" dirty="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A667F5-7F68-46F4-8D5F-4BC84A7477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3572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b="1" dirty="0">
                <a:solidFill>
                  <a:srgbClr val="FF0000"/>
                </a:solidFill>
              </a:rPr>
              <a:t>Notes: </a:t>
            </a:r>
            <a:r>
              <a:rPr lang="en-AU" sz="1800" b="0" dirty="0">
                <a:solidFill>
                  <a:srgbClr val="FF0000"/>
                </a:solidFill>
              </a:rPr>
              <a:t>Reoffending is any new offence that takes place within 12 months of the reference date, and is proven in court or dealt with by YJC within 15 months of the reference date.</a:t>
            </a:r>
          </a:p>
          <a:p>
            <a:r>
              <a:rPr lang="en-AU" sz="1800" b="1" dirty="0">
                <a:solidFill>
                  <a:srgbClr val="FF0000"/>
                </a:solidFill>
              </a:rPr>
              <a:t>Data source: </a:t>
            </a:r>
            <a:r>
              <a:rPr lang="en-AU" sz="1800" b="0" dirty="0">
                <a:solidFill>
                  <a:srgbClr val="FF0000"/>
                </a:solidFill>
              </a:rPr>
              <a:t>JuvenileReoffending30SEP2021.xlsx</a:t>
            </a:r>
          </a:p>
          <a:p>
            <a:pPr marL="0" marR="0" lvl="0" indent="0" algn="l" defTabSz="1371191" rtl="0" eaLnBrk="1" fontAlgn="auto" latinLnBrk="0" hangingPunct="1">
              <a:lnSpc>
                <a:spcPct val="100000"/>
              </a:lnSpc>
              <a:spcBef>
                <a:spcPts val="0"/>
              </a:spcBef>
              <a:spcAft>
                <a:spcPts val="0"/>
              </a:spcAft>
              <a:buClrTx/>
              <a:buSzTx/>
              <a:buFontTx/>
              <a:buNone/>
              <a:tabLst/>
              <a:defRPr/>
            </a:pPr>
            <a:r>
              <a:rPr lang="en-AU" sz="1800" b="1" dirty="0">
                <a:solidFill>
                  <a:srgbClr val="FF0000"/>
                </a:solidFill>
              </a:rPr>
              <a:t>Excel file: </a:t>
            </a:r>
            <a:r>
              <a:rPr lang="en-AU" sz="1800" b="0" dirty="0">
                <a:solidFill>
                  <a:srgbClr val="FF0000"/>
                </a:solidFill>
              </a:rPr>
              <a:t>S:\Workgroup\Insights\Analysis\22 Target 11 Presentation\Charts\Reoffending</a:t>
            </a:r>
          </a:p>
          <a:p>
            <a:endParaRPr lang="en-AU" sz="1800" b="0" dirty="0">
              <a:solidFill>
                <a:srgbClr val="FF0000"/>
              </a:solidFill>
            </a:endParaRPr>
          </a:p>
        </p:txBody>
      </p:sp>
      <p:sp>
        <p:nvSpPr>
          <p:cNvPr id="4" name="Slide Number Placeholder 3"/>
          <p:cNvSpPr>
            <a:spLocks noGrp="1"/>
          </p:cNvSpPr>
          <p:nvPr>
            <p:ph type="sldNum" sz="quarter" idx="5"/>
          </p:nvPr>
        </p:nvSpPr>
        <p:spPr/>
        <p:txBody>
          <a:bodyPr/>
          <a:lstStyle/>
          <a:p>
            <a:fld id="{1AA667F5-7F68-46F4-8D5F-4BC84A747705}" type="slidenum">
              <a:rPr lang="en-US" smtClean="0"/>
              <a:t>20</a:t>
            </a:fld>
            <a:endParaRPr lang="en-US" dirty="0"/>
          </a:p>
        </p:txBody>
      </p:sp>
    </p:spTree>
    <p:extLst>
      <p:ext uri="{BB962C8B-B14F-4D97-AF65-F5344CB8AC3E}">
        <p14:creationId xmlns:p14="http://schemas.microsoft.com/office/powerpoint/2010/main" val="2339884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1638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b="1" dirty="0">
                <a:solidFill>
                  <a:srgbClr val="FF0000"/>
                </a:solidFill>
              </a:rPr>
              <a:t>Data source: </a:t>
            </a:r>
            <a:r>
              <a:rPr lang="en-AU" sz="1800" b="0" dirty="0">
                <a:solidFill>
                  <a:srgbClr val="FF0000"/>
                </a:solidFill>
              </a:rPr>
              <a:t>Productivity Commission, Closing the Gap data. </a:t>
            </a:r>
          </a:p>
          <a:p>
            <a:r>
              <a:rPr lang="en-AU" sz="1800" b="1" dirty="0">
                <a:solidFill>
                  <a:srgbClr val="FF0000"/>
                </a:solidFill>
              </a:rPr>
              <a:t>Reference: </a:t>
            </a:r>
            <a:r>
              <a:rPr lang="en-AU" sz="1800" b="0" dirty="0">
                <a:solidFill>
                  <a:srgbClr val="FF0000"/>
                </a:solidFill>
              </a:rPr>
              <a:t>Australian Institute of Health and Welfare (AIHW) 2021, Youth justice in Australia, 2019-20, Cat. no. JUV 134, Canberra.</a:t>
            </a:r>
          </a:p>
          <a:p>
            <a:r>
              <a:rPr lang="en-AU" sz="1800" b="1" dirty="0">
                <a:solidFill>
                  <a:srgbClr val="FF0000"/>
                </a:solidFill>
              </a:rPr>
              <a:t>Workings: </a:t>
            </a:r>
            <a:r>
              <a:rPr lang="en-AU" sz="1800" b="0" dirty="0">
                <a:solidFill>
                  <a:srgbClr val="FF0000"/>
                </a:solidFill>
              </a:rPr>
              <a:t>S:\Workgroup\Insights\Analysis\22 Target 11 Presentation\CTG Productivity commission 2010 to 2020  detention rate.xlsx</a:t>
            </a:r>
          </a:p>
          <a:p>
            <a:pPr marL="0" marR="0" lvl="0" indent="0" algn="l" defTabSz="1371191" rtl="0" eaLnBrk="1" fontAlgn="auto" latinLnBrk="0" hangingPunct="1">
              <a:lnSpc>
                <a:spcPct val="100000"/>
              </a:lnSpc>
              <a:spcBef>
                <a:spcPts val="0"/>
              </a:spcBef>
              <a:spcAft>
                <a:spcPts val="0"/>
              </a:spcAft>
              <a:buClrTx/>
              <a:buSzTx/>
              <a:buFontTx/>
              <a:buNone/>
              <a:tabLst/>
              <a:defRPr/>
            </a:pPr>
            <a:r>
              <a:rPr lang="en-AU" b="1" dirty="0"/>
              <a:t>Excel file: </a:t>
            </a:r>
            <a:r>
              <a:rPr lang="en-AU" dirty="0"/>
              <a:t>S:\Workgroup\Insights\Analysis\22 Target 11 Presentation\charts\Custody</a:t>
            </a:r>
            <a:endParaRPr lang="en-AU" dirty="0">
              <a:solidFill>
                <a:srgbClr val="FF0000"/>
              </a:solidFill>
            </a:endParaRPr>
          </a:p>
          <a:p>
            <a:endParaRPr lang="en-AU" sz="1800" b="0" dirty="0">
              <a:solidFill>
                <a:srgbClr val="FF0000"/>
              </a:solidFill>
            </a:endParaRPr>
          </a:p>
          <a:p>
            <a:endParaRPr lang="en-AU" sz="1800" b="0" dirty="0">
              <a:solidFill>
                <a:srgbClr val="FF0000"/>
              </a:solidFill>
            </a:endParaRPr>
          </a:p>
        </p:txBody>
      </p:sp>
      <p:sp>
        <p:nvSpPr>
          <p:cNvPr id="4" name="Slide Number Placeholder 3"/>
          <p:cNvSpPr>
            <a:spLocks noGrp="1"/>
          </p:cNvSpPr>
          <p:nvPr>
            <p:ph type="sldNum" sz="quarter" idx="5"/>
          </p:nvPr>
        </p:nvSpPr>
        <p:spPr/>
        <p:txBody>
          <a:bodyPr/>
          <a:lstStyle/>
          <a:p>
            <a:fld id="{1AA667F5-7F68-46F4-8D5F-4BC84A747705}" type="slidenum">
              <a:rPr lang="en-US" smtClean="0"/>
              <a:t>2</a:t>
            </a:fld>
            <a:endParaRPr lang="en-US" dirty="0"/>
          </a:p>
        </p:txBody>
      </p:sp>
    </p:spTree>
    <p:extLst>
      <p:ext uri="{BB962C8B-B14F-4D97-AF65-F5344CB8AC3E}">
        <p14:creationId xmlns:p14="http://schemas.microsoft.com/office/powerpoint/2010/main" val="3538431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AU" b="0" dirty="0"/>
          </a:p>
          <a:p>
            <a:pPr marL="285750" indent="-285750">
              <a:buFontTx/>
              <a:buChar char="-"/>
            </a:pPr>
            <a:endParaRPr lang="en-AU" b="0" dirty="0"/>
          </a:p>
        </p:txBody>
      </p:sp>
      <p:sp>
        <p:nvSpPr>
          <p:cNvPr id="4" name="Slide Number Placeholder 3"/>
          <p:cNvSpPr>
            <a:spLocks noGrp="1"/>
          </p:cNvSpPr>
          <p:nvPr>
            <p:ph type="sldNum" sz="quarter" idx="5"/>
          </p:nvPr>
        </p:nvSpPr>
        <p:spPr/>
        <p:txBody>
          <a:bodyPr/>
          <a:lstStyle/>
          <a:p>
            <a:fld id="{1AA667F5-7F68-46F4-8D5F-4BC84A747705}" type="slidenum">
              <a:rPr lang="en-US" smtClean="0"/>
              <a:t>23</a:t>
            </a:fld>
            <a:endParaRPr lang="en-US" dirty="0"/>
          </a:p>
        </p:txBody>
      </p:sp>
    </p:spTree>
    <p:extLst>
      <p:ext uri="{BB962C8B-B14F-4D97-AF65-F5344CB8AC3E}">
        <p14:creationId xmlns:p14="http://schemas.microsoft.com/office/powerpoint/2010/main" val="2139196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AA667F5-7F68-46F4-8D5F-4BC84A747705}" type="slidenum">
              <a:rPr lang="en-US" smtClean="0"/>
              <a:t>24</a:t>
            </a:fld>
            <a:endParaRPr lang="en-US"/>
          </a:p>
        </p:txBody>
      </p:sp>
    </p:spTree>
    <p:extLst>
      <p:ext uri="{BB962C8B-B14F-4D97-AF65-F5344CB8AC3E}">
        <p14:creationId xmlns:p14="http://schemas.microsoft.com/office/powerpoint/2010/main" val="17036720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1371191" rtl="0" eaLnBrk="1" fontAlgn="ctr" latinLnBrk="0" hangingPunct="1">
              <a:lnSpc>
                <a:spcPct val="100000"/>
              </a:lnSpc>
              <a:spcBef>
                <a:spcPts val="0"/>
              </a:spcBef>
              <a:spcAft>
                <a:spcPts val="0"/>
              </a:spcAft>
              <a:buClrTx/>
              <a:buSzTx/>
              <a:buFontTx/>
              <a:buNone/>
              <a:tabLst/>
              <a:defRPr/>
            </a:pPr>
            <a:endParaRPr lang="en-AU" sz="1050" dirty="0">
              <a:solidFill>
                <a:schemeClr val="bg1"/>
              </a:solidFill>
              <a:latin typeface="Arial" panose="020B0604020202020204" pitchFamily="34" charset="0"/>
              <a:cs typeface="Arial" panose="020B0604020202020204" pitchFamily="34" charset="0"/>
            </a:endParaRPr>
          </a:p>
          <a:p>
            <a:pPr marL="0" marR="0" lvl="0" indent="0" algn="l" defTabSz="1371191" rtl="0" eaLnBrk="1" fontAlgn="ctr" latinLnBrk="0" hangingPunct="1">
              <a:lnSpc>
                <a:spcPct val="100000"/>
              </a:lnSpc>
              <a:spcBef>
                <a:spcPts val="0"/>
              </a:spcBef>
              <a:spcAft>
                <a:spcPts val="0"/>
              </a:spcAft>
              <a:buClrTx/>
              <a:buSzTx/>
              <a:buFontTx/>
              <a:buNone/>
              <a:tabLst/>
              <a:defRPr/>
            </a:pPr>
            <a:r>
              <a:rPr lang="en-AU" altLang="en-US" sz="1050" b="1" dirty="0"/>
              <a:t>Aboriginal population in NSW = 46019</a:t>
            </a:r>
          </a:p>
          <a:p>
            <a:pPr marL="0" marR="0" lvl="0" indent="0" algn="l" defTabSz="1371191" rtl="0" eaLnBrk="1" fontAlgn="ctr" latinLnBrk="0" hangingPunct="1">
              <a:lnSpc>
                <a:spcPct val="100000"/>
              </a:lnSpc>
              <a:spcBef>
                <a:spcPts val="0"/>
              </a:spcBef>
              <a:spcAft>
                <a:spcPts val="0"/>
              </a:spcAft>
              <a:buClrTx/>
              <a:buSzTx/>
              <a:buFontTx/>
              <a:buNone/>
              <a:tabLst/>
              <a:defRPr/>
            </a:pPr>
            <a:endParaRPr lang="en-AU" altLang="en-US" sz="1050" b="1" dirty="0"/>
          </a:p>
          <a:p>
            <a:pPr marL="0" marR="0" lvl="0" indent="0" algn="l" defTabSz="1371191" rtl="0" eaLnBrk="1" fontAlgn="ctr" latinLnBrk="0" hangingPunct="1">
              <a:lnSpc>
                <a:spcPct val="100000"/>
              </a:lnSpc>
              <a:spcBef>
                <a:spcPts val="0"/>
              </a:spcBef>
              <a:spcAft>
                <a:spcPts val="0"/>
              </a:spcAft>
              <a:buClrTx/>
              <a:buSzTx/>
              <a:buFontTx/>
              <a:buNone/>
              <a:tabLst/>
              <a:defRPr/>
            </a:pPr>
            <a:endParaRPr lang="en-AU" altLang="en-US" sz="1050" b="1" dirty="0"/>
          </a:p>
        </p:txBody>
      </p:sp>
      <p:sp>
        <p:nvSpPr>
          <p:cNvPr id="512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Arial" pitchFamily="34" charset="0"/>
              </a:defRPr>
            </a:lvl1pPr>
            <a:lvl2pPr marL="742950" indent="-285750">
              <a:defRPr sz="2700">
                <a:solidFill>
                  <a:schemeClr val="tx1"/>
                </a:solidFill>
                <a:latin typeface="Arial" pitchFamily="34" charset="0"/>
              </a:defRPr>
            </a:lvl2pPr>
            <a:lvl3pPr marL="1143000" indent="-228600">
              <a:defRPr sz="2700">
                <a:solidFill>
                  <a:schemeClr val="tx1"/>
                </a:solidFill>
                <a:latin typeface="Arial" pitchFamily="34" charset="0"/>
              </a:defRPr>
            </a:lvl3pPr>
            <a:lvl4pPr marL="1600200" indent="-228600">
              <a:defRPr sz="2700">
                <a:solidFill>
                  <a:schemeClr val="tx1"/>
                </a:solidFill>
                <a:latin typeface="Arial" pitchFamily="34" charset="0"/>
              </a:defRPr>
            </a:lvl4pPr>
            <a:lvl5pPr marL="2057400" indent="-228600">
              <a:defRPr sz="2700">
                <a:solidFill>
                  <a:schemeClr val="tx1"/>
                </a:solidFill>
                <a:latin typeface="Arial" pitchFamily="34" charset="0"/>
              </a:defRPr>
            </a:lvl5pPr>
            <a:lvl6pPr marL="2514600" indent="-228600" defTabSz="1370013" fontAlgn="base">
              <a:spcBef>
                <a:spcPct val="0"/>
              </a:spcBef>
              <a:spcAft>
                <a:spcPct val="0"/>
              </a:spcAft>
              <a:defRPr sz="2700">
                <a:solidFill>
                  <a:schemeClr val="tx1"/>
                </a:solidFill>
                <a:latin typeface="Arial" pitchFamily="34" charset="0"/>
              </a:defRPr>
            </a:lvl6pPr>
            <a:lvl7pPr marL="2971800" indent="-228600" defTabSz="1370013" fontAlgn="base">
              <a:spcBef>
                <a:spcPct val="0"/>
              </a:spcBef>
              <a:spcAft>
                <a:spcPct val="0"/>
              </a:spcAft>
              <a:defRPr sz="2700">
                <a:solidFill>
                  <a:schemeClr val="tx1"/>
                </a:solidFill>
                <a:latin typeface="Arial" pitchFamily="34" charset="0"/>
              </a:defRPr>
            </a:lvl7pPr>
            <a:lvl8pPr marL="3429000" indent="-228600" defTabSz="1370013" fontAlgn="base">
              <a:spcBef>
                <a:spcPct val="0"/>
              </a:spcBef>
              <a:spcAft>
                <a:spcPct val="0"/>
              </a:spcAft>
              <a:defRPr sz="2700">
                <a:solidFill>
                  <a:schemeClr val="tx1"/>
                </a:solidFill>
                <a:latin typeface="Arial" pitchFamily="34" charset="0"/>
              </a:defRPr>
            </a:lvl8pPr>
            <a:lvl9pPr marL="3886200" indent="-228600" defTabSz="1370013" fontAlgn="base">
              <a:spcBef>
                <a:spcPct val="0"/>
              </a:spcBef>
              <a:spcAft>
                <a:spcPct val="0"/>
              </a:spcAft>
              <a:defRPr sz="2700">
                <a:solidFill>
                  <a:schemeClr val="tx1"/>
                </a:solidFill>
                <a:latin typeface="Arial" pitchFamily="34" charset="0"/>
              </a:defRPr>
            </a:lvl9pPr>
          </a:lstStyle>
          <a:p>
            <a:pPr marL="0" marR="0" lvl="0" indent="0" algn="r" defTabSz="1370013" rtl="0" eaLnBrk="1" fontAlgn="base" latinLnBrk="0" hangingPunct="1">
              <a:lnSpc>
                <a:spcPct val="100000"/>
              </a:lnSpc>
              <a:spcBef>
                <a:spcPct val="0"/>
              </a:spcBef>
              <a:spcAft>
                <a:spcPct val="0"/>
              </a:spcAft>
              <a:buClrTx/>
              <a:buSzTx/>
              <a:buFontTx/>
              <a:buNone/>
              <a:tabLst/>
              <a:defRPr/>
            </a:pPr>
            <a:fld id="{70DB05CE-DC08-48E9-A278-E4B0AC127390}"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1370013"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42490080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AU" b="0" dirty="0"/>
          </a:p>
          <a:p>
            <a:pPr marL="285750" indent="-285750">
              <a:buFontTx/>
              <a:buChar char="-"/>
            </a:pPr>
            <a:endParaRPr lang="en-AU" b="0" dirty="0"/>
          </a:p>
        </p:txBody>
      </p:sp>
      <p:sp>
        <p:nvSpPr>
          <p:cNvPr id="4" name="Slide Number Placeholder 3"/>
          <p:cNvSpPr>
            <a:spLocks noGrp="1"/>
          </p:cNvSpPr>
          <p:nvPr>
            <p:ph type="sldNum" sz="quarter" idx="5"/>
          </p:nvPr>
        </p:nvSpPr>
        <p:spPr/>
        <p:txBody>
          <a:bodyPr/>
          <a:lstStyle/>
          <a:p>
            <a:fld id="{1AA667F5-7F68-46F4-8D5F-4BC84A747705}" type="slidenum">
              <a:rPr lang="en-US" smtClean="0"/>
              <a:t>26</a:t>
            </a:fld>
            <a:endParaRPr lang="en-US" dirty="0"/>
          </a:p>
        </p:txBody>
      </p:sp>
    </p:spTree>
    <p:extLst>
      <p:ext uri="{BB962C8B-B14F-4D97-AF65-F5344CB8AC3E}">
        <p14:creationId xmlns:p14="http://schemas.microsoft.com/office/powerpoint/2010/main" val="1896038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AA667F5-7F68-46F4-8D5F-4BC84A747705}" type="slidenum">
              <a:rPr lang="en-US" smtClean="0"/>
              <a:t>27</a:t>
            </a:fld>
            <a:endParaRPr lang="en-US"/>
          </a:p>
        </p:txBody>
      </p:sp>
    </p:spTree>
    <p:extLst>
      <p:ext uri="{BB962C8B-B14F-4D97-AF65-F5344CB8AC3E}">
        <p14:creationId xmlns:p14="http://schemas.microsoft.com/office/powerpoint/2010/main" val="38279957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AU" b="0" dirty="0"/>
          </a:p>
          <a:p>
            <a:pPr marL="285750" indent="-285750">
              <a:buFontTx/>
              <a:buChar char="-"/>
            </a:pPr>
            <a:endParaRPr lang="en-AU" b="0" dirty="0"/>
          </a:p>
        </p:txBody>
      </p:sp>
      <p:sp>
        <p:nvSpPr>
          <p:cNvPr id="4" name="Slide Number Placeholder 3"/>
          <p:cNvSpPr>
            <a:spLocks noGrp="1"/>
          </p:cNvSpPr>
          <p:nvPr>
            <p:ph type="sldNum" sz="quarter" idx="5"/>
          </p:nvPr>
        </p:nvSpPr>
        <p:spPr/>
        <p:txBody>
          <a:bodyPr/>
          <a:lstStyle/>
          <a:p>
            <a:fld id="{1AA667F5-7F68-46F4-8D5F-4BC84A747705}" type="slidenum">
              <a:rPr lang="en-US" smtClean="0"/>
              <a:t>28</a:t>
            </a:fld>
            <a:endParaRPr lang="en-US" dirty="0"/>
          </a:p>
        </p:txBody>
      </p:sp>
    </p:spTree>
    <p:extLst>
      <p:ext uri="{BB962C8B-B14F-4D97-AF65-F5344CB8AC3E}">
        <p14:creationId xmlns:p14="http://schemas.microsoft.com/office/powerpoint/2010/main" val="37243288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AU" b="0" dirty="0"/>
          </a:p>
          <a:p>
            <a:pPr marL="285750" indent="-285750">
              <a:buFontTx/>
              <a:buChar char="-"/>
            </a:pPr>
            <a:endParaRPr lang="en-AU" b="0" dirty="0"/>
          </a:p>
        </p:txBody>
      </p:sp>
      <p:sp>
        <p:nvSpPr>
          <p:cNvPr id="4" name="Slide Number Placeholder 3"/>
          <p:cNvSpPr>
            <a:spLocks noGrp="1"/>
          </p:cNvSpPr>
          <p:nvPr>
            <p:ph type="sldNum" sz="quarter" idx="5"/>
          </p:nvPr>
        </p:nvSpPr>
        <p:spPr/>
        <p:txBody>
          <a:bodyPr/>
          <a:lstStyle/>
          <a:p>
            <a:fld id="{1AA667F5-7F68-46F4-8D5F-4BC84A747705}" type="slidenum">
              <a:rPr lang="en-US" smtClean="0"/>
              <a:t>29</a:t>
            </a:fld>
            <a:endParaRPr lang="en-US" dirty="0"/>
          </a:p>
        </p:txBody>
      </p:sp>
    </p:spTree>
    <p:extLst>
      <p:ext uri="{BB962C8B-B14F-4D97-AF65-F5344CB8AC3E}">
        <p14:creationId xmlns:p14="http://schemas.microsoft.com/office/powerpoint/2010/main" val="39385217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71191" rtl="0" eaLnBrk="1" fontAlgn="auto" latinLnBrk="0" hangingPunct="1">
              <a:lnSpc>
                <a:spcPct val="100000"/>
              </a:lnSpc>
              <a:spcBef>
                <a:spcPts val="0"/>
              </a:spcBef>
              <a:spcAft>
                <a:spcPts val="0"/>
              </a:spcAft>
              <a:buClrTx/>
              <a:buSzTx/>
              <a:buFontTx/>
              <a:buNone/>
              <a:tabLst/>
              <a:defRPr/>
            </a:pPr>
            <a:r>
              <a:rPr lang="en-AU" b="1" dirty="0"/>
              <a:t>Notes:</a:t>
            </a:r>
            <a:endParaRPr lang="en-AU" sz="1800" b="1" dirty="0">
              <a:solidFill>
                <a:srgbClr val="FF0000"/>
              </a:solidFill>
            </a:endParaRPr>
          </a:p>
          <a:p>
            <a:pPr marL="0" marR="0" lvl="0" indent="0" algn="l" defTabSz="1371191" rtl="0" eaLnBrk="1" fontAlgn="auto" latinLnBrk="0" hangingPunct="1">
              <a:lnSpc>
                <a:spcPct val="100000"/>
              </a:lnSpc>
              <a:spcBef>
                <a:spcPts val="0"/>
              </a:spcBef>
              <a:spcAft>
                <a:spcPts val="0"/>
              </a:spcAft>
              <a:buClrTx/>
              <a:buSzTx/>
              <a:buFontTx/>
              <a:buNone/>
              <a:tabLst/>
              <a:defRPr/>
            </a:pPr>
            <a:r>
              <a:rPr lang="en-AU" sz="1800" b="1" dirty="0">
                <a:solidFill>
                  <a:srgbClr val="FF0000"/>
                </a:solidFill>
              </a:rPr>
              <a:t>Reference: </a:t>
            </a:r>
            <a:r>
              <a:rPr lang="en-AU" sz="1800" b="0" dirty="0">
                <a:solidFill>
                  <a:srgbClr val="FF0000"/>
                </a:solidFill>
              </a:rPr>
              <a:t>Person Cube 202111, Principal Offence Cube 202111</a:t>
            </a:r>
          </a:p>
          <a:p>
            <a:pPr marL="0" marR="0" lvl="0" indent="0" algn="l" defTabSz="1371191" rtl="0" eaLnBrk="1" fontAlgn="auto" latinLnBrk="0" hangingPunct="1">
              <a:lnSpc>
                <a:spcPct val="100000"/>
              </a:lnSpc>
              <a:spcBef>
                <a:spcPts val="0"/>
              </a:spcBef>
              <a:spcAft>
                <a:spcPts val="0"/>
              </a:spcAft>
              <a:buClrTx/>
              <a:buSzTx/>
              <a:buFontTx/>
              <a:buNone/>
              <a:tabLst/>
              <a:defRPr/>
            </a:pPr>
            <a:r>
              <a:rPr lang="en-AU" b="1" dirty="0"/>
              <a:t>Excel file: </a:t>
            </a:r>
            <a:r>
              <a:rPr lang="en-AU" dirty="0"/>
              <a:t>S:\Workgroup\Insights\Analysis\22 Target 11 Presentation\charts\Courts</a:t>
            </a:r>
            <a:endParaRPr lang="en-AU" dirty="0">
              <a:solidFill>
                <a:srgbClr val="FF0000"/>
              </a:solidFill>
            </a:endParaRPr>
          </a:p>
          <a:p>
            <a:pPr marL="0" marR="0" lvl="0" indent="0" algn="l" defTabSz="1371191" rtl="0" eaLnBrk="1" fontAlgn="auto" latinLnBrk="0" hangingPunct="1">
              <a:lnSpc>
                <a:spcPct val="100000"/>
              </a:lnSpc>
              <a:spcBef>
                <a:spcPts val="0"/>
              </a:spcBef>
              <a:spcAft>
                <a:spcPts val="0"/>
              </a:spcAft>
              <a:buClrTx/>
              <a:buSzTx/>
              <a:buFontTx/>
              <a:buNone/>
              <a:tabLst/>
              <a:defRPr/>
            </a:pPr>
            <a:endParaRPr lang="en-AU" sz="1800" b="0" dirty="0">
              <a:solidFill>
                <a:srgbClr val="FF0000"/>
              </a:solidFill>
            </a:endParaRPr>
          </a:p>
          <a:p>
            <a:pPr marL="0" marR="0" lvl="0" indent="0" algn="l" defTabSz="1371191" rtl="0" eaLnBrk="1" fontAlgn="auto" latinLnBrk="0" hangingPunct="1">
              <a:lnSpc>
                <a:spcPct val="100000"/>
              </a:lnSpc>
              <a:spcBef>
                <a:spcPts val="0"/>
              </a:spcBef>
              <a:spcAft>
                <a:spcPts val="0"/>
              </a:spcAft>
              <a:buClrTx/>
              <a:buSzTx/>
              <a:buFontTx/>
              <a:buNone/>
              <a:tabLst/>
              <a:defRPr/>
            </a:pPr>
            <a:endParaRPr lang="en-AU" sz="1800" b="0" dirty="0">
              <a:solidFill>
                <a:srgbClr val="FF0000"/>
              </a:solidFill>
            </a:endParaRPr>
          </a:p>
          <a:p>
            <a:endParaRPr lang="en-AU" sz="1800" b="0" dirty="0">
              <a:solidFill>
                <a:srgbClr val="FF0000"/>
              </a:solidFill>
            </a:endParaRPr>
          </a:p>
        </p:txBody>
      </p:sp>
      <p:sp>
        <p:nvSpPr>
          <p:cNvPr id="4" name="Slide Number Placeholder 3"/>
          <p:cNvSpPr>
            <a:spLocks noGrp="1"/>
          </p:cNvSpPr>
          <p:nvPr>
            <p:ph type="sldNum" sz="quarter" idx="5"/>
          </p:nvPr>
        </p:nvSpPr>
        <p:spPr/>
        <p:txBody>
          <a:bodyPr/>
          <a:lstStyle/>
          <a:p>
            <a:fld id="{1AA667F5-7F68-46F4-8D5F-4BC84A747705}" type="slidenum">
              <a:rPr lang="en-US" smtClean="0"/>
              <a:t>30</a:t>
            </a:fld>
            <a:endParaRPr lang="en-US" dirty="0"/>
          </a:p>
        </p:txBody>
      </p:sp>
    </p:spTree>
    <p:extLst>
      <p:ext uri="{BB962C8B-B14F-4D97-AF65-F5344CB8AC3E}">
        <p14:creationId xmlns:p14="http://schemas.microsoft.com/office/powerpoint/2010/main" val="25718927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1371191" rtl="0" eaLnBrk="1" fontAlgn="ctr" latinLnBrk="0" hangingPunct="1">
              <a:lnSpc>
                <a:spcPct val="100000"/>
              </a:lnSpc>
              <a:spcBef>
                <a:spcPts val="0"/>
              </a:spcBef>
              <a:spcAft>
                <a:spcPts val="0"/>
              </a:spcAft>
              <a:buClrTx/>
              <a:buSzTx/>
              <a:buFontTx/>
              <a:buNone/>
              <a:tabLst/>
              <a:defRPr/>
            </a:pPr>
            <a:r>
              <a:rPr lang="en-AU" altLang="en-US" sz="1050" b="1" dirty="0"/>
              <a:t>Notes:</a:t>
            </a:r>
          </a:p>
          <a:p>
            <a:pPr marL="171450" marR="0" lvl="0" indent="-171450" algn="l" defTabSz="1371191"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AU" altLang="en-US" sz="1050" b="0" dirty="0"/>
              <a:t>Non-Aboriginal excludes unknown.</a:t>
            </a:r>
            <a:endParaRPr lang="en-AU" altLang="en-US" sz="1050" b="1" dirty="0"/>
          </a:p>
          <a:p>
            <a:pPr marL="0" marR="0" lvl="0" indent="0" algn="l" defTabSz="1371191" rtl="0" eaLnBrk="1" fontAlgn="ctr" latinLnBrk="0" hangingPunct="1">
              <a:lnSpc>
                <a:spcPct val="100000"/>
              </a:lnSpc>
              <a:spcBef>
                <a:spcPts val="0"/>
              </a:spcBef>
              <a:spcAft>
                <a:spcPts val="0"/>
              </a:spcAft>
              <a:buClrTx/>
              <a:buSzTx/>
              <a:buFontTx/>
              <a:buNone/>
              <a:tabLst/>
              <a:defRPr/>
            </a:pPr>
            <a:r>
              <a:rPr lang="en-AU" altLang="en-US" sz="1050" b="1" dirty="0"/>
              <a:t>Reference: </a:t>
            </a:r>
            <a:r>
              <a:rPr lang="en-AU" altLang="en-US" sz="1050" b="0" dirty="0"/>
              <a:t>BOCSAR 21-20159 proven appearances 2019</a:t>
            </a:r>
          </a:p>
          <a:p>
            <a:pPr marL="0" marR="0" lvl="0" indent="0" algn="l" defTabSz="1371191" rtl="0" eaLnBrk="1" fontAlgn="ctr" latinLnBrk="0" hangingPunct="1">
              <a:lnSpc>
                <a:spcPct val="100000"/>
              </a:lnSpc>
              <a:spcBef>
                <a:spcPts val="0"/>
              </a:spcBef>
              <a:spcAft>
                <a:spcPts val="0"/>
              </a:spcAft>
              <a:buClrTx/>
              <a:buSzTx/>
              <a:buFontTx/>
              <a:buNone/>
              <a:tabLst/>
              <a:defRPr/>
            </a:pPr>
            <a:r>
              <a:rPr lang="en-AU" sz="1050" b="1" dirty="0">
                <a:solidFill>
                  <a:srgbClr val="FF0000"/>
                </a:solidFill>
              </a:rPr>
              <a:t>Excel file: </a:t>
            </a:r>
            <a:r>
              <a:rPr lang="en-AU" sz="1050" b="0" dirty="0">
                <a:solidFill>
                  <a:srgbClr val="FF0000"/>
                </a:solidFill>
              </a:rPr>
              <a:t>S:\Workgroup\Insights\Analysis\22 Target 11 Presentation\Charts\Reoffending</a:t>
            </a:r>
          </a:p>
          <a:p>
            <a:pPr marL="0" marR="0" lvl="0" indent="0" algn="l" defTabSz="1371191" rtl="0" eaLnBrk="1" fontAlgn="ctr" latinLnBrk="0" hangingPunct="1">
              <a:lnSpc>
                <a:spcPct val="100000"/>
              </a:lnSpc>
              <a:spcBef>
                <a:spcPts val="0"/>
              </a:spcBef>
              <a:spcAft>
                <a:spcPts val="0"/>
              </a:spcAft>
              <a:buClrTx/>
              <a:buSzTx/>
              <a:buFontTx/>
              <a:buNone/>
              <a:tabLst/>
              <a:defRPr/>
            </a:pPr>
            <a:endParaRPr lang="en-AU" altLang="en-US" sz="1050" b="1" dirty="0"/>
          </a:p>
          <a:p>
            <a:pPr marL="0" marR="0" lvl="0" indent="0" algn="l" defTabSz="1371191" rtl="0" eaLnBrk="1" fontAlgn="ctr" latinLnBrk="0" hangingPunct="1">
              <a:lnSpc>
                <a:spcPct val="100000"/>
              </a:lnSpc>
              <a:spcBef>
                <a:spcPts val="0"/>
              </a:spcBef>
              <a:spcAft>
                <a:spcPts val="0"/>
              </a:spcAft>
              <a:buClrTx/>
              <a:buSzTx/>
              <a:buFontTx/>
              <a:buNone/>
              <a:tabLst/>
              <a:defRPr/>
            </a:pPr>
            <a:endParaRPr lang="en-AU" altLang="en-US" sz="1050" b="1" dirty="0"/>
          </a:p>
        </p:txBody>
      </p:sp>
      <p:sp>
        <p:nvSpPr>
          <p:cNvPr id="512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700">
                <a:solidFill>
                  <a:schemeClr val="tx1"/>
                </a:solidFill>
                <a:latin typeface="Arial" pitchFamily="34" charset="0"/>
              </a:defRPr>
            </a:lvl1pPr>
            <a:lvl2pPr marL="742950" indent="-285750">
              <a:defRPr sz="2700">
                <a:solidFill>
                  <a:schemeClr val="tx1"/>
                </a:solidFill>
                <a:latin typeface="Arial" pitchFamily="34" charset="0"/>
              </a:defRPr>
            </a:lvl2pPr>
            <a:lvl3pPr marL="1143000" indent="-228600">
              <a:defRPr sz="2700">
                <a:solidFill>
                  <a:schemeClr val="tx1"/>
                </a:solidFill>
                <a:latin typeface="Arial" pitchFamily="34" charset="0"/>
              </a:defRPr>
            </a:lvl3pPr>
            <a:lvl4pPr marL="1600200" indent="-228600">
              <a:defRPr sz="2700">
                <a:solidFill>
                  <a:schemeClr val="tx1"/>
                </a:solidFill>
                <a:latin typeface="Arial" pitchFamily="34" charset="0"/>
              </a:defRPr>
            </a:lvl4pPr>
            <a:lvl5pPr marL="2057400" indent="-228600">
              <a:defRPr sz="2700">
                <a:solidFill>
                  <a:schemeClr val="tx1"/>
                </a:solidFill>
                <a:latin typeface="Arial" pitchFamily="34" charset="0"/>
              </a:defRPr>
            </a:lvl5pPr>
            <a:lvl6pPr marL="2514600" indent="-228600" defTabSz="1370013" fontAlgn="base">
              <a:spcBef>
                <a:spcPct val="0"/>
              </a:spcBef>
              <a:spcAft>
                <a:spcPct val="0"/>
              </a:spcAft>
              <a:defRPr sz="2700">
                <a:solidFill>
                  <a:schemeClr val="tx1"/>
                </a:solidFill>
                <a:latin typeface="Arial" pitchFamily="34" charset="0"/>
              </a:defRPr>
            </a:lvl6pPr>
            <a:lvl7pPr marL="2971800" indent="-228600" defTabSz="1370013" fontAlgn="base">
              <a:spcBef>
                <a:spcPct val="0"/>
              </a:spcBef>
              <a:spcAft>
                <a:spcPct val="0"/>
              </a:spcAft>
              <a:defRPr sz="2700">
                <a:solidFill>
                  <a:schemeClr val="tx1"/>
                </a:solidFill>
                <a:latin typeface="Arial" pitchFamily="34" charset="0"/>
              </a:defRPr>
            </a:lvl7pPr>
            <a:lvl8pPr marL="3429000" indent="-228600" defTabSz="1370013" fontAlgn="base">
              <a:spcBef>
                <a:spcPct val="0"/>
              </a:spcBef>
              <a:spcAft>
                <a:spcPct val="0"/>
              </a:spcAft>
              <a:defRPr sz="2700">
                <a:solidFill>
                  <a:schemeClr val="tx1"/>
                </a:solidFill>
                <a:latin typeface="Arial" pitchFamily="34" charset="0"/>
              </a:defRPr>
            </a:lvl8pPr>
            <a:lvl9pPr marL="3886200" indent="-228600" defTabSz="1370013" fontAlgn="base">
              <a:spcBef>
                <a:spcPct val="0"/>
              </a:spcBef>
              <a:spcAft>
                <a:spcPct val="0"/>
              </a:spcAft>
              <a:defRPr sz="2700">
                <a:solidFill>
                  <a:schemeClr val="tx1"/>
                </a:solidFill>
                <a:latin typeface="Arial" pitchFamily="34" charset="0"/>
              </a:defRPr>
            </a:lvl9pPr>
          </a:lstStyle>
          <a:p>
            <a:pPr defTabSz="1370013" fontAlgn="base">
              <a:spcBef>
                <a:spcPct val="0"/>
              </a:spcBef>
              <a:spcAft>
                <a:spcPct val="0"/>
              </a:spcAft>
              <a:defRPr/>
            </a:pPr>
            <a:fld id="{70DB05CE-DC08-48E9-A278-E4B0AC127390}" type="slidenum">
              <a:rPr lang="en-US" altLang="en-US" sz="1200" smtClean="0">
                <a:latin typeface="Calibri" pitchFamily="34" charset="0"/>
              </a:rPr>
              <a:pPr defTabSz="1370013" fontAlgn="base">
                <a:spcBef>
                  <a:spcPct val="0"/>
                </a:spcBef>
                <a:spcAft>
                  <a:spcPct val="0"/>
                </a:spcAft>
                <a:defRPr/>
              </a:pPr>
              <a:t>31</a:t>
            </a:fld>
            <a:endParaRPr lang="en-US" altLang="en-US" sz="1200" dirty="0">
              <a:latin typeface="Calibri" pitchFamily="34" charset="0"/>
            </a:endParaRPr>
          </a:p>
        </p:txBody>
      </p:sp>
    </p:spTree>
    <p:extLst>
      <p:ext uri="{BB962C8B-B14F-4D97-AF65-F5344CB8AC3E}">
        <p14:creationId xmlns:p14="http://schemas.microsoft.com/office/powerpoint/2010/main" val="837709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b="1" dirty="0">
                <a:solidFill>
                  <a:srgbClr val="FF0000"/>
                </a:solidFill>
              </a:rPr>
              <a:t>Data source: </a:t>
            </a:r>
            <a:r>
              <a:rPr lang="en-AU" sz="1800" b="0" dirty="0">
                <a:solidFill>
                  <a:srgbClr val="FF0000"/>
                </a:solidFill>
              </a:rPr>
              <a:t>BOCSAR custody tables</a:t>
            </a:r>
          </a:p>
          <a:p>
            <a:r>
              <a:rPr lang="en-AU" b="1" dirty="0"/>
              <a:t>Excel file: </a:t>
            </a:r>
            <a:r>
              <a:rPr lang="en-AU" dirty="0"/>
              <a:t>S:\Workgroup\Insights\Analysis\22 Target 11 Presentation\charts\Custody</a:t>
            </a:r>
            <a:endParaRPr lang="en-AU" dirty="0">
              <a:solidFill>
                <a:srgbClr val="FF0000"/>
              </a:solidFill>
            </a:endParaRPr>
          </a:p>
          <a:p>
            <a:endParaRPr lang="en-AU" sz="1800" b="0" dirty="0">
              <a:solidFill>
                <a:srgbClr val="FF0000"/>
              </a:solidFill>
            </a:endParaRPr>
          </a:p>
        </p:txBody>
      </p:sp>
      <p:sp>
        <p:nvSpPr>
          <p:cNvPr id="4" name="Slide Number Placeholder 3"/>
          <p:cNvSpPr>
            <a:spLocks noGrp="1"/>
          </p:cNvSpPr>
          <p:nvPr>
            <p:ph type="sldNum" sz="quarter" idx="5"/>
          </p:nvPr>
        </p:nvSpPr>
        <p:spPr/>
        <p:txBody>
          <a:bodyPr/>
          <a:lstStyle/>
          <a:p>
            <a:fld id="{1AA667F5-7F68-46F4-8D5F-4BC84A747705}" type="slidenum">
              <a:rPr lang="en-US" smtClean="0"/>
              <a:t>3</a:t>
            </a:fld>
            <a:endParaRPr lang="en-US" dirty="0"/>
          </a:p>
        </p:txBody>
      </p:sp>
    </p:spTree>
    <p:extLst>
      <p:ext uri="{BB962C8B-B14F-4D97-AF65-F5344CB8AC3E}">
        <p14:creationId xmlns:p14="http://schemas.microsoft.com/office/powerpoint/2010/main" val="8302031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71191" rtl="0" eaLnBrk="1" fontAlgn="auto" latinLnBrk="0" hangingPunct="1">
              <a:lnSpc>
                <a:spcPct val="100000"/>
              </a:lnSpc>
              <a:spcBef>
                <a:spcPts val="0"/>
              </a:spcBef>
              <a:spcAft>
                <a:spcPts val="0"/>
              </a:spcAft>
              <a:buClrTx/>
              <a:buSzTx/>
              <a:buFontTx/>
              <a:buNone/>
              <a:tabLst/>
              <a:defRPr/>
            </a:pPr>
            <a:r>
              <a:rPr lang="en-AU" sz="1800" b="1" dirty="0">
                <a:solidFill>
                  <a:srgbClr val="FF0000"/>
                </a:solidFill>
              </a:rPr>
              <a:t>Notes:</a:t>
            </a:r>
          </a:p>
          <a:p>
            <a:pPr marL="0" marR="0" lvl="0" indent="0" algn="l" defTabSz="1371191" rtl="0" eaLnBrk="1" fontAlgn="auto" latinLnBrk="0" hangingPunct="1">
              <a:lnSpc>
                <a:spcPct val="100000"/>
              </a:lnSpc>
              <a:spcBef>
                <a:spcPts val="0"/>
              </a:spcBef>
              <a:spcAft>
                <a:spcPts val="0"/>
              </a:spcAft>
              <a:buClrTx/>
              <a:buSzTx/>
              <a:buFontTx/>
              <a:buNone/>
              <a:tabLst/>
              <a:defRPr/>
            </a:pPr>
            <a:endParaRPr lang="en-AU" sz="1800" b="1" dirty="0">
              <a:solidFill>
                <a:srgbClr val="FF0000"/>
              </a:solidFill>
            </a:endParaRPr>
          </a:p>
          <a:p>
            <a:pPr marL="0" marR="0" lvl="0" indent="0" algn="l" defTabSz="1371191" rtl="0" eaLnBrk="1" fontAlgn="auto" latinLnBrk="0" hangingPunct="1">
              <a:lnSpc>
                <a:spcPct val="100000"/>
              </a:lnSpc>
              <a:spcBef>
                <a:spcPts val="0"/>
              </a:spcBef>
              <a:spcAft>
                <a:spcPts val="0"/>
              </a:spcAft>
              <a:buClrTx/>
              <a:buSzTx/>
              <a:buFontTx/>
              <a:buNone/>
              <a:tabLst/>
              <a:defRPr/>
            </a:pPr>
            <a:r>
              <a:rPr lang="en-AU" sz="1800" b="1" dirty="0">
                <a:solidFill>
                  <a:srgbClr val="FF0000"/>
                </a:solidFill>
              </a:rPr>
              <a:t>Reference: </a:t>
            </a:r>
            <a:r>
              <a:rPr lang="en-AU" sz="1800" b="0" dirty="0">
                <a:solidFill>
                  <a:srgbClr val="FF0000"/>
                </a:solidFill>
              </a:rPr>
              <a:t>Person Cube 202111, Principal Offence Cube 202111</a:t>
            </a:r>
          </a:p>
          <a:p>
            <a:pPr marL="0" marR="0" lvl="0" indent="0" algn="l" defTabSz="1371191" rtl="0" eaLnBrk="1" fontAlgn="auto" latinLnBrk="0" hangingPunct="1">
              <a:lnSpc>
                <a:spcPct val="100000"/>
              </a:lnSpc>
              <a:spcBef>
                <a:spcPts val="0"/>
              </a:spcBef>
              <a:spcAft>
                <a:spcPts val="0"/>
              </a:spcAft>
              <a:buClrTx/>
              <a:buSzTx/>
              <a:buFontTx/>
              <a:buNone/>
              <a:tabLst/>
              <a:defRPr/>
            </a:pPr>
            <a:r>
              <a:rPr lang="en-AU" b="1" dirty="0"/>
              <a:t>Excel file: </a:t>
            </a:r>
            <a:r>
              <a:rPr lang="en-AU" dirty="0"/>
              <a:t>S:\Workgroup\Insights\Analysis\22 Target 11 Presentation\charts\Courts</a:t>
            </a:r>
            <a:endParaRPr lang="en-AU" dirty="0">
              <a:solidFill>
                <a:srgbClr val="FF0000"/>
              </a:solidFill>
            </a:endParaRPr>
          </a:p>
          <a:p>
            <a:pPr marL="0" marR="0" lvl="0" indent="0" algn="l" defTabSz="1371191" rtl="0" eaLnBrk="1" fontAlgn="auto" latinLnBrk="0" hangingPunct="1">
              <a:lnSpc>
                <a:spcPct val="100000"/>
              </a:lnSpc>
              <a:spcBef>
                <a:spcPts val="0"/>
              </a:spcBef>
              <a:spcAft>
                <a:spcPts val="0"/>
              </a:spcAft>
              <a:buClrTx/>
              <a:buSzTx/>
              <a:buFontTx/>
              <a:buNone/>
              <a:tabLst/>
              <a:defRPr/>
            </a:pPr>
            <a:endParaRPr lang="en-AU" sz="1800" b="0" dirty="0">
              <a:solidFill>
                <a:srgbClr val="FF0000"/>
              </a:solidFill>
            </a:endParaRPr>
          </a:p>
          <a:p>
            <a:pPr marL="0" marR="0" lvl="0" indent="0" algn="l" defTabSz="1371191" rtl="0" eaLnBrk="1" fontAlgn="auto" latinLnBrk="0" hangingPunct="1">
              <a:lnSpc>
                <a:spcPct val="100000"/>
              </a:lnSpc>
              <a:spcBef>
                <a:spcPts val="0"/>
              </a:spcBef>
              <a:spcAft>
                <a:spcPts val="0"/>
              </a:spcAft>
              <a:buClrTx/>
              <a:buSzTx/>
              <a:buFontTx/>
              <a:buNone/>
              <a:tabLst/>
              <a:defRPr/>
            </a:pPr>
            <a:endParaRPr lang="en-AU" sz="1800" b="0" dirty="0">
              <a:solidFill>
                <a:srgbClr val="FF0000"/>
              </a:solidFill>
            </a:endParaRPr>
          </a:p>
          <a:p>
            <a:endParaRPr lang="en-AU" sz="1800" b="0" dirty="0">
              <a:solidFill>
                <a:srgbClr val="FF0000"/>
              </a:solidFill>
            </a:endParaRPr>
          </a:p>
        </p:txBody>
      </p:sp>
      <p:sp>
        <p:nvSpPr>
          <p:cNvPr id="4" name="Slide Number Placeholder 3"/>
          <p:cNvSpPr>
            <a:spLocks noGrp="1"/>
          </p:cNvSpPr>
          <p:nvPr>
            <p:ph type="sldNum" sz="quarter" idx="5"/>
          </p:nvPr>
        </p:nvSpPr>
        <p:spPr/>
        <p:txBody>
          <a:bodyPr/>
          <a:lstStyle/>
          <a:p>
            <a:fld id="{1AA667F5-7F68-46F4-8D5F-4BC84A747705}" type="slidenum">
              <a:rPr lang="en-US" smtClean="0"/>
              <a:t>32</a:t>
            </a:fld>
            <a:endParaRPr lang="en-US" dirty="0"/>
          </a:p>
        </p:txBody>
      </p:sp>
    </p:spTree>
    <p:extLst>
      <p:ext uri="{BB962C8B-B14F-4D97-AF65-F5344CB8AC3E}">
        <p14:creationId xmlns:p14="http://schemas.microsoft.com/office/powerpoint/2010/main" val="430449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Excel file: </a:t>
            </a:r>
            <a:r>
              <a:rPr lang="en-AU" dirty="0"/>
              <a:t>S:\Workgroup\Insights\Analysis\22 Target 11 Presentation\charts\Custody</a:t>
            </a:r>
          </a:p>
          <a:p>
            <a:endParaRPr lang="en-AU" dirty="0">
              <a:solidFill>
                <a:srgbClr val="FF0000"/>
              </a:solidFill>
            </a:endParaRPr>
          </a:p>
          <a:p>
            <a:endParaRPr lang="en-AU" sz="1800" b="0" dirty="0">
              <a:solidFill>
                <a:srgbClr val="FF0000"/>
              </a:solidFill>
            </a:endParaRPr>
          </a:p>
        </p:txBody>
      </p:sp>
      <p:sp>
        <p:nvSpPr>
          <p:cNvPr id="4" name="Slide Number Placeholder 3"/>
          <p:cNvSpPr>
            <a:spLocks noGrp="1"/>
          </p:cNvSpPr>
          <p:nvPr>
            <p:ph type="sldNum" sz="quarter" idx="5"/>
          </p:nvPr>
        </p:nvSpPr>
        <p:spPr/>
        <p:txBody>
          <a:bodyPr/>
          <a:lstStyle/>
          <a:p>
            <a:fld id="{1AA667F5-7F68-46F4-8D5F-4BC84A747705}" type="slidenum">
              <a:rPr lang="en-US" smtClean="0"/>
              <a:t>5</a:t>
            </a:fld>
            <a:endParaRPr lang="en-US" dirty="0"/>
          </a:p>
        </p:txBody>
      </p:sp>
    </p:spTree>
    <p:extLst>
      <p:ext uri="{BB962C8B-B14F-4D97-AF65-F5344CB8AC3E}">
        <p14:creationId xmlns:p14="http://schemas.microsoft.com/office/powerpoint/2010/main" val="85037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800" b="0" dirty="0">
              <a:solidFill>
                <a:srgbClr val="FF0000"/>
              </a:solidFill>
            </a:endParaRPr>
          </a:p>
        </p:txBody>
      </p:sp>
      <p:sp>
        <p:nvSpPr>
          <p:cNvPr id="4" name="Slide Number Placeholder 3"/>
          <p:cNvSpPr>
            <a:spLocks noGrp="1"/>
          </p:cNvSpPr>
          <p:nvPr>
            <p:ph type="sldNum" sz="quarter" idx="5"/>
          </p:nvPr>
        </p:nvSpPr>
        <p:spPr/>
        <p:txBody>
          <a:bodyPr/>
          <a:lstStyle/>
          <a:p>
            <a:fld id="{1AA667F5-7F68-46F4-8D5F-4BC84A747705}" type="slidenum">
              <a:rPr lang="en-US" smtClean="0"/>
              <a:t>7</a:t>
            </a:fld>
            <a:endParaRPr lang="en-US" dirty="0"/>
          </a:p>
        </p:txBody>
      </p:sp>
    </p:spTree>
    <p:extLst>
      <p:ext uri="{BB962C8B-B14F-4D97-AF65-F5344CB8AC3E}">
        <p14:creationId xmlns:p14="http://schemas.microsoft.com/office/powerpoint/2010/main" val="384014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71191" rtl="0" eaLnBrk="1" fontAlgn="auto" latinLnBrk="0" hangingPunct="1">
              <a:lnSpc>
                <a:spcPct val="100000"/>
              </a:lnSpc>
              <a:spcBef>
                <a:spcPts val="0"/>
              </a:spcBef>
              <a:spcAft>
                <a:spcPts val="0"/>
              </a:spcAft>
              <a:buClrTx/>
              <a:buSzTx/>
              <a:buFontTx/>
              <a:buNone/>
              <a:tabLst/>
              <a:defRPr/>
            </a:pPr>
            <a:r>
              <a:rPr lang="en-AU" b="1" dirty="0"/>
              <a:t>Notes: </a:t>
            </a:r>
            <a:r>
              <a:rPr lang="en-AU" b="0" dirty="0"/>
              <a:t>On average 30% of warnings issued to Aboriginal U18 POIs were for Fare Evasion, compared to 67% for all young POIs</a:t>
            </a:r>
            <a:endParaRPr lang="en-AU" sz="1800" b="1" dirty="0">
              <a:solidFill>
                <a:srgbClr val="FF0000"/>
              </a:solidFill>
            </a:endParaRPr>
          </a:p>
          <a:p>
            <a:pPr marL="0" marR="0" lvl="0" indent="0" algn="l" defTabSz="1371191" rtl="0" eaLnBrk="1" fontAlgn="auto" latinLnBrk="0" hangingPunct="1">
              <a:lnSpc>
                <a:spcPct val="100000"/>
              </a:lnSpc>
              <a:spcBef>
                <a:spcPts val="0"/>
              </a:spcBef>
              <a:spcAft>
                <a:spcPts val="0"/>
              </a:spcAft>
              <a:buClrTx/>
              <a:buSzTx/>
              <a:buFontTx/>
              <a:buNone/>
              <a:tabLst/>
              <a:defRPr/>
            </a:pPr>
            <a:r>
              <a:rPr lang="en-AU" sz="1800" b="1" dirty="0">
                <a:solidFill>
                  <a:srgbClr val="FF0000"/>
                </a:solidFill>
              </a:rPr>
              <a:t>Reference: </a:t>
            </a:r>
            <a:r>
              <a:rPr lang="en-AU" sz="1800" b="0" dirty="0">
                <a:solidFill>
                  <a:srgbClr val="FF0000"/>
                </a:solidFill>
              </a:rPr>
              <a:t>POIs quarterly</a:t>
            </a:r>
          </a:p>
          <a:p>
            <a:pPr marL="0" marR="0" lvl="0" indent="0" algn="l" defTabSz="1371191" rtl="0" eaLnBrk="1" fontAlgn="auto" latinLnBrk="0" hangingPunct="1">
              <a:lnSpc>
                <a:spcPct val="100000"/>
              </a:lnSpc>
              <a:spcBef>
                <a:spcPts val="0"/>
              </a:spcBef>
              <a:spcAft>
                <a:spcPts val="0"/>
              </a:spcAft>
              <a:buClrTx/>
              <a:buSzTx/>
              <a:buFontTx/>
              <a:buNone/>
              <a:tabLst/>
              <a:defRPr/>
            </a:pPr>
            <a:r>
              <a:rPr lang="en-AU" b="1" dirty="0"/>
              <a:t>Excel file: </a:t>
            </a:r>
            <a:r>
              <a:rPr lang="en-AU" dirty="0"/>
              <a:t>S:\Workgroup\Insights\Analysis\22 Target 11 Presentation\charts\Courts</a:t>
            </a:r>
            <a:endParaRPr lang="en-AU" dirty="0">
              <a:solidFill>
                <a:srgbClr val="FF0000"/>
              </a:solidFill>
            </a:endParaRPr>
          </a:p>
          <a:p>
            <a:pPr marL="0" marR="0" lvl="0" indent="0" algn="l" defTabSz="1371191" rtl="0" eaLnBrk="1" fontAlgn="auto" latinLnBrk="0" hangingPunct="1">
              <a:lnSpc>
                <a:spcPct val="100000"/>
              </a:lnSpc>
              <a:spcBef>
                <a:spcPts val="0"/>
              </a:spcBef>
              <a:spcAft>
                <a:spcPts val="0"/>
              </a:spcAft>
              <a:buClrTx/>
              <a:buSzTx/>
              <a:buFontTx/>
              <a:buNone/>
              <a:tabLst/>
              <a:defRPr/>
            </a:pPr>
            <a:endParaRPr lang="en-AU" sz="1800" b="0" dirty="0">
              <a:solidFill>
                <a:srgbClr val="FF0000"/>
              </a:solidFill>
            </a:endParaRPr>
          </a:p>
          <a:p>
            <a:pPr marL="0" marR="0" lvl="0" indent="0" algn="l" defTabSz="1371191" rtl="0" eaLnBrk="1" fontAlgn="auto" latinLnBrk="0" hangingPunct="1">
              <a:lnSpc>
                <a:spcPct val="100000"/>
              </a:lnSpc>
              <a:spcBef>
                <a:spcPts val="0"/>
              </a:spcBef>
              <a:spcAft>
                <a:spcPts val="0"/>
              </a:spcAft>
              <a:buClrTx/>
              <a:buSzTx/>
              <a:buFontTx/>
              <a:buNone/>
              <a:tabLst/>
              <a:defRPr/>
            </a:pPr>
            <a:endParaRPr lang="en-AU" sz="1800" b="0" dirty="0">
              <a:solidFill>
                <a:srgbClr val="FF0000"/>
              </a:solidFill>
            </a:endParaRPr>
          </a:p>
          <a:p>
            <a:endParaRPr lang="en-AU" sz="1800" b="0" dirty="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A667F5-7F68-46F4-8D5F-4BC84A7477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0900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71191" rtl="0" eaLnBrk="1" fontAlgn="auto" latinLnBrk="0" hangingPunct="1">
              <a:lnSpc>
                <a:spcPct val="100000"/>
              </a:lnSpc>
              <a:spcBef>
                <a:spcPts val="0"/>
              </a:spcBef>
              <a:spcAft>
                <a:spcPts val="0"/>
              </a:spcAft>
              <a:buClrTx/>
              <a:buSzTx/>
              <a:buFontTx/>
              <a:buNone/>
              <a:tabLst/>
              <a:defRPr/>
            </a:pPr>
            <a:r>
              <a:rPr lang="en-AU" sz="1800" b="1" dirty="0">
                <a:solidFill>
                  <a:srgbClr val="FF0000"/>
                </a:solidFill>
              </a:rPr>
              <a:t>Reference: </a:t>
            </a:r>
            <a:r>
              <a:rPr lang="en-AU" sz="1800" b="0" dirty="0">
                <a:solidFill>
                  <a:srgbClr val="FF0000"/>
                </a:solidFill>
              </a:rPr>
              <a:t>BAIL_202112_new_structure_month.xlsx Table 2d</a:t>
            </a:r>
            <a:endParaRPr lang="en-AU" sz="1800" b="1" dirty="0">
              <a:solidFill>
                <a:srgbClr val="FF0000"/>
              </a:solidFill>
            </a:endParaRPr>
          </a:p>
          <a:p>
            <a:pPr marL="0" marR="0" lvl="0" indent="0" algn="l" defTabSz="1371191" rtl="0" eaLnBrk="1" fontAlgn="auto" latinLnBrk="0" hangingPunct="1">
              <a:lnSpc>
                <a:spcPct val="100000"/>
              </a:lnSpc>
              <a:spcBef>
                <a:spcPts val="0"/>
              </a:spcBef>
              <a:spcAft>
                <a:spcPts val="0"/>
              </a:spcAft>
              <a:buClrTx/>
              <a:buSzTx/>
              <a:buFontTx/>
              <a:buNone/>
              <a:tabLst/>
              <a:defRPr/>
            </a:pPr>
            <a:r>
              <a:rPr lang="en-AU" sz="1800" b="1" dirty="0">
                <a:solidFill>
                  <a:srgbClr val="FF0000"/>
                </a:solidFill>
              </a:rPr>
              <a:t>Excel file: </a:t>
            </a:r>
            <a:r>
              <a:rPr lang="en-AU" sz="1800" b="0" dirty="0">
                <a:solidFill>
                  <a:srgbClr val="FF0000"/>
                </a:solidFill>
              </a:rPr>
              <a:t>S:\Workgroup\Insights\Analysis\22 Target 11 Presentation\Charts\Bail</a:t>
            </a:r>
          </a:p>
          <a:p>
            <a:endParaRPr lang="en-AU" sz="1800" b="0" dirty="0">
              <a:solidFill>
                <a:srgbClr val="FF0000"/>
              </a:solidFill>
            </a:endParaRPr>
          </a:p>
        </p:txBody>
      </p:sp>
      <p:sp>
        <p:nvSpPr>
          <p:cNvPr id="4" name="Slide Number Placeholder 3"/>
          <p:cNvSpPr>
            <a:spLocks noGrp="1"/>
          </p:cNvSpPr>
          <p:nvPr>
            <p:ph type="sldNum" sz="quarter" idx="5"/>
          </p:nvPr>
        </p:nvSpPr>
        <p:spPr/>
        <p:txBody>
          <a:bodyPr/>
          <a:lstStyle/>
          <a:p>
            <a:fld id="{1AA667F5-7F68-46F4-8D5F-4BC84A747705}" type="slidenum">
              <a:rPr lang="en-US" smtClean="0"/>
              <a:t>11</a:t>
            </a:fld>
            <a:endParaRPr lang="en-US" dirty="0"/>
          </a:p>
        </p:txBody>
      </p:sp>
    </p:spTree>
    <p:extLst>
      <p:ext uri="{BB962C8B-B14F-4D97-AF65-F5344CB8AC3E}">
        <p14:creationId xmlns:p14="http://schemas.microsoft.com/office/powerpoint/2010/main" val="768533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en-US" dirty="0"/>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674B-0CCF-4531-A68C-815F17BC8CC8}" type="slidenum">
              <a:rPr lang="en-US" smtClean="0"/>
              <a:t>‹#›</a:t>
            </a:fld>
            <a:endParaRPr lang="en-US"/>
          </a:p>
        </p:txBody>
      </p:sp>
    </p:spTree>
    <p:extLst>
      <p:ext uri="{BB962C8B-B14F-4D97-AF65-F5344CB8AC3E}">
        <p14:creationId xmlns:p14="http://schemas.microsoft.com/office/powerpoint/2010/main" val="89962117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674B-0CCF-4531-A68C-815F17BC8CC8}" type="slidenum">
              <a:rPr lang="en-US" smtClean="0"/>
              <a:t>‹#›</a:t>
            </a:fld>
            <a:endParaRPr lang="en-US"/>
          </a:p>
        </p:txBody>
      </p:sp>
    </p:spTree>
    <p:extLst>
      <p:ext uri="{BB962C8B-B14F-4D97-AF65-F5344CB8AC3E}">
        <p14:creationId xmlns:p14="http://schemas.microsoft.com/office/powerpoint/2010/main" val="81657364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674B-0CCF-4531-A68C-815F17BC8CC8}" type="slidenum">
              <a:rPr lang="en-US" smtClean="0"/>
              <a:t>‹#›</a:t>
            </a:fld>
            <a:endParaRPr lang="en-US"/>
          </a:p>
        </p:txBody>
      </p:sp>
    </p:spTree>
    <p:extLst>
      <p:ext uri="{BB962C8B-B14F-4D97-AF65-F5344CB8AC3E}">
        <p14:creationId xmlns:p14="http://schemas.microsoft.com/office/powerpoint/2010/main" val="273574492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0AD7C9A-7568-4746-A5A1-37A3513F6152}"/>
              </a:ext>
            </a:extLst>
          </p:cNvPr>
          <p:cNvSpPr>
            <a:spLocks noGrp="1"/>
          </p:cNvSpPr>
          <p:nvPr>
            <p:ph type="pic" sz="quarter" idx="10"/>
          </p:nvPr>
        </p:nvSpPr>
        <p:spPr>
          <a:xfrm>
            <a:off x="0" y="0"/>
            <a:ext cx="18288000" cy="10286999"/>
          </a:xfrm>
        </p:spPr>
        <p:txBody>
          <a:bodyPr>
            <a:normAutofit/>
          </a:bodyPr>
          <a:lstStyle>
            <a:lvl1pPr>
              <a:defRPr sz="2100"/>
            </a:lvl1pPr>
          </a:lstStyle>
          <a:p>
            <a:r>
              <a:rPr lang="en-US"/>
              <a:t>Click icon to add picture</a:t>
            </a:r>
          </a:p>
        </p:txBody>
      </p:sp>
    </p:spTree>
    <p:extLst>
      <p:ext uri="{BB962C8B-B14F-4D97-AF65-F5344CB8AC3E}">
        <p14:creationId xmlns:p14="http://schemas.microsoft.com/office/powerpoint/2010/main" val="1740611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16" name="Picture Placeholder 14">
            <a:extLst>
              <a:ext uri="{FF2B5EF4-FFF2-40B4-BE49-F238E27FC236}">
                <a16:creationId xmlns:a16="http://schemas.microsoft.com/office/drawing/2014/main" id="{DA798601-D846-4D35-8EC1-279D4FC3EDA7}"/>
              </a:ext>
            </a:extLst>
          </p:cNvPr>
          <p:cNvSpPr>
            <a:spLocks noGrp="1"/>
          </p:cNvSpPr>
          <p:nvPr>
            <p:ph type="pic" sz="quarter" idx="10"/>
          </p:nvPr>
        </p:nvSpPr>
        <p:spPr>
          <a:xfrm>
            <a:off x="11429999" y="0"/>
            <a:ext cx="6858000" cy="10287000"/>
          </a:xfrm>
          <a:pattFill prst="pct5">
            <a:fgClr>
              <a:schemeClr val="accent1"/>
            </a:fgClr>
            <a:bgClr>
              <a:schemeClr val="bg1"/>
            </a:bgClr>
          </a:pattFill>
        </p:spPr>
        <p:txBody>
          <a:bodyPr>
            <a:normAutofit/>
          </a:bodyPr>
          <a:lstStyle>
            <a:lvl1pPr>
              <a:defRPr sz="2100"/>
            </a:lvl1pPr>
          </a:lstStyle>
          <a:p>
            <a:r>
              <a:rPr lang="en-US"/>
              <a:t>Click icon to add picture</a:t>
            </a:r>
          </a:p>
        </p:txBody>
      </p:sp>
      <p:sp>
        <p:nvSpPr>
          <p:cNvPr id="13" name="Rectangle 12">
            <a:extLst>
              <a:ext uri="{FF2B5EF4-FFF2-40B4-BE49-F238E27FC236}">
                <a16:creationId xmlns:a16="http://schemas.microsoft.com/office/drawing/2014/main" id="{3EA6A776-F38E-4345-80FC-C766BA947581}"/>
              </a:ext>
            </a:extLst>
          </p:cNvPr>
          <p:cNvSpPr/>
          <p:nvPr userDrawn="1"/>
        </p:nvSpPr>
        <p:spPr>
          <a:xfrm>
            <a:off x="0" y="0"/>
            <a:ext cx="1849120" cy="10287000"/>
          </a:xfrm>
          <a:prstGeom prst="rect">
            <a:avLst/>
          </a:prstGeom>
          <a:gradFill flip="none" rotWithShape="1">
            <a:gsLst>
              <a:gs pos="0">
                <a:srgbClr val="1C1B3D"/>
              </a:gs>
              <a:gs pos="85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1F0726B-A436-4C8C-96F9-675F736C6790}"/>
              </a:ext>
            </a:extLst>
          </p:cNvPr>
          <p:cNvSpPr/>
          <p:nvPr userDrawn="1"/>
        </p:nvSpPr>
        <p:spPr>
          <a:xfrm>
            <a:off x="487680" y="8898799"/>
            <a:ext cx="873760" cy="873760"/>
          </a:xfrm>
          <a:prstGeom prst="ellipse">
            <a:avLst/>
          </a:prstGeom>
          <a:gradFill flip="none" rotWithShape="1">
            <a:gsLst>
              <a:gs pos="0">
                <a:schemeClr val="accent1">
                  <a:lumMod val="5000"/>
                  <a:lumOff val="95000"/>
                </a:schemeClr>
              </a:gs>
              <a:gs pos="100000">
                <a:schemeClr val="bg1">
                  <a:lumMod val="95000"/>
                </a:schemeClr>
              </a:gs>
            </a:gsLst>
            <a:lin ang="5400000" scaled="1"/>
            <a:tileRect/>
          </a:gradFill>
          <a:ln>
            <a:noFill/>
          </a:ln>
          <a:effectLst>
            <a:outerShdw blurRad="2794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5">
            <a:extLst>
              <a:ext uri="{FF2B5EF4-FFF2-40B4-BE49-F238E27FC236}">
                <a16:creationId xmlns:a16="http://schemas.microsoft.com/office/drawing/2014/main" id="{7D3A3E1C-4976-4748-A78F-EE772FF64315}"/>
              </a:ext>
            </a:extLst>
          </p:cNvPr>
          <p:cNvSpPr>
            <a:spLocks noGrp="1"/>
          </p:cNvSpPr>
          <p:nvPr>
            <p:ph type="sldNum" sz="quarter" idx="4"/>
          </p:nvPr>
        </p:nvSpPr>
        <p:spPr>
          <a:xfrm>
            <a:off x="487680" y="8965474"/>
            <a:ext cx="873760" cy="714830"/>
          </a:xfrm>
          <a:prstGeom prst="rect">
            <a:avLst/>
          </a:prstGeom>
        </p:spPr>
        <p:txBody>
          <a:bodyPr vert="horz" lIns="91440" tIns="45720" rIns="91440" bIns="45720" rtlCol="0" anchor="ctr"/>
          <a:lstStyle>
            <a:lvl1pPr algn="ctr">
              <a:defRPr sz="180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&lt;#&gt;</a:t>
            </a:r>
          </a:p>
        </p:txBody>
      </p:sp>
      <p:pic>
        <p:nvPicPr>
          <p:cNvPr id="7" name="Picture 6">
            <a:extLst>
              <a:ext uri="{FF2B5EF4-FFF2-40B4-BE49-F238E27FC236}">
                <a16:creationId xmlns:a16="http://schemas.microsoft.com/office/drawing/2014/main" id="{F371695F-025D-CB45-BC88-96C89CE1795A}"/>
              </a:ext>
            </a:extLst>
          </p:cNvPr>
          <p:cNvPicPr>
            <a:picLocks noChangeAspect="1"/>
          </p:cNvPicPr>
          <p:nvPr userDrawn="1"/>
        </p:nvPicPr>
        <p:blipFill>
          <a:blip r:embed="rId2"/>
          <a:stretch>
            <a:fillRect/>
          </a:stretch>
        </p:blipFill>
        <p:spPr>
          <a:xfrm>
            <a:off x="389818" y="498844"/>
            <a:ext cx="1089732" cy="782936"/>
          </a:xfrm>
          <a:prstGeom prst="rect">
            <a:avLst/>
          </a:prstGeom>
        </p:spPr>
      </p:pic>
      <p:sp>
        <p:nvSpPr>
          <p:cNvPr id="8" name="Text Placeholder 2">
            <a:extLst>
              <a:ext uri="{FF2B5EF4-FFF2-40B4-BE49-F238E27FC236}">
                <a16:creationId xmlns:a16="http://schemas.microsoft.com/office/drawing/2014/main" id="{AC58AFF7-0E7D-9E4A-8E06-2B729E20DDDD}"/>
              </a:ext>
            </a:extLst>
          </p:cNvPr>
          <p:cNvSpPr>
            <a:spLocks noGrp="1"/>
          </p:cNvSpPr>
          <p:nvPr>
            <p:ph type="body" sz="quarter" idx="11"/>
          </p:nvPr>
        </p:nvSpPr>
        <p:spPr>
          <a:xfrm>
            <a:off x="3097627" y="3436575"/>
            <a:ext cx="7024273" cy="4908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4">
            <a:extLst>
              <a:ext uri="{FF2B5EF4-FFF2-40B4-BE49-F238E27FC236}">
                <a16:creationId xmlns:a16="http://schemas.microsoft.com/office/drawing/2014/main" id="{5E2A7075-BA1D-4248-A18F-24E1F868096C}"/>
              </a:ext>
            </a:extLst>
          </p:cNvPr>
          <p:cNvSpPr>
            <a:spLocks noGrp="1"/>
          </p:cNvSpPr>
          <p:nvPr>
            <p:ph type="body" sz="quarter" idx="12"/>
          </p:nvPr>
        </p:nvSpPr>
        <p:spPr>
          <a:xfrm>
            <a:off x="3097627" y="2785004"/>
            <a:ext cx="7024273" cy="914400"/>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Tree>
    <p:extLst>
      <p:ext uri="{BB962C8B-B14F-4D97-AF65-F5344CB8AC3E}">
        <p14:creationId xmlns:p14="http://schemas.microsoft.com/office/powerpoint/2010/main" val="3089516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4" name="Flowchart: Manual Input 3">
            <a:extLst>
              <a:ext uri="{FF2B5EF4-FFF2-40B4-BE49-F238E27FC236}">
                <a16:creationId xmlns:a16="http://schemas.microsoft.com/office/drawing/2014/main" id="{CD6543A9-D84C-4419-B4CF-FC8214438730}"/>
              </a:ext>
            </a:extLst>
          </p:cNvPr>
          <p:cNvSpPr/>
          <p:nvPr userDrawn="1"/>
        </p:nvSpPr>
        <p:spPr>
          <a:xfrm rot="16200000" flipH="1">
            <a:off x="7628278" y="-372714"/>
            <a:ext cx="10287003" cy="11032440"/>
          </a:xfrm>
          <a:prstGeom prst="flowChartManualInput">
            <a:avLst/>
          </a:prstGeom>
          <a:gradFill flip="none" rotWithShape="1">
            <a:gsLst>
              <a:gs pos="0">
                <a:srgbClr val="4F408E"/>
              </a:gs>
              <a:gs pos="86000">
                <a:srgbClr val="1C1B3D"/>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60AD7C9A-7568-4746-A5A1-37A3513F6152}"/>
              </a:ext>
            </a:extLst>
          </p:cNvPr>
          <p:cNvSpPr>
            <a:spLocks noGrp="1"/>
          </p:cNvSpPr>
          <p:nvPr>
            <p:ph type="pic" sz="quarter" idx="10"/>
          </p:nvPr>
        </p:nvSpPr>
        <p:spPr>
          <a:xfrm>
            <a:off x="636104" y="576471"/>
            <a:ext cx="16937383" cy="9047094"/>
          </a:xfrm>
          <a:noFill/>
          <a:effectLst>
            <a:outerShdw blurRad="50800" dist="38100" dir="5400000" algn="t" rotWithShape="0">
              <a:prstClr val="black">
                <a:alpha val="25000"/>
              </a:prstClr>
            </a:outerShdw>
          </a:effectLst>
        </p:spPr>
        <p:txBody>
          <a:bodyPr>
            <a:normAutofit/>
          </a:bodyPr>
          <a:lstStyle>
            <a:lvl1pPr>
              <a:defRPr sz="2100"/>
            </a:lvl1pPr>
          </a:lstStyle>
          <a:p>
            <a:r>
              <a:rPr lang="en-US"/>
              <a:t>Click icon to add picture</a:t>
            </a:r>
          </a:p>
        </p:txBody>
      </p:sp>
    </p:spTree>
    <p:extLst>
      <p:ext uri="{BB962C8B-B14F-4D97-AF65-F5344CB8AC3E}">
        <p14:creationId xmlns:p14="http://schemas.microsoft.com/office/powerpoint/2010/main" val="3376434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A2E1DF-3899-4C2A-BB0E-9BD374973F30}"/>
              </a:ext>
            </a:extLst>
          </p:cNvPr>
          <p:cNvSpPr/>
          <p:nvPr userDrawn="1"/>
        </p:nvSpPr>
        <p:spPr>
          <a:xfrm>
            <a:off x="0" y="0"/>
            <a:ext cx="1849120"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19EF81C-7DB4-4798-8DE3-3F7716E6C42D}"/>
              </a:ext>
            </a:extLst>
          </p:cNvPr>
          <p:cNvSpPr/>
          <p:nvPr userDrawn="1"/>
        </p:nvSpPr>
        <p:spPr>
          <a:xfrm>
            <a:off x="17297421" y="9276776"/>
            <a:ext cx="681682" cy="681682"/>
          </a:xfrm>
          <a:prstGeom prst="ellipse">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737650D4-3E5C-4FD5-8C50-650E02EBE062}"/>
              </a:ext>
            </a:extLst>
          </p:cNvPr>
          <p:cNvSpPr txBox="1">
            <a:spLocks/>
          </p:cNvSpPr>
          <p:nvPr userDrawn="1"/>
        </p:nvSpPr>
        <p:spPr>
          <a:xfrm>
            <a:off x="17297422" y="9279207"/>
            <a:ext cx="681681" cy="679251"/>
          </a:xfrm>
          <a:prstGeom prst="rect">
            <a:avLst/>
          </a:prstGeom>
        </p:spPr>
        <p:txBody>
          <a:bodyPr vert="horz" lIns="91440" tIns="45720" rIns="91440" bIns="45720" rtlCol="0" anchor="ctr"/>
          <a:lstStyle>
            <a:defPPr>
              <a:defRPr lang="en-US"/>
            </a:defPPr>
            <a:lvl1pPr marL="0" algn="ctr" defTabSz="1371191" rtl="0" eaLnBrk="1" latinLnBrk="0" hangingPunct="1">
              <a:defRPr sz="1600" kern="1200">
                <a:solidFill>
                  <a:schemeClr val="tx1">
                    <a:lumMod val="65000"/>
                    <a:lumOff val="3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685593" algn="l" defTabSz="1371191" rtl="0" eaLnBrk="1" latinLnBrk="0" hangingPunct="1">
              <a:defRPr sz="2700" kern="1200">
                <a:solidFill>
                  <a:schemeClr val="tx1"/>
                </a:solidFill>
                <a:latin typeface="+mn-lt"/>
                <a:ea typeface="+mn-ea"/>
                <a:cs typeface="+mn-cs"/>
              </a:defRPr>
            </a:lvl2pPr>
            <a:lvl3pPr marL="1371191" algn="l" defTabSz="1371191" rtl="0" eaLnBrk="1" latinLnBrk="0" hangingPunct="1">
              <a:defRPr sz="2700" kern="1200">
                <a:solidFill>
                  <a:schemeClr val="tx1"/>
                </a:solidFill>
                <a:latin typeface="+mn-lt"/>
                <a:ea typeface="+mn-ea"/>
                <a:cs typeface="+mn-cs"/>
              </a:defRPr>
            </a:lvl3pPr>
            <a:lvl4pPr marL="2056784" algn="l" defTabSz="1371191" rtl="0" eaLnBrk="1" latinLnBrk="0" hangingPunct="1">
              <a:defRPr sz="2700" kern="1200">
                <a:solidFill>
                  <a:schemeClr val="tx1"/>
                </a:solidFill>
                <a:latin typeface="+mn-lt"/>
                <a:ea typeface="+mn-ea"/>
                <a:cs typeface="+mn-cs"/>
              </a:defRPr>
            </a:lvl4pPr>
            <a:lvl5pPr marL="2742377" algn="l" defTabSz="1371191" rtl="0" eaLnBrk="1" latinLnBrk="0" hangingPunct="1">
              <a:defRPr sz="2700" kern="1200">
                <a:solidFill>
                  <a:schemeClr val="tx1"/>
                </a:solidFill>
                <a:latin typeface="+mn-lt"/>
                <a:ea typeface="+mn-ea"/>
                <a:cs typeface="+mn-cs"/>
              </a:defRPr>
            </a:lvl5pPr>
            <a:lvl6pPr marL="3427973" algn="l" defTabSz="1371191" rtl="0" eaLnBrk="1" latinLnBrk="0" hangingPunct="1">
              <a:defRPr sz="2700" kern="1200">
                <a:solidFill>
                  <a:schemeClr val="tx1"/>
                </a:solidFill>
                <a:latin typeface="+mn-lt"/>
                <a:ea typeface="+mn-ea"/>
                <a:cs typeface="+mn-cs"/>
              </a:defRPr>
            </a:lvl6pPr>
            <a:lvl7pPr marL="4113567" algn="l" defTabSz="1371191" rtl="0" eaLnBrk="1" latinLnBrk="0" hangingPunct="1">
              <a:defRPr sz="2700" kern="1200">
                <a:solidFill>
                  <a:schemeClr val="tx1"/>
                </a:solidFill>
                <a:latin typeface="+mn-lt"/>
                <a:ea typeface="+mn-ea"/>
                <a:cs typeface="+mn-cs"/>
              </a:defRPr>
            </a:lvl7pPr>
            <a:lvl8pPr marL="4799160" algn="l" defTabSz="1371191" rtl="0" eaLnBrk="1" latinLnBrk="0" hangingPunct="1">
              <a:defRPr sz="2700" kern="1200">
                <a:solidFill>
                  <a:schemeClr val="tx1"/>
                </a:solidFill>
                <a:latin typeface="+mn-lt"/>
                <a:ea typeface="+mn-ea"/>
                <a:cs typeface="+mn-cs"/>
              </a:defRPr>
            </a:lvl8pPr>
            <a:lvl9pPr marL="5484753" algn="l" defTabSz="1371191" rtl="0" eaLnBrk="1" latinLnBrk="0" hangingPunct="1">
              <a:defRPr sz="2700" kern="1200">
                <a:solidFill>
                  <a:schemeClr val="tx1"/>
                </a:solidFill>
                <a:latin typeface="+mn-lt"/>
                <a:ea typeface="+mn-ea"/>
                <a:cs typeface="+mn-cs"/>
              </a:defRPr>
            </a:lvl9pPr>
          </a:lstStyle>
          <a:p>
            <a:fld id="{BC64674B-0CCF-4531-A68C-815F17BC8CC8}"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6D3116A4-5CF3-FA47-8B1A-D00AC4CE2340}"/>
              </a:ext>
            </a:extLst>
          </p:cNvPr>
          <p:cNvPicPr>
            <a:picLocks noChangeAspect="1"/>
          </p:cNvPicPr>
          <p:nvPr userDrawn="1"/>
        </p:nvPicPr>
        <p:blipFill>
          <a:blip r:embed="rId2"/>
          <a:stretch>
            <a:fillRect/>
          </a:stretch>
        </p:blipFill>
        <p:spPr>
          <a:xfrm>
            <a:off x="389818" y="498844"/>
            <a:ext cx="1089732" cy="782936"/>
          </a:xfrm>
          <a:prstGeom prst="rect">
            <a:avLst/>
          </a:prstGeom>
        </p:spPr>
      </p:pic>
      <p:sp>
        <p:nvSpPr>
          <p:cNvPr id="3" name="Text Placeholder 2">
            <a:extLst>
              <a:ext uri="{FF2B5EF4-FFF2-40B4-BE49-F238E27FC236}">
                <a16:creationId xmlns:a16="http://schemas.microsoft.com/office/drawing/2014/main" id="{CAAB4F90-1B6A-9F4B-B43A-6EF7D4EE5875}"/>
              </a:ext>
            </a:extLst>
          </p:cNvPr>
          <p:cNvSpPr>
            <a:spLocks noGrp="1"/>
          </p:cNvSpPr>
          <p:nvPr>
            <p:ph type="body" sz="quarter" idx="11"/>
          </p:nvPr>
        </p:nvSpPr>
        <p:spPr>
          <a:xfrm>
            <a:off x="2071714" y="1184028"/>
            <a:ext cx="14991643" cy="87744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CAB1F8B-A6D6-2841-B59B-51AF6F67FAEE}"/>
              </a:ext>
            </a:extLst>
          </p:cNvPr>
          <p:cNvSpPr>
            <a:spLocks noGrp="1"/>
          </p:cNvSpPr>
          <p:nvPr>
            <p:ph type="body" sz="quarter" idx="12"/>
          </p:nvPr>
        </p:nvSpPr>
        <p:spPr>
          <a:xfrm>
            <a:off x="2060564" y="41644"/>
            <a:ext cx="6342183" cy="914400"/>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Tree>
    <p:extLst>
      <p:ext uri="{BB962C8B-B14F-4D97-AF65-F5344CB8AC3E}">
        <p14:creationId xmlns:p14="http://schemas.microsoft.com/office/powerpoint/2010/main" val="1905500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1DC8053-CC47-4D6A-93AE-40031F746350}"/>
              </a:ext>
            </a:extLst>
          </p:cNvPr>
          <p:cNvSpPr/>
          <p:nvPr userDrawn="1"/>
        </p:nvSpPr>
        <p:spPr>
          <a:xfrm>
            <a:off x="16438880" y="0"/>
            <a:ext cx="1849120"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4A9A0EF-D551-4F66-8936-206561690395}"/>
              </a:ext>
            </a:extLst>
          </p:cNvPr>
          <p:cNvSpPr/>
          <p:nvPr userDrawn="1"/>
        </p:nvSpPr>
        <p:spPr>
          <a:xfrm>
            <a:off x="16926560" y="8898799"/>
            <a:ext cx="873760" cy="873760"/>
          </a:xfrm>
          <a:prstGeom prst="ellipse">
            <a:avLst/>
          </a:prstGeom>
          <a:gradFill flip="none" rotWithShape="1">
            <a:gsLst>
              <a:gs pos="0">
                <a:schemeClr val="accent1">
                  <a:lumMod val="5000"/>
                  <a:lumOff val="95000"/>
                </a:schemeClr>
              </a:gs>
              <a:gs pos="100000">
                <a:schemeClr val="bg1">
                  <a:lumMod val="95000"/>
                </a:schemeClr>
              </a:gs>
            </a:gsLst>
            <a:lin ang="5400000" scaled="1"/>
            <a:tileRect/>
          </a:gradFill>
          <a:ln>
            <a:noFill/>
          </a:ln>
          <a:effectLst>
            <a:outerShdw blurRad="2794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CFCBED0C-4AD4-4401-91D2-12FDBDF4512F}"/>
              </a:ext>
            </a:extLst>
          </p:cNvPr>
          <p:cNvSpPr>
            <a:spLocks noGrp="1"/>
          </p:cNvSpPr>
          <p:nvPr>
            <p:ph type="sldNum" sz="quarter" idx="4"/>
          </p:nvPr>
        </p:nvSpPr>
        <p:spPr>
          <a:xfrm>
            <a:off x="16926560" y="8965474"/>
            <a:ext cx="873760" cy="714830"/>
          </a:xfrm>
          <a:prstGeom prst="rect">
            <a:avLst/>
          </a:prstGeom>
        </p:spPr>
        <p:txBody>
          <a:bodyPr vert="horz" lIns="91440" tIns="45720" rIns="91440" bIns="45720" rtlCol="0" anchor="ctr"/>
          <a:lstStyle>
            <a:lvl1pPr algn="ctr">
              <a:defRPr sz="180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&lt;#&gt;</a:t>
            </a:r>
          </a:p>
        </p:txBody>
      </p:sp>
      <p:sp>
        <p:nvSpPr>
          <p:cNvPr id="15" name="Picture Placeholder 14">
            <a:extLst>
              <a:ext uri="{FF2B5EF4-FFF2-40B4-BE49-F238E27FC236}">
                <a16:creationId xmlns:a16="http://schemas.microsoft.com/office/drawing/2014/main" id="{2700BE28-AEE3-4230-9BED-340BB2766AC2}"/>
              </a:ext>
            </a:extLst>
          </p:cNvPr>
          <p:cNvSpPr>
            <a:spLocks noGrp="1"/>
          </p:cNvSpPr>
          <p:nvPr>
            <p:ph type="pic" sz="quarter" idx="10"/>
          </p:nvPr>
        </p:nvSpPr>
        <p:spPr>
          <a:xfrm>
            <a:off x="0" y="0"/>
            <a:ext cx="6858000" cy="10287000"/>
          </a:xfrm>
          <a:pattFill prst="pct5">
            <a:fgClr>
              <a:schemeClr val="accent1"/>
            </a:fgClr>
            <a:bgClr>
              <a:schemeClr val="bg1"/>
            </a:bgClr>
          </a:pattFill>
        </p:spPr>
        <p:txBody>
          <a:bodyPr>
            <a:normAutofit/>
          </a:bodyPr>
          <a:lstStyle>
            <a:lvl1pPr>
              <a:defRPr sz="2100"/>
            </a:lvl1pPr>
          </a:lstStyle>
          <a:p>
            <a:r>
              <a:rPr lang="en-US"/>
              <a:t>Click icon to add picture</a:t>
            </a:r>
          </a:p>
        </p:txBody>
      </p:sp>
      <p:pic>
        <p:nvPicPr>
          <p:cNvPr id="7" name="Picture 6">
            <a:extLst>
              <a:ext uri="{FF2B5EF4-FFF2-40B4-BE49-F238E27FC236}">
                <a16:creationId xmlns:a16="http://schemas.microsoft.com/office/drawing/2014/main" id="{192CB27F-FF3B-1041-B10D-D215EF90B8AF}"/>
              </a:ext>
            </a:extLst>
          </p:cNvPr>
          <p:cNvPicPr>
            <a:picLocks noChangeAspect="1"/>
          </p:cNvPicPr>
          <p:nvPr userDrawn="1"/>
        </p:nvPicPr>
        <p:blipFill>
          <a:blip r:embed="rId2"/>
          <a:stretch>
            <a:fillRect/>
          </a:stretch>
        </p:blipFill>
        <p:spPr>
          <a:xfrm>
            <a:off x="16849825" y="498844"/>
            <a:ext cx="1089732" cy="782936"/>
          </a:xfrm>
          <a:prstGeom prst="rect">
            <a:avLst/>
          </a:prstGeom>
        </p:spPr>
      </p:pic>
      <p:sp>
        <p:nvSpPr>
          <p:cNvPr id="8" name="Text Placeholder 2">
            <a:extLst>
              <a:ext uri="{FF2B5EF4-FFF2-40B4-BE49-F238E27FC236}">
                <a16:creationId xmlns:a16="http://schemas.microsoft.com/office/drawing/2014/main" id="{C75DD495-4030-A944-A7C7-EB783740D320}"/>
              </a:ext>
            </a:extLst>
          </p:cNvPr>
          <p:cNvSpPr>
            <a:spLocks noGrp="1"/>
          </p:cNvSpPr>
          <p:nvPr>
            <p:ph type="body" sz="quarter" idx="11"/>
          </p:nvPr>
        </p:nvSpPr>
        <p:spPr>
          <a:xfrm>
            <a:off x="8466334" y="3436575"/>
            <a:ext cx="6342183" cy="4908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825558B7-084A-8149-A3A0-C3075479241A}"/>
              </a:ext>
            </a:extLst>
          </p:cNvPr>
          <p:cNvSpPr>
            <a:spLocks noGrp="1"/>
          </p:cNvSpPr>
          <p:nvPr>
            <p:ph type="body" sz="quarter" idx="12"/>
          </p:nvPr>
        </p:nvSpPr>
        <p:spPr>
          <a:xfrm>
            <a:off x="8466334" y="2785004"/>
            <a:ext cx="6342183" cy="914400"/>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Tree>
    <p:extLst>
      <p:ext uri="{BB962C8B-B14F-4D97-AF65-F5344CB8AC3E}">
        <p14:creationId xmlns:p14="http://schemas.microsoft.com/office/powerpoint/2010/main" val="834856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922CDA0-CF96-4758-B9A7-8C7E027C2CFC}"/>
              </a:ext>
            </a:extLst>
          </p:cNvPr>
          <p:cNvSpPr/>
          <p:nvPr userDrawn="1"/>
        </p:nvSpPr>
        <p:spPr>
          <a:xfrm>
            <a:off x="327399" y="9276775"/>
            <a:ext cx="681682" cy="681682"/>
          </a:xfrm>
          <a:prstGeom prst="ellipse">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30">
            <a:extLst>
              <a:ext uri="{FF2B5EF4-FFF2-40B4-BE49-F238E27FC236}">
                <a16:creationId xmlns:a16="http://schemas.microsoft.com/office/drawing/2014/main" id="{4EFD0CCC-18A2-436D-BC27-5DD1075CBE4A}"/>
              </a:ext>
            </a:extLst>
          </p:cNvPr>
          <p:cNvSpPr>
            <a:spLocks noGrp="1"/>
          </p:cNvSpPr>
          <p:nvPr>
            <p:ph type="pic" sz="quarter" idx="12"/>
          </p:nvPr>
        </p:nvSpPr>
        <p:spPr>
          <a:xfrm>
            <a:off x="7156174" y="-9526"/>
            <a:ext cx="11174012" cy="10296526"/>
          </a:xfrm>
          <a:custGeom>
            <a:avLst/>
            <a:gdLst>
              <a:gd name="connsiteX0" fmla="*/ 12945293 w 12973169"/>
              <a:gd name="connsiteY0" fmla="*/ 4735710 h 8993394"/>
              <a:gd name="connsiteX1" fmla="*/ 12973169 w 12973169"/>
              <a:gd name="connsiteY1" fmla="*/ 8983869 h 8993394"/>
              <a:gd name="connsiteX2" fmla="*/ 10581944 w 12973169"/>
              <a:gd name="connsiteY2" fmla="*/ 8988403 h 8993394"/>
              <a:gd name="connsiteX3" fmla="*/ 7941470 w 12973169"/>
              <a:gd name="connsiteY3" fmla="*/ 4561094 h 8993394"/>
              <a:gd name="connsiteX4" fmla="*/ 12930983 w 12973169"/>
              <a:gd name="connsiteY4" fmla="*/ 4561094 h 8993394"/>
              <a:gd name="connsiteX5" fmla="*/ 10436227 w 12973169"/>
              <a:gd name="connsiteY5" fmla="*/ 8993394 h 8993394"/>
              <a:gd name="connsiteX6" fmla="*/ 2633904 w 12973169"/>
              <a:gd name="connsiteY6" fmla="*/ 4561094 h 8993394"/>
              <a:gd name="connsiteX7" fmla="*/ 7623417 w 12973169"/>
              <a:gd name="connsiteY7" fmla="*/ 4561094 h 8993394"/>
              <a:gd name="connsiteX8" fmla="*/ 5128661 w 12973169"/>
              <a:gd name="connsiteY8" fmla="*/ 8993394 h 8993394"/>
              <a:gd name="connsiteX9" fmla="*/ 7767932 w 12973169"/>
              <a:gd name="connsiteY9" fmla="*/ 4561092 h 8993394"/>
              <a:gd name="connsiteX10" fmla="*/ 10262688 w 12973169"/>
              <a:gd name="connsiteY10" fmla="*/ 8993392 h 8993394"/>
              <a:gd name="connsiteX11" fmla="*/ 5273175 w 12973169"/>
              <a:gd name="connsiteY11" fmla="*/ 8993392 h 8993394"/>
              <a:gd name="connsiteX12" fmla="*/ 5128662 w 12973169"/>
              <a:gd name="connsiteY12" fmla="*/ 9527 h 8993394"/>
              <a:gd name="connsiteX13" fmla="*/ 7623418 w 12973169"/>
              <a:gd name="connsiteY13" fmla="*/ 4441826 h 8993394"/>
              <a:gd name="connsiteX14" fmla="*/ 2633906 w 12973169"/>
              <a:gd name="connsiteY14" fmla="*/ 4441826 h 8993394"/>
              <a:gd name="connsiteX15" fmla="*/ 5287688 w 12973169"/>
              <a:gd name="connsiteY15" fmla="*/ 9527 h 8993394"/>
              <a:gd name="connsiteX16" fmla="*/ 10277201 w 12973169"/>
              <a:gd name="connsiteY16" fmla="*/ 9527 h 8993394"/>
              <a:gd name="connsiteX17" fmla="*/ 7782445 w 12973169"/>
              <a:gd name="connsiteY17" fmla="*/ 4441826 h 8993394"/>
              <a:gd name="connsiteX18" fmla="*/ 0 w 12973169"/>
              <a:gd name="connsiteY18" fmla="*/ 9525 h 8993394"/>
              <a:gd name="connsiteX19" fmla="*/ 4989513 w 12973169"/>
              <a:gd name="connsiteY19" fmla="*/ 9525 h 8993394"/>
              <a:gd name="connsiteX20" fmla="*/ 2494757 w 12973169"/>
              <a:gd name="connsiteY20" fmla="*/ 4441824 h 8993394"/>
              <a:gd name="connsiteX21" fmla="*/ 10436228 w 12973169"/>
              <a:gd name="connsiteY21" fmla="*/ 9525 h 8993394"/>
              <a:gd name="connsiteX22" fmla="*/ 12930983 w 12973169"/>
              <a:gd name="connsiteY22" fmla="*/ 4441824 h 8993394"/>
              <a:gd name="connsiteX23" fmla="*/ 7941471 w 12973169"/>
              <a:gd name="connsiteY23" fmla="*/ 4441824 h 8993394"/>
              <a:gd name="connsiteX24" fmla="*/ 10578313 w 12973169"/>
              <a:gd name="connsiteY24" fmla="*/ 0 h 8993394"/>
              <a:gd name="connsiteX25" fmla="*/ 12930987 w 12973169"/>
              <a:gd name="connsiteY25" fmla="*/ 9503 h 8993394"/>
              <a:gd name="connsiteX26" fmla="*/ 12962745 w 12973169"/>
              <a:gd name="connsiteY26" fmla="*/ 4268605 h 8993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973169" h="8993394">
                <a:moveTo>
                  <a:pt x="12945293" y="4735710"/>
                </a:moveTo>
                <a:lnTo>
                  <a:pt x="12973169" y="8983869"/>
                </a:lnTo>
                <a:cubicBezTo>
                  <a:pt x="12192105" y="8987043"/>
                  <a:pt x="11363007" y="8985229"/>
                  <a:pt x="10581944" y="8988403"/>
                </a:cubicBezTo>
                <a:close/>
                <a:moveTo>
                  <a:pt x="7941470" y="4561094"/>
                </a:moveTo>
                <a:lnTo>
                  <a:pt x="12930983" y="4561094"/>
                </a:lnTo>
                <a:lnTo>
                  <a:pt x="10436227" y="8993394"/>
                </a:lnTo>
                <a:close/>
                <a:moveTo>
                  <a:pt x="2633904" y="4561094"/>
                </a:moveTo>
                <a:lnTo>
                  <a:pt x="7623417" y="4561094"/>
                </a:lnTo>
                <a:lnTo>
                  <a:pt x="5128661" y="8993394"/>
                </a:lnTo>
                <a:close/>
                <a:moveTo>
                  <a:pt x="7767932" y="4561092"/>
                </a:moveTo>
                <a:lnTo>
                  <a:pt x="10262688" y="8993392"/>
                </a:lnTo>
                <a:lnTo>
                  <a:pt x="5273175" y="8993392"/>
                </a:lnTo>
                <a:close/>
                <a:moveTo>
                  <a:pt x="5128662" y="9527"/>
                </a:moveTo>
                <a:lnTo>
                  <a:pt x="7623418" y="4441826"/>
                </a:lnTo>
                <a:lnTo>
                  <a:pt x="2633906" y="4441826"/>
                </a:lnTo>
                <a:close/>
                <a:moveTo>
                  <a:pt x="5287688" y="9527"/>
                </a:moveTo>
                <a:lnTo>
                  <a:pt x="10277201" y="9527"/>
                </a:lnTo>
                <a:lnTo>
                  <a:pt x="7782445" y="4441826"/>
                </a:lnTo>
                <a:close/>
                <a:moveTo>
                  <a:pt x="0" y="9525"/>
                </a:moveTo>
                <a:lnTo>
                  <a:pt x="4989513" y="9525"/>
                </a:lnTo>
                <a:lnTo>
                  <a:pt x="2494757" y="4441824"/>
                </a:lnTo>
                <a:close/>
                <a:moveTo>
                  <a:pt x="10436228" y="9525"/>
                </a:moveTo>
                <a:lnTo>
                  <a:pt x="12930983" y="4441824"/>
                </a:lnTo>
                <a:lnTo>
                  <a:pt x="7941471" y="4441824"/>
                </a:lnTo>
                <a:close/>
                <a:moveTo>
                  <a:pt x="10578313" y="0"/>
                </a:moveTo>
                <a:cubicBezTo>
                  <a:pt x="11359377" y="3167"/>
                  <a:pt x="12149923" y="6336"/>
                  <a:pt x="12930987" y="9503"/>
                </a:cubicBezTo>
                <a:lnTo>
                  <a:pt x="12962745" y="4268605"/>
                </a:lnTo>
                <a:close/>
              </a:path>
            </a:pathLst>
          </a:custGeom>
          <a:pattFill prst="pct5">
            <a:fgClr>
              <a:schemeClr val="accent1"/>
            </a:fgClr>
            <a:bgClr>
              <a:schemeClr val="bg1"/>
            </a:bgClr>
          </a:pattFill>
        </p:spPr>
        <p:txBody>
          <a:bodyPr wrap="square">
            <a:noAutofit/>
          </a:bodyPr>
          <a:lstStyle>
            <a:lvl1pPr>
              <a:defRPr sz="2100"/>
            </a:lvl1pPr>
          </a:lstStyle>
          <a:p>
            <a:r>
              <a:rPr lang="en-US"/>
              <a:t>Click icon to add picture</a:t>
            </a:r>
          </a:p>
        </p:txBody>
      </p:sp>
      <p:sp>
        <p:nvSpPr>
          <p:cNvPr id="33" name="Slide Number Placeholder 5">
            <a:extLst>
              <a:ext uri="{FF2B5EF4-FFF2-40B4-BE49-F238E27FC236}">
                <a16:creationId xmlns:a16="http://schemas.microsoft.com/office/drawing/2014/main" id="{03D4809D-4807-4B9B-B882-90DA004A1C72}"/>
              </a:ext>
            </a:extLst>
          </p:cNvPr>
          <p:cNvSpPr>
            <a:spLocks noGrp="1"/>
          </p:cNvSpPr>
          <p:nvPr>
            <p:ph type="sldNum" sz="quarter" idx="4"/>
          </p:nvPr>
        </p:nvSpPr>
        <p:spPr>
          <a:xfrm>
            <a:off x="327400" y="9279206"/>
            <a:ext cx="681681" cy="679251"/>
          </a:xfrm>
          <a:prstGeom prst="rect">
            <a:avLst/>
          </a:prstGeom>
        </p:spPr>
        <p:txBody>
          <a:bodyPr vert="horz" lIns="91440" tIns="45720" rIns="91440" bIns="45720" rtlCol="0" anchor="ctr"/>
          <a:lstStyle>
            <a:lvl1pPr algn="ctr">
              <a:defRPr sz="160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defRPr>
            </a:lvl1pPr>
          </a:lstStyle>
          <a:p>
            <a:fld id="{BC64674B-0CCF-4531-A68C-815F17BC8CC8}" type="slidenum">
              <a:rPr lang="en-US" smtClean="0"/>
              <a:pPr/>
              <a:t>‹#›</a:t>
            </a:fld>
            <a:endParaRPr lang="en-US" dirty="0"/>
          </a:p>
        </p:txBody>
      </p:sp>
      <p:sp>
        <p:nvSpPr>
          <p:cNvPr id="5" name="Text Placeholder 2">
            <a:extLst>
              <a:ext uri="{FF2B5EF4-FFF2-40B4-BE49-F238E27FC236}">
                <a16:creationId xmlns:a16="http://schemas.microsoft.com/office/drawing/2014/main" id="{A263D9BB-7E8C-C54A-AB71-E7E885653236}"/>
              </a:ext>
            </a:extLst>
          </p:cNvPr>
          <p:cNvSpPr>
            <a:spLocks noGrp="1"/>
          </p:cNvSpPr>
          <p:nvPr>
            <p:ph type="body" sz="quarter" idx="11"/>
          </p:nvPr>
        </p:nvSpPr>
        <p:spPr>
          <a:xfrm>
            <a:off x="1472027" y="3436575"/>
            <a:ext cx="6342183" cy="4908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4">
            <a:extLst>
              <a:ext uri="{FF2B5EF4-FFF2-40B4-BE49-F238E27FC236}">
                <a16:creationId xmlns:a16="http://schemas.microsoft.com/office/drawing/2014/main" id="{A931EF21-1BCF-D544-B68C-463C1EE45F3F}"/>
              </a:ext>
            </a:extLst>
          </p:cNvPr>
          <p:cNvSpPr>
            <a:spLocks noGrp="1"/>
          </p:cNvSpPr>
          <p:nvPr>
            <p:ph type="body" sz="quarter" idx="13"/>
          </p:nvPr>
        </p:nvSpPr>
        <p:spPr>
          <a:xfrm>
            <a:off x="1472027" y="2785004"/>
            <a:ext cx="6342183" cy="651571"/>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Tree>
    <p:extLst>
      <p:ext uri="{BB962C8B-B14F-4D97-AF65-F5344CB8AC3E}">
        <p14:creationId xmlns:p14="http://schemas.microsoft.com/office/powerpoint/2010/main" val="2224604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2" name="Flowchart: Document 11">
            <a:extLst>
              <a:ext uri="{FF2B5EF4-FFF2-40B4-BE49-F238E27FC236}">
                <a16:creationId xmlns:a16="http://schemas.microsoft.com/office/drawing/2014/main" id="{90ABE100-5DF9-4100-BB7B-B2CDD20660AE}"/>
              </a:ext>
            </a:extLst>
          </p:cNvPr>
          <p:cNvSpPr/>
          <p:nvPr userDrawn="1"/>
        </p:nvSpPr>
        <p:spPr>
          <a:xfrm>
            <a:off x="0" y="0"/>
            <a:ext cx="18288000" cy="5387010"/>
          </a:xfrm>
          <a:prstGeom prst="flowChartDocument">
            <a:avLst/>
          </a:prstGeom>
          <a:gradFill flip="none" rotWithShape="1">
            <a:gsLst>
              <a:gs pos="0">
                <a:srgbClr val="1C1B3D"/>
              </a:gs>
              <a:gs pos="86000">
                <a:srgbClr val="4F408E"/>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AC3F2CCB-22EE-494D-8D53-9799FBE9FA7C}"/>
              </a:ext>
            </a:extLst>
          </p:cNvPr>
          <p:cNvSpPr/>
          <p:nvPr userDrawn="1"/>
        </p:nvSpPr>
        <p:spPr>
          <a:xfrm>
            <a:off x="16988742" y="417460"/>
            <a:ext cx="873760" cy="873760"/>
          </a:xfrm>
          <a:prstGeom prst="ellipse">
            <a:avLst/>
          </a:prstGeom>
          <a:gradFill flip="none" rotWithShape="1">
            <a:gsLst>
              <a:gs pos="0">
                <a:schemeClr val="accent1">
                  <a:lumMod val="5000"/>
                  <a:lumOff val="95000"/>
                </a:schemeClr>
              </a:gs>
              <a:gs pos="100000">
                <a:schemeClr val="bg1">
                  <a:lumMod val="95000"/>
                </a:schemeClr>
              </a:gs>
            </a:gsLst>
            <a:lin ang="5400000" scaled="1"/>
            <a:tileRect/>
          </a:gradFill>
          <a:ln>
            <a:noFill/>
          </a:ln>
          <a:effectLst>
            <a:outerShdw blurRad="2794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Slide Number Placeholder 5">
            <a:extLst>
              <a:ext uri="{FF2B5EF4-FFF2-40B4-BE49-F238E27FC236}">
                <a16:creationId xmlns:a16="http://schemas.microsoft.com/office/drawing/2014/main" id="{DBC4F7F6-AAD4-4CDD-BC50-06B1DBB6FA57}"/>
              </a:ext>
            </a:extLst>
          </p:cNvPr>
          <p:cNvSpPr>
            <a:spLocks noGrp="1"/>
          </p:cNvSpPr>
          <p:nvPr>
            <p:ph type="sldNum" sz="quarter" idx="4"/>
          </p:nvPr>
        </p:nvSpPr>
        <p:spPr>
          <a:xfrm>
            <a:off x="16988742" y="484135"/>
            <a:ext cx="873760" cy="714830"/>
          </a:xfrm>
          <a:prstGeom prst="rect">
            <a:avLst/>
          </a:prstGeom>
        </p:spPr>
        <p:txBody>
          <a:bodyPr vert="horz" lIns="91440" tIns="45720" rIns="91440" bIns="45720" rtlCol="0" anchor="ctr"/>
          <a:lstStyle>
            <a:lvl1pPr algn="ctr">
              <a:defRPr sz="180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&lt;#&gt;</a:t>
            </a:r>
            <a:endParaRPr lang="en-US" dirty="0"/>
          </a:p>
        </p:txBody>
      </p:sp>
      <p:sp>
        <p:nvSpPr>
          <p:cNvPr id="23" name="Picture Placeholder 22">
            <a:extLst>
              <a:ext uri="{FF2B5EF4-FFF2-40B4-BE49-F238E27FC236}">
                <a16:creationId xmlns:a16="http://schemas.microsoft.com/office/drawing/2014/main" id="{545184E7-E261-4B0C-9635-9AB0DA21876B}"/>
              </a:ext>
            </a:extLst>
          </p:cNvPr>
          <p:cNvSpPr>
            <a:spLocks noGrp="1"/>
          </p:cNvSpPr>
          <p:nvPr>
            <p:ph type="pic" sz="quarter" idx="10"/>
          </p:nvPr>
        </p:nvSpPr>
        <p:spPr>
          <a:xfrm>
            <a:off x="999589" y="2565054"/>
            <a:ext cx="5003524" cy="4054723"/>
          </a:xfrm>
          <a:prstGeom prst="roundRect">
            <a:avLst>
              <a:gd name="adj" fmla="val 10215"/>
            </a:avLst>
          </a:prstGeom>
          <a:pattFill prst="pct5">
            <a:fgClr>
              <a:schemeClr val="accent1"/>
            </a:fgClr>
            <a:bgClr>
              <a:schemeClr val="bg1"/>
            </a:bgClr>
          </a:pattFill>
          <a:effectLst>
            <a:outerShdw blurRad="63500" dist="38100" dir="5400000" algn="t" rotWithShape="0">
              <a:prstClr val="black">
                <a:alpha val="31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26" name="Picture Placeholder 22">
            <a:extLst>
              <a:ext uri="{FF2B5EF4-FFF2-40B4-BE49-F238E27FC236}">
                <a16:creationId xmlns:a16="http://schemas.microsoft.com/office/drawing/2014/main" id="{7F07834A-71A5-44BA-B740-44149E82FF48}"/>
              </a:ext>
            </a:extLst>
          </p:cNvPr>
          <p:cNvSpPr>
            <a:spLocks noGrp="1"/>
          </p:cNvSpPr>
          <p:nvPr>
            <p:ph type="pic" sz="quarter" idx="13"/>
          </p:nvPr>
        </p:nvSpPr>
        <p:spPr>
          <a:xfrm>
            <a:off x="6655015" y="2562471"/>
            <a:ext cx="5003524" cy="4054723"/>
          </a:xfrm>
          <a:prstGeom prst="roundRect">
            <a:avLst>
              <a:gd name="adj" fmla="val 10215"/>
            </a:avLst>
          </a:prstGeom>
          <a:pattFill prst="pct5">
            <a:fgClr>
              <a:schemeClr val="accent1"/>
            </a:fgClr>
            <a:bgClr>
              <a:schemeClr val="bg1"/>
            </a:bgClr>
          </a:pattFill>
          <a:effectLst>
            <a:outerShdw blurRad="63500" dist="38100" dir="5400000" algn="t" rotWithShape="0">
              <a:prstClr val="black">
                <a:alpha val="31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7" name="Picture Placeholder 22">
            <a:extLst>
              <a:ext uri="{FF2B5EF4-FFF2-40B4-BE49-F238E27FC236}">
                <a16:creationId xmlns:a16="http://schemas.microsoft.com/office/drawing/2014/main" id="{BA479C75-5616-4F01-9BFF-834FF158BBDA}"/>
              </a:ext>
            </a:extLst>
          </p:cNvPr>
          <p:cNvSpPr>
            <a:spLocks noGrp="1"/>
          </p:cNvSpPr>
          <p:nvPr>
            <p:ph type="pic" sz="quarter" idx="14"/>
          </p:nvPr>
        </p:nvSpPr>
        <p:spPr>
          <a:xfrm>
            <a:off x="12310441" y="2562470"/>
            <a:ext cx="5003524" cy="4054723"/>
          </a:xfrm>
          <a:prstGeom prst="roundRect">
            <a:avLst>
              <a:gd name="adj" fmla="val 10215"/>
            </a:avLst>
          </a:prstGeom>
          <a:pattFill prst="pct5">
            <a:fgClr>
              <a:schemeClr val="accent1"/>
            </a:fgClr>
            <a:bgClr>
              <a:schemeClr val="bg1"/>
            </a:bgClr>
          </a:pattFill>
          <a:effectLst>
            <a:outerShdw blurRad="63500" dist="38100" dir="5400000" algn="t" rotWithShape="0">
              <a:prstClr val="black">
                <a:alpha val="31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8" name="Text Placeholder 2">
            <a:extLst>
              <a:ext uri="{FF2B5EF4-FFF2-40B4-BE49-F238E27FC236}">
                <a16:creationId xmlns:a16="http://schemas.microsoft.com/office/drawing/2014/main" id="{0CF0D917-52D9-7341-BDD8-75AA62F2E572}"/>
              </a:ext>
            </a:extLst>
          </p:cNvPr>
          <p:cNvSpPr>
            <a:spLocks noGrp="1"/>
          </p:cNvSpPr>
          <p:nvPr>
            <p:ph type="body" sz="quarter" idx="11"/>
          </p:nvPr>
        </p:nvSpPr>
        <p:spPr>
          <a:xfrm>
            <a:off x="999589" y="7648553"/>
            <a:ext cx="4899386" cy="1343048"/>
          </a:xfrm>
        </p:spPr>
        <p:txBody>
          <a:bodyPr/>
          <a:lstStyle/>
          <a:p>
            <a:pPr lvl="0"/>
            <a:r>
              <a:rPr lang="en-US"/>
              <a:t>Click to edit Master text styles</a:t>
            </a:r>
          </a:p>
        </p:txBody>
      </p:sp>
      <p:sp>
        <p:nvSpPr>
          <p:cNvPr id="9" name="Text Placeholder 4">
            <a:extLst>
              <a:ext uri="{FF2B5EF4-FFF2-40B4-BE49-F238E27FC236}">
                <a16:creationId xmlns:a16="http://schemas.microsoft.com/office/drawing/2014/main" id="{3AB50231-C1DF-5847-8B8B-7AD4FA176277}"/>
              </a:ext>
            </a:extLst>
          </p:cNvPr>
          <p:cNvSpPr>
            <a:spLocks noGrp="1"/>
          </p:cNvSpPr>
          <p:nvPr>
            <p:ph type="body" sz="quarter" idx="12"/>
          </p:nvPr>
        </p:nvSpPr>
        <p:spPr>
          <a:xfrm>
            <a:off x="999589" y="6996981"/>
            <a:ext cx="4899386" cy="914400"/>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
        <p:nvSpPr>
          <p:cNvPr id="10" name="Text Placeholder 2">
            <a:extLst>
              <a:ext uri="{FF2B5EF4-FFF2-40B4-BE49-F238E27FC236}">
                <a16:creationId xmlns:a16="http://schemas.microsoft.com/office/drawing/2014/main" id="{79C8EFE7-6571-714B-8CFA-82FDD1F0FCB6}"/>
              </a:ext>
            </a:extLst>
          </p:cNvPr>
          <p:cNvSpPr>
            <a:spLocks noGrp="1"/>
          </p:cNvSpPr>
          <p:nvPr>
            <p:ph type="body" sz="quarter" idx="15"/>
          </p:nvPr>
        </p:nvSpPr>
        <p:spPr>
          <a:xfrm>
            <a:off x="6739928" y="7648553"/>
            <a:ext cx="4899386" cy="1343048"/>
          </a:xfrm>
        </p:spPr>
        <p:txBody>
          <a:bodyPr/>
          <a:lstStyle/>
          <a:p>
            <a:pPr lvl="0"/>
            <a:r>
              <a:rPr lang="en-US"/>
              <a:t>Click to edit Master text styles</a:t>
            </a:r>
          </a:p>
        </p:txBody>
      </p:sp>
      <p:sp>
        <p:nvSpPr>
          <p:cNvPr id="11" name="Text Placeholder 4">
            <a:extLst>
              <a:ext uri="{FF2B5EF4-FFF2-40B4-BE49-F238E27FC236}">
                <a16:creationId xmlns:a16="http://schemas.microsoft.com/office/drawing/2014/main" id="{44D85C56-E3CB-3D4B-A324-CAA477E3C582}"/>
              </a:ext>
            </a:extLst>
          </p:cNvPr>
          <p:cNvSpPr>
            <a:spLocks noGrp="1"/>
          </p:cNvSpPr>
          <p:nvPr>
            <p:ph type="body" sz="quarter" idx="16"/>
          </p:nvPr>
        </p:nvSpPr>
        <p:spPr>
          <a:xfrm>
            <a:off x="6739928" y="6996981"/>
            <a:ext cx="4899386" cy="914400"/>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
        <p:nvSpPr>
          <p:cNvPr id="15" name="Text Placeholder 2">
            <a:extLst>
              <a:ext uri="{FF2B5EF4-FFF2-40B4-BE49-F238E27FC236}">
                <a16:creationId xmlns:a16="http://schemas.microsoft.com/office/drawing/2014/main" id="{DE982D87-34A7-A744-85FC-FA71FF63AD48}"/>
              </a:ext>
            </a:extLst>
          </p:cNvPr>
          <p:cNvSpPr>
            <a:spLocks noGrp="1"/>
          </p:cNvSpPr>
          <p:nvPr>
            <p:ph type="body" sz="quarter" idx="17"/>
          </p:nvPr>
        </p:nvSpPr>
        <p:spPr>
          <a:xfrm>
            <a:off x="12310441" y="7625615"/>
            <a:ext cx="4899386" cy="1343048"/>
          </a:xfrm>
        </p:spPr>
        <p:txBody>
          <a:bodyPr/>
          <a:lstStyle/>
          <a:p>
            <a:pPr lvl="0"/>
            <a:r>
              <a:rPr lang="en-US"/>
              <a:t>Click to edit Master text styles</a:t>
            </a:r>
          </a:p>
        </p:txBody>
      </p:sp>
      <p:sp>
        <p:nvSpPr>
          <p:cNvPr id="16" name="Text Placeholder 4">
            <a:extLst>
              <a:ext uri="{FF2B5EF4-FFF2-40B4-BE49-F238E27FC236}">
                <a16:creationId xmlns:a16="http://schemas.microsoft.com/office/drawing/2014/main" id="{F9A15589-9283-304A-B58C-55556EBA95DE}"/>
              </a:ext>
            </a:extLst>
          </p:cNvPr>
          <p:cNvSpPr>
            <a:spLocks noGrp="1"/>
          </p:cNvSpPr>
          <p:nvPr>
            <p:ph type="body" sz="quarter" idx="18"/>
          </p:nvPr>
        </p:nvSpPr>
        <p:spPr>
          <a:xfrm>
            <a:off x="12310441" y="6974043"/>
            <a:ext cx="4899386" cy="914400"/>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Tree>
    <p:extLst>
      <p:ext uri="{BB962C8B-B14F-4D97-AF65-F5344CB8AC3E}">
        <p14:creationId xmlns:p14="http://schemas.microsoft.com/office/powerpoint/2010/main" val="3508039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421D48C-A265-436A-AB8C-00A0BEB0DDB6}"/>
              </a:ext>
            </a:extLst>
          </p:cNvPr>
          <p:cNvSpPr/>
          <p:nvPr userDrawn="1"/>
        </p:nvSpPr>
        <p:spPr>
          <a:xfrm>
            <a:off x="16438880" y="0"/>
            <a:ext cx="1849120"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 name="Picture Placeholder 11">
            <a:extLst>
              <a:ext uri="{FF2B5EF4-FFF2-40B4-BE49-F238E27FC236}">
                <a16:creationId xmlns:a16="http://schemas.microsoft.com/office/drawing/2014/main" id="{3BAC6D3C-E84D-4CA9-93C8-DAC945AE17F4}"/>
              </a:ext>
            </a:extLst>
          </p:cNvPr>
          <p:cNvSpPr>
            <a:spLocks noGrp="1"/>
          </p:cNvSpPr>
          <p:nvPr>
            <p:ph type="pic" sz="quarter" idx="10"/>
          </p:nvPr>
        </p:nvSpPr>
        <p:spPr>
          <a:xfrm>
            <a:off x="1455794" y="1595878"/>
            <a:ext cx="2984827" cy="3403600"/>
          </a:xfrm>
          <a:custGeom>
            <a:avLst/>
            <a:gdLst>
              <a:gd name="connsiteX0" fmla="*/ 1492414 w 2984827"/>
              <a:gd name="connsiteY0" fmla="*/ 0 h 3403600"/>
              <a:gd name="connsiteX1" fmla="*/ 2984827 w 2984827"/>
              <a:gd name="connsiteY1" fmla="*/ 746207 h 3403600"/>
              <a:gd name="connsiteX2" fmla="*/ 2984827 w 2984827"/>
              <a:gd name="connsiteY2" fmla="*/ 2657393 h 3403600"/>
              <a:gd name="connsiteX3" fmla="*/ 1492414 w 2984827"/>
              <a:gd name="connsiteY3" fmla="*/ 3403600 h 3403600"/>
              <a:gd name="connsiteX4" fmla="*/ 0 w 2984827"/>
              <a:gd name="connsiteY4" fmla="*/ 2657393 h 3403600"/>
              <a:gd name="connsiteX5" fmla="*/ 0 w 2984827"/>
              <a:gd name="connsiteY5" fmla="*/ 746207 h 340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4827" h="3403600">
                <a:moveTo>
                  <a:pt x="1492414" y="0"/>
                </a:moveTo>
                <a:lnTo>
                  <a:pt x="2984827" y="746207"/>
                </a:lnTo>
                <a:lnTo>
                  <a:pt x="2984827" y="2657393"/>
                </a:lnTo>
                <a:lnTo>
                  <a:pt x="1492414" y="3403600"/>
                </a:lnTo>
                <a:lnTo>
                  <a:pt x="0" y="2657393"/>
                </a:lnTo>
                <a:lnTo>
                  <a:pt x="0" y="746207"/>
                </a:lnTo>
                <a:close/>
              </a:path>
            </a:pathLst>
          </a:custGeom>
          <a:pattFill prst="pct5">
            <a:fgClr>
              <a:schemeClr val="accent1"/>
            </a:fgClr>
            <a:bgClr>
              <a:schemeClr val="bg1"/>
            </a:bgClr>
          </a:pattFill>
          <a:effectLst>
            <a:outerShdw blurRad="50800" dist="38100" dir="5400000" algn="t" rotWithShape="0">
              <a:prstClr val="black">
                <a:alpha val="25000"/>
              </a:prstClr>
            </a:outerShdw>
          </a:effectLst>
        </p:spPr>
        <p:txBody>
          <a:bodyPr wrap="square">
            <a:no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12">
            <a:extLst>
              <a:ext uri="{FF2B5EF4-FFF2-40B4-BE49-F238E27FC236}">
                <a16:creationId xmlns:a16="http://schemas.microsoft.com/office/drawing/2014/main" id="{12797CA5-F8A6-40C1-B2AC-FEE48B1F3532}"/>
              </a:ext>
            </a:extLst>
          </p:cNvPr>
          <p:cNvSpPr>
            <a:spLocks noGrp="1"/>
          </p:cNvSpPr>
          <p:nvPr>
            <p:ph type="pic" sz="quarter" idx="11"/>
          </p:nvPr>
        </p:nvSpPr>
        <p:spPr>
          <a:xfrm>
            <a:off x="2848959" y="5486885"/>
            <a:ext cx="2984827" cy="3403600"/>
          </a:xfrm>
          <a:custGeom>
            <a:avLst/>
            <a:gdLst>
              <a:gd name="connsiteX0" fmla="*/ 1492414 w 2984827"/>
              <a:gd name="connsiteY0" fmla="*/ 0 h 3403600"/>
              <a:gd name="connsiteX1" fmla="*/ 2984827 w 2984827"/>
              <a:gd name="connsiteY1" fmla="*/ 746207 h 3403600"/>
              <a:gd name="connsiteX2" fmla="*/ 2984827 w 2984827"/>
              <a:gd name="connsiteY2" fmla="*/ 2657393 h 3403600"/>
              <a:gd name="connsiteX3" fmla="*/ 1492414 w 2984827"/>
              <a:gd name="connsiteY3" fmla="*/ 3403600 h 3403600"/>
              <a:gd name="connsiteX4" fmla="*/ 0 w 2984827"/>
              <a:gd name="connsiteY4" fmla="*/ 2657393 h 3403600"/>
              <a:gd name="connsiteX5" fmla="*/ 0 w 2984827"/>
              <a:gd name="connsiteY5" fmla="*/ 746207 h 340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4827" h="3403600">
                <a:moveTo>
                  <a:pt x="1492414" y="0"/>
                </a:moveTo>
                <a:lnTo>
                  <a:pt x="2984827" y="746207"/>
                </a:lnTo>
                <a:lnTo>
                  <a:pt x="2984827" y="2657393"/>
                </a:lnTo>
                <a:lnTo>
                  <a:pt x="1492414" y="3403600"/>
                </a:lnTo>
                <a:lnTo>
                  <a:pt x="0" y="2657393"/>
                </a:lnTo>
                <a:lnTo>
                  <a:pt x="0" y="746207"/>
                </a:lnTo>
                <a:close/>
              </a:path>
            </a:pathLst>
          </a:custGeom>
          <a:pattFill prst="pct5">
            <a:fgClr>
              <a:schemeClr val="accent1"/>
            </a:fgClr>
            <a:bgClr>
              <a:schemeClr val="bg1"/>
            </a:bgClr>
          </a:pattFill>
          <a:effectLst>
            <a:outerShdw blurRad="50800" dist="38100" dir="5400000" algn="t" rotWithShape="0">
              <a:prstClr val="black">
                <a:alpha val="25000"/>
              </a:prstClr>
            </a:outerShdw>
          </a:effectLst>
        </p:spPr>
        <p:txBody>
          <a:bodyPr wrap="square">
            <a:no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13">
            <a:extLst>
              <a:ext uri="{FF2B5EF4-FFF2-40B4-BE49-F238E27FC236}">
                <a16:creationId xmlns:a16="http://schemas.microsoft.com/office/drawing/2014/main" id="{CE72BFCE-418E-4F05-9BD7-689E5A8F422B}"/>
              </a:ext>
            </a:extLst>
          </p:cNvPr>
          <p:cNvSpPr>
            <a:spLocks noGrp="1"/>
          </p:cNvSpPr>
          <p:nvPr>
            <p:ph type="pic" sz="quarter" idx="12"/>
          </p:nvPr>
        </p:nvSpPr>
        <p:spPr>
          <a:xfrm>
            <a:off x="8288526" y="1591427"/>
            <a:ext cx="2984827" cy="3403600"/>
          </a:xfrm>
          <a:custGeom>
            <a:avLst/>
            <a:gdLst>
              <a:gd name="connsiteX0" fmla="*/ 1492414 w 2984827"/>
              <a:gd name="connsiteY0" fmla="*/ 0 h 3403600"/>
              <a:gd name="connsiteX1" fmla="*/ 2984827 w 2984827"/>
              <a:gd name="connsiteY1" fmla="*/ 746207 h 3403600"/>
              <a:gd name="connsiteX2" fmla="*/ 2984827 w 2984827"/>
              <a:gd name="connsiteY2" fmla="*/ 2657393 h 3403600"/>
              <a:gd name="connsiteX3" fmla="*/ 1492414 w 2984827"/>
              <a:gd name="connsiteY3" fmla="*/ 3403600 h 3403600"/>
              <a:gd name="connsiteX4" fmla="*/ 0 w 2984827"/>
              <a:gd name="connsiteY4" fmla="*/ 2657393 h 3403600"/>
              <a:gd name="connsiteX5" fmla="*/ 0 w 2984827"/>
              <a:gd name="connsiteY5" fmla="*/ 746207 h 340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4827" h="3403600">
                <a:moveTo>
                  <a:pt x="1492414" y="0"/>
                </a:moveTo>
                <a:lnTo>
                  <a:pt x="2984827" y="746207"/>
                </a:lnTo>
                <a:lnTo>
                  <a:pt x="2984827" y="2657393"/>
                </a:lnTo>
                <a:lnTo>
                  <a:pt x="1492414" y="3403600"/>
                </a:lnTo>
                <a:lnTo>
                  <a:pt x="0" y="2657393"/>
                </a:lnTo>
                <a:lnTo>
                  <a:pt x="0" y="746207"/>
                </a:lnTo>
                <a:close/>
              </a:path>
            </a:pathLst>
          </a:custGeom>
          <a:pattFill prst="pct5">
            <a:fgClr>
              <a:schemeClr val="accent1"/>
            </a:fgClr>
            <a:bgClr>
              <a:schemeClr val="bg1"/>
            </a:bgClr>
          </a:pattFill>
          <a:effectLst>
            <a:outerShdw blurRad="50800" dist="38100" dir="5400000" algn="t" rotWithShape="0">
              <a:prstClr val="black">
                <a:alpha val="25000"/>
              </a:prstClr>
            </a:outerShdw>
          </a:effectLst>
        </p:spPr>
        <p:txBody>
          <a:bodyPr wrap="square">
            <a:no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14">
            <a:extLst>
              <a:ext uri="{FF2B5EF4-FFF2-40B4-BE49-F238E27FC236}">
                <a16:creationId xmlns:a16="http://schemas.microsoft.com/office/drawing/2014/main" id="{80800FAD-C06B-4243-9286-A4B82CFBC838}"/>
              </a:ext>
            </a:extLst>
          </p:cNvPr>
          <p:cNvSpPr>
            <a:spLocks noGrp="1"/>
          </p:cNvSpPr>
          <p:nvPr>
            <p:ph type="pic" sz="quarter" idx="13"/>
          </p:nvPr>
        </p:nvSpPr>
        <p:spPr>
          <a:xfrm>
            <a:off x="9780939" y="5501827"/>
            <a:ext cx="2984827" cy="3403600"/>
          </a:xfrm>
          <a:custGeom>
            <a:avLst/>
            <a:gdLst>
              <a:gd name="connsiteX0" fmla="*/ 1492414 w 2984827"/>
              <a:gd name="connsiteY0" fmla="*/ 0 h 3403600"/>
              <a:gd name="connsiteX1" fmla="*/ 2984827 w 2984827"/>
              <a:gd name="connsiteY1" fmla="*/ 746207 h 3403600"/>
              <a:gd name="connsiteX2" fmla="*/ 2984827 w 2984827"/>
              <a:gd name="connsiteY2" fmla="*/ 2657393 h 3403600"/>
              <a:gd name="connsiteX3" fmla="*/ 1492414 w 2984827"/>
              <a:gd name="connsiteY3" fmla="*/ 3403600 h 3403600"/>
              <a:gd name="connsiteX4" fmla="*/ 0 w 2984827"/>
              <a:gd name="connsiteY4" fmla="*/ 2657393 h 3403600"/>
              <a:gd name="connsiteX5" fmla="*/ 0 w 2984827"/>
              <a:gd name="connsiteY5" fmla="*/ 746207 h 340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4827" h="3403600">
                <a:moveTo>
                  <a:pt x="1492414" y="0"/>
                </a:moveTo>
                <a:lnTo>
                  <a:pt x="2984827" y="746207"/>
                </a:lnTo>
                <a:lnTo>
                  <a:pt x="2984827" y="2657393"/>
                </a:lnTo>
                <a:lnTo>
                  <a:pt x="1492414" y="3403600"/>
                </a:lnTo>
                <a:lnTo>
                  <a:pt x="0" y="2657393"/>
                </a:lnTo>
                <a:lnTo>
                  <a:pt x="0" y="746207"/>
                </a:lnTo>
                <a:close/>
              </a:path>
            </a:pathLst>
          </a:custGeom>
          <a:pattFill prst="pct5">
            <a:fgClr>
              <a:schemeClr val="accent1"/>
            </a:fgClr>
            <a:bgClr>
              <a:schemeClr val="bg1"/>
            </a:bgClr>
          </a:pattFill>
          <a:effectLst>
            <a:outerShdw blurRad="50800" dist="38100" dir="5400000" algn="t" rotWithShape="0">
              <a:prstClr val="black">
                <a:alpha val="25000"/>
              </a:prstClr>
            </a:outerShdw>
          </a:effectLst>
        </p:spPr>
        <p:txBody>
          <a:bodyPr wrap="square">
            <a:no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1" name="Oval 20">
            <a:extLst>
              <a:ext uri="{FF2B5EF4-FFF2-40B4-BE49-F238E27FC236}">
                <a16:creationId xmlns:a16="http://schemas.microsoft.com/office/drawing/2014/main" id="{6114F663-61C0-40B3-B129-0DE3518C4006}"/>
              </a:ext>
            </a:extLst>
          </p:cNvPr>
          <p:cNvSpPr/>
          <p:nvPr userDrawn="1"/>
        </p:nvSpPr>
        <p:spPr>
          <a:xfrm>
            <a:off x="327399" y="9276775"/>
            <a:ext cx="681682" cy="681682"/>
          </a:xfrm>
          <a:prstGeom prst="ellipse">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2" name="Slide Number Placeholder 5">
            <a:extLst>
              <a:ext uri="{FF2B5EF4-FFF2-40B4-BE49-F238E27FC236}">
                <a16:creationId xmlns:a16="http://schemas.microsoft.com/office/drawing/2014/main" id="{91DCCFB0-B655-4E86-B6E9-6664DB1815D8}"/>
              </a:ext>
            </a:extLst>
          </p:cNvPr>
          <p:cNvSpPr>
            <a:spLocks noGrp="1"/>
          </p:cNvSpPr>
          <p:nvPr>
            <p:ph type="sldNum" sz="quarter" idx="4"/>
          </p:nvPr>
        </p:nvSpPr>
        <p:spPr>
          <a:xfrm>
            <a:off x="327400" y="9279206"/>
            <a:ext cx="681681" cy="679251"/>
          </a:xfrm>
          <a:prstGeom prst="rect">
            <a:avLst/>
          </a:prstGeom>
        </p:spPr>
        <p:txBody>
          <a:bodyPr vert="horz" lIns="91440" tIns="45720" rIns="91440" bIns="45720" rtlCol="0" anchor="ctr"/>
          <a:lstStyle>
            <a:lvl1pPr algn="ctr">
              <a:defRPr sz="160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defRPr>
            </a:lvl1pPr>
          </a:lstStyle>
          <a:p>
            <a:fld id="{BC64674B-0CCF-4531-A68C-815F17BC8CC8}" type="slidenum">
              <a:rPr lang="en-US" smtClean="0"/>
              <a:pPr/>
              <a:t>‹#›</a:t>
            </a:fld>
            <a:endParaRPr lang="en-US"/>
          </a:p>
        </p:txBody>
      </p:sp>
      <p:pic>
        <p:nvPicPr>
          <p:cNvPr id="10" name="Picture 9">
            <a:extLst>
              <a:ext uri="{FF2B5EF4-FFF2-40B4-BE49-F238E27FC236}">
                <a16:creationId xmlns:a16="http://schemas.microsoft.com/office/drawing/2014/main" id="{36102B73-770B-DE4A-9999-C7152BBC3226}"/>
              </a:ext>
            </a:extLst>
          </p:cNvPr>
          <p:cNvPicPr>
            <a:picLocks noChangeAspect="1"/>
          </p:cNvPicPr>
          <p:nvPr userDrawn="1"/>
        </p:nvPicPr>
        <p:blipFill>
          <a:blip r:embed="rId2"/>
          <a:stretch>
            <a:fillRect/>
          </a:stretch>
        </p:blipFill>
        <p:spPr>
          <a:xfrm>
            <a:off x="16849825" y="498844"/>
            <a:ext cx="1089732" cy="782936"/>
          </a:xfrm>
          <a:prstGeom prst="rect">
            <a:avLst/>
          </a:prstGeom>
        </p:spPr>
      </p:pic>
      <p:sp>
        <p:nvSpPr>
          <p:cNvPr id="25" name="Text Placeholder 2">
            <a:extLst>
              <a:ext uri="{FF2B5EF4-FFF2-40B4-BE49-F238E27FC236}">
                <a16:creationId xmlns:a16="http://schemas.microsoft.com/office/drawing/2014/main" id="{6B59C014-6AA4-014B-B826-5C179E9CAB64}"/>
              </a:ext>
            </a:extLst>
          </p:cNvPr>
          <p:cNvSpPr>
            <a:spLocks noGrp="1"/>
          </p:cNvSpPr>
          <p:nvPr>
            <p:ph type="body" sz="quarter" idx="14"/>
          </p:nvPr>
        </p:nvSpPr>
        <p:spPr>
          <a:xfrm>
            <a:off x="6084430" y="6907302"/>
            <a:ext cx="3171825"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51BDC24-0424-D641-9F07-EBE3F0B1CBFD}"/>
              </a:ext>
            </a:extLst>
          </p:cNvPr>
          <p:cNvSpPr>
            <a:spLocks noGrp="1"/>
          </p:cNvSpPr>
          <p:nvPr>
            <p:ph type="body" sz="quarter" idx="15" hasCustomPrompt="1"/>
          </p:nvPr>
        </p:nvSpPr>
        <p:spPr>
          <a:xfrm>
            <a:off x="6084430" y="6389027"/>
            <a:ext cx="3171825"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
        <p:nvSpPr>
          <p:cNvPr id="32" name="Text Placeholder 2">
            <a:extLst>
              <a:ext uri="{FF2B5EF4-FFF2-40B4-BE49-F238E27FC236}">
                <a16:creationId xmlns:a16="http://schemas.microsoft.com/office/drawing/2014/main" id="{83994F0A-B2D0-1E4B-91CA-ACC696F348C0}"/>
              </a:ext>
            </a:extLst>
          </p:cNvPr>
          <p:cNvSpPr>
            <a:spLocks noGrp="1"/>
          </p:cNvSpPr>
          <p:nvPr>
            <p:ph type="body" sz="quarter" idx="20"/>
          </p:nvPr>
        </p:nvSpPr>
        <p:spPr>
          <a:xfrm>
            <a:off x="13016410" y="6907302"/>
            <a:ext cx="3171825"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33" name="Text Placeholder 4">
            <a:extLst>
              <a:ext uri="{FF2B5EF4-FFF2-40B4-BE49-F238E27FC236}">
                <a16:creationId xmlns:a16="http://schemas.microsoft.com/office/drawing/2014/main" id="{593101C9-899B-1143-8EBA-D690648F231D}"/>
              </a:ext>
            </a:extLst>
          </p:cNvPr>
          <p:cNvSpPr>
            <a:spLocks noGrp="1"/>
          </p:cNvSpPr>
          <p:nvPr>
            <p:ph type="body" sz="quarter" idx="21" hasCustomPrompt="1"/>
          </p:nvPr>
        </p:nvSpPr>
        <p:spPr>
          <a:xfrm>
            <a:off x="13016410" y="6389027"/>
            <a:ext cx="3171825"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
        <p:nvSpPr>
          <p:cNvPr id="34" name="Text Placeholder 2">
            <a:extLst>
              <a:ext uri="{FF2B5EF4-FFF2-40B4-BE49-F238E27FC236}">
                <a16:creationId xmlns:a16="http://schemas.microsoft.com/office/drawing/2014/main" id="{E5D5E12F-E0C7-A645-BD3B-439A66844C30}"/>
              </a:ext>
            </a:extLst>
          </p:cNvPr>
          <p:cNvSpPr>
            <a:spLocks noGrp="1"/>
          </p:cNvSpPr>
          <p:nvPr>
            <p:ph type="body" sz="quarter" idx="22"/>
          </p:nvPr>
        </p:nvSpPr>
        <p:spPr>
          <a:xfrm>
            <a:off x="4691266" y="2983234"/>
            <a:ext cx="3171825"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35" name="Text Placeholder 4">
            <a:extLst>
              <a:ext uri="{FF2B5EF4-FFF2-40B4-BE49-F238E27FC236}">
                <a16:creationId xmlns:a16="http://schemas.microsoft.com/office/drawing/2014/main" id="{F2F18EA3-69D1-634F-9A5B-89D107FC7D50}"/>
              </a:ext>
            </a:extLst>
          </p:cNvPr>
          <p:cNvSpPr>
            <a:spLocks noGrp="1"/>
          </p:cNvSpPr>
          <p:nvPr>
            <p:ph type="body" sz="quarter" idx="23" hasCustomPrompt="1"/>
          </p:nvPr>
        </p:nvSpPr>
        <p:spPr>
          <a:xfrm>
            <a:off x="4691266" y="2464959"/>
            <a:ext cx="3171825"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
        <p:nvSpPr>
          <p:cNvPr id="36" name="Text Placeholder 2">
            <a:extLst>
              <a:ext uri="{FF2B5EF4-FFF2-40B4-BE49-F238E27FC236}">
                <a16:creationId xmlns:a16="http://schemas.microsoft.com/office/drawing/2014/main" id="{589390A1-EBC8-5846-B56A-ECE1B02645A4}"/>
              </a:ext>
            </a:extLst>
          </p:cNvPr>
          <p:cNvSpPr>
            <a:spLocks noGrp="1"/>
          </p:cNvSpPr>
          <p:nvPr>
            <p:ph type="body" sz="quarter" idx="24"/>
          </p:nvPr>
        </p:nvSpPr>
        <p:spPr>
          <a:xfrm>
            <a:off x="11523998" y="2983234"/>
            <a:ext cx="3171825"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37" name="Text Placeholder 4">
            <a:extLst>
              <a:ext uri="{FF2B5EF4-FFF2-40B4-BE49-F238E27FC236}">
                <a16:creationId xmlns:a16="http://schemas.microsoft.com/office/drawing/2014/main" id="{9A669339-54B0-1D43-AF22-29EC6D5AE355}"/>
              </a:ext>
            </a:extLst>
          </p:cNvPr>
          <p:cNvSpPr>
            <a:spLocks noGrp="1"/>
          </p:cNvSpPr>
          <p:nvPr>
            <p:ph type="body" sz="quarter" idx="25" hasCustomPrompt="1"/>
          </p:nvPr>
        </p:nvSpPr>
        <p:spPr>
          <a:xfrm>
            <a:off x="11523998" y="2464959"/>
            <a:ext cx="3171825"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Tree>
    <p:extLst>
      <p:ext uri="{BB962C8B-B14F-4D97-AF65-F5344CB8AC3E}">
        <p14:creationId xmlns:p14="http://schemas.microsoft.com/office/powerpoint/2010/main" val="1186647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674B-0CCF-4531-A68C-815F17BC8CC8}" type="slidenum">
              <a:rPr lang="en-US" smtClean="0"/>
              <a:t>‹#›</a:t>
            </a:fld>
            <a:endParaRPr lang="en-US"/>
          </a:p>
        </p:txBody>
      </p:sp>
    </p:spTree>
    <p:extLst>
      <p:ext uri="{BB962C8B-B14F-4D97-AF65-F5344CB8AC3E}">
        <p14:creationId xmlns:p14="http://schemas.microsoft.com/office/powerpoint/2010/main" val="2757651375"/>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7C3909-F2CE-4FFC-A552-075FF08F6AC2}"/>
              </a:ext>
            </a:extLst>
          </p:cNvPr>
          <p:cNvSpPr>
            <a:spLocks noGrp="1"/>
          </p:cNvSpPr>
          <p:nvPr>
            <p:ph type="pic" sz="quarter" idx="10"/>
          </p:nvPr>
        </p:nvSpPr>
        <p:spPr>
          <a:xfrm>
            <a:off x="1219200" y="2487190"/>
            <a:ext cx="2926080" cy="2926080"/>
          </a:xfrm>
          <a:prstGeom prst="ellipse">
            <a:avLst/>
          </a:prstGeom>
          <a:pattFill prst="pct5">
            <a:fgClr>
              <a:schemeClr val="accent1"/>
            </a:fgClr>
            <a:bgClr>
              <a:schemeClr val="bg1"/>
            </a:bgClr>
          </a:pattFill>
          <a:effectLst>
            <a:outerShdw blurRad="50800" dist="38100" dir="5400000" algn="t" rotWithShape="0">
              <a:prstClr val="black">
                <a:alpha val="2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4" name="Picture Placeholder 4">
            <a:extLst>
              <a:ext uri="{FF2B5EF4-FFF2-40B4-BE49-F238E27FC236}">
                <a16:creationId xmlns:a16="http://schemas.microsoft.com/office/drawing/2014/main" id="{B29BB7E0-6B9A-433A-877F-C0094FBAD4F7}"/>
              </a:ext>
            </a:extLst>
          </p:cNvPr>
          <p:cNvSpPr>
            <a:spLocks noGrp="1"/>
          </p:cNvSpPr>
          <p:nvPr>
            <p:ph type="pic" sz="quarter" idx="11"/>
          </p:nvPr>
        </p:nvSpPr>
        <p:spPr>
          <a:xfrm>
            <a:off x="4450080" y="5003470"/>
            <a:ext cx="2926080" cy="2926080"/>
          </a:xfrm>
          <a:prstGeom prst="ellipse">
            <a:avLst/>
          </a:prstGeom>
          <a:pattFill prst="pct5">
            <a:fgClr>
              <a:schemeClr val="accent1"/>
            </a:fgClr>
            <a:bgClr>
              <a:schemeClr val="bg1"/>
            </a:bgClr>
          </a:pattFill>
          <a:effectLst>
            <a:outerShdw blurRad="50800" dist="38100" dir="5400000" algn="t" rotWithShape="0">
              <a:prstClr val="black">
                <a:alpha val="2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5" name="Picture Placeholder 4">
            <a:extLst>
              <a:ext uri="{FF2B5EF4-FFF2-40B4-BE49-F238E27FC236}">
                <a16:creationId xmlns:a16="http://schemas.microsoft.com/office/drawing/2014/main" id="{75061CC7-F112-42FA-9693-5642FFC9B351}"/>
              </a:ext>
            </a:extLst>
          </p:cNvPr>
          <p:cNvSpPr>
            <a:spLocks noGrp="1"/>
          </p:cNvSpPr>
          <p:nvPr>
            <p:ph type="pic" sz="quarter" idx="12"/>
          </p:nvPr>
        </p:nvSpPr>
        <p:spPr>
          <a:xfrm>
            <a:off x="7680960" y="2487190"/>
            <a:ext cx="2926080" cy="2926080"/>
          </a:xfrm>
          <a:prstGeom prst="ellipse">
            <a:avLst/>
          </a:prstGeom>
          <a:pattFill prst="pct5">
            <a:fgClr>
              <a:schemeClr val="accent1"/>
            </a:fgClr>
            <a:bgClr>
              <a:schemeClr val="bg1"/>
            </a:bgClr>
          </a:pattFill>
          <a:effectLst>
            <a:outerShdw blurRad="50800" dist="38100" dir="5400000" algn="t" rotWithShape="0">
              <a:prstClr val="black">
                <a:alpha val="2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6" name="Picture Placeholder 4">
            <a:extLst>
              <a:ext uri="{FF2B5EF4-FFF2-40B4-BE49-F238E27FC236}">
                <a16:creationId xmlns:a16="http://schemas.microsoft.com/office/drawing/2014/main" id="{1F7F543E-BB5E-482C-B5F7-8ED901D578FC}"/>
              </a:ext>
            </a:extLst>
          </p:cNvPr>
          <p:cNvSpPr>
            <a:spLocks noGrp="1"/>
          </p:cNvSpPr>
          <p:nvPr>
            <p:ph type="pic" sz="quarter" idx="13"/>
          </p:nvPr>
        </p:nvSpPr>
        <p:spPr>
          <a:xfrm>
            <a:off x="10911840" y="5044110"/>
            <a:ext cx="2926080" cy="2926080"/>
          </a:xfrm>
          <a:prstGeom prst="ellipse">
            <a:avLst/>
          </a:prstGeom>
          <a:pattFill prst="pct5">
            <a:fgClr>
              <a:schemeClr val="accent1"/>
            </a:fgClr>
            <a:bgClr>
              <a:schemeClr val="bg1"/>
            </a:bgClr>
          </a:pattFill>
          <a:effectLst>
            <a:outerShdw blurRad="50800" dist="38100" dir="5400000" algn="t" rotWithShape="0">
              <a:prstClr val="black">
                <a:alpha val="2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7" name="Picture Placeholder 4">
            <a:extLst>
              <a:ext uri="{FF2B5EF4-FFF2-40B4-BE49-F238E27FC236}">
                <a16:creationId xmlns:a16="http://schemas.microsoft.com/office/drawing/2014/main" id="{26D7386C-F3E3-4E26-8491-E2A27C537EBC}"/>
              </a:ext>
            </a:extLst>
          </p:cNvPr>
          <p:cNvSpPr>
            <a:spLocks noGrp="1"/>
          </p:cNvSpPr>
          <p:nvPr>
            <p:ph type="pic" sz="quarter" idx="14"/>
          </p:nvPr>
        </p:nvSpPr>
        <p:spPr>
          <a:xfrm>
            <a:off x="14142720" y="2487190"/>
            <a:ext cx="2926080" cy="2926080"/>
          </a:xfrm>
          <a:prstGeom prst="ellipse">
            <a:avLst/>
          </a:prstGeom>
          <a:pattFill prst="pct5">
            <a:fgClr>
              <a:schemeClr val="accent1"/>
            </a:fgClr>
            <a:bgClr>
              <a:schemeClr val="bg1"/>
            </a:bgClr>
          </a:pattFill>
          <a:effectLst>
            <a:outerShdw blurRad="50800" dist="38100" dir="5400000" algn="t" rotWithShape="0">
              <a:prstClr val="black">
                <a:alpha val="2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8" name="Rectangle 27">
            <a:extLst>
              <a:ext uri="{FF2B5EF4-FFF2-40B4-BE49-F238E27FC236}">
                <a16:creationId xmlns:a16="http://schemas.microsoft.com/office/drawing/2014/main" id="{122B7409-44CC-4947-9122-97B015B9967F}"/>
              </a:ext>
            </a:extLst>
          </p:cNvPr>
          <p:cNvSpPr/>
          <p:nvPr userDrawn="1"/>
        </p:nvSpPr>
        <p:spPr>
          <a:xfrm>
            <a:off x="866648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1" name="Slide Number Placeholder 5">
            <a:extLst>
              <a:ext uri="{FF2B5EF4-FFF2-40B4-BE49-F238E27FC236}">
                <a16:creationId xmlns:a16="http://schemas.microsoft.com/office/drawing/2014/main" id="{9502AB46-06AD-49BC-A94A-42F7FC1296BE}"/>
              </a:ext>
            </a:extLst>
          </p:cNvPr>
          <p:cNvSpPr>
            <a:spLocks noGrp="1"/>
          </p:cNvSpPr>
          <p:nvPr>
            <p:ph type="sldNum" sz="quarter" idx="4"/>
          </p:nvPr>
        </p:nvSpPr>
        <p:spPr>
          <a:xfrm>
            <a:off x="866648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sp>
        <p:nvSpPr>
          <p:cNvPr id="9" name="Text Placeholder 2">
            <a:extLst>
              <a:ext uri="{FF2B5EF4-FFF2-40B4-BE49-F238E27FC236}">
                <a16:creationId xmlns:a16="http://schemas.microsoft.com/office/drawing/2014/main" id="{FCDC7DFE-013B-1942-B5BA-E69A6583CA25}"/>
              </a:ext>
            </a:extLst>
          </p:cNvPr>
          <p:cNvSpPr>
            <a:spLocks noGrp="1"/>
          </p:cNvSpPr>
          <p:nvPr>
            <p:ph type="body" sz="quarter" idx="15"/>
          </p:nvPr>
        </p:nvSpPr>
        <p:spPr>
          <a:xfrm>
            <a:off x="973455" y="6307695"/>
            <a:ext cx="3171825"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10" name="Text Placeholder 4">
            <a:extLst>
              <a:ext uri="{FF2B5EF4-FFF2-40B4-BE49-F238E27FC236}">
                <a16:creationId xmlns:a16="http://schemas.microsoft.com/office/drawing/2014/main" id="{5959F10D-EAAE-8845-A33D-F742FFB2A5AE}"/>
              </a:ext>
            </a:extLst>
          </p:cNvPr>
          <p:cNvSpPr>
            <a:spLocks noGrp="1"/>
          </p:cNvSpPr>
          <p:nvPr>
            <p:ph type="body" sz="quarter" idx="16" hasCustomPrompt="1"/>
          </p:nvPr>
        </p:nvSpPr>
        <p:spPr>
          <a:xfrm>
            <a:off x="973455" y="5789420"/>
            <a:ext cx="3171825"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
        <p:nvSpPr>
          <p:cNvPr id="11" name="Text Placeholder 2">
            <a:extLst>
              <a:ext uri="{FF2B5EF4-FFF2-40B4-BE49-F238E27FC236}">
                <a16:creationId xmlns:a16="http://schemas.microsoft.com/office/drawing/2014/main" id="{D4D4092F-F989-6B44-8A78-2F371952E31E}"/>
              </a:ext>
            </a:extLst>
          </p:cNvPr>
          <p:cNvSpPr>
            <a:spLocks noGrp="1"/>
          </p:cNvSpPr>
          <p:nvPr>
            <p:ph type="body" sz="quarter" idx="20"/>
          </p:nvPr>
        </p:nvSpPr>
        <p:spPr>
          <a:xfrm>
            <a:off x="7555922" y="6307695"/>
            <a:ext cx="3171825"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12" name="Text Placeholder 4">
            <a:extLst>
              <a:ext uri="{FF2B5EF4-FFF2-40B4-BE49-F238E27FC236}">
                <a16:creationId xmlns:a16="http://schemas.microsoft.com/office/drawing/2014/main" id="{B108EFF3-0C59-344E-8499-E3A9BF12C408}"/>
              </a:ext>
            </a:extLst>
          </p:cNvPr>
          <p:cNvSpPr>
            <a:spLocks noGrp="1"/>
          </p:cNvSpPr>
          <p:nvPr>
            <p:ph type="body" sz="quarter" idx="21" hasCustomPrompt="1"/>
          </p:nvPr>
        </p:nvSpPr>
        <p:spPr>
          <a:xfrm>
            <a:off x="7555922" y="5789420"/>
            <a:ext cx="3171825"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
        <p:nvSpPr>
          <p:cNvPr id="13" name="Text Placeholder 2">
            <a:extLst>
              <a:ext uri="{FF2B5EF4-FFF2-40B4-BE49-F238E27FC236}">
                <a16:creationId xmlns:a16="http://schemas.microsoft.com/office/drawing/2014/main" id="{36C4FE31-0918-864C-A3C7-ADBBA508614D}"/>
              </a:ext>
            </a:extLst>
          </p:cNvPr>
          <p:cNvSpPr>
            <a:spLocks noGrp="1"/>
          </p:cNvSpPr>
          <p:nvPr>
            <p:ph type="body" sz="quarter" idx="22"/>
          </p:nvPr>
        </p:nvSpPr>
        <p:spPr>
          <a:xfrm>
            <a:off x="14022013" y="6364112"/>
            <a:ext cx="3171825"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14" name="Text Placeholder 4">
            <a:extLst>
              <a:ext uri="{FF2B5EF4-FFF2-40B4-BE49-F238E27FC236}">
                <a16:creationId xmlns:a16="http://schemas.microsoft.com/office/drawing/2014/main" id="{3952E0B7-1213-0D47-B90B-5E735B5F8994}"/>
              </a:ext>
            </a:extLst>
          </p:cNvPr>
          <p:cNvSpPr>
            <a:spLocks noGrp="1"/>
          </p:cNvSpPr>
          <p:nvPr>
            <p:ph type="body" sz="quarter" idx="23" hasCustomPrompt="1"/>
          </p:nvPr>
        </p:nvSpPr>
        <p:spPr>
          <a:xfrm>
            <a:off x="14022013" y="5845837"/>
            <a:ext cx="3171825"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
        <p:nvSpPr>
          <p:cNvPr id="15" name="Text Placeholder 2">
            <a:extLst>
              <a:ext uri="{FF2B5EF4-FFF2-40B4-BE49-F238E27FC236}">
                <a16:creationId xmlns:a16="http://schemas.microsoft.com/office/drawing/2014/main" id="{7D8EFAB9-CD88-3940-A493-6C03651CEECF}"/>
              </a:ext>
            </a:extLst>
          </p:cNvPr>
          <p:cNvSpPr>
            <a:spLocks noGrp="1"/>
          </p:cNvSpPr>
          <p:nvPr>
            <p:ph type="body" sz="quarter" idx="24"/>
          </p:nvPr>
        </p:nvSpPr>
        <p:spPr>
          <a:xfrm>
            <a:off x="10788967" y="3507032"/>
            <a:ext cx="3171825"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16" name="Text Placeholder 4">
            <a:extLst>
              <a:ext uri="{FF2B5EF4-FFF2-40B4-BE49-F238E27FC236}">
                <a16:creationId xmlns:a16="http://schemas.microsoft.com/office/drawing/2014/main" id="{197F2D19-AC07-8544-A6CD-662E1C27E315}"/>
              </a:ext>
            </a:extLst>
          </p:cNvPr>
          <p:cNvSpPr>
            <a:spLocks noGrp="1"/>
          </p:cNvSpPr>
          <p:nvPr>
            <p:ph type="body" sz="quarter" idx="25" hasCustomPrompt="1"/>
          </p:nvPr>
        </p:nvSpPr>
        <p:spPr>
          <a:xfrm>
            <a:off x="10788967" y="2988757"/>
            <a:ext cx="3171825"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
        <p:nvSpPr>
          <p:cNvPr id="17" name="Text Placeholder 2">
            <a:extLst>
              <a:ext uri="{FF2B5EF4-FFF2-40B4-BE49-F238E27FC236}">
                <a16:creationId xmlns:a16="http://schemas.microsoft.com/office/drawing/2014/main" id="{52EFBC51-6A1C-594C-824F-5782D95C49F3}"/>
              </a:ext>
            </a:extLst>
          </p:cNvPr>
          <p:cNvSpPr>
            <a:spLocks noGrp="1"/>
          </p:cNvSpPr>
          <p:nvPr>
            <p:ph type="body" sz="quarter" idx="26"/>
          </p:nvPr>
        </p:nvSpPr>
        <p:spPr>
          <a:xfrm>
            <a:off x="4318140" y="3507032"/>
            <a:ext cx="3171825"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18" name="Text Placeholder 4">
            <a:extLst>
              <a:ext uri="{FF2B5EF4-FFF2-40B4-BE49-F238E27FC236}">
                <a16:creationId xmlns:a16="http://schemas.microsoft.com/office/drawing/2014/main" id="{272C50BF-0738-3E4F-89EE-F1B83B49DC79}"/>
              </a:ext>
            </a:extLst>
          </p:cNvPr>
          <p:cNvSpPr>
            <a:spLocks noGrp="1"/>
          </p:cNvSpPr>
          <p:nvPr>
            <p:ph type="body" sz="quarter" idx="27" hasCustomPrompt="1"/>
          </p:nvPr>
        </p:nvSpPr>
        <p:spPr>
          <a:xfrm>
            <a:off x="4318140" y="2988757"/>
            <a:ext cx="3171825"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Tree>
    <p:extLst>
      <p:ext uri="{BB962C8B-B14F-4D97-AF65-F5344CB8AC3E}">
        <p14:creationId xmlns:p14="http://schemas.microsoft.com/office/powerpoint/2010/main" val="39469494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65DF49B-CCAE-4ECB-8D14-273C5EF25359}"/>
              </a:ext>
            </a:extLst>
          </p:cNvPr>
          <p:cNvSpPr/>
          <p:nvPr userDrawn="1"/>
        </p:nvSpPr>
        <p:spPr>
          <a:xfrm>
            <a:off x="14264638" y="0"/>
            <a:ext cx="4023361" cy="6096000"/>
          </a:xfrm>
          <a:prstGeom prst="rect">
            <a:avLst/>
          </a:prstGeom>
          <a:gradFill flip="none" rotWithShape="1">
            <a:gsLst>
              <a:gs pos="0">
                <a:srgbClr val="4F408E"/>
              </a:gs>
              <a:gs pos="86000">
                <a:srgbClr val="1C1B3D"/>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Picture Placeholder 2">
            <a:extLst>
              <a:ext uri="{FF2B5EF4-FFF2-40B4-BE49-F238E27FC236}">
                <a16:creationId xmlns:a16="http://schemas.microsoft.com/office/drawing/2014/main" id="{2A7695ED-6481-49F2-8B97-DF13884F74EC}"/>
              </a:ext>
            </a:extLst>
          </p:cNvPr>
          <p:cNvSpPr>
            <a:spLocks noGrp="1"/>
          </p:cNvSpPr>
          <p:nvPr>
            <p:ph type="pic" sz="quarter" idx="10"/>
          </p:nvPr>
        </p:nvSpPr>
        <p:spPr>
          <a:xfrm>
            <a:off x="1676400" y="3219450"/>
            <a:ext cx="4437063" cy="4143375"/>
          </a:xfrm>
          <a:pattFill prst="pct5">
            <a:fgClr>
              <a:schemeClr val="accent1"/>
            </a:fgClr>
            <a:bgClr>
              <a:schemeClr val="bg1"/>
            </a:bgClr>
          </a:pattFill>
          <a:ln>
            <a:noFill/>
          </a:ln>
          <a:effectLst>
            <a:outerShdw blurRad="50800" dist="38100" dir="5400000" algn="t" rotWithShape="0">
              <a:prstClr val="black">
                <a:alpha val="2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A9CC241E-2C5B-47DE-94B4-44EB5DA26252}"/>
              </a:ext>
            </a:extLst>
          </p:cNvPr>
          <p:cNvSpPr>
            <a:spLocks noGrp="1"/>
          </p:cNvSpPr>
          <p:nvPr>
            <p:ph type="pic" sz="quarter" idx="11"/>
          </p:nvPr>
        </p:nvSpPr>
        <p:spPr>
          <a:xfrm>
            <a:off x="6925468" y="3219449"/>
            <a:ext cx="4437063" cy="4143375"/>
          </a:xfrm>
          <a:pattFill prst="pct5">
            <a:fgClr>
              <a:schemeClr val="accent1"/>
            </a:fgClr>
            <a:bgClr>
              <a:schemeClr val="bg1"/>
            </a:bgClr>
          </a:pattFill>
          <a:ln>
            <a:noFill/>
          </a:ln>
          <a:effectLst>
            <a:outerShdw blurRad="50800" dist="38100" dir="5400000" algn="t" rotWithShape="0">
              <a:prstClr val="black">
                <a:alpha val="2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4CA937D8-F08D-417F-B4BE-C1C1172CBDCE}"/>
              </a:ext>
            </a:extLst>
          </p:cNvPr>
          <p:cNvSpPr>
            <a:spLocks noGrp="1"/>
          </p:cNvSpPr>
          <p:nvPr>
            <p:ph type="pic" sz="quarter" idx="12"/>
          </p:nvPr>
        </p:nvSpPr>
        <p:spPr>
          <a:xfrm>
            <a:off x="12174536" y="3219448"/>
            <a:ext cx="4437063" cy="4143375"/>
          </a:xfrm>
          <a:pattFill prst="pct5">
            <a:fgClr>
              <a:schemeClr val="accent1"/>
            </a:fgClr>
            <a:bgClr>
              <a:schemeClr val="bg1"/>
            </a:bgClr>
          </a:pattFill>
          <a:ln>
            <a:noFill/>
          </a:ln>
          <a:effectLst>
            <a:outerShdw blurRad="50800" dist="38100" dir="5400000" algn="t" rotWithShape="0">
              <a:prstClr val="black">
                <a:alpha val="2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8" name="Rectangle 27">
            <a:extLst>
              <a:ext uri="{FF2B5EF4-FFF2-40B4-BE49-F238E27FC236}">
                <a16:creationId xmlns:a16="http://schemas.microsoft.com/office/drawing/2014/main" id="{122B7409-44CC-4947-9122-97B015B9967F}"/>
              </a:ext>
            </a:extLst>
          </p:cNvPr>
          <p:cNvSpPr/>
          <p:nvPr userDrawn="1"/>
        </p:nvSpPr>
        <p:spPr>
          <a:xfrm>
            <a:off x="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1" name="Slide Number Placeholder 5">
            <a:extLst>
              <a:ext uri="{FF2B5EF4-FFF2-40B4-BE49-F238E27FC236}">
                <a16:creationId xmlns:a16="http://schemas.microsoft.com/office/drawing/2014/main" id="{9502AB46-06AD-49BC-A94A-42F7FC1296BE}"/>
              </a:ext>
            </a:extLst>
          </p:cNvPr>
          <p:cNvSpPr>
            <a:spLocks noGrp="1"/>
          </p:cNvSpPr>
          <p:nvPr>
            <p:ph type="sldNum" sz="quarter" idx="4"/>
          </p:nvPr>
        </p:nvSpPr>
        <p:spPr>
          <a:xfrm>
            <a:off x="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sp>
        <p:nvSpPr>
          <p:cNvPr id="8" name="Text Placeholder 2">
            <a:extLst>
              <a:ext uri="{FF2B5EF4-FFF2-40B4-BE49-F238E27FC236}">
                <a16:creationId xmlns:a16="http://schemas.microsoft.com/office/drawing/2014/main" id="{3E0EE79D-EAE3-0145-A877-CB7828764C71}"/>
              </a:ext>
            </a:extLst>
          </p:cNvPr>
          <p:cNvSpPr>
            <a:spLocks noGrp="1"/>
          </p:cNvSpPr>
          <p:nvPr>
            <p:ph type="body" sz="quarter" idx="20"/>
          </p:nvPr>
        </p:nvSpPr>
        <p:spPr>
          <a:xfrm>
            <a:off x="1676400" y="8298073"/>
            <a:ext cx="4437063"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9" name="Text Placeholder 4">
            <a:extLst>
              <a:ext uri="{FF2B5EF4-FFF2-40B4-BE49-F238E27FC236}">
                <a16:creationId xmlns:a16="http://schemas.microsoft.com/office/drawing/2014/main" id="{F26DE984-3302-6744-9F42-33F509A23F1D}"/>
              </a:ext>
            </a:extLst>
          </p:cNvPr>
          <p:cNvSpPr>
            <a:spLocks noGrp="1"/>
          </p:cNvSpPr>
          <p:nvPr>
            <p:ph type="body" sz="quarter" idx="21" hasCustomPrompt="1"/>
          </p:nvPr>
        </p:nvSpPr>
        <p:spPr>
          <a:xfrm>
            <a:off x="1676400" y="7779798"/>
            <a:ext cx="4437063"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
        <p:nvSpPr>
          <p:cNvPr id="10" name="Text Placeholder 2">
            <a:extLst>
              <a:ext uri="{FF2B5EF4-FFF2-40B4-BE49-F238E27FC236}">
                <a16:creationId xmlns:a16="http://schemas.microsoft.com/office/drawing/2014/main" id="{1E66DD5C-EDAF-DE4E-8F3C-9952E57C3CC0}"/>
              </a:ext>
            </a:extLst>
          </p:cNvPr>
          <p:cNvSpPr>
            <a:spLocks noGrp="1"/>
          </p:cNvSpPr>
          <p:nvPr>
            <p:ph type="body" sz="quarter" idx="22"/>
          </p:nvPr>
        </p:nvSpPr>
        <p:spPr>
          <a:xfrm>
            <a:off x="6925468" y="8262650"/>
            <a:ext cx="4437063"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11" name="Text Placeholder 4">
            <a:extLst>
              <a:ext uri="{FF2B5EF4-FFF2-40B4-BE49-F238E27FC236}">
                <a16:creationId xmlns:a16="http://schemas.microsoft.com/office/drawing/2014/main" id="{FA87BBBE-D624-0B43-8630-B58316AF69E7}"/>
              </a:ext>
            </a:extLst>
          </p:cNvPr>
          <p:cNvSpPr>
            <a:spLocks noGrp="1"/>
          </p:cNvSpPr>
          <p:nvPr>
            <p:ph type="body" sz="quarter" idx="23" hasCustomPrompt="1"/>
          </p:nvPr>
        </p:nvSpPr>
        <p:spPr>
          <a:xfrm>
            <a:off x="6925468" y="7744375"/>
            <a:ext cx="4437063"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
        <p:nvSpPr>
          <p:cNvPr id="12" name="Text Placeholder 2">
            <a:extLst>
              <a:ext uri="{FF2B5EF4-FFF2-40B4-BE49-F238E27FC236}">
                <a16:creationId xmlns:a16="http://schemas.microsoft.com/office/drawing/2014/main" id="{C1E3808E-9E09-8540-86C8-C2F93849FED0}"/>
              </a:ext>
            </a:extLst>
          </p:cNvPr>
          <p:cNvSpPr>
            <a:spLocks noGrp="1"/>
          </p:cNvSpPr>
          <p:nvPr>
            <p:ph type="body" sz="quarter" idx="24"/>
          </p:nvPr>
        </p:nvSpPr>
        <p:spPr>
          <a:xfrm>
            <a:off x="12174536" y="8227227"/>
            <a:ext cx="4437063"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13" name="Text Placeholder 4">
            <a:extLst>
              <a:ext uri="{FF2B5EF4-FFF2-40B4-BE49-F238E27FC236}">
                <a16:creationId xmlns:a16="http://schemas.microsoft.com/office/drawing/2014/main" id="{693C98DD-E3EB-7C41-BFC2-EB9B106D41A2}"/>
              </a:ext>
            </a:extLst>
          </p:cNvPr>
          <p:cNvSpPr>
            <a:spLocks noGrp="1"/>
          </p:cNvSpPr>
          <p:nvPr>
            <p:ph type="body" sz="quarter" idx="25" hasCustomPrompt="1"/>
          </p:nvPr>
        </p:nvSpPr>
        <p:spPr>
          <a:xfrm>
            <a:off x="12174536" y="7708952"/>
            <a:ext cx="4437063"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Tree>
    <p:extLst>
      <p:ext uri="{BB962C8B-B14F-4D97-AF65-F5344CB8AC3E}">
        <p14:creationId xmlns:p14="http://schemas.microsoft.com/office/powerpoint/2010/main" val="1775966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D540880-650C-40BB-B031-386BF63A0BA5}"/>
              </a:ext>
            </a:extLst>
          </p:cNvPr>
          <p:cNvSpPr>
            <a:spLocks noGrp="1"/>
          </p:cNvSpPr>
          <p:nvPr>
            <p:ph type="pic" sz="quarter" idx="10"/>
          </p:nvPr>
        </p:nvSpPr>
        <p:spPr>
          <a:xfrm>
            <a:off x="12372428" y="1013443"/>
            <a:ext cx="4888463" cy="4718578"/>
          </a:xfrm>
          <a:pattFill prst="pct5">
            <a:fgClr>
              <a:schemeClr val="accent1"/>
            </a:fgClr>
            <a:bgClr>
              <a:schemeClr val="bg1"/>
            </a:bgClr>
          </a:pattFill>
          <a:effectLst>
            <a:outerShdw blurRad="50800" dist="38100" dir="5400000" algn="t" rotWithShape="0">
              <a:prstClr val="black">
                <a:alpha val="2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10">
            <a:extLst>
              <a:ext uri="{FF2B5EF4-FFF2-40B4-BE49-F238E27FC236}">
                <a16:creationId xmlns:a16="http://schemas.microsoft.com/office/drawing/2014/main" id="{8823A86B-527D-4630-8547-398384321B35}"/>
              </a:ext>
            </a:extLst>
          </p:cNvPr>
          <p:cNvSpPr>
            <a:spLocks noGrp="1"/>
          </p:cNvSpPr>
          <p:nvPr>
            <p:ph type="pic" sz="quarter" idx="11"/>
          </p:nvPr>
        </p:nvSpPr>
        <p:spPr>
          <a:xfrm>
            <a:off x="10411226" y="4574857"/>
            <a:ext cx="4888463" cy="4718578"/>
          </a:xfrm>
          <a:pattFill prst="pct5">
            <a:fgClr>
              <a:schemeClr val="accent1"/>
            </a:fgClr>
            <a:bgClr>
              <a:schemeClr val="bg1"/>
            </a:bgClr>
          </a:pattFill>
          <a:effectLst>
            <a:outerShdw blurRad="50800" dist="38100" dir="5400000" algn="t" rotWithShape="0">
              <a:prstClr val="black">
                <a:alpha val="2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3" name="Rectangle 2">
            <a:extLst>
              <a:ext uri="{FF2B5EF4-FFF2-40B4-BE49-F238E27FC236}">
                <a16:creationId xmlns:a16="http://schemas.microsoft.com/office/drawing/2014/main" id="{6465DF87-7712-4BF6-8ECA-A0BA53A0647F}"/>
              </a:ext>
            </a:extLst>
          </p:cNvPr>
          <p:cNvSpPr/>
          <p:nvPr userDrawn="1"/>
        </p:nvSpPr>
        <p:spPr>
          <a:xfrm>
            <a:off x="0" y="0"/>
            <a:ext cx="1849120"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Oval 3">
            <a:extLst>
              <a:ext uri="{FF2B5EF4-FFF2-40B4-BE49-F238E27FC236}">
                <a16:creationId xmlns:a16="http://schemas.microsoft.com/office/drawing/2014/main" id="{CD6FF301-37D2-4E38-82D7-B0A695BF20FF}"/>
              </a:ext>
            </a:extLst>
          </p:cNvPr>
          <p:cNvSpPr/>
          <p:nvPr userDrawn="1"/>
        </p:nvSpPr>
        <p:spPr>
          <a:xfrm>
            <a:off x="487680" y="8898799"/>
            <a:ext cx="873760" cy="873760"/>
          </a:xfrm>
          <a:prstGeom prst="ellipse">
            <a:avLst/>
          </a:prstGeom>
          <a:gradFill flip="none" rotWithShape="1">
            <a:gsLst>
              <a:gs pos="0">
                <a:schemeClr val="accent1">
                  <a:lumMod val="5000"/>
                  <a:lumOff val="95000"/>
                </a:schemeClr>
              </a:gs>
              <a:gs pos="100000">
                <a:schemeClr val="bg1">
                  <a:lumMod val="95000"/>
                </a:schemeClr>
              </a:gs>
            </a:gsLst>
            <a:lin ang="5400000" scaled="1"/>
            <a:tileRect/>
          </a:gradFill>
          <a:ln>
            <a:noFill/>
          </a:ln>
          <a:effectLst>
            <a:outerShdw blurRad="2794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Slide Number Placeholder 5">
            <a:extLst>
              <a:ext uri="{FF2B5EF4-FFF2-40B4-BE49-F238E27FC236}">
                <a16:creationId xmlns:a16="http://schemas.microsoft.com/office/drawing/2014/main" id="{FA66B94C-BBA9-4EB9-B3E5-DF8CBA760AA5}"/>
              </a:ext>
            </a:extLst>
          </p:cNvPr>
          <p:cNvSpPr>
            <a:spLocks noGrp="1"/>
          </p:cNvSpPr>
          <p:nvPr>
            <p:ph type="sldNum" sz="quarter" idx="4"/>
          </p:nvPr>
        </p:nvSpPr>
        <p:spPr>
          <a:xfrm>
            <a:off x="487680" y="8965474"/>
            <a:ext cx="873760" cy="714830"/>
          </a:xfrm>
          <a:prstGeom prst="rect">
            <a:avLst/>
          </a:prstGeom>
        </p:spPr>
        <p:txBody>
          <a:bodyPr vert="horz" lIns="91440" tIns="45720" rIns="91440" bIns="45720" rtlCol="0" anchor="ctr"/>
          <a:lstStyle>
            <a:lvl1pPr algn="ctr">
              <a:defRPr sz="180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pic>
        <p:nvPicPr>
          <p:cNvPr id="8" name="Picture 7">
            <a:extLst>
              <a:ext uri="{FF2B5EF4-FFF2-40B4-BE49-F238E27FC236}">
                <a16:creationId xmlns:a16="http://schemas.microsoft.com/office/drawing/2014/main" id="{2A86D437-8641-064F-AD41-165DF1CBAC70}"/>
              </a:ext>
            </a:extLst>
          </p:cNvPr>
          <p:cNvPicPr>
            <a:picLocks noChangeAspect="1"/>
          </p:cNvPicPr>
          <p:nvPr userDrawn="1"/>
        </p:nvPicPr>
        <p:blipFill>
          <a:blip r:embed="rId2"/>
          <a:stretch>
            <a:fillRect/>
          </a:stretch>
        </p:blipFill>
        <p:spPr>
          <a:xfrm>
            <a:off x="389818" y="498844"/>
            <a:ext cx="1089732" cy="782936"/>
          </a:xfrm>
          <a:prstGeom prst="rect">
            <a:avLst/>
          </a:prstGeom>
        </p:spPr>
      </p:pic>
      <p:sp>
        <p:nvSpPr>
          <p:cNvPr id="9" name="Text Placeholder 2">
            <a:extLst>
              <a:ext uri="{FF2B5EF4-FFF2-40B4-BE49-F238E27FC236}">
                <a16:creationId xmlns:a16="http://schemas.microsoft.com/office/drawing/2014/main" id="{8CB02F02-60E0-A64E-A451-0430553248F1}"/>
              </a:ext>
            </a:extLst>
          </p:cNvPr>
          <p:cNvSpPr>
            <a:spLocks noGrp="1"/>
          </p:cNvSpPr>
          <p:nvPr>
            <p:ph type="body" sz="quarter" idx="12"/>
          </p:nvPr>
        </p:nvSpPr>
        <p:spPr>
          <a:xfrm>
            <a:off x="3193539" y="3436575"/>
            <a:ext cx="6342183" cy="4908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31C894AA-3353-374F-AB7E-3D955CF5A7AC}"/>
              </a:ext>
            </a:extLst>
          </p:cNvPr>
          <p:cNvSpPr>
            <a:spLocks noGrp="1"/>
          </p:cNvSpPr>
          <p:nvPr>
            <p:ph type="body" sz="quarter" idx="13"/>
          </p:nvPr>
        </p:nvSpPr>
        <p:spPr>
          <a:xfrm>
            <a:off x="3193539" y="2785004"/>
            <a:ext cx="6342183" cy="651571"/>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Tree>
    <p:extLst>
      <p:ext uri="{BB962C8B-B14F-4D97-AF65-F5344CB8AC3E}">
        <p14:creationId xmlns:p14="http://schemas.microsoft.com/office/powerpoint/2010/main" val="17380758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9" name="Flowchart: Manual Input 8">
            <a:extLst>
              <a:ext uri="{FF2B5EF4-FFF2-40B4-BE49-F238E27FC236}">
                <a16:creationId xmlns:a16="http://schemas.microsoft.com/office/drawing/2014/main" id="{79DCED76-7422-476A-8A48-C7A523D5E3DA}"/>
              </a:ext>
            </a:extLst>
          </p:cNvPr>
          <p:cNvSpPr/>
          <p:nvPr userDrawn="1"/>
        </p:nvSpPr>
        <p:spPr>
          <a:xfrm rot="16200000" flipH="1">
            <a:off x="8363777" y="362784"/>
            <a:ext cx="10287001" cy="9561443"/>
          </a:xfrm>
          <a:prstGeom prst="flowChartManualInpu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Picture Placeholder 5">
            <a:extLst>
              <a:ext uri="{FF2B5EF4-FFF2-40B4-BE49-F238E27FC236}">
                <a16:creationId xmlns:a16="http://schemas.microsoft.com/office/drawing/2014/main" id="{57E5126A-6868-4221-84C5-8FA737DADD78}"/>
              </a:ext>
            </a:extLst>
          </p:cNvPr>
          <p:cNvSpPr>
            <a:spLocks noGrp="1"/>
          </p:cNvSpPr>
          <p:nvPr>
            <p:ph type="pic" sz="quarter" idx="10"/>
          </p:nvPr>
        </p:nvSpPr>
        <p:spPr>
          <a:xfrm>
            <a:off x="6301408" y="1088231"/>
            <a:ext cx="6162261" cy="8110538"/>
          </a:xfrm>
          <a:pattFill prst="pct5">
            <a:fgClr>
              <a:schemeClr val="accent1"/>
            </a:fgClr>
            <a:bgClr>
              <a:schemeClr val="bg1"/>
            </a:bgClr>
          </a:pattFill>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3" name="Rectangle 12">
            <a:extLst>
              <a:ext uri="{FF2B5EF4-FFF2-40B4-BE49-F238E27FC236}">
                <a16:creationId xmlns:a16="http://schemas.microsoft.com/office/drawing/2014/main" id="{08D47F80-29B4-4C0C-A5CD-EC1D877CE521}"/>
              </a:ext>
            </a:extLst>
          </p:cNvPr>
          <p:cNvSpPr/>
          <p:nvPr userDrawn="1"/>
        </p:nvSpPr>
        <p:spPr>
          <a:xfrm>
            <a:off x="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Slide Number Placeholder 5">
            <a:extLst>
              <a:ext uri="{FF2B5EF4-FFF2-40B4-BE49-F238E27FC236}">
                <a16:creationId xmlns:a16="http://schemas.microsoft.com/office/drawing/2014/main" id="{2CF1F23B-84D1-4D7F-A7D4-14326979B52C}"/>
              </a:ext>
            </a:extLst>
          </p:cNvPr>
          <p:cNvSpPr>
            <a:spLocks noGrp="1"/>
          </p:cNvSpPr>
          <p:nvPr>
            <p:ph type="sldNum" sz="quarter" idx="4"/>
          </p:nvPr>
        </p:nvSpPr>
        <p:spPr>
          <a:xfrm>
            <a:off x="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sp>
        <p:nvSpPr>
          <p:cNvPr id="7" name="Text Placeholder 2">
            <a:extLst>
              <a:ext uri="{FF2B5EF4-FFF2-40B4-BE49-F238E27FC236}">
                <a16:creationId xmlns:a16="http://schemas.microsoft.com/office/drawing/2014/main" id="{2B8EBFAC-449F-4447-83FA-9449DDD55720}"/>
              </a:ext>
            </a:extLst>
          </p:cNvPr>
          <p:cNvSpPr>
            <a:spLocks noGrp="1"/>
          </p:cNvSpPr>
          <p:nvPr>
            <p:ph type="body" sz="quarter" idx="11"/>
          </p:nvPr>
        </p:nvSpPr>
        <p:spPr>
          <a:xfrm>
            <a:off x="1472027" y="3436575"/>
            <a:ext cx="3874673" cy="4908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4">
            <a:extLst>
              <a:ext uri="{FF2B5EF4-FFF2-40B4-BE49-F238E27FC236}">
                <a16:creationId xmlns:a16="http://schemas.microsoft.com/office/drawing/2014/main" id="{13B56520-A9F2-944A-8450-07DFAB4A0D66}"/>
              </a:ext>
            </a:extLst>
          </p:cNvPr>
          <p:cNvSpPr>
            <a:spLocks noGrp="1"/>
          </p:cNvSpPr>
          <p:nvPr>
            <p:ph type="body" sz="quarter" idx="13"/>
          </p:nvPr>
        </p:nvSpPr>
        <p:spPr>
          <a:xfrm>
            <a:off x="1472027" y="2785004"/>
            <a:ext cx="3874673" cy="651571"/>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Tree>
    <p:extLst>
      <p:ext uri="{BB962C8B-B14F-4D97-AF65-F5344CB8AC3E}">
        <p14:creationId xmlns:p14="http://schemas.microsoft.com/office/powerpoint/2010/main" val="80077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64FC84E-9613-45ED-AB14-9DBA3A133AB2}"/>
              </a:ext>
            </a:extLst>
          </p:cNvPr>
          <p:cNvSpPr>
            <a:spLocks noGrp="1"/>
          </p:cNvSpPr>
          <p:nvPr>
            <p:ph type="pic" sz="quarter" idx="10"/>
          </p:nvPr>
        </p:nvSpPr>
        <p:spPr>
          <a:xfrm>
            <a:off x="-1" y="0"/>
            <a:ext cx="6460436" cy="10287000"/>
          </a:xfrm>
          <a:noFill/>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8" name="Rectangle 7">
            <a:extLst>
              <a:ext uri="{FF2B5EF4-FFF2-40B4-BE49-F238E27FC236}">
                <a16:creationId xmlns:a16="http://schemas.microsoft.com/office/drawing/2014/main" id="{44119846-8ADE-4169-A43D-51F32762B07D}"/>
              </a:ext>
            </a:extLst>
          </p:cNvPr>
          <p:cNvSpPr/>
          <p:nvPr userDrawn="1"/>
        </p:nvSpPr>
        <p:spPr>
          <a:xfrm>
            <a:off x="1733296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Slide Number Placeholder 5">
            <a:extLst>
              <a:ext uri="{FF2B5EF4-FFF2-40B4-BE49-F238E27FC236}">
                <a16:creationId xmlns:a16="http://schemas.microsoft.com/office/drawing/2014/main" id="{A33BDC88-A71B-47DD-A7E2-DFEE06A72180}"/>
              </a:ext>
            </a:extLst>
          </p:cNvPr>
          <p:cNvSpPr>
            <a:spLocks noGrp="1"/>
          </p:cNvSpPr>
          <p:nvPr>
            <p:ph type="sldNum" sz="quarter" idx="4"/>
          </p:nvPr>
        </p:nvSpPr>
        <p:spPr>
          <a:xfrm>
            <a:off x="1733296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sp>
        <p:nvSpPr>
          <p:cNvPr id="5" name="Text Placeholder 14">
            <a:extLst>
              <a:ext uri="{FF2B5EF4-FFF2-40B4-BE49-F238E27FC236}">
                <a16:creationId xmlns:a16="http://schemas.microsoft.com/office/drawing/2014/main" id="{A5C72A80-734F-2142-8178-7D16C483F8B9}"/>
              </a:ext>
            </a:extLst>
          </p:cNvPr>
          <p:cNvSpPr>
            <a:spLocks noGrp="1"/>
          </p:cNvSpPr>
          <p:nvPr>
            <p:ph type="body" sz="quarter" idx="11"/>
          </p:nvPr>
        </p:nvSpPr>
        <p:spPr>
          <a:xfrm>
            <a:off x="7669628" y="2101640"/>
            <a:ext cx="9056272" cy="587181"/>
          </a:xfrm>
        </p:spPr>
        <p:txBody>
          <a:bodyPr>
            <a:normAutofit/>
          </a:bodyPr>
          <a:lstStyle>
            <a:lvl1pPr marL="0" indent="0">
              <a:lnSpc>
                <a:spcPct val="110000"/>
              </a:lnSpc>
              <a:buFontTx/>
              <a:buNone/>
              <a:defRPr sz="3600" b="1" i="0" baseline="0">
                <a:solidFill>
                  <a:schemeClr val="tx1"/>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p:txBody>
      </p:sp>
      <p:sp>
        <p:nvSpPr>
          <p:cNvPr id="6" name="Text Placeholder 14">
            <a:extLst>
              <a:ext uri="{FF2B5EF4-FFF2-40B4-BE49-F238E27FC236}">
                <a16:creationId xmlns:a16="http://schemas.microsoft.com/office/drawing/2014/main" id="{C606B681-0215-D14B-929A-FE8F0DA30168}"/>
              </a:ext>
            </a:extLst>
          </p:cNvPr>
          <p:cNvSpPr>
            <a:spLocks noGrp="1"/>
          </p:cNvSpPr>
          <p:nvPr>
            <p:ph type="body" sz="quarter" idx="12"/>
          </p:nvPr>
        </p:nvSpPr>
        <p:spPr>
          <a:xfrm>
            <a:off x="7669628" y="2977801"/>
            <a:ext cx="9449139" cy="5378799"/>
          </a:xfrm>
        </p:spPr>
        <p:txBody>
          <a:bodyPr>
            <a:normAutofit/>
          </a:bodyPr>
          <a:lstStyle>
            <a:lvl1pPr marL="457200" indent="-457200">
              <a:lnSpc>
                <a:spcPct val="150000"/>
              </a:lnSpc>
              <a:buFont typeface="Arial" panose="020B0604020202020204" pitchFamily="34" charset="0"/>
              <a:buChar char="•"/>
              <a:defRPr sz="2800" b="0" i="0" baseline="0">
                <a:solidFill>
                  <a:schemeClr val="bg1">
                    <a:lumMod val="50000"/>
                  </a:schemeClr>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076045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64FC84E-9613-45ED-AB14-9DBA3A133AB2}"/>
              </a:ext>
            </a:extLst>
          </p:cNvPr>
          <p:cNvSpPr>
            <a:spLocks noGrp="1"/>
          </p:cNvSpPr>
          <p:nvPr>
            <p:ph type="pic" sz="quarter" idx="10"/>
          </p:nvPr>
        </p:nvSpPr>
        <p:spPr>
          <a:xfrm>
            <a:off x="6244149" y="0"/>
            <a:ext cx="5799703" cy="10287000"/>
          </a:xfrm>
          <a:noFill/>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6" name="Text Placeholder 2">
            <a:extLst>
              <a:ext uri="{FF2B5EF4-FFF2-40B4-BE49-F238E27FC236}">
                <a16:creationId xmlns:a16="http://schemas.microsoft.com/office/drawing/2014/main" id="{49F887B7-EC31-1745-A98B-507D6877FC51}"/>
              </a:ext>
            </a:extLst>
          </p:cNvPr>
          <p:cNvSpPr>
            <a:spLocks noGrp="1"/>
          </p:cNvSpPr>
          <p:nvPr>
            <p:ph type="body" sz="quarter" idx="11"/>
          </p:nvPr>
        </p:nvSpPr>
        <p:spPr>
          <a:xfrm>
            <a:off x="977352" y="3436575"/>
            <a:ext cx="4369348" cy="4908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a:extLst>
              <a:ext uri="{FF2B5EF4-FFF2-40B4-BE49-F238E27FC236}">
                <a16:creationId xmlns:a16="http://schemas.microsoft.com/office/drawing/2014/main" id="{09D50D47-3835-3146-B7C7-4AF0630642E6}"/>
              </a:ext>
            </a:extLst>
          </p:cNvPr>
          <p:cNvSpPr>
            <a:spLocks noGrp="1"/>
          </p:cNvSpPr>
          <p:nvPr>
            <p:ph type="body" sz="quarter" idx="13"/>
          </p:nvPr>
        </p:nvSpPr>
        <p:spPr>
          <a:xfrm>
            <a:off x="977352" y="2785004"/>
            <a:ext cx="4369348" cy="651571"/>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
        <p:nvSpPr>
          <p:cNvPr id="8" name="Text Placeholder 2">
            <a:extLst>
              <a:ext uri="{FF2B5EF4-FFF2-40B4-BE49-F238E27FC236}">
                <a16:creationId xmlns:a16="http://schemas.microsoft.com/office/drawing/2014/main" id="{9E07542D-5DBA-D346-8A19-64D160FD531A}"/>
              </a:ext>
            </a:extLst>
          </p:cNvPr>
          <p:cNvSpPr>
            <a:spLocks noGrp="1"/>
          </p:cNvSpPr>
          <p:nvPr>
            <p:ph type="body" sz="quarter" idx="14"/>
          </p:nvPr>
        </p:nvSpPr>
        <p:spPr>
          <a:xfrm>
            <a:off x="12941301" y="3436575"/>
            <a:ext cx="4537230" cy="4908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4">
            <a:extLst>
              <a:ext uri="{FF2B5EF4-FFF2-40B4-BE49-F238E27FC236}">
                <a16:creationId xmlns:a16="http://schemas.microsoft.com/office/drawing/2014/main" id="{82B40ABD-3719-5347-A665-22AEA2FB2B73}"/>
              </a:ext>
            </a:extLst>
          </p:cNvPr>
          <p:cNvSpPr>
            <a:spLocks noGrp="1"/>
          </p:cNvSpPr>
          <p:nvPr>
            <p:ph type="body" sz="quarter" idx="15"/>
          </p:nvPr>
        </p:nvSpPr>
        <p:spPr>
          <a:xfrm>
            <a:off x="12941301" y="2785004"/>
            <a:ext cx="4537230" cy="651571"/>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Tree>
    <p:extLst>
      <p:ext uri="{BB962C8B-B14F-4D97-AF65-F5344CB8AC3E}">
        <p14:creationId xmlns:p14="http://schemas.microsoft.com/office/powerpoint/2010/main" val="18781644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10B0A3A7-7B38-40A3-AEE5-F966C8185378}"/>
              </a:ext>
            </a:extLst>
          </p:cNvPr>
          <p:cNvSpPr>
            <a:spLocks noGrp="1"/>
          </p:cNvSpPr>
          <p:nvPr>
            <p:ph type="pic" sz="quarter" idx="10"/>
          </p:nvPr>
        </p:nvSpPr>
        <p:spPr>
          <a:xfrm>
            <a:off x="11827564" y="0"/>
            <a:ext cx="6460436" cy="10287000"/>
          </a:xfrm>
          <a:noFill/>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5" name="Rectangle 4">
            <a:extLst>
              <a:ext uri="{FF2B5EF4-FFF2-40B4-BE49-F238E27FC236}">
                <a16:creationId xmlns:a16="http://schemas.microsoft.com/office/drawing/2014/main" id="{0C2C2126-C41F-45CD-B7D8-075D0BC57F1C}"/>
              </a:ext>
            </a:extLst>
          </p:cNvPr>
          <p:cNvSpPr/>
          <p:nvPr userDrawn="1"/>
        </p:nvSpPr>
        <p:spPr>
          <a:xfrm>
            <a:off x="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A16CB94C-3928-4083-8C4F-203DD6CA56C5}"/>
              </a:ext>
            </a:extLst>
          </p:cNvPr>
          <p:cNvSpPr>
            <a:spLocks noGrp="1"/>
          </p:cNvSpPr>
          <p:nvPr>
            <p:ph type="sldNum" sz="quarter" idx="4"/>
          </p:nvPr>
        </p:nvSpPr>
        <p:spPr>
          <a:xfrm>
            <a:off x="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sp>
        <p:nvSpPr>
          <p:cNvPr id="7" name="Text Placeholder 14">
            <a:extLst>
              <a:ext uri="{FF2B5EF4-FFF2-40B4-BE49-F238E27FC236}">
                <a16:creationId xmlns:a16="http://schemas.microsoft.com/office/drawing/2014/main" id="{DBE1DE64-F16E-8C49-8DFB-B682AC55BD20}"/>
              </a:ext>
            </a:extLst>
          </p:cNvPr>
          <p:cNvSpPr>
            <a:spLocks noGrp="1"/>
          </p:cNvSpPr>
          <p:nvPr>
            <p:ph type="body" sz="quarter" idx="11"/>
          </p:nvPr>
        </p:nvSpPr>
        <p:spPr>
          <a:xfrm>
            <a:off x="1433719" y="2101640"/>
            <a:ext cx="9056272" cy="587181"/>
          </a:xfrm>
        </p:spPr>
        <p:txBody>
          <a:bodyPr>
            <a:normAutofit/>
          </a:bodyPr>
          <a:lstStyle>
            <a:lvl1pPr marL="0" indent="0">
              <a:lnSpc>
                <a:spcPct val="110000"/>
              </a:lnSpc>
              <a:buFontTx/>
              <a:buNone/>
              <a:defRPr sz="3600" b="1" i="0" baseline="0">
                <a:solidFill>
                  <a:schemeClr val="tx1"/>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p:txBody>
      </p:sp>
      <p:sp>
        <p:nvSpPr>
          <p:cNvPr id="8" name="Text Placeholder 14">
            <a:extLst>
              <a:ext uri="{FF2B5EF4-FFF2-40B4-BE49-F238E27FC236}">
                <a16:creationId xmlns:a16="http://schemas.microsoft.com/office/drawing/2014/main" id="{BC46FA83-53A2-744B-8619-6FE69D08A7D5}"/>
              </a:ext>
            </a:extLst>
          </p:cNvPr>
          <p:cNvSpPr>
            <a:spLocks noGrp="1"/>
          </p:cNvSpPr>
          <p:nvPr>
            <p:ph type="body" sz="quarter" idx="12"/>
          </p:nvPr>
        </p:nvSpPr>
        <p:spPr>
          <a:xfrm>
            <a:off x="1433719" y="2977801"/>
            <a:ext cx="9056272" cy="5378799"/>
          </a:xfrm>
        </p:spPr>
        <p:txBody>
          <a:bodyPr>
            <a:normAutofit/>
          </a:bodyPr>
          <a:lstStyle>
            <a:lvl1pPr marL="457200" indent="-457200">
              <a:lnSpc>
                <a:spcPct val="150000"/>
              </a:lnSpc>
              <a:buFont typeface="Arial" panose="020B0604020202020204" pitchFamily="34" charset="0"/>
              <a:buChar char="•"/>
              <a:defRPr sz="2800" b="0" i="0" baseline="0">
                <a:solidFill>
                  <a:schemeClr val="bg1">
                    <a:lumMod val="50000"/>
                  </a:schemeClr>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689420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D0A9BAD-0BA3-497D-A348-3C000D48C8D0}"/>
              </a:ext>
            </a:extLst>
          </p:cNvPr>
          <p:cNvSpPr>
            <a:spLocks noGrp="1"/>
          </p:cNvSpPr>
          <p:nvPr>
            <p:ph type="pic" sz="quarter" idx="10"/>
          </p:nvPr>
        </p:nvSpPr>
        <p:spPr>
          <a:xfrm>
            <a:off x="1710055" y="2878138"/>
            <a:ext cx="3171825" cy="3192462"/>
          </a:xfrm>
          <a:prstGeom prst="ellipse">
            <a:avLst/>
          </a:prstGeom>
          <a:pattFill prst="pct5">
            <a:fgClr>
              <a:schemeClr val="accent1"/>
            </a:fgClr>
            <a:bgClr>
              <a:schemeClr val="bg1"/>
            </a:bgClr>
          </a:pattFill>
          <a:effectLst>
            <a:outerShdw blurRad="25400" dist="38100" dir="5400000" algn="t" rotWithShape="0">
              <a:prstClr val="black">
                <a:alpha val="20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8">
            <a:extLst>
              <a:ext uri="{FF2B5EF4-FFF2-40B4-BE49-F238E27FC236}">
                <a16:creationId xmlns:a16="http://schemas.microsoft.com/office/drawing/2014/main" id="{E822572B-3F34-4DC2-AC05-EB6CB6D00524}"/>
              </a:ext>
            </a:extLst>
          </p:cNvPr>
          <p:cNvSpPr>
            <a:spLocks noGrp="1"/>
          </p:cNvSpPr>
          <p:nvPr>
            <p:ph type="pic" sz="quarter" idx="11"/>
          </p:nvPr>
        </p:nvSpPr>
        <p:spPr>
          <a:xfrm>
            <a:off x="5601970" y="2877401"/>
            <a:ext cx="3171825" cy="3192462"/>
          </a:xfrm>
          <a:prstGeom prst="ellipse">
            <a:avLst/>
          </a:prstGeom>
          <a:pattFill prst="pct5">
            <a:fgClr>
              <a:schemeClr val="accent1"/>
            </a:fgClr>
            <a:bgClr>
              <a:schemeClr val="bg1"/>
            </a:bgClr>
          </a:pattFill>
          <a:effectLst>
            <a:outerShdw blurRad="25400" dist="38100" dir="5400000" algn="t" rotWithShape="0">
              <a:prstClr val="black">
                <a:alpha val="20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8">
            <a:extLst>
              <a:ext uri="{FF2B5EF4-FFF2-40B4-BE49-F238E27FC236}">
                <a16:creationId xmlns:a16="http://schemas.microsoft.com/office/drawing/2014/main" id="{7A28EA32-518D-4E65-BE6A-2C77D0BC65D4}"/>
              </a:ext>
            </a:extLst>
          </p:cNvPr>
          <p:cNvSpPr>
            <a:spLocks noGrp="1"/>
          </p:cNvSpPr>
          <p:nvPr>
            <p:ph type="pic" sz="quarter" idx="12"/>
          </p:nvPr>
        </p:nvSpPr>
        <p:spPr>
          <a:xfrm>
            <a:off x="9514207" y="2877401"/>
            <a:ext cx="3171825" cy="3192462"/>
          </a:xfrm>
          <a:prstGeom prst="ellipse">
            <a:avLst/>
          </a:prstGeom>
          <a:pattFill prst="pct5">
            <a:fgClr>
              <a:schemeClr val="accent1"/>
            </a:fgClr>
            <a:bgClr>
              <a:schemeClr val="bg1"/>
            </a:bgClr>
          </a:pattFill>
          <a:effectLst>
            <a:outerShdw blurRad="25400" dist="38100" dir="5400000" algn="t" rotWithShape="0">
              <a:prstClr val="black">
                <a:alpha val="20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8">
            <a:extLst>
              <a:ext uri="{FF2B5EF4-FFF2-40B4-BE49-F238E27FC236}">
                <a16:creationId xmlns:a16="http://schemas.microsoft.com/office/drawing/2014/main" id="{45AFF35D-9011-47B3-9CA0-0ED5C747D1F3}"/>
              </a:ext>
            </a:extLst>
          </p:cNvPr>
          <p:cNvSpPr>
            <a:spLocks noGrp="1"/>
          </p:cNvSpPr>
          <p:nvPr>
            <p:ph type="pic" sz="quarter" idx="13"/>
          </p:nvPr>
        </p:nvSpPr>
        <p:spPr>
          <a:xfrm>
            <a:off x="13406120" y="2877401"/>
            <a:ext cx="3171825" cy="3192462"/>
          </a:xfrm>
          <a:prstGeom prst="ellipse">
            <a:avLst/>
          </a:prstGeom>
          <a:pattFill prst="pct5">
            <a:fgClr>
              <a:schemeClr val="accent1"/>
            </a:fgClr>
            <a:bgClr>
              <a:schemeClr val="bg1"/>
            </a:bgClr>
          </a:pattFill>
          <a:effectLst>
            <a:outerShdw blurRad="25400" dist="38100" dir="5400000" algn="t" rotWithShape="0">
              <a:prstClr val="black">
                <a:alpha val="20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3" name="Rectangle 2">
            <a:extLst>
              <a:ext uri="{FF2B5EF4-FFF2-40B4-BE49-F238E27FC236}">
                <a16:creationId xmlns:a16="http://schemas.microsoft.com/office/drawing/2014/main" id="{6CFD1707-0DE7-4335-A4A5-1E747FDAD8D6}"/>
              </a:ext>
            </a:extLst>
          </p:cNvPr>
          <p:cNvSpPr/>
          <p:nvPr userDrawn="1"/>
        </p:nvSpPr>
        <p:spPr>
          <a:xfrm>
            <a:off x="866648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Slide Number Placeholder 5">
            <a:extLst>
              <a:ext uri="{FF2B5EF4-FFF2-40B4-BE49-F238E27FC236}">
                <a16:creationId xmlns:a16="http://schemas.microsoft.com/office/drawing/2014/main" id="{22335604-30AF-47A9-A2B1-278D16D06ED6}"/>
              </a:ext>
            </a:extLst>
          </p:cNvPr>
          <p:cNvSpPr>
            <a:spLocks noGrp="1"/>
          </p:cNvSpPr>
          <p:nvPr>
            <p:ph type="sldNum" sz="quarter" idx="4"/>
          </p:nvPr>
        </p:nvSpPr>
        <p:spPr>
          <a:xfrm>
            <a:off x="866648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sp>
        <p:nvSpPr>
          <p:cNvPr id="11" name="Text Placeholder 2">
            <a:extLst>
              <a:ext uri="{FF2B5EF4-FFF2-40B4-BE49-F238E27FC236}">
                <a16:creationId xmlns:a16="http://schemas.microsoft.com/office/drawing/2014/main" id="{EC8DE610-CD18-3D46-86FA-DFBC400C8707}"/>
              </a:ext>
            </a:extLst>
          </p:cNvPr>
          <p:cNvSpPr>
            <a:spLocks noGrp="1"/>
          </p:cNvSpPr>
          <p:nvPr>
            <p:ph type="body" sz="quarter" idx="14"/>
          </p:nvPr>
        </p:nvSpPr>
        <p:spPr>
          <a:xfrm>
            <a:off x="1710055" y="7425577"/>
            <a:ext cx="3171825"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15" name="Text Placeholder 4">
            <a:extLst>
              <a:ext uri="{FF2B5EF4-FFF2-40B4-BE49-F238E27FC236}">
                <a16:creationId xmlns:a16="http://schemas.microsoft.com/office/drawing/2014/main" id="{3B3465E6-C500-9A4A-9CB0-8984520F3A2C}"/>
              </a:ext>
            </a:extLst>
          </p:cNvPr>
          <p:cNvSpPr>
            <a:spLocks noGrp="1"/>
          </p:cNvSpPr>
          <p:nvPr>
            <p:ph type="body" sz="quarter" idx="15" hasCustomPrompt="1"/>
          </p:nvPr>
        </p:nvSpPr>
        <p:spPr>
          <a:xfrm>
            <a:off x="1710055" y="6907302"/>
            <a:ext cx="3171825"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
        <p:nvSpPr>
          <p:cNvPr id="16" name="Text Placeholder 2">
            <a:extLst>
              <a:ext uri="{FF2B5EF4-FFF2-40B4-BE49-F238E27FC236}">
                <a16:creationId xmlns:a16="http://schemas.microsoft.com/office/drawing/2014/main" id="{C31F4791-5E7F-3940-B474-DA167311AC28}"/>
              </a:ext>
            </a:extLst>
          </p:cNvPr>
          <p:cNvSpPr>
            <a:spLocks noGrp="1"/>
          </p:cNvSpPr>
          <p:nvPr>
            <p:ph type="body" sz="quarter" idx="16"/>
          </p:nvPr>
        </p:nvSpPr>
        <p:spPr>
          <a:xfrm>
            <a:off x="5622294" y="7425577"/>
            <a:ext cx="3171825"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17" name="Text Placeholder 4">
            <a:extLst>
              <a:ext uri="{FF2B5EF4-FFF2-40B4-BE49-F238E27FC236}">
                <a16:creationId xmlns:a16="http://schemas.microsoft.com/office/drawing/2014/main" id="{27404E33-9148-6746-99D0-62D4DFAC97F3}"/>
              </a:ext>
            </a:extLst>
          </p:cNvPr>
          <p:cNvSpPr>
            <a:spLocks noGrp="1"/>
          </p:cNvSpPr>
          <p:nvPr>
            <p:ph type="body" sz="quarter" idx="17" hasCustomPrompt="1"/>
          </p:nvPr>
        </p:nvSpPr>
        <p:spPr>
          <a:xfrm>
            <a:off x="5622294" y="6907302"/>
            <a:ext cx="3171825"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
        <p:nvSpPr>
          <p:cNvPr id="18" name="Text Placeholder 2">
            <a:extLst>
              <a:ext uri="{FF2B5EF4-FFF2-40B4-BE49-F238E27FC236}">
                <a16:creationId xmlns:a16="http://schemas.microsoft.com/office/drawing/2014/main" id="{59012A40-7108-0D4B-96BC-82D418C62399}"/>
              </a:ext>
            </a:extLst>
          </p:cNvPr>
          <p:cNvSpPr>
            <a:spLocks noGrp="1"/>
          </p:cNvSpPr>
          <p:nvPr>
            <p:ph type="body" sz="quarter" idx="18"/>
          </p:nvPr>
        </p:nvSpPr>
        <p:spPr>
          <a:xfrm>
            <a:off x="9514207" y="7425577"/>
            <a:ext cx="3171825"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19" name="Text Placeholder 4">
            <a:extLst>
              <a:ext uri="{FF2B5EF4-FFF2-40B4-BE49-F238E27FC236}">
                <a16:creationId xmlns:a16="http://schemas.microsoft.com/office/drawing/2014/main" id="{4A478A63-C7D1-5640-BD14-4D92EC597C26}"/>
              </a:ext>
            </a:extLst>
          </p:cNvPr>
          <p:cNvSpPr>
            <a:spLocks noGrp="1"/>
          </p:cNvSpPr>
          <p:nvPr>
            <p:ph type="body" sz="quarter" idx="19" hasCustomPrompt="1"/>
          </p:nvPr>
        </p:nvSpPr>
        <p:spPr>
          <a:xfrm>
            <a:off x="9514207" y="6907302"/>
            <a:ext cx="3171825"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
        <p:nvSpPr>
          <p:cNvPr id="20" name="Text Placeholder 2">
            <a:extLst>
              <a:ext uri="{FF2B5EF4-FFF2-40B4-BE49-F238E27FC236}">
                <a16:creationId xmlns:a16="http://schemas.microsoft.com/office/drawing/2014/main" id="{3D333BDE-ECC3-1A46-90F3-31AF924156CB}"/>
              </a:ext>
            </a:extLst>
          </p:cNvPr>
          <p:cNvSpPr>
            <a:spLocks noGrp="1"/>
          </p:cNvSpPr>
          <p:nvPr>
            <p:ph type="body" sz="quarter" idx="20"/>
          </p:nvPr>
        </p:nvSpPr>
        <p:spPr>
          <a:xfrm>
            <a:off x="13406120" y="7425577"/>
            <a:ext cx="3171825"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21" name="Text Placeholder 4">
            <a:extLst>
              <a:ext uri="{FF2B5EF4-FFF2-40B4-BE49-F238E27FC236}">
                <a16:creationId xmlns:a16="http://schemas.microsoft.com/office/drawing/2014/main" id="{FE9BAEAC-D1C6-F749-8A81-E31F9ED921B6}"/>
              </a:ext>
            </a:extLst>
          </p:cNvPr>
          <p:cNvSpPr>
            <a:spLocks noGrp="1"/>
          </p:cNvSpPr>
          <p:nvPr>
            <p:ph type="body" sz="quarter" idx="21" hasCustomPrompt="1"/>
          </p:nvPr>
        </p:nvSpPr>
        <p:spPr>
          <a:xfrm>
            <a:off x="13406120" y="6907302"/>
            <a:ext cx="3171825"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Tree>
    <p:extLst>
      <p:ext uri="{BB962C8B-B14F-4D97-AF65-F5344CB8AC3E}">
        <p14:creationId xmlns:p14="http://schemas.microsoft.com/office/powerpoint/2010/main" val="14799755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6D5E4A9-F53C-451D-89D8-96E4198143AC}"/>
              </a:ext>
            </a:extLst>
          </p:cNvPr>
          <p:cNvSpPr>
            <a:spLocks noGrp="1"/>
          </p:cNvSpPr>
          <p:nvPr>
            <p:ph type="pic" sz="quarter" idx="10"/>
          </p:nvPr>
        </p:nvSpPr>
        <p:spPr>
          <a:xfrm>
            <a:off x="2806700" y="1008063"/>
            <a:ext cx="4624388" cy="3994150"/>
          </a:xfrm>
          <a:pattFill prst="pct5">
            <a:fgClr>
              <a:schemeClr val="accent1"/>
            </a:fgClr>
            <a:bgClr>
              <a:schemeClr val="bg1"/>
            </a:bgClr>
          </a:patt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2" name="Picture Placeholder 4">
            <a:extLst>
              <a:ext uri="{FF2B5EF4-FFF2-40B4-BE49-F238E27FC236}">
                <a16:creationId xmlns:a16="http://schemas.microsoft.com/office/drawing/2014/main" id="{6AA0447E-E90C-435A-8B2E-3ED69DDB6DAD}"/>
              </a:ext>
            </a:extLst>
          </p:cNvPr>
          <p:cNvSpPr>
            <a:spLocks noGrp="1"/>
          </p:cNvSpPr>
          <p:nvPr>
            <p:ph type="pic" sz="quarter" idx="11"/>
          </p:nvPr>
        </p:nvSpPr>
        <p:spPr>
          <a:xfrm>
            <a:off x="7753676" y="1007291"/>
            <a:ext cx="4624388" cy="3994150"/>
          </a:xfrm>
          <a:pattFill prst="pct5">
            <a:fgClr>
              <a:schemeClr val="accent1"/>
            </a:fgClr>
            <a:bgClr>
              <a:schemeClr val="bg1"/>
            </a:bgClr>
          </a:patt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3" name="Picture Placeholder 4">
            <a:extLst>
              <a:ext uri="{FF2B5EF4-FFF2-40B4-BE49-F238E27FC236}">
                <a16:creationId xmlns:a16="http://schemas.microsoft.com/office/drawing/2014/main" id="{CB45CDE8-5BF3-44D2-B00C-C4529FCA0F1F}"/>
              </a:ext>
            </a:extLst>
          </p:cNvPr>
          <p:cNvSpPr>
            <a:spLocks noGrp="1"/>
          </p:cNvSpPr>
          <p:nvPr>
            <p:ph type="pic" sz="quarter" idx="12"/>
          </p:nvPr>
        </p:nvSpPr>
        <p:spPr>
          <a:xfrm>
            <a:off x="12701974" y="1007291"/>
            <a:ext cx="4624388" cy="3994150"/>
          </a:xfrm>
          <a:pattFill prst="pct5">
            <a:fgClr>
              <a:schemeClr val="accent1"/>
            </a:fgClr>
            <a:bgClr>
              <a:schemeClr val="bg1"/>
            </a:bgClr>
          </a:patt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4" name="Picture Placeholder 4">
            <a:extLst>
              <a:ext uri="{FF2B5EF4-FFF2-40B4-BE49-F238E27FC236}">
                <a16:creationId xmlns:a16="http://schemas.microsoft.com/office/drawing/2014/main" id="{D01A8D32-B5C0-4B27-A49F-6288BA3806DF}"/>
              </a:ext>
            </a:extLst>
          </p:cNvPr>
          <p:cNvSpPr>
            <a:spLocks noGrp="1"/>
          </p:cNvSpPr>
          <p:nvPr>
            <p:ph type="pic" sz="quarter" idx="13"/>
          </p:nvPr>
        </p:nvSpPr>
        <p:spPr>
          <a:xfrm>
            <a:off x="2805944" y="5341529"/>
            <a:ext cx="4624388" cy="3994150"/>
          </a:xfrm>
          <a:pattFill prst="pct5">
            <a:fgClr>
              <a:schemeClr val="accent1"/>
            </a:fgClr>
            <a:bgClr>
              <a:schemeClr val="bg1"/>
            </a:bgClr>
          </a:patt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5" name="Picture Placeholder 4">
            <a:extLst>
              <a:ext uri="{FF2B5EF4-FFF2-40B4-BE49-F238E27FC236}">
                <a16:creationId xmlns:a16="http://schemas.microsoft.com/office/drawing/2014/main" id="{6943F086-D731-481E-86E1-3C03E0FE50F1}"/>
              </a:ext>
            </a:extLst>
          </p:cNvPr>
          <p:cNvSpPr>
            <a:spLocks noGrp="1"/>
          </p:cNvSpPr>
          <p:nvPr>
            <p:ph type="pic" sz="quarter" idx="14"/>
          </p:nvPr>
        </p:nvSpPr>
        <p:spPr>
          <a:xfrm>
            <a:off x="7753676" y="5341529"/>
            <a:ext cx="4624388" cy="3994150"/>
          </a:xfrm>
          <a:pattFill prst="pct5">
            <a:fgClr>
              <a:schemeClr val="accent1"/>
            </a:fgClr>
            <a:bgClr>
              <a:schemeClr val="bg1"/>
            </a:bgClr>
          </a:patt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6" name="Picture Placeholder 4">
            <a:extLst>
              <a:ext uri="{FF2B5EF4-FFF2-40B4-BE49-F238E27FC236}">
                <a16:creationId xmlns:a16="http://schemas.microsoft.com/office/drawing/2014/main" id="{E22020AC-C641-48C1-B34A-9A0495C5D138}"/>
              </a:ext>
            </a:extLst>
          </p:cNvPr>
          <p:cNvSpPr>
            <a:spLocks noGrp="1"/>
          </p:cNvSpPr>
          <p:nvPr>
            <p:ph type="pic" sz="quarter" idx="15"/>
          </p:nvPr>
        </p:nvSpPr>
        <p:spPr>
          <a:xfrm>
            <a:off x="12701408" y="5341529"/>
            <a:ext cx="4624388" cy="3994150"/>
          </a:xfrm>
          <a:pattFill prst="pct5">
            <a:fgClr>
              <a:schemeClr val="accent1"/>
            </a:fgClr>
            <a:bgClr>
              <a:schemeClr val="bg1"/>
            </a:bgClr>
          </a:patt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0" name="Rectangle 9">
            <a:extLst>
              <a:ext uri="{FF2B5EF4-FFF2-40B4-BE49-F238E27FC236}">
                <a16:creationId xmlns:a16="http://schemas.microsoft.com/office/drawing/2014/main" id="{3576EE43-DA22-4C86-9993-178F5A87370E}"/>
              </a:ext>
            </a:extLst>
          </p:cNvPr>
          <p:cNvSpPr/>
          <p:nvPr userDrawn="1"/>
        </p:nvSpPr>
        <p:spPr>
          <a:xfrm>
            <a:off x="0" y="0"/>
            <a:ext cx="1849120"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399F0509-4EB3-498E-9CF7-B2D20A6BCA6C}"/>
              </a:ext>
            </a:extLst>
          </p:cNvPr>
          <p:cNvSpPr/>
          <p:nvPr userDrawn="1"/>
        </p:nvSpPr>
        <p:spPr>
          <a:xfrm>
            <a:off x="487680" y="8898799"/>
            <a:ext cx="873760" cy="873760"/>
          </a:xfrm>
          <a:prstGeom prst="ellipse">
            <a:avLst/>
          </a:prstGeom>
          <a:gradFill flip="none" rotWithShape="1">
            <a:gsLst>
              <a:gs pos="0">
                <a:schemeClr val="accent1">
                  <a:lumMod val="5000"/>
                  <a:lumOff val="95000"/>
                </a:schemeClr>
              </a:gs>
              <a:gs pos="100000">
                <a:schemeClr val="bg1">
                  <a:lumMod val="95000"/>
                </a:schemeClr>
              </a:gs>
            </a:gsLst>
            <a:lin ang="5400000" scaled="1"/>
            <a:tileRect/>
          </a:gradFill>
          <a:ln>
            <a:noFill/>
          </a:ln>
          <a:effectLst>
            <a:outerShdw blurRad="2794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 name="Slide Number Placeholder 5">
            <a:extLst>
              <a:ext uri="{FF2B5EF4-FFF2-40B4-BE49-F238E27FC236}">
                <a16:creationId xmlns:a16="http://schemas.microsoft.com/office/drawing/2014/main" id="{18433781-2879-4374-A92D-E329553639C9}"/>
              </a:ext>
            </a:extLst>
          </p:cNvPr>
          <p:cNvSpPr>
            <a:spLocks noGrp="1"/>
          </p:cNvSpPr>
          <p:nvPr>
            <p:ph type="sldNum" sz="quarter" idx="4"/>
          </p:nvPr>
        </p:nvSpPr>
        <p:spPr>
          <a:xfrm>
            <a:off x="487680" y="8965474"/>
            <a:ext cx="873760" cy="714830"/>
          </a:xfrm>
          <a:prstGeom prst="rect">
            <a:avLst/>
          </a:prstGeom>
        </p:spPr>
        <p:txBody>
          <a:bodyPr vert="horz" lIns="91440" tIns="45720" rIns="91440" bIns="45720" rtlCol="0" anchor="ctr"/>
          <a:lstStyle>
            <a:lvl1pPr algn="ctr">
              <a:defRPr sz="180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pic>
        <p:nvPicPr>
          <p:cNvPr id="13" name="Picture 12">
            <a:extLst>
              <a:ext uri="{FF2B5EF4-FFF2-40B4-BE49-F238E27FC236}">
                <a16:creationId xmlns:a16="http://schemas.microsoft.com/office/drawing/2014/main" id="{1F2137D0-DFDF-AA4D-B7EF-13A43F063594}"/>
              </a:ext>
            </a:extLst>
          </p:cNvPr>
          <p:cNvPicPr>
            <a:picLocks noChangeAspect="1"/>
          </p:cNvPicPr>
          <p:nvPr userDrawn="1"/>
        </p:nvPicPr>
        <p:blipFill>
          <a:blip r:embed="rId2"/>
          <a:stretch>
            <a:fillRect/>
          </a:stretch>
        </p:blipFill>
        <p:spPr>
          <a:xfrm>
            <a:off x="389818" y="498844"/>
            <a:ext cx="1089732" cy="782936"/>
          </a:xfrm>
          <a:prstGeom prst="rect">
            <a:avLst/>
          </a:prstGeom>
        </p:spPr>
      </p:pic>
    </p:spTree>
    <p:extLst>
      <p:ext uri="{BB962C8B-B14F-4D97-AF65-F5344CB8AC3E}">
        <p14:creationId xmlns:p14="http://schemas.microsoft.com/office/powerpoint/2010/main" val="16399490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24" name="Picture Placeholder 4">
            <a:extLst>
              <a:ext uri="{FF2B5EF4-FFF2-40B4-BE49-F238E27FC236}">
                <a16:creationId xmlns:a16="http://schemas.microsoft.com/office/drawing/2014/main" id="{D01A8D32-B5C0-4B27-A49F-6288BA3806DF}"/>
              </a:ext>
            </a:extLst>
          </p:cNvPr>
          <p:cNvSpPr>
            <a:spLocks noGrp="1"/>
          </p:cNvSpPr>
          <p:nvPr>
            <p:ph type="pic" sz="quarter" idx="13"/>
          </p:nvPr>
        </p:nvSpPr>
        <p:spPr>
          <a:xfrm>
            <a:off x="961828" y="5341529"/>
            <a:ext cx="4624388" cy="3994150"/>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5" name="Picture Placeholder 4">
            <a:extLst>
              <a:ext uri="{FF2B5EF4-FFF2-40B4-BE49-F238E27FC236}">
                <a16:creationId xmlns:a16="http://schemas.microsoft.com/office/drawing/2014/main" id="{6943F086-D731-481E-86E1-3C03E0FE50F1}"/>
              </a:ext>
            </a:extLst>
          </p:cNvPr>
          <p:cNvSpPr>
            <a:spLocks noGrp="1"/>
          </p:cNvSpPr>
          <p:nvPr>
            <p:ph type="pic" sz="quarter" idx="14"/>
          </p:nvPr>
        </p:nvSpPr>
        <p:spPr>
          <a:xfrm>
            <a:off x="5909560" y="5341529"/>
            <a:ext cx="4624388" cy="3994150"/>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6" name="Picture Placeholder 4">
            <a:extLst>
              <a:ext uri="{FF2B5EF4-FFF2-40B4-BE49-F238E27FC236}">
                <a16:creationId xmlns:a16="http://schemas.microsoft.com/office/drawing/2014/main" id="{E22020AC-C641-48C1-B34A-9A0495C5D138}"/>
              </a:ext>
            </a:extLst>
          </p:cNvPr>
          <p:cNvSpPr>
            <a:spLocks noGrp="1"/>
          </p:cNvSpPr>
          <p:nvPr>
            <p:ph type="pic" sz="quarter" idx="15"/>
          </p:nvPr>
        </p:nvSpPr>
        <p:spPr>
          <a:xfrm>
            <a:off x="10857292" y="5341529"/>
            <a:ext cx="4624388" cy="3994150"/>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0" name="Rectangle 9">
            <a:extLst>
              <a:ext uri="{FF2B5EF4-FFF2-40B4-BE49-F238E27FC236}">
                <a16:creationId xmlns:a16="http://schemas.microsoft.com/office/drawing/2014/main" id="{3576EE43-DA22-4C86-9993-178F5A87370E}"/>
              </a:ext>
            </a:extLst>
          </p:cNvPr>
          <p:cNvSpPr/>
          <p:nvPr userDrawn="1"/>
        </p:nvSpPr>
        <p:spPr>
          <a:xfrm>
            <a:off x="16438880" y="0"/>
            <a:ext cx="1849120"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399F0509-4EB3-498E-9CF7-B2D20A6BCA6C}"/>
              </a:ext>
            </a:extLst>
          </p:cNvPr>
          <p:cNvSpPr/>
          <p:nvPr userDrawn="1"/>
        </p:nvSpPr>
        <p:spPr>
          <a:xfrm>
            <a:off x="16926560" y="8898799"/>
            <a:ext cx="873760" cy="873760"/>
          </a:xfrm>
          <a:prstGeom prst="ellipse">
            <a:avLst/>
          </a:prstGeom>
          <a:gradFill flip="none" rotWithShape="1">
            <a:gsLst>
              <a:gs pos="0">
                <a:schemeClr val="accent1">
                  <a:lumMod val="5000"/>
                  <a:lumOff val="95000"/>
                </a:schemeClr>
              </a:gs>
              <a:gs pos="100000">
                <a:schemeClr val="bg1">
                  <a:lumMod val="95000"/>
                </a:schemeClr>
              </a:gs>
            </a:gsLst>
            <a:lin ang="5400000" scaled="1"/>
            <a:tileRect/>
          </a:gradFill>
          <a:ln>
            <a:noFill/>
          </a:ln>
          <a:effectLst>
            <a:outerShdw blurRad="2794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 name="Slide Number Placeholder 5">
            <a:extLst>
              <a:ext uri="{FF2B5EF4-FFF2-40B4-BE49-F238E27FC236}">
                <a16:creationId xmlns:a16="http://schemas.microsoft.com/office/drawing/2014/main" id="{18433781-2879-4374-A92D-E329553639C9}"/>
              </a:ext>
            </a:extLst>
          </p:cNvPr>
          <p:cNvSpPr>
            <a:spLocks noGrp="1"/>
          </p:cNvSpPr>
          <p:nvPr>
            <p:ph type="sldNum" sz="quarter" idx="4"/>
          </p:nvPr>
        </p:nvSpPr>
        <p:spPr>
          <a:xfrm>
            <a:off x="16926560" y="8965474"/>
            <a:ext cx="873760" cy="714830"/>
          </a:xfrm>
          <a:prstGeom prst="rect">
            <a:avLst/>
          </a:prstGeom>
        </p:spPr>
        <p:txBody>
          <a:bodyPr vert="horz" lIns="91440" tIns="45720" rIns="91440" bIns="45720" rtlCol="0" anchor="ctr"/>
          <a:lstStyle>
            <a:lvl1pPr algn="ctr">
              <a:defRPr sz="180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sp>
        <p:nvSpPr>
          <p:cNvPr id="5" name="Picture Placeholder 4">
            <a:extLst>
              <a:ext uri="{FF2B5EF4-FFF2-40B4-BE49-F238E27FC236}">
                <a16:creationId xmlns:a16="http://schemas.microsoft.com/office/drawing/2014/main" id="{06D5E4A9-F53C-451D-89D8-96E4198143AC}"/>
              </a:ext>
            </a:extLst>
          </p:cNvPr>
          <p:cNvSpPr>
            <a:spLocks noGrp="1"/>
          </p:cNvSpPr>
          <p:nvPr>
            <p:ph type="pic" sz="quarter" idx="10"/>
          </p:nvPr>
        </p:nvSpPr>
        <p:spPr>
          <a:xfrm>
            <a:off x="962584" y="1008063"/>
            <a:ext cx="4624388" cy="3994150"/>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2" name="Picture Placeholder 4">
            <a:extLst>
              <a:ext uri="{FF2B5EF4-FFF2-40B4-BE49-F238E27FC236}">
                <a16:creationId xmlns:a16="http://schemas.microsoft.com/office/drawing/2014/main" id="{6AA0447E-E90C-435A-8B2E-3ED69DDB6DAD}"/>
              </a:ext>
            </a:extLst>
          </p:cNvPr>
          <p:cNvSpPr>
            <a:spLocks noGrp="1"/>
          </p:cNvSpPr>
          <p:nvPr>
            <p:ph type="pic" sz="quarter" idx="11"/>
          </p:nvPr>
        </p:nvSpPr>
        <p:spPr>
          <a:xfrm>
            <a:off x="5909560" y="1007291"/>
            <a:ext cx="4624388" cy="3994150"/>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3" name="Picture Placeholder 4">
            <a:extLst>
              <a:ext uri="{FF2B5EF4-FFF2-40B4-BE49-F238E27FC236}">
                <a16:creationId xmlns:a16="http://schemas.microsoft.com/office/drawing/2014/main" id="{CB45CDE8-5BF3-44D2-B00C-C4529FCA0F1F}"/>
              </a:ext>
            </a:extLst>
          </p:cNvPr>
          <p:cNvSpPr>
            <a:spLocks noGrp="1"/>
          </p:cNvSpPr>
          <p:nvPr>
            <p:ph type="pic" sz="quarter" idx="12"/>
          </p:nvPr>
        </p:nvSpPr>
        <p:spPr>
          <a:xfrm>
            <a:off x="10857858" y="1007291"/>
            <a:ext cx="4624388" cy="3994150"/>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pic>
        <p:nvPicPr>
          <p:cNvPr id="13" name="Picture 12">
            <a:extLst>
              <a:ext uri="{FF2B5EF4-FFF2-40B4-BE49-F238E27FC236}">
                <a16:creationId xmlns:a16="http://schemas.microsoft.com/office/drawing/2014/main" id="{26F046E6-1668-DD48-992B-83BC774CCF0C}"/>
              </a:ext>
            </a:extLst>
          </p:cNvPr>
          <p:cNvPicPr>
            <a:picLocks noChangeAspect="1"/>
          </p:cNvPicPr>
          <p:nvPr userDrawn="1"/>
        </p:nvPicPr>
        <p:blipFill>
          <a:blip r:embed="rId2"/>
          <a:stretch>
            <a:fillRect/>
          </a:stretch>
        </p:blipFill>
        <p:spPr>
          <a:xfrm>
            <a:off x="16849825" y="498844"/>
            <a:ext cx="1089732" cy="782936"/>
          </a:xfrm>
          <a:prstGeom prst="rect">
            <a:avLst/>
          </a:prstGeom>
        </p:spPr>
      </p:pic>
    </p:spTree>
    <p:extLst>
      <p:ext uri="{BB962C8B-B14F-4D97-AF65-F5344CB8AC3E}">
        <p14:creationId xmlns:p14="http://schemas.microsoft.com/office/powerpoint/2010/main" val="738625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en-US" dirty="0"/>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674B-0CCF-4531-A68C-815F17BC8CC8}" type="slidenum">
              <a:rPr lang="en-US" smtClean="0"/>
              <a:t>‹#›</a:t>
            </a:fld>
            <a:endParaRPr lang="en-US"/>
          </a:p>
        </p:txBody>
      </p:sp>
    </p:spTree>
    <p:extLst>
      <p:ext uri="{BB962C8B-B14F-4D97-AF65-F5344CB8AC3E}">
        <p14:creationId xmlns:p14="http://schemas.microsoft.com/office/powerpoint/2010/main" val="734213387"/>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BDA61CD-057E-4280-A1E2-C27CB9E46CE9}"/>
              </a:ext>
            </a:extLst>
          </p:cNvPr>
          <p:cNvSpPr/>
          <p:nvPr userDrawn="1"/>
        </p:nvSpPr>
        <p:spPr>
          <a:xfrm>
            <a:off x="0" y="0"/>
            <a:ext cx="3200400"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Picture Placeholder 3">
            <a:extLst>
              <a:ext uri="{FF2B5EF4-FFF2-40B4-BE49-F238E27FC236}">
                <a16:creationId xmlns:a16="http://schemas.microsoft.com/office/drawing/2014/main" id="{E7CB5B85-23F1-439E-9BAE-00B0BC4B46EA}"/>
              </a:ext>
            </a:extLst>
          </p:cNvPr>
          <p:cNvSpPr>
            <a:spLocks noGrp="1"/>
          </p:cNvSpPr>
          <p:nvPr>
            <p:ph type="pic" sz="quarter" idx="10"/>
          </p:nvPr>
        </p:nvSpPr>
        <p:spPr>
          <a:xfrm>
            <a:off x="689666" y="825500"/>
            <a:ext cx="5038725" cy="8636000"/>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7" name="Picture Placeholder 3">
            <a:extLst>
              <a:ext uri="{FF2B5EF4-FFF2-40B4-BE49-F238E27FC236}">
                <a16:creationId xmlns:a16="http://schemas.microsoft.com/office/drawing/2014/main" id="{8107BE95-E742-43AF-BBED-9F065460CB36}"/>
              </a:ext>
            </a:extLst>
          </p:cNvPr>
          <p:cNvSpPr>
            <a:spLocks noGrp="1"/>
          </p:cNvSpPr>
          <p:nvPr>
            <p:ph type="pic" sz="quarter" idx="11"/>
          </p:nvPr>
        </p:nvSpPr>
        <p:spPr>
          <a:xfrm>
            <a:off x="6003872" y="824865"/>
            <a:ext cx="4809904" cy="4170680"/>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8" name="Picture Placeholder 3">
            <a:extLst>
              <a:ext uri="{FF2B5EF4-FFF2-40B4-BE49-F238E27FC236}">
                <a16:creationId xmlns:a16="http://schemas.microsoft.com/office/drawing/2014/main" id="{51310411-4826-4D27-9F62-AFBAA0D782A9}"/>
              </a:ext>
            </a:extLst>
          </p:cNvPr>
          <p:cNvSpPr>
            <a:spLocks noGrp="1"/>
          </p:cNvSpPr>
          <p:nvPr>
            <p:ph type="pic" sz="quarter" idx="12"/>
          </p:nvPr>
        </p:nvSpPr>
        <p:spPr>
          <a:xfrm>
            <a:off x="6003872" y="5290185"/>
            <a:ext cx="4809904" cy="4170680"/>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0" name="Rectangle 19">
            <a:extLst>
              <a:ext uri="{FF2B5EF4-FFF2-40B4-BE49-F238E27FC236}">
                <a16:creationId xmlns:a16="http://schemas.microsoft.com/office/drawing/2014/main" id="{0720F038-69F4-4FA6-AD57-EA683ABEAB33}"/>
              </a:ext>
            </a:extLst>
          </p:cNvPr>
          <p:cNvSpPr/>
          <p:nvPr userDrawn="1"/>
        </p:nvSpPr>
        <p:spPr>
          <a:xfrm>
            <a:off x="1733296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1" name="Slide Number Placeholder 5">
            <a:extLst>
              <a:ext uri="{FF2B5EF4-FFF2-40B4-BE49-F238E27FC236}">
                <a16:creationId xmlns:a16="http://schemas.microsoft.com/office/drawing/2014/main" id="{ACDEF1A4-8009-489A-84AF-256709AE3C68}"/>
              </a:ext>
            </a:extLst>
          </p:cNvPr>
          <p:cNvSpPr>
            <a:spLocks noGrp="1"/>
          </p:cNvSpPr>
          <p:nvPr>
            <p:ph type="sldNum" sz="quarter" idx="4"/>
          </p:nvPr>
        </p:nvSpPr>
        <p:spPr>
          <a:xfrm>
            <a:off x="1733296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sp>
        <p:nvSpPr>
          <p:cNvPr id="8" name="Text Placeholder 2">
            <a:extLst>
              <a:ext uri="{FF2B5EF4-FFF2-40B4-BE49-F238E27FC236}">
                <a16:creationId xmlns:a16="http://schemas.microsoft.com/office/drawing/2014/main" id="{96505E31-EF69-A549-9BA5-9BBFA8AD374D}"/>
              </a:ext>
            </a:extLst>
          </p:cNvPr>
          <p:cNvSpPr>
            <a:spLocks noGrp="1"/>
          </p:cNvSpPr>
          <p:nvPr>
            <p:ph type="body" sz="quarter" idx="13"/>
          </p:nvPr>
        </p:nvSpPr>
        <p:spPr>
          <a:xfrm>
            <a:off x="11740290" y="3436575"/>
            <a:ext cx="5453428" cy="4908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4">
            <a:extLst>
              <a:ext uri="{FF2B5EF4-FFF2-40B4-BE49-F238E27FC236}">
                <a16:creationId xmlns:a16="http://schemas.microsoft.com/office/drawing/2014/main" id="{F09C1E42-18C8-B44F-B0D6-178FE9379105}"/>
              </a:ext>
            </a:extLst>
          </p:cNvPr>
          <p:cNvSpPr>
            <a:spLocks noGrp="1"/>
          </p:cNvSpPr>
          <p:nvPr>
            <p:ph type="body" sz="quarter" idx="14"/>
          </p:nvPr>
        </p:nvSpPr>
        <p:spPr>
          <a:xfrm>
            <a:off x="11740290" y="2785004"/>
            <a:ext cx="5453428" cy="651571"/>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Tree>
    <p:extLst>
      <p:ext uri="{BB962C8B-B14F-4D97-AF65-F5344CB8AC3E}">
        <p14:creationId xmlns:p14="http://schemas.microsoft.com/office/powerpoint/2010/main" val="37440473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089DB5-FBC7-41E8-A92F-D02F769119AC}"/>
              </a:ext>
            </a:extLst>
          </p:cNvPr>
          <p:cNvSpPr/>
          <p:nvPr userDrawn="1"/>
        </p:nvSpPr>
        <p:spPr>
          <a:xfrm>
            <a:off x="15087600" y="0"/>
            <a:ext cx="3200400"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Picture Placeholder 3">
            <a:extLst>
              <a:ext uri="{FF2B5EF4-FFF2-40B4-BE49-F238E27FC236}">
                <a16:creationId xmlns:a16="http://schemas.microsoft.com/office/drawing/2014/main" id="{794E4FDD-3D99-49C5-811E-7336603A32F8}"/>
              </a:ext>
            </a:extLst>
          </p:cNvPr>
          <p:cNvSpPr>
            <a:spLocks noGrp="1"/>
          </p:cNvSpPr>
          <p:nvPr>
            <p:ph type="pic" sz="quarter" idx="10"/>
          </p:nvPr>
        </p:nvSpPr>
        <p:spPr>
          <a:xfrm>
            <a:off x="12556985" y="824865"/>
            <a:ext cx="5038725" cy="8636000"/>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4" name="Picture Placeholder 3">
            <a:extLst>
              <a:ext uri="{FF2B5EF4-FFF2-40B4-BE49-F238E27FC236}">
                <a16:creationId xmlns:a16="http://schemas.microsoft.com/office/drawing/2014/main" id="{C3C75C1A-2810-4484-8BCF-950D69AFAC91}"/>
              </a:ext>
            </a:extLst>
          </p:cNvPr>
          <p:cNvSpPr>
            <a:spLocks noGrp="1"/>
          </p:cNvSpPr>
          <p:nvPr>
            <p:ph type="pic" sz="quarter" idx="11"/>
          </p:nvPr>
        </p:nvSpPr>
        <p:spPr>
          <a:xfrm>
            <a:off x="7454983" y="824865"/>
            <a:ext cx="4809904" cy="4170680"/>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5" name="Picture Placeholder 3">
            <a:extLst>
              <a:ext uri="{FF2B5EF4-FFF2-40B4-BE49-F238E27FC236}">
                <a16:creationId xmlns:a16="http://schemas.microsoft.com/office/drawing/2014/main" id="{5C4DC063-F90F-4286-80DE-12D2E7437795}"/>
              </a:ext>
            </a:extLst>
          </p:cNvPr>
          <p:cNvSpPr>
            <a:spLocks noGrp="1"/>
          </p:cNvSpPr>
          <p:nvPr>
            <p:ph type="pic" sz="quarter" idx="12"/>
          </p:nvPr>
        </p:nvSpPr>
        <p:spPr>
          <a:xfrm>
            <a:off x="7454983" y="5290185"/>
            <a:ext cx="4809904" cy="4170680"/>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6" name="Rectangle 5">
            <a:extLst>
              <a:ext uri="{FF2B5EF4-FFF2-40B4-BE49-F238E27FC236}">
                <a16:creationId xmlns:a16="http://schemas.microsoft.com/office/drawing/2014/main" id="{5CD1DA03-C3FC-4A12-9F0D-83BFE3AA360D}"/>
              </a:ext>
            </a:extLst>
          </p:cNvPr>
          <p:cNvSpPr/>
          <p:nvPr userDrawn="1"/>
        </p:nvSpPr>
        <p:spPr>
          <a:xfrm>
            <a:off x="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Slide Number Placeholder 5">
            <a:extLst>
              <a:ext uri="{FF2B5EF4-FFF2-40B4-BE49-F238E27FC236}">
                <a16:creationId xmlns:a16="http://schemas.microsoft.com/office/drawing/2014/main" id="{83F55DC7-29F1-4AC0-BC32-9B4D51C3BDA8}"/>
              </a:ext>
            </a:extLst>
          </p:cNvPr>
          <p:cNvSpPr>
            <a:spLocks noGrp="1"/>
          </p:cNvSpPr>
          <p:nvPr>
            <p:ph type="sldNum" sz="quarter" idx="4"/>
          </p:nvPr>
        </p:nvSpPr>
        <p:spPr>
          <a:xfrm>
            <a:off x="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sp>
        <p:nvSpPr>
          <p:cNvPr id="8" name="Text Placeholder 2">
            <a:extLst>
              <a:ext uri="{FF2B5EF4-FFF2-40B4-BE49-F238E27FC236}">
                <a16:creationId xmlns:a16="http://schemas.microsoft.com/office/drawing/2014/main" id="{601FFFA4-D67E-E742-8CD6-BC1AEE30E936}"/>
              </a:ext>
            </a:extLst>
          </p:cNvPr>
          <p:cNvSpPr>
            <a:spLocks noGrp="1"/>
          </p:cNvSpPr>
          <p:nvPr>
            <p:ph type="body" sz="quarter" idx="13"/>
          </p:nvPr>
        </p:nvSpPr>
        <p:spPr>
          <a:xfrm>
            <a:off x="977351" y="3436575"/>
            <a:ext cx="5528379" cy="4908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4">
            <a:extLst>
              <a:ext uri="{FF2B5EF4-FFF2-40B4-BE49-F238E27FC236}">
                <a16:creationId xmlns:a16="http://schemas.microsoft.com/office/drawing/2014/main" id="{F38F38CC-B7E7-2F40-B79F-9BB38ED1FE3D}"/>
              </a:ext>
            </a:extLst>
          </p:cNvPr>
          <p:cNvSpPr>
            <a:spLocks noGrp="1"/>
          </p:cNvSpPr>
          <p:nvPr>
            <p:ph type="body" sz="quarter" idx="14"/>
          </p:nvPr>
        </p:nvSpPr>
        <p:spPr>
          <a:xfrm>
            <a:off x="977351" y="2785004"/>
            <a:ext cx="5528379" cy="651571"/>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Tree>
    <p:extLst>
      <p:ext uri="{BB962C8B-B14F-4D97-AF65-F5344CB8AC3E}">
        <p14:creationId xmlns:p14="http://schemas.microsoft.com/office/powerpoint/2010/main" val="17900051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11" name="Picture Placeholder 4">
            <a:extLst>
              <a:ext uri="{FF2B5EF4-FFF2-40B4-BE49-F238E27FC236}">
                <a16:creationId xmlns:a16="http://schemas.microsoft.com/office/drawing/2014/main" id="{89439404-1220-4807-9882-921D3769443E}"/>
              </a:ext>
            </a:extLst>
          </p:cNvPr>
          <p:cNvSpPr>
            <a:spLocks noGrp="1"/>
          </p:cNvSpPr>
          <p:nvPr>
            <p:ph type="pic" sz="quarter" idx="10"/>
          </p:nvPr>
        </p:nvSpPr>
        <p:spPr>
          <a:xfrm>
            <a:off x="1095656" y="915670"/>
            <a:ext cx="4985544" cy="3853086"/>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4">
            <a:extLst>
              <a:ext uri="{FF2B5EF4-FFF2-40B4-BE49-F238E27FC236}">
                <a16:creationId xmlns:a16="http://schemas.microsoft.com/office/drawing/2014/main" id="{568AFBF3-F080-40A5-8F57-B8F28A3CB364}"/>
              </a:ext>
            </a:extLst>
          </p:cNvPr>
          <p:cNvSpPr>
            <a:spLocks noGrp="1"/>
          </p:cNvSpPr>
          <p:nvPr>
            <p:ph type="pic" sz="quarter" idx="11"/>
          </p:nvPr>
        </p:nvSpPr>
        <p:spPr>
          <a:xfrm>
            <a:off x="1095656" y="5043264"/>
            <a:ext cx="4985544" cy="3853086"/>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4">
            <a:extLst>
              <a:ext uri="{FF2B5EF4-FFF2-40B4-BE49-F238E27FC236}">
                <a16:creationId xmlns:a16="http://schemas.microsoft.com/office/drawing/2014/main" id="{FB4A7D06-06A9-416D-9B9E-901CEC65C1FD}"/>
              </a:ext>
            </a:extLst>
          </p:cNvPr>
          <p:cNvSpPr>
            <a:spLocks noGrp="1"/>
          </p:cNvSpPr>
          <p:nvPr>
            <p:ph type="pic" sz="quarter" idx="12"/>
          </p:nvPr>
        </p:nvSpPr>
        <p:spPr>
          <a:xfrm>
            <a:off x="6366892" y="915669"/>
            <a:ext cx="5554214" cy="7980679"/>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4">
            <a:extLst>
              <a:ext uri="{FF2B5EF4-FFF2-40B4-BE49-F238E27FC236}">
                <a16:creationId xmlns:a16="http://schemas.microsoft.com/office/drawing/2014/main" id="{7C41D375-7044-462B-A405-50C9DC6BB21C}"/>
              </a:ext>
            </a:extLst>
          </p:cNvPr>
          <p:cNvSpPr>
            <a:spLocks noGrp="1"/>
          </p:cNvSpPr>
          <p:nvPr>
            <p:ph type="pic" sz="quarter" idx="13"/>
          </p:nvPr>
        </p:nvSpPr>
        <p:spPr>
          <a:xfrm>
            <a:off x="12206796" y="915669"/>
            <a:ext cx="4985544" cy="3853086"/>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4">
            <a:extLst>
              <a:ext uri="{FF2B5EF4-FFF2-40B4-BE49-F238E27FC236}">
                <a16:creationId xmlns:a16="http://schemas.microsoft.com/office/drawing/2014/main" id="{99AD4CB9-B2C3-470D-9297-00DA176FFEBD}"/>
              </a:ext>
            </a:extLst>
          </p:cNvPr>
          <p:cNvSpPr>
            <a:spLocks noGrp="1"/>
          </p:cNvSpPr>
          <p:nvPr>
            <p:ph type="pic" sz="quarter" idx="14"/>
          </p:nvPr>
        </p:nvSpPr>
        <p:spPr>
          <a:xfrm>
            <a:off x="12206796" y="5043262"/>
            <a:ext cx="4985544" cy="3853086"/>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 name="Rectangle 1">
            <a:extLst>
              <a:ext uri="{FF2B5EF4-FFF2-40B4-BE49-F238E27FC236}">
                <a16:creationId xmlns:a16="http://schemas.microsoft.com/office/drawing/2014/main" id="{34D6E4E6-8F12-4D6B-98E7-0652CF041A1D}"/>
              </a:ext>
            </a:extLst>
          </p:cNvPr>
          <p:cNvSpPr/>
          <p:nvPr userDrawn="1"/>
        </p:nvSpPr>
        <p:spPr>
          <a:xfrm>
            <a:off x="866648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Slide Number Placeholder 5">
            <a:extLst>
              <a:ext uri="{FF2B5EF4-FFF2-40B4-BE49-F238E27FC236}">
                <a16:creationId xmlns:a16="http://schemas.microsoft.com/office/drawing/2014/main" id="{D5CCE498-D648-4564-8311-BBF57A962D9F}"/>
              </a:ext>
            </a:extLst>
          </p:cNvPr>
          <p:cNvSpPr>
            <a:spLocks noGrp="1"/>
          </p:cNvSpPr>
          <p:nvPr>
            <p:ph type="sldNum" sz="quarter" idx="4"/>
          </p:nvPr>
        </p:nvSpPr>
        <p:spPr>
          <a:xfrm>
            <a:off x="866648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spTree>
    <p:extLst>
      <p:ext uri="{BB962C8B-B14F-4D97-AF65-F5344CB8AC3E}">
        <p14:creationId xmlns:p14="http://schemas.microsoft.com/office/powerpoint/2010/main" val="40794244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C47E775-46F3-424A-AA86-20B8C5B12099}"/>
              </a:ext>
            </a:extLst>
          </p:cNvPr>
          <p:cNvSpPr/>
          <p:nvPr userDrawn="1"/>
        </p:nvSpPr>
        <p:spPr>
          <a:xfrm>
            <a:off x="0" y="0"/>
            <a:ext cx="7792278"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D47B6FB2-A5ED-42D4-B08C-BB1B7642EF34}"/>
              </a:ext>
            </a:extLst>
          </p:cNvPr>
          <p:cNvSpPr/>
          <p:nvPr userDrawn="1"/>
        </p:nvSpPr>
        <p:spPr>
          <a:xfrm>
            <a:off x="1733296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6" name="Slide Number Placeholder 5">
            <a:extLst>
              <a:ext uri="{FF2B5EF4-FFF2-40B4-BE49-F238E27FC236}">
                <a16:creationId xmlns:a16="http://schemas.microsoft.com/office/drawing/2014/main" id="{77FB262E-0783-406F-AC66-E065D9F355BF}"/>
              </a:ext>
            </a:extLst>
          </p:cNvPr>
          <p:cNvSpPr>
            <a:spLocks noGrp="1"/>
          </p:cNvSpPr>
          <p:nvPr>
            <p:ph type="sldNum" sz="quarter" idx="4"/>
          </p:nvPr>
        </p:nvSpPr>
        <p:spPr>
          <a:xfrm>
            <a:off x="1733296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sp>
        <p:nvSpPr>
          <p:cNvPr id="6" name="Picture Placeholder 5">
            <a:extLst>
              <a:ext uri="{FF2B5EF4-FFF2-40B4-BE49-F238E27FC236}">
                <a16:creationId xmlns:a16="http://schemas.microsoft.com/office/drawing/2014/main" id="{D97AB40D-62D9-40B9-B0A5-37728B85943C}"/>
              </a:ext>
            </a:extLst>
          </p:cNvPr>
          <p:cNvSpPr>
            <a:spLocks noGrp="1"/>
          </p:cNvSpPr>
          <p:nvPr>
            <p:ph type="pic" sz="quarter" idx="10"/>
          </p:nvPr>
        </p:nvSpPr>
        <p:spPr>
          <a:xfrm>
            <a:off x="5132611" y="1029038"/>
            <a:ext cx="6873652" cy="8228925"/>
          </a:xfrm>
          <a:pattFill prst="pct5">
            <a:fgClr>
              <a:schemeClr val="accent1"/>
            </a:fgClr>
            <a:bgClr>
              <a:schemeClr val="bg1"/>
            </a:bgClr>
          </a:patt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7" name="Text Placeholder 2">
            <a:extLst>
              <a:ext uri="{FF2B5EF4-FFF2-40B4-BE49-F238E27FC236}">
                <a16:creationId xmlns:a16="http://schemas.microsoft.com/office/drawing/2014/main" id="{CA904646-7CBC-EA4F-8EF7-7210B3A26B94}"/>
              </a:ext>
            </a:extLst>
          </p:cNvPr>
          <p:cNvSpPr>
            <a:spLocks noGrp="1"/>
          </p:cNvSpPr>
          <p:nvPr>
            <p:ph type="body" sz="quarter" idx="11"/>
          </p:nvPr>
        </p:nvSpPr>
        <p:spPr>
          <a:xfrm>
            <a:off x="12822949" y="3436575"/>
            <a:ext cx="4510011" cy="4908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4">
            <a:extLst>
              <a:ext uri="{FF2B5EF4-FFF2-40B4-BE49-F238E27FC236}">
                <a16:creationId xmlns:a16="http://schemas.microsoft.com/office/drawing/2014/main" id="{D6351962-7CB3-4543-A11C-6124BA8A779E}"/>
              </a:ext>
            </a:extLst>
          </p:cNvPr>
          <p:cNvSpPr>
            <a:spLocks noGrp="1"/>
          </p:cNvSpPr>
          <p:nvPr>
            <p:ph type="body" sz="quarter" idx="13"/>
          </p:nvPr>
        </p:nvSpPr>
        <p:spPr>
          <a:xfrm>
            <a:off x="12822949" y="2785004"/>
            <a:ext cx="4510011" cy="651571"/>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Tree>
    <p:extLst>
      <p:ext uri="{BB962C8B-B14F-4D97-AF65-F5344CB8AC3E}">
        <p14:creationId xmlns:p14="http://schemas.microsoft.com/office/powerpoint/2010/main" val="35115761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5AD0D6-E2A8-4395-8AA4-A9D31008F7B8}"/>
              </a:ext>
            </a:extLst>
          </p:cNvPr>
          <p:cNvSpPr/>
          <p:nvPr userDrawn="1"/>
        </p:nvSpPr>
        <p:spPr>
          <a:xfrm>
            <a:off x="0" y="0"/>
            <a:ext cx="1849120"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172C6CC8-526F-4EEF-9CFC-C8AEE4882C67}"/>
              </a:ext>
            </a:extLst>
          </p:cNvPr>
          <p:cNvSpPr/>
          <p:nvPr userDrawn="1"/>
        </p:nvSpPr>
        <p:spPr>
          <a:xfrm>
            <a:off x="487680" y="8898799"/>
            <a:ext cx="873760" cy="873760"/>
          </a:xfrm>
          <a:prstGeom prst="ellipse">
            <a:avLst/>
          </a:prstGeom>
          <a:gradFill flip="none" rotWithShape="1">
            <a:gsLst>
              <a:gs pos="0">
                <a:schemeClr val="accent1">
                  <a:lumMod val="5000"/>
                  <a:lumOff val="95000"/>
                </a:schemeClr>
              </a:gs>
              <a:gs pos="100000">
                <a:schemeClr val="bg1">
                  <a:lumMod val="95000"/>
                </a:schemeClr>
              </a:gs>
            </a:gsLst>
            <a:lin ang="5400000" scaled="1"/>
            <a:tileRect/>
          </a:gradFill>
          <a:ln>
            <a:noFill/>
          </a:ln>
          <a:effectLst>
            <a:outerShdw blurRad="2794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Slide Number Placeholder 5">
            <a:extLst>
              <a:ext uri="{FF2B5EF4-FFF2-40B4-BE49-F238E27FC236}">
                <a16:creationId xmlns:a16="http://schemas.microsoft.com/office/drawing/2014/main" id="{EC1D430C-BF4C-4B23-BBF6-B2D1A0058672}"/>
              </a:ext>
            </a:extLst>
          </p:cNvPr>
          <p:cNvSpPr>
            <a:spLocks noGrp="1"/>
          </p:cNvSpPr>
          <p:nvPr>
            <p:ph type="sldNum" sz="quarter" idx="4"/>
          </p:nvPr>
        </p:nvSpPr>
        <p:spPr>
          <a:xfrm>
            <a:off x="487680" y="8965474"/>
            <a:ext cx="873760" cy="714830"/>
          </a:xfrm>
          <a:prstGeom prst="rect">
            <a:avLst/>
          </a:prstGeom>
        </p:spPr>
        <p:txBody>
          <a:bodyPr vert="horz" lIns="91440" tIns="45720" rIns="91440" bIns="45720" rtlCol="0" anchor="ctr"/>
          <a:lstStyle>
            <a:lvl1pPr algn="ctr">
              <a:defRPr sz="180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pic>
        <p:nvPicPr>
          <p:cNvPr id="9" name="Picture 8">
            <a:extLst>
              <a:ext uri="{FF2B5EF4-FFF2-40B4-BE49-F238E27FC236}">
                <a16:creationId xmlns:a16="http://schemas.microsoft.com/office/drawing/2014/main" id="{B699D25B-D464-254F-81A5-EAEACD134CD2}"/>
              </a:ext>
            </a:extLst>
          </p:cNvPr>
          <p:cNvPicPr>
            <a:picLocks noChangeAspect="1"/>
          </p:cNvPicPr>
          <p:nvPr userDrawn="1"/>
        </p:nvPicPr>
        <p:blipFill>
          <a:blip r:embed="rId2"/>
          <a:stretch>
            <a:fillRect/>
          </a:stretch>
        </p:blipFill>
        <p:spPr>
          <a:xfrm>
            <a:off x="389818" y="498844"/>
            <a:ext cx="1089732" cy="782936"/>
          </a:xfrm>
          <a:prstGeom prst="rect">
            <a:avLst/>
          </a:prstGeom>
        </p:spPr>
      </p:pic>
      <p:sp>
        <p:nvSpPr>
          <p:cNvPr id="12" name="TextBox 11">
            <a:extLst>
              <a:ext uri="{FF2B5EF4-FFF2-40B4-BE49-F238E27FC236}">
                <a16:creationId xmlns:a16="http://schemas.microsoft.com/office/drawing/2014/main" id="{F6816A0B-BD50-7B40-846E-3712CD7C2809}"/>
              </a:ext>
            </a:extLst>
          </p:cNvPr>
          <p:cNvSpPr txBox="1"/>
          <p:nvPr userDrawn="1"/>
        </p:nvSpPr>
        <p:spPr>
          <a:xfrm>
            <a:off x="1905932" y="4346035"/>
            <a:ext cx="615553" cy="1163139"/>
          </a:xfrm>
          <a:prstGeom prst="rect">
            <a:avLst/>
          </a:prstGeom>
          <a:noFill/>
        </p:spPr>
        <p:txBody>
          <a:bodyPr vert="vert270" wrap="none" rtlCol="0">
            <a:spAutoFit/>
          </a:bodyPr>
          <a:lstStyle/>
          <a:p>
            <a:pPr algn="ctr"/>
            <a:r>
              <a:rPr lang="en-US" sz="2800" b="1" spc="300" dirty="0">
                <a:solidFill>
                  <a:schemeClr val="bg1"/>
                </a:solidFill>
                <a:latin typeface="Arial" panose="020B0604020202020204" pitchFamily="34" charset="0"/>
                <a:cs typeface="Arial" panose="020B0604020202020204" pitchFamily="34" charset="0"/>
              </a:rPr>
              <a:t>TEXT</a:t>
            </a:r>
          </a:p>
        </p:txBody>
      </p:sp>
      <p:sp>
        <p:nvSpPr>
          <p:cNvPr id="15" name="Text Placeholder 14">
            <a:extLst>
              <a:ext uri="{FF2B5EF4-FFF2-40B4-BE49-F238E27FC236}">
                <a16:creationId xmlns:a16="http://schemas.microsoft.com/office/drawing/2014/main" id="{AC9F9F6B-A954-7048-A0E6-2991FFE3E8FD}"/>
              </a:ext>
            </a:extLst>
          </p:cNvPr>
          <p:cNvSpPr>
            <a:spLocks noGrp="1"/>
          </p:cNvSpPr>
          <p:nvPr>
            <p:ph type="body" sz="quarter" idx="10"/>
          </p:nvPr>
        </p:nvSpPr>
        <p:spPr>
          <a:xfrm>
            <a:off x="3097628" y="2101640"/>
            <a:ext cx="9056272" cy="587181"/>
          </a:xfrm>
        </p:spPr>
        <p:txBody>
          <a:bodyPr>
            <a:normAutofit/>
          </a:bodyPr>
          <a:lstStyle>
            <a:lvl1pPr marL="0" indent="0">
              <a:lnSpc>
                <a:spcPct val="110000"/>
              </a:lnSpc>
              <a:buFontTx/>
              <a:buNone/>
              <a:defRPr sz="3600" b="1" i="0" baseline="0">
                <a:solidFill>
                  <a:schemeClr val="tx1"/>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p:txBody>
      </p:sp>
      <p:sp>
        <p:nvSpPr>
          <p:cNvPr id="16" name="Text Placeholder 14">
            <a:extLst>
              <a:ext uri="{FF2B5EF4-FFF2-40B4-BE49-F238E27FC236}">
                <a16:creationId xmlns:a16="http://schemas.microsoft.com/office/drawing/2014/main" id="{11AC8D4A-BCD7-D041-A3DB-0E475ECBADA0}"/>
              </a:ext>
            </a:extLst>
          </p:cNvPr>
          <p:cNvSpPr>
            <a:spLocks noGrp="1"/>
          </p:cNvSpPr>
          <p:nvPr>
            <p:ph type="body" sz="quarter" idx="11"/>
          </p:nvPr>
        </p:nvSpPr>
        <p:spPr>
          <a:xfrm>
            <a:off x="3097628" y="2977801"/>
            <a:ext cx="11710572" cy="5378799"/>
          </a:xfrm>
        </p:spPr>
        <p:txBody>
          <a:bodyPr>
            <a:normAutofit/>
          </a:bodyPr>
          <a:lstStyle>
            <a:lvl1pPr marL="457200" indent="-457200">
              <a:lnSpc>
                <a:spcPct val="150000"/>
              </a:lnSpc>
              <a:buFont typeface="Arial" panose="020B0604020202020204" pitchFamily="34" charset="0"/>
              <a:buChar char="•"/>
              <a:defRPr sz="2800" b="0" i="0" baseline="0">
                <a:solidFill>
                  <a:schemeClr val="bg1">
                    <a:lumMod val="50000"/>
                  </a:schemeClr>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142050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771DDC6-D985-4203-BC1D-CA922FFDA01F}"/>
              </a:ext>
            </a:extLst>
          </p:cNvPr>
          <p:cNvSpPr>
            <a:spLocks noGrp="1"/>
          </p:cNvSpPr>
          <p:nvPr>
            <p:ph type="pic" sz="quarter" idx="10"/>
          </p:nvPr>
        </p:nvSpPr>
        <p:spPr>
          <a:xfrm>
            <a:off x="1835714" y="1073537"/>
            <a:ext cx="4504895" cy="1909154"/>
          </a:xfrm>
        </p:spPr>
        <p:txBody>
          <a:bodyPr>
            <a:normAutofit/>
          </a:bodyPr>
          <a:lstStyle>
            <a:lvl1pPr>
              <a:defRPr sz="2100"/>
            </a:lvl1pPr>
          </a:lstStyle>
          <a:p>
            <a:r>
              <a:rPr lang="en-US"/>
              <a:t>Click icon to add picture</a:t>
            </a:r>
            <a:endParaRPr lang="en-US" dirty="0"/>
          </a:p>
        </p:txBody>
      </p:sp>
      <p:sp>
        <p:nvSpPr>
          <p:cNvPr id="8" name="Rectangle 7">
            <a:extLst>
              <a:ext uri="{FF2B5EF4-FFF2-40B4-BE49-F238E27FC236}">
                <a16:creationId xmlns:a16="http://schemas.microsoft.com/office/drawing/2014/main" id="{B22C497C-6DE0-44FC-86A7-91521282EF7D}"/>
              </a:ext>
            </a:extLst>
          </p:cNvPr>
          <p:cNvSpPr/>
          <p:nvPr userDrawn="1"/>
        </p:nvSpPr>
        <p:spPr>
          <a:xfrm>
            <a:off x="866648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4C53254A-6648-44CD-881A-DD62E01132DC}"/>
              </a:ext>
            </a:extLst>
          </p:cNvPr>
          <p:cNvSpPr>
            <a:spLocks noGrp="1"/>
          </p:cNvSpPr>
          <p:nvPr>
            <p:ph type="sldNum" sz="quarter" idx="4"/>
          </p:nvPr>
        </p:nvSpPr>
        <p:spPr>
          <a:xfrm>
            <a:off x="8666480" y="9493459"/>
            <a:ext cx="955040" cy="793540"/>
          </a:xfrm>
          <a:prstGeom prst="rect">
            <a:avLst/>
          </a:prstGeom>
        </p:spPr>
        <p:txBody>
          <a:bodyPr vert="horz" lIns="91440" tIns="45720" rIns="91440" bIns="45720" rtlCol="0" anchor="ctr"/>
          <a:lstStyle>
            <a:lvl1pPr algn="ctr">
              <a:defRPr sz="1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&lt;#&gt;</a:t>
            </a:r>
          </a:p>
        </p:txBody>
      </p:sp>
      <p:sp>
        <p:nvSpPr>
          <p:cNvPr id="109" name="Picture Placeholder 2">
            <a:extLst>
              <a:ext uri="{FF2B5EF4-FFF2-40B4-BE49-F238E27FC236}">
                <a16:creationId xmlns:a16="http://schemas.microsoft.com/office/drawing/2014/main" id="{4F61027F-4C2D-4B93-B8D3-46514BB1E172}"/>
              </a:ext>
            </a:extLst>
          </p:cNvPr>
          <p:cNvSpPr>
            <a:spLocks noGrp="1"/>
          </p:cNvSpPr>
          <p:nvPr>
            <p:ph type="pic" sz="quarter" idx="11"/>
          </p:nvPr>
        </p:nvSpPr>
        <p:spPr>
          <a:xfrm>
            <a:off x="6815644" y="1073537"/>
            <a:ext cx="4504895" cy="1909154"/>
          </a:xfrm>
        </p:spPr>
        <p:txBody>
          <a:bodyPr>
            <a:normAutofit/>
          </a:bodyPr>
          <a:lstStyle>
            <a:lvl1pPr>
              <a:defRPr sz="2100"/>
            </a:lvl1pPr>
          </a:lstStyle>
          <a:p>
            <a:r>
              <a:rPr lang="en-US"/>
              <a:t>Click icon to add picture</a:t>
            </a:r>
          </a:p>
        </p:txBody>
      </p:sp>
      <p:sp>
        <p:nvSpPr>
          <p:cNvPr id="110" name="Picture Placeholder 2">
            <a:extLst>
              <a:ext uri="{FF2B5EF4-FFF2-40B4-BE49-F238E27FC236}">
                <a16:creationId xmlns:a16="http://schemas.microsoft.com/office/drawing/2014/main" id="{1D4A07A0-4CD0-4C73-980D-2ACD041CBF80}"/>
              </a:ext>
            </a:extLst>
          </p:cNvPr>
          <p:cNvSpPr>
            <a:spLocks noGrp="1"/>
          </p:cNvSpPr>
          <p:nvPr>
            <p:ph type="pic" sz="quarter" idx="12"/>
          </p:nvPr>
        </p:nvSpPr>
        <p:spPr>
          <a:xfrm>
            <a:off x="11795574" y="1073537"/>
            <a:ext cx="4860997" cy="1909154"/>
          </a:xfrm>
        </p:spPr>
        <p:txBody>
          <a:bodyPr>
            <a:normAutofit/>
          </a:bodyPr>
          <a:lstStyle>
            <a:lvl1pPr>
              <a:defRPr sz="2100"/>
            </a:lvl1pPr>
          </a:lstStyle>
          <a:p>
            <a:r>
              <a:rPr lang="en-US"/>
              <a:t>Click icon to add picture</a:t>
            </a:r>
          </a:p>
        </p:txBody>
      </p:sp>
      <p:sp>
        <p:nvSpPr>
          <p:cNvPr id="7" name="Text Placeholder 14">
            <a:extLst>
              <a:ext uri="{FF2B5EF4-FFF2-40B4-BE49-F238E27FC236}">
                <a16:creationId xmlns:a16="http://schemas.microsoft.com/office/drawing/2014/main" id="{18957958-EA01-E342-988E-09C8DA954BE8}"/>
              </a:ext>
            </a:extLst>
          </p:cNvPr>
          <p:cNvSpPr>
            <a:spLocks noGrp="1"/>
          </p:cNvSpPr>
          <p:nvPr>
            <p:ph type="body" sz="quarter" idx="13"/>
          </p:nvPr>
        </p:nvSpPr>
        <p:spPr>
          <a:xfrm>
            <a:off x="1835714" y="3593959"/>
            <a:ext cx="9056272" cy="587181"/>
          </a:xfrm>
        </p:spPr>
        <p:txBody>
          <a:bodyPr>
            <a:normAutofit/>
          </a:bodyPr>
          <a:lstStyle>
            <a:lvl1pPr marL="0" indent="0">
              <a:lnSpc>
                <a:spcPct val="110000"/>
              </a:lnSpc>
              <a:buFontTx/>
              <a:buNone/>
              <a:defRPr sz="3600" b="1" i="0" baseline="0">
                <a:solidFill>
                  <a:schemeClr val="tx1"/>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p:txBody>
      </p:sp>
      <p:sp>
        <p:nvSpPr>
          <p:cNvPr id="10" name="Text Placeholder 14">
            <a:extLst>
              <a:ext uri="{FF2B5EF4-FFF2-40B4-BE49-F238E27FC236}">
                <a16:creationId xmlns:a16="http://schemas.microsoft.com/office/drawing/2014/main" id="{3F6BFC16-A8C7-4749-A9C7-FC6D4E6C26DB}"/>
              </a:ext>
            </a:extLst>
          </p:cNvPr>
          <p:cNvSpPr>
            <a:spLocks noGrp="1"/>
          </p:cNvSpPr>
          <p:nvPr>
            <p:ph type="body" sz="quarter" idx="14"/>
          </p:nvPr>
        </p:nvSpPr>
        <p:spPr>
          <a:xfrm>
            <a:off x="1835714" y="4470120"/>
            <a:ext cx="7263316" cy="4538969"/>
          </a:xfrm>
        </p:spPr>
        <p:txBody>
          <a:bodyPr>
            <a:normAutofit/>
          </a:bodyPr>
          <a:lstStyle>
            <a:lvl1pPr marL="457200" indent="-457200">
              <a:lnSpc>
                <a:spcPct val="150000"/>
              </a:lnSpc>
              <a:buFont typeface="Arial" panose="020B0604020202020204" pitchFamily="34" charset="0"/>
              <a:buChar char="•"/>
              <a:defRPr sz="2800" b="0" i="0" baseline="0">
                <a:solidFill>
                  <a:schemeClr val="bg1">
                    <a:lumMod val="50000"/>
                  </a:schemeClr>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1" name="Text Placeholder 14">
            <a:extLst>
              <a:ext uri="{FF2B5EF4-FFF2-40B4-BE49-F238E27FC236}">
                <a16:creationId xmlns:a16="http://schemas.microsoft.com/office/drawing/2014/main" id="{DEC982AF-8EE9-FC44-98FC-F7D4638B22DF}"/>
              </a:ext>
            </a:extLst>
          </p:cNvPr>
          <p:cNvSpPr>
            <a:spLocks noGrp="1"/>
          </p:cNvSpPr>
          <p:nvPr>
            <p:ph type="body" sz="quarter" idx="15"/>
          </p:nvPr>
        </p:nvSpPr>
        <p:spPr>
          <a:xfrm>
            <a:off x="9393255" y="4470120"/>
            <a:ext cx="7263316" cy="4538969"/>
          </a:xfrm>
        </p:spPr>
        <p:txBody>
          <a:bodyPr>
            <a:normAutofit/>
          </a:bodyPr>
          <a:lstStyle>
            <a:lvl1pPr marL="457200" indent="-457200">
              <a:lnSpc>
                <a:spcPct val="150000"/>
              </a:lnSpc>
              <a:buFont typeface="Arial" panose="020B0604020202020204" pitchFamily="34" charset="0"/>
              <a:buChar char="•"/>
              <a:defRPr sz="2800" b="0" i="0" baseline="0">
                <a:solidFill>
                  <a:schemeClr val="bg1">
                    <a:lumMod val="50000"/>
                  </a:schemeClr>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931042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5AD0D6-E2A8-4395-8AA4-A9D31008F7B8}"/>
              </a:ext>
            </a:extLst>
          </p:cNvPr>
          <p:cNvSpPr/>
          <p:nvPr userDrawn="1"/>
        </p:nvSpPr>
        <p:spPr>
          <a:xfrm>
            <a:off x="16438880" y="0"/>
            <a:ext cx="1849120"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72C6CC8-526F-4EEF-9CFC-C8AEE4882C67}"/>
              </a:ext>
            </a:extLst>
          </p:cNvPr>
          <p:cNvSpPr/>
          <p:nvPr userDrawn="1"/>
        </p:nvSpPr>
        <p:spPr>
          <a:xfrm>
            <a:off x="16926560" y="8898799"/>
            <a:ext cx="873760" cy="873760"/>
          </a:xfrm>
          <a:prstGeom prst="ellipse">
            <a:avLst/>
          </a:prstGeom>
          <a:gradFill flip="none" rotWithShape="1">
            <a:gsLst>
              <a:gs pos="0">
                <a:schemeClr val="accent1">
                  <a:lumMod val="5000"/>
                  <a:lumOff val="95000"/>
                </a:schemeClr>
              </a:gs>
              <a:gs pos="100000">
                <a:schemeClr val="bg1">
                  <a:lumMod val="95000"/>
                </a:schemeClr>
              </a:gs>
            </a:gsLst>
            <a:lin ang="5400000" scaled="1"/>
            <a:tileRect/>
          </a:gradFill>
          <a:ln>
            <a:noFill/>
          </a:ln>
          <a:effectLst>
            <a:outerShdw blurRad="2794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EC1D430C-BF4C-4B23-BBF6-B2D1A0058672}"/>
              </a:ext>
            </a:extLst>
          </p:cNvPr>
          <p:cNvSpPr>
            <a:spLocks noGrp="1"/>
          </p:cNvSpPr>
          <p:nvPr>
            <p:ph type="sldNum" sz="quarter" idx="4"/>
          </p:nvPr>
        </p:nvSpPr>
        <p:spPr>
          <a:xfrm>
            <a:off x="16926560" y="8965474"/>
            <a:ext cx="873760" cy="714830"/>
          </a:xfrm>
          <a:prstGeom prst="rect">
            <a:avLst/>
          </a:prstGeom>
        </p:spPr>
        <p:txBody>
          <a:bodyPr vert="horz" lIns="91440" tIns="45720" rIns="91440" bIns="45720" rtlCol="0" anchor="ctr"/>
          <a:lstStyle>
            <a:lvl1pPr algn="ctr">
              <a:defRPr sz="1800">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&lt;#&gt;</a:t>
            </a:r>
          </a:p>
        </p:txBody>
      </p:sp>
      <p:pic>
        <p:nvPicPr>
          <p:cNvPr id="9" name="Picture 8">
            <a:extLst>
              <a:ext uri="{FF2B5EF4-FFF2-40B4-BE49-F238E27FC236}">
                <a16:creationId xmlns:a16="http://schemas.microsoft.com/office/drawing/2014/main" id="{6FA470E3-7F3E-C441-87AB-94360912202D}"/>
              </a:ext>
            </a:extLst>
          </p:cNvPr>
          <p:cNvPicPr>
            <a:picLocks noChangeAspect="1"/>
          </p:cNvPicPr>
          <p:nvPr userDrawn="1"/>
        </p:nvPicPr>
        <p:blipFill>
          <a:blip r:embed="rId2"/>
          <a:stretch>
            <a:fillRect/>
          </a:stretch>
        </p:blipFill>
        <p:spPr>
          <a:xfrm>
            <a:off x="16849825" y="498844"/>
            <a:ext cx="1089732" cy="782936"/>
          </a:xfrm>
          <a:prstGeom prst="rect">
            <a:avLst/>
          </a:prstGeom>
        </p:spPr>
      </p:pic>
      <p:sp>
        <p:nvSpPr>
          <p:cNvPr id="10" name="Text Placeholder 14">
            <a:extLst>
              <a:ext uri="{FF2B5EF4-FFF2-40B4-BE49-F238E27FC236}">
                <a16:creationId xmlns:a16="http://schemas.microsoft.com/office/drawing/2014/main" id="{E188C391-9BCF-D644-9D9E-908BD7A8D722}"/>
              </a:ext>
            </a:extLst>
          </p:cNvPr>
          <p:cNvSpPr>
            <a:spLocks noGrp="1"/>
          </p:cNvSpPr>
          <p:nvPr>
            <p:ph type="body" sz="quarter" idx="10"/>
          </p:nvPr>
        </p:nvSpPr>
        <p:spPr>
          <a:xfrm>
            <a:off x="1835714" y="2101640"/>
            <a:ext cx="9056272" cy="587181"/>
          </a:xfrm>
        </p:spPr>
        <p:txBody>
          <a:bodyPr>
            <a:normAutofit/>
          </a:bodyPr>
          <a:lstStyle>
            <a:lvl1pPr marL="0" indent="0">
              <a:lnSpc>
                <a:spcPct val="110000"/>
              </a:lnSpc>
              <a:buFontTx/>
              <a:buNone/>
              <a:defRPr sz="3600" b="1" i="0" baseline="0">
                <a:solidFill>
                  <a:schemeClr val="tx1"/>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p:txBody>
      </p:sp>
      <p:sp>
        <p:nvSpPr>
          <p:cNvPr id="11" name="Text Placeholder 14">
            <a:extLst>
              <a:ext uri="{FF2B5EF4-FFF2-40B4-BE49-F238E27FC236}">
                <a16:creationId xmlns:a16="http://schemas.microsoft.com/office/drawing/2014/main" id="{C9E93D79-C300-8141-914C-38ADFA464B23}"/>
              </a:ext>
            </a:extLst>
          </p:cNvPr>
          <p:cNvSpPr>
            <a:spLocks noGrp="1"/>
          </p:cNvSpPr>
          <p:nvPr>
            <p:ph type="body" sz="quarter" idx="11"/>
          </p:nvPr>
        </p:nvSpPr>
        <p:spPr>
          <a:xfrm>
            <a:off x="1835714" y="2977801"/>
            <a:ext cx="11710572" cy="5378799"/>
          </a:xfrm>
        </p:spPr>
        <p:txBody>
          <a:bodyPr>
            <a:normAutofit/>
          </a:bodyPr>
          <a:lstStyle>
            <a:lvl1pPr marL="457200" indent="-457200">
              <a:lnSpc>
                <a:spcPct val="150000"/>
              </a:lnSpc>
              <a:buFont typeface="Arial" panose="020B0604020202020204" pitchFamily="34" charset="0"/>
              <a:buChar char="•"/>
              <a:defRPr sz="2800" b="0" i="0" baseline="0">
                <a:solidFill>
                  <a:schemeClr val="bg1">
                    <a:lumMod val="50000"/>
                  </a:schemeClr>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446196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42CF3D-801F-41D3-9D71-7EF261A81BDD}"/>
              </a:ext>
            </a:extLst>
          </p:cNvPr>
          <p:cNvSpPr/>
          <p:nvPr userDrawn="1"/>
        </p:nvSpPr>
        <p:spPr>
          <a:xfrm>
            <a:off x="1733296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Slide Number Placeholder 5">
            <a:extLst>
              <a:ext uri="{FF2B5EF4-FFF2-40B4-BE49-F238E27FC236}">
                <a16:creationId xmlns:a16="http://schemas.microsoft.com/office/drawing/2014/main" id="{C4D4EB43-D53C-46A6-8A9D-FCD9440D652A}"/>
              </a:ext>
            </a:extLst>
          </p:cNvPr>
          <p:cNvSpPr>
            <a:spLocks noGrp="1"/>
          </p:cNvSpPr>
          <p:nvPr>
            <p:ph type="sldNum" sz="quarter" idx="4"/>
          </p:nvPr>
        </p:nvSpPr>
        <p:spPr>
          <a:xfrm>
            <a:off x="1733296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sp>
        <p:nvSpPr>
          <p:cNvPr id="10" name="Rectangle 9">
            <a:extLst>
              <a:ext uri="{FF2B5EF4-FFF2-40B4-BE49-F238E27FC236}">
                <a16:creationId xmlns:a16="http://schemas.microsoft.com/office/drawing/2014/main" id="{8643E519-CB8F-4D6A-A26E-B53C8CA89619}"/>
              </a:ext>
            </a:extLst>
          </p:cNvPr>
          <p:cNvSpPr/>
          <p:nvPr userDrawn="1"/>
        </p:nvSpPr>
        <p:spPr>
          <a:xfrm>
            <a:off x="0" y="0"/>
            <a:ext cx="4591878"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Picture Placeholder 2">
            <a:extLst>
              <a:ext uri="{FF2B5EF4-FFF2-40B4-BE49-F238E27FC236}">
                <a16:creationId xmlns:a16="http://schemas.microsoft.com/office/drawing/2014/main" id="{8864809D-3764-4DB7-92D3-13F918ABE8AA}"/>
              </a:ext>
            </a:extLst>
          </p:cNvPr>
          <p:cNvSpPr>
            <a:spLocks noGrp="1"/>
          </p:cNvSpPr>
          <p:nvPr>
            <p:ph type="pic" sz="quarter" idx="10"/>
          </p:nvPr>
        </p:nvSpPr>
        <p:spPr>
          <a:xfrm>
            <a:off x="1553029" y="2106613"/>
            <a:ext cx="4557485" cy="6043612"/>
          </a:xfrm>
          <a:pattFill prst="pct5">
            <a:fgClr>
              <a:schemeClr val="accent1"/>
            </a:fgClr>
            <a:bgClr>
              <a:schemeClr val="bg1"/>
            </a:bgClr>
          </a:pattFill>
          <a:ln>
            <a:noFill/>
          </a:ln>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6" name="Text Placeholder 14">
            <a:extLst>
              <a:ext uri="{FF2B5EF4-FFF2-40B4-BE49-F238E27FC236}">
                <a16:creationId xmlns:a16="http://schemas.microsoft.com/office/drawing/2014/main" id="{48B2690D-422D-1442-B15D-9BFEA2607504}"/>
              </a:ext>
            </a:extLst>
          </p:cNvPr>
          <p:cNvSpPr>
            <a:spLocks noGrp="1"/>
          </p:cNvSpPr>
          <p:nvPr>
            <p:ph type="body" sz="quarter" idx="11"/>
          </p:nvPr>
        </p:nvSpPr>
        <p:spPr>
          <a:xfrm>
            <a:off x="7264894" y="2101640"/>
            <a:ext cx="9056272" cy="587181"/>
          </a:xfrm>
        </p:spPr>
        <p:txBody>
          <a:bodyPr>
            <a:normAutofit/>
          </a:bodyPr>
          <a:lstStyle>
            <a:lvl1pPr marL="0" indent="0">
              <a:lnSpc>
                <a:spcPct val="110000"/>
              </a:lnSpc>
              <a:buFontTx/>
              <a:buNone/>
              <a:defRPr sz="3600" b="1" i="0" baseline="0">
                <a:solidFill>
                  <a:schemeClr val="tx1"/>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p:txBody>
      </p:sp>
      <p:sp>
        <p:nvSpPr>
          <p:cNvPr id="7" name="Text Placeholder 14">
            <a:extLst>
              <a:ext uri="{FF2B5EF4-FFF2-40B4-BE49-F238E27FC236}">
                <a16:creationId xmlns:a16="http://schemas.microsoft.com/office/drawing/2014/main" id="{8119E6AD-03C4-D442-A622-B67C7DDB42F1}"/>
              </a:ext>
            </a:extLst>
          </p:cNvPr>
          <p:cNvSpPr>
            <a:spLocks noGrp="1"/>
          </p:cNvSpPr>
          <p:nvPr>
            <p:ph type="body" sz="quarter" idx="12"/>
          </p:nvPr>
        </p:nvSpPr>
        <p:spPr>
          <a:xfrm>
            <a:off x="7264894" y="2977801"/>
            <a:ext cx="10068066" cy="5378799"/>
          </a:xfrm>
        </p:spPr>
        <p:txBody>
          <a:bodyPr>
            <a:normAutofit/>
          </a:bodyPr>
          <a:lstStyle>
            <a:lvl1pPr marL="457200" indent="-457200">
              <a:lnSpc>
                <a:spcPct val="150000"/>
              </a:lnSpc>
              <a:buFont typeface="Arial" panose="020B0604020202020204" pitchFamily="34" charset="0"/>
              <a:buChar char="•"/>
              <a:defRPr sz="2800" b="0" i="0" baseline="0">
                <a:solidFill>
                  <a:schemeClr val="bg1">
                    <a:lumMod val="50000"/>
                  </a:schemeClr>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253445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43E519-CB8F-4D6A-A26E-B53C8CA89619}"/>
              </a:ext>
            </a:extLst>
          </p:cNvPr>
          <p:cNvSpPr/>
          <p:nvPr userDrawn="1"/>
        </p:nvSpPr>
        <p:spPr>
          <a:xfrm>
            <a:off x="13696122" y="0"/>
            <a:ext cx="4591878"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Picture Placeholder 2">
            <a:extLst>
              <a:ext uri="{FF2B5EF4-FFF2-40B4-BE49-F238E27FC236}">
                <a16:creationId xmlns:a16="http://schemas.microsoft.com/office/drawing/2014/main" id="{8864809D-3764-4DB7-92D3-13F918ABE8AA}"/>
              </a:ext>
            </a:extLst>
          </p:cNvPr>
          <p:cNvSpPr>
            <a:spLocks noGrp="1"/>
          </p:cNvSpPr>
          <p:nvPr>
            <p:ph type="pic" sz="quarter" idx="10"/>
          </p:nvPr>
        </p:nvSpPr>
        <p:spPr>
          <a:xfrm>
            <a:off x="12199889" y="2106613"/>
            <a:ext cx="4532361" cy="6043612"/>
          </a:xfrm>
          <a:pattFill prst="pct5">
            <a:fgClr>
              <a:schemeClr val="accent1"/>
            </a:fgClr>
            <a:bgClr>
              <a:schemeClr val="bg1"/>
            </a:bgClr>
          </a:pattFill>
          <a:ln>
            <a:noFill/>
          </a:ln>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7" name="Rectangle 6">
            <a:extLst>
              <a:ext uri="{FF2B5EF4-FFF2-40B4-BE49-F238E27FC236}">
                <a16:creationId xmlns:a16="http://schemas.microsoft.com/office/drawing/2014/main" id="{BCF589AA-BE5C-4DD2-96CB-2FC175D7A4E5}"/>
              </a:ext>
            </a:extLst>
          </p:cNvPr>
          <p:cNvSpPr/>
          <p:nvPr userDrawn="1"/>
        </p:nvSpPr>
        <p:spPr>
          <a:xfrm>
            <a:off x="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Slide Number Placeholder 5">
            <a:extLst>
              <a:ext uri="{FF2B5EF4-FFF2-40B4-BE49-F238E27FC236}">
                <a16:creationId xmlns:a16="http://schemas.microsoft.com/office/drawing/2014/main" id="{0DD6F17F-698F-478E-B6E8-6282927EF5A0}"/>
              </a:ext>
            </a:extLst>
          </p:cNvPr>
          <p:cNvSpPr>
            <a:spLocks noGrp="1"/>
          </p:cNvSpPr>
          <p:nvPr>
            <p:ph type="sldNum" sz="quarter" idx="4"/>
          </p:nvPr>
        </p:nvSpPr>
        <p:spPr>
          <a:xfrm>
            <a:off x="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sp>
        <p:nvSpPr>
          <p:cNvPr id="6" name="Text Placeholder 14">
            <a:extLst>
              <a:ext uri="{FF2B5EF4-FFF2-40B4-BE49-F238E27FC236}">
                <a16:creationId xmlns:a16="http://schemas.microsoft.com/office/drawing/2014/main" id="{B92C2D50-4FDF-CC4E-858D-1BAA40A65359}"/>
              </a:ext>
            </a:extLst>
          </p:cNvPr>
          <p:cNvSpPr>
            <a:spLocks noGrp="1"/>
          </p:cNvSpPr>
          <p:nvPr>
            <p:ph type="body" sz="quarter" idx="11"/>
          </p:nvPr>
        </p:nvSpPr>
        <p:spPr>
          <a:xfrm>
            <a:off x="1500017" y="2101640"/>
            <a:ext cx="9056272" cy="587181"/>
          </a:xfrm>
        </p:spPr>
        <p:txBody>
          <a:bodyPr>
            <a:normAutofit/>
          </a:bodyPr>
          <a:lstStyle>
            <a:lvl1pPr marL="0" indent="0">
              <a:lnSpc>
                <a:spcPct val="110000"/>
              </a:lnSpc>
              <a:buFontTx/>
              <a:buNone/>
              <a:defRPr sz="3600" b="1" i="0" baseline="0">
                <a:solidFill>
                  <a:schemeClr val="tx1"/>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p:txBody>
      </p:sp>
      <p:sp>
        <p:nvSpPr>
          <p:cNvPr id="8" name="Text Placeholder 14">
            <a:extLst>
              <a:ext uri="{FF2B5EF4-FFF2-40B4-BE49-F238E27FC236}">
                <a16:creationId xmlns:a16="http://schemas.microsoft.com/office/drawing/2014/main" id="{9B8F3906-567A-EE4A-83F0-B1D7312183D7}"/>
              </a:ext>
            </a:extLst>
          </p:cNvPr>
          <p:cNvSpPr>
            <a:spLocks noGrp="1"/>
          </p:cNvSpPr>
          <p:nvPr>
            <p:ph type="body" sz="quarter" idx="12"/>
          </p:nvPr>
        </p:nvSpPr>
        <p:spPr>
          <a:xfrm>
            <a:off x="1500017" y="2977801"/>
            <a:ext cx="9637675" cy="5378799"/>
          </a:xfrm>
        </p:spPr>
        <p:txBody>
          <a:bodyPr>
            <a:normAutofit/>
          </a:bodyPr>
          <a:lstStyle>
            <a:lvl1pPr marL="457200" indent="-457200">
              <a:lnSpc>
                <a:spcPct val="150000"/>
              </a:lnSpc>
              <a:buFont typeface="Arial" panose="020B0604020202020204" pitchFamily="34" charset="0"/>
              <a:buChar char="•"/>
              <a:defRPr sz="2800" b="0" i="0" baseline="0">
                <a:solidFill>
                  <a:schemeClr val="bg1">
                    <a:lumMod val="50000"/>
                  </a:schemeClr>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589793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4903B0-D622-4C55-9808-37DC69346BE2}"/>
              </a:ext>
            </a:extLst>
          </p:cNvPr>
          <p:cNvSpPr/>
          <p:nvPr userDrawn="1"/>
        </p:nvSpPr>
        <p:spPr>
          <a:xfrm>
            <a:off x="866648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Slide Number Placeholder 5">
            <a:extLst>
              <a:ext uri="{FF2B5EF4-FFF2-40B4-BE49-F238E27FC236}">
                <a16:creationId xmlns:a16="http://schemas.microsoft.com/office/drawing/2014/main" id="{8929C5D4-4C65-46BE-BB0C-57DF4AF3E2C1}"/>
              </a:ext>
            </a:extLst>
          </p:cNvPr>
          <p:cNvSpPr>
            <a:spLocks noGrp="1"/>
          </p:cNvSpPr>
          <p:nvPr>
            <p:ph type="sldNum" sz="quarter" idx="4"/>
          </p:nvPr>
        </p:nvSpPr>
        <p:spPr>
          <a:xfrm>
            <a:off x="866648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sp>
        <p:nvSpPr>
          <p:cNvPr id="4" name="Text Placeholder 14">
            <a:extLst>
              <a:ext uri="{FF2B5EF4-FFF2-40B4-BE49-F238E27FC236}">
                <a16:creationId xmlns:a16="http://schemas.microsoft.com/office/drawing/2014/main" id="{B50F3ADD-BED8-6C43-85AF-A2BCFDD88BA0}"/>
              </a:ext>
            </a:extLst>
          </p:cNvPr>
          <p:cNvSpPr>
            <a:spLocks noGrp="1"/>
          </p:cNvSpPr>
          <p:nvPr>
            <p:ph type="body" sz="quarter" idx="10"/>
          </p:nvPr>
        </p:nvSpPr>
        <p:spPr>
          <a:xfrm>
            <a:off x="3097628" y="2101640"/>
            <a:ext cx="9056272" cy="587181"/>
          </a:xfrm>
        </p:spPr>
        <p:txBody>
          <a:bodyPr>
            <a:normAutofit/>
          </a:bodyPr>
          <a:lstStyle>
            <a:lvl1pPr marL="0" indent="0">
              <a:lnSpc>
                <a:spcPct val="110000"/>
              </a:lnSpc>
              <a:buFontTx/>
              <a:buNone/>
              <a:defRPr sz="3600" b="1" i="0" baseline="0">
                <a:solidFill>
                  <a:schemeClr val="tx1"/>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p:txBody>
      </p:sp>
      <p:sp>
        <p:nvSpPr>
          <p:cNvPr id="5" name="Text Placeholder 14">
            <a:extLst>
              <a:ext uri="{FF2B5EF4-FFF2-40B4-BE49-F238E27FC236}">
                <a16:creationId xmlns:a16="http://schemas.microsoft.com/office/drawing/2014/main" id="{5D0D6392-0BD0-F049-A978-793B4197FB25}"/>
              </a:ext>
            </a:extLst>
          </p:cNvPr>
          <p:cNvSpPr>
            <a:spLocks noGrp="1"/>
          </p:cNvSpPr>
          <p:nvPr>
            <p:ph type="body" sz="quarter" idx="11"/>
          </p:nvPr>
        </p:nvSpPr>
        <p:spPr>
          <a:xfrm>
            <a:off x="3097628" y="2977801"/>
            <a:ext cx="11710572" cy="5378799"/>
          </a:xfrm>
        </p:spPr>
        <p:txBody>
          <a:bodyPr>
            <a:normAutofit/>
          </a:bodyPr>
          <a:lstStyle>
            <a:lvl1pPr marL="457200" indent="-457200">
              <a:lnSpc>
                <a:spcPct val="150000"/>
              </a:lnSpc>
              <a:buFont typeface="Arial" panose="020B0604020202020204" pitchFamily="34" charset="0"/>
              <a:buChar char="•"/>
              <a:defRPr sz="2800" b="0" i="0" baseline="0">
                <a:solidFill>
                  <a:schemeClr val="bg1">
                    <a:lumMod val="50000"/>
                  </a:schemeClr>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96278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4674B-0CCF-4531-A68C-815F17BC8CC8}" type="slidenum">
              <a:rPr lang="en-US" smtClean="0"/>
              <a:t>‹#›</a:t>
            </a:fld>
            <a:endParaRPr lang="en-US"/>
          </a:p>
        </p:txBody>
      </p:sp>
    </p:spTree>
    <p:extLst>
      <p:ext uri="{BB962C8B-B14F-4D97-AF65-F5344CB8AC3E}">
        <p14:creationId xmlns:p14="http://schemas.microsoft.com/office/powerpoint/2010/main" val="32402683"/>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02E8F4-B115-4D52-8216-173E7D0EFF2B}"/>
              </a:ext>
            </a:extLst>
          </p:cNvPr>
          <p:cNvSpPr/>
          <p:nvPr userDrawn="1"/>
        </p:nvSpPr>
        <p:spPr>
          <a:xfrm>
            <a:off x="1" y="0"/>
            <a:ext cx="4850296"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E44FA187-3F61-48DE-B66C-D8A96C6EBCBE}"/>
              </a:ext>
            </a:extLst>
          </p:cNvPr>
          <p:cNvSpPr/>
          <p:nvPr userDrawn="1"/>
        </p:nvSpPr>
        <p:spPr>
          <a:xfrm>
            <a:off x="1733296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Slide Number Placeholder 5">
            <a:extLst>
              <a:ext uri="{FF2B5EF4-FFF2-40B4-BE49-F238E27FC236}">
                <a16:creationId xmlns:a16="http://schemas.microsoft.com/office/drawing/2014/main" id="{EE8ADE78-E30B-4D4A-993C-AE599BCC0B9D}"/>
              </a:ext>
            </a:extLst>
          </p:cNvPr>
          <p:cNvSpPr>
            <a:spLocks noGrp="1"/>
          </p:cNvSpPr>
          <p:nvPr>
            <p:ph type="sldNum" sz="quarter" idx="4"/>
          </p:nvPr>
        </p:nvSpPr>
        <p:spPr>
          <a:xfrm>
            <a:off x="1733296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pic>
        <p:nvPicPr>
          <p:cNvPr id="6" name="Picture 5">
            <a:extLst>
              <a:ext uri="{FF2B5EF4-FFF2-40B4-BE49-F238E27FC236}">
                <a16:creationId xmlns:a16="http://schemas.microsoft.com/office/drawing/2014/main" id="{89BDF8FC-7EB0-754F-86E6-A5F02236DCCC}"/>
              </a:ext>
            </a:extLst>
          </p:cNvPr>
          <p:cNvPicPr>
            <a:picLocks noChangeAspect="1"/>
          </p:cNvPicPr>
          <p:nvPr userDrawn="1"/>
        </p:nvPicPr>
        <p:blipFill>
          <a:blip r:embed="rId2"/>
          <a:stretch>
            <a:fillRect/>
          </a:stretch>
        </p:blipFill>
        <p:spPr>
          <a:xfrm>
            <a:off x="389818" y="498844"/>
            <a:ext cx="1089732" cy="782936"/>
          </a:xfrm>
          <a:prstGeom prst="rect">
            <a:avLst/>
          </a:prstGeom>
        </p:spPr>
      </p:pic>
      <p:sp>
        <p:nvSpPr>
          <p:cNvPr id="7" name="Text Placeholder 14">
            <a:extLst>
              <a:ext uri="{FF2B5EF4-FFF2-40B4-BE49-F238E27FC236}">
                <a16:creationId xmlns:a16="http://schemas.microsoft.com/office/drawing/2014/main" id="{D7408D78-6238-2642-AAF4-7B1DDFA15C28}"/>
              </a:ext>
            </a:extLst>
          </p:cNvPr>
          <p:cNvSpPr>
            <a:spLocks noGrp="1"/>
          </p:cNvSpPr>
          <p:nvPr>
            <p:ph type="body" sz="quarter" idx="10"/>
          </p:nvPr>
        </p:nvSpPr>
        <p:spPr>
          <a:xfrm>
            <a:off x="6275542" y="2101640"/>
            <a:ext cx="9056272" cy="587181"/>
          </a:xfrm>
        </p:spPr>
        <p:txBody>
          <a:bodyPr>
            <a:normAutofit/>
          </a:bodyPr>
          <a:lstStyle>
            <a:lvl1pPr marL="0" indent="0">
              <a:lnSpc>
                <a:spcPct val="110000"/>
              </a:lnSpc>
              <a:buFontTx/>
              <a:buNone/>
              <a:defRPr sz="3600" b="1" i="0" baseline="0">
                <a:solidFill>
                  <a:schemeClr val="tx1"/>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p:txBody>
      </p:sp>
      <p:sp>
        <p:nvSpPr>
          <p:cNvPr id="10" name="Text Placeholder 14">
            <a:extLst>
              <a:ext uri="{FF2B5EF4-FFF2-40B4-BE49-F238E27FC236}">
                <a16:creationId xmlns:a16="http://schemas.microsoft.com/office/drawing/2014/main" id="{3B5F2112-3847-4B4C-A54E-1E17C37FA765}"/>
              </a:ext>
            </a:extLst>
          </p:cNvPr>
          <p:cNvSpPr>
            <a:spLocks noGrp="1"/>
          </p:cNvSpPr>
          <p:nvPr>
            <p:ph type="body" sz="quarter" idx="11"/>
          </p:nvPr>
        </p:nvSpPr>
        <p:spPr>
          <a:xfrm>
            <a:off x="6275542" y="2977801"/>
            <a:ext cx="10648353" cy="5378799"/>
          </a:xfrm>
        </p:spPr>
        <p:txBody>
          <a:bodyPr>
            <a:normAutofit/>
          </a:bodyPr>
          <a:lstStyle>
            <a:lvl1pPr marL="457200" indent="-457200">
              <a:lnSpc>
                <a:spcPct val="150000"/>
              </a:lnSpc>
              <a:buFont typeface="Arial" panose="020B0604020202020204" pitchFamily="34" charset="0"/>
              <a:buChar char="•"/>
              <a:defRPr sz="2800" b="0" i="0" baseline="0">
                <a:solidFill>
                  <a:schemeClr val="bg1">
                    <a:lumMod val="50000"/>
                  </a:schemeClr>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777655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E3D4DFE-A992-47F6-AE17-581E1D9546BC}"/>
              </a:ext>
            </a:extLst>
          </p:cNvPr>
          <p:cNvSpPr>
            <a:spLocks noGrp="1"/>
          </p:cNvSpPr>
          <p:nvPr>
            <p:ph type="pic" sz="quarter" idx="10"/>
          </p:nvPr>
        </p:nvSpPr>
        <p:spPr>
          <a:xfrm>
            <a:off x="0" y="0"/>
            <a:ext cx="11964517" cy="10287000"/>
          </a:xfrm>
          <a:pattFill prst="pct5">
            <a:fgClr>
              <a:schemeClr val="accent1"/>
            </a:fgClr>
            <a:bgClr>
              <a:schemeClr val="bg1"/>
            </a:bgClr>
          </a:pattFill>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5" name="Rectangle 4">
            <a:extLst>
              <a:ext uri="{FF2B5EF4-FFF2-40B4-BE49-F238E27FC236}">
                <a16:creationId xmlns:a16="http://schemas.microsoft.com/office/drawing/2014/main" id="{02515892-2A51-416C-BB1E-56AB3B3C18AC}"/>
              </a:ext>
            </a:extLst>
          </p:cNvPr>
          <p:cNvSpPr/>
          <p:nvPr userDrawn="1"/>
        </p:nvSpPr>
        <p:spPr>
          <a:xfrm>
            <a:off x="17332960" y="9493459"/>
            <a:ext cx="955040" cy="793541"/>
          </a:xfrm>
          <a:prstGeom prst="rect">
            <a:avLst/>
          </a:prstGeom>
          <a:solidFill>
            <a:srgbClr val="540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86836077-8ABF-437F-A834-72303E6A3789}"/>
              </a:ext>
            </a:extLst>
          </p:cNvPr>
          <p:cNvSpPr>
            <a:spLocks noGrp="1"/>
          </p:cNvSpPr>
          <p:nvPr>
            <p:ph type="sldNum" sz="quarter" idx="4"/>
          </p:nvPr>
        </p:nvSpPr>
        <p:spPr>
          <a:xfrm>
            <a:off x="17332960" y="9493459"/>
            <a:ext cx="955040" cy="793540"/>
          </a:xfrm>
          <a:prstGeom prst="rect">
            <a:avLst/>
          </a:prstGeom>
          <a:solidFill>
            <a:schemeClr val="bg1"/>
          </a:solidFill>
        </p:spPr>
        <p:txBody>
          <a:bodyPr vert="horz" lIns="91440" tIns="45720" rIns="91440" bIns="45720" rtlCol="0" anchor="ctr"/>
          <a:lstStyle>
            <a:lvl1pPr algn="ctr">
              <a:defRPr sz="180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sp>
        <p:nvSpPr>
          <p:cNvPr id="7" name="Text Placeholder 2">
            <a:extLst>
              <a:ext uri="{FF2B5EF4-FFF2-40B4-BE49-F238E27FC236}">
                <a16:creationId xmlns:a16="http://schemas.microsoft.com/office/drawing/2014/main" id="{3270B0C6-6D64-F34F-91B9-662206DE0A51}"/>
              </a:ext>
            </a:extLst>
          </p:cNvPr>
          <p:cNvSpPr>
            <a:spLocks noGrp="1"/>
          </p:cNvSpPr>
          <p:nvPr>
            <p:ph type="body" sz="quarter" idx="11"/>
          </p:nvPr>
        </p:nvSpPr>
        <p:spPr>
          <a:xfrm>
            <a:off x="12963612" y="3436575"/>
            <a:ext cx="4369348" cy="4908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4">
            <a:extLst>
              <a:ext uri="{FF2B5EF4-FFF2-40B4-BE49-F238E27FC236}">
                <a16:creationId xmlns:a16="http://schemas.microsoft.com/office/drawing/2014/main" id="{B4636F3A-38EB-A649-A910-1957F839635D}"/>
              </a:ext>
            </a:extLst>
          </p:cNvPr>
          <p:cNvSpPr>
            <a:spLocks noGrp="1"/>
          </p:cNvSpPr>
          <p:nvPr>
            <p:ph type="body" sz="quarter" idx="13"/>
          </p:nvPr>
        </p:nvSpPr>
        <p:spPr>
          <a:xfrm>
            <a:off x="12963612" y="2785004"/>
            <a:ext cx="4369348" cy="651571"/>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Tree>
    <p:extLst>
      <p:ext uri="{BB962C8B-B14F-4D97-AF65-F5344CB8AC3E}">
        <p14:creationId xmlns:p14="http://schemas.microsoft.com/office/powerpoint/2010/main" val="22047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64674B-0CCF-4531-A68C-815F17BC8CC8}" type="slidenum">
              <a:rPr lang="en-US" smtClean="0"/>
              <a:t>‹#›</a:t>
            </a:fld>
            <a:endParaRPr lang="en-US"/>
          </a:p>
        </p:txBody>
      </p:sp>
    </p:spTree>
    <p:extLst>
      <p:ext uri="{BB962C8B-B14F-4D97-AF65-F5344CB8AC3E}">
        <p14:creationId xmlns:p14="http://schemas.microsoft.com/office/powerpoint/2010/main" val="74950268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64674B-0CCF-4531-A68C-815F17BC8CC8}" type="slidenum">
              <a:rPr lang="en-US" smtClean="0"/>
              <a:t>‹#›</a:t>
            </a:fld>
            <a:endParaRPr lang="en-US"/>
          </a:p>
        </p:txBody>
      </p:sp>
    </p:spTree>
    <p:extLst>
      <p:ext uri="{BB962C8B-B14F-4D97-AF65-F5344CB8AC3E}">
        <p14:creationId xmlns:p14="http://schemas.microsoft.com/office/powerpoint/2010/main" val="321097735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AC7B5DC-836B-4E07-A9EF-02023F34F2C7}" type="datetimeFigureOut">
              <a:rPr lang="en-AU" smtClean="0"/>
              <a:pPr>
                <a:defRPr/>
              </a:pPr>
              <a:t>11/04/2022</a:t>
            </a:fld>
            <a:endParaRPr lang="en-AU" dirty="0"/>
          </a:p>
        </p:txBody>
      </p:sp>
      <p:sp>
        <p:nvSpPr>
          <p:cNvPr id="3" name="Footer Placeholder 2"/>
          <p:cNvSpPr>
            <a:spLocks noGrp="1"/>
          </p:cNvSpPr>
          <p:nvPr>
            <p:ph type="ftr" sz="quarter" idx="11"/>
          </p:nvPr>
        </p:nvSpPr>
        <p:spPr/>
        <p:txBody>
          <a:bodyPr/>
          <a:lstStyle/>
          <a:p>
            <a:pPr>
              <a:defRPr/>
            </a:pPr>
            <a:endParaRPr lang="en-AU" dirty="0"/>
          </a:p>
        </p:txBody>
      </p:sp>
      <p:sp>
        <p:nvSpPr>
          <p:cNvPr id="4" name="Slide Number Placeholder 3"/>
          <p:cNvSpPr>
            <a:spLocks noGrp="1"/>
          </p:cNvSpPr>
          <p:nvPr>
            <p:ph type="sldNum" sz="quarter" idx="12"/>
          </p:nvPr>
        </p:nvSpPr>
        <p:spPr/>
        <p:txBody>
          <a:bodyPr/>
          <a:lstStyle/>
          <a:p>
            <a:pPr>
              <a:defRPr/>
            </a:pPr>
            <a:fld id="{CEF0827A-D34D-4FFD-93D6-3F885AF4FF3B}" type="slidenum">
              <a:rPr lang="en-AU" smtClean="0"/>
              <a:pPr>
                <a:defRPr/>
              </a:pPr>
              <a:t>‹#›</a:t>
            </a:fld>
            <a:endParaRPr lang="en-AU" dirty="0"/>
          </a:p>
        </p:txBody>
      </p:sp>
    </p:spTree>
    <p:extLst>
      <p:ext uri="{BB962C8B-B14F-4D97-AF65-F5344CB8AC3E}">
        <p14:creationId xmlns:p14="http://schemas.microsoft.com/office/powerpoint/2010/main" val="3731588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4674B-0CCF-4531-A68C-815F17BC8CC8}" type="slidenum">
              <a:rPr lang="en-US" smtClean="0"/>
              <a:t>‹#›</a:t>
            </a:fld>
            <a:endParaRPr lang="en-US"/>
          </a:p>
        </p:txBody>
      </p:sp>
    </p:spTree>
    <p:extLst>
      <p:ext uri="{BB962C8B-B14F-4D97-AF65-F5344CB8AC3E}">
        <p14:creationId xmlns:p14="http://schemas.microsoft.com/office/powerpoint/2010/main" val="231550255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774782" y="1481138"/>
            <a:ext cx="925830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4674B-0CCF-4531-A68C-815F17BC8CC8}" type="slidenum">
              <a:rPr lang="en-US" smtClean="0"/>
              <a:t>‹#›</a:t>
            </a:fld>
            <a:endParaRPr lang="en-US"/>
          </a:p>
        </p:txBody>
      </p:sp>
    </p:spTree>
    <p:extLst>
      <p:ext uri="{BB962C8B-B14F-4D97-AF65-F5344CB8AC3E}">
        <p14:creationId xmlns:p14="http://schemas.microsoft.com/office/powerpoint/2010/main" val="86316735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C64674B-0CCF-4531-A68C-815F17BC8CC8}" type="slidenum">
              <a:rPr lang="en-US" smtClean="0"/>
              <a:t>‹#›</a:t>
            </a:fld>
            <a:endParaRPr lang="en-US"/>
          </a:p>
        </p:txBody>
      </p:sp>
    </p:spTree>
    <p:extLst>
      <p:ext uri="{BB962C8B-B14F-4D97-AF65-F5344CB8AC3E}">
        <p14:creationId xmlns:p14="http://schemas.microsoft.com/office/powerpoint/2010/main" val="293701339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7" r:id="rId13"/>
    <p:sldLayoutId id="2147483747" r:id="rId14"/>
    <p:sldLayoutId id="2147483772" r:id="rId15"/>
    <p:sldLayoutId id="2147483735" r:id="rId16"/>
    <p:sldLayoutId id="2147483737" r:id="rId17"/>
    <p:sldLayoutId id="2147483739" r:id="rId18"/>
    <p:sldLayoutId id="2147483740" r:id="rId19"/>
    <p:sldLayoutId id="2147483743" r:id="rId20"/>
    <p:sldLayoutId id="2147483744" r:id="rId21"/>
    <p:sldLayoutId id="2147483745" r:id="rId22"/>
    <p:sldLayoutId id="2147483748" r:id="rId23"/>
    <p:sldLayoutId id="2147483750" r:id="rId24"/>
    <p:sldLayoutId id="2147483751" r:id="rId25"/>
    <p:sldLayoutId id="2147483752" r:id="rId26"/>
    <p:sldLayoutId id="2147483753" r:id="rId27"/>
    <p:sldLayoutId id="2147483754" r:id="rId28"/>
    <p:sldLayoutId id="2147483755" r:id="rId29"/>
    <p:sldLayoutId id="2147483756" r:id="rId30"/>
    <p:sldLayoutId id="2147483757" r:id="rId31"/>
    <p:sldLayoutId id="2147483758" r:id="rId32"/>
    <p:sldLayoutId id="2147483759" r:id="rId33"/>
    <p:sldLayoutId id="2147483760" r:id="rId34"/>
    <p:sldLayoutId id="2147483762" r:id="rId35"/>
    <p:sldLayoutId id="2147483761" r:id="rId36"/>
    <p:sldLayoutId id="2147483763" r:id="rId37"/>
    <p:sldLayoutId id="2147483766" r:id="rId38"/>
    <p:sldLayoutId id="2147483767" r:id="rId39"/>
    <p:sldLayoutId id="2147483768" r:id="rId40"/>
    <p:sldLayoutId id="2147483770" r:id="rId41"/>
  </p:sldLayoutIdLst>
  <p:hf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1.pn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3.png"/><Relationship Id="rId11" Type="http://schemas.openxmlformats.org/officeDocument/2006/relationships/image" Target="../media/image11.svg"/><Relationship Id="rId5" Type="http://schemas.openxmlformats.org/officeDocument/2006/relationships/image" Target="../media/image6.svg"/><Relationship Id="rId15" Type="http://schemas.openxmlformats.org/officeDocument/2006/relationships/image" Target="../media/image15.sv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svg"/><Relationship Id="rId1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chart" Target="../charts/chart16.xml"/><Relationship Id="rId5" Type="http://schemas.openxmlformats.org/officeDocument/2006/relationships/image" Target="../media/image1.png"/><Relationship Id="rId4" Type="http://schemas.openxmlformats.org/officeDocument/2006/relationships/chart" Target="../charts/chart15.xml"/></Relationships>
</file>

<file path=ppt/slides/_rels/slide1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chart" Target="../charts/chart19.xml"/><Relationship Id="rId5" Type="http://schemas.openxmlformats.org/officeDocument/2006/relationships/image" Target="../media/image1.png"/><Relationship Id="rId4" Type="http://schemas.openxmlformats.org/officeDocument/2006/relationships/chart" Target="../charts/chart18.xml"/></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1.pn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3.png"/><Relationship Id="rId11" Type="http://schemas.openxmlformats.org/officeDocument/2006/relationships/image" Target="../media/image11.svg"/><Relationship Id="rId5" Type="http://schemas.openxmlformats.org/officeDocument/2006/relationships/image" Target="../media/image6.svg"/><Relationship Id="rId15" Type="http://schemas.openxmlformats.org/officeDocument/2006/relationships/image" Target="../media/image15.sv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svg"/><Relationship Id="rId1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chart" Target="../charts/chart2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chart" Target="../charts/chart23.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chart" Target="../charts/chart26.xml"/><Relationship Id="rId5" Type="http://schemas.openxmlformats.org/officeDocument/2006/relationships/image" Target="../media/image1.png"/><Relationship Id="rId4" Type="http://schemas.openxmlformats.org/officeDocument/2006/relationships/chart" Target="../charts/chart25.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chart" Target="../charts/chart27.xml"/></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1.pn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3.png"/><Relationship Id="rId11" Type="http://schemas.openxmlformats.org/officeDocument/2006/relationships/image" Target="../media/image11.svg"/><Relationship Id="rId5" Type="http://schemas.openxmlformats.org/officeDocument/2006/relationships/image" Target="../media/image6.svg"/><Relationship Id="rId15" Type="http://schemas.openxmlformats.org/officeDocument/2006/relationships/image" Target="../media/image15.sv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svg"/><Relationship Id="rId1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chart" Target="../charts/chart1.xml"/><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chart" Target="../charts/chart29.xml"/><Relationship Id="rId4" Type="http://schemas.openxmlformats.org/officeDocument/2006/relationships/chart" Target="../charts/chart28.xml"/></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1.pn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3.png"/><Relationship Id="rId11" Type="http://schemas.openxmlformats.org/officeDocument/2006/relationships/image" Target="../media/image11.svg"/><Relationship Id="rId5" Type="http://schemas.openxmlformats.org/officeDocument/2006/relationships/image" Target="../media/image6.svg"/><Relationship Id="rId15" Type="http://schemas.openxmlformats.org/officeDocument/2006/relationships/image" Target="../media/image15.sv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svg"/><Relationship Id="rId1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chart" Target="../charts/chart3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6.jpeg"/><Relationship Id="rId7"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chart" Target="../charts/chart3.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36.xml"/><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chart" Target="../charts/chart35.xml"/><Relationship Id="rId5" Type="http://schemas.openxmlformats.org/officeDocument/2006/relationships/chart" Target="../charts/chart34.xml"/><Relationship Id="rId4" Type="http://schemas.openxmlformats.org/officeDocument/2006/relationships/chart" Target="../charts/chart33.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chart" Target="../charts/chart39.xml"/><Relationship Id="rId5" Type="http://schemas.openxmlformats.org/officeDocument/2006/relationships/chart" Target="../charts/chart38.xml"/><Relationship Id="rId4" Type="http://schemas.openxmlformats.org/officeDocument/2006/relationships/chart" Target="../charts/chart3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chart" Target="../charts/chart42.xml"/><Relationship Id="rId5" Type="http://schemas.openxmlformats.org/officeDocument/2006/relationships/chart" Target="../charts/chart41.xml"/><Relationship Id="rId4" Type="http://schemas.openxmlformats.org/officeDocument/2006/relationships/chart" Target="../charts/chart40.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1.pn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3.png"/><Relationship Id="rId11" Type="http://schemas.openxmlformats.org/officeDocument/2006/relationships/image" Target="../media/image11.svg"/><Relationship Id="rId5" Type="http://schemas.openxmlformats.org/officeDocument/2006/relationships/image" Target="../media/image6.svg"/><Relationship Id="rId15" Type="http://schemas.openxmlformats.org/officeDocument/2006/relationships/image" Target="../media/image15.sv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svg"/><Relationship Id="rId1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chart" Target="../charts/chart11.xml"/><Relationship Id="rId4" Type="http://schemas.openxmlformats.org/officeDocument/2006/relationships/chart" Target="../charts/chart10.xml"/></Relationships>
</file>

<file path=ppt/slides/_rels/slide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FE60CF-97DC-4F5A-A60A-78D8C539DDDC}"/>
              </a:ext>
            </a:extLst>
          </p:cNvPr>
          <p:cNvSpPr/>
          <p:nvPr/>
        </p:nvSpPr>
        <p:spPr>
          <a:xfrm>
            <a:off x="0" y="0"/>
            <a:ext cx="18288000" cy="10287000"/>
          </a:xfrm>
          <a:prstGeom prst="rect">
            <a:avLst/>
          </a:prstGeom>
          <a:gradFill flip="none" rotWithShape="1">
            <a:gsLst>
              <a:gs pos="100000">
                <a:srgbClr val="1C1B3D"/>
              </a:gs>
              <a:gs pos="25000">
                <a:srgbClr val="453977"/>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B3902CBB-6A4B-4436-B414-DD8AA6BA7E12}"/>
              </a:ext>
            </a:extLst>
          </p:cNvPr>
          <p:cNvSpPr txBox="1"/>
          <p:nvPr/>
        </p:nvSpPr>
        <p:spPr>
          <a:xfrm>
            <a:off x="589432" y="5024334"/>
            <a:ext cx="17109171" cy="2554545"/>
          </a:xfrm>
          <a:prstGeom prst="rect">
            <a:avLst/>
          </a:prstGeom>
          <a:noFill/>
        </p:spPr>
        <p:txBody>
          <a:bodyPr wrap="square" rtlCol="0">
            <a:spAutoFit/>
          </a:bodyPr>
          <a:lstStyle/>
          <a:p>
            <a:pPr algn="ctr"/>
            <a:r>
              <a:rPr lang="en-US" sz="6400" b="1" spc="300" dirty="0">
                <a:solidFill>
                  <a:schemeClr val="bg1"/>
                </a:solidFill>
                <a:latin typeface="Arial" panose="020B0604020202020204" pitchFamily="34" charset="0"/>
                <a:cs typeface="Arial" panose="020B0604020202020204" pitchFamily="34" charset="0"/>
              </a:rPr>
              <a:t>Aboriginal youth detention </a:t>
            </a:r>
          </a:p>
          <a:p>
            <a:pPr algn="ctr"/>
            <a:endParaRPr lang="en-US" sz="3200" b="1" i="1" spc="300" dirty="0">
              <a:solidFill>
                <a:schemeClr val="bg1"/>
              </a:solidFill>
              <a:latin typeface="Arial" panose="020B0604020202020204" pitchFamily="34" charset="0"/>
              <a:cs typeface="Arial" panose="020B0604020202020204" pitchFamily="34" charset="0"/>
            </a:endParaRPr>
          </a:p>
          <a:p>
            <a:pPr algn="ctr"/>
            <a:r>
              <a:rPr lang="en-US" sz="3200" b="1" i="1" spc="300" dirty="0">
                <a:solidFill>
                  <a:schemeClr val="bg1"/>
                </a:solidFill>
                <a:latin typeface="Arial" panose="020B0604020202020204" pitchFamily="34" charset="0"/>
                <a:cs typeface="Arial" panose="020B0604020202020204" pitchFamily="34" charset="0"/>
              </a:rPr>
              <a:t>Workshop on Target 11: reduce the rate of Aboriginal youth detention by 30%</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5994" y="3920806"/>
            <a:ext cx="6096012" cy="856490"/>
          </a:xfrm>
          <a:prstGeom prst="rect">
            <a:avLst/>
          </a:prstGeom>
        </p:spPr>
      </p:pic>
    </p:spTree>
    <p:extLst>
      <p:ext uri="{BB962C8B-B14F-4D97-AF65-F5344CB8AC3E}">
        <p14:creationId xmlns:p14="http://schemas.microsoft.com/office/powerpoint/2010/main" val="700323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A7A553-BF5A-44DF-BF2C-612A5E183B2F}"/>
              </a:ext>
            </a:extLst>
          </p:cNvPr>
          <p:cNvSpPr>
            <a:spLocks noGrp="1"/>
          </p:cNvSpPr>
          <p:nvPr>
            <p:ph type="sldNum" sz="quarter" idx="4"/>
          </p:nvPr>
        </p:nvSpPr>
        <p:spPr/>
        <p:txBody>
          <a:bodyPr/>
          <a:lstStyle/>
          <a:p>
            <a:fld id="{BC64674B-0CCF-4531-A68C-815F17BC8CC8}" type="slidenum">
              <a:rPr lang="en-US" smtClean="0"/>
              <a:pPr/>
              <a:t>10</a:t>
            </a:fld>
            <a:endParaRPr lang="en-US" dirty="0"/>
          </a:p>
        </p:txBody>
      </p:sp>
      <p:pic>
        <p:nvPicPr>
          <p:cNvPr id="26" name="Picture 25"/>
          <p:cNvPicPr>
            <a:picLocks noChangeAspect="1"/>
          </p:cNvPicPr>
          <p:nvPr/>
        </p:nvPicPr>
        <p:blipFill>
          <a:blip r:embed="rId3"/>
          <a:stretch>
            <a:fillRect/>
          </a:stretch>
        </p:blipFill>
        <p:spPr>
          <a:xfrm>
            <a:off x="389819" y="498845"/>
            <a:ext cx="1089732" cy="782936"/>
          </a:xfrm>
          <a:prstGeom prst="rect">
            <a:avLst/>
          </a:prstGeom>
        </p:spPr>
      </p:pic>
      <p:pic>
        <p:nvPicPr>
          <p:cNvPr id="50" name="Graphic 49" descr="Court">
            <a:extLst>
              <a:ext uri="{FF2B5EF4-FFF2-40B4-BE49-F238E27FC236}">
                <a16:creationId xmlns:a16="http://schemas.microsoft.com/office/drawing/2014/main" id="{5F5DE2CD-FE0D-4CBF-8265-6CD3B5B827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77011" y="2259079"/>
            <a:ext cx="978017" cy="977114"/>
          </a:xfrm>
          <a:prstGeom prst="rect">
            <a:avLst/>
          </a:prstGeom>
        </p:spPr>
      </p:pic>
      <p:pic>
        <p:nvPicPr>
          <p:cNvPr id="4" name="Graphic 3" descr="Upward trend">
            <a:extLst>
              <a:ext uri="{FF2B5EF4-FFF2-40B4-BE49-F238E27FC236}">
                <a16:creationId xmlns:a16="http://schemas.microsoft.com/office/drawing/2014/main" id="{80FFB1D0-CBF4-4BB7-B64D-C19B5FE2712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37688" y="2563584"/>
            <a:ext cx="1003830" cy="1003830"/>
          </a:xfrm>
          <a:prstGeom prst="rect">
            <a:avLst/>
          </a:prstGeom>
        </p:spPr>
      </p:pic>
      <p:sp>
        <p:nvSpPr>
          <p:cNvPr id="14" name="TextBox 13">
            <a:extLst>
              <a:ext uri="{FF2B5EF4-FFF2-40B4-BE49-F238E27FC236}">
                <a16:creationId xmlns:a16="http://schemas.microsoft.com/office/drawing/2014/main" id="{F434653A-C12E-4C1B-B616-D6A24187CD6D}"/>
              </a:ext>
            </a:extLst>
          </p:cNvPr>
          <p:cNvSpPr txBox="1"/>
          <p:nvPr/>
        </p:nvSpPr>
        <p:spPr>
          <a:xfrm>
            <a:off x="2130859" y="4448613"/>
            <a:ext cx="2880000" cy="2062103"/>
          </a:xfrm>
          <a:prstGeom prst="rect">
            <a:avLst/>
          </a:prstGeom>
          <a:noFill/>
          <a:ln w="38100">
            <a:solidFill>
              <a:schemeClr val="bg1"/>
            </a:solidFill>
            <a:prstDash val="solid"/>
          </a:ln>
        </p:spPr>
        <p:txBody>
          <a:bodyPr wrap="square" rtlCol="0">
            <a:spAutoFit/>
          </a:bodyPr>
          <a:lstStyle/>
          <a:p>
            <a:r>
              <a:rPr lang="en-AU" sz="2000" b="1" dirty="0">
                <a:solidFill>
                  <a:srgbClr val="241F55"/>
                </a:solidFill>
              </a:rPr>
              <a:t>Total population up </a:t>
            </a:r>
            <a:r>
              <a:rPr lang="en-AU" sz="2400" b="1" dirty="0">
                <a:solidFill>
                  <a:srgbClr val="241F55"/>
                </a:solidFill>
              </a:rPr>
              <a:t>61%</a:t>
            </a:r>
            <a:r>
              <a:rPr lang="en-AU" sz="2000" b="1" dirty="0">
                <a:solidFill>
                  <a:srgbClr val="241F55"/>
                </a:solidFill>
              </a:rPr>
              <a:t> </a:t>
            </a:r>
            <a:r>
              <a:rPr lang="en-AU" sz="2000" dirty="0"/>
              <a:t>in 10 years </a:t>
            </a:r>
          </a:p>
          <a:p>
            <a:endParaRPr lang="en-AU" sz="2000" dirty="0"/>
          </a:p>
          <a:p>
            <a:r>
              <a:rPr lang="en-AU" sz="2000" b="1" dirty="0">
                <a:solidFill>
                  <a:srgbClr val="241F55"/>
                </a:solidFill>
              </a:rPr>
              <a:t>Remand</a:t>
            </a:r>
            <a:r>
              <a:rPr lang="en-AU" sz="2000" dirty="0"/>
              <a:t> is growing faster than sentenced custody: </a:t>
            </a:r>
            <a:r>
              <a:rPr lang="en-AU" sz="2000" b="1" dirty="0">
                <a:solidFill>
                  <a:srgbClr val="241F55"/>
                </a:solidFill>
              </a:rPr>
              <a:t>up </a:t>
            </a:r>
            <a:r>
              <a:rPr lang="en-AU" sz="2400" b="1" dirty="0">
                <a:solidFill>
                  <a:srgbClr val="241F55"/>
                </a:solidFill>
              </a:rPr>
              <a:t>143%</a:t>
            </a:r>
            <a:r>
              <a:rPr lang="en-AU" sz="2000" b="1" dirty="0">
                <a:solidFill>
                  <a:srgbClr val="241F55"/>
                </a:solidFill>
              </a:rPr>
              <a:t> </a:t>
            </a:r>
            <a:r>
              <a:rPr lang="en-AU" sz="2000" dirty="0"/>
              <a:t>in 10 years </a:t>
            </a:r>
          </a:p>
        </p:txBody>
      </p:sp>
      <p:sp>
        <p:nvSpPr>
          <p:cNvPr id="36" name="TextBox 35">
            <a:extLst>
              <a:ext uri="{FF2B5EF4-FFF2-40B4-BE49-F238E27FC236}">
                <a16:creationId xmlns:a16="http://schemas.microsoft.com/office/drawing/2014/main" id="{389CD643-6BBA-48F5-A449-464F9202CE1F}"/>
              </a:ext>
            </a:extLst>
          </p:cNvPr>
          <p:cNvSpPr txBox="1"/>
          <p:nvPr/>
        </p:nvSpPr>
        <p:spPr>
          <a:xfrm>
            <a:off x="14751487" y="5314414"/>
            <a:ext cx="2891319" cy="400110"/>
          </a:xfrm>
          <a:prstGeom prst="rect">
            <a:avLst/>
          </a:prstGeom>
          <a:noFill/>
        </p:spPr>
        <p:txBody>
          <a:bodyPr wrap="square" rtlCol="0">
            <a:spAutoFit/>
          </a:bodyPr>
          <a:lstStyle/>
          <a:p>
            <a:pPr>
              <a:defRPr/>
            </a:pPr>
            <a:endParaRPr lang="en-AU" sz="2000" dirty="0">
              <a:solidFill>
                <a:schemeClr val="bg1"/>
              </a:solidFill>
            </a:endParaRPr>
          </a:p>
        </p:txBody>
      </p:sp>
      <p:sp>
        <p:nvSpPr>
          <p:cNvPr id="56" name="Arc 22">
            <a:extLst>
              <a:ext uri="{FF2B5EF4-FFF2-40B4-BE49-F238E27FC236}">
                <a16:creationId xmlns:a16="http://schemas.microsoft.com/office/drawing/2014/main" id="{97CFA674-9186-416C-BA93-B530F6BE406B}"/>
              </a:ext>
            </a:extLst>
          </p:cNvPr>
          <p:cNvSpPr>
            <a:spLocks/>
          </p:cNvSpPr>
          <p:nvPr/>
        </p:nvSpPr>
        <p:spPr bwMode="auto">
          <a:xfrm>
            <a:off x="5080146" y="7909559"/>
            <a:ext cx="3177982" cy="988714"/>
          </a:xfrm>
          <a:custGeom>
            <a:avLst/>
            <a:gdLst>
              <a:gd name="T0" fmla="*/ 0 w 43200"/>
              <a:gd name="T1" fmla="*/ 0 h 21705"/>
              <a:gd name="T2" fmla="*/ 0 w 43200"/>
              <a:gd name="T3" fmla="*/ 0 h 21705"/>
              <a:gd name="T4" fmla="*/ 0 w 43200"/>
              <a:gd name="T5" fmla="*/ 0 h 21705"/>
              <a:gd name="T6" fmla="*/ 0 60000 65536"/>
              <a:gd name="T7" fmla="*/ 0 60000 65536"/>
              <a:gd name="T8" fmla="*/ 0 60000 65536"/>
              <a:gd name="T9" fmla="*/ 0 w 43200"/>
              <a:gd name="T10" fmla="*/ 0 h 21705"/>
              <a:gd name="T11" fmla="*/ 43200 w 43200"/>
              <a:gd name="T12" fmla="*/ 21705 h 21705"/>
            </a:gdLst>
            <a:ahLst/>
            <a:cxnLst>
              <a:cxn ang="T6">
                <a:pos x="T0" y="T1"/>
              </a:cxn>
              <a:cxn ang="T7">
                <a:pos x="T2" y="T3"/>
              </a:cxn>
              <a:cxn ang="T8">
                <a:pos x="T4" y="T5"/>
              </a:cxn>
            </a:cxnLst>
            <a:rect l="T9" t="T10" r="T11" b="T12"/>
            <a:pathLst>
              <a:path w="43200" h="21705" fill="none" extrusionOk="0">
                <a:moveTo>
                  <a:pt x="43199" y="53"/>
                </a:moveTo>
                <a:cubicBezTo>
                  <a:pt x="43199" y="70"/>
                  <a:pt x="43200" y="87"/>
                  <a:pt x="43200" y="105"/>
                </a:cubicBezTo>
                <a:cubicBezTo>
                  <a:pt x="43200" y="12034"/>
                  <a:pt x="33529" y="21705"/>
                  <a:pt x="21600" y="21705"/>
                </a:cubicBezTo>
                <a:cubicBezTo>
                  <a:pt x="9670" y="21705"/>
                  <a:pt x="0" y="12034"/>
                  <a:pt x="0" y="105"/>
                </a:cubicBezTo>
                <a:cubicBezTo>
                  <a:pt x="-1" y="70"/>
                  <a:pt x="0" y="35"/>
                  <a:pt x="0" y="0"/>
                </a:cubicBezTo>
              </a:path>
              <a:path w="43200" h="21705" stroke="0" extrusionOk="0">
                <a:moveTo>
                  <a:pt x="43199" y="53"/>
                </a:moveTo>
                <a:cubicBezTo>
                  <a:pt x="43199" y="70"/>
                  <a:pt x="43200" y="87"/>
                  <a:pt x="43200" y="105"/>
                </a:cubicBezTo>
                <a:cubicBezTo>
                  <a:pt x="43200" y="12034"/>
                  <a:pt x="33529" y="21705"/>
                  <a:pt x="21600" y="21705"/>
                </a:cubicBezTo>
                <a:cubicBezTo>
                  <a:pt x="9670" y="21705"/>
                  <a:pt x="0" y="12034"/>
                  <a:pt x="0" y="105"/>
                </a:cubicBezTo>
                <a:cubicBezTo>
                  <a:pt x="-1" y="70"/>
                  <a:pt x="0" y="35"/>
                  <a:pt x="0" y="0"/>
                </a:cubicBezTo>
                <a:lnTo>
                  <a:pt x="21600" y="105"/>
                </a:lnTo>
                <a:close/>
              </a:path>
            </a:pathLst>
          </a:custGeom>
          <a:noFill/>
          <a:ln w="127000" cap="rnd">
            <a:solidFill>
              <a:srgbClr val="D9D9D9"/>
            </a:solidFill>
            <a:round/>
            <a:headEnd type="none" w="sm" len="sm"/>
            <a:tailEnd type="none" w="sm" len="sm"/>
          </a:ln>
        </p:spPr>
        <p:txBody>
          <a:bodyPr wrap="none" anchor="ctr"/>
          <a:lstStyle/>
          <a:p>
            <a:pPr algn="ctr" eaLnBrk="1" hangingPunct="1">
              <a:spcBef>
                <a:spcPct val="20000"/>
              </a:spcBef>
              <a:defRPr/>
            </a:pPr>
            <a:endParaRPr lang="en-GB" sz="1400" b="1" dirty="0">
              <a:solidFill>
                <a:srgbClr val="FFFFFF"/>
              </a:solidFill>
              <a:ea typeface="+mn-ea"/>
              <a:cs typeface="Arial" pitchFamily="34" charset="0"/>
            </a:endParaRPr>
          </a:p>
        </p:txBody>
      </p:sp>
      <p:sp>
        <p:nvSpPr>
          <p:cNvPr id="57" name="Line 23">
            <a:extLst>
              <a:ext uri="{FF2B5EF4-FFF2-40B4-BE49-F238E27FC236}">
                <a16:creationId xmlns:a16="http://schemas.microsoft.com/office/drawing/2014/main" id="{03BA0E8B-1445-478C-B6AB-D4BC20F2D626}"/>
              </a:ext>
            </a:extLst>
          </p:cNvPr>
          <p:cNvSpPr>
            <a:spLocks noChangeShapeType="1"/>
          </p:cNvSpPr>
          <p:nvPr/>
        </p:nvSpPr>
        <p:spPr bwMode="auto">
          <a:xfrm flipH="1" flipV="1">
            <a:off x="5067244" y="2226540"/>
            <a:ext cx="8017" cy="5683019"/>
          </a:xfrm>
          <a:prstGeom prst="line">
            <a:avLst/>
          </a:prstGeom>
          <a:noFill/>
          <a:ln w="127000">
            <a:solidFill>
              <a:srgbClr val="D9D9D9"/>
            </a:solidFill>
            <a:round/>
            <a:headEnd type="none" w="sm" len="sm"/>
            <a:tailEnd type="none" w="sm" len="sm"/>
          </a:ln>
        </p:spPr>
        <p:txBody>
          <a:bodyPr wrap="none" anchor="ctr"/>
          <a:lstStyle/>
          <a:p>
            <a:pPr algn="ctr" eaLnBrk="1" hangingPunct="1">
              <a:spcBef>
                <a:spcPct val="20000"/>
              </a:spcBef>
              <a:defRPr/>
            </a:pPr>
            <a:endParaRPr lang="en-GB" sz="1400" b="1" dirty="0">
              <a:solidFill>
                <a:srgbClr val="FFFFFF"/>
              </a:solidFill>
              <a:ea typeface="+mn-ea"/>
              <a:cs typeface="Arial" pitchFamily="34" charset="0"/>
            </a:endParaRPr>
          </a:p>
        </p:txBody>
      </p:sp>
      <p:sp>
        <p:nvSpPr>
          <p:cNvPr id="58" name="Line 24">
            <a:extLst>
              <a:ext uri="{FF2B5EF4-FFF2-40B4-BE49-F238E27FC236}">
                <a16:creationId xmlns:a16="http://schemas.microsoft.com/office/drawing/2014/main" id="{5A90F8AB-2D1D-4BBD-8995-B766F1E00E03}"/>
              </a:ext>
            </a:extLst>
          </p:cNvPr>
          <p:cNvSpPr>
            <a:spLocks noChangeShapeType="1"/>
          </p:cNvSpPr>
          <p:nvPr/>
        </p:nvSpPr>
        <p:spPr bwMode="auto">
          <a:xfrm flipH="1" flipV="1">
            <a:off x="8185331" y="2170894"/>
            <a:ext cx="77846" cy="5738666"/>
          </a:xfrm>
          <a:prstGeom prst="line">
            <a:avLst/>
          </a:prstGeom>
          <a:noFill/>
          <a:ln w="127000">
            <a:solidFill>
              <a:srgbClr val="D9D9D9"/>
            </a:solidFill>
            <a:round/>
            <a:headEnd type="none" w="sm" len="sm"/>
            <a:tailEnd type="none" w="sm" len="sm"/>
          </a:ln>
        </p:spPr>
        <p:txBody>
          <a:bodyPr wrap="none" anchor="ctr"/>
          <a:lstStyle/>
          <a:p>
            <a:pPr algn="ctr" eaLnBrk="1" hangingPunct="1">
              <a:spcBef>
                <a:spcPct val="20000"/>
              </a:spcBef>
              <a:defRPr/>
            </a:pPr>
            <a:endParaRPr lang="en-GB" sz="1400" b="1" dirty="0">
              <a:solidFill>
                <a:srgbClr val="FFFFFF"/>
              </a:solidFill>
              <a:ea typeface="+mn-ea"/>
              <a:cs typeface="Arial" pitchFamily="34" charset="0"/>
            </a:endParaRPr>
          </a:p>
        </p:txBody>
      </p:sp>
      <p:sp>
        <p:nvSpPr>
          <p:cNvPr id="61" name="Arc 22">
            <a:extLst>
              <a:ext uri="{FF2B5EF4-FFF2-40B4-BE49-F238E27FC236}">
                <a16:creationId xmlns:a16="http://schemas.microsoft.com/office/drawing/2014/main" id="{6E1BF4AC-050B-481E-BDBC-13528C7D6EDB}"/>
              </a:ext>
            </a:extLst>
          </p:cNvPr>
          <p:cNvSpPr>
            <a:spLocks/>
          </p:cNvSpPr>
          <p:nvPr/>
        </p:nvSpPr>
        <p:spPr bwMode="auto">
          <a:xfrm rot="10800000">
            <a:off x="2018587" y="1237827"/>
            <a:ext cx="3041091" cy="1021252"/>
          </a:xfrm>
          <a:custGeom>
            <a:avLst/>
            <a:gdLst>
              <a:gd name="T0" fmla="*/ 0 w 43200"/>
              <a:gd name="T1" fmla="*/ 0 h 21705"/>
              <a:gd name="T2" fmla="*/ 0 w 43200"/>
              <a:gd name="T3" fmla="*/ 0 h 21705"/>
              <a:gd name="T4" fmla="*/ 0 w 43200"/>
              <a:gd name="T5" fmla="*/ 0 h 21705"/>
              <a:gd name="T6" fmla="*/ 0 60000 65536"/>
              <a:gd name="T7" fmla="*/ 0 60000 65536"/>
              <a:gd name="T8" fmla="*/ 0 60000 65536"/>
              <a:gd name="T9" fmla="*/ 0 w 43200"/>
              <a:gd name="T10" fmla="*/ 0 h 21705"/>
              <a:gd name="T11" fmla="*/ 43200 w 43200"/>
              <a:gd name="T12" fmla="*/ 21705 h 21705"/>
            </a:gdLst>
            <a:ahLst/>
            <a:cxnLst>
              <a:cxn ang="T6">
                <a:pos x="T0" y="T1"/>
              </a:cxn>
              <a:cxn ang="T7">
                <a:pos x="T2" y="T3"/>
              </a:cxn>
              <a:cxn ang="T8">
                <a:pos x="T4" y="T5"/>
              </a:cxn>
            </a:cxnLst>
            <a:rect l="T9" t="T10" r="T11" b="T12"/>
            <a:pathLst>
              <a:path w="43200" h="21705" fill="none" extrusionOk="0">
                <a:moveTo>
                  <a:pt x="43199" y="53"/>
                </a:moveTo>
                <a:cubicBezTo>
                  <a:pt x="43199" y="70"/>
                  <a:pt x="43200" y="87"/>
                  <a:pt x="43200" y="105"/>
                </a:cubicBezTo>
                <a:cubicBezTo>
                  <a:pt x="43200" y="12034"/>
                  <a:pt x="33529" y="21705"/>
                  <a:pt x="21600" y="21705"/>
                </a:cubicBezTo>
                <a:cubicBezTo>
                  <a:pt x="9670" y="21705"/>
                  <a:pt x="0" y="12034"/>
                  <a:pt x="0" y="105"/>
                </a:cubicBezTo>
                <a:cubicBezTo>
                  <a:pt x="-1" y="70"/>
                  <a:pt x="0" y="35"/>
                  <a:pt x="0" y="0"/>
                </a:cubicBezTo>
              </a:path>
              <a:path w="43200" h="21705" stroke="0" extrusionOk="0">
                <a:moveTo>
                  <a:pt x="43199" y="53"/>
                </a:moveTo>
                <a:cubicBezTo>
                  <a:pt x="43199" y="70"/>
                  <a:pt x="43200" y="87"/>
                  <a:pt x="43200" y="105"/>
                </a:cubicBezTo>
                <a:cubicBezTo>
                  <a:pt x="43200" y="12034"/>
                  <a:pt x="33529" y="21705"/>
                  <a:pt x="21600" y="21705"/>
                </a:cubicBezTo>
                <a:cubicBezTo>
                  <a:pt x="9670" y="21705"/>
                  <a:pt x="0" y="12034"/>
                  <a:pt x="0" y="105"/>
                </a:cubicBezTo>
                <a:cubicBezTo>
                  <a:pt x="-1" y="70"/>
                  <a:pt x="0" y="35"/>
                  <a:pt x="0" y="0"/>
                </a:cubicBezTo>
                <a:lnTo>
                  <a:pt x="21600" y="105"/>
                </a:lnTo>
                <a:close/>
              </a:path>
            </a:pathLst>
          </a:custGeom>
          <a:noFill/>
          <a:ln w="127000" cap="rnd">
            <a:solidFill>
              <a:srgbClr val="D9D9D9"/>
            </a:solidFill>
            <a:round/>
            <a:headEnd type="none" w="sm" len="sm"/>
            <a:tailEnd type="none" w="sm" len="sm"/>
          </a:ln>
        </p:spPr>
        <p:txBody>
          <a:bodyPr wrap="none" anchor="ctr"/>
          <a:lstStyle/>
          <a:p>
            <a:pPr algn="ctr" eaLnBrk="1" hangingPunct="1">
              <a:spcBef>
                <a:spcPct val="20000"/>
              </a:spcBef>
              <a:defRPr/>
            </a:pPr>
            <a:endParaRPr lang="en-GB" sz="1400" b="1" dirty="0">
              <a:solidFill>
                <a:srgbClr val="FFFFFF"/>
              </a:solidFill>
              <a:ea typeface="+mn-ea"/>
              <a:cs typeface="Arial" pitchFamily="34" charset="0"/>
            </a:endParaRPr>
          </a:p>
        </p:txBody>
      </p:sp>
      <p:sp>
        <p:nvSpPr>
          <p:cNvPr id="62" name="Arc 22">
            <a:extLst>
              <a:ext uri="{FF2B5EF4-FFF2-40B4-BE49-F238E27FC236}">
                <a16:creationId xmlns:a16="http://schemas.microsoft.com/office/drawing/2014/main" id="{098438DA-69B0-418A-83B7-F3DD492CCA7E}"/>
              </a:ext>
            </a:extLst>
          </p:cNvPr>
          <p:cNvSpPr>
            <a:spLocks/>
          </p:cNvSpPr>
          <p:nvPr/>
        </p:nvSpPr>
        <p:spPr bwMode="auto">
          <a:xfrm rot="10800000">
            <a:off x="8185331" y="1237827"/>
            <a:ext cx="3093257" cy="988714"/>
          </a:xfrm>
          <a:custGeom>
            <a:avLst/>
            <a:gdLst>
              <a:gd name="T0" fmla="*/ 0 w 43200"/>
              <a:gd name="T1" fmla="*/ 0 h 21705"/>
              <a:gd name="T2" fmla="*/ 0 w 43200"/>
              <a:gd name="T3" fmla="*/ 0 h 21705"/>
              <a:gd name="T4" fmla="*/ 0 w 43200"/>
              <a:gd name="T5" fmla="*/ 0 h 21705"/>
              <a:gd name="T6" fmla="*/ 0 60000 65536"/>
              <a:gd name="T7" fmla="*/ 0 60000 65536"/>
              <a:gd name="T8" fmla="*/ 0 60000 65536"/>
              <a:gd name="T9" fmla="*/ 0 w 43200"/>
              <a:gd name="T10" fmla="*/ 0 h 21705"/>
              <a:gd name="T11" fmla="*/ 43200 w 43200"/>
              <a:gd name="T12" fmla="*/ 21705 h 21705"/>
            </a:gdLst>
            <a:ahLst/>
            <a:cxnLst>
              <a:cxn ang="T6">
                <a:pos x="T0" y="T1"/>
              </a:cxn>
              <a:cxn ang="T7">
                <a:pos x="T2" y="T3"/>
              </a:cxn>
              <a:cxn ang="T8">
                <a:pos x="T4" y="T5"/>
              </a:cxn>
            </a:cxnLst>
            <a:rect l="T9" t="T10" r="T11" b="T12"/>
            <a:pathLst>
              <a:path w="43200" h="21705" fill="none" extrusionOk="0">
                <a:moveTo>
                  <a:pt x="43199" y="53"/>
                </a:moveTo>
                <a:cubicBezTo>
                  <a:pt x="43199" y="70"/>
                  <a:pt x="43200" y="87"/>
                  <a:pt x="43200" y="105"/>
                </a:cubicBezTo>
                <a:cubicBezTo>
                  <a:pt x="43200" y="12034"/>
                  <a:pt x="33529" y="21705"/>
                  <a:pt x="21600" y="21705"/>
                </a:cubicBezTo>
                <a:cubicBezTo>
                  <a:pt x="9670" y="21705"/>
                  <a:pt x="0" y="12034"/>
                  <a:pt x="0" y="105"/>
                </a:cubicBezTo>
                <a:cubicBezTo>
                  <a:pt x="-1" y="70"/>
                  <a:pt x="0" y="35"/>
                  <a:pt x="0" y="0"/>
                </a:cubicBezTo>
              </a:path>
              <a:path w="43200" h="21705" stroke="0" extrusionOk="0">
                <a:moveTo>
                  <a:pt x="43199" y="53"/>
                </a:moveTo>
                <a:cubicBezTo>
                  <a:pt x="43199" y="70"/>
                  <a:pt x="43200" y="87"/>
                  <a:pt x="43200" y="105"/>
                </a:cubicBezTo>
                <a:cubicBezTo>
                  <a:pt x="43200" y="12034"/>
                  <a:pt x="33529" y="21705"/>
                  <a:pt x="21600" y="21705"/>
                </a:cubicBezTo>
                <a:cubicBezTo>
                  <a:pt x="9670" y="21705"/>
                  <a:pt x="0" y="12034"/>
                  <a:pt x="0" y="105"/>
                </a:cubicBezTo>
                <a:cubicBezTo>
                  <a:pt x="-1" y="70"/>
                  <a:pt x="0" y="35"/>
                  <a:pt x="0" y="0"/>
                </a:cubicBezTo>
                <a:lnTo>
                  <a:pt x="21600" y="105"/>
                </a:lnTo>
                <a:close/>
              </a:path>
            </a:pathLst>
          </a:custGeom>
          <a:noFill/>
          <a:ln w="127000" cap="rnd">
            <a:solidFill>
              <a:srgbClr val="D9D9D9"/>
            </a:solidFill>
            <a:round/>
            <a:headEnd type="none" w="sm" len="sm"/>
            <a:tailEnd type="none" w="sm" len="sm"/>
          </a:ln>
        </p:spPr>
        <p:txBody>
          <a:bodyPr wrap="none" anchor="ctr"/>
          <a:lstStyle/>
          <a:p>
            <a:pPr algn="ctr" eaLnBrk="1" hangingPunct="1">
              <a:spcBef>
                <a:spcPct val="20000"/>
              </a:spcBef>
              <a:defRPr/>
            </a:pPr>
            <a:endParaRPr lang="en-GB" sz="1400" b="1" dirty="0">
              <a:solidFill>
                <a:srgbClr val="FFFFFF"/>
              </a:solidFill>
              <a:ea typeface="+mn-ea"/>
              <a:cs typeface="Arial" pitchFamily="34" charset="0"/>
            </a:endParaRPr>
          </a:p>
        </p:txBody>
      </p:sp>
      <p:sp>
        <p:nvSpPr>
          <p:cNvPr id="63" name="Arc 22">
            <a:extLst>
              <a:ext uri="{FF2B5EF4-FFF2-40B4-BE49-F238E27FC236}">
                <a16:creationId xmlns:a16="http://schemas.microsoft.com/office/drawing/2014/main" id="{A23CEEE9-7C1D-4470-B509-21D3AC89E049}"/>
              </a:ext>
            </a:extLst>
          </p:cNvPr>
          <p:cNvSpPr>
            <a:spLocks/>
          </p:cNvSpPr>
          <p:nvPr/>
        </p:nvSpPr>
        <p:spPr bwMode="auto">
          <a:xfrm>
            <a:off x="11257465" y="7909558"/>
            <a:ext cx="3190228" cy="988714"/>
          </a:xfrm>
          <a:custGeom>
            <a:avLst/>
            <a:gdLst>
              <a:gd name="T0" fmla="*/ 0 w 43200"/>
              <a:gd name="T1" fmla="*/ 0 h 21705"/>
              <a:gd name="T2" fmla="*/ 0 w 43200"/>
              <a:gd name="T3" fmla="*/ 0 h 21705"/>
              <a:gd name="T4" fmla="*/ 0 w 43200"/>
              <a:gd name="T5" fmla="*/ 0 h 21705"/>
              <a:gd name="T6" fmla="*/ 0 60000 65536"/>
              <a:gd name="T7" fmla="*/ 0 60000 65536"/>
              <a:gd name="T8" fmla="*/ 0 60000 65536"/>
              <a:gd name="T9" fmla="*/ 0 w 43200"/>
              <a:gd name="T10" fmla="*/ 0 h 21705"/>
              <a:gd name="T11" fmla="*/ 43200 w 43200"/>
              <a:gd name="T12" fmla="*/ 21705 h 21705"/>
            </a:gdLst>
            <a:ahLst/>
            <a:cxnLst>
              <a:cxn ang="T6">
                <a:pos x="T0" y="T1"/>
              </a:cxn>
              <a:cxn ang="T7">
                <a:pos x="T2" y="T3"/>
              </a:cxn>
              <a:cxn ang="T8">
                <a:pos x="T4" y="T5"/>
              </a:cxn>
            </a:cxnLst>
            <a:rect l="T9" t="T10" r="T11" b="T12"/>
            <a:pathLst>
              <a:path w="43200" h="21705" fill="none" extrusionOk="0">
                <a:moveTo>
                  <a:pt x="43199" y="53"/>
                </a:moveTo>
                <a:cubicBezTo>
                  <a:pt x="43199" y="70"/>
                  <a:pt x="43200" y="87"/>
                  <a:pt x="43200" y="105"/>
                </a:cubicBezTo>
                <a:cubicBezTo>
                  <a:pt x="43200" y="12034"/>
                  <a:pt x="33529" y="21705"/>
                  <a:pt x="21600" y="21705"/>
                </a:cubicBezTo>
                <a:cubicBezTo>
                  <a:pt x="9670" y="21705"/>
                  <a:pt x="0" y="12034"/>
                  <a:pt x="0" y="105"/>
                </a:cubicBezTo>
                <a:cubicBezTo>
                  <a:pt x="-1" y="70"/>
                  <a:pt x="0" y="35"/>
                  <a:pt x="0" y="0"/>
                </a:cubicBezTo>
              </a:path>
              <a:path w="43200" h="21705" stroke="0" extrusionOk="0">
                <a:moveTo>
                  <a:pt x="43199" y="53"/>
                </a:moveTo>
                <a:cubicBezTo>
                  <a:pt x="43199" y="70"/>
                  <a:pt x="43200" y="87"/>
                  <a:pt x="43200" y="105"/>
                </a:cubicBezTo>
                <a:cubicBezTo>
                  <a:pt x="43200" y="12034"/>
                  <a:pt x="33529" y="21705"/>
                  <a:pt x="21600" y="21705"/>
                </a:cubicBezTo>
                <a:cubicBezTo>
                  <a:pt x="9670" y="21705"/>
                  <a:pt x="0" y="12034"/>
                  <a:pt x="0" y="105"/>
                </a:cubicBezTo>
                <a:cubicBezTo>
                  <a:pt x="-1" y="70"/>
                  <a:pt x="0" y="35"/>
                  <a:pt x="0" y="0"/>
                </a:cubicBezTo>
                <a:lnTo>
                  <a:pt x="21600" y="105"/>
                </a:lnTo>
                <a:close/>
              </a:path>
            </a:pathLst>
          </a:custGeom>
          <a:noFill/>
          <a:ln w="127000" cap="rnd">
            <a:solidFill>
              <a:srgbClr val="D9D9D9"/>
            </a:solidFill>
            <a:round/>
            <a:headEnd type="none" w="sm" len="sm"/>
            <a:tailEnd type="none" w="sm" len="sm"/>
          </a:ln>
        </p:spPr>
        <p:txBody>
          <a:bodyPr wrap="none" anchor="ctr"/>
          <a:lstStyle/>
          <a:p>
            <a:pPr algn="ctr" eaLnBrk="1" hangingPunct="1">
              <a:spcBef>
                <a:spcPct val="20000"/>
              </a:spcBef>
              <a:defRPr/>
            </a:pPr>
            <a:endParaRPr lang="en-GB" sz="1400" b="1" dirty="0">
              <a:solidFill>
                <a:srgbClr val="FFFFFF"/>
              </a:solidFill>
              <a:ea typeface="+mn-ea"/>
              <a:cs typeface="Arial" pitchFamily="34" charset="0"/>
            </a:endParaRPr>
          </a:p>
        </p:txBody>
      </p:sp>
      <p:sp>
        <p:nvSpPr>
          <p:cNvPr id="64" name="Line 23">
            <a:extLst>
              <a:ext uri="{FF2B5EF4-FFF2-40B4-BE49-F238E27FC236}">
                <a16:creationId xmlns:a16="http://schemas.microsoft.com/office/drawing/2014/main" id="{EB35D063-D9A6-4275-8A6A-7AE0FADF6370}"/>
              </a:ext>
            </a:extLst>
          </p:cNvPr>
          <p:cNvSpPr>
            <a:spLocks noChangeShapeType="1"/>
          </p:cNvSpPr>
          <p:nvPr/>
        </p:nvSpPr>
        <p:spPr bwMode="auto">
          <a:xfrm flipV="1">
            <a:off x="11262514" y="2127471"/>
            <a:ext cx="353" cy="5782087"/>
          </a:xfrm>
          <a:prstGeom prst="line">
            <a:avLst/>
          </a:prstGeom>
          <a:noFill/>
          <a:ln w="127000">
            <a:solidFill>
              <a:srgbClr val="D9D9D9"/>
            </a:solidFill>
            <a:round/>
            <a:headEnd type="none" w="sm" len="sm"/>
            <a:tailEnd type="none" w="sm" len="sm"/>
          </a:ln>
        </p:spPr>
        <p:txBody>
          <a:bodyPr wrap="none" anchor="ctr"/>
          <a:lstStyle/>
          <a:p>
            <a:pPr algn="ctr" eaLnBrk="1" hangingPunct="1">
              <a:spcBef>
                <a:spcPct val="20000"/>
              </a:spcBef>
              <a:defRPr/>
            </a:pPr>
            <a:endParaRPr lang="en-GB" sz="1400" b="1" dirty="0">
              <a:solidFill>
                <a:srgbClr val="FFFFFF"/>
              </a:solidFill>
              <a:ea typeface="+mn-ea"/>
              <a:cs typeface="Arial" pitchFamily="34" charset="0"/>
            </a:endParaRPr>
          </a:p>
        </p:txBody>
      </p:sp>
      <p:sp>
        <p:nvSpPr>
          <p:cNvPr id="65" name="Line 24">
            <a:extLst>
              <a:ext uri="{FF2B5EF4-FFF2-40B4-BE49-F238E27FC236}">
                <a16:creationId xmlns:a16="http://schemas.microsoft.com/office/drawing/2014/main" id="{0B0C5CE8-09ED-4FD8-ABA5-37833ABAD5C9}"/>
              </a:ext>
            </a:extLst>
          </p:cNvPr>
          <p:cNvSpPr>
            <a:spLocks noChangeShapeType="1"/>
          </p:cNvSpPr>
          <p:nvPr/>
        </p:nvSpPr>
        <p:spPr bwMode="auto">
          <a:xfrm flipH="1" flipV="1">
            <a:off x="14359675" y="2059172"/>
            <a:ext cx="88018" cy="5850386"/>
          </a:xfrm>
          <a:prstGeom prst="line">
            <a:avLst/>
          </a:prstGeom>
          <a:noFill/>
          <a:ln w="127000">
            <a:solidFill>
              <a:srgbClr val="D9D9D9"/>
            </a:solidFill>
            <a:round/>
            <a:headEnd type="none" w="sm" len="sm"/>
            <a:tailEnd type="none" w="sm" len="sm"/>
          </a:ln>
        </p:spPr>
        <p:txBody>
          <a:bodyPr wrap="none" anchor="ctr"/>
          <a:lstStyle/>
          <a:p>
            <a:pPr algn="ctr" eaLnBrk="1" hangingPunct="1">
              <a:spcBef>
                <a:spcPct val="20000"/>
              </a:spcBef>
              <a:defRPr/>
            </a:pPr>
            <a:endParaRPr lang="en-GB" sz="1400" b="1" dirty="0">
              <a:solidFill>
                <a:srgbClr val="FFFFFF"/>
              </a:solidFill>
              <a:ea typeface="+mn-ea"/>
              <a:cs typeface="Arial" pitchFamily="34" charset="0"/>
            </a:endParaRPr>
          </a:p>
        </p:txBody>
      </p:sp>
      <p:sp>
        <p:nvSpPr>
          <p:cNvPr id="68" name="Arc 22">
            <a:extLst>
              <a:ext uri="{FF2B5EF4-FFF2-40B4-BE49-F238E27FC236}">
                <a16:creationId xmlns:a16="http://schemas.microsoft.com/office/drawing/2014/main" id="{6314685A-6A39-4F90-BCEC-6B7080F25EAF}"/>
              </a:ext>
            </a:extLst>
          </p:cNvPr>
          <p:cNvSpPr>
            <a:spLocks/>
          </p:cNvSpPr>
          <p:nvPr/>
        </p:nvSpPr>
        <p:spPr bwMode="auto">
          <a:xfrm rot="10800000">
            <a:off x="14359675" y="1120958"/>
            <a:ext cx="3025671" cy="992378"/>
          </a:xfrm>
          <a:custGeom>
            <a:avLst/>
            <a:gdLst>
              <a:gd name="T0" fmla="*/ 0 w 43200"/>
              <a:gd name="T1" fmla="*/ 0 h 21705"/>
              <a:gd name="T2" fmla="*/ 0 w 43200"/>
              <a:gd name="T3" fmla="*/ 0 h 21705"/>
              <a:gd name="T4" fmla="*/ 0 w 43200"/>
              <a:gd name="T5" fmla="*/ 0 h 21705"/>
              <a:gd name="T6" fmla="*/ 0 60000 65536"/>
              <a:gd name="T7" fmla="*/ 0 60000 65536"/>
              <a:gd name="T8" fmla="*/ 0 60000 65536"/>
              <a:gd name="T9" fmla="*/ 0 w 43200"/>
              <a:gd name="T10" fmla="*/ 0 h 21705"/>
              <a:gd name="T11" fmla="*/ 43200 w 43200"/>
              <a:gd name="T12" fmla="*/ 21705 h 21705"/>
            </a:gdLst>
            <a:ahLst/>
            <a:cxnLst>
              <a:cxn ang="T6">
                <a:pos x="T0" y="T1"/>
              </a:cxn>
              <a:cxn ang="T7">
                <a:pos x="T2" y="T3"/>
              </a:cxn>
              <a:cxn ang="T8">
                <a:pos x="T4" y="T5"/>
              </a:cxn>
            </a:cxnLst>
            <a:rect l="T9" t="T10" r="T11" b="T12"/>
            <a:pathLst>
              <a:path w="43200" h="21705" fill="none" extrusionOk="0">
                <a:moveTo>
                  <a:pt x="43199" y="53"/>
                </a:moveTo>
                <a:cubicBezTo>
                  <a:pt x="43199" y="70"/>
                  <a:pt x="43200" y="87"/>
                  <a:pt x="43200" y="105"/>
                </a:cubicBezTo>
                <a:cubicBezTo>
                  <a:pt x="43200" y="12034"/>
                  <a:pt x="33529" y="21705"/>
                  <a:pt x="21600" y="21705"/>
                </a:cubicBezTo>
                <a:cubicBezTo>
                  <a:pt x="9670" y="21705"/>
                  <a:pt x="0" y="12034"/>
                  <a:pt x="0" y="105"/>
                </a:cubicBezTo>
                <a:cubicBezTo>
                  <a:pt x="-1" y="70"/>
                  <a:pt x="0" y="35"/>
                  <a:pt x="0" y="0"/>
                </a:cubicBezTo>
              </a:path>
              <a:path w="43200" h="21705" stroke="0" extrusionOk="0">
                <a:moveTo>
                  <a:pt x="43199" y="53"/>
                </a:moveTo>
                <a:cubicBezTo>
                  <a:pt x="43199" y="70"/>
                  <a:pt x="43200" y="87"/>
                  <a:pt x="43200" y="105"/>
                </a:cubicBezTo>
                <a:cubicBezTo>
                  <a:pt x="43200" y="12034"/>
                  <a:pt x="33529" y="21705"/>
                  <a:pt x="21600" y="21705"/>
                </a:cubicBezTo>
                <a:cubicBezTo>
                  <a:pt x="9670" y="21705"/>
                  <a:pt x="0" y="12034"/>
                  <a:pt x="0" y="105"/>
                </a:cubicBezTo>
                <a:cubicBezTo>
                  <a:pt x="-1" y="70"/>
                  <a:pt x="0" y="35"/>
                  <a:pt x="0" y="0"/>
                </a:cubicBezTo>
                <a:lnTo>
                  <a:pt x="21600" y="105"/>
                </a:lnTo>
                <a:close/>
              </a:path>
            </a:pathLst>
          </a:custGeom>
          <a:noFill/>
          <a:ln w="127000" cap="rnd">
            <a:solidFill>
              <a:srgbClr val="D9D9D9"/>
            </a:solidFill>
            <a:round/>
            <a:headEnd type="none" w="sm" len="sm"/>
            <a:tailEnd type="none" w="sm" len="sm"/>
          </a:ln>
        </p:spPr>
        <p:txBody>
          <a:bodyPr wrap="none" anchor="ctr"/>
          <a:lstStyle/>
          <a:p>
            <a:pPr algn="ctr" eaLnBrk="1" hangingPunct="1">
              <a:spcBef>
                <a:spcPct val="20000"/>
              </a:spcBef>
              <a:defRPr/>
            </a:pPr>
            <a:endParaRPr lang="en-GB" sz="1400" b="1" dirty="0">
              <a:solidFill>
                <a:srgbClr val="FFFFFF"/>
              </a:solidFill>
              <a:ea typeface="+mn-ea"/>
              <a:cs typeface="Arial" pitchFamily="34" charset="0"/>
            </a:endParaRPr>
          </a:p>
        </p:txBody>
      </p:sp>
      <p:grpSp>
        <p:nvGrpSpPr>
          <p:cNvPr id="22" name="Group 21">
            <a:extLst>
              <a:ext uri="{FF2B5EF4-FFF2-40B4-BE49-F238E27FC236}">
                <a16:creationId xmlns:a16="http://schemas.microsoft.com/office/drawing/2014/main" id="{6C1CB6A8-269A-4107-8B00-60599B90BD1E}"/>
              </a:ext>
            </a:extLst>
          </p:cNvPr>
          <p:cNvGrpSpPr/>
          <p:nvPr/>
        </p:nvGrpSpPr>
        <p:grpSpPr>
          <a:xfrm>
            <a:off x="2132451" y="1651915"/>
            <a:ext cx="2684157" cy="2340000"/>
            <a:chOff x="2132451" y="1651915"/>
            <a:chExt cx="2684157" cy="2340000"/>
          </a:xfrm>
        </p:grpSpPr>
        <p:sp>
          <p:nvSpPr>
            <p:cNvPr id="11" name="Oval 10">
              <a:extLst>
                <a:ext uri="{FF2B5EF4-FFF2-40B4-BE49-F238E27FC236}">
                  <a16:creationId xmlns:a16="http://schemas.microsoft.com/office/drawing/2014/main" id="{55C89FE3-6D0E-4002-817E-65C47A17FD98}"/>
                </a:ext>
              </a:extLst>
            </p:cNvPr>
            <p:cNvSpPr/>
            <p:nvPr/>
          </p:nvSpPr>
          <p:spPr>
            <a:xfrm>
              <a:off x="2324377" y="1651915"/>
              <a:ext cx="2340000" cy="2340000"/>
            </a:xfrm>
            <a:prstGeom prst="ellipse">
              <a:avLst/>
            </a:prstGeom>
            <a:solidFill>
              <a:srgbClr val="241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6"/>
                </a:buClr>
                <a:defRPr/>
              </a:pPr>
              <a:endParaRPr lang="en-AU" b="1" dirty="0">
                <a:solidFill>
                  <a:schemeClr val="bg1"/>
                </a:solidFill>
              </a:endParaRPr>
            </a:p>
            <a:p>
              <a:pPr algn="ctr">
                <a:buClr>
                  <a:schemeClr val="accent6"/>
                </a:buClr>
                <a:defRPr/>
              </a:pPr>
              <a:endParaRPr lang="en-AU" b="1" dirty="0">
                <a:solidFill>
                  <a:schemeClr val="bg1"/>
                </a:solidFill>
              </a:endParaRPr>
            </a:p>
            <a:p>
              <a:pPr algn="ctr">
                <a:buClr>
                  <a:schemeClr val="accent6"/>
                </a:buClr>
                <a:defRPr/>
              </a:pPr>
              <a:endParaRPr lang="en-AU" b="1" dirty="0">
                <a:solidFill>
                  <a:schemeClr val="bg1"/>
                </a:solidFill>
              </a:endParaRPr>
            </a:p>
          </p:txBody>
        </p:sp>
        <p:sp>
          <p:nvSpPr>
            <p:cNvPr id="5" name="TextBox 4">
              <a:extLst>
                <a:ext uri="{FF2B5EF4-FFF2-40B4-BE49-F238E27FC236}">
                  <a16:creationId xmlns:a16="http://schemas.microsoft.com/office/drawing/2014/main" id="{C6F48220-06D0-49FC-A2BC-3B0C2E4621FC}"/>
                </a:ext>
              </a:extLst>
            </p:cNvPr>
            <p:cNvSpPr txBox="1"/>
            <p:nvPr/>
          </p:nvSpPr>
          <p:spPr>
            <a:xfrm>
              <a:off x="2132451" y="2842144"/>
              <a:ext cx="2684157" cy="984885"/>
            </a:xfrm>
            <a:prstGeom prst="rect">
              <a:avLst/>
            </a:prstGeom>
            <a:noFill/>
          </p:spPr>
          <p:txBody>
            <a:bodyPr wrap="square" rtlCol="0">
              <a:spAutoFit/>
            </a:bodyPr>
            <a:lstStyle/>
            <a:p>
              <a:pPr algn="ctr"/>
              <a:r>
                <a:rPr lang="en-AU" sz="2000" b="1" dirty="0">
                  <a:solidFill>
                    <a:schemeClr val="bg1"/>
                  </a:solidFill>
                </a:rPr>
                <a:t>Custody population decreasing</a:t>
              </a:r>
              <a:endParaRPr lang="en-US" sz="2000" b="1" dirty="0">
                <a:solidFill>
                  <a:schemeClr val="bg1"/>
                </a:solidFill>
              </a:endParaRPr>
            </a:p>
            <a:p>
              <a:endParaRPr lang="en-AU" dirty="0"/>
            </a:p>
          </p:txBody>
        </p:sp>
      </p:grpSp>
      <p:grpSp>
        <p:nvGrpSpPr>
          <p:cNvPr id="28" name="Group 27">
            <a:extLst>
              <a:ext uri="{FF2B5EF4-FFF2-40B4-BE49-F238E27FC236}">
                <a16:creationId xmlns:a16="http://schemas.microsoft.com/office/drawing/2014/main" id="{0BA50A21-757E-4701-A18C-7C82CDED5E54}"/>
              </a:ext>
            </a:extLst>
          </p:cNvPr>
          <p:cNvGrpSpPr/>
          <p:nvPr/>
        </p:nvGrpSpPr>
        <p:grpSpPr>
          <a:xfrm>
            <a:off x="8561959" y="1617147"/>
            <a:ext cx="2340000" cy="2340000"/>
            <a:chOff x="11647327" y="1651915"/>
            <a:chExt cx="2340000" cy="2340000"/>
          </a:xfrm>
        </p:grpSpPr>
        <p:grpSp>
          <p:nvGrpSpPr>
            <p:cNvPr id="15" name="Group 14">
              <a:extLst>
                <a:ext uri="{FF2B5EF4-FFF2-40B4-BE49-F238E27FC236}">
                  <a16:creationId xmlns:a16="http://schemas.microsoft.com/office/drawing/2014/main" id="{9ACBD141-60BD-42B9-8E92-EEA33AEF8535}"/>
                </a:ext>
              </a:extLst>
            </p:cNvPr>
            <p:cNvGrpSpPr/>
            <p:nvPr/>
          </p:nvGrpSpPr>
          <p:grpSpPr>
            <a:xfrm>
              <a:off x="11647327" y="1651915"/>
              <a:ext cx="2340000" cy="2340000"/>
              <a:chOff x="11647327" y="1651915"/>
              <a:chExt cx="2340000" cy="2340000"/>
            </a:xfrm>
          </p:grpSpPr>
          <p:sp>
            <p:nvSpPr>
              <p:cNvPr id="47" name="Oval 46">
                <a:extLst>
                  <a:ext uri="{FF2B5EF4-FFF2-40B4-BE49-F238E27FC236}">
                    <a16:creationId xmlns:a16="http://schemas.microsoft.com/office/drawing/2014/main" id="{175B7AFA-0D4F-4285-BE3F-345D5379D3D1}"/>
                  </a:ext>
                </a:extLst>
              </p:cNvPr>
              <p:cNvSpPr/>
              <p:nvPr/>
            </p:nvSpPr>
            <p:spPr>
              <a:xfrm>
                <a:off x="11647327" y="1651915"/>
                <a:ext cx="2340000" cy="2340000"/>
              </a:xfrm>
              <a:prstGeom prst="ellipse">
                <a:avLst/>
              </a:prstGeom>
              <a:solidFill>
                <a:srgbClr val="219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6"/>
                  </a:buClr>
                  <a:defRPr/>
                </a:pPr>
                <a:endParaRPr lang="en-AU" b="1" dirty="0">
                  <a:solidFill>
                    <a:schemeClr val="bg1"/>
                  </a:solidFill>
                </a:endParaRPr>
              </a:p>
              <a:p>
                <a:pPr algn="ctr">
                  <a:buClr>
                    <a:schemeClr val="accent6"/>
                  </a:buClr>
                  <a:defRPr/>
                </a:pPr>
                <a:endParaRPr lang="en-AU" b="1" dirty="0">
                  <a:solidFill>
                    <a:schemeClr val="bg1"/>
                  </a:solidFill>
                </a:endParaRPr>
              </a:p>
              <a:p>
                <a:pPr algn="ctr">
                  <a:buClr>
                    <a:schemeClr val="accent6"/>
                  </a:buClr>
                  <a:defRPr/>
                </a:pPr>
                <a:endParaRPr lang="en-AU" b="1" dirty="0">
                  <a:solidFill>
                    <a:schemeClr val="bg1"/>
                  </a:solidFill>
                </a:endParaRPr>
              </a:p>
            </p:txBody>
          </p:sp>
          <p:pic>
            <p:nvPicPr>
              <p:cNvPr id="53" name="Graphic 52" descr="Handcuffs">
                <a:extLst>
                  <a:ext uri="{FF2B5EF4-FFF2-40B4-BE49-F238E27FC236}">
                    <a16:creationId xmlns:a16="http://schemas.microsoft.com/office/drawing/2014/main" id="{64D78258-CB5A-4905-8DFF-B323292083D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252701" y="1806344"/>
                <a:ext cx="1132861" cy="1132861"/>
              </a:xfrm>
              <a:prstGeom prst="rect">
                <a:avLst/>
              </a:prstGeom>
            </p:spPr>
          </p:pic>
        </p:grpSp>
        <p:sp>
          <p:nvSpPr>
            <p:cNvPr id="60" name="TextBox 59">
              <a:extLst>
                <a:ext uri="{FF2B5EF4-FFF2-40B4-BE49-F238E27FC236}">
                  <a16:creationId xmlns:a16="http://schemas.microsoft.com/office/drawing/2014/main" id="{4D811B96-821E-4867-805D-849E74E6F4E4}"/>
                </a:ext>
              </a:extLst>
            </p:cNvPr>
            <p:cNvSpPr txBox="1"/>
            <p:nvPr/>
          </p:nvSpPr>
          <p:spPr>
            <a:xfrm>
              <a:off x="11704632" y="2831340"/>
              <a:ext cx="2225389" cy="1061829"/>
            </a:xfrm>
            <a:prstGeom prst="rect">
              <a:avLst/>
            </a:prstGeom>
            <a:noFill/>
          </p:spPr>
          <p:txBody>
            <a:bodyPr wrap="square" rtlCol="0">
              <a:spAutoFit/>
            </a:bodyPr>
            <a:lstStyle/>
            <a:p>
              <a:pPr algn="ctr">
                <a:buClr>
                  <a:schemeClr val="accent6"/>
                </a:buClr>
              </a:pPr>
              <a:r>
                <a:rPr lang="en-AU" sz="2000" b="1" dirty="0">
                  <a:solidFill>
                    <a:schemeClr val="bg1"/>
                  </a:solidFill>
                </a:rPr>
                <a:t>Bail &amp; </a:t>
              </a:r>
            </a:p>
            <a:p>
              <a:pPr algn="ctr">
                <a:buClr>
                  <a:schemeClr val="accent6"/>
                </a:buClr>
              </a:pPr>
              <a:r>
                <a:rPr lang="en-AU" sz="2000" b="1" dirty="0">
                  <a:solidFill>
                    <a:schemeClr val="bg1"/>
                  </a:solidFill>
                </a:rPr>
                <a:t>Remand</a:t>
              </a:r>
            </a:p>
            <a:p>
              <a:endParaRPr lang="en-AU" sz="2300" dirty="0">
                <a:solidFill>
                  <a:srgbClr val="2190D7"/>
                </a:solidFill>
              </a:endParaRPr>
            </a:p>
          </p:txBody>
        </p:sp>
      </p:grpSp>
      <p:grpSp>
        <p:nvGrpSpPr>
          <p:cNvPr id="31" name="Group 30">
            <a:extLst>
              <a:ext uri="{FF2B5EF4-FFF2-40B4-BE49-F238E27FC236}">
                <a16:creationId xmlns:a16="http://schemas.microsoft.com/office/drawing/2014/main" id="{88E95275-75FA-4668-8E36-ADE29057721E}"/>
              </a:ext>
            </a:extLst>
          </p:cNvPr>
          <p:cNvGrpSpPr/>
          <p:nvPr/>
        </p:nvGrpSpPr>
        <p:grpSpPr>
          <a:xfrm>
            <a:off x="11631499" y="1545681"/>
            <a:ext cx="2485106" cy="2340000"/>
            <a:chOff x="14689745" y="1617147"/>
            <a:chExt cx="2485106" cy="2340000"/>
          </a:xfrm>
        </p:grpSpPr>
        <p:sp>
          <p:nvSpPr>
            <p:cNvPr id="52" name="Oval 51">
              <a:extLst>
                <a:ext uri="{FF2B5EF4-FFF2-40B4-BE49-F238E27FC236}">
                  <a16:creationId xmlns:a16="http://schemas.microsoft.com/office/drawing/2014/main" id="{6A02F8AB-730E-4140-A59E-1ECAD19658A2}"/>
                </a:ext>
              </a:extLst>
            </p:cNvPr>
            <p:cNvSpPr/>
            <p:nvPr/>
          </p:nvSpPr>
          <p:spPr>
            <a:xfrm>
              <a:off x="14755487" y="1617147"/>
              <a:ext cx="2340000" cy="2340000"/>
            </a:xfrm>
            <a:prstGeom prst="ellipse">
              <a:avLst/>
            </a:prstGeom>
            <a:solidFill>
              <a:srgbClr val="FFB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6"/>
                </a:buClr>
                <a:defRPr/>
              </a:pPr>
              <a:endParaRPr lang="en-AU" b="1" dirty="0">
                <a:solidFill>
                  <a:schemeClr val="bg1"/>
                </a:solidFill>
              </a:endParaRPr>
            </a:p>
            <a:p>
              <a:pPr algn="ctr">
                <a:buClr>
                  <a:schemeClr val="accent6"/>
                </a:buClr>
                <a:defRPr/>
              </a:pPr>
              <a:endParaRPr lang="en-AU" b="1" dirty="0">
                <a:solidFill>
                  <a:schemeClr val="bg1"/>
                </a:solidFill>
              </a:endParaRPr>
            </a:p>
            <a:p>
              <a:pPr algn="ctr">
                <a:buClr>
                  <a:schemeClr val="accent6"/>
                </a:buClr>
                <a:defRPr/>
              </a:pPr>
              <a:endParaRPr lang="en-AU" b="1" dirty="0">
                <a:solidFill>
                  <a:schemeClr val="bg1"/>
                </a:solidFill>
              </a:endParaRPr>
            </a:p>
          </p:txBody>
        </p:sp>
        <p:sp>
          <p:nvSpPr>
            <p:cNvPr id="66" name="TextBox 65">
              <a:extLst>
                <a:ext uri="{FF2B5EF4-FFF2-40B4-BE49-F238E27FC236}">
                  <a16:creationId xmlns:a16="http://schemas.microsoft.com/office/drawing/2014/main" id="{B78C59D7-5563-4F06-B82C-97A98DE5D676}"/>
                </a:ext>
              </a:extLst>
            </p:cNvPr>
            <p:cNvSpPr txBox="1"/>
            <p:nvPr/>
          </p:nvSpPr>
          <p:spPr>
            <a:xfrm>
              <a:off x="14689745" y="2842144"/>
              <a:ext cx="2485106" cy="400110"/>
            </a:xfrm>
            <a:prstGeom prst="rect">
              <a:avLst/>
            </a:prstGeom>
            <a:noFill/>
          </p:spPr>
          <p:txBody>
            <a:bodyPr wrap="square" rtlCol="0">
              <a:spAutoFit/>
            </a:bodyPr>
            <a:lstStyle/>
            <a:p>
              <a:pPr algn="ctr">
                <a:buClr>
                  <a:schemeClr val="accent6"/>
                </a:buClr>
                <a:defRPr/>
              </a:pPr>
              <a:r>
                <a:rPr lang="en-AU" sz="2000" b="1" dirty="0"/>
                <a:t>Sentencing</a:t>
              </a:r>
              <a:endParaRPr lang="en-US" sz="2000" b="1" dirty="0"/>
            </a:p>
          </p:txBody>
        </p:sp>
        <p:pic>
          <p:nvPicPr>
            <p:cNvPr id="6" name="Graphic 5" descr="Gavel">
              <a:extLst>
                <a:ext uri="{FF2B5EF4-FFF2-40B4-BE49-F238E27FC236}">
                  <a16:creationId xmlns:a16="http://schemas.microsoft.com/office/drawing/2014/main" id="{7EBE7059-5360-4C96-AB54-EAB8A40F06C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5430404" y="1789742"/>
              <a:ext cx="914400" cy="914400"/>
            </a:xfrm>
            <a:prstGeom prst="rect">
              <a:avLst/>
            </a:prstGeom>
          </p:spPr>
        </p:pic>
      </p:grpSp>
      <p:grpSp>
        <p:nvGrpSpPr>
          <p:cNvPr id="17" name="Group 16">
            <a:extLst>
              <a:ext uri="{FF2B5EF4-FFF2-40B4-BE49-F238E27FC236}">
                <a16:creationId xmlns:a16="http://schemas.microsoft.com/office/drawing/2014/main" id="{070D5FD3-EFA4-435F-A279-301A2DB50761}"/>
              </a:ext>
            </a:extLst>
          </p:cNvPr>
          <p:cNvGrpSpPr/>
          <p:nvPr/>
        </p:nvGrpSpPr>
        <p:grpSpPr>
          <a:xfrm>
            <a:off x="5272634" y="1651915"/>
            <a:ext cx="2684157" cy="2340000"/>
            <a:chOff x="8385447" y="1651915"/>
            <a:chExt cx="2684157" cy="2340000"/>
          </a:xfrm>
        </p:grpSpPr>
        <p:sp>
          <p:nvSpPr>
            <p:cNvPr id="43" name="Oval 42">
              <a:extLst>
                <a:ext uri="{FF2B5EF4-FFF2-40B4-BE49-F238E27FC236}">
                  <a16:creationId xmlns:a16="http://schemas.microsoft.com/office/drawing/2014/main" id="{CE1D7487-9AB1-45FC-BA37-0A1AF26264AA}"/>
                </a:ext>
              </a:extLst>
            </p:cNvPr>
            <p:cNvSpPr/>
            <p:nvPr/>
          </p:nvSpPr>
          <p:spPr>
            <a:xfrm>
              <a:off x="8539677" y="1651915"/>
              <a:ext cx="2340000" cy="234000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6"/>
                </a:buClr>
                <a:defRPr/>
              </a:pPr>
              <a:endParaRPr lang="en-AU" b="1" dirty="0">
                <a:solidFill>
                  <a:schemeClr val="bg1"/>
                </a:solidFill>
              </a:endParaRPr>
            </a:p>
            <a:p>
              <a:pPr algn="ctr">
                <a:buClr>
                  <a:schemeClr val="accent6"/>
                </a:buClr>
                <a:defRPr/>
              </a:pPr>
              <a:endParaRPr lang="en-AU" b="1" dirty="0">
                <a:solidFill>
                  <a:schemeClr val="bg1"/>
                </a:solidFill>
              </a:endParaRPr>
            </a:p>
            <a:p>
              <a:pPr algn="ctr">
                <a:buClr>
                  <a:schemeClr val="accent6"/>
                </a:buClr>
                <a:defRPr/>
              </a:pPr>
              <a:endParaRPr lang="en-AU" b="1" dirty="0">
                <a:solidFill>
                  <a:schemeClr val="bg1"/>
                </a:solidFill>
              </a:endParaRPr>
            </a:p>
          </p:txBody>
        </p:sp>
        <p:sp>
          <p:nvSpPr>
            <p:cNvPr id="59" name="TextBox 58">
              <a:extLst>
                <a:ext uri="{FF2B5EF4-FFF2-40B4-BE49-F238E27FC236}">
                  <a16:creationId xmlns:a16="http://schemas.microsoft.com/office/drawing/2014/main" id="{AAFEF934-4DAC-4C9A-9DF8-E2A7D6BC958F}"/>
                </a:ext>
              </a:extLst>
            </p:cNvPr>
            <p:cNvSpPr txBox="1"/>
            <p:nvPr/>
          </p:nvSpPr>
          <p:spPr>
            <a:xfrm>
              <a:off x="8385447" y="2907806"/>
              <a:ext cx="2684157" cy="984885"/>
            </a:xfrm>
            <a:prstGeom prst="rect">
              <a:avLst/>
            </a:prstGeom>
            <a:noFill/>
          </p:spPr>
          <p:txBody>
            <a:bodyPr wrap="square" rtlCol="0">
              <a:spAutoFit/>
            </a:bodyPr>
            <a:lstStyle/>
            <a:p>
              <a:pPr algn="ctr">
                <a:buClr>
                  <a:schemeClr val="accent6"/>
                </a:buClr>
              </a:pPr>
              <a:r>
                <a:rPr lang="en-AU" sz="2000" b="1" dirty="0">
                  <a:solidFill>
                    <a:schemeClr val="bg1"/>
                  </a:solidFill>
                </a:rPr>
                <a:t>Legal </a:t>
              </a:r>
            </a:p>
            <a:p>
              <a:pPr algn="ctr">
                <a:buClr>
                  <a:schemeClr val="accent6"/>
                </a:buClr>
              </a:pPr>
              <a:r>
                <a:rPr lang="en-AU" sz="2000" b="1" dirty="0">
                  <a:solidFill>
                    <a:schemeClr val="bg1"/>
                  </a:solidFill>
                </a:rPr>
                <a:t>actions</a:t>
              </a:r>
            </a:p>
            <a:p>
              <a:endParaRPr lang="en-AU" dirty="0"/>
            </a:p>
          </p:txBody>
        </p:sp>
        <p:pic>
          <p:nvPicPr>
            <p:cNvPr id="12" name="Graphic 11" descr="Police">
              <a:extLst>
                <a:ext uri="{FF2B5EF4-FFF2-40B4-BE49-F238E27FC236}">
                  <a16:creationId xmlns:a16="http://schemas.microsoft.com/office/drawing/2014/main" id="{EE8CC89E-D782-4FA1-AC58-523A0A8F7EF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175028" y="1894225"/>
              <a:ext cx="1080000" cy="1080000"/>
            </a:xfrm>
            <a:prstGeom prst="rect">
              <a:avLst/>
            </a:prstGeom>
          </p:spPr>
        </p:pic>
      </p:grpSp>
      <p:sp>
        <p:nvSpPr>
          <p:cNvPr id="72" name="Rectangle 71">
            <a:extLst>
              <a:ext uri="{FF2B5EF4-FFF2-40B4-BE49-F238E27FC236}">
                <a16:creationId xmlns:a16="http://schemas.microsoft.com/office/drawing/2014/main" id="{EC8DB6BE-E779-49FB-A20B-8FDA57EFE1E9}"/>
              </a:ext>
            </a:extLst>
          </p:cNvPr>
          <p:cNvSpPr/>
          <p:nvPr/>
        </p:nvSpPr>
        <p:spPr>
          <a:xfrm>
            <a:off x="1993582" y="4270475"/>
            <a:ext cx="2871445" cy="38609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74" name="Graphic 73" descr="Bar graph with downward trend with solid fill">
            <a:extLst>
              <a:ext uri="{FF2B5EF4-FFF2-40B4-BE49-F238E27FC236}">
                <a16:creationId xmlns:a16="http://schemas.microsoft.com/office/drawing/2014/main" id="{831D4228-9490-4695-A70D-4E7151525E7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991553" y="1877249"/>
            <a:ext cx="1003830" cy="1003830"/>
          </a:xfrm>
          <a:prstGeom prst="rect">
            <a:avLst/>
          </a:prstGeom>
        </p:spPr>
      </p:pic>
      <p:grpSp>
        <p:nvGrpSpPr>
          <p:cNvPr id="73" name="Group 72">
            <a:extLst>
              <a:ext uri="{FF2B5EF4-FFF2-40B4-BE49-F238E27FC236}">
                <a16:creationId xmlns:a16="http://schemas.microsoft.com/office/drawing/2014/main" id="{09A87B34-0F37-47C5-BAC0-EC740601195D}"/>
              </a:ext>
            </a:extLst>
          </p:cNvPr>
          <p:cNvGrpSpPr/>
          <p:nvPr/>
        </p:nvGrpSpPr>
        <p:grpSpPr>
          <a:xfrm>
            <a:off x="14751029" y="1507568"/>
            <a:ext cx="2425187" cy="2340000"/>
            <a:chOff x="5428402" y="1750993"/>
            <a:chExt cx="2425187" cy="2340000"/>
          </a:xfrm>
        </p:grpSpPr>
        <p:grpSp>
          <p:nvGrpSpPr>
            <p:cNvPr id="75" name="Group 74">
              <a:extLst>
                <a:ext uri="{FF2B5EF4-FFF2-40B4-BE49-F238E27FC236}">
                  <a16:creationId xmlns:a16="http://schemas.microsoft.com/office/drawing/2014/main" id="{DCF0F0E5-E4A1-451A-820A-5169F7FB998E}"/>
                </a:ext>
              </a:extLst>
            </p:cNvPr>
            <p:cNvGrpSpPr/>
            <p:nvPr/>
          </p:nvGrpSpPr>
          <p:grpSpPr>
            <a:xfrm>
              <a:off x="5434446" y="1750993"/>
              <a:ext cx="2340000" cy="2340000"/>
              <a:chOff x="5507196" y="1749842"/>
              <a:chExt cx="2235020" cy="2230812"/>
            </a:xfrm>
          </p:grpSpPr>
          <p:sp>
            <p:nvSpPr>
              <p:cNvPr id="77" name="Oval 76">
                <a:extLst>
                  <a:ext uri="{FF2B5EF4-FFF2-40B4-BE49-F238E27FC236}">
                    <a16:creationId xmlns:a16="http://schemas.microsoft.com/office/drawing/2014/main" id="{1FA09F24-C8CF-4F85-8F15-34C94F8ACE5B}"/>
                  </a:ext>
                </a:extLst>
              </p:cNvPr>
              <p:cNvSpPr/>
              <p:nvPr/>
            </p:nvSpPr>
            <p:spPr>
              <a:xfrm>
                <a:off x="5507196" y="1749842"/>
                <a:ext cx="2235020" cy="2230812"/>
              </a:xfrm>
              <a:prstGeom prst="ellipse">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6"/>
                  </a:buClr>
                  <a:defRPr/>
                </a:pPr>
                <a:endParaRPr lang="en-AU" b="1" dirty="0">
                  <a:solidFill>
                    <a:schemeClr val="bg1"/>
                  </a:solidFill>
                </a:endParaRPr>
              </a:p>
              <a:p>
                <a:pPr algn="ctr">
                  <a:buClr>
                    <a:schemeClr val="accent6"/>
                  </a:buClr>
                  <a:defRPr/>
                </a:pPr>
                <a:endParaRPr lang="en-AU" b="1" dirty="0">
                  <a:solidFill>
                    <a:schemeClr val="bg1"/>
                  </a:solidFill>
                </a:endParaRPr>
              </a:p>
              <a:p>
                <a:pPr algn="ctr">
                  <a:buClr>
                    <a:schemeClr val="accent6"/>
                  </a:buClr>
                  <a:defRPr/>
                </a:pPr>
                <a:endParaRPr lang="en-AU" b="1" dirty="0">
                  <a:solidFill>
                    <a:schemeClr val="bg1"/>
                  </a:solidFill>
                </a:endParaRPr>
              </a:p>
            </p:txBody>
          </p:sp>
          <p:grpSp>
            <p:nvGrpSpPr>
              <p:cNvPr id="78" name="Graphic 6" descr="Group of men">
                <a:extLst>
                  <a:ext uri="{FF2B5EF4-FFF2-40B4-BE49-F238E27FC236}">
                    <a16:creationId xmlns:a16="http://schemas.microsoft.com/office/drawing/2014/main" id="{8AFC9D02-1981-4612-A82D-F5A5216C714E}"/>
                  </a:ext>
                </a:extLst>
              </p:cNvPr>
              <p:cNvGrpSpPr/>
              <p:nvPr/>
            </p:nvGrpSpPr>
            <p:grpSpPr>
              <a:xfrm>
                <a:off x="6191749" y="1993176"/>
                <a:ext cx="836509" cy="756599"/>
                <a:chOff x="6206405" y="2051442"/>
                <a:chExt cx="836509" cy="756599"/>
              </a:xfrm>
              <a:solidFill>
                <a:srgbClr val="FFFFFF"/>
              </a:solidFill>
            </p:grpSpPr>
            <p:sp>
              <p:nvSpPr>
                <p:cNvPr id="79" name="Freeform: Shape 78">
                  <a:extLst>
                    <a:ext uri="{FF2B5EF4-FFF2-40B4-BE49-F238E27FC236}">
                      <a16:creationId xmlns:a16="http://schemas.microsoft.com/office/drawing/2014/main" id="{5C2BB87A-A4B3-4AFD-88E8-EA8A2EB25760}"/>
                    </a:ext>
                  </a:extLst>
                </p:cNvPr>
                <p:cNvSpPr/>
                <p:nvPr/>
              </p:nvSpPr>
              <p:spPr>
                <a:xfrm>
                  <a:off x="6800194" y="2051442"/>
                  <a:ext cx="136500" cy="136500"/>
                </a:xfrm>
                <a:custGeom>
                  <a:avLst/>
                  <a:gdLst>
                    <a:gd name="connsiteX0" fmla="*/ 136500 w 136500"/>
                    <a:gd name="connsiteY0" fmla="*/ 68250 h 136500"/>
                    <a:gd name="connsiteX1" fmla="*/ 68250 w 136500"/>
                    <a:gd name="connsiteY1" fmla="*/ 136500 h 136500"/>
                    <a:gd name="connsiteX2" fmla="*/ 0 w 136500"/>
                    <a:gd name="connsiteY2" fmla="*/ 68250 h 136500"/>
                    <a:gd name="connsiteX3" fmla="*/ 68250 w 136500"/>
                    <a:gd name="connsiteY3" fmla="*/ 0 h 136500"/>
                    <a:gd name="connsiteX4" fmla="*/ 136500 w 136500"/>
                    <a:gd name="connsiteY4" fmla="*/ 68250 h 13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00" h="136500">
                      <a:moveTo>
                        <a:pt x="136500" y="68250"/>
                      </a:moveTo>
                      <a:cubicBezTo>
                        <a:pt x="136500" y="105943"/>
                        <a:pt x="105943" y="136500"/>
                        <a:pt x="68250" y="136500"/>
                      </a:cubicBezTo>
                      <a:cubicBezTo>
                        <a:pt x="30557" y="136500"/>
                        <a:pt x="0" y="105943"/>
                        <a:pt x="0" y="68250"/>
                      </a:cubicBezTo>
                      <a:cubicBezTo>
                        <a:pt x="0" y="30557"/>
                        <a:pt x="30557" y="0"/>
                        <a:pt x="68250" y="0"/>
                      </a:cubicBezTo>
                      <a:cubicBezTo>
                        <a:pt x="105943" y="0"/>
                        <a:pt x="136500" y="30557"/>
                        <a:pt x="136500" y="68250"/>
                      </a:cubicBezTo>
                      <a:close/>
                    </a:path>
                  </a:pathLst>
                </a:custGeom>
                <a:solidFill>
                  <a:schemeClr val="bg1"/>
                </a:solidFill>
                <a:ln w="9723" cap="flat">
                  <a:noFill/>
                  <a:prstDash val="solid"/>
                  <a:miter/>
                </a:ln>
              </p:spPr>
              <p:txBody>
                <a:bodyPr rtlCol="0" anchor="ctr"/>
                <a:lstStyle/>
                <a:p>
                  <a:endParaRPr lang="en-AU" dirty="0"/>
                </a:p>
              </p:txBody>
            </p:sp>
            <p:sp>
              <p:nvSpPr>
                <p:cNvPr id="80" name="Freeform: Shape 79">
                  <a:extLst>
                    <a:ext uri="{FF2B5EF4-FFF2-40B4-BE49-F238E27FC236}">
                      <a16:creationId xmlns:a16="http://schemas.microsoft.com/office/drawing/2014/main" id="{44BC85E7-84F1-4C9A-B86D-2C1C780D33F4}"/>
                    </a:ext>
                  </a:extLst>
                </p:cNvPr>
                <p:cNvSpPr/>
                <p:nvPr/>
              </p:nvSpPr>
              <p:spPr>
                <a:xfrm>
                  <a:off x="6312694" y="2051442"/>
                  <a:ext cx="136500" cy="136500"/>
                </a:xfrm>
                <a:custGeom>
                  <a:avLst/>
                  <a:gdLst>
                    <a:gd name="connsiteX0" fmla="*/ 136500 w 136500"/>
                    <a:gd name="connsiteY0" fmla="*/ 68250 h 136500"/>
                    <a:gd name="connsiteX1" fmla="*/ 68250 w 136500"/>
                    <a:gd name="connsiteY1" fmla="*/ 136500 h 136500"/>
                    <a:gd name="connsiteX2" fmla="*/ 0 w 136500"/>
                    <a:gd name="connsiteY2" fmla="*/ 68250 h 136500"/>
                    <a:gd name="connsiteX3" fmla="*/ 68250 w 136500"/>
                    <a:gd name="connsiteY3" fmla="*/ 0 h 136500"/>
                    <a:gd name="connsiteX4" fmla="*/ 136500 w 136500"/>
                    <a:gd name="connsiteY4" fmla="*/ 68250 h 13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00" h="136500">
                      <a:moveTo>
                        <a:pt x="136500" y="68250"/>
                      </a:moveTo>
                      <a:cubicBezTo>
                        <a:pt x="136500" y="105943"/>
                        <a:pt x="105943" y="136500"/>
                        <a:pt x="68250" y="136500"/>
                      </a:cubicBezTo>
                      <a:cubicBezTo>
                        <a:pt x="30557" y="136500"/>
                        <a:pt x="0" y="105943"/>
                        <a:pt x="0" y="68250"/>
                      </a:cubicBezTo>
                      <a:cubicBezTo>
                        <a:pt x="0" y="30557"/>
                        <a:pt x="30557" y="0"/>
                        <a:pt x="68250" y="0"/>
                      </a:cubicBezTo>
                      <a:cubicBezTo>
                        <a:pt x="105943" y="0"/>
                        <a:pt x="136500" y="30557"/>
                        <a:pt x="136500" y="68250"/>
                      </a:cubicBezTo>
                      <a:close/>
                    </a:path>
                  </a:pathLst>
                </a:custGeom>
                <a:solidFill>
                  <a:schemeClr val="bg1"/>
                </a:solidFill>
                <a:ln w="9723" cap="flat">
                  <a:noFill/>
                  <a:prstDash val="solid"/>
                  <a:miter/>
                </a:ln>
              </p:spPr>
              <p:txBody>
                <a:bodyPr rtlCol="0" anchor="ctr"/>
                <a:lstStyle/>
                <a:p>
                  <a:endParaRPr lang="en-AU" dirty="0"/>
                </a:p>
              </p:txBody>
            </p:sp>
            <p:sp>
              <p:nvSpPr>
                <p:cNvPr id="81" name="Freeform: Shape 80">
                  <a:extLst>
                    <a:ext uri="{FF2B5EF4-FFF2-40B4-BE49-F238E27FC236}">
                      <a16:creationId xmlns:a16="http://schemas.microsoft.com/office/drawing/2014/main" id="{255EE96C-6C75-4926-9183-2A9D83E27F42}"/>
                    </a:ext>
                  </a:extLst>
                </p:cNvPr>
                <p:cNvSpPr/>
                <p:nvPr/>
              </p:nvSpPr>
              <p:spPr>
                <a:xfrm>
                  <a:off x="6556444" y="2051442"/>
                  <a:ext cx="136500" cy="136500"/>
                </a:xfrm>
                <a:custGeom>
                  <a:avLst/>
                  <a:gdLst>
                    <a:gd name="connsiteX0" fmla="*/ 136500 w 136500"/>
                    <a:gd name="connsiteY0" fmla="*/ 68250 h 136500"/>
                    <a:gd name="connsiteX1" fmla="*/ 68250 w 136500"/>
                    <a:gd name="connsiteY1" fmla="*/ 136500 h 136500"/>
                    <a:gd name="connsiteX2" fmla="*/ 0 w 136500"/>
                    <a:gd name="connsiteY2" fmla="*/ 68250 h 136500"/>
                    <a:gd name="connsiteX3" fmla="*/ 68250 w 136500"/>
                    <a:gd name="connsiteY3" fmla="*/ 0 h 136500"/>
                    <a:gd name="connsiteX4" fmla="*/ 136500 w 136500"/>
                    <a:gd name="connsiteY4" fmla="*/ 68250 h 13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00" h="136500">
                      <a:moveTo>
                        <a:pt x="136500" y="68250"/>
                      </a:moveTo>
                      <a:cubicBezTo>
                        <a:pt x="136500" y="105943"/>
                        <a:pt x="105943" y="136500"/>
                        <a:pt x="68250" y="136500"/>
                      </a:cubicBezTo>
                      <a:cubicBezTo>
                        <a:pt x="30557" y="136500"/>
                        <a:pt x="0" y="105943"/>
                        <a:pt x="0" y="68250"/>
                      </a:cubicBezTo>
                      <a:cubicBezTo>
                        <a:pt x="0" y="30557"/>
                        <a:pt x="30557" y="0"/>
                        <a:pt x="68250" y="0"/>
                      </a:cubicBezTo>
                      <a:cubicBezTo>
                        <a:pt x="105943" y="0"/>
                        <a:pt x="136500" y="30557"/>
                        <a:pt x="136500" y="68250"/>
                      </a:cubicBezTo>
                      <a:close/>
                    </a:path>
                  </a:pathLst>
                </a:custGeom>
                <a:solidFill>
                  <a:schemeClr val="bg1"/>
                </a:solidFill>
                <a:ln w="9723" cap="flat">
                  <a:noFill/>
                  <a:prstDash val="solid"/>
                  <a:miter/>
                </a:ln>
              </p:spPr>
              <p:txBody>
                <a:bodyPr rtlCol="0" anchor="ctr"/>
                <a:lstStyle/>
                <a:p>
                  <a:endParaRPr lang="en-AU" dirty="0"/>
                </a:p>
              </p:txBody>
            </p:sp>
            <p:sp>
              <p:nvSpPr>
                <p:cNvPr id="82" name="Freeform: Shape 81">
                  <a:extLst>
                    <a:ext uri="{FF2B5EF4-FFF2-40B4-BE49-F238E27FC236}">
                      <a16:creationId xmlns:a16="http://schemas.microsoft.com/office/drawing/2014/main" id="{F3AA46AD-CA45-4239-9537-D78C0440FC9C}"/>
                    </a:ext>
                  </a:extLst>
                </p:cNvPr>
                <p:cNvSpPr/>
                <p:nvPr/>
              </p:nvSpPr>
              <p:spPr>
                <a:xfrm>
                  <a:off x="6452107" y="2208416"/>
                  <a:ext cx="347069" cy="599625"/>
                </a:xfrm>
                <a:custGeom>
                  <a:avLst/>
                  <a:gdLst>
                    <a:gd name="connsiteX0" fmla="*/ 346139 w 347069"/>
                    <a:gd name="connsiteY0" fmla="*/ 229125 h 599625"/>
                    <a:gd name="connsiteX1" fmla="*/ 302264 w 347069"/>
                    <a:gd name="connsiteY1" fmla="*/ 67275 h 599625"/>
                    <a:gd name="connsiteX2" fmla="*/ 293489 w 347069"/>
                    <a:gd name="connsiteY2" fmla="*/ 51675 h 599625"/>
                    <a:gd name="connsiteX3" fmla="*/ 226214 w 347069"/>
                    <a:gd name="connsiteY3" fmla="*/ 8775 h 599625"/>
                    <a:gd name="connsiteX4" fmla="*/ 173564 w 347069"/>
                    <a:gd name="connsiteY4" fmla="*/ 0 h 599625"/>
                    <a:gd name="connsiteX5" fmla="*/ 120914 w 347069"/>
                    <a:gd name="connsiteY5" fmla="*/ 8775 h 599625"/>
                    <a:gd name="connsiteX6" fmla="*/ 53639 w 347069"/>
                    <a:gd name="connsiteY6" fmla="*/ 51675 h 599625"/>
                    <a:gd name="connsiteX7" fmla="*/ 44864 w 347069"/>
                    <a:gd name="connsiteY7" fmla="*/ 67275 h 599625"/>
                    <a:gd name="connsiteX8" fmla="*/ 989 w 347069"/>
                    <a:gd name="connsiteY8" fmla="*/ 229125 h 599625"/>
                    <a:gd name="connsiteX9" fmla="*/ 21464 w 347069"/>
                    <a:gd name="connsiteY9" fmla="*/ 266175 h 599625"/>
                    <a:gd name="connsiteX10" fmla="*/ 29264 w 347069"/>
                    <a:gd name="connsiteY10" fmla="*/ 267150 h 599625"/>
                    <a:gd name="connsiteX11" fmla="*/ 57539 w 347069"/>
                    <a:gd name="connsiteY11" fmla="*/ 245700 h 599625"/>
                    <a:gd name="connsiteX12" fmla="*/ 96539 w 347069"/>
                    <a:gd name="connsiteY12" fmla="*/ 103350 h 599625"/>
                    <a:gd name="connsiteX13" fmla="*/ 96539 w 347069"/>
                    <a:gd name="connsiteY13" fmla="*/ 599625 h 599625"/>
                    <a:gd name="connsiteX14" fmla="*/ 155039 w 347069"/>
                    <a:gd name="connsiteY14" fmla="*/ 599625 h 599625"/>
                    <a:gd name="connsiteX15" fmla="*/ 155039 w 347069"/>
                    <a:gd name="connsiteY15" fmla="*/ 320775 h 599625"/>
                    <a:gd name="connsiteX16" fmla="*/ 194039 w 347069"/>
                    <a:gd name="connsiteY16" fmla="*/ 320775 h 599625"/>
                    <a:gd name="connsiteX17" fmla="*/ 194039 w 347069"/>
                    <a:gd name="connsiteY17" fmla="*/ 598650 h 599625"/>
                    <a:gd name="connsiteX18" fmla="*/ 252539 w 347069"/>
                    <a:gd name="connsiteY18" fmla="*/ 598650 h 599625"/>
                    <a:gd name="connsiteX19" fmla="*/ 252539 w 347069"/>
                    <a:gd name="connsiteY19" fmla="*/ 103350 h 599625"/>
                    <a:gd name="connsiteX20" fmla="*/ 291539 w 347069"/>
                    <a:gd name="connsiteY20" fmla="*/ 245700 h 599625"/>
                    <a:gd name="connsiteX21" fmla="*/ 319814 w 347069"/>
                    <a:gd name="connsiteY21" fmla="*/ 267150 h 599625"/>
                    <a:gd name="connsiteX22" fmla="*/ 327614 w 347069"/>
                    <a:gd name="connsiteY22" fmla="*/ 266175 h 599625"/>
                    <a:gd name="connsiteX23" fmla="*/ 346139 w 347069"/>
                    <a:gd name="connsiteY23" fmla="*/ 229125 h 59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7069" h="599625">
                      <a:moveTo>
                        <a:pt x="346139" y="229125"/>
                      </a:moveTo>
                      <a:lnTo>
                        <a:pt x="302264" y="67275"/>
                      </a:lnTo>
                      <a:cubicBezTo>
                        <a:pt x="300314" y="61425"/>
                        <a:pt x="297389" y="55575"/>
                        <a:pt x="293489" y="51675"/>
                      </a:cubicBezTo>
                      <a:cubicBezTo>
                        <a:pt x="274964" y="32175"/>
                        <a:pt x="251564" y="17550"/>
                        <a:pt x="226214" y="8775"/>
                      </a:cubicBezTo>
                      <a:cubicBezTo>
                        <a:pt x="209639" y="2925"/>
                        <a:pt x="192089" y="0"/>
                        <a:pt x="173564" y="0"/>
                      </a:cubicBezTo>
                      <a:cubicBezTo>
                        <a:pt x="155039" y="0"/>
                        <a:pt x="137489" y="2925"/>
                        <a:pt x="120914" y="8775"/>
                      </a:cubicBezTo>
                      <a:cubicBezTo>
                        <a:pt x="94589" y="17550"/>
                        <a:pt x="72164" y="32175"/>
                        <a:pt x="53639" y="51675"/>
                      </a:cubicBezTo>
                      <a:cubicBezTo>
                        <a:pt x="49739" y="56550"/>
                        <a:pt x="46814" y="61425"/>
                        <a:pt x="44864" y="67275"/>
                      </a:cubicBezTo>
                      <a:lnTo>
                        <a:pt x="989" y="229125"/>
                      </a:lnTo>
                      <a:cubicBezTo>
                        <a:pt x="-2911" y="244725"/>
                        <a:pt x="4889" y="262275"/>
                        <a:pt x="21464" y="266175"/>
                      </a:cubicBezTo>
                      <a:cubicBezTo>
                        <a:pt x="24389" y="267150"/>
                        <a:pt x="26339" y="267150"/>
                        <a:pt x="29264" y="267150"/>
                      </a:cubicBezTo>
                      <a:cubicBezTo>
                        <a:pt x="41939" y="267150"/>
                        <a:pt x="53639" y="258375"/>
                        <a:pt x="57539" y="245700"/>
                      </a:cubicBezTo>
                      <a:lnTo>
                        <a:pt x="96539" y="103350"/>
                      </a:lnTo>
                      <a:lnTo>
                        <a:pt x="96539" y="599625"/>
                      </a:lnTo>
                      <a:lnTo>
                        <a:pt x="155039" y="599625"/>
                      </a:lnTo>
                      <a:lnTo>
                        <a:pt x="155039" y="320775"/>
                      </a:lnTo>
                      <a:lnTo>
                        <a:pt x="194039" y="320775"/>
                      </a:lnTo>
                      <a:lnTo>
                        <a:pt x="194039" y="598650"/>
                      </a:lnTo>
                      <a:lnTo>
                        <a:pt x="252539" y="598650"/>
                      </a:lnTo>
                      <a:lnTo>
                        <a:pt x="252539" y="103350"/>
                      </a:lnTo>
                      <a:lnTo>
                        <a:pt x="291539" y="245700"/>
                      </a:lnTo>
                      <a:cubicBezTo>
                        <a:pt x="295439" y="258375"/>
                        <a:pt x="307139" y="267150"/>
                        <a:pt x="319814" y="267150"/>
                      </a:cubicBezTo>
                      <a:cubicBezTo>
                        <a:pt x="322739" y="267150"/>
                        <a:pt x="324689" y="267150"/>
                        <a:pt x="327614" y="266175"/>
                      </a:cubicBezTo>
                      <a:cubicBezTo>
                        <a:pt x="341264" y="262275"/>
                        <a:pt x="350039" y="244725"/>
                        <a:pt x="346139" y="229125"/>
                      </a:cubicBezTo>
                      <a:close/>
                    </a:path>
                  </a:pathLst>
                </a:custGeom>
                <a:solidFill>
                  <a:schemeClr val="bg1"/>
                </a:solidFill>
                <a:ln w="9723" cap="flat">
                  <a:noFill/>
                  <a:prstDash val="solid"/>
                  <a:miter/>
                </a:ln>
              </p:spPr>
              <p:txBody>
                <a:bodyPr rtlCol="0" anchor="ctr"/>
                <a:lstStyle/>
                <a:p>
                  <a:endParaRPr lang="en-AU" dirty="0"/>
                </a:p>
              </p:txBody>
            </p:sp>
            <p:sp>
              <p:nvSpPr>
                <p:cNvPr id="83" name="Freeform: Shape 82">
                  <a:extLst>
                    <a:ext uri="{FF2B5EF4-FFF2-40B4-BE49-F238E27FC236}">
                      <a16:creationId xmlns:a16="http://schemas.microsoft.com/office/drawing/2014/main" id="{10F8D43A-DBB3-49DF-A532-AA6B1736DB5D}"/>
                    </a:ext>
                  </a:extLst>
                </p:cNvPr>
                <p:cNvSpPr/>
                <p:nvPr/>
              </p:nvSpPr>
              <p:spPr>
                <a:xfrm>
                  <a:off x="6206405" y="2207441"/>
                  <a:ext cx="281788" cy="600600"/>
                </a:xfrm>
                <a:custGeom>
                  <a:avLst/>
                  <a:gdLst>
                    <a:gd name="connsiteX0" fmla="*/ 226214 w 281788"/>
                    <a:gd name="connsiteY0" fmla="*/ 225225 h 600600"/>
                    <a:gd name="connsiteX1" fmla="*/ 270089 w 281788"/>
                    <a:gd name="connsiteY1" fmla="*/ 63375 h 600600"/>
                    <a:gd name="connsiteX2" fmla="*/ 281789 w 281788"/>
                    <a:gd name="connsiteY2" fmla="*/ 39975 h 600600"/>
                    <a:gd name="connsiteX3" fmla="*/ 226214 w 281788"/>
                    <a:gd name="connsiteY3" fmla="*/ 8775 h 600600"/>
                    <a:gd name="connsiteX4" fmla="*/ 173564 w 281788"/>
                    <a:gd name="connsiteY4" fmla="*/ 0 h 600600"/>
                    <a:gd name="connsiteX5" fmla="*/ 120914 w 281788"/>
                    <a:gd name="connsiteY5" fmla="*/ 8775 h 600600"/>
                    <a:gd name="connsiteX6" fmla="*/ 53639 w 281788"/>
                    <a:gd name="connsiteY6" fmla="*/ 51675 h 600600"/>
                    <a:gd name="connsiteX7" fmla="*/ 44864 w 281788"/>
                    <a:gd name="connsiteY7" fmla="*/ 67275 h 600600"/>
                    <a:gd name="connsiteX8" fmla="*/ 989 w 281788"/>
                    <a:gd name="connsiteY8" fmla="*/ 230100 h 600600"/>
                    <a:gd name="connsiteX9" fmla="*/ 21464 w 281788"/>
                    <a:gd name="connsiteY9" fmla="*/ 267150 h 600600"/>
                    <a:gd name="connsiteX10" fmla="*/ 29264 w 281788"/>
                    <a:gd name="connsiteY10" fmla="*/ 268125 h 600600"/>
                    <a:gd name="connsiteX11" fmla="*/ 57539 w 281788"/>
                    <a:gd name="connsiteY11" fmla="*/ 246675 h 600600"/>
                    <a:gd name="connsiteX12" fmla="*/ 96539 w 281788"/>
                    <a:gd name="connsiteY12" fmla="*/ 104325 h 600600"/>
                    <a:gd name="connsiteX13" fmla="*/ 96539 w 281788"/>
                    <a:gd name="connsiteY13" fmla="*/ 600600 h 600600"/>
                    <a:gd name="connsiteX14" fmla="*/ 155039 w 281788"/>
                    <a:gd name="connsiteY14" fmla="*/ 600600 h 600600"/>
                    <a:gd name="connsiteX15" fmla="*/ 155039 w 281788"/>
                    <a:gd name="connsiteY15" fmla="*/ 321750 h 600600"/>
                    <a:gd name="connsiteX16" fmla="*/ 194039 w 281788"/>
                    <a:gd name="connsiteY16" fmla="*/ 321750 h 600600"/>
                    <a:gd name="connsiteX17" fmla="*/ 194039 w 281788"/>
                    <a:gd name="connsiteY17" fmla="*/ 599625 h 600600"/>
                    <a:gd name="connsiteX18" fmla="*/ 252539 w 281788"/>
                    <a:gd name="connsiteY18" fmla="*/ 599625 h 600600"/>
                    <a:gd name="connsiteX19" fmla="*/ 252539 w 281788"/>
                    <a:gd name="connsiteY19" fmla="*/ 283725 h 600600"/>
                    <a:gd name="connsiteX20" fmla="*/ 226214 w 281788"/>
                    <a:gd name="connsiteY20" fmla="*/ 225225 h 6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1788" h="600600">
                      <a:moveTo>
                        <a:pt x="226214" y="225225"/>
                      </a:moveTo>
                      <a:lnTo>
                        <a:pt x="270089" y="63375"/>
                      </a:lnTo>
                      <a:cubicBezTo>
                        <a:pt x="272039" y="54600"/>
                        <a:pt x="276914" y="46800"/>
                        <a:pt x="281789" y="39975"/>
                      </a:cubicBezTo>
                      <a:cubicBezTo>
                        <a:pt x="266189" y="26325"/>
                        <a:pt x="246689" y="15600"/>
                        <a:pt x="226214" y="8775"/>
                      </a:cubicBezTo>
                      <a:cubicBezTo>
                        <a:pt x="209639" y="2925"/>
                        <a:pt x="192089" y="0"/>
                        <a:pt x="173564" y="0"/>
                      </a:cubicBezTo>
                      <a:cubicBezTo>
                        <a:pt x="155039" y="0"/>
                        <a:pt x="137489" y="2925"/>
                        <a:pt x="120914" y="8775"/>
                      </a:cubicBezTo>
                      <a:cubicBezTo>
                        <a:pt x="94589" y="17550"/>
                        <a:pt x="72164" y="32175"/>
                        <a:pt x="53639" y="51675"/>
                      </a:cubicBezTo>
                      <a:cubicBezTo>
                        <a:pt x="49739" y="56550"/>
                        <a:pt x="46814" y="61425"/>
                        <a:pt x="44864" y="67275"/>
                      </a:cubicBezTo>
                      <a:lnTo>
                        <a:pt x="989" y="230100"/>
                      </a:lnTo>
                      <a:cubicBezTo>
                        <a:pt x="-2911" y="245700"/>
                        <a:pt x="4889" y="263250"/>
                        <a:pt x="21464" y="267150"/>
                      </a:cubicBezTo>
                      <a:cubicBezTo>
                        <a:pt x="24389" y="268125"/>
                        <a:pt x="26339" y="268125"/>
                        <a:pt x="29264" y="268125"/>
                      </a:cubicBezTo>
                      <a:cubicBezTo>
                        <a:pt x="41939" y="268125"/>
                        <a:pt x="53639" y="259350"/>
                        <a:pt x="57539" y="246675"/>
                      </a:cubicBezTo>
                      <a:lnTo>
                        <a:pt x="96539" y="104325"/>
                      </a:lnTo>
                      <a:lnTo>
                        <a:pt x="96539" y="600600"/>
                      </a:lnTo>
                      <a:lnTo>
                        <a:pt x="155039" y="600600"/>
                      </a:lnTo>
                      <a:lnTo>
                        <a:pt x="155039" y="321750"/>
                      </a:lnTo>
                      <a:lnTo>
                        <a:pt x="194039" y="321750"/>
                      </a:lnTo>
                      <a:lnTo>
                        <a:pt x="194039" y="599625"/>
                      </a:lnTo>
                      <a:lnTo>
                        <a:pt x="252539" y="599625"/>
                      </a:lnTo>
                      <a:lnTo>
                        <a:pt x="252539" y="283725"/>
                      </a:lnTo>
                      <a:cubicBezTo>
                        <a:pt x="232064" y="273975"/>
                        <a:pt x="220364" y="249600"/>
                        <a:pt x="226214" y="225225"/>
                      </a:cubicBezTo>
                      <a:close/>
                    </a:path>
                  </a:pathLst>
                </a:custGeom>
                <a:solidFill>
                  <a:schemeClr val="bg1"/>
                </a:solidFill>
                <a:ln w="9723" cap="flat">
                  <a:noFill/>
                  <a:prstDash val="solid"/>
                  <a:miter/>
                </a:ln>
              </p:spPr>
              <p:txBody>
                <a:bodyPr rtlCol="0" anchor="ctr"/>
                <a:lstStyle/>
                <a:p>
                  <a:endParaRPr lang="en-AU" dirty="0"/>
                </a:p>
              </p:txBody>
            </p:sp>
            <p:sp>
              <p:nvSpPr>
                <p:cNvPr id="84" name="Freeform: Shape 83">
                  <a:extLst>
                    <a:ext uri="{FF2B5EF4-FFF2-40B4-BE49-F238E27FC236}">
                      <a16:creationId xmlns:a16="http://schemas.microsoft.com/office/drawing/2014/main" id="{26F6BD2A-C03B-4464-8EF9-DDD50C82E4D3}"/>
                    </a:ext>
                  </a:extLst>
                </p:cNvPr>
                <p:cNvSpPr/>
                <p:nvPr/>
              </p:nvSpPr>
              <p:spPr>
                <a:xfrm>
                  <a:off x="6760221" y="2208416"/>
                  <a:ext cx="282693" cy="599625"/>
                </a:xfrm>
                <a:custGeom>
                  <a:avLst/>
                  <a:gdLst>
                    <a:gd name="connsiteX0" fmla="*/ 281775 w 282693"/>
                    <a:gd name="connsiteY0" fmla="*/ 229125 h 599625"/>
                    <a:gd name="connsiteX1" fmla="*/ 236925 w 282693"/>
                    <a:gd name="connsiteY1" fmla="*/ 67275 h 599625"/>
                    <a:gd name="connsiteX2" fmla="*/ 228150 w 282693"/>
                    <a:gd name="connsiteY2" fmla="*/ 51675 h 599625"/>
                    <a:gd name="connsiteX3" fmla="*/ 160875 w 282693"/>
                    <a:gd name="connsiteY3" fmla="*/ 8775 h 599625"/>
                    <a:gd name="connsiteX4" fmla="*/ 108225 w 282693"/>
                    <a:gd name="connsiteY4" fmla="*/ 0 h 599625"/>
                    <a:gd name="connsiteX5" fmla="*/ 55575 w 282693"/>
                    <a:gd name="connsiteY5" fmla="*/ 8775 h 599625"/>
                    <a:gd name="connsiteX6" fmla="*/ 0 w 282693"/>
                    <a:gd name="connsiteY6" fmla="*/ 39975 h 599625"/>
                    <a:gd name="connsiteX7" fmla="*/ 11700 w 282693"/>
                    <a:gd name="connsiteY7" fmla="*/ 62400 h 599625"/>
                    <a:gd name="connsiteX8" fmla="*/ 55575 w 282693"/>
                    <a:gd name="connsiteY8" fmla="*/ 224250 h 599625"/>
                    <a:gd name="connsiteX9" fmla="*/ 29250 w 282693"/>
                    <a:gd name="connsiteY9" fmla="*/ 282750 h 599625"/>
                    <a:gd name="connsiteX10" fmla="*/ 29250 w 282693"/>
                    <a:gd name="connsiteY10" fmla="*/ 599625 h 599625"/>
                    <a:gd name="connsiteX11" fmla="*/ 87750 w 282693"/>
                    <a:gd name="connsiteY11" fmla="*/ 599625 h 599625"/>
                    <a:gd name="connsiteX12" fmla="*/ 87750 w 282693"/>
                    <a:gd name="connsiteY12" fmla="*/ 320775 h 599625"/>
                    <a:gd name="connsiteX13" fmla="*/ 126750 w 282693"/>
                    <a:gd name="connsiteY13" fmla="*/ 320775 h 599625"/>
                    <a:gd name="connsiteX14" fmla="*/ 126750 w 282693"/>
                    <a:gd name="connsiteY14" fmla="*/ 598650 h 599625"/>
                    <a:gd name="connsiteX15" fmla="*/ 185250 w 282693"/>
                    <a:gd name="connsiteY15" fmla="*/ 598650 h 599625"/>
                    <a:gd name="connsiteX16" fmla="*/ 185250 w 282693"/>
                    <a:gd name="connsiteY16" fmla="*/ 103350 h 599625"/>
                    <a:gd name="connsiteX17" fmla="*/ 224250 w 282693"/>
                    <a:gd name="connsiteY17" fmla="*/ 245700 h 599625"/>
                    <a:gd name="connsiteX18" fmla="*/ 252525 w 282693"/>
                    <a:gd name="connsiteY18" fmla="*/ 267150 h 599625"/>
                    <a:gd name="connsiteX19" fmla="*/ 260325 w 282693"/>
                    <a:gd name="connsiteY19" fmla="*/ 266175 h 599625"/>
                    <a:gd name="connsiteX20" fmla="*/ 281775 w 282693"/>
                    <a:gd name="connsiteY20" fmla="*/ 229125 h 59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693" h="599625">
                      <a:moveTo>
                        <a:pt x="281775" y="229125"/>
                      </a:moveTo>
                      <a:lnTo>
                        <a:pt x="236925" y="67275"/>
                      </a:lnTo>
                      <a:cubicBezTo>
                        <a:pt x="234975" y="61425"/>
                        <a:pt x="232050" y="55575"/>
                        <a:pt x="228150" y="51675"/>
                      </a:cubicBezTo>
                      <a:cubicBezTo>
                        <a:pt x="209625" y="32175"/>
                        <a:pt x="186225" y="17550"/>
                        <a:pt x="160875" y="8775"/>
                      </a:cubicBezTo>
                      <a:cubicBezTo>
                        <a:pt x="144300" y="2925"/>
                        <a:pt x="126750" y="0"/>
                        <a:pt x="108225" y="0"/>
                      </a:cubicBezTo>
                      <a:cubicBezTo>
                        <a:pt x="89700" y="0"/>
                        <a:pt x="72150" y="2925"/>
                        <a:pt x="55575" y="8775"/>
                      </a:cubicBezTo>
                      <a:cubicBezTo>
                        <a:pt x="35100" y="15600"/>
                        <a:pt x="16575" y="26325"/>
                        <a:pt x="0" y="39975"/>
                      </a:cubicBezTo>
                      <a:cubicBezTo>
                        <a:pt x="5850" y="46800"/>
                        <a:pt x="9750" y="54600"/>
                        <a:pt x="11700" y="62400"/>
                      </a:cubicBezTo>
                      <a:lnTo>
                        <a:pt x="55575" y="224250"/>
                      </a:lnTo>
                      <a:cubicBezTo>
                        <a:pt x="62400" y="248625"/>
                        <a:pt x="49725" y="273000"/>
                        <a:pt x="29250" y="282750"/>
                      </a:cubicBezTo>
                      <a:lnTo>
                        <a:pt x="29250" y="599625"/>
                      </a:lnTo>
                      <a:lnTo>
                        <a:pt x="87750" y="599625"/>
                      </a:lnTo>
                      <a:lnTo>
                        <a:pt x="87750" y="320775"/>
                      </a:lnTo>
                      <a:lnTo>
                        <a:pt x="126750" y="320775"/>
                      </a:lnTo>
                      <a:lnTo>
                        <a:pt x="126750" y="598650"/>
                      </a:lnTo>
                      <a:lnTo>
                        <a:pt x="185250" y="598650"/>
                      </a:lnTo>
                      <a:lnTo>
                        <a:pt x="185250" y="103350"/>
                      </a:lnTo>
                      <a:lnTo>
                        <a:pt x="224250" y="245700"/>
                      </a:lnTo>
                      <a:cubicBezTo>
                        <a:pt x="228150" y="258375"/>
                        <a:pt x="239850" y="267150"/>
                        <a:pt x="252525" y="267150"/>
                      </a:cubicBezTo>
                      <a:cubicBezTo>
                        <a:pt x="255450" y="267150"/>
                        <a:pt x="257400" y="267150"/>
                        <a:pt x="260325" y="266175"/>
                      </a:cubicBezTo>
                      <a:cubicBezTo>
                        <a:pt x="276900" y="262275"/>
                        <a:pt x="285675" y="244725"/>
                        <a:pt x="281775" y="229125"/>
                      </a:cubicBezTo>
                      <a:close/>
                    </a:path>
                  </a:pathLst>
                </a:custGeom>
                <a:solidFill>
                  <a:schemeClr val="bg1"/>
                </a:solidFill>
                <a:ln w="9723" cap="flat">
                  <a:noFill/>
                  <a:prstDash val="solid"/>
                  <a:miter/>
                </a:ln>
              </p:spPr>
              <p:txBody>
                <a:bodyPr rtlCol="0" anchor="ctr"/>
                <a:lstStyle/>
                <a:p>
                  <a:endParaRPr lang="en-AU" dirty="0"/>
                </a:p>
              </p:txBody>
            </p:sp>
          </p:grpSp>
        </p:grpSp>
        <p:sp>
          <p:nvSpPr>
            <p:cNvPr id="76" name="TextBox 75">
              <a:extLst>
                <a:ext uri="{FF2B5EF4-FFF2-40B4-BE49-F238E27FC236}">
                  <a16:creationId xmlns:a16="http://schemas.microsoft.com/office/drawing/2014/main" id="{BF7F2C3F-F3E7-4C79-AEAE-55FF4418405F}"/>
                </a:ext>
              </a:extLst>
            </p:cNvPr>
            <p:cNvSpPr txBox="1"/>
            <p:nvPr/>
          </p:nvSpPr>
          <p:spPr>
            <a:xfrm>
              <a:off x="5428402" y="2853290"/>
              <a:ext cx="2425187" cy="677108"/>
            </a:xfrm>
            <a:prstGeom prst="rect">
              <a:avLst/>
            </a:prstGeom>
            <a:noFill/>
          </p:spPr>
          <p:txBody>
            <a:bodyPr wrap="square" rtlCol="0">
              <a:spAutoFit/>
            </a:bodyPr>
            <a:lstStyle/>
            <a:p>
              <a:pPr algn="ctr" defTabSz="1371686">
                <a:buClr>
                  <a:srgbClr val="FF0000"/>
                </a:buClr>
                <a:defRPr/>
              </a:pPr>
              <a:r>
                <a:rPr lang="en-AU" sz="2000" b="1" dirty="0">
                  <a:solidFill>
                    <a:schemeClr val="bg1"/>
                  </a:solidFill>
                </a:rPr>
                <a:t>Reoffending</a:t>
              </a:r>
            </a:p>
            <a:p>
              <a:endParaRPr lang="en-AU" dirty="0">
                <a:solidFill>
                  <a:schemeClr val="bg1"/>
                </a:solidFill>
              </a:endParaRPr>
            </a:p>
          </p:txBody>
        </p:sp>
      </p:grpSp>
      <p:sp>
        <p:nvSpPr>
          <p:cNvPr id="49" name="TextBox 48">
            <a:extLst>
              <a:ext uri="{FF2B5EF4-FFF2-40B4-BE49-F238E27FC236}">
                <a16:creationId xmlns:a16="http://schemas.microsoft.com/office/drawing/2014/main" id="{1EE616A7-CD23-4409-BCD4-4430BA7DB6FB}"/>
              </a:ext>
            </a:extLst>
          </p:cNvPr>
          <p:cNvSpPr txBox="1"/>
          <p:nvPr/>
        </p:nvSpPr>
        <p:spPr>
          <a:xfrm>
            <a:off x="2176556" y="4439722"/>
            <a:ext cx="2767488" cy="4401205"/>
          </a:xfrm>
          <a:prstGeom prst="rect">
            <a:avLst/>
          </a:prstGeom>
          <a:noFill/>
          <a:ln w="38100">
            <a:solidFill>
              <a:schemeClr val="bg1"/>
            </a:solidFill>
            <a:prstDash val="solid"/>
          </a:ln>
        </p:spPr>
        <p:txBody>
          <a:bodyPr wrap="square" rtlCol="0">
            <a:spAutoFit/>
          </a:bodyPr>
          <a:lstStyle/>
          <a:p>
            <a:r>
              <a:rPr lang="en-AU" sz="2000" b="1" dirty="0">
                <a:solidFill>
                  <a:srgbClr val="241F55"/>
                </a:solidFill>
              </a:rPr>
              <a:t>Total pop down 21% </a:t>
            </a:r>
          </a:p>
          <a:p>
            <a:r>
              <a:rPr lang="en-AU" sz="2000" b="1" dirty="0">
                <a:solidFill>
                  <a:srgbClr val="241F55"/>
                </a:solidFill>
              </a:rPr>
              <a:t>32 </a:t>
            </a:r>
            <a:r>
              <a:rPr lang="en-AU" sz="2000" dirty="0"/>
              <a:t>fewer Aboriginal young people in 2019 v 2015</a:t>
            </a:r>
          </a:p>
          <a:p>
            <a:endParaRPr lang="en-AU" sz="2000" dirty="0"/>
          </a:p>
          <a:p>
            <a:r>
              <a:rPr lang="en-AU" sz="2000" dirty="0"/>
              <a:t>Decline from </a:t>
            </a:r>
            <a:r>
              <a:rPr lang="en-AU" sz="2000" b="1" dirty="0">
                <a:solidFill>
                  <a:srgbClr val="241F55"/>
                </a:solidFill>
              </a:rPr>
              <a:t>remand </a:t>
            </a:r>
            <a:r>
              <a:rPr lang="en-AU" sz="2000" dirty="0"/>
              <a:t>AND</a:t>
            </a:r>
            <a:r>
              <a:rPr lang="en-AU" sz="2000" b="1" dirty="0">
                <a:solidFill>
                  <a:srgbClr val="241F55"/>
                </a:solidFill>
              </a:rPr>
              <a:t> sentenced custody</a:t>
            </a:r>
          </a:p>
          <a:p>
            <a:endParaRPr lang="en-AU" sz="2000" b="1" dirty="0">
              <a:solidFill>
                <a:srgbClr val="241F55"/>
              </a:solidFill>
            </a:endParaRPr>
          </a:p>
          <a:p>
            <a:r>
              <a:rPr lang="en-AU" sz="2000" dirty="0"/>
              <a:t>Decrease in long custody episodes </a:t>
            </a:r>
          </a:p>
          <a:p>
            <a:endParaRPr lang="en-AU" sz="2000" dirty="0"/>
          </a:p>
          <a:p>
            <a:r>
              <a:rPr lang="en-AU" sz="2000" b="1" dirty="0">
                <a:solidFill>
                  <a:srgbClr val="FF0000"/>
                </a:solidFill>
              </a:rPr>
              <a:t>Increase in short term remand episodes</a:t>
            </a:r>
          </a:p>
          <a:p>
            <a:endParaRPr lang="en-AU" sz="2000" b="1" dirty="0">
              <a:solidFill>
                <a:srgbClr val="241F55"/>
              </a:solidFill>
            </a:endParaRPr>
          </a:p>
        </p:txBody>
      </p:sp>
      <p:sp>
        <p:nvSpPr>
          <p:cNvPr id="51" name="TextBox 50">
            <a:extLst>
              <a:ext uri="{FF2B5EF4-FFF2-40B4-BE49-F238E27FC236}">
                <a16:creationId xmlns:a16="http://schemas.microsoft.com/office/drawing/2014/main" id="{C2C707D9-C84F-4240-8FE4-6BE06CCFF9BA}"/>
              </a:ext>
            </a:extLst>
          </p:cNvPr>
          <p:cNvSpPr txBox="1"/>
          <p:nvPr/>
        </p:nvSpPr>
        <p:spPr>
          <a:xfrm>
            <a:off x="5296308" y="4270475"/>
            <a:ext cx="2767488" cy="4093428"/>
          </a:xfrm>
          <a:prstGeom prst="rect">
            <a:avLst/>
          </a:prstGeom>
          <a:noFill/>
          <a:ln w="38100">
            <a:noFill/>
            <a:prstDash val="solid"/>
          </a:ln>
        </p:spPr>
        <p:txBody>
          <a:bodyPr wrap="square" rtlCol="0">
            <a:spAutoFit/>
          </a:bodyPr>
          <a:lstStyle/>
          <a:p>
            <a:r>
              <a:rPr lang="en-AU" sz="2000" b="1" dirty="0">
                <a:solidFill>
                  <a:schemeClr val="tx1">
                    <a:lumMod val="65000"/>
                    <a:lumOff val="35000"/>
                  </a:schemeClr>
                </a:solidFill>
              </a:rPr>
              <a:t>Court actions down 10% </a:t>
            </a:r>
            <a:r>
              <a:rPr lang="en-AU" sz="2000" dirty="0"/>
              <a:t>369 fewer Aboriginal </a:t>
            </a:r>
            <a:r>
              <a:rPr lang="en-AU" sz="2000" dirty="0" err="1"/>
              <a:t>yp</a:t>
            </a:r>
            <a:r>
              <a:rPr lang="en-AU" sz="2000" dirty="0"/>
              <a:t> in 2019 v 2015</a:t>
            </a:r>
            <a:endParaRPr lang="en-AU" sz="2000" dirty="0">
              <a:solidFill>
                <a:srgbClr val="FF0000"/>
              </a:solidFill>
            </a:endParaRPr>
          </a:p>
          <a:p>
            <a:endParaRPr lang="en-AU" sz="2000" b="1" dirty="0">
              <a:solidFill>
                <a:srgbClr val="FF0000"/>
              </a:solidFill>
            </a:endParaRPr>
          </a:p>
          <a:p>
            <a:r>
              <a:rPr lang="en-AU" sz="2000" b="1" dirty="0">
                <a:solidFill>
                  <a:schemeClr val="tx1">
                    <a:lumMod val="65000"/>
                    <a:lumOff val="35000"/>
                  </a:schemeClr>
                </a:solidFill>
              </a:rPr>
              <a:t>Decline</a:t>
            </a:r>
            <a:r>
              <a:rPr lang="en-AU" sz="2000" dirty="0"/>
              <a:t> in </a:t>
            </a:r>
            <a:r>
              <a:rPr lang="en-AU" sz="2000" b="1" dirty="0">
                <a:solidFill>
                  <a:schemeClr val="tx1">
                    <a:lumMod val="65000"/>
                    <a:lumOff val="35000"/>
                  </a:schemeClr>
                </a:solidFill>
              </a:rPr>
              <a:t>property offence </a:t>
            </a:r>
            <a:r>
              <a:rPr lang="en-AU" sz="2000" dirty="0"/>
              <a:t>charges</a:t>
            </a:r>
            <a:endParaRPr lang="en-AU" sz="2000" b="1" dirty="0">
              <a:solidFill>
                <a:schemeClr val="tx1">
                  <a:lumMod val="65000"/>
                  <a:lumOff val="35000"/>
                </a:schemeClr>
              </a:solidFill>
            </a:endParaRPr>
          </a:p>
          <a:p>
            <a:endParaRPr lang="en-AU" sz="2000" dirty="0"/>
          </a:p>
          <a:p>
            <a:r>
              <a:rPr lang="en-AU" sz="2000" dirty="0"/>
              <a:t>Consistent split between diversion/ court</a:t>
            </a:r>
          </a:p>
          <a:p>
            <a:endParaRPr lang="en-AU" sz="2000" dirty="0"/>
          </a:p>
          <a:p>
            <a:r>
              <a:rPr lang="en-AU" sz="2000" b="1" dirty="0">
                <a:solidFill>
                  <a:srgbClr val="FF0000"/>
                </a:solidFill>
              </a:rPr>
              <a:t>Increased court actions for intimidation/stalking &amp; breach AVO</a:t>
            </a:r>
          </a:p>
        </p:txBody>
      </p:sp>
      <p:sp>
        <p:nvSpPr>
          <p:cNvPr id="54" name="TextBox 53">
            <a:extLst>
              <a:ext uri="{FF2B5EF4-FFF2-40B4-BE49-F238E27FC236}">
                <a16:creationId xmlns:a16="http://schemas.microsoft.com/office/drawing/2014/main" id="{E47D8E74-8218-455E-81AD-04B6D500C4AB}"/>
              </a:ext>
            </a:extLst>
          </p:cNvPr>
          <p:cNvSpPr txBox="1"/>
          <p:nvPr/>
        </p:nvSpPr>
        <p:spPr>
          <a:xfrm>
            <a:off x="7115788" y="261939"/>
            <a:ext cx="5420202" cy="708014"/>
          </a:xfrm>
          <a:prstGeom prst="rect">
            <a:avLst/>
          </a:prstGeom>
          <a:noFill/>
        </p:spPr>
        <p:txBody>
          <a:bodyPr wrap="none">
            <a:spAutoFit/>
          </a:bodyPr>
          <a:lstStyle/>
          <a:p>
            <a:pPr algn="ctr">
              <a:defRPr/>
            </a:pPr>
            <a:r>
              <a:rPr lang="en-US" sz="4001" b="1" spc="300" dirty="0">
                <a:solidFill>
                  <a:srgbClr val="453977"/>
                </a:solidFill>
              </a:rPr>
              <a:t>Summary: key trends</a:t>
            </a:r>
            <a:endParaRPr lang="en-US" sz="4001" b="1" spc="300" dirty="0">
              <a:solidFill>
                <a:srgbClr val="FF0000"/>
              </a:solidFill>
            </a:endParaRPr>
          </a:p>
        </p:txBody>
      </p:sp>
    </p:spTree>
    <p:extLst>
      <p:ext uri="{BB962C8B-B14F-4D97-AF65-F5344CB8AC3E}">
        <p14:creationId xmlns:p14="http://schemas.microsoft.com/office/powerpoint/2010/main" val="314699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up)">
                                      <p:cBhvr>
                                        <p:cTn id="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Chart 44">
            <a:extLst>
              <a:ext uri="{FF2B5EF4-FFF2-40B4-BE49-F238E27FC236}">
                <a16:creationId xmlns:a16="http://schemas.microsoft.com/office/drawing/2014/main" id="{AFF3032C-020F-4048-9F96-ABB44F2F293A}"/>
              </a:ext>
            </a:extLst>
          </p:cNvPr>
          <p:cNvGraphicFramePr>
            <a:graphicFrameLocks/>
          </p:cNvGraphicFramePr>
          <p:nvPr/>
        </p:nvGraphicFramePr>
        <p:xfrm>
          <a:off x="2260014" y="1570751"/>
          <a:ext cx="7006550" cy="3660216"/>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D6A7A553-BF5A-44DF-BF2C-612A5E183B2F}"/>
              </a:ext>
            </a:extLst>
          </p:cNvPr>
          <p:cNvSpPr>
            <a:spLocks noGrp="1"/>
          </p:cNvSpPr>
          <p:nvPr>
            <p:ph type="sldNum" sz="quarter" idx="4"/>
          </p:nvPr>
        </p:nvSpPr>
        <p:spPr/>
        <p:txBody>
          <a:bodyPr/>
          <a:lstStyle/>
          <a:p>
            <a:fld id="{BC64674B-0CCF-4531-A68C-815F17BC8CC8}" type="slidenum">
              <a:rPr lang="en-US" smtClean="0"/>
              <a:pPr/>
              <a:t>11</a:t>
            </a:fld>
            <a:endParaRPr lang="en-US" dirty="0"/>
          </a:p>
        </p:txBody>
      </p:sp>
      <p:pic>
        <p:nvPicPr>
          <p:cNvPr id="26" name="Picture 25"/>
          <p:cNvPicPr>
            <a:picLocks noChangeAspect="1"/>
          </p:cNvPicPr>
          <p:nvPr/>
        </p:nvPicPr>
        <p:blipFill>
          <a:blip r:embed="rId4"/>
          <a:stretch>
            <a:fillRect/>
          </a:stretch>
        </p:blipFill>
        <p:spPr>
          <a:xfrm>
            <a:off x="389819" y="498845"/>
            <a:ext cx="1089732" cy="782936"/>
          </a:xfrm>
          <a:prstGeom prst="rect">
            <a:avLst/>
          </a:prstGeom>
        </p:spPr>
      </p:pic>
      <p:sp>
        <p:nvSpPr>
          <p:cNvPr id="4" name="Rectangle 3">
            <a:extLst>
              <a:ext uri="{FF2B5EF4-FFF2-40B4-BE49-F238E27FC236}">
                <a16:creationId xmlns:a16="http://schemas.microsoft.com/office/drawing/2014/main" id="{E2290158-4382-40C4-A063-82E5F1444E23}"/>
              </a:ext>
            </a:extLst>
          </p:cNvPr>
          <p:cNvSpPr/>
          <p:nvPr/>
        </p:nvSpPr>
        <p:spPr>
          <a:xfrm>
            <a:off x="14908031" y="6981068"/>
            <a:ext cx="2701356" cy="878869"/>
          </a:xfrm>
          <a:prstGeom prst="rect">
            <a:avLst/>
          </a:prstGeom>
          <a:solidFill>
            <a:srgbClr val="FFFFFF">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TextBox 8">
            <a:extLst>
              <a:ext uri="{FF2B5EF4-FFF2-40B4-BE49-F238E27FC236}">
                <a16:creationId xmlns:a16="http://schemas.microsoft.com/office/drawing/2014/main" id="{C324E668-5C32-47E0-953A-DAC0728ED0F3}"/>
              </a:ext>
            </a:extLst>
          </p:cNvPr>
          <p:cNvSpPr txBox="1"/>
          <p:nvPr/>
        </p:nvSpPr>
        <p:spPr>
          <a:xfrm>
            <a:off x="6293277" y="72107"/>
            <a:ext cx="6853158" cy="646331"/>
          </a:xfrm>
          <a:prstGeom prst="rect">
            <a:avLst/>
          </a:prstGeom>
          <a:noFill/>
        </p:spPr>
        <p:txBody>
          <a:bodyPr wrap="none">
            <a:spAutoFit/>
          </a:bodyPr>
          <a:lstStyle/>
          <a:p>
            <a:pPr algn="ctr" defTabSz="1371191" fontAlgn="auto">
              <a:spcBef>
                <a:spcPts val="0"/>
              </a:spcBef>
              <a:spcAft>
                <a:spcPts val="0"/>
              </a:spcAft>
              <a:defRPr/>
            </a:pPr>
            <a:r>
              <a:rPr lang="en-US" sz="3600" b="1" dirty="0">
                <a:solidFill>
                  <a:srgbClr val="453977"/>
                </a:solidFill>
                <a:latin typeface="Arial" panose="020B0604020202020204" pitchFamily="34" charset="0"/>
                <a:cs typeface="Arial" panose="020B0604020202020204" pitchFamily="34" charset="0"/>
              </a:rPr>
              <a:t>Bail refusal volumes and rates</a:t>
            </a:r>
          </a:p>
        </p:txBody>
      </p:sp>
      <p:grpSp>
        <p:nvGrpSpPr>
          <p:cNvPr id="31" name="Group 30">
            <a:extLst>
              <a:ext uri="{FF2B5EF4-FFF2-40B4-BE49-F238E27FC236}">
                <a16:creationId xmlns:a16="http://schemas.microsoft.com/office/drawing/2014/main" id="{8B696C2D-4043-4374-BFAC-790F23451910}"/>
              </a:ext>
            </a:extLst>
          </p:cNvPr>
          <p:cNvGrpSpPr/>
          <p:nvPr/>
        </p:nvGrpSpPr>
        <p:grpSpPr>
          <a:xfrm>
            <a:off x="1971632" y="835102"/>
            <a:ext cx="7583315" cy="4593241"/>
            <a:chOff x="2631286" y="6210213"/>
            <a:chExt cx="11132151" cy="5095008"/>
          </a:xfrm>
        </p:grpSpPr>
        <p:sp>
          <p:nvSpPr>
            <p:cNvPr id="32" name="Facts rectangle">
              <a:extLst>
                <a:ext uri="{FF2B5EF4-FFF2-40B4-BE49-F238E27FC236}">
                  <a16:creationId xmlns:a16="http://schemas.microsoft.com/office/drawing/2014/main" id="{AA52CF00-7B7E-48A3-92B4-EB04B7AD9B95}"/>
                </a:ext>
              </a:extLst>
            </p:cNvPr>
            <p:cNvSpPr>
              <a:spLocks/>
            </p:cNvSpPr>
            <p:nvPr/>
          </p:nvSpPr>
          <p:spPr>
            <a:xfrm>
              <a:off x="2631286" y="6291200"/>
              <a:ext cx="11132151" cy="5014021"/>
            </a:xfrm>
            <a:prstGeom prst="roundRect">
              <a:avLst>
                <a:gd name="adj" fmla="val 3139"/>
              </a:avLst>
            </a:prstGeom>
            <a:noFill/>
            <a:ln w="28575" cap="rnd" cmpd="sng" algn="ctr">
              <a:solidFill>
                <a:schemeClr val="tx1"/>
              </a:solidFill>
              <a:prstDash val="solid"/>
            </a:ln>
            <a:effectLst/>
          </p:spPr>
          <p:txBody>
            <a:bodyPr lIns="137135" tIns="68568" rIns="137135" bIns="68568" anchor="ctr"/>
            <a:lstStyle/>
            <a:p>
              <a:pPr algn="ctr" defTabSz="685676">
                <a:defRPr/>
              </a:pPr>
              <a:endParaRPr lang="en-AU" sz="4050" kern="0" dirty="0">
                <a:solidFill>
                  <a:prstClr val="white"/>
                </a:solidFill>
                <a:latin typeface="Trebuchet MS" panose="020B0603020202020204"/>
              </a:endParaRPr>
            </a:p>
          </p:txBody>
        </p:sp>
        <p:sp>
          <p:nvSpPr>
            <p:cNvPr id="33" name="TextBox 5">
              <a:extLst>
                <a:ext uri="{FF2B5EF4-FFF2-40B4-BE49-F238E27FC236}">
                  <a16:creationId xmlns:a16="http://schemas.microsoft.com/office/drawing/2014/main" id="{FBBD54E9-EC69-4527-9FB2-99885E859B90}"/>
                </a:ext>
              </a:extLst>
            </p:cNvPr>
            <p:cNvSpPr txBox="1">
              <a:spLocks noChangeArrowheads="1"/>
            </p:cNvSpPr>
            <p:nvPr/>
          </p:nvSpPr>
          <p:spPr bwMode="auto">
            <a:xfrm>
              <a:off x="5328760" y="6210213"/>
              <a:ext cx="5921373" cy="5246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2623" tIns="51312" rIns="102623" bIns="51312">
              <a:spAutoFit/>
            </a:bodyPr>
            <a:lstStyle>
              <a:lvl1pPr eaLnBrk="0" hangingPunct="0">
                <a:spcBef>
                  <a:spcPct val="20000"/>
                </a:spcBef>
                <a:buFont typeface="Arial" charset="0"/>
                <a:buChar char="•"/>
                <a:defRPr sz="4300">
                  <a:solidFill>
                    <a:schemeClr val="tx1"/>
                  </a:solidFill>
                  <a:latin typeface="Calibri" pitchFamily="34" charset="0"/>
                </a:defRPr>
              </a:lvl1pPr>
              <a:lvl2pPr marL="742950" indent="-285750" eaLnBrk="0" hangingPunct="0">
                <a:spcBef>
                  <a:spcPct val="20000"/>
                </a:spcBef>
                <a:buFont typeface="Arial" charset="0"/>
                <a:buChar char="–"/>
                <a:defRPr sz="3700">
                  <a:solidFill>
                    <a:schemeClr val="tx1"/>
                  </a:solidFill>
                  <a:latin typeface="Calibri" pitchFamily="34" charset="0"/>
                </a:defRPr>
              </a:lvl2pPr>
              <a:lvl3pPr marL="1143000" indent="-228600" eaLnBrk="0" hangingPunct="0">
                <a:spcBef>
                  <a:spcPct val="20000"/>
                </a:spcBef>
                <a:buFont typeface="Arial" charset="0"/>
                <a:buChar char="•"/>
                <a:defRPr sz="3200">
                  <a:solidFill>
                    <a:schemeClr val="tx1"/>
                  </a:solidFill>
                  <a:latin typeface="Calibri" pitchFamily="34" charset="0"/>
                </a:defRPr>
              </a:lvl3pPr>
              <a:lvl4pPr marL="1600200" indent="-228600" eaLnBrk="0" hangingPunct="0">
                <a:spcBef>
                  <a:spcPct val="20000"/>
                </a:spcBef>
                <a:buFont typeface="Arial" charset="0"/>
                <a:buChar char="–"/>
                <a:defRPr sz="2700">
                  <a:solidFill>
                    <a:schemeClr val="tx1"/>
                  </a:solidFill>
                  <a:latin typeface="Calibri" pitchFamily="34" charset="0"/>
                </a:defRPr>
              </a:lvl4pPr>
              <a:lvl5pPr marL="2057400" indent="-228600" eaLnBrk="0" hangingPunct="0">
                <a:spcBef>
                  <a:spcPct val="20000"/>
                </a:spcBef>
                <a:buFont typeface="Arial" charset="0"/>
                <a:buChar char="»"/>
                <a:defRPr sz="2700">
                  <a:solidFill>
                    <a:schemeClr val="tx1"/>
                  </a:solidFill>
                  <a:latin typeface="Calibri" pitchFamily="34" charset="0"/>
                </a:defRPr>
              </a:lvl5pPr>
              <a:lvl6pPr marL="25146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6pPr>
              <a:lvl7pPr marL="29718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7pPr>
              <a:lvl8pPr marL="34290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8pPr>
              <a:lvl9pPr marL="38862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9pPr>
            </a:lstStyle>
            <a:p>
              <a:pPr algn="ctr" eaLnBrk="1" hangingPunct="1">
                <a:spcBef>
                  <a:spcPct val="0"/>
                </a:spcBef>
                <a:buFontTx/>
                <a:buNone/>
              </a:pPr>
              <a:r>
                <a:rPr lang="en-AU" altLang="en-US" sz="2400" b="1" dirty="0">
                  <a:solidFill>
                    <a:schemeClr val="accent2">
                      <a:lumMod val="75000"/>
                    </a:schemeClr>
                  </a:solidFill>
                  <a:latin typeface="Arial" charset="0"/>
                </a:rPr>
                <a:t>Bail refusal rate </a:t>
              </a:r>
            </a:p>
          </p:txBody>
        </p:sp>
      </p:grpSp>
      <p:sp>
        <p:nvSpPr>
          <p:cNvPr id="58" name="Arrow: Right 57">
            <a:extLst>
              <a:ext uri="{FF2B5EF4-FFF2-40B4-BE49-F238E27FC236}">
                <a16:creationId xmlns:a16="http://schemas.microsoft.com/office/drawing/2014/main" id="{4EA63E08-431F-410C-B94F-B6DE1E0C85A3}"/>
              </a:ext>
            </a:extLst>
          </p:cNvPr>
          <p:cNvSpPr/>
          <p:nvPr/>
        </p:nvSpPr>
        <p:spPr>
          <a:xfrm rot="21189667">
            <a:off x="3533448" y="1842394"/>
            <a:ext cx="3092996" cy="487484"/>
          </a:xfrm>
          <a:prstGeom prst="rightArrow">
            <a:avLst/>
          </a:prstGeom>
          <a:solidFill>
            <a:srgbClr val="2190D7"/>
          </a:solidFill>
          <a:ln>
            <a:solidFill>
              <a:srgbClr val="2190D7"/>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b="1" dirty="0">
                <a:solidFill>
                  <a:schemeClr val="bg1"/>
                </a:solidFill>
              </a:rPr>
              <a:t>23% INCREASE</a:t>
            </a:r>
          </a:p>
        </p:txBody>
      </p:sp>
      <p:sp>
        <p:nvSpPr>
          <p:cNvPr id="46" name="Rectangle 45">
            <a:extLst>
              <a:ext uri="{FF2B5EF4-FFF2-40B4-BE49-F238E27FC236}">
                <a16:creationId xmlns:a16="http://schemas.microsoft.com/office/drawing/2014/main" id="{B5C7087B-25A0-49B3-8FF3-52FA8C8083AF}"/>
              </a:ext>
            </a:extLst>
          </p:cNvPr>
          <p:cNvSpPr/>
          <p:nvPr/>
        </p:nvSpPr>
        <p:spPr>
          <a:xfrm>
            <a:off x="7372339" y="1570751"/>
            <a:ext cx="1708133" cy="3228491"/>
          </a:xfrm>
          <a:prstGeom prst="rect">
            <a:avLst/>
          </a:prstGeom>
          <a:solidFill>
            <a:srgbClr val="8497B0">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TextBox 46">
            <a:extLst>
              <a:ext uri="{FF2B5EF4-FFF2-40B4-BE49-F238E27FC236}">
                <a16:creationId xmlns:a16="http://schemas.microsoft.com/office/drawing/2014/main" id="{791A1F9E-F451-4FE5-B757-2FE92C33900F}"/>
              </a:ext>
            </a:extLst>
          </p:cNvPr>
          <p:cNvSpPr txBox="1"/>
          <p:nvPr/>
        </p:nvSpPr>
        <p:spPr>
          <a:xfrm>
            <a:off x="7675228" y="1765703"/>
            <a:ext cx="1127828" cy="338554"/>
          </a:xfrm>
          <a:prstGeom prst="rect">
            <a:avLst/>
          </a:prstGeom>
          <a:noFill/>
        </p:spPr>
        <p:txBody>
          <a:bodyPr wrap="square" rtlCol="0">
            <a:spAutoFit/>
          </a:bodyPr>
          <a:lstStyle/>
          <a:p>
            <a:pPr algn="ctr"/>
            <a:r>
              <a:rPr lang="en-AU" sz="1600" b="1" dirty="0">
                <a:solidFill>
                  <a:schemeClr val="tx2">
                    <a:lumMod val="75000"/>
                  </a:schemeClr>
                </a:solidFill>
                <a:latin typeface="Arial" panose="020B0604020202020204" pitchFamily="34" charset="0"/>
                <a:cs typeface="Arial" panose="020B0604020202020204" pitchFamily="34" charset="0"/>
              </a:rPr>
              <a:t>COVID</a:t>
            </a:r>
          </a:p>
        </p:txBody>
      </p:sp>
      <p:sp>
        <p:nvSpPr>
          <p:cNvPr id="48" name="TextBox 47">
            <a:extLst>
              <a:ext uri="{FF2B5EF4-FFF2-40B4-BE49-F238E27FC236}">
                <a16:creationId xmlns:a16="http://schemas.microsoft.com/office/drawing/2014/main" id="{076A3079-3E92-4B2B-9A66-D2966C42CE26}"/>
              </a:ext>
            </a:extLst>
          </p:cNvPr>
          <p:cNvSpPr txBox="1"/>
          <p:nvPr/>
        </p:nvSpPr>
        <p:spPr>
          <a:xfrm>
            <a:off x="3164495" y="3162610"/>
            <a:ext cx="2655534" cy="338554"/>
          </a:xfrm>
          <a:prstGeom prst="rect">
            <a:avLst/>
          </a:prstGeom>
          <a:noFill/>
        </p:spPr>
        <p:txBody>
          <a:bodyPr wrap="square" rtlCol="0">
            <a:spAutoFit/>
          </a:bodyPr>
          <a:lstStyle/>
          <a:p>
            <a:pPr algn="ctr"/>
            <a:r>
              <a:rPr lang="en-AU" sz="1600" b="1" dirty="0">
                <a:solidFill>
                  <a:srgbClr val="2190D7"/>
                </a:solidFill>
                <a:latin typeface="Arial" panose="020B0604020202020204" pitchFamily="34" charset="0"/>
                <a:cs typeface="Arial" panose="020B0604020202020204" pitchFamily="34" charset="0"/>
              </a:rPr>
              <a:t>Police bail refusal</a:t>
            </a:r>
          </a:p>
        </p:txBody>
      </p:sp>
    </p:spTree>
    <p:extLst>
      <p:ext uri="{BB962C8B-B14F-4D97-AF65-F5344CB8AC3E}">
        <p14:creationId xmlns:p14="http://schemas.microsoft.com/office/powerpoint/2010/main" val="253490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
                                            <p:graphicEl>
                                              <a:chart seriesIdx="0" categoryIdx="-4" bldStep="series"/>
                                            </p:graphicEl>
                                          </p:spTgt>
                                        </p:tgtEl>
                                        <p:attrNameLst>
                                          <p:attrName>style.visibility</p:attrName>
                                        </p:attrNameLst>
                                      </p:cBhvr>
                                      <p:to>
                                        <p:strVal val="visible"/>
                                      </p:to>
                                    </p:set>
                                    <p:animEffect transition="in" filter="wipe(left)">
                                      <p:cBhvr>
                                        <p:cTn id="7" dur="500"/>
                                        <p:tgtEl>
                                          <p:spTgt spid="45">
                                            <p:graphicEl>
                                              <a:chart seriesIdx="0" categoryIdx="-4" bldStep="series"/>
                                            </p:graphic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fade">
                                      <p:cBhvr>
                                        <p:cTn id="14"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5" grpId="0" uiExpand="1">
        <p:bldSub>
          <a:bldChart bld="series" animBg="0"/>
        </p:bldSub>
      </p:bldGraphic>
      <p:bldP spid="58" grpId="0" animBg="1"/>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Chart 44">
            <a:extLst>
              <a:ext uri="{FF2B5EF4-FFF2-40B4-BE49-F238E27FC236}">
                <a16:creationId xmlns:a16="http://schemas.microsoft.com/office/drawing/2014/main" id="{AFF3032C-020F-4048-9F96-ABB44F2F293A}"/>
              </a:ext>
            </a:extLst>
          </p:cNvPr>
          <p:cNvGraphicFramePr>
            <a:graphicFrameLocks/>
          </p:cNvGraphicFramePr>
          <p:nvPr>
            <p:extLst>
              <p:ext uri="{D42A27DB-BD31-4B8C-83A1-F6EECF244321}">
                <p14:modId xmlns:p14="http://schemas.microsoft.com/office/powerpoint/2010/main" val="3264914868"/>
              </p:ext>
            </p:extLst>
          </p:nvPr>
        </p:nvGraphicFramePr>
        <p:xfrm>
          <a:off x="2260014" y="1570751"/>
          <a:ext cx="7006550" cy="36602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4" name="Chart 73">
            <a:extLst>
              <a:ext uri="{FF2B5EF4-FFF2-40B4-BE49-F238E27FC236}">
                <a16:creationId xmlns:a16="http://schemas.microsoft.com/office/drawing/2014/main" id="{A98BC78E-BBA2-4133-814B-5815DB5B4D91}"/>
              </a:ext>
            </a:extLst>
          </p:cNvPr>
          <p:cNvGraphicFramePr>
            <a:graphicFrameLocks/>
          </p:cNvGraphicFramePr>
          <p:nvPr>
            <p:extLst>
              <p:ext uri="{D42A27DB-BD31-4B8C-83A1-F6EECF244321}">
                <p14:modId xmlns:p14="http://schemas.microsoft.com/office/powerpoint/2010/main" val="2830661140"/>
              </p:ext>
            </p:extLst>
          </p:nvPr>
        </p:nvGraphicFramePr>
        <p:xfrm>
          <a:off x="11181192" y="1629244"/>
          <a:ext cx="5918032" cy="5674503"/>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a:extLst>
              <a:ext uri="{FF2B5EF4-FFF2-40B4-BE49-F238E27FC236}">
                <a16:creationId xmlns:a16="http://schemas.microsoft.com/office/drawing/2014/main" id="{D6A7A553-BF5A-44DF-BF2C-612A5E183B2F}"/>
              </a:ext>
            </a:extLst>
          </p:cNvPr>
          <p:cNvSpPr>
            <a:spLocks noGrp="1"/>
          </p:cNvSpPr>
          <p:nvPr>
            <p:ph type="sldNum" sz="quarter" idx="4"/>
          </p:nvPr>
        </p:nvSpPr>
        <p:spPr/>
        <p:txBody>
          <a:bodyPr/>
          <a:lstStyle/>
          <a:p>
            <a:fld id="{BC64674B-0CCF-4531-A68C-815F17BC8CC8}" type="slidenum">
              <a:rPr lang="en-US" smtClean="0"/>
              <a:pPr/>
              <a:t>12</a:t>
            </a:fld>
            <a:endParaRPr lang="en-US" dirty="0"/>
          </a:p>
        </p:txBody>
      </p:sp>
      <p:pic>
        <p:nvPicPr>
          <p:cNvPr id="26" name="Picture 25"/>
          <p:cNvPicPr>
            <a:picLocks noChangeAspect="1"/>
          </p:cNvPicPr>
          <p:nvPr/>
        </p:nvPicPr>
        <p:blipFill>
          <a:blip r:embed="rId5"/>
          <a:stretch>
            <a:fillRect/>
          </a:stretch>
        </p:blipFill>
        <p:spPr>
          <a:xfrm>
            <a:off x="389819" y="498845"/>
            <a:ext cx="1089732" cy="782936"/>
          </a:xfrm>
          <a:prstGeom prst="rect">
            <a:avLst/>
          </a:prstGeom>
        </p:spPr>
      </p:pic>
      <p:sp>
        <p:nvSpPr>
          <p:cNvPr id="4" name="Rectangle 3">
            <a:extLst>
              <a:ext uri="{FF2B5EF4-FFF2-40B4-BE49-F238E27FC236}">
                <a16:creationId xmlns:a16="http://schemas.microsoft.com/office/drawing/2014/main" id="{E2290158-4382-40C4-A063-82E5F1444E23}"/>
              </a:ext>
            </a:extLst>
          </p:cNvPr>
          <p:cNvSpPr/>
          <p:nvPr/>
        </p:nvSpPr>
        <p:spPr>
          <a:xfrm>
            <a:off x="13392085" y="157739"/>
            <a:ext cx="2701356" cy="878869"/>
          </a:xfrm>
          <a:prstGeom prst="rect">
            <a:avLst/>
          </a:prstGeom>
          <a:solidFill>
            <a:srgbClr val="FFFFFF">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TextBox 8">
            <a:extLst>
              <a:ext uri="{FF2B5EF4-FFF2-40B4-BE49-F238E27FC236}">
                <a16:creationId xmlns:a16="http://schemas.microsoft.com/office/drawing/2014/main" id="{C324E668-5C32-47E0-953A-DAC0728ED0F3}"/>
              </a:ext>
            </a:extLst>
          </p:cNvPr>
          <p:cNvSpPr txBox="1"/>
          <p:nvPr/>
        </p:nvSpPr>
        <p:spPr>
          <a:xfrm>
            <a:off x="6293277" y="72107"/>
            <a:ext cx="6853158" cy="646331"/>
          </a:xfrm>
          <a:prstGeom prst="rect">
            <a:avLst/>
          </a:prstGeom>
          <a:noFill/>
        </p:spPr>
        <p:txBody>
          <a:bodyPr wrap="none">
            <a:spAutoFit/>
          </a:bodyPr>
          <a:lstStyle/>
          <a:p>
            <a:pPr algn="ctr" defTabSz="1371191" fontAlgn="auto">
              <a:spcBef>
                <a:spcPts val="0"/>
              </a:spcBef>
              <a:spcAft>
                <a:spcPts val="0"/>
              </a:spcAft>
              <a:defRPr/>
            </a:pPr>
            <a:r>
              <a:rPr lang="en-US" sz="3600" b="1" dirty="0">
                <a:solidFill>
                  <a:srgbClr val="453977"/>
                </a:solidFill>
                <a:latin typeface="Arial" panose="020B0604020202020204" pitchFamily="34" charset="0"/>
                <a:cs typeface="Arial" panose="020B0604020202020204" pitchFamily="34" charset="0"/>
              </a:rPr>
              <a:t>Bail refusal volumes and rates</a:t>
            </a:r>
          </a:p>
        </p:txBody>
      </p:sp>
      <p:graphicFrame>
        <p:nvGraphicFramePr>
          <p:cNvPr id="30" name="Chart 29">
            <a:extLst>
              <a:ext uri="{FF2B5EF4-FFF2-40B4-BE49-F238E27FC236}">
                <a16:creationId xmlns:a16="http://schemas.microsoft.com/office/drawing/2014/main" id="{AFF3032C-020F-4048-9F96-ABB44F2F293A}"/>
              </a:ext>
            </a:extLst>
          </p:cNvPr>
          <p:cNvGraphicFramePr>
            <a:graphicFrameLocks/>
          </p:cNvGraphicFramePr>
          <p:nvPr>
            <p:extLst>
              <p:ext uri="{D42A27DB-BD31-4B8C-83A1-F6EECF244321}">
                <p14:modId xmlns:p14="http://schemas.microsoft.com/office/powerpoint/2010/main" val="2504772517"/>
              </p:ext>
            </p:extLst>
          </p:nvPr>
        </p:nvGraphicFramePr>
        <p:xfrm>
          <a:off x="2260014" y="6237431"/>
          <a:ext cx="7006550" cy="3660216"/>
        </p:xfrm>
        <a:graphic>
          <a:graphicData uri="http://schemas.openxmlformats.org/drawingml/2006/chart">
            <c:chart xmlns:c="http://schemas.openxmlformats.org/drawingml/2006/chart" xmlns:r="http://schemas.openxmlformats.org/officeDocument/2006/relationships" r:id="rId6"/>
          </a:graphicData>
        </a:graphic>
      </p:graphicFrame>
      <p:grpSp>
        <p:nvGrpSpPr>
          <p:cNvPr id="31" name="Group 30">
            <a:extLst>
              <a:ext uri="{FF2B5EF4-FFF2-40B4-BE49-F238E27FC236}">
                <a16:creationId xmlns:a16="http://schemas.microsoft.com/office/drawing/2014/main" id="{8B696C2D-4043-4374-BFAC-790F23451910}"/>
              </a:ext>
            </a:extLst>
          </p:cNvPr>
          <p:cNvGrpSpPr/>
          <p:nvPr/>
        </p:nvGrpSpPr>
        <p:grpSpPr>
          <a:xfrm>
            <a:off x="1971632" y="835102"/>
            <a:ext cx="7583315" cy="4593241"/>
            <a:chOff x="2631286" y="6210213"/>
            <a:chExt cx="11132151" cy="5095008"/>
          </a:xfrm>
        </p:grpSpPr>
        <p:sp>
          <p:nvSpPr>
            <p:cNvPr id="32" name="Facts rectangle">
              <a:extLst>
                <a:ext uri="{FF2B5EF4-FFF2-40B4-BE49-F238E27FC236}">
                  <a16:creationId xmlns:a16="http://schemas.microsoft.com/office/drawing/2014/main" id="{AA52CF00-7B7E-48A3-92B4-EB04B7AD9B95}"/>
                </a:ext>
              </a:extLst>
            </p:cNvPr>
            <p:cNvSpPr>
              <a:spLocks/>
            </p:cNvSpPr>
            <p:nvPr/>
          </p:nvSpPr>
          <p:spPr>
            <a:xfrm>
              <a:off x="2631286" y="6291200"/>
              <a:ext cx="11132151" cy="5014021"/>
            </a:xfrm>
            <a:prstGeom prst="roundRect">
              <a:avLst>
                <a:gd name="adj" fmla="val 3139"/>
              </a:avLst>
            </a:prstGeom>
            <a:noFill/>
            <a:ln w="28575" cap="rnd" cmpd="sng" algn="ctr">
              <a:solidFill>
                <a:schemeClr val="tx1"/>
              </a:solidFill>
              <a:prstDash val="solid"/>
            </a:ln>
            <a:effectLst/>
          </p:spPr>
          <p:txBody>
            <a:bodyPr lIns="137135" tIns="68568" rIns="137135" bIns="68568" anchor="ctr"/>
            <a:lstStyle/>
            <a:p>
              <a:pPr algn="ctr" defTabSz="685676">
                <a:defRPr/>
              </a:pPr>
              <a:endParaRPr lang="en-AU" sz="4050" kern="0" dirty="0">
                <a:solidFill>
                  <a:prstClr val="white"/>
                </a:solidFill>
                <a:latin typeface="Trebuchet MS" panose="020B0603020202020204"/>
              </a:endParaRPr>
            </a:p>
          </p:txBody>
        </p:sp>
        <p:sp>
          <p:nvSpPr>
            <p:cNvPr id="33" name="TextBox 5">
              <a:extLst>
                <a:ext uri="{FF2B5EF4-FFF2-40B4-BE49-F238E27FC236}">
                  <a16:creationId xmlns:a16="http://schemas.microsoft.com/office/drawing/2014/main" id="{FBBD54E9-EC69-4527-9FB2-99885E859B90}"/>
                </a:ext>
              </a:extLst>
            </p:cNvPr>
            <p:cNvSpPr txBox="1">
              <a:spLocks noChangeArrowheads="1"/>
            </p:cNvSpPr>
            <p:nvPr/>
          </p:nvSpPr>
          <p:spPr bwMode="auto">
            <a:xfrm>
              <a:off x="5328760" y="6210213"/>
              <a:ext cx="5921373" cy="5246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2623" tIns="51312" rIns="102623" bIns="51312">
              <a:spAutoFit/>
            </a:bodyPr>
            <a:lstStyle>
              <a:lvl1pPr eaLnBrk="0" hangingPunct="0">
                <a:spcBef>
                  <a:spcPct val="20000"/>
                </a:spcBef>
                <a:buFont typeface="Arial" charset="0"/>
                <a:buChar char="•"/>
                <a:defRPr sz="4300">
                  <a:solidFill>
                    <a:schemeClr val="tx1"/>
                  </a:solidFill>
                  <a:latin typeface="Calibri" pitchFamily="34" charset="0"/>
                </a:defRPr>
              </a:lvl1pPr>
              <a:lvl2pPr marL="742950" indent="-285750" eaLnBrk="0" hangingPunct="0">
                <a:spcBef>
                  <a:spcPct val="20000"/>
                </a:spcBef>
                <a:buFont typeface="Arial" charset="0"/>
                <a:buChar char="–"/>
                <a:defRPr sz="3700">
                  <a:solidFill>
                    <a:schemeClr val="tx1"/>
                  </a:solidFill>
                  <a:latin typeface="Calibri" pitchFamily="34" charset="0"/>
                </a:defRPr>
              </a:lvl2pPr>
              <a:lvl3pPr marL="1143000" indent="-228600" eaLnBrk="0" hangingPunct="0">
                <a:spcBef>
                  <a:spcPct val="20000"/>
                </a:spcBef>
                <a:buFont typeface="Arial" charset="0"/>
                <a:buChar char="•"/>
                <a:defRPr sz="3200">
                  <a:solidFill>
                    <a:schemeClr val="tx1"/>
                  </a:solidFill>
                  <a:latin typeface="Calibri" pitchFamily="34" charset="0"/>
                </a:defRPr>
              </a:lvl3pPr>
              <a:lvl4pPr marL="1600200" indent="-228600" eaLnBrk="0" hangingPunct="0">
                <a:spcBef>
                  <a:spcPct val="20000"/>
                </a:spcBef>
                <a:buFont typeface="Arial" charset="0"/>
                <a:buChar char="–"/>
                <a:defRPr sz="2700">
                  <a:solidFill>
                    <a:schemeClr val="tx1"/>
                  </a:solidFill>
                  <a:latin typeface="Calibri" pitchFamily="34" charset="0"/>
                </a:defRPr>
              </a:lvl4pPr>
              <a:lvl5pPr marL="2057400" indent="-228600" eaLnBrk="0" hangingPunct="0">
                <a:spcBef>
                  <a:spcPct val="20000"/>
                </a:spcBef>
                <a:buFont typeface="Arial" charset="0"/>
                <a:buChar char="»"/>
                <a:defRPr sz="2700">
                  <a:solidFill>
                    <a:schemeClr val="tx1"/>
                  </a:solidFill>
                  <a:latin typeface="Calibri" pitchFamily="34" charset="0"/>
                </a:defRPr>
              </a:lvl5pPr>
              <a:lvl6pPr marL="25146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6pPr>
              <a:lvl7pPr marL="29718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7pPr>
              <a:lvl8pPr marL="34290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8pPr>
              <a:lvl9pPr marL="38862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9pPr>
            </a:lstStyle>
            <a:p>
              <a:pPr algn="ctr" eaLnBrk="1" hangingPunct="1">
                <a:spcBef>
                  <a:spcPct val="0"/>
                </a:spcBef>
                <a:buFontTx/>
                <a:buNone/>
              </a:pPr>
              <a:r>
                <a:rPr lang="en-AU" altLang="en-US" sz="2400" b="1" dirty="0">
                  <a:solidFill>
                    <a:schemeClr val="accent2">
                      <a:lumMod val="75000"/>
                    </a:schemeClr>
                  </a:solidFill>
                  <a:latin typeface="Arial" charset="0"/>
                </a:rPr>
                <a:t>Bail refusal rate </a:t>
              </a:r>
            </a:p>
          </p:txBody>
        </p:sp>
      </p:grpSp>
      <p:grpSp>
        <p:nvGrpSpPr>
          <p:cNvPr id="36" name="Group 35">
            <a:extLst>
              <a:ext uri="{FF2B5EF4-FFF2-40B4-BE49-F238E27FC236}">
                <a16:creationId xmlns:a16="http://schemas.microsoft.com/office/drawing/2014/main" id="{0D7F9DB1-EB14-4B68-8743-3BD1479A80FF}"/>
              </a:ext>
            </a:extLst>
          </p:cNvPr>
          <p:cNvGrpSpPr/>
          <p:nvPr/>
        </p:nvGrpSpPr>
        <p:grpSpPr>
          <a:xfrm>
            <a:off x="2029291" y="5764473"/>
            <a:ext cx="7525656" cy="4193384"/>
            <a:chOff x="2478358" y="6025041"/>
            <a:chExt cx="11132151" cy="5095020"/>
          </a:xfrm>
        </p:grpSpPr>
        <p:sp>
          <p:nvSpPr>
            <p:cNvPr id="37" name="Facts rectangle">
              <a:extLst>
                <a:ext uri="{FF2B5EF4-FFF2-40B4-BE49-F238E27FC236}">
                  <a16:creationId xmlns:a16="http://schemas.microsoft.com/office/drawing/2014/main" id="{533085F7-193F-4704-875B-C0C1663824A9}"/>
                </a:ext>
              </a:extLst>
            </p:cNvPr>
            <p:cNvSpPr>
              <a:spLocks/>
            </p:cNvSpPr>
            <p:nvPr/>
          </p:nvSpPr>
          <p:spPr>
            <a:xfrm>
              <a:off x="2478358" y="6106028"/>
              <a:ext cx="11132151" cy="5014033"/>
            </a:xfrm>
            <a:prstGeom prst="roundRect">
              <a:avLst>
                <a:gd name="adj" fmla="val 3139"/>
              </a:avLst>
            </a:prstGeom>
            <a:noFill/>
            <a:ln w="28575" cap="rnd" cmpd="sng" algn="ctr">
              <a:solidFill>
                <a:schemeClr val="tx1"/>
              </a:solidFill>
              <a:prstDash val="solid"/>
            </a:ln>
            <a:effectLst/>
          </p:spPr>
          <p:txBody>
            <a:bodyPr lIns="137135" tIns="68568" rIns="137135" bIns="68568" anchor="ctr"/>
            <a:lstStyle/>
            <a:p>
              <a:pPr algn="ctr" defTabSz="685676">
                <a:defRPr/>
              </a:pPr>
              <a:endParaRPr lang="en-AU" sz="4050" kern="0" dirty="0">
                <a:solidFill>
                  <a:prstClr val="white"/>
                </a:solidFill>
                <a:latin typeface="Trebuchet MS" panose="020B0603020202020204"/>
              </a:endParaRPr>
            </a:p>
          </p:txBody>
        </p:sp>
        <p:sp>
          <p:nvSpPr>
            <p:cNvPr id="38" name="TextBox 5">
              <a:extLst>
                <a:ext uri="{FF2B5EF4-FFF2-40B4-BE49-F238E27FC236}">
                  <a16:creationId xmlns:a16="http://schemas.microsoft.com/office/drawing/2014/main" id="{6001E87D-1C38-4667-B1AF-C51A4645980B}"/>
                </a:ext>
              </a:extLst>
            </p:cNvPr>
            <p:cNvSpPr txBox="1">
              <a:spLocks noChangeArrowheads="1"/>
            </p:cNvSpPr>
            <p:nvPr/>
          </p:nvSpPr>
          <p:spPr bwMode="auto">
            <a:xfrm>
              <a:off x="5175831" y="6025041"/>
              <a:ext cx="5921372" cy="57465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2623" tIns="51312" rIns="102623" bIns="51312">
              <a:spAutoFit/>
            </a:bodyPr>
            <a:lstStyle>
              <a:lvl1pPr eaLnBrk="0" hangingPunct="0">
                <a:spcBef>
                  <a:spcPct val="20000"/>
                </a:spcBef>
                <a:buFont typeface="Arial" charset="0"/>
                <a:buChar char="•"/>
                <a:defRPr sz="4300">
                  <a:solidFill>
                    <a:schemeClr val="tx1"/>
                  </a:solidFill>
                  <a:latin typeface="Calibri" pitchFamily="34" charset="0"/>
                </a:defRPr>
              </a:lvl1pPr>
              <a:lvl2pPr marL="742950" indent="-285750" eaLnBrk="0" hangingPunct="0">
                <a:spcBef>
                  <a:spcPct val="20000"/>
                </a:spcBef>
                <a:buFont typeface="Arial" charset="0"/>
                <a:buChar char="–"/>
                <a:defRPr sz="3700">
                  <a:solidFill>
                    <a:schemeClr val="tx1"/>
                  </a:solidFill>
                  <a:latin typeface="Calibri" pitchFamily="34" charset="0"/>
                </a:defRPr>
              </a:lvl2pPr>
              <a:lvl3pPr marL="1143000" indent="-228600" eaLnBrk="0" hangingPunct="0">
                <a:spcBef>
                  <a:spcPct val="20000"/>
                </a:spcBef>
                <a:buFont typeface="Arial" charset="0"/>
                <a:buChar char="•"/>
                <a:defRPr sz="3200">
                  <a:solidFill>
                    <a:schemeClr val="tx1"/>
                  </a:solidFill>
                  <a:latin typeface="Calibri" pitchFamily="34" charset="0"/>
                </a:defRPr>
              </a:lvl3pPr>
              <a:lvl4pPr marL="1600200" indent="-228600" eaLnBrk="0" hangingPunct="0">
                <a:spcBef>
                  <a:spcPct val="20000"/>
                </a:spcBef>
                <a:buFont typeface="Arial" charset="0"/>
                <a:buChar char="–"/>
                <a:defRPr sz="2700">
                  <a:solidFill>
                    <a:schemeClr val="tx1"/>
                  </a:solidFill>
                  <a:latin typeface="Calibri" pitchFamily="34" charset="0"/>
                </a:defRPr>
              </a:lvl4pPr>
              <a:lvl5pPr marL="2057400" indent="-228600" eaLnBrk="0" hangingPunct="0">
                <a:spcBef>
                  <a:spcPct val="20000"/>
                </a:spcBef>
                <a:buFont typeface="Arial" charset="0"/>
                <a:buChar char="»"/>
                <a:defRPr sz="2700">
                  <a:solidFill>
                    <a:schemeClr val="tx1"/>
                  </a:solidFill>
                  <a:latin typeface="Calibri" pitchFamily="34" charset="0"/>
                </a:defRPr>
              </a:lvl5pPr>
              <a:lvl6pPr marL="25146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6pPr>
              <a:lvl7pPr marL="29718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7pPr>
              <a:lvl8pPr marL="34290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8pPr>
              <a:lvl9pPr marL="38862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9pPr>
            </a:lstStyle>
            <a:p>
              <a:pPr algn="ctr" eaLnBrk="1" hangingPunct="1">
                <a:spcBef>
                  <a:spcPct val="0"/>
                </a:spcBef>
                <a:buFontTx/>
                <a:buNone/>
              </a:pPr>
              <a:r>
                <a:rPr lang="en-AU" altLang="en-US" sz="2400" b="1" dirty="0">
                  <a:solidFill>
                    <a:schemeClr val="accent2">
                      <a:lumMod val="75000"/>
                    </a:schemeClr>
                  </a:solidFill>
                  <a:latin typeface="Arial" charset="0"/>
                </a:rPr>
                <a:t>Bail decision agreement</a:t>
              </a:r>
            </a:p>
          </p:txBody>
        </p:sp>
      </p:grpSp>
      <p:sp>
        <p:nvSpPr>
          <p:cNvPr id="54" name="Rectangle 53">
            <a:extLst>
              <a:ext uri="{FF2B5EF4-FFF2-40B4-BE49-F238E27FC236}">
                <a16:creationId xmlns:a16="http://schemas.microsoft.com/office/drawing/2014/main" id="{9AC966F2-71A8-4705-A02F-445509DC3A46}"/>
              </a:ext>
            </a:extLst>
          </p:cNvPr>
          <p:cNvSpPr/>
          <p:nvPr/>
        </p:nvSpPr>
        <p:spPr>
          <a:xfrm>
            <a:off x="7385076" y="6640215"/>
            <a:ext cx="1708133" cy="2811683"/>
          </a:xfrm>
          <a:prstGeom prst="rect">
            <a:avLst/>
          </a:prstGeom>
          <a:solidFill>
            <a:srgbClr val="8497B0">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TextBox 54">
            <a:extLst>
              <a:ext uri="{FF2B5EF4-FFF2-40B4-BE49-F238E27FC236}">
                <a16:creationId xmlns:a16="http://schemas.microsoft.com/office/drawing/2014/main" id="{B3604D48-B841-41E1-A89A-6B640CA35157}"/>
              </a:ext>
            </a:extLst>
          </p:cNvPr>
          <p:cNvSpPr txBox="1"/>
          <p:nvPr/>
        </p:nvSpPr>
        <p:spPr>
          <a:xfrm>
            <a:off x="7730594" y="8862241"/>
            <a:ext cx="1127828" cy="338554"/>
          </a:xfrm>
          <a:prstGeom prst="rect">
            <a:avLst/>
          </a:prstGeom>
          <a:noFill/>
        </p:spPr>
        <p:txBody>
          <a:bodyPr wrap="square" rtlCol="0">
            <a:spAutoFit/>
          </a:bodyPr>
          <a:lstStyle/>
          <a:p>
            <a:pPr algn="ctr"/>
            <a:r>
              <a:rPr lang="en-AU" sz="1600" b="1" dirty="0">
                <a:solidFill>
                  <a:schemeClr val="tx2">
                    <a:lumMod val="75000"/>
                  </a:schemeClr>
                </a:solidFill>
                <a:latin typeface="Arial" panose="020B0604020202020204" pitchFamily="34" charset="0"/>
                <a:cs typeface="Arial" panose="020B0604020202020204" pitchFamily="34" charset="0"/>
              </a:rPr>
              <a:t>COVID</a:t>
            </a:r>
          </a:p>
        </p:txBody>
      </p:sp>
      <p:sp>
        <p:nvSpPr>
          <p:cNvPr id="58" name="Arrow: Right 57">
            <a:extLst>
              <a:ext uri="{FF2B5EF4-FFF2-40B4-BE49-F238E27FC236}">
                <a16:creationId xmlns:a16="http://schemas.microsoft.com/office/drawing/2014/main" id="{4EA63E08-431F-410C-B94F-B6DE1E0C85A3}"/>
              </a:ext>
            </a:extLst>
          </p:cNvPr>
          <p:cNvSpPr/>
          <p:nvPr/>
        </p:nvSpPr>
        <p:spPr>
          <a:xfrm rot="21189667">
            <a:off x="3533448" y="1842394"/>
            <a:ext cx="3092996" cy="487484"/>
          </a:xfrm>
          <a:prstGeom prst="rightArrow">
            <a:avLst/>
          </a:prstGeom>
          <a:solidFill>
            <a:srgbClr val="2190D7"/>
          </a:solidFill>
          <a:ln>
            <a:solidFill>
              <a:srgbClr val="2190D7"/>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b="1" dirty="0">
                <a:solidFill>
                  <a:schemeClr val="bg1"/>
                </a:solidFill>
              </a:rPr>
              <a:t>23% INCREASE</a:t>
            </a:r>
          </a:p>
        </p:txBody>
      </p:sp>
      <p:sp>
        <p:nvSpPr>
          <p:cNvPr id="43" name="Rectangle 42">
            <a:extLst>
              <a:ext uri="{FF2B5EF4-FFF2-40B4-BE49-F238E27FC236}">
                <a16:creationId xmlns:a16="http://schemas.microsoft.com/office/drawing/2014/main" id="{EA699B97-10C6-4F59-B350-E4BF1354FDD2}"/>
              </a:ext>
            </a:extLst>
          </p:cNvPr>
          <p:cNvSpPr/>
          <p:nvPr/>
        </p:nvSpPr>
        <p:spPr>
          <a:xfrm>
            <a:off x="15418190" y="2217786"/>
            <a:ext cx="1457515" cy="4647471"/>
          </a:xfrm>
          <a:prstGeom prst="rect">
            <a:avLst/>
          </a:prstGeom>
          <a:solidFill>
            <a:srgbClr val="8497B0">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TextBox 43">
            <a:extLst>
              <a:ext uri="{FF2B5EF4-FFF2-40B4-BE49-F238E27FC236}">
                <a16:creationId xmlns:a16="http://schemas.microsoft.com/office/drawing/2014/main" id="{1BA7710C-4BEC-4BEE-AA2A-FB74826596C4}"/>
              </a:ext>
            </a:extLst>
          </p:cNvPr>
          <p:cNvSpPr txBox="1"/>
          <p:nvPr/>
        </p:nvSpPr>
        <p:spPr>
          <a:xfrm>
            <a:off x="15571150" y="4562156"/>
            <a:ext cx="1127828" cy="338554"/>
          </a:xfrm>
          <a:prstGeom prst="rect">
            <a:avLst/>
          </a:prstGeom>
          <a:noFill/>
        </p:spPr>
        <p:txBody>
          <a:bodyPr wrap="square" rtlCol="0">
            <a:spAutoFit/>
          </a:bodyPr>
          <a:lstStyle/>
          <a:p>
            <a:pPr algn="ctr"/>
            <a:r>
              <a:rPr lang="en-AU" sz="1600" b="1" dirty="0">
                <a:solidFill>
                  <a:schemeClr val="tx2">
                    <a:lumMod val="75000"/>
                  </a:schemeClr>
                </a:solidFill>
                <a:latin typeface="Arial" panose="020B0604020202020204" pitchFamily="34" charset="0"/>
                <a:cs typeface="Arial" panose="020B0604020202020204" pitchFamily="34" charset="0"/>
              </a:rPr>
              <a:t>COVID</a:t>
            </a:r>
          </a:p>
        </p:txBody>
      </p:sp>
      <p:sp>
        <p:nvSpPr>
          <p:cNvPr id="50" name="Speech Bubble: Rectangle with Corners Rounded 49">
            <a:extLst>
              <a:ext uri="{FF2B5EF4-FFF2-40B4-BE49-F238E27FC236}">
                <a16:creationId xmlns:a16="http://schemas.microsoft.com/office/drawing/2014/main" id="{321B63FD-7561-4E9C-80FE-7A902C98E4C8}"/>
              </a:ext>
            </a:extLst>
          </p:cNvPr>
          <p:cNvSpPr/>
          <p:nvPr/>
        </p:nvSpPr>
        <p:spPr>
          <a:xfrm>
            <a:off x="11331571" y="2183263"/>
            <a:ext cx="5628593" cy="1053490"/>
          </a:xfrm>
          <a:prstGeom prst="wedgeRoundRectCallout">
            <a:avLst>
              <a:gd name="adj1" fmla="val 3640"/>
              <a:gd name="adj2" fmla="val -74756"/>
              <a:gd name="adj3" fmla="val 16667"/>
            </a:avLst>
          </a:prstGeom>
          <a:noFill/>
          <a:ln>
            <a:solidFill>
              <a:srgbClr val="1767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TextBox 50">
            <a:extLst>
              <a:ext uri="{FF2B5EF4-FFF2-40B4-BE49-F238E27FC236}">
                <a16:creationId xmlns:a16="http://schemas.microsoft.com/office/drawing/2014/main" id="{89E373E8-1D00-4025-B59D-3C9A77E3ED10}"/>
              </a:ext>
            </a:extLst>
          </p:cNvPr>
          <p:cNvSpPr txBox="1"/>
          <p:nvPr/>
        </p:nvSpPr>
        <p:spPr>
          <a:xfrm>
            <a:off x="11616603" y="1624252"/>
            <a:ext cx="2773081" cy="584775"/>
          </a:xfrm>
          <a:prstGeom prst="rect">
            <a:avLst/>
          </a:prstGeom>
          <a:noFill/>
        </p:spPr>
        <p:txBody>
          <a:bodyPr wrap="square" rtlCol="0">
            <a:spAutoFit/>
          </a:bodyPr>
          <a:lstStyle/>
          <a:p>
            <a:r>
              <a:rPr lang="en-AU" sz="1600" b="1" dirty="0">
                <a:solidFill>
                  <a:srgbClr val="2190D7"/>
                </a:solidFill>
                <a:latin typeface="Arial" panose="020B0604020202020204" pitchFamily="34" charset="0"/>
                <a:cs typeface="Arial" panose="020B0604020202020204" pitchFamily="34" charset="0"/>
              </a:rPr>
              <a:t>Held in police / court cell or short term remand </a:t>
            </a:r>
          </a:p>
        </p:txBody>
      </p:sp>
      <p:sp>
        <p:nvSpPr>
          <p:cNvPr id="61" name="TextBox 60">
            <a:extLst>
              <a:ext uri="{FF2B5EF4-FFF2-40B4-BE49-F238E27FC236}">
                <a16:creationId xmlns:a16="http://schemas.microsoft.com/office/drawing/2014/main" id="{C6DC1A35-FC9E-4AF3-B9A0-A6CCA45E03A6}"/>
              </a:ext>
            </a:extLst>
          </p:cNvPr>
          <p:cNvSpPr txBox="1"/>
          <p:nvPr/>
        </p:nvSpPr>
        <p:spPr>
          <a:xfrm>
            <a:off x="9938198" y="3749853"/>
            <a:ext cx="1494972" cy="646331"/>
          </a:xfrm>
          <a:prstGeom prst="rect">
            <a:avLst/>
          </a:prstGeom>
          <a:noFill/>
        </p:spPr>
        <p:txBody>
          <a:bodyPr wrap="square" rtlCol="0">
            <a:spAutoFit/>
          </a:bodyPr>
          <a:lstStyle/>
          <a:p>
            <a:r>
              <a:rPr lang="en-AU" b="1" dirty="0">
                <a:solidFill>
                  <a:schemeClr val="accent2"/>
                </a:solidFill>
                <a:latin typeface="Arial" panose="020B0604020202020204" pitchFamily="34" charset="0"/>
                <a:cs typeface="Arial" panose="020B0604020202020204" pitchFamily="34" charset="0"/>
              </a:rPr>
              <a:t>Court bail refused </a:t>
            </a:r>
          </a:p>
        </p:txBody>
      </p:sp>
      <p:sp>
        <p:nvSpPr>
          <p:cNvPr id="62" name="TextBox 61">
            <a:extLst>
              <a:ext uri="{FF2B5EF4-FFF2-40B4-BE49-F238E27FC236}">
                <a16:creationId xmlns:a16="http://schemas.microsoft.com/office/drawing/2014/main" id="{C4D5E0B9-F133-4DAD-9745-90924A401F0F}"/>
              </a:ext>
            </a:extLst>
          </p:cNvPr>
          <p:cNvSpPr txBox="1"/>
          <p:nvPr/>
        </p:nvSpPr>
        <p:spPr>
          <a:xfrm>
            <a:off x="9938198" y="2217786"/>
            <a:ext cx="1494972" cy="1200329"/>
          </a:xfrm>
          <a:prstGeom prst="rect">
            <a:avLst/>
          </a:prstGeom>
          <a:noFill/>
        </p:spPr>
        <p:txBody>
          <a:bodyPr wrap="square" rtlCol="0">
            <a:spAutoFit/>
          </a:bodyPr>
          <a:lstStyle/>
          <a:p>
            <a:r>
              <a:rPr lang="en-AU" b="1" dirty="0">
                <a:solidFill>
                  <a:srgbClr val="2190D7"/>
                </a:solidFill>
                <a:latin typeface="Arial" panose="020B0604020202020204" pitchFamily="34" charset="0"/>
                <a:cs typeface="Arial" panose="020B0604020202020204" pitchFamily="34" charset="0"/>
              </a:rPr>
              <a:t>Police bail refused, court bail granted </a:t>
            </a:r>
          </a:p>
        </p:txBody>
      </p:sp>
      <p:sp>
        <p:nvSpPr>
          <p:cNvPr id="63" name="TextBox 62">
            <a:extLst>
              <a:ext uri="{FF2B5EF4-FFF2-40B4-BE49-F238E27FC236}">
                <a16:creationId xmlns:a16="http://schemas.microsoft.com/office/drawing/2014/main" id="{B3C00CDC-FAEF-43F1-B915-0C6FFAEFF7BA}"/>
              </a:ext>
            </a:extLst>
          </p:cNvPr>
          <p:cNvSpPr txBox="1"/>
          <p:nvPr/>
        </p:nvSpPr>
        <p:spPr>
          <a:xfrm>
            <a:off x="9953003" y="5384586"/>
            <a:ext cx="1494972" cy="1200329"/>
          </a:xfrm>
          <a:prstGeom prst="rect">
            <a:avLst/>
          </a:prstGeom>
          <a:noFill/>
        </p:spPr>
        <p:txBody>
          <a:bodyPr wrap="square" rtlCol="0">
            <a:spAutoFit/>
          </a:bodyPr>
          <a:lstStyle/>
          <a:p>
            <a:r>
              <a:rPr lang="en-AU" b="1" dirty="0">
                <a:solidFill>
                  <a:schemeClr val="accent3">
                    <a:lumMod val="75000"/>
                  </a:schemeClr>
                </a:solidFill>
                <a:latin typeface="Arial" panose="020B0604020202020204" pitchFamily="34" charset="0"/>
                <a:cs typeface="Arial" panose="020B0604020202020204" pitchFamily="34" charset="0"/>
              </a:rPr>
              <a:t>Police bail granted / dispensed with </a:t>
            </a:r>
          </a:p>
        </p:txBody>
      </p:sp>
      <p:grpSp>
        <p:nvGrpSpPr>
          <p:cNvPr id="64" name="Group 63">
            <a:extLst>
              <a:ext uri="{FF2B5EF4-FFF2-40B4-BE49-F238E27FC236}">
                <a16:creationId xmlns:a16="http://schemas.microsoft.com/office/drawing/2014/main" id="{C6F6E887-13A6-4EED-A0E0-EE6BF37F8C1B}"/>
              </a:ext>
            </a:extLst>
          </p:cNvPr>
          <p:cNvGrpSpPr/>
          <p:nvPr/>
        </p:nvGrpSpPr>
        <p:grpSpPr>
          <a:xfrm>
            <a:off x="9851394" y="954539"/>
            <a:ext cx="8237027" cy="6452101"/>
            <a:chOff x="2631286" y="6210212"/>
            <a:chExt cx="11132151" cy="5095009"/>
          </a:xfrm>
        </p:grpSpPr>
        <p:sp>
          <p:nvSpPr>
            <p:cNvPr id="65" name="Facts rectangle">
              <a:extLst>
                <a:ext uri="{FF2B5EF4-FFF2-40B4-BE49-F238E27FC236}">
                  <a16:creationId xmlns:a16="http://schemas.microsoft.com/office/drawing/2014/main" id="{D7CFC40A-FCE5-4DF6-96D0-60101A3C1562}"/>
                </a:ext>
              </a:extLst>
            </p:cNvPr>
            <p:cNvSpPr>
              <a:spLocks/>
            </p:cNvSpPr>
            <p:nvPr/>
          </p:nvSpPr>
          <p:spPr>
            <a:xfrm>
              <a:off x="2631286" y="6291200"/>
              <a:ext cx="11132151" cy="5014021"/>
            </a:xfrm>
            <a:prstGeom prst="roundRect">
              <a:avLst>
                <a:gd name="adj" fmla="val 3139"/>
              </a:avLst>
            </a:prstGeom>
            <a:noFill/>
            <a:ln w="28575" cap="rnd" cmpd="sng" algn="ctr">
              <a:solidFill>
                <a:schemeClr val="tx1"/>
              </a:solidFill>
              <a:prstDash val="solid"/>
            </a:ln>
            <a:effectLst/>
          </p:spPr>
          <p:txBody>
            <a:bodyPr lIns="137135" tIns="68568" rIns="137135" bIns="68568" anchor="ctr"/>
            <a:lstStyle/>
            <a:p>
              <a:pPr algn="ctr" defTabSz="685676">
                <a:defRPr/>
              </a:pPr>
              <a:endParaRPr lang="en-AU" sz="4050" kern="0" dirty="0">
                <a:solidFill>
                  <a:prstClr val="white"/>
                </a:solidFill>
                <a:latin typeface="Trebuchet MS" panose="020B0603020202020204"/>
              </a:endParaRPr>
            </a:p>
          </p:txBody>
        </p:sp>
        <p:sp>
          <p:nvSpPr>
            <p:cNvPr id="66" name="TextBox 5">
              <a:extLst>
                <a:ext uri="{FF2B5EF4-FFF2-40B4-BE49-F238E27FC236}">
                  <a16:creationId xmlns:a16="http://schemas.microsoft.com/office/drawing/2014/main" id="{AABBC88C-F22E-4CFD-A85E-833315A9C39F}"/>
                </a:ext>
              </a:extLst>
            </p:cNvPr>
            <p:cNvSpPr txBox="1">
              <a:spLocks noChangeArrowheads="1"/>
            </p:cNvSpPr>
            <p:nvPr/>
          </p:nvSpPr>
          <p:spPr bwMode="auto">
            <a:xfrm>
              <a:off x="5328761" y="6210212"/>
              <a:ext cx="5921374" cy="3127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2623" tIns="51312" rIns="102623" bIns="51312">
              <a:spAutoFit/>
            </a:bodyPr>
            <a:lstStyle>
              <a:lvl1pPr eaLnBrk="0" hangingPunct="0">
                <a:spcBef>
                  <a:spcPct val="20000"/>
                </a:spcBef>
                <a:buFont typeface="Arial" charset="0"/>
                <a:buChar char="•"/>
                <a:defRPr sz="4300">
                  <a:solidFill>
                    <a:schemeClr val="tx1"/>
                  </a:solidFill>
                  <a:latin typeface="Calibri" pitchFamily="34" charset="0"/>
                </a:defRPr>
              </a:lvl1pPr>
              <a:lvl2pPr marL="742950" indent="-285750" eaLnBrk="0" hangingPunct="0">
                <a:spcBef>
                  <a:spcPct val="20000"/>
                </a:spcBef>
                <a:buFont typeface="Arial" charset="0"/>
                <a:buChar char="–"/>
                <a:defRPr sz="3700">
                  <a:solidFill>
                    <a:schemeClr val="tx1"/>
                  </a:solidFill>
                  <a:latin typeface="Calibri" pitchFamily="34" charset="0"/>
                </a:defRPr>
              </a:lvl2pPr>
              <a:lvl3pPr marL="1143000" indent="-228600" eaLnBrk="0" hangingPunct="0">
                <a:spcBef>
                  <a:spcPct val="20000"/>
                </a:spcBef>
                <a:buFont typeface="Arial" charset="0"/>
                <a:buChar char="•"/>
                <a:defRPr sz="3200">
                  <a:solidFill>
                    <a:schemeClr val="tx1"/>
                  </a:solidFill>
                  <a:latin typeface="Calibri" pitchFamily="34" charset="0"/>
                </a:defRPr>
              </a:lvl3pPr>
              <a:lvl4pPr marL="1600200" indent="-228600" eaLnBrk="0" hangingPunct="0">
                <a:spcBef>
                  <a:spcPct val="20000"/>
                </a:spcBef>
                <a:buFont typeface="Arial" charset="0"/>
                <a:buChar char="–"/>
                <a:defRPr sz="2700">
                  <a:solidFill>
                    <a:schemeClr val="tx1"/>
                  </a:solidFill>
                  <a:latin typeface="Calibri" pitchFamily="34" charset="0"/>
                </a:defRPr>
              </a:lvl4pPr>
              <a:lvl5pPr marL="2057400" indent="-228600" eaLnBrk="0" hangingPunct="0">
                <a:spcBef>
                  <a:spcPct val="20000"/>
                </a:spcBef>
                <a:buFont typeface="Arial" charset="0"/>
                <a:buChar char="»"/>
                <a:defRPr sz="2700">
                  <a:solidFill>
                    <a:schemeClr val="tx1"/>
                  </a:solidFill>
                  <a:latin typeface="Calibri" pitchFamily="34" charset="0"/>
                </a:defRPr>
              </a:lvl5pPr>
              <a:lvl6pPr marL="25146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6pPr>
              <a:lvl7pPr marL="29718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7pPr>
              <a:lvl8pPr marL="34290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8pPr>
              <a:lvl9pPr marL="38862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9pPr>
            </a:lstStyle>
            <a:p>
              <a:pPr algn="ctr" eaLnBrk="1" hangingPunct="1">
                <a:spcBef>
                  <a:spcPct val="0"/>
                </a:spcBef>
                <a:buFontTx/>
                <a:buNone/>
              </a:pPr>
              <a:r>
                <a:rPr lang="en-AU" altLang="en-US" sz="2400" b="1" dirty="0">
                  <a:solidFill>
                    <a:schemeClr val="accent2">
                      <a:lumMod val="75000"/>
                    </a:schemeClr>
                  </a:solidFill>
                  <a:latin typeface="Arial" charset="0"/>
                </a:rPr>
                <a:t>Bail decisions</a:t>
              </a:r>
            </a:p>
          </p:txBody>
        </p:sp>
      </p:grpSp>
      <p:sp>
        <p:nvSpPr>
          <p:cNvPr id="67" name="Rectangle: Rounded Corners 66">
            <a:extLst>
              <a:ext uri="{FF2B5EF4-FFF2-40B4-BE49-F238E27FC236}">
                <a16:creationId xmlns:a16="http://schemas.microsoft.com/office/drawing/2014/main" id="{3D23934E-4472-4881-B6DB-D3EC73B90179}"/>
              </a:ext>
            </a:extLst>
          </p:cNvPr>
          <p:cNvSpPr/>
          <p:nvPr/>
        </p:nvSpPr>
        <p:spPr>
          <a:xfrm>
            <a:off x="9938198" y="7517297"/>
            <a:ext cx="8124394" cy="2529742"/>
          </a:xfrm>
          <a:prstGeom prst="roundRect">
            <a:avLst>
              <a:gd name="adj" fmla="val 4587"/>
            </a:avLst>
          </a:prstGeom>
          <a:solidFill>
            <a:srgbClr val="00206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defRPr/>
            </a:pPr>
            <a:r>
              <a:rPr lang="en-AU" sz="2000" b="1" dirty="0">
                <a:solidFill>
                  <a:schemeClr val="bg1"/>
                </a:solidFill>
                <a:latin typeface="Arial" panose="020B0604020202020204" pitchFamily="34" charset="0"/>
                <a:cs typeface="Arial" panose="020B0604020202020204" pitchFamily="34" charset="0"/>
              </a:rPr>
              <a:t>Volume and proportion of police bail refusals increase </a:t>
            </a:r>
          </a:p>
          <a:p>
            <a:pPr algn="ctr">
              <a:defRPr/>
            </a:pPr>
            <a:r>
              <a:rPr lang="en-AU" sz="1100" b="1" dirty="0">
                <a:solidFill>
                  <a:schemeClr val="bg1"/>
                </a:solidFill>
                <a:latin typeface="Arial" panose="020B0604020202020204" pitchFamily="34" charset="0"/>
                <a:cs typeface="Arial" panose="020B0604020202020204" pitchFamily="34" charset="0"/>
              </a:rPr>
              <a:t>  </a:t>
            </a:r>
          </a:p>
          <a:p>
            <a:pPr marL="342900" indent="-342900">
              <a:buFont typeface="Arial" panose="020B0604020202020204" pitchFamily="34" charset="0"/>
              <a:buChar char="•"/>
              <a:defRPr/>
            </a:pPr>
            <a:r>
              <a:rPr lang="en-AU" sz="2000" dirty="0">
                <a:solidFill>
                  <a:schemeClr val="bg1"/>
                </a:solidFill>
                <a:latin typeface="Arial" panose="020B0604020202020204" pitchFamily="34" charset="0"/>
                <a:cs typeface="Arial" panose="020B0604020202020204" pitchFamily="34" charset="0"/>
              </a:rPr>
              <a:t>From 2015 to 2019, police bail refusals increased by 13%, and court bail following police bail refusal increased by 39%  </a:t>
            </a:r>
          </a:p>
          <a:p>
            <a:pPr marL="342900" indent="-342900">
              <a:buFont typeface="Arial" panose="020B0604020202020204" pitchFamily="34" charset="0"/>
              <a:buChar char="•"/>
              <a:defRPr/>
            </a:pPr>
            <a:r>
              <a:rPr lang="en-AU" sz="2000" dirty="0">
                <a:solidFill>
                  <a:schemeClr val="bg1"/>
                </a:solidFill>
                <a:latin typeface="Arial" panose="020B0604020202020204" pitchFamily="34" charset="0"/>
                <a:cs typeface="Arial" panose="020B0604020202020204" pitchFamily="34" charset="0"/>
              </a:rPr>
              <a:t>The police bail refusal rate increased 23%</a:t>
            </a:r>
            <a:r>
              <a:rPr lang="en-AU" sz="2000" b="1" dirty="0">
                <a:solidFill>
                  <a:schemeClr val="bg1"/>
                </a:solidFill>
                <a:latin typeface="Arial" panose="020B0604020202020204" pitchFamily="34" charset="0"/>
                <a:cs typeface="Arial" panose="020B0604020202020204" pitchFamily="34" charset="0"/>
              </a:rPr>
              <a:t> </a:t>
            </a:r>
            <a:r>
              <a:rPr lang="en-AU" sz="2000" dirty="0">
                <a:solidFill>
                  <a:schemeClr val="bg1"/>
                </a:solidFill>
                <a:latin typeface="Arial" panose="020B0604020202020204" pitchFamily="34" charset="0"/>
                <a:cs typeface="Arial" panose="020B0604020202020204" pitchFamily="34" charset="0"/>
              </a:rPr>
              <a:t>while the court bail refusal rate remained stable. </a:t>
            </a:r>
          </a:p>
          <a:p>
            <a:pPr marL="342900" indent="-342900">
              <a:buFont typeface="Arial" panose="020B0604020202020204" pitchFamily="34" charset="0"/>
              <a:buChar char="•"/>
              <a:defRPr/>
            </a:pPr>
            <a:r>
              <a:rPr lang="en-AU" sz="2000" dirty="0">
                <a:solidFill>
                  <a:schemeClr val="bg1"/>
                </a:solidFill>
                <a:latin typeface="Arial" panose="020B0604020202020204" pitchFamily="34" charset="0"/>
                <a:cs typeface="Arial" panose="020B0604020202020204" pitchFamily="34" charset="0"/>
              </a:rPr>
              <a:t>This means for every 100 court legal actions, 8 additional young persons are held on in police / court cell or short term remand</a:t>
            </a:r>
          </a:p>
        </p:txBody>
      </p:sp>
      <p:sp>
        <p:nvSpPr>
          <p:cNvPr id="68" name="TextBox 67">
            <a:extLst>
              <a:ext uri="{FF2B5EF4-FFF2-40B4-BE49-F238E27FC236}">
                <a16:creationId xmlns:a16="http://schemas.microsoft.com/office/drawing/2014/main" id="{F9C8EAC9-8536-4A71-9AAB-88915B67CFF6}"/>
              </a:ext>
            </a:extLst>
          </p:cNvPr>
          <p:cNvSpPr txBox="1"/>
          <p:nvPr/>
        </p:nvSpPr>
        <p:spPr>
          <a:xfrm>
            <a:off x="17000995" y="2444936"/>
            <a:ext cx="1025762" cy="584775"/>
          </a:xfrm>
          <a:prstGeom prst="rect">
            <a:avLst/>
          </a:prstGeom>
          <a:noFill/>
        </p:spPr>
        <p:txBody>
          <a:bodyPr wrap="square" rtlCol="0">
            <a:spAutoFit/>
          </a:bodyPr>
          <a:lstStyle/>
          <a:p>
            <a:pPr algn="ctr"/>
            <a:r>
              <a:rPr lang="en-AU" sz="1600" b="1" dirty="0">
                <a:solidFill>
                  <a:srgbClr val="2190D7"/>
                </a:solidFill>
                <a:latin typeface="Arial" panose="020B0604020202020204" pitchFamily="34" charset="0"/>
                <a:cs typeface="Arial" panose="020B0604020202020204" pitchFamily="34" charset="0"/>
              </a:rPr>
              <a:t>Up 39% (183)</a:t>
            </a:r>
          </a:p>
        </p:txBody>
      </p:sp>
      <p:sp>
        <p:nvSpPr>
          <p:cNvPr id="69" name="TextBox 68">
            <a:extLst>
              <a:ext uri="{FF2B5EF4-FFF2-40B4-BE49-F238E27FC236}">
                <a16:creationId xmlns:a16="http://schemas.microsoft.com/office/drawing/2014/main" id="{BAE07409-92CA-40C7-96CC-18F005FDDB4E}"/>
              </a:ext>
            </a:extLst>
          </p:cNvPr>
          <p:cNvSpPr txBox="1"/>
          <p:nvPr/>
        </p:nvSpPr>
        <p:spPr>
          <a:xfrm>
            <a:off x="16935894" y="1294844"/>
            <a:ext cx="1172143" cy="830997"/>
          </a:xfrm>
          <a:prstGeom prst="rect">
            <a:avLst/>
          </a:prstGeom>
          <a:noFill/>
        </p:spPr>
        <p:txBody>
          <a:bodyPr wrap="square" rtlCol="0">
            <a:spAutoFit/>
          </a:bodyPr>
          <a:lstStyle/>
          <a:p>
            <a:pPr algn="ctr"/>
            <a:r>
              <a:rPr lang="en-AU" sz="1600" b="1" dirty="0">
                <a:latin typeface="Arial" panose="020B0604020202020204" pitchFamily="34" charset="0"/>
                <a:cs typeface="Arial" panose="020B0604020202020204" pitchFamily="34" charset="0"/>
              </a:rPr>
              <a:t>Change</a:t>
            </a:r>
          </a:p>
          <a:p>
            <a:pPr algn="ctr"/>
            <a:r>
              <a:rPr lang="en-AU" sz="1600" b="1" dirty="0">
                <a:latin typeface="Arial" panose="020B0604020202020204" pitchFamily="34" charset="0"/>
                <a:cs typeface="Arial" panose="020B0604020202020204" pitchFamily="34" charset="0"/>
              </a:rPr>
              <a:t>between 2015-2019</a:t>
            </a:r>
          </a:p>
        </p:txBody>
      </p:sp>
      <p:sp>
        <p:nvSpPr>
          <p:cNvPr id="70" name="TextBox 69">
            <a:extLst>
              <a:ext uri="{FF2B5EF4-FFF2-40B4-BE49-F238E27FC236}">
                <a16:creationId xmlns:a16="http://schemas.microsoft.com/office/drawing/2014/main" id="{C2206478-4208-4A9D-AD28-D56BF3DD2FE7}"/>
              </a:ext>
            </a:extLst>
          </p:cNvPr>
          <p:cNvSpPr txBox="1"/>
          <p:nvPr/>
        </p:nvSpPr>
        <p:spPr>
          <a:xfrm>
            <a:off x="16969182" y="3698910"/>
            <a:ext cx="1025762" cy="584775"/>
          </a:xfrm>
          <a:prstGeom prst="rect">
            <a:avLst/>
          </a:prstGeom>
          <a:noFill/>
        </p:spPr>
        <p:txBody>
          <a:bodyPr wrap="square" rtlCol="0">
            <a:spAutoFit/>
          </a:bodyPr>
          <a:lstStyle/>
          <a:p>
            <a:pPr algn="ctr"/>
            <a:r>
              <a:rPr lang="en-AU" sz="1600" b="1" dirty="0">
                <a:solidFill>
                  <a:srgbClr val="ED7D31"/>
                </a:solidFill>
                <a:latin typeface="Arial" panose="020B0604020202020204" pitchFamily="34" charset="0"/>
                <a:cs typeface="Arial" panose="020B0604020202020204" pitchFamily="34" charset="0"/>
              </a:rPr>
              <a:t>Down 8% (50)</a:t>
            </a:r>
          </a:p>
        </p:txBody>
      </p:sp>
      <p:sp>
        <p:nvSpPr>
          <p:cNvPr id="71" name="TextBox 70">
            <a:extLst>
              <a:ext uri="{FF2B5EF4-FFF2-40B4-BE49-F238E27FC236}">
                <a16:creationId xmlns:a16="http://schemas.microsoft.com/office/drawing/2014/main" id="{93C78280-E136-4414-8266-8204D66CFC07}"/>
              </a:ext>
            </a:extLst>
          </p:cNvPr>
          <p:cNvSpPr txBox="1"/>
          <p:nvPr/>
        </p:nvSpPr>
        <p:spPr>
          <a:xfrm>
            <a:off x="16934764" y="5843540"/>
            <a:ext cx="1127828" cy="584775"/>
          </a:xfrm>
          <a:prstGeom prst="rect">
            <a:avLst/>
          </a:prstGeom>
          <a:noFill/>
        </p:spPr>
        <p:txBody>
          <a:bodyPr wrap="square" rtlCol="0">
            <a:spAutoFit/>
          </a:bodyPr>
          <a:lstStyle/>
          <a:p>
            <a:pPr algn="ctr"/>
            <a:r>
              <a:rPr lang="en-AU" sz="1600" b="1" dirty="0">
                <a:solidFill>
                  <a:srgbClr val="7C7C7C"/>
                </a:solidFill>
                <a:latin typeface="Arial" panose="020B0604020202020204" pitchFamily="34" charset="0"/>
                <a:cs typeface="Arial" panose="020B0604020202020204" pitchFamily="34" charset="0"/>
              </a:rPr>
              <a:t>Down 19% (402)</a:t>
            </a:r>
          </a:p>
        </p:txBody>
      </p:sp>
      <p:cxnSp>
        <p:nvCxnSpPr>
          <p:cNvPr id="72" name="Straight Connector 71">
            <a:extLst>
              <a:ext uri="{FF2B5EF4-FFF2-40B4-BE49-F238E27FC236}">
                <a16:creationId xmlns:a16="http://schemas.microsoft.com/office/drawing/2014/main" id="{3C82E358-C88C-44B3-9200-5C4205D4C9B8}"/>
              </a:ext>
            </a:extLst>
          </p:cNvPr>
          <p:cNvCxnSpPr>
            <a:cxnSpLocks/>
          </p:cNvCxnSpPr>
          <p:nvPr/>
        </p:nvCxnSpPr>
        <p:spPr>
          <a:xfrm>
            <a:off x="11362079" y="4269171"/>
            <a:ext cx="5616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64F3DB4-3386-4526-948A-EE68F01ABBAB}"/>
              </a:ext>
            </a:extLst>
          </p:cNvPr>
          <p:cNvCxnSpPr>
            <a:cxnSpLocks/>
          </p:cNvCxnSpPr>
          <p:nvPr/>
        </p:nvCxnSpPr>
        <p:spPr>
          <a:xfrm>
            <a:off x="11362079" y="3129801"/>
            <a:ext cx="5616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B5C7087B-25A0-49B3-8FF3-52FA8C8083AF}"/>
              </a:ext>
            </a:extLst>
          </p:cNvPr>
          <p:cNvSpPr/>
          <p:nvPr/>
        </p:nvSpPr>
        <p:spPr>
          <a:xfrm>
            <a:off x="7372339" y="1570751"/>
            <a:ext cx="1708133" cy="3228491"/>
          </a:xfrm>
          <a:prstGeom prst="rect">
            <a:avLst/>
          </a:prstGeom>
          <a:solidFill>
            <a:srgbClr val="8497B0">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TextBox 46">
            <a:extLst>
              <a:ext uri="{FF2B5EF4-FFF2-40B4-BE49-F238E27FC236}">
                <a16:creationId xmlns:a16="http://schemas.microsoft.com/office/drawing/2014/main" id="{791A1F9E-F451-4FE5-B757-2FE92C33900F}"/>
              </a:ext>
            </a:extLst>
          </p:cNvPr>
          <p:cNvSpPr txBox="1"/>
          <p:nvPr/>
        </p:nvSpPr>
        <p:spPr>
          <a:xfrm>
            <a:off x="7675228" y="1765703"/>
            <a:ext cx="1127828" cy="338554"/>
          </a:xfrm>
          <a:prstGeom prst="rect">
            <a:avLst/>
          </a:prstGeom>
          <a:noFill/>
        </p:spPr>
        <p:txBody>
          <a:bodyPr wrap="square" rtlCol="0">
            <a:spAutoFit/>
          </a:bodyPr>
          <a:lstStyle/>
          <a:p>
            <a:pPr algn="ctr"/>
            <a:r>
              <a:rPr lang="en-AU" sz="1600" b="1" dirty="0">
                <a:solidFill>
                  <a:schemeClr val="tx2">
                    <a:lumMod val="75000"/>
                  </a:schemeClr>
                </a:solidFill>
                <a:latin typeface="Arial" panose="020B0604020202020204" pitchFamily="34" charset="0"/>
                <a:cs typeface="Arial" panose="020B0604020202020204" pitchFamily="34" charset="0"/>
              </a:rPr>
              <a:t>COVID</a:t>
            </a:r>
          </a:p>
        </p:txBody>
      </p:sp>
      <p:sp>
        <p:nvSpPr>
          <p:cNvPr id="48" name="TextBox 47">
            <a:extLst>
              <a:ext uri="{FF2B5EF4-FFF2-40B4-BE49-F238E27FC236}">
                <a16:creationId xmlns:a16="http://schemas.microsoft.com/office/drawing/2014/main" id="{076A3079-3E92-4B2B-9A66-D2966C42CE26}"/>
              </a:ext>
            </a:extLst>
          </p:cNvPr>
          <p:cNvSpPr txBox="1"/>
          <p:nvPr/>
        </p:nvSpPr>
        <p:spPr>
          <a:xfrm>
            <a:off x="3164495" y="3162610"/>
            <a:ext cx="2655534" cy="338554"/>
          </a:xfrm>
          <a:prstGeom prst="rect">
            <a:avLst/>
          </a:prstGeom>
          <a:noFill/>
        </p:spPr>
        <p:txBody>
          <a:bodyPr wrap="square" rtlCol="0">
            <a:spAutoFit/>
          </a:bodyPr>
          <a:lstStyle/>
          <a:p>
            <a:pPr algn="ctr"/>
            <a:r>
              <a:rPr lang="en-AU" sz="1600" b="1" dirty="0">
                <a:solidFill>
                  <a:srgbClr val="2190D7"/>
                </a:solidFill>
                <a:latin typeface="Arial" panose="020B0604020202020204" pitchFamily="34" charset="0"/>
                <a:cs typeface="Arial" panose="020B0604020202020204" pitchFamily="34" charset="0"/>
              </a:rPr>
              <a:t>Police bail refusal</a:t>
            </a:r>
          </a:p>
        </p:txBody>
      </p:sp>
      <p:sp>
        <p:nvSpPr>
          <p:cNvPr id="49" name="TextBox 48">
            <a:extLst>
              <a:ext uri="{FF2B5EF4-FFF2-40B4-BE49-F238E27FC236}">
                <a16:creationId xmlns:a16="http://schemas.microsoft.com/office/drawing/2014/main" id="{25741E53-BF19-493C-9891-BC3C076EFEF0}"/>
              </a:ext>
            </a:extLst>
          </p:cNvPr>
          <p:cNvSpPr txBox="1"/>
          <p:nvPr/>
        </p:nvSpPr>
        <p:spPr>
          <a:xfrm>
            <a:off x="3337890" y="4257871"/>
            <a:ext cx="2197935" cy="338554"/>
          </a:xfrm>
          <a:prstGeom prst="rect">
            <a:avLst/>
          </a:prstGeom>
          <a:noFill/>
        </p:spPr>
        <p:txBody>
          <a:bodyPr wrap="square" rtlCol="0">
            <a:spAutoFit/>
          </a:bodyPr>
          <a:lstStyle/>
          <a:p>
            <a:pPr algn="ctr"/>
            <a:r>
              <a:rPr lang="en-AU" sz="1600" b="1" dirty="0">
                <a:solidFill>
                  <a:srgbClr val="ED7D31"/>
                </a:solidFill>
                <a:latin typeface="Arial" panose="020B0604020202020204" pitchFamily="34" charset="0"/>
                <a:cs typeface="Arial" panose="020B0604020202020204" pitchFamily="34" charset="0"/>
              </a:rPr>
              <a:t>Court bail refusal</a:t>
            </a:r>
          </a:p>
        </p:txBody>
      </p:sp>
    </p:spTree>
    <p:extLst>
      <p:ext uri="{BB962C8B-B14F-4D97-AF65-F5344CB8AC3E}">
        <p14:creationId xmlns:p14="http://schemas.microsoft.com/office/powerpoint/2010/main" val="254161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par>
                                <p:cTn id="43" presetID="10" presetClass="entr" presetSubtype="0"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500"/>
                                        <p:tgtEl>
                                          <p:spTgt spid="5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fade">
                                      <p:cBhvr>
                                        <p:cTn id="4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4" grpId="0">
        <p:bldAsOne/>
      </p:bldGraphic>
      <p:bldGraphic spid="30" grpId="0">
        <p:bldAsOne/>
      </p:bldGraphic>
      <p:bldP spid="54" grpId="0" animBg="1"/>
      <p:bldP spid="55" grpId="0"/>
      <p:bldP spid="43" grpId="0" animBg="1"/>
      <p:bldP spid="44" grpId="0"/>
      <p:bldP spid="50" grpId="0" animBg="1"/>
      <p:bldP spid="51" grpId="0"/>
      <p:bldP spid="61" grpId="0"/>
      <p:bldP spid="62" grpId="0"/>
      <p:bldP spid="63" grpId="0"/>
      <p:bldP spid="67" grpId="0" animBg="1"/>
      <p:bldP spid="68" grpId="0"/>
      <p:bldP spid="69" grpId="0"/>
      <p:bldP spid="70" grpId="0"/>
      <p:bldP spid="7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Chart 39">
            <a:extLst>
              <a:ext uri="{FF2B5EF4-FFF2-40B4-BE49-F238E27FC236}">
                <a16:creationId xmlns:a16="http://schemas.microsoft.com/office/drawing/2014/main" id="{3D6B281D-47BA-4810-B046-E1194318A6A5}"/>
              </a:ext>
            </a:extLst>
          </p:cNvPr>
          <p:cNvGraphicFramePr>
            <a:graphicFrameLocks/>
          </p:cNvGraphicFramePr>
          <p:nvPr>
            <p:extLst>
              <p:ext uri="{D42A27DB-BD31-4B8C-83A1-F6EECF244321}">
                <p14:modId xmlns:p14="http://schemas.microsoft.com/office/powerpoint/2010/main" val="3120538075"/>
              </p:ext>
            </p:extLst>
          </p:nvPr>
        </p:nvGraphicFramePr>
        <p:xfrm>
          <a:off x="10828209" y="5840574"/>
          <a:ext cx="7116945" cy="41959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4" name="Chart 33">
            <a:extLst>
              <a:ext uri="{FF2B5EF4-FFF2-40B4-BE49-F238E27FC236}">
                <a16:creationId xmlns:a16="http://schemas.microsoft.com/office/drawing/2014/main" id="{C91164A2-0D99-45E5-96D2-FBA247500615}"/>
              </a:ext>
            </a:extLst>
          </p:cNvPr>
          <p:cNvGraphicFramePr>
            <a:graphicFrameLocks/>
          </p:cNvGraphicFramePr>
          <p:nvPr>
            <p:extLst>
              <p:ext uri="{D42A27DB-BD31-4B8C-83A1-F6EECF244321}">
                <p14:modId xmlns:p14="http://schemas.microsoft.com/office/powerpoint/2010/main" val="3975596051"/>
              </p:ext>
            </p:extLst>
          </p:nvPr>
        </p:nvGraphicFramePr>
        <p:xfrm>
          <a:off x="2621649" y="1132161"/>
          <a:ext cx="8471427" cy="413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Facts rectangle">
            <a:extLst>
              <a:ext uri="{FF2B5EF4-FFF2-40B4-BE49-F238E27FC236}">
                <a16:creationId xmlns:a16="http://schemas.microsoft.com/office/drawing/2014/main" id="{C0F63B9F-5A6D-4C8B-A1A6-60899D2D339C}"/>
              </a:ext>
            </a:extLst>
          </p:cNvPr>
          <p:cNvSpPr>
            <a:spLocks/>
          </p:cNvSpPr>
          <p:nvPr/>
        </p:nvSpPr>
        <p:spPr>
          <a:xfrm>
            <a:off x="2381783" y="908577"/>
            <a:ext cx="11132151" cy="4440725"/>
          </a:xfrm>
          <a:prstGeom prst="roundRect">
            <a:avLst>
              <a:gd name="adj" fmla="val 3139"/>
            </a:avLst>
          </a:prstGeom>
          <a:noFill/>
          <a:ln w="28575" cap="rnd" cmpd="sng" algn="ctr">
            <a:solidFill>
              <a:schemeClr val="tx1"/>
            </a:solidFill>
            <a:prstDash val="solid"/>
          </a:ln>
          <a:effectLst/>
        </p:spPr>
        <p:txBody>
          <a:bodyPr lIns="137135" tIns="68568" rIns="137135" bIns="68568" anchor="ctr"/>
          <a:lstStyle/>
          <a:p>
            <a:pPr algn="ctr" defTabSz="685676">
              <a:defRPr/>
            </a:pPr>
            <a:endParaRPr lang="en-AU" sz="4050" kern="0" dirty="0">
              <a:solidFill>
                <a:prstClr val="white"/>
              </a:solidFill>
              <a:latin typeface="Trebuchet MS" panose="020B0603020202020204"/>
            </a:endParaRPr>
          </a:p>
        </p:txBody>
      </p:sp>
      <p:sp>
        <p:nvSpPr>
          <p:cNvPr id="3" name="Slide Number Placeholder 2">
            <a:extLst>
              <a:ext uri="{FF2B5EF4-FFF2-40B4-BE49-F238E27FC236}">
                <a16:creationId xmlns:a16="http://schemas.microsoft.com/office/drawing/2014/main" id="{D6A7A553-BF5A-44DF-BF2C-612A5E183B2F}"/>
              </a:ext>
            </a:extLst>
          </p:cNvPr>
          <p:cNvSpPr>
            <a:spLocks noGrp="1"/>
          </p:cNvSpPr>
          <p:nvPr>
            <p:ph type="sldNum" sz="quarter" idx="4"/>
          </p:nvPr>
        </p:nvSpPr>
        <p:spPr/>
        <p:txBody>
          <a:bodyPr/>
          <a:lstStyle/>
          <a:p>
            <a:fld id="{BC64674B-0CCF-4531-A68C-815F17BC8CC8}" type="slidenum">
              <a:rPr lang="en-US" smtClean="0"/>
              <a:pPr/>
              <a:t>13</a:t>
            </a:fld>
            <a:endParaRPr lang="en-US" dirty="0"/>
          </a:p>
        </p:txBody>
      </p:sp>
      <p:pic>
        <p:nvPicPr>
          <p:cNvPr id="26" name="Picture 25"/>
          <p:cNvPicPr>
            <a:picLocks noChangeAspect="1"/>
          </p:cNvPicPr>
          <p:nvPr/>
        </p:nvPicPr>
        <p:blipFill>
          <a:blip r:embed="rId5"/>
          <a:stretch>
            <a:fillRect/>
          </a:stretch>
        </p:blipFill>
        <p:spPr>
          <a:xfrm>
            <a:off x="389819" y="498845"/>
            <a:ext cx="1089732" cy="782936"/>
          </a:xfrm>
          <a:prstGeom prst="rect">
            <a:avLst/>
          </a:prstGeom>
        </p:spPr>
      </p:pic>
      <p:sp>
        <p:nvSpPr>
          <p:cNvPr id="5" name="TextBox 4">
            <a:extLst>
              <a:ext uri="{FF2B5EF4-FFF2-40B4-BE49-F238E27FC236}">
                <a16:creationId xmlns:a16="http://schemas.microsoft.com/office/drawing/2014/main" id="{C2512B97-1754-4537-80C1-58438155708F}"/>
              </a:ext>
            </a:extLst>
          </p:cNvPr>
          <p:cNvSpPr txBox="1"/>
          <p:nvPr/>
        </p:nvSpPr>
        <p:spPr>
          <a:xfrm>
            <a:off x="1828799" y="80911"/>
            <a:ext cx="16069381" cy="646331"/>
          </a:xfrm>
          <a:prstGeom prst="rect">
            <a:avLst/>
          </a:prstGeom>
          <a:noFill/>
        </p:spPr>
        <p:txBody>
          <a:bodyPr wrap="square">
            <a:spAutoFit/>
          </a:bodyPr>
          <a:lstStyle/>
          <a:p>
            <a:pPr algn="ctr" defTabSz="1371191" fontAlgn="auto">
              <a:spcBef>
                <a:spcPts val="0"/>
              </a:spcBef>
              <a:spcAft>
                <a:spcPts val="0"/>
              </a:spcAft>
              <a:defRPr/>
            </a:pPr>
            <a:r>
              <a:rPr lang="en-US" sz="3600" b="1" dirty="0">
                <a:solidFill>
                  <a:srgbClr val="453977"/>
                </a:solidFill>
                <a:latin typeface="Arial" panose="020B0604020202020204" pitchFamily="34" charset="0"/>
                <a:cs typeface="Arial" panose="020B0604020202020204" pitchFamily="34" charset="0"/>
              </a:rPr>
              <a:t>Bail breach and revocation</a:t>
            </a:r>
          </a:p>
        </p:txBody>
      </p:sp>
      <p:sp>
        <p:nvSpPr>
          <p:cNvPr id="6" name="Rectangle: Rounded Corners 5">
            <a:extLst>
              <a:ext uri="{FF2B5EF4-FFF2-40B4-BE49-F238E27FC236}">
                <a16:creationId xmlns:a16="http://schemas.microsoft.com/office/drawing/2014/main" id="{87A2F7F9-6ED6-4DAB-8B69-5BF415C1650B}"/>
              </a:ext>
            </a:extLst>
          </p:cNvPr>
          <p:cNvSpPr/>
          <p:nvPr/>
        </p:nvSpPr>
        <p:spPr>
          <a:xfrm>
            <a:off x="13635790" y="858995"/>
            <a:ext cx="4539916" cy="4454791"/>
          </a:xfrm>
          <a:prstGeom prst="roundRect">
            <a:avLst>
              <a:gd name="adj" fmla="val 5850"/>
            </a:avLst>
          </a:prstGeom>
          <a:solidFill>
            <a:srgbClr val="00206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AU" b="1" dirty="0">
                <a:solidFill>
                  <a:schemeClr val="bg1"/>
                </a:solidFill>
                <a:latin typeface="Arial" panose="020B0604020202020204" pitchFamily="34" charset="0"/>
                <a:cs typeface="Arial" panose="020B0604020202020204" pitchFamily="34" charset="0"/>
              </a:rPr>
              <a:t>Increase in court established breaches; decreased revocation rate</a:t>
            </a:r>
          </a:p>
          <a:p>
            <a:pPr algn="ctr"/>
            <a:endParaRPr lang="en-AU" b="1"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AU" dirty="0">
                <a:solidFill>
                  <a:schemeClr val="bg1"/>
                </a:solidFill>
                <a:latin typeface="Arial" panose="020B0604020202020204" pitchFamily="34" charset="0"/>
                <a:cs typeface="Arial" panose="020B0604020202020204" pitchFamily="34" charset="0"/>
              </a:rPr>
              <a:t>Total breaches of bail </a:t>
            </a:r>
            <a:r>
              <a:rPr lang="en-AU" b="1" dirty="0">
                <a:solidFill>
                  <a:schemeClr val="bg1"/>
                </a:solidFill>
                <a:latin typeface="Arial" panose="020B0604020202020204" pitchFamily="34" charset="0"/>
                <a:cs typeface="Arial" panose="020B0604020202020204" pitchFamily="34" charset="0"/>
              </a:rPr>
              <a:t>increased </a:t>
            </a:r>
            <a:r>
              <a:rPr lang="en-AU" dirty="0">
                <a:solidFill>
                  <a:schemeClr val="bg1"/>
                </a:solidFill>
                <a:latin typeface="Arial" panose="020B0604020202020204" pitchFamily="34" charset="0"/>
                <a:cs typeface="Arial" panose="020B0604020202020204" pitchFamily="34" charset="0"/>
              </a:rPr>
              <a:t>by </a:t>
            </a:r>
            <a:r>
              <a:rPr lang="en-AU" b="1" dirty="0">
                <a:solidFill>
                  <a:schemeClr val="bg1"/>
                </a:solidFill>
                <a:latin typeface="Arial" panose="020B0604020202020204" pitchFamily="34" charset="0"/>
                <a:cs typeface="Arial" panose="020B0604020202020204" pitchFamily="34" charset="0"/>
              </a:rPr>
              <a:t>24%</a:t>
            </a:r>
          </a:p>
          <a:p>
            <a:pPr marL="342900" indent="-342900">
              <a:buFont typeface="Arial" panose="020B0604020202020204" pitchFamily="34" charset="0"/>
              <a:buChar char="•"/>
            </a:pPr>
            <a:endParaRPr lang="en-AU" b="1"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AU" dirty="0">
                <a:solidFill>
                  <a:schemeClr val="bg1"/>
                </a:solidFill>
                <a:latin typeface="Arial" panose="020B0604020202020204" pitchFamily="34" charset="0"/>
                <a:cs typeface="Arial" panose="020B0604020202020204" pitchFamily="34" charset="0"/>
              </a:rPr>
              <a:t>Revocations </a:t>
            </a:r>
            <a:r>
              <a:rPr lang="en-AU" b="1" dirty="0">
                <a:solidFill>
                  <a:schemeClr val="bg1"/>
                </a:solidFill>
                <a:latin typeface="Arial" panose="020B0604020202020204" pitchFamily="34" charset="0"/>
                <a:cs typeface="Arial" panose="020B0604020202020204" pitchFamily="34" charset="0"/>
              </a:rPr>
              <a:t>decreased </a:t>
            </a:r>
            <a:r>
              <a:rPr lang="en-AU" dirty="0">
                <a:solidFill>
                  <a:schemeClr val="bg1"/>
                </a:solidFill>
                <a:latin typeface="Arial" panose="020B0604020202020204" pitchFamily="34" charset="0"/>
                <a:cs typeface="Arial" panose="020B0604020202020204" pitchFamily="34" charset="0"/>
              </a:rPr>
              <a:t>by </a:t>
            </a:r>
            <a:r>
              <a:rPr lang="en-AU" b="1" dirty="0">
                <a:solidFill>
                  <a:schemeClr val="bg1"/>
                </a:solidFill>
                <a:latin typeface="Arial" panose="020B0604020202020204" pitchFamily="34" charset="0"/>
                <a:cs typeface="Arial" panose="020B0604020202020204" pitchFamily="34" charset="0"/>
              </a:rPr>
              <a:t>24%. </a:t>
            </a:r>
            <a:r>
              <a:rPr lang="en-AU" dirty="0">
                <a:solidFill>
                  <a:schemeClr val="bg1"/>
                </a:solidFill>
                <a:latin typeface="Arial" panose="020B0604020202020204" pitchFamily="34" charset="0"/>
                <a:cs typeface="Arial" panose="020B0604020202020204" pitchFamily="34" charset="0"/>
              </a:rPr>
              <a:t>This was driven by a </a:t>
            </a:r>
            <a:r>
              <a:rPr lang="en-AU" b="1" dirty="0">
                <a:solidFill>
                  <a:schemeClr val="bg1"/>
                </a:solidFill>
                <a:latin typeface="Arial" panose="020B0604020202020204" pitchFamily="34" charset="0"/>
                <a:cs typeface="Arial" panose="020B0604020202020204" pitchFamily="34" charset="0"/>
              </a:rPr>
              <a:t>32% </a:t>
            </a:r>
            <a:r>
              <a:rPr lang="en-AU" dirty="0">
                <a:solidFill>
                  <a:schemeClr val="bg1"/>
                </a:solidFill>
                <a:latin typeface="Arial" panose="020B0604020202020204" pitchFamily="34" charset="0"/>
                <a:cs typeface="Arial" panose="020B0604020202020204" pitchFamily="34" charset="0"/>
              </a:rPr>
              <a:t>decrease in revocations for technical breaches</a:t>
            </a:r>
          </a:p>
          <a:p>
            <a:pPr marL="342900" indent="-342900">
              <a:buFont typeface="Arial" panose="020B0604020202020204" pitchFamily="34" charset="0"/>
              <a:buChar char="•"/>
            </a:pPr>
            <a:endParaRPr lang="en-AU"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AU" dirty="0">
                <a:solidFill>
                  <a:schemeClr val="bg1"/>
                </a:solidFill>
                <a:latin typeface="Arial" panose="020B0604020202020204" pitchFamily="34" charset="0"/>
                <a:cs typeface="Arial" panose="020B0604020202020204" pitchFamily="34" charset="0"/>
              </a:rPr>
              <a:t>Curfew breaches are the most common. These have a 26% revocation rate</a:t>
            </a:r>
          </a:p>
        </p:txBody>
      </p:sp>
      <p:sp>
        <p:nvSpPr>
          <p:cNvPr id="7" name="Facts rectangle">
            <a:extLst>
              <a:ext uri="{FF2B5EF4-FFF2-40B4-BE49-F238E27FC236}">
                <a16:creationId xmlns:a16="http://schemas.microsoft.com/office/drawing/2014/main" id="{3A4B113A-C365-41A1-A818-5C8433AE26B0}"/>
              </a:ext>
            </a:extLst>
          </p:cNvPr>
          <p:cNvSpPr>
            <a:spLocks/>
          </p:cNvSpPr>
          <p:nvPr/>
        </p:nvSpPr>
        <p:spPr>
          <a:xfrm>
            <a:off x="2381783" y="5538969"/>
            <a:ext cx="15585134" cy="4440725"/>
          </a:xfrm>
          <a:prstGeom prst="roundRect">
            <a:avLst>
              <a:gd name="adj" fmla="val 3139"/>
            </a:avLst>
          </a:prstGeom>
          <a:noFill/>
          <a:ln w="28575" cap="rnd" cmpd="sng" algn="ctr">
            <a:solidFill>
              <a:schemeClr val="tx1"/>
            </a:solidFill>
            <a:prstDash val="solid"/>
          </a:ln>
          <a:effectLst/>
        </p:spPr>
        <p:txBody>
          <a:bodyPr lIns="137135" tIns="68568" rIns="137135" bIns="68568" anchor="ctr"/>
          <a:lstStyle/>
          <a:p>
            <a:pPr algn="ctr" defTabSz="685676">
              <a:defRPr/>
            </a:pPr>
            <a:endParaRPr lang="en-AU" sz="4050" kern="0" dirty="0">
              <a:solidFill>
                <a:prstClr val="white"/>
              </a:solidFill>
              <a:latin typeface="Trebuchet MS" panose="020B0603020202020204"/>
            </a:endParaRPr>
          </a:p>
        </p:txBody>
      </p:sp>
      <p:sp>
        <p:nvSpPr>
          <p:cNvPr id="62" name="Rectangle 37">
            <a:extLst>
              <a:ext uri="{FF2B5EF4-FFF2-40B4-BE49-F238E27FC236}">
                <a16:creationId xmlns:a16="http://schemas.microsoft.com/office/drawing/2014/main" id="{0C68017C-727E-45AF-BECF-D0C221808729}"/>
              </a:ext>
            </a:extLst>
          </p:cNvPr>
          <p:cNvSpPr>
            <a:spLocks noChangeArrowheads="1"/>
          </p:cNvSpPr>
          <p:nvPr/>
        </p:nvSpPr>
        <p:spPr bwMode="auto">
          <a:xfrm>
            <a:off x="8549374" y="9267555"/>
            <a:ext cx="2667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Calibri" panose="020F050202020403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Rectangle 38">
            <a:extLst>
              <a:ext uri="{FF2B5EF4-FFF2-40B4-BE49-F238E27FC236}">
                <a16:creationId xmlns:a16="http://schemas.microsoft.com/office/drawing/2014/main" id="{8AB0479C-831F-415E-9A8A-7869994EBC8F}"/>
              </a:ext>
            </a:extLst>
          </p:cNvPr>
          <p:cNvSpPr>
            <a:spLocks noChangeArrowheads="1"/>
          </p:cNvSpPr>
          <p:nvPr/>
        </p:nvSpPr>
        <p:spPr bwMode="auto">
          <a:xfrm>
            <a:off x="8549374" y="8865917"/>
            <a:ext cx="2667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Calibri" panose="020F050202020403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Rectangle 39">
            <a:extLst>
              <a:ext uri="{FF2B5EF4-FFF2-40B4-BE49-F238E27FC236}">
                <a16:creationId xmlns:a16="http://schemas.microsoft.com/office/drawing/2014/main" id="{EDC7E65C-228C-4EB1-B150-33520309704C}"/>
              </a:ext>
            </a:extLst>
          </p:cNvPr>
          <p:cNvSpPr>
            <a:spLocks noChangeArrowheads="1"/>
          </p:cNvSpPr>
          <p:nvPr/>
        </p:nvSpPr>
        <p:spPr bwMode="auto">
          <a:xfrm>
            <a:off x="8549374" y="8464280"/>
            <a:ext cx="3444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Calibri" panose="020F0502020204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Rectangle 40">
            <a:extLst>
              <a:ext uri="{FF2B5EF4-FFF2-40B4-BE49-F238E27FC236}">
                <a16:creationId xmlns:a16="http://schemas.microsoft.com/office/drawing/2014/main" id="{703318F7-8EE3-4233-A19F-82D350DEAB42}"/>
              </a:ext>
            </a:extLst>
          </p:cNvPr>
          <p:cNvSpPr>
            <a:spLocks noChangeArrowheads="1"/>
          </p:cNvSpPr>
          <p:nvPr/>
        </p:nvSpPr>
        <p:spPr bwMode="auto">
          <a:xfrm>
            <a:off x="8549374" y="8062642"/>
            <a:ext cx="3444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Calibri" panose="020F0502020204030204" pitchFamily="34" charset="0"/>
              </a:rPr>
              <a:t>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Rectangle 41">
            <a:extLst>
              <a:ext uri="{FF2B5EF4-FFF2-40B4-BE49-F238E27FC236}">
                <a16:creationId xmlns:a16="http://schemas.microsoft.com/office/drawing/2014/main" id="{FDFFE0D2-DC0E-459D-B6F1-F50F91BBDE0B}"/>
              </a:ext>
            </a:extLst>
          </p:cNvPr>
          <p:cNvSpPr>
            <a:spLocks noChangeArrowheads="1"/>
          </p:cNvSpPr>
          <p:nvPr/>
        </p:nvSpPr>
        <p:spPr bwMode="auto">
          <a:xfrm>
            <a:off x="8549374" y="7661005"/>
            <a:ext cx="3444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Calibri" panose="020F050202020403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Rectangle 42">
            <a:extLst>
              <a:ext uri="{FF2B5EF4-FFF2-40B4-BE49-F238E27FC236}">
                <a16:creationId xmlns:a16="http://schemas.microsoft.com/office/drawing/2014/main" id="{84ECFD58-DF9B-451D-9E38-CD14B92E86CA}"/>
              </a:ext>
            </a:extLst>
          </p:cNvPr>
          <p:cNvSpPr>
            <a:spLocks noChangeArrowheads="1"/>
          </p:cNvSpPr>
          <p:nvPr/>
        </p:nvSpPr>
        <p:spPr bwMode="auto">
          <a:xfrm>
            <a:off x="8549374" y="7259367"/>
            <a:ext cx="3444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Calibri" panose="020F0502020204030204" pitchFamily="34" charset="0"/>
              </a:rPr>
              <a:t>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Rectangle 43">
            <a:extLst>
              <a:ext uri="{FF2B5EF4-FFF2-40B4-BE49-F238E27FC236}">
                <a16:creationId xmlns:a16="http://schemas.microsoft.com/office/drawing/2014/main" id="{37B96A52-161D-45B4-909C-EEF24D2DFE4B}"/>
              </a:ext>
            </a:extLst>
          </p:cNvPr>
          <p:cNvSpPr>
            <a:spLocks noChangeArrowheads="1"/>
          </p:cNvSpPr>
          <p:nvPr/>
        </p:nvSpPr>
        <p:spPr bwMode="auto">
          <a:xfrm>
            <a:off x="8549374" y="6857730"/>
            <a:ext cx="3444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Calibri" panose="020F0502020204030204" pitchFamily="34" charset="0"/>
              </a:rPr>
              <a:t>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Rectangle 44">
            <a:extLst>
              <a:ext uri="{FF2B5EF4-FFF2-40B4-BE49-F238E27FC236}">
                <a16:creationId xmlns:a16="http://schemas.microsoft.com/office/drawing/2014/main" id="{C24F8689-5D7C-4973-8B6F-10B5B8EE1EB2}"/>
              </a:ext>
            </a:extLst>
          </p:cNvPr>
          <p:cNvSpPr>
            <a:spLocks noChangeArrowheads="1"/>
          </p:cNvSpPr>
          <p:nvPr/>
        </p:nvSpPr>
        <p:spPr bwMode="auto">
          <a:xfrm>
            <a:off x="8475849" y="6469546"/>
            <a:ext cx="3444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Calibri" panose="020F0502020204030204" pitchFamily="34" charset="0"/>
              </a:rPr>
              <a:t>35%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Rectangle 45">
            <a:extLst>
              <a:ext uri="{FF2B5EF4-FFF2-40B4-BE49-F238E27FC236}">
                <a16:creationId xmlns:a16="http://schemas.microsoft.com/office/drawing/2014/main" id="{3CC99605-4051-4D6C-BA8B-1B7829D8ED81}"/>
              </a:ext>
            </a:extLst>
          </p:cNvPr>
          <p:cNvSpPr>
            <a:spLocks noChangeArrowheads="1"/>
          </p:cNvSpPr>
          <p:nvPr/>
        </p:nvSpPr>
        <p:spPr bwMode="auto">
          <a:xfrm>
            <a:off x="8549374" y="6052867"/>
            <a:ext cx="3444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Calibri" panose="020F0502020204030204" pitchFamily="34" charset="0"/>
              </a:rPr>
              <a:t>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Rectangle 47">
            <a:extLst>
              <a:ext uri="{FF2B5EF4-FFF2-40B4-BE49-F238E27FC236}">
                <a16:creationId xmlns:a16="http://schemas.microsoft.com/office/drawing/2014/main" id="{70D9AFAC-5BAD-45C2-B227-EBFE6D479BB3}"/>
              </a:ext>
            </a:extLst>
          </p:cNvPr>
          <p:cNvSpPr>
            <a:spLocks noChangeArrowheads="1"/>
          </p:cNvSpPr>
          <p:nvPr/>
        </p:nvSpPr>
        <p:spPr bwMode="auto">
          <a:xfrm>
            <a:off x="2464486" y="9267555"/>
            <a:ext cx="1571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Calibri" panose="020F050202020403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Box 5">
            <a:extLst>
              <a:ext uri="{FF2B5EF4-FFF2-40B4-BE49-F238E27FC236}">
                <a16:creationId xmlns:a16="http://schemas.microsoft.com/office/drawing/2014/main" id="{AA37E38B-3E59-452D-ACCC-CC5D9E8853E5}"/>
              </a:ext>
            </a:extLst>
          </p:cNvPr>
          <p:cNvSpPr txBox="1">
            <a:spLocks noChangeArrowheads="1"/>
          </p:cNvSpPr>
          <p:nvPr/>
        </p:nvSpPr>
        <p:spPr bwMode="auto">
          <a:xfrm>
            <a:off x="11783078" y="5582802"/>
            <a:ext cx="5744605" cy="411403"/>
          </a:xfrm>
          <a:prstGeom prst="rect">
            <a:avLst/>
          </a:prstGeom>
          <a:noFill/>
          <a:ln>
            <a:noFill/>
          </a:ln>
        </p:spPr>
        <p:txBody>
          <a:bodyPr wrap="square" lIns="102623" tIns="51312" rIns="102623" bIns="51312">
            <a:spAutoFit/>
          </a:bodyPr>
          <a:lstStyle>
            <a:lvl1pPr eaLnBrk="0" hangingPunct="0">
              <a:spcBef>
                <a:spcPct val="20000"/>
              </a:spcBef>
              <a:buFont typeface="Arial" charset="0"/>
              <a:buChar char="•"/>
              <a:defRPr sz="4300">
                <a:solidFill>
                  <a:schemeClr val="tx1"/>
                </a:solidFill>
                <a:latin typeface="Calibri" pitchFamily="34" charset="0"/>
              </a:defRPr>
            </a:lvl1pPr>
            <a:lvl2pPr marL="742950" indent="-285750" eaLnBrk="0" hangingPunct="0">
              <a:spcBef>
                <a:spcPct val="20000"/>
              </a:spcBef>
              <a:buFont typeface="Arial" charset="0"/>
              <a:buChar char="–"/>
              <a:defRPr sz="3700">
                <a:solidFill>
                  <a:schemeClr val="tx1"/>
                </a:solidFill>
                <a:latin typeface="Calibri" pitchFamily="34" charset="0"/>
              </a:defRPr>
            </a:lvl2pPr>
            <a:lvl3pPr marL="1143000" indent="-228600" eaLnBrk="0" hangingPunct="0">
              <a:spcBef>
                <a:spcPct val="20000"/>
              </a:spcBef>
              <a:buFont typeface="Arial" charset="0"/>
              <a:buChar char="•"/>
              <a:defRPr sz="3200">
                <a:solidFill>
                  <a:schemeClr val="tx1"/>
                </a:solidFill>
                <a:latin typeface="Calibri" pitchFamily="34" charset="0"/>
              </a:defRPr>
            </a:lvl3pPr>
            <a:lvl4pPr marL="1600200" indent="-228600" eaLnBrk="0" hangingPunct="0">
              <a:spcBef>
                <a:spcPct val="20000"/>
              </a:spcBef>
              <a:buFont typeface="Arial" charset="0"/>
              <a:buChar char="–"/>
              <a:defRPr sz="2700">
                <a:solidFill>
                  <a:schemeClr val="tx1"/>
                </a:solidFill>
                <a:latin typeface="Calibri" pitchFamily="34" charset="0"/>
              </a:defRPr>
            </a:lvl4pPr>
            <a:lvl5pPr marL="2057400" indent="-228600" eaLnBrk="0" hangingPunct="0">
              <a:spcBef>
                <a:spcPct val="20000"/>
              </a:spcBef>
              <a:buFont typeface="Arial" charset="0"/>
              <a:buChar char="»"/>
              <a:defRPr sz="2700">
                <a:solidFill>
                  <a:schemeClr val="tx1"/>
                </a:solidFill>
                <a:latin typeface="Calibri" pitchFamily="34" charset="0"/>
              </a:defRPr>
            </a:lvl5pPr>
            <a:lvl6pPr marL="25146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6pPr>
            <a:lvl7pPr marL="29718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7pPr>
            <a:lvl8pPr marL="34290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8pPr>
            <a:lvl9pPr marL="38862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9pPr>
          </a:lstStyle>
          <a:p>
            <a:pPr algn="ctr" eaLnBrk="1" hangingPunct="1">
              <a:spcBef>
                <a:spcPct val="0"/>
              </a:spcBef>
              <a:buFontTx/>
              <a:buNone/>
            </a:pPr>
            <a:r>
              <a:rPr lang="en-AU" altLang="en-US" sz="2000" b="1" dirty="0">
                <a:solidFill>
                  <a:schemeClr val="accent2">
                    <a:lumMod val="75000"/>
                  </a:schemeClr>
                </a:solidFill>
                <a:latin typeface="Arial" charset="0"/>
              </a:rPr>
              <a:t>Bail revocations by breach type</a:t>
            </a:r>
          </a:p>
        </p:txBody>
      </p:sp>
      <p:graphicFrame>
        <p:nvGraphicFramePr>
          <p:cNvPr id="28" name="Chart 27">
            <a:extLst>
              <a:ext uri="{FF2B5EF4-FFF2-40B4-BE49-F238E27FC236}">
                <a16:creationId xmlns:a16="http://schemas.microsoft.com/office/drawing/2014/main" id="{A1EDDA1B-7F80-4777-82B0-E231CAB6929E}"/>
              </a:ext>
            </a:extLst>
          </p:cNvPr>
          <p:cNvGraphicFramePr>
            <a:graphicFrameLocks/>
          </p:cNvGraphicFramePr>
          <p:nvPr>
            <p:extLst>
              <p:ext uri="{D42A27DB-BD31-4B8C-83A1-F6EECF244321}">
                <p14:modId xmlns:p14="http://schemas.microsoft.com/office/powerpoint/2010/main" val="3500260597"/>
              </p:ext>
            </p:extLst>
          </p:nvPr>
        </p:nvGraphicFramePr>
        <p:xfrm>
          <a:off x="2494146" y="6245386"/>
          <a:ext cx="8143803" cy="3509088"/>
        </p:xfrm>
        <a:graphic>
          <a:graphicData uri="http://schemas.openxmlformats.org/drawingml/2006/chart">
            <c:chart xmlns:c="http://schemas.openxmlformats.org/drawingml/2006/chart" xmlns:r="http://schemas.openxmlformats.org/officeDocument/2006/relationships" r:id="rId6"/>
          </a:graphicData>
        </a:graphic>
      </p:graphicFrame>
      <p:sp>
        <p:nvSpPr>
          <p:cNvPr id="29" name="Rectangle 63">
            <a:extLst>
              <a:ext uri="{FF2B5EF4-FFF2-40B4-BE49-F238E27FC236}">
                <a16:creationId xmlns:a16="http://schemas.microsoft.com/office/drawing/2014/main" id="{BFB72A25-0BAD-44E2-8FF8-BE921A402970}"/>
              </a:ext>
            </a:extLst>
          </p:cNvPr>
          <p:cNvSpPr>
            <a:spLocks noChangeArrowheads="1"/>
          </p:cNvSpPr>
          <p:nvPr/>
        </p:nvSpPr>
        <p:spPr bwMode="auto">
          <a:xfrm>
            <a:off x="5708391" y="762152"/>
            <a:ext cx="4828245" cy="307777"/>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C55A11"/>
                </a:solidFill>
                <a:effectLst/>
                <a:cs typeface="Arial" panose="020B0604020202020204" pitchFamily="34" charset="0"/>
              </a:rPr>
              <a:t> Bail breach established and revocation</a:t>
            </a:r>
            <a:endParaRPr kumimoji="0" lang="en-US" altLang="en-US" b="0" i="0" u="none" strike="noStrike" cap="none" normalizeH="0" baseline="0" dirty="0">
              <a:ln>
                <a:noFill/>
              </a:ln>
              <a:solidFill>
                <a:schemeClr val="tx1"/>
              </a:solidFill>
              <a:effectLst/>
              <a:cs typeface="Arial" panose="020B0604020202020204" pitchFamily="34" charset="0"/>
            </a:endParaRPr>
          </a:p>
        </p:txBody>
      </p:sp>
      <p:sp>
        <p:nvSpPr>
          <p:cNvPr id="32" name="Rectangle 63">
            <a:extLst>
              <a:ext uri="{FF2B5EF4-FFF2-40B4-BE49-F238E27FC236}">
                <a16:creationId xmlns:a16="http://schemas.microsoft.com/office/drawing/2014/main" id="{DF940DE7-2853-44DB-B2A0-F9925BAD713B}"/>
              </a:ext>
            </a:extLst>
          </p:cNvPr>
          <p:cNvSpPr>
            <a:spLocks noChangeArrowheads="1"/>
          </p:cNvSpPr>
          <p:nvPr/>
        </p:nvSpPr>
        <p:spPr bwMode="auto">
          <a:xfrm>
            <a:off x="3242064" y="5624282"/>
            <a:ext cx="6321659" cy="307777"/>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defTabSz="914400"/>
            <a:r>
              <a:rPr lang="en-AU" altLang="en-US" sz="2000" b="1" dirty="0">
                <a:solidFill>
                  <a:srgbClr val="C55A11"/>
                </a:solidFill>
                <a:cs typeface="Arial" panose="020B0604020202020204" pitchFamily="34" charset="0"/>
              </a:rPr>
              <a:t> Most common types of bail breaches (2019) </a:t>
            </a:r>
          </a:p>
        </p:txBody>
      </p:sp>
      <p:sp>
        <p:nvSpPr>
          <p:cNvPr id="35" name="Rectangle 34">
            <a:extLst>
              <a:ext uri="{FF2B5EF4-FFF2-40B4-BE49-F238E27FC236}">
                <a16:creationId xmlns:a16="http://schemas.microsoft.com/office/drawing/2014/main" id="{490788E5-10E9-4FF3-85EC-02898CFE5567}"/>
              </a:ext>
            </a:extLst>
          </p:cNvPr>
          <p:cNvSpPr/>
          <p:nvPr/>
        </p:nvSpPr>
        <p:spPr>
          <a:xfrm>
            <a:off x="8428117" y="1281781"/>
            <a:ext cx="1973183" cy="3228491"/>
          </a:xfrm>
          <a:prstGeom prst="rect">
            <a:avLst/>
          </a:prstGeom>
          <a:solidFill>
            <a:srgbClr val="8497B0">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TextBox 35">
            <a:extLst>
              <a:ext uri="{FF2B5EF4-FFF2-40B4-BE49-F238E27FC236}">
                <a16:creationId xmlns:a16="http://schemas.microsoft.com/office/drawing/2014/main" id="{DB29962D-5634-4BC6-9E86-C2C5DDE083F6}"/>
              </a:ext>
            </a:extLst>
          </p:cNvPr>
          <p:cNvSpPr txBox="1"/>
          <p:nvPr/>
        </p:nvSpPr>
        <p:spPr>
          <a:xfrm>
            <a:off x="8883436" y="1607069"/>
            <a:ext cx="1127828" cy="338554"/>
          </a:xfrm>
          <a:prstGeom prst="rect">
            <a:avLst/>
          </a:prstGeom>
          <a:noFill/>
        </p:spPr>
        <p:txBody>
          <a:bodyPr wrap="square" rtlCol="0">
            <a:spAutoFit/>
          </a:bodyPr>
          <a:lstStyle/>
          <a:p>
            <a:pPr algn="ctr"/>
            <a:r>
              <a:rPr lang="en-AU" sz="1600" b="1" dirty="0">
                <a:solidFill>
                  <a:schemeClr val="tx2">
                    <a:lumMod val="75000"/>
                  </a:schemeClr>
                </a:solidFill>
                <a:latin typeface="Arial" panose="020B0604020202020204" pitchFamily="34" charset="0"/>
                <a:cs typeface="Arial" panose="020B0604020202020204" pitchFamily="34" charset="0"/>
              </a:rPr>
              <a:t>COVID</a:t>
            </a:r>
          </a:p>
        </p:txBody>
      </p:sp>
      <p:sp>
        <p:nvSpPr>
          <p:cNvPr id="41" name="Rectangle 40">
            <a:extLst>
              <a:ext uri="{FF2B5EF4-FFF2-40B4-BE49-F238E27FC236}">
                <a16:creationId xmlns:a16="http://schemas.microsoft.com/office/drawing/2014/main" id="{C9071C77-9D8B-43D1-8D48-E8359A034A9E}"/>
              </a:ext>
            </a:extLst>
          </p:cNvPr>
          <p:cNvSpPr/>
          <p:nvPr/>
        </p:nvSpPr>
        <p:spPr>
          <a:xfrm>
            <a:off x="16002001" y="6279879"/>
            <a:ext cx="1798320" cy="2801886"/>
          </a:xfrm>
          <a:prstGeom prst="rect">
            <a:avLst/>
          </a:prstGeom>
          <a:solidFill>
            <a:srgbClr val="8497B0">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TextBox 41">
            <a:extLst>
              <a:ext uri="{FF2B5EF4-FFF2-40B4-BE49-F238E27FC236}">
                <a16:creationId xmlns:a16="http://schemas.microsoft.com/office/drawing/2014/main" id="{C6BD3964-F416-4699-9B83-8EEA62BA9285}"/>
              </a:ext>
            </a:extLst>
          </p:cNvPr>
          <p:cNvSpPr txBox="1"/>
          <p:nvPr/>
        </p:nvSpPr>
        <p:spPr>
          <a:xfrm>
            <a:off x="16351229" y="6506476"/>
            <a:ext cx="1127828" cy="338554"/>
          </a:xfrm>
          <a:prstGeom prst="rect">
            <a:avLst/>
          </a:prstGeom>
          <a:noFill/>
        </p:spPr>
        <p:txBody>
          <a:bodyPr wrap="square" rtlCol="0">
            <a:spAutoFit/>
          </a:bodyPr>
          <a:lstStyle/>
          <a:p>
            <a:pPr algn="ctr"/>
            <a:r>
              <a:rPr lang="en-AU" sz="1600" b="1" dirty="0">
                <a:solidFill>
                  <a:schemeClr val="tx2">
                    <a:lumMod val="75000"/>
                  </a:schemeClr>
                </a:solidFill>
                <a:latin typeface="Arial" panose="020B0604020202020204" pitchFamily="34" charset="0"/>
                <a:cs typeface="Arial" panose="020B0604020202020204" pitchFamily="34" charset="0"/>
              </a:rPr>
              <a:t>COVID</a:t>
            </a:r>
          </a:p>
        </p:txBody>
      </p:sp>
      <p:sp>
        <p:nvSpPr>
          <p:cNvPr id="38" name="Speech Bubble: Rectangle 37">
            <a:extLst>
              <a:ext uri="{FF2B5EF4-FFF2-40B4-BE49-F238E27FC236}">
                <a16:creationId xmlns:a16="http://schemas.microsoft.com/office/drawing/2014/main" id="{2BC8C7DB-B525-411F-91B9-A9BD1F2A4563}"/>
              </a:ext>
            </a:extLst>
          </p:cNvPr>
          <p:cNvSpPr/>
          <p:nvPr/>
        </p:nvSpPr>
        <p:spPr>
          <a:xfrm>
            <a:off x="11184372" y="2870607"/>
            <a:ext cx="2086581" cy="655994"/>
          </a:xfrm>
          <a:prstGeom prst="wedgeRectCallout">
            <a:avLst>
              <a:gd name="adj1" fmla="val -55917"/>
              <a:gd name="adj2" fmla="val -16388"/>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AU" b="1" dirty="0">
                <a:solidFill>
                  <a:srgbClr val="0070C0"/>
                </a:solidFill>
              </a:rPr>
              <a:t>Bail breaches </a:t>
            </a:r>
          </a:p>
          <a:p>
            <a:pPr algn="ctr"/>
            <a:r>
              <a:rPr lang="en-AU" dirty="0">
                <a:solidFill>
                  <a:srgbClr val="0070C0"/>
                </a:solidFill>
              </a:rPr>
              <a:t>up 24%</a:t>
            </a:r>
          </a:p>
        </p:txBody>
      </p:sp>
      <p:sp>
        <p:nvSpPr>
          <p:cNvPr id="39" name="Speech Bubble: Rectangle 38">
            <a:extLst>
              <a:ext uri="{FF2B5EF4-FFF2-40B4-BE49-F238E27FC236}">
                <a16:creationId xmlns:a16="http://schemas.microsoft.com/office/drawing/2014/main" id="{5891C6B4-2609-4DB7-A26D-C53D33B1AA13}"/>
              </a:ext>
            </a:extLst>
          </p:cNvPr>
          <p:cNvSpPr/>
          <p:nvPr/>
        </p:nvSpPr>
        <p:spPr>
          <a:xfrm>
            <a:off x="11158426" y="3877829"/>
            <a:ext cx="2138474" cy="965495"/>
          </a:xfrm>
          <a:prstGeom prst="wedgeRectCallout">
            <a:avLst>
              <a:gd name="adj1" fmla="val -55917"/>
              <a:gd name="adj2" fmla="val -16388"/>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AU" dirty="0">
                <a:solidFill>
                  <a:schemeClr val="accent2">
                    <a:lumMod val="75000"/>
                  </a:schemeClr>
                </a:solidFill>
              </a:rPr>
              <a:t>Bail revocations</a:t>
            </a:r>
          </a:p>
          <a:p>
            <a:pPr algn="ctr"/>
            <a:r>
              <a:rPr lang="en-AU" dirty="0">
                <a:solidFill>
                  <a:schemeClr val="accent2">
                    <a:lumMod val="75000"/>
                  </a:schemeClr>
                </a:solidFill>
              </a:rPr>
              <a:t>Down 24%</a:t>
            </a:r>
          </a:p>
        </p:txBody>
      </p:sp>
      <p:sp>
        <p:nvSpPr>
          <p:cNvPr id="43" name="Speech Bubble: Rectangle 42">
            <a:extLst>
              <a:ext uri="{FF2B5EF4-FFF2-40B4-BE49-F238E27FC236}">
                <a16:creationId xmlns:a16="http://schemas.microsoft.com/office/drawing/2014/main" id="{184174FC-ED73-45D6-ABB4-14C25ABAB88E}"/>
              </a:ext>
            </a:extLst>
          </p:cNvPr>
          <p:cNvSpPr/>
          <p:nvPr/>
        </p:nvSpPr>
        <p:spPr>
          <a:xfrm>
            <a:off x="11210319" y="2057240"/>
            <a:ext cx="2086581" cy="655994"/>
          </a:xfrm>
          <a:prstGeom prst="wedgeRectCallout">
            <a:avLst>
              <a:gd name="adj1" fmla="val -55917"/>
              <a:gd name="adj2" fmla="val -16388"/>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AU" b="1" dirty="0">
                <a:solidFill>
                  <a:schemeClr val="tx1"/>
                </a:solidFill>
              </a:rPr>
              <a:t>Bail breaches </a:t>
            </a:r>
          </a:p>
          <a:p>
            <a:pPr algn="ctr"/>
            <a:r>
              <a:rPr lang="en-AU" dirty="0">
                <a:solidFill>
                  <a:schemeClr val="tx1"/>
                </a:solidFill>
              </a:rPr>
              <a:t>Down 38%</a:t>
            </a:r>
          </a:p>
        </p:txBody>
      </p:sp>
      <p:sp>
        <p:nvSpPr>
          <p:cNvPr id="2" name="TextBox 1">
            <a:extLst>
              <a:ext uri="{FF2B5EF4-FFF2-40B4-BE49-F238E27FC236}">
                <a16:creationId xmlns:a16="http://schemas.microsoft.com/office/drawing/2014/main" id="{4408F893-0345-4063-8309-40FA25271C9F}"/>
              </a:ext>
            </a:extLst>
          </p:cNvPr>
          <p:cNvSpPr txBox="1"/>
          <p:nvPr/>
        </p:nvSpPr>
        <p:spPr>
          <a:xfrm>
            <a:off x="7683119" y="2231348"/>
            <a:ext cx="607013" cy="307777"/>
          </a:xfrm>
          <a:prstGeom prst="rect">
            <a:avLst/>
          </a:prstGeom>
          <a:noFill/>
        </p:spPr>
        <p:txBody>
          <a:bodyPr wrap="square" rtlCol="0">
            <a:spAutoFit/>
          </a:bodyPr>
          <a:lstStyle/>
          <a:p>
            <a:r>
              <a:rPr lang="en-AU" sz="1400" dirty="0"/>
              <a:t>24%</a:t>
            </a:r>
          </a:p>
        </p:txBody>
      </p:sp>
    </p:spTree>
    <p:extLst>
      <p:ext uri="{BB962C8B-B14F-4D97-AF65-F5344CB8AC3E}">
        <p14:creationId xmlns:p14="http://schemas.microsoft.com/office/powerpoint/2010/main" val="86764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22" presetClass="entr" presetSubtype="8" fill="hold" grpId="0" nodeType="withEffect">
                                  <p:stCondLst>
                                    <p:cond delay="0"/>
                                  </p:stCondLst>
                                  <p:childTnLst>
                                    <p:set>
                                      <p:cBhvr>
                                        <p:cTn id="14" dur="1" fill="hold">
                                          <p:stCondLst>
                                            <p:cond delay="0"/>
                                          </p:stCondLst>
                                        </p:cTn>
                                        <p:tgtEl>
                                          <p:spTgt spid="34">
                                            <p:graphicEl>
                                              <a:chart seriesIdx="-3" categoryIdx="-3" bldStep="gridLegend"/>
                                            </p:graphicEl>
                                          </p:spTgt>
                                        </p:tgtEl>
                                        <p:attrNameLst>
                                          <p:attrName>style.visibility</p:attrName>
                                        </p:attrNameLst>
                                      </p:cBhvr>
                                      <p:to>
                                        <p:strVal val="visible"/>
                                      </p:to>
                                    </p:set>
                                    <p:animEffect transition="in" filter="wipe(left)">
                                      <p:cBhvr>
                                        <p:cTn id="15" dur="500"/>
                                        <p:tgtEl>
                                          <p:spTgt spid="34">
                                            <p:graphicEl>
                                              <a:chart seriesIdx="-3" categoryIdx="-3" bldStep="gridLegen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4">
                                            <p:graphicEl>
                                              <a:chart seriesIdx="0" categoryIdx="-4" bldStep="series"/>
                                            </p:graphicEl>
                                          </p:spTgt>
                                        </p:tgtEl>
                                        <p:attrNameLst>
                                          <p:attrName>style.visibility</p:attrName>
                                        </p:attrNameLst>
                                      </p:cBhvr>
                                      <p:to>
                                        <p:strVal val="visible"/>
                                      </p:to>
                                    </p:set>
                                    <p:animEffect transition="in" filter="wipe(left)">
                                      <p:cBhvr>
                                        <p:cTn id="20" dur="500"/>
                                        <p:tgtEl>
                                          <p:spTgt spid="34">
                                            <p:graphicEl>
                                              <a:chart seriesIdx="0" categoryIdx="-4" bldStep="series"/>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4">
                                            <p:graphicEl>
                                              <a:chart seriesIdx="1" categoryIdx="-4" bldStep="series"/>
                                            </p:graphicEl>
                                          </p:spTgt>
                                        </p:tgtEl>
                                        <p:attrNameLst>
                                          <p:attrName>style.visibility</p:attrName>
                                        </p:attrNameLst>
                                      </p:cBhvr>
                                      <p:to>
                                        <p:strVal val="visible"/>
                                      </p:to>
                                    </p:set>
                                    <p:animEffect transition="in" filter="wipe(left)">
                                      <p:cBhvr>
                                        <p:cTn id="29" dur="500"/>
                                        <p:tgtEl>
                                          <p:spTgt spid="34">
                                            <p:graphicEl>
                                              <a:chart seriesIdx="1" categoryIdx="-4" bldStep="series"/>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4">
                                            <p:graphicEl>
                                              <a:chart seriesIdx="2" categoryIdx="-4" bldStep="series"/>
                                            </p:graphicEl>
                                          </p:spTgt>
                                        </p:tgtEl>
                                        <p:attrNameLst>
                                          <p:attrName>style.visibility</p:attrName>
                                        </p:attrNameLst>
                                      </p:cBhvr>
                                      <p:to>
                                        <p:strVal val="visible"/>
                                      </p:to>
                                    </p:set>
                                    <p:animEffect transition="in" filter="wipe(left)">
                                      <p:cBhvr>
                                        <p:cTn id="42" dur="500"/>
                                        <p:tgtEl>
                                          <p:spTgt spid="34">
                                            <p:graphicEl>
                                              <a:chart seriesIdx="2" categoryIdx="-4" bldStep="series"/>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2"/>
                                        </p:tgtEl>
                                        <p:attrNameLst>
                                          <p:attrName>style.visibility</p:attrName>
                                        </p:attrNameLst>
                                      </p:cBhvr>
                                      <p:to>
                                        <p:strVal val="visible"/>
                                      </p:to>
                                    </p:set>
                                    <p:animEffect transition="in" filter="fade">
                                      <p:cBhvr>
                                        <p:cTn id="54" dur="500"/>
                                        <p:tgtEl>
                                          <p:spTgt spid="6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fade">
                                      <p:cBhvr>
                                        <p:cTn id="57" dur="500"/>
                                        <p:tgtEl>
                                          <p:spTgt spid="6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500"/>
                                        <p:tgtEl>
                                          <p:spTgt spid="6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65"/>
                                        </p:tgtEl>
                                        <p:attrNameLst>
                                          <p:attrName>style.visibility</p:attrName>
                                        </p:attrNameLst>
                                      </p:cBhvr>
                                      <p:to>
                                        <p:strVal val="visible"/>
                                      </p:to>
                                    </p:set>
                                    <p:animEffect transition="in" filter="fade">
                                      <p:cBhvr>
                                        <p:cTn id="63" dur="500"/>
                                        <p:tgtEl>
                                          <p:spTgt spid="6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7"/>
                                        </p:tgtEl>
                                        <p:attrNameLst>
                                          <p:attrName>style.visibility</p:attrName>
                                        </p:attrNameLst>
                                      </p:cBhvr>
                                      <p:to>
                                        <p:strVal val="visible"/>
                                      </p:to>
                                    </p:set>
                                    <p:animEffect transition="in" filter="fade">
                                      <p:cBhvr>
                                        <p:cTn id="69" dur="500"/>
                                        <p:tgtEl>
                                          <p:spTgt spid="6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fade">
                                      <p:cBhvr>
                                        <p:cTn id="72" dur="500"/>
                                        <p:tgtEl>
                                          <p:spTgt spid="6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500"/>
                                        <p:tgtEl>
                                          <p:spTgt spid="6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70"/>
                                        </p:tgtEl>
                                        <p:attrNameLst>
                                          <p:attrName>style.visibility</p:attrName>
                                        </p:attrNameLst>
                                      </p:cBhvr>
                                      <p:to>
                                        <p:strVal val="visible"/>
                                      </p:to>
                                    </p:set>
                                    <p:animEffect transition="in" filter="fade">
                                      <p:cBhvr>
                                        <p:cTn id="78" dur="500"/>
                                        <p:tgtEl>
                                          <p:spTgt spid="7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72"/>
                                        </p:tgtEl>
                                        <p:attrNameLst>
                                          <p:attrName>style.visibility</p:attrName>
                                        </p:attrNameLst>
                                      </p:cBhvr>
                                      <p:to>
                                        <p:strVal val="visible"/>
                                      </p:to>
                                    </p:set>
                                    <p:animEffect transition="in" filter="fade">
                                      <p:cBhvr>
                                        <p:cTn id="81" dur="500"/>
                                        <p:tgtEl>
                                          <p:spTgt spid="7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500"/>
                                        <p:tgtEl>
                                          <p:spTgt spid="2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500"/>
                                        <p:tgtEl>
                                          <p:spTgt spid="3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6"/>
                                        </p:tgtEl>
                                        <p:attrNameLst>
                                          <p:attrName>style.visibility</p:attrName>
                                        </p:attrNameLst>
                                      </p:cBhvr>
                                      <p:to>
                                        <p:strVal val="visible"/>
                                      </p:to>
                                    </p:set>
                                    <p:animEffect transition="in" filter="fade">
                                      <p:cBhvr>
                                        <p:cTn id="90" dur="500"/>
                                        <p:tgtEl>
                                          <p:spTgt spid="6"/>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down)">
                                      <p:cBhvr>
                                        <p:cTn id="95" dur="500"/>
                                        <p:tgtEl>
                                          <p:spTgt spid="40"/>
                                        </p:tgtEl>
                                      </p:cBhvr>
                                    </p:animEffect>
                                  </p:childTnLst>
                                </p:cTn>
                              </p:par>
                              <p:par>
                                <p:cTn id="96" presetID="1" presetClass="entr" presetSubtype="0"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41"/>
                                        </p:tgtEl>
                                        <p:attrNameLst>
                                          <p:attrName>style.visibility</p:attrName>
                                        </p:attrNameLst>
                                      </p:cBhvr>
                                      <p:to>
                                        <p:strVal val="visible"/>
                                      </p:to>
                                    </p:set>
                                  </p:childTnLst>
                                </p:cTn>
                              </p:par>
                              <p:par>
                                <p:cTn id="100" presetID="22" presetClass="entr" presetSubtype="4" fill="hold" grpId="0" nodeType="withEffect">
                                  <p:stCondLst>
                                    <p:cond delay="0"/>
                                  </p:stCondLst>
                                  <p:childTnLst>
                                    <p:set>
                                      <p:cBhvr>
                                        <p:cTn id="101" dur="1" fill="hold">
                                          <p:stCondLst>
                                            <p:cond delay="0"/>
                                          </p:stCondLst>
                                        </p:cTn>
                                        <p:tgtEl>
                                          <p:spTgt spid="10"/>
                                        </p:tgtEl>
                                        <p:attrNameLst>
                                          <p:attrName>style.visibility</p:attrName>
                                        </p:attrNameLst>
                                      </p:cBhvr>
                                      <p:to>
                                        <p:strVal val="visible"/>
                                      </p:to>
                                    </p:set>
                                    <p:animEffect transition="in" filter="wipe(down)">
                                      <p:cBhvr>
                                        <p:cTn id="10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0" grpId="0">
        <p:bldAsOne/>
      </p:bldGraphic>
      <p:bldGraphic spid="34" grpId="0" uiExpand="1">
        <p:bldSub>
          <a:bldChart bld="series"/>
        </p:bldSub>
      </p:bldGraphic>
      <p:bldP spid="4" grpId="0" animBg="1"/>
      <p:bldP spid="6" grpId="0" animBg="1"/>
      <p:bldP spid="7" grpId="0" animBg="1"/>
      <p:bldP spid="62" grpId="0"/>
      <p:bldP spid="63" grpId="0"/>
      <p:bldP spid="64" grpId="0"/>
      <p:bldP spid="65" grpId="0"/>
      <p:bldP spid="66" grpId="0"/>
      <p:bldP spid="67" grpId="0"/>
      <p:bldP spid="68" grpId="0"/>
      <p:bldP spid="69" grpId="0"/>
      <p:bldP spid="70" grpId="0"/>
      <p:bldP spid="72" grpId="0"/>
      <p:bldP spid="10" grpId="0"/>
      <p:bldGraphic spid="28" grpId="0">
        <p:bldAsOne/>
      </p:bldGraphic>
      <p:bldP spid="29" grpId="0" animBg="1"/>
      <p:bldP spid="32" grpId="0" animBg="1"/>
      <p:bldP spid="35" grpId="0" animBg="1"/>
      <p:bldP spid="36" grpId="0"/>
      <p:bldP spid="41" grpId="0" animBg="1"/>
      <p:bldP spid="42" grpId="0"/>
      <p:bldP spid="38" grpId="0" animBg="1"/>
      <p:bldP spid="39" grpId="0" animBg="1"/>
      <p:bldP spid="43"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A7A553-BF5A-44DF-BF2C-612A5E183B2F}"/>
              </a:ext>
            </a:extLst>
          </p:cNvPr>
          <p:cNvSpPr>
            <a:spLocks noGrp="1"/>
          </p:cNvSpPr>
          <p:nvPr>
            <p:ph type="sldNum" sz="quarter" idx="4"/>
          </p:nvPr>
        </p:nvSpPr>
        <p:spPr/>
        <p:txBody>
          <a:bodyPr/>
          <a:lstStyle/>
          <a:p>
            <a:fld id="{BC64674B-0CCF-4531-A68C-815F17BC8CC8}" type="slidenum">
              <a:rPr lang="en-US" smtClean="0"/>
              <a:pPr/>
              <a:t>14</a:t>
            </a:fld>
            <a:endParaRPr lang="en-US" dirty="0"/>
          </a:p>
        </p:txBody>
      </p:sp>
      <p:pic>
        <p:nvPicPr>
          <p:cNvPr id="26" name="Picture 25"/>
          <p:cNvPicPr>
            <a:picLocks noChangeAspect="1"/>
          </p:cNvPicPr>
          <p:nvPr/>
        </p:nvPicPr>
        <p:blipFill>
          <a:blip r:embed="rId3"/>
          <a:stretch>
            <a:fillRect/>
          </a:stretch>
        </p:blipFill>
        <p:spPr>
          <a:xfrm>
            <a:off x="389819" y="498845"/>
            <a:ext cx="1089732" cy="782936"/>
          </a:xfrm>
          <a:prstGeom prst="rect">
            <a:avLst/>
          </a:prstGeom>
        </p:spPr>
      </p:pic>
      <p:pic>
        <p:nvPicPr>
          <p:cNvPr id="50" name="Graphic 49" descr="Court">
            <a:extLst>
              <a:ext uri="{FF2B5EF4-FFF2-40B4-BE49-F238E27FC236}">
                <a16:creationId xmlns:a16="http://schemas.microsoft.com/office/drawing/2014/main" id="{5F5DE2CD-FE0D-4CBF-8265-6CD3B5B827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77011" y="2259079"/>
            <a:ext cx="978017" cy="977114"/>
          </a:xfrm>
          <a:prstGeom prst="rect">
            <a:avLst/>
          </a:prstGeom>
        </p:spPr>
      </p:pic>
      <p:pic>
        <p:nvPicPr>
          <p:cNvPr id="4" name="Graphic 3" descr="Upward trend">
            <a:extLst>
              <a:ext uri="{FF2B5EF4-FFF2-40B4-BE49-F238E27FC236}">
                <a16:creationId xmlns:a16="http://schemas.microsoft.com/office/drawing/2014/main" id="{80FFB1D0-CBF4-4BB7-B64D-C19B5FE2712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37688" y="2563584"/>
            <a:ext cx="1003830" cy="1003830"/>
          </a:xfrm>
          <a:prstGeom prst="rect">
            <a:avLst/>
          </a:prstGeom>
        </p:spPr>
      </p:pic>
      <p:sp>
        <p:nvSpPr>
          <p:cNvPr id="36" name="TextBox 35">
            <a:extLst>
              <a:ext uri="{FF2B5EF4-FFF2-40B4-BE49-F238E27FC236}">
                <a16:creationId xmlns:a16="http://schemas.microsoft.com/office/drawing/2014/main" id="{389CD643-6BBA-48F5-A449-464F9202CE1F}"/>
              </a:ext>
            </a:extLst>
          </p:cNvPr>
          <p:cNvSpPr txBox="1"/>
          <p:nvPr/>
        </p:nvSpPr>
        <p:spPr>
          <a:xfrm>
            <a:off x="14751487" y="5314414"/>
            <a:ext cx="2891319" cy="400110"/>
          </a:xfrm>
          <a:prstGeom prst="rect">
            <a:avLst/>
          </a:prstGeom>
          <a:noFill/>
        </p:spPr>
        <p:txBody>
          <a:bodyPr wrap="square" rtlCol="0">
            <a:spAutoFit/>
          </a:bodyPr>
          <a:lstStyle/>
          <a:p>
            <a:pPr>
              <a:defRPr/>
            </a:pPr>
            <a:endParaRPr lang="en-AU" sz="2000" dirty="0">
              <a:solidFill>
                <a:schemeClr val="bg1"/>
              </a:solidFill>
            </a:endParaRPr>
          </a:p>
        </p:txBody>
      </p:sp>
      <p:sp>
        <p:nvSpPr>
          <p:cNvPr id="56" name="Arc 22">
            <a:extLst>
              <a:ext uri="{FF2B5EF4-FFF2-40B4-BE49-F238E27FC236}">
                <a16:creationId xmlns:a16="http://schemas.microsoft.com/office/drawing/2014/main" id="{97CFA674-9186-416C-BA93-B530F6BE406B}"/>
              </a:ext>
            </a:extLst>
          </p:cNvPr>
          <p:cNvSpPr>
            <a:spLocks/>
          </p:cNvSpPr>
          <p:nvPr/>
        </p:nvSpPr>
        <p:spPr bwMode="auto">
          <a:xfrm>
            <a:off x="5080146" y="7909559"/>
            <a:ext cx="3177982" cy="988714"/>
          </a:xfrm>
          <a:custGeom>
            <a:avLst/>
            <a:gdLst>
              <a:gd name="T0" fmla="*/ 0 w 43200"/>
              <a:gd name="T1" fmla="*/ 0 h 21705"/>
              <a:gd name="T2" fmla="*/ 0 w 43200"/>
              <a:gd name="T3" fmla="*/ 0 h 21705"/>
              <a:gd name="T4" fmla="*/ 0 w 43200"/>
              <a:gd name="T5" fmla="*/ 0 h 21705"/>
              <a:gd name="T6" fmla="*/ 0 60000 65536"/>
              <a:gd name="T7" fmla="*/ 0 60000 65536"/>
              <a:gd name="T8" fmla="*/ 0 60000 65536"/>
              <a:gd name="T9" fmla="*/ 0 w 43200"/>
              <a:gd name="T10" fmla="*/ 0 h 21705"/>
              <a:gd name="T11" fmla="*/ 43200 w 43200"/>
              <a:gd name="T12" fmla="*/ 21705 h 21705"/>
            </a:gdLst>
            <a:ahLst/>
            <a:cxnLst>
              <a:cxn ang="T6">
                <a:pos x="T0" y="T1"/>
              </a:cxn>
              <a:cxn ang="T7">
                <a:pos x="T2" y="T3"/>
              </a:cxn>
              <a:cxn ang="T8">
                <a:pos x="T4" y="T5"/>
              </a:cxn>
            </a:cxnLst>
            <a:rect l="T9" t="T10" r="T11" b="T12"/>
            <a:pathLst>
              <a:path w="43200" h="21705" fill="none" extrusionOk="0">
                <a:moveTo>
                  <a:pt x="43199" y="53"/>
                </a:moveTo>
                <a:cubicBezTo>
                  <a:pt x="43199" y="70"/>
                  <a:pt x="43200" y="87"/>
                  <a:pt x="43200" y="105"/>
                </a:cubicBezTo>
                <a:cubicBezTo>
                  <a:pt x="43200" y="12034"/>
                  <a:pt x="33529" y="21705"/>
                  <a:pt x="21600" y="21705"/>
                </a:cubicBezTo>
                <a:cubicBezTo>
                  <a:pt x="9670" y="21705"/>
                  <a:pt x="0" y="12034"/>
                  <a:pt x="0" y="105"/>
                </a:cubicBezTo>
                <a:cubicBezTo>
                  <a:pt x="-1" y="70"/>
                  <a:pt x="0" y="35"/>
                  <a:pt x="0" y="0"/>
                </a:cubicBezTo>
              </a:path>
              <a:path w="43200" h="21705" stroke="0" extrusionOk="0">
                <a:moveTo>
                  <a:pt x="43199" y="53"/>
                </a:moveTo>
                <a:cubicBezTo>
                  <a:pt x="43199" y="70"/>
                  <a:pt x="43200" y="87"/>
                  <a:pt x="43200" y="105"/>
                </a:cubicBezTo>
                <a:cubicBezTo>
                  <a:pt x="43200" y="12034"/>
                  <a:pt x="33529" y="21705"/>
                  <a:pt x="21600" y="21705"/>
                </a:cubicBezTo>
                <a:cubicBezTo>
                  <a:pt x="9670" y="21705"/>
                  <a:pt x="0" y="12034"/>
                  <a:pt x="0" y="105"/>
                </a:cubicBezTo>
                <a:cubicBezTo>
                  <a:pt x="-1" y="70"/>
                  <a:pt x="0" y="35"/>
                  <a:pt x="0" y="0"/>
                </a:cubicBezTo>
                <a:lnTo>
                  <a:pt x="21600" y="105"/>
                </a:lnTo>
                <a:close/>
              </a:path>
            </a:pathLst>
          </a:custGeom>
          <a:noFill/>
          <a:ln w="127000" cap="rnd">
            <a:solidFill>
              <a:srgbClr val="D9D9D9"/>
            </a:solidFill>
            <a:round/>
            <a:headEnd type="none" w="sm" len="sm"/>
            <a:tailEnd type="none" w="sm" len="sm"/>
          </a:ln>
        </p:spPr>
        <p:txBody>
          <a:bodyPr wrap="none" anchor="ctr"/>
          <a:lstStyle/>
          <a:p>
            <a:pPr algn="ctr" eaLnBrk="1" hangingPunct="1">
              <a:spcBef>
                <a:spcPct val="20000"/>
              </a:spcBef>
              <a:defRPr/>
            </a:pPr>
            <a:endParaRPr lang="en-GB" sz="1400" b="1" dirty="0">
              <a:solidFill>
                <a:srgbClr val="FFFFFF"/>
              </a:solidFill>
              <a:ea typeface="+mn-ea"/>
              <a:cs typeface="Arial" pitchFamily="34" charset="0"/>
            </a:endParaRPr>
          </a:p>
        </p:txBody>
      </p:sp>
      <p:sp>
        <p:nvSpPr>
          <p:cNvPr id="57" name="Line 23">
            <a:extLst>
              <a:ext uri="{FF2B5EF4-FFF2-40B4-BE49-F238E27FC236}">
                <a16:creationId xmlns:a16="http://schemas.microsoft.com/office/drawing/2014/main" id="{03BA0E8B-1445-478C-B6AB-D4BC20F2D626}"/>
              </a:ext>
            </a:extLst>
          </p:cNvPr>
          <p:cNvSpPr>
            <a:spLocks noChangeShapeType="1"/>
          </p:cNvSpPr>
          <p:nvPr/>
        </p:nvSpPr>
        <p:spPr bwMode="auto">
          <a:xfrm flipH="1" flipV="1">
            <a:off x="5067244" y="2226540"/>
            <a:ext cx="8017" cy="5683019"/>
          </a:xfrm>
          <a:prstGeom prst="line">
            <a:avLst/>
          </a:prstGeom>
          <a:noFill/>
          <a:ln w="127000">
            <a:solidFill>
              <a:srgbClr val="D9D9D9"/>
            </a:solidFill>
            <a:round/>
            <a:headEnd type="none" w="sm" len="sm"/>
            <a:tailEnd type="none" w="sm" len="sm"/>
          </a:ln>
        </p:spPr>
        <p:txBody>
          <a:bodyPr wrap="none" anchor="ctr"/>
          <a:lstStyle/>
          <a:p>
            <a:pPr algn="ctr" eaLnBrk="1" hangingPunct="1">
              <a:spcBef>
                <a:spcPct val="20000"/>
              </a:spcBef>
              <a:defRPr/>
            </a:pPr>
            <a:endParaRPr lang="en-GB" sz="1400" b="1" dirty="0">
              <a:solidFill>
                <a:srgbClr val="FFFFFF"/>
              </a:solidFill>
              <a:ea typeface="+mn-ea"/>
              <a:cs typeface="Arial" pitchFamily="34" charset="0"/>
            </a:endParaRPr>
          </a:p>
        </p:txBody>
      </p:sp>
      <p:sp>
        <p:nvSpPr>
          <p:cNvPr id="58" name="Line 24">
            <a:extLst>
              <a:ext uri="{FF2B5EF4-FFF2-40B4-BE49-F238E27FC236}">
                <a16:creationId xmlns:a16="http://schemas.microsoft.com/office/drawing/2014/main" id="{5A90F8AB-2D1D-4BBD-8995-B766F1E00E03}"/>
              </a:ext>
            </a:extLst>
          </p:cNvPr>
          <p:cNvSpPr>
            <a:spLocks noChangeShapeType="1"/>
          </p:cNvSpPr>
          <p:nvPr/>
        </p:nvSpPr>
        <p:spPr bwMode="auto">
          <a:xfrm flipH="1" flipV="1">
            <a:off x="8185331" y="2170894"/>
            <a:ext cx="77846" cy="5738666"/>
          </a:xfrm>
          <a:prstGeom prst="line">
            <a:avLst/>
          </a:prstGeom>
          <a:noFill/>
          <a:ln w="127000">
            <a:solidFill>
              <a:srgbClr val="D9D9D9"/>
            </a:solidFill>
            <a:round/>
            <a:headEnd type="none" w="sm" len="sm"/>
            <a:tailEnd type="none" w="sm" len="sm"/>
          </a:ln>
        </p:spPr>
        <p:txBody>
          <a:bodyPr wrap="none" anchor="ctr"/>
          <a:lstStyle/>
          <a:p>
            <a:pPr algn="ctr" eaLnBrk="1" hangingPunct="1">
              <a:spcBef>
                <a:spcPct val="20000"/>
              </a:spcBef>
              <a:defRPr/>
            </a:pPr>
            <a:endParaRPr lang="en-GB" sz="1400" b="1" dirty="0">
              <a:solidFill>
                <a:srgbClr val="FFFFFF"/>
              </a:solidFill>
              <a:ea typeface="+mn-ea"/>
              <a:cs typeface="Arial" pitchFamily="34" charset="0"/>
            </a:endParaRPr>
          </a:p>
        </p:txBody>
      </p:sp>
      <p:sp>
        <p:nvSpPr>
          <p:cNvPr id="61" name="Arc 22">
            <a:extLst>
              <a:ext uri="{FF2B5EF4-FFF2-40B4-BE49-F238E27FC236}">
                <a16:creationId xmlns:a16="http://schemas.microsoft.com/office/drawing/2014/main" id="{6E1BF4AC-050B-481E-BDBC-13528C7D6EDB}"/>
              </a:ext>
            </a:extLst>
          </p:cNvPr>
          <p:cNvSpPr>
            <a:spLocks/>
          </p:cNvSpPr>
          <p:nvPr/>
        </p:nvSpPr>
        <p:spPr bwMode="auto">
          <a:xfrm rot="10800000">
            <a:off x="2018587" y="1237827"/>
            <a:ext cx="3041091" cy="1021252"/>
          </a:xfrm>
          <a:custGeom>
            <a:avLst/>
            <a:gdLst>
              <a:gd name="T0" fmla="*/ 0 w 43200"/>
              <a:gd name="T1" fmla="*/ 0 h 21705"/>
              <a:gd name="T2" fmla="*/ 0 w 43200"/>
              <a:gd name="T3" fmla="*/ 0 h 21705"/>
              <a:gd name="T4" fmla="*/ 0 w 43200"/>
              <a:gd name="T5" fmla="*/ 0 h 21705"/>
              <a:gd name="T6" fmla="*/ 0 60000 65536"/>
              <a:gd name="T7" fmla="*/ 0 60000 65536"/>
              <a:gd name="T8" fmla="*/ 0 60000 65536"/>
              <a:gd name="T9" fmla="*/ 0 w 43200"/>
              <a:gd name="T10" fmla="*/ 0 h 21705"/>
              <a:gd name="T11" fmla="*/ 43200 w 43200"/>
              <a:gd name="T12" fmla="*/ 21705 h 21705"/>
            </a:gdLst>
            <a:ahLst/>
            <a:cxnLst>
              <a:cxn ang="T6">
                <a:pos x="T0" y="T1"/>
              </a:cxn>
              <a:cxn ang="T7">
                <a:pos x="T2" y="T3"/>
              </a:cxn>
              <a:cxn ang="T8">
                <a:pos x="T4" y="T5"/>
              </a:cxn>
            </a:cxnLst>
            <a:rect l="T9" t="T10" r="T11" b="T12"/>
            <a:pathLst>
              <a:path w="43200" h="21705" fill="none" extrusionOk="0">
                <a:moveTo>
                  <a:pt x="43199" y="53"/>
                </a:moveTo>
                <a:cubicBezTo>
                  <a:pt x="43199" y="70"/>
                  <a:pt x="43200" y="87"/>
                  <a:pt x="43200" y="105"/>
                </a:cubicBezTo>
                <a:cubicBezTo>
                  <a:pt x="43200" y="12034"/>
                  <a:pt x="33529" y="21705"/>
                  <a:pt x="21600" y="21705"/>
                </a:cubicBezTo>
                <a:cubicBezTo>
                  <a:pt x="9670" y="21705"/>
                  <a:pt x="0" y="12034"/>
                  <a:pt x="0" y="105"/>
                </a:cubicBezTo>
                <a:cubicBezTo>
                  <a:pt x="-1" y="70"/>
                  <a:pt x="0" y="35"/>
                  <a:pt x="0" y="0"/>
                </a:cubicBezTo>
              </a:path>
              <a:path w="43200" h="21705" stroke="0" extrusionOk="0">
                <a:moveTo>
                  <a:pt x="43199" y="53"/>
                </a:moveTo>
                <a:cubicBezTo>
                  <a:pt x="43199" y="70"/>
                  <a:pt x="43200" y="87"/>
                  <a:pt x="43200" y="105"/>
                </a:cubicBezTo>
                <a:cubicBezTo>
                  <a:pt x="43200" y="12034"/>
                  <a:pt x="33529" y="21705"/>
                  <a:pt x="21600" y="21705"/>
                </a:cubicBezTo>
                <a:cubicBezTo>
                  <a:pt x="9670" y="21705"/>
                  <a:pt x="0" y="12034"/>
                  <a:pt x="0" y="105"/>
                </a:cubicBezTo>
                <a:cubicBezTo>
                  <a:pt x="-1" y="70"/>
                  <a:pt x="0" y="35"/>
                  <a:pt x="0" y="0"/>
                </a:cubicBezTo>
                <a:lnTo>
                  <a:pt x="21600" y="105"/>
                </a:lnTo>
                <a:close/>
              </a:path>
            </a:pathLst>
          </a:custGeom>
          <a:noFill/>
          <a:ln w="127000" cap="rnd">
            <a:solidFill>
              <a:srgbClr val="D9D9D9"/>
            </a:solidFill>
            <a:round/>
            <a:headEnd type="none" w="sm" len="sm"/>
            <a:tailEnd type="none" w="sm" len="sm"/>
          </a:ln>
        </p:spPr>
        <p:txBody>
          <a:bodyPr wrap="none" anchor="ctr"/>
          <a:lstStyle/>
          <a:p>
            <a:pPr algn="ctr" eaLnBrk="1" hangingPunct="1">
              <a:spcBef>
                <a:spcPct val="20000"/>
              </a:spcBef>
              <a:defRPr/>
            </a:pPr>
            <a:endParaRPr lang="en-GB" sz="1400" b="1" dirty="0">
              <a:solidFill>
                <a:srgbClr val="FFFFFF"/>
              </a:solidFill>
              <a:ea typeface="+mn-ea"/>
              <a:cs typeface="Arial" pitchFamily="34" charset="0"/>
            </a:endParaRPr>
          </a:p>
        </p:txBody>
      </p:sp>
      <p:sp>
        <p:nvSpPr>
          <p:cNvPr id="62" name="Arc 22">
            <a:extLst>
              <a:ext uri="{FF2B5EF4-FFF2-40B4-BE49-F238E27FC236}">
                <a16:creationId xmlns:a16="http://schemas.microsoft.com/office/drawing/2014/main" id="{098438DA-69B0-418A-83B7-F3DD492CCA7E}"/>
              </a:ext>
            </a:extLst>
          </p:cNvPr>
          <p:cNvSpPr>
            <a:spLocks/>
          </p:cNvSpPr>
          <p:nvPr/>
        </p:nvSpPr>
        <p:spPr bwMode="auto">
          <a:xfrm rot="10800000">
            <a:off x="8185331" y="1237827"/>
            <a:ext cx="3093257" cy="988714"/>
          </a:xfrm>
          <a:custGeom>
            <a:avLst/>
            <a:gdLst>
              <a:gd name="T0" fmla="*/ 0 w 43200"/>
              <a:gd name="T1" fmla="*/ 0 h 21705"/>
              <a:gd name="T2" fmla="*/ 0 w 43200"/>
              <a:gd name="T3" fmla="*/ 0 h 21705"/>
              <a:gd name="T4" fmla="*/ 0 w 43200"/>
              <a:gd name="T5" fmla="*/ 0 h 21705"/>
              <a:gd name="T6" fmla="*/ 0 60000 65536"/>
              <a:gd name="T7" fmla="*/ 0 60000 65536"/>
              <a:gd name="T8" fmla="*/ 0 60000 65536"/>
              <a:gd name="T9" fmla="*/ 0 w 43200"/>
              <a:gd name="T10" fmla="*/ 0 h 21705"/>
              <a:gd name="T11" fmla="*/ 43200 w 43200"/>
              <a:gd name="T12" fmla="*/ 21705 h 21705"/>
            </a:gdLst>
            <a:ahLst/>
            <a:cxnLst>
              <a:cxn ang="T6">
                <a:pos x="T0" y="T1"/>
              </a:cxn>
              <a:cxn ang="T7">
                <a:pos x="T2" y="T3"/>
              </a:cxn>
              <a:cxn ang="T8">
                <a:pos x="T4" y="T5"/>
              </a:cxn>
            </a:cxnLst>
            <a:rect l="T9" t="T10" r="T11" b="T12"/>
            <a:pathLst>
              <a:path w="43200" h="21705" fill="none" extrusionOk="0">
                <a:moveTo>
                  <a:pt x="43199" y="53"/>
                </a:moveTo>
                <a:cubicBezTo>
                  <a:pt x="43199" y="70"/>
                  <a:pt x="43200" y="87"/>
                  <a:pt x="43200" y="105"/>
                </a:cubicBezTo>
                <a:cubicBezTo>
                  <a:pt x="43200" y="12034"/>
                  <a:pt x="33529" y="21705"/>
                  <a:pt x="21600" y="21705"/>
                </a:cubicBezTo>
                <a:cubicBezTo>
                  <a:pt x="9670" y="21705"/>
                  <a:pt x="0" y="12034"/>
                  <a:pt x="0" y="105"/>
                </a:cubicBezTo>
                <a:cubicBezTo>
                  <a:pt x="-1" y="70"/>
                  <a:pt x="0" y="35"/>
                  <a:pt x="0" y="0"/>
                </a:cubicBezTo>
              </a:path>
              <a:path w="43200" h="21705" stroke="0" extrusionOk="0">
                <a:moveTo>
                  <a:pt x="43199" y="53"/>
                </a:moveTo>
                <a:cubicBezTo>
                  <a:pt x="43199" y="70"/>
                  <a:pt x="43200" y="87"/>
                  <a:pt x="43200" y="105"/>
                </a:cubicBezTo>
                <a:cubicBezTo>
                  <a:pt x="43200" y="12034"/>
                  <a:pt x="33529" y="21705"/>
                  <a:pt x="21600" y="21705"/>
                </a:cubicBezTo>
                <a:cubicBezTo>
                  <a:pt x="9670" y="21705"/>
                  <a:pt x="0" y="12034"/>
                  <a:pt x="0" y="105"/>
                </a:cubicBezTo>
                <a:cubicBezTo>
                  <a:pt x="-1" y="70"/>
                  <a:pt x="0" y="35"/>
                  <a:pt x="0" y="0"/>
                </a:cubicBezTo>
                <a:lnTo>
                  <a:pt x="21600" y="105"/>
                </a:lnTo>
                <a:close/>
              </a:path>
            </a:pathLst>
          </a:custGeom>
          <a:noFill/>
          <a:ln w="127000" cap="rnd">
            <a:solidFill>
              <a:srgbClr val="D9D9D9"/>
            </a:solidFill>
            <a:round/>
            <a:headEnd type="none" w="sm" len="sm"/>
            <a:tailEnd type="none" w="sm" len="sm"/>
          </a:ln>
        </p:spPr>
        <p:txBody>
          <a:bodyPr wrap="none" anchor="ctr"/>
          <a:lstStyle/>
          <a:p>
            <a:pPr algn="ctr" eaLnBrk="1" hangingPunct="1">
              <a:spcBef>
                <a:spcPct val="20000"/>
              </a:spcBef>
              <a:defRPr/>
            </a:pPr>
            <a:endParaRPr lang="en-GB" sz="1400" b="1" dirty="0">
              <a:solidFill>
                <a:srgbClr val="FFFFFF"/>
              </a:solidFill>
              <a:ea typeface="+mn-ea"/>
              <a:cs typeface="Arial" pitchFamily="34" charset="0"/>
            </a:endParaRPr>
          </a:p>
        </p:txBody>
      </p:sp>
      <p:sp>
        <p:nvSpPr>
          <p:cNvPr id="63" name="Arc 22">
            <a:extLst>
              <a:ext uri="{FF2B5EF4-FFF2-40B4-BE49-F238E27FC236}">
                <a16:creationId xmlns:a16="http://schemas.microsoft.com/office/drawing/2014/main" id="{A23CEEE9-7C1D-4470-B509-21D3AC89E049}"/>
              </a:ext>
            </a:extLst>
          </p:cNvPr>
          <p:cNvSpPr>
            <a:spLocks/>
          </p:cNvSpPr>
          <p:nvPr/>
        </p:nvSpPr>
        <p:spPr bwMode="auto">
          <a:xfrm>
            <a:off x="11257465" y="7909558"/>
            <a:ext cx="3190228" cy="988714"/>
          </a:xfrm>
          <a:custGeom>
            <a:avLst/>
            <a:gdLst>
              <a:gd name="T0" fmla="*/ 0 w 43200"/>
              <a:gd name="T1" fmla="*/ 0 h 21705"/>
              <a:gd name="T2" fmla="*/ 0 w 43200"/>
              <a:gd name="T3" fmla="*/ 0 h 21705"/>
              <a:gd name="T4" fmla="*/ 0 w 43200"/>
              <a:gd name="T5" fmla="*/ 0 h 21705"/>
              <a:gd name="T6" fmla="*/ 0 60000 65536"/>
              <a:gd name="T7" fmla="*/ 0 60000 65536"/>
              <a:gd name="T8" fmla="*/ 0 60000 65536"/>
              <a:gd name="T9" fmla="*/ 0 w 43200"/>
              <a:gd name="T10" fmla="*/ 0 h 21705"/>
              <a:gd name="T11" fmla="*/ 43200 w 43200"/>
              <a:gd name="T12" fmla="*/ 21705 h 21705"/>
            </a:gdLst>
            <a:ahLst/>
            <a:cxnLst>
              <a:cxn ang="T6">
                <a:pos x="T0" y="T1"/>
              </a:cxn>
              <a:cxn ang="T7">
                <a:pos x="T2" y="T3"/>
              </a:cxn>
              <a:cxn ang="T8">
                <a:pos x="T4" y="T5"/>
              </a:cxn>
            </a:cxnLst>
            <a:rect l="T9" t="T10" r="T11" b="T12"/>
            <a:pathLst>
              <a:path w="43200" h="21705" fill="none" extrusionOk="0">
                <a:moveTo>
                  <a:pt x="43199" y="53"/>
                </a:moveTo>
                <a:cubicBezTo>
                  <a:pt x="43199" y="70"/>
                  <a:pt x="43200" y="87"/>
                  <a:pt x="43200" y="105"/>
                </a:cubicBezTo>
                <a:cubicBezTo>
                  <a:pt x="43200" y="12034"/>
                  <a:pt x="33529" y="21705"/>
                  <a:pt x="21600" y="21705"/>
                </a:cubicBezTo>
                <a:cubicBezTo>
                  <a:pt x="9670" y="21705"/>
                  <a:pt x="0" y="12034"/>
                  <a:pt x="0" y="105"/>
                </a:cubicBezTo>
                <a:cubicBezTo>
                  <a:pt x="-1" y="70"/>
                  <a:pt x="0" y="35"/>
                  <a:pt x="0" y="0"/>
                </a:cubicBezTo>
              </a:path>
              <a:path w="43200" h="21705" stroke="0" extrusionOk="0">
                <a:moveTo>
                  <a:pt x="43199" y="53"/>
                </a:moveTo>
                <a:cubicBezTo>
                  <a:pt x="43199" y="70"/>
                  <a:pt x="43200" y="87"/>
                  <a:pt x="43200" y="105"/>
                </a:cubicBezTo>
                <a:cubicBezTo>
                  <a:pt x="43200" y="12034"/>
                  <a:pt x="33529" y="21705"/>
                  <a:pt x="21600" y="21705"/>
                </a:cubicBezTo>
                <a:cubicBezTo>
                  <a:pt x="9670" y="21705"/>
                  <a:pt x="0" y="12034"/>
                  <a:pt x="0" y="105"/>
                </a:cubicBezTo>
                <a:cubicBezTo>
                  <a:pt x="-1" y="70"/>
                  <a:pt x="0" y="35"/>
                  <a:pt x="0" y="0"/>
                </a:cubicBezTo>
                <a:lnTo>
                  <a:pt x="21600" y="105"/>
                </a:lnTo>
                <a:close/>
              </a:path>
            </a:pathLst>
          </a:custGeom>
          <a:noFill/>
          <a:ln w="127000" cap="rnd">
            <a:solidFill>
              <a:srgbClr val="D9D9D9"/>
            </a:solidFill>
            <a:round/>
            <a:headEnd type="none" w="sm" len="sm"/>
            <a:tailEnd type="none" w="sm" len="sm"/>
          </a:ln>
        </p:spPr>
        <p:txBody>
          <a:bodyPr wrap="none" anchor="ctr"/>
          <a:lstStyle/>
          <a:p>
            <a:pPr algn="ctr" eaLnBrk="1" hangingPunct="1">
              <a:spcBef>
                <a:spcPct val="20000"/>
              </a:spcBef>
              <a:defRPr/>
            </a:pPr>
            <a:endParaRPr lang="en-GB" sz="1400" b="1" dirty="0">
              <a:solidFill>
                <a:srgbClr val="FFFFFF"/>
              </a:solidFill>
              <a:ea typeface="+mn-ea"/>
              <a:cs typeface="Arial" pitchFamily="34" charset="0"/>
            </a:endParaRPr>
          </a:p>
        </p:txBody>
      </p:sp>
      <p:sp>
        <p:nvSpPr>
          <p:cNvPr id="64" name="Line 23">
            <a:extLst>
              <a:ext uri="{FF2B5EF4-FFF2-40B4-BE49-F238E27FC236}">
                <a16:creationId xmlns:a16="http://schemas.microsoft.com/office/drawing/2014/main" id="{EB35D063-D9A6-4275-8A6A-7AE0FADF6370}"/>
              </a:ext>
            </a:extLst>
          </p:cNvPr>
          <p:cNvSpPr>
            <a:spLocks noChangeShapeType="1"/>
          </p:cNvSpPr>
          <p:nvPr/>
        </p:nvSpPr>
        <p:spPr bwMode="auto">
          <a:xfrm flipV="1">
            <a:off x="11262514" y="2127471"/>
            <a:ext cx="353" cy="5782087"/>
          </a:xfrm>
          <a:prstGeom prst="line">
            <a:avLst/>
          </a:prstGeom>
          <a:noFill/>
          <a:ln w="127000">
            <a:solidFill>
              <a:srgbClr val="D9D9D9"/>
            </a:solidFill>
            <a:round/>
            <a:headEnd type="none" w="sm" len="sm"/>
            <a:tailEnd type="none" w="sm" len="sm"/>
          </a:ln>
        </p:spPr>
        <p:txBody>
          <a:bodyPr wrap="none" anchor="ctr"/>
          <a:lstStyle/>
          <a:p>
            <a:pPr algn="ctr" eaLnBrk="1" hangingPunct="1">
              <a:spcBef>
                <a:spcPct val="20000"/>
              </a:spcBef>
              <a:defRPr/>
            </a:pPr>
            <a:endParaRPr lang="en-GB" sz="1400" b="1" dirty="0">
              <a:solidFill>
                <a:srgbClr val="FFFFFF"/>
              </a:solidFill>
              <a:ea typeface="+mn-ea"/>
              <a:cs typeface="Arial" pitchFamily="34" charset="0"/>
            </a:endParaRPr>
          </a:p>
        </p:txBody>
      </p:sp>
      <p:sp>
        <p:nvSpPr>
          <p:cNvPr id="65" name="Line 24">
            <a:extLst>
              <a:ext uri="{FF2B5EF4-FFF2-40B4-BE49-F238E27FC236}">
                <a16:creationId xmlns:a16="http://schemas.microsoft.com/office/drawing/2014/main" id="{0B0C5CE8-09ED-4FD8-ABA5-37833ABAD5C9}"/>
              </a:ext>
            </a:extLst>
          </p:cNvPr>
          <p:cNvSpPr>
            <a:spLocks noChangeShapeType="1"/>
          </p:cNvSpPr>
          <p:nvPr/>
        </p:nvSpPr>
        <p:spPr bwMode="auto">
          <a:xfrm flipH="1" flipV="1">
            <a:off x="14359675" y="2059172"/>
            <a:ext cx="88018" cy="5850386"/>
          </a:xfrm>
          <a:prstGeom prst="line">
            <a:avLst/>
          </a:prstGeom>
          <a:noFill/>
          <a:ln w="127000">
            <a:solidFill>
              <a:srgbClr val="D9D9D9"/>
            </a:solidFill>
            <a:round/>
            <a:headEnd type="none" w="sm" len="sm"/>
            <a:tailEnd type="none" w="sm" len="sm"/>
          </a:ln>
        </p:spPr>
        <p:txBody>
          <a:bodyPr wrap="none" anchor="ctr"/>
          <a:lstStyle/>
          <a:p>
            <a:pPr algn="ctr" eaLnBrk="1" hangingPunct="1">
              <a:spcBef>
                <a:spcPct val="20000"/>
              </a:spcBef>
              <a:defRPr/>
            </a:pPr>
            <a:endParaRPr lang="en-GB" sz="1400" b="1" dirty="0">
              <a:solidFill>
                <a:srgbClr val="FFFFFF"/>
              </a:solidFill>
              <a:ea typeface="+mn-ea"/>
              <a:cs typeface="Arial" pitchFamily="34" charset="0"/>
            </a:endParaRPr>
          </a:p>
        </p:txBody>
      </p:sp>
      <p:sp>
        <p:nvSpPr>
          <p:cNvPr id="68" name="Arc 22">
            <a:extLst>
              <a:ext uri="{FF2B5EF4-FFF2-40B4-BE49-F238E27FC236}">
                <a16:creationId xmlns:a16="http://schemas.microsoft.com/office/drawing/2014/main" id="{6314685A-6A39-4F90-BCEC-6B7080F25EAF}"/>
              </a:ext>
            </a:extLst>
          </p:cNvPr>
          <p:cNvSpPr>
            <a:spLocks/>
          </p:cNvSpPr>
          <p:nvPr/>
        </p:nvSpPr>
        <p:spPr bwMode="auto">
          <a:xfrm rot="10800000">
            <a:off x="14359675" y="1120958"/>
            <a:ext cx="3025671" cy="992378"/>
          </a:xfrm>
          <a:custGeom>
            <a:avLst/>
            <a:gdLst>
              <a:gd name="T0" fmla="*/ 0 w 43200"/>
              <a:gd name="T1" fmla="*/ 0 h 21705"/>
              <a:gd name="T2" fmla="*/ 0 w 43200"/>
              <a:gd name="T3" fmla="*/ 0 h 21705"/>
              <a:gd name="T4" fmla="*/ 0 w 43200"/>
              <a:gd name="T5" fmla="*/ 0 h 21705"/>
              <a:gd name="T6" fmla="*/ 0 60000 65536"/>
              <a:gd name="T7" fmla="*/ 0 60000 65536"/>
              <a:gd name="T8" fmla="*/ 0 60000 65536"/>
              <a:gd name="T9" fmla="*/ 0 w 43200"/>
              <a:gd name="T10" fmla="*/ 0 h 21705"/>
              <a:gd name="T11" fmla="*/ 43200 w 43200"/>
              <a:gd name="T12" fmla="*/ 21705 h 21705"/>
            </a:gdLst>
            <a:ahLst/>
            <a:cxnLst>
              <a:cxn ang="T6">
                <a:pos x="T0" y="T1"/>
              </a:cxn>
              <a:cxn ang="T7">
                <a:pos x="T2" y="T3"/>
              </a:cxn>
              <a:cxn ang="T8">
                <a:pos x="T4" y="T5"/>
              </a:cxn>
            </a:cxnLst>
            <a:rect l="T9" t="T10" r="T11" b="T12"/>
            <a:pathLst>
              <a:path w="43200" h="21705" fill="none" extrusionOk="0">
                <a:moveTo>
                  <a:pt x="43199" y="53"/>
                </a:moveTo>
                <a:cubicBezTo>
                  <a:pt x="43199" y="70"/>
                  <a:pt x="43200" y="87"/>
                  <a:pt x="43200" y="105"/>
                </a:cubicBezTo>
                <a:cubicBezTo>
                  <a:pt x="43200" y="12034"/>
                  <a:pt x="33529" y="21705"/>
                  <a:pt x="21600" y="21705"/>
                </a:cubicBezTo>
                <a:cubicBezTo>
                  <a:pt x="9670" y="21705"/>
                  <a:pt x="0" y="12034"/>
                  <a:pt x="0" y="105"/>
                </a:cubicBezTo>
                <a:cubicBezTo>
                  <a:pt x="-1" y="70"/>
                  <a:pt x="0" y="35"/>
                  <a:pt x="0" y="0"/>
                </a:cubicBezTo>
              </a:path>
              <a:path w="43200" h="21705" stroke="0" extrusionOk="0">
                <a:moveTo>
                  <a:pt x="43199" y="53"/>
                </a:moveTo>
                <a:cubicBezTo>
                  <a:pt x="43199" y="70"/>
                  <a:pt x="43200" y="87"/>
                  <a:pt x="43200" y="105"/>
                </a:cubicBezTo>
                <a:cubicBezTo>
                  <a:pt x="43200" y="12034"/>
                  <a:pt x="33529" y="21705"/>
                  <a:pt x="21600" y="21705"/>
                </a:cubicBezTo>
                <a:cubicBezTo>
                  <a:pt x="9670" y="21705"/>
                  <a:pt x="0" y="12034"/>
                  <a:pt x="0" y="105"/>
                </a:cubicBezTo>
                <a:cubicBezTo>
                  <a:pt x="-1" y="70"/>
                  <a:pt x="0" y="35"/>
                  <a:pt x="0" y="0"/>
                </a:cubicBezTo>
                <a:lnTo>
                  <a:pt x="21600" y="105"/>
                </a:lnTo>
                <a:close/>
              </a:path>
            </a:pathLst>
          </a:custGeom>
          <a:noFill/>
          <a:ln w="127000" cap="rnd">
            <a:solidFill>
              <a:srgbClr val="D9D9D9"/>
            </a:solidFill>
            <a:round/>
            <a:headEnd type="none" w="sm" len="sm"/>
            <a:tailEnd type="none" w="sm" len="sm"/>
          </a:ln>
        </p:spPr>
        <p:txBody>
          <a:bodyPr wrap="none" anchor="ctr"/>
          <a:lstStyle/>
          <a:p>
            <a:pPr algn="ctr" eaLnBrk="1" hangingPunct="1">
              <a:spcBef>
                <a:spcPct val="20000"/>
              </a:spcBef>
              <a:defRPr/>
            </a:pPr>
            <a:endParaRPr lang="en-GB" sz="1400" b="1" dirty="0">
              <a:solidFill>
                <a:srgbClr val="FFFFFF"/>
              </a:solidFill>
              <a:ea typeface="+mn-ea"/>
              <a:cs typeface="Arial" pitchFamily="34" charset="0"/>
            </a:endParaRPr>
          </a:p>
        </p:txBody>
      </p:sp>
      <p:grpSp>
        <p:nvGrpSpPr>
          <p:cNvPr id="22" name="Group 21">
            <a:extLst>
              <a:ext uri="{FF2B5EF4-FFF2-40B4-BE49-F238E27FC236}">
                <a16:creationId xmlns:a16="http://schemas.microsoft.com/office/drawing/2014/main" id="{6C1CB6A8-269A-4107-8B00-60599B90BD1E}"/>
              </a:ext>
            </a:extLst>
          </p:cNvPr>
          <p:cNvGrpSpPr/>
          <p:nvPr/>
        </p:nvGrpSpPr>
        <p:grpSpPr>
          <a:xfrm>
            <a:off x="2132451" y="1651915"/>
            <a:ext cx="2684157" cy="2340000"/>
            <a:chOff x="2132451" y="1651915"/>
            <a:chExt cx="2684157" cy="2340000"/>
          </a:xfrm>
        </p:grpSpPr>
        <p:sp>
          <p:nvSpPr>
            <p:cNvPr id="11" name="Oval 10">
              <a:extLst>
                <a:ext uri="{FF2B5EF4-FFF2-40B4-BE49-F238E27FC236}">
                  <a16:creationId xmlns:a16="http://schemas.microsoft.com/office/drawing/2014/main" id="{55C89FE3-6D0E-4002-817E-65C47A17FD98}"/>
                </a:ext>
              </a:extLst>
            </p:cNvPr>
            <p:cNvSpPr/>
            <p:nvPr/>
          </p:nvSpPr>
          <p:spPr>
            <a:xfrm>
              <a:off x="2324377" y="1651915"/>
              <a:ext cx="2340000" cy="2340000"/>
            </a:xfrm>
            <a:prstGeom prst="ellipse">
              <a:avLst/>
            </a:prstGeom>
            <a:solidFill>
              <a:srgbClr val="241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6"/>
                </a:buClr>
                <a:defRPr/>
              </a:pPr>
              <a:endParaRPr lang="en-AU" b="1" dirty="0">
                <a:solidFill>
                  <a:schemeClr val="bg1"/>
                </a:solidFill>
              </a:endParaRPr>
            </a:p>
            <a:p>
              <a:pPr algn="ctr">
                <a:buClr>
                  <a:schemeClr val="accent6"/>
                </a:buClr>
                <a:defRPr/>
              </a:pPr>
              <a:endParaRPr lang="en-AU" b="1" dirty="0">
                <a:solidFill>
                  <a:schemeClr val="bg1"/>
                </a:solidFill>
              </a:endParaRPr>
            </a:p>
            <a:p>
              <a:pPr algn="ctr">
                <a:buClr>
                  <a:schemeClr val="accent6"/>
                </a:buClr>
                <a:defRPr/>
              </a:pPr>
              <a:endParaRPr lang="en-AU" b="1" dirty="0">
                <a:solidFill>
                  <a:schemeClr val="bg1"/>
                </a:solidFill>
              </a:endParaRPr>
            </a:p>
          </p:txBody>
        </p:sp>
        <p:sp>
          <p:nvSpPr>
            <p:cNvPr id="5" name="TextBox 4">
              <a:extLst>
                <a:ext uri="{FF2B5EF4-FFF2-40B4-BE49-F238E27FC236}">
                  <a16:creationId xmlns:a16="http://schemas.microsoft.com/office/drawing/2014/main" id="{C6F48220-06D0-49FC-A2BC-3B0C2E4621FC}"/>
                </a:ext>
              </a:extLst>
            </p:cNvPr>
            <p:cNvSpPr txBox="1"/>
            <p:nvPr/>
          </p:nvSpPr>
          <p:spPr>
            <a:xfrm>
              <a:off x="2132451" y="2842144"/>
              <a:ext cx="2684157" cy="984885"/>
            </a:xfrm>
            <a:prstGeom prst="rect">
              <a:avLst/>
            </a:prstGeom>
            <a:noFill/>
          </p:spPr>
          <p:txBody>
            <a:bodyPr wrap="square" rtlCol="0">
              <a:spAutoFit/>
            </a:bodyPr>
            <a:lstStyle/>
            <a:p>
              <a:pPr algn="ctr"/>
              <a:r>
                <a:rPr lang="en-AU" sz="2000" b="1" dirty="0">
                  <a:solidFill>
                    <a:schemeClr val="bg1"/>
                  </a:solidFill>
                </a:rPr>
                <a:t>Custody population decreasing</a:t>
              </a:r>
              <a:endParaRPr lang="en-US" sz="2000" b="1" dirty="0">
                <a:solidFill>
                  <a:schemeClr val="bg1"/>
                </a:solidFill>
              </a:endParaRPr>
            </a:p>
            <a:p>
              <a:endParaRPr lang="en-AU" dirty="0"/>
            </a:p>
          </p:txBody>
        </p:sp>
      </p:grpSp>
      <p:grpSp>
        <p:nvGrpSpPr>
          <p:cNvPr id="28" name="Group 27">
            <a:extLst>
              <a:ext uri="{FF2B5EF4-FFF2-40B4-BE49-F238E27FC236}">
                <a16:creationId xmlns:a16="http://schemas.microsoft.com/office/drawing/2014/main" id="{0BA50A21-757E-4701-A18C-7C82CDED5E54}"/>
              </a:ext>
            </a:extLst>
          </p:cNvPr>
          <p:cNvGrpSpPr/>
          <p:nvPr/>
        </p:nvGrpSpPr>
        <p:grpSpPr>
          <a:xfrm>
            <a:off x="8561959" y="1617147"/>
            <a:ext cx="2340000" cy="2340000"/>
            <a:chOff x="11647327" y="1651915"/>
            <a:chExt cx="2340000" cy="2340000"/>
          </a:xfrm>
        </p:grpSpPr>
        <p:grpSp>
          <p:nvGrpSpPr>
            <p:cNvPr id="15" name="Group 14">
              <a:extLst>
                <a:ext uri="{FF2B5EF4-FFF2-40B4-BE49-F238E27FC236}">
                  <a16:creationId xmlns:a16="http://schemas.microsoft.com/office/drawing/2014/main" id="{9ACBD141-60BD-42B9-8E92-EEA33AEF8535}"/>
                </a:ext>
              </a:extLst>
            </p:cNvPr>
            <p:cNvGrpSpPr/>
            <p:nvPr/>
          </p:nvGrpSpPr>
          <p:grpSpPr>
            <a:xfrm>
              <a:off x="11647327" y="1651915"/>
              <a:ext cx="2340000" cy="2340000"/>
              <a:chOff x="11647327" y="1651915"/>
              <a:chExt cx="2340000" cy="2340000"/>
            </a:xfrm>
          </p:grpSpPr>
          <p:sp>
            <p:nvSpPr>
              <p:cNvPr id="47" name="Oval 46">
                <a:extLst>
                  <a:ext uri="{FF2B5EF4-FFF2-40B4-BE49-F238E27FC236}">
                    <a16:creationId xmlns:a16="http://schemas.microsoft.com/office/drawing/2014/main" id="{175B7AFA-0D4F-4285-BE3F-345D5379D3D1}"/>
                  </a:ext>
                </a:extLst>
              </p:cNvPr>
              <p:cNvSpPr/>
              <p:nvPr/>
            </p:nvSpPr>
            <p:spPr>
              <a:xfrm>
                <a:off x="11647327" y="1651915"/>
                <a:ext cx="2340000" cy="2340000"/>
              </a:xfrm>
              <a:prstGeom prst="ellipse">
                <a:avLst/>
              </a:prstGeom>
              <a:solidFill>
                <a:srgbClr val="219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6"/>
                  </a:buClr>
                  <a:defRPr/>
                </a:pPr>
                <a:endParaRPr lang="en-AU" b="1" dirty="0">
                  <a:solidFill>
                    <a:schemeClr val="bg1"/>
                  </a:solidFill>
                </a:endParaRPr>
              </a:p>
              <a:p>
                <a:pPr algn="ctr">
                  <a:buClr>
                    <a:schemeClr val="accent6"/>
                  </a:buClr>
                  <a:defRPr/>
                </a:pPr>
                <a:endParaRPr lang="en-AU" b="1" dirty="0">
                  <a:solidFill>
                    <a:schemeClr val="bg1"/>
                  </a:solidFill>
                </a:endParaRPr>
              </a:p>
              <a:p>
                <a:pPr algn="ctr">
                  <a:buClr>
                    <a:schemeClr val="accent6"/>
                  </a:buClr>
                  <a:defRPr/>
                </a:pPr>
                <a:endParaRPr lang="en-AU" b="1" dirty="0">
                  <a:solidFill>
                    <a:schemeClr val="bg1"/>
                  </a:solidFill>
                </a:endParaRPr>
              </a:p>
            </p:txBody>
          </p:sp>
          <p:pic>
            <p:nvPicPr>
              <p:cNvPr id="53" name="Graphic 52" descr="Handcuffs">
                <a:extLst>
                  <a:ext uri="{FF2B5EF4-FFF2-40B4-BE49-F238E27FC236}">
                    <a16:creationId xmlns:a16="http://schemas.microsoft.com/office/drawing/2014/main" id="{64D78258-CB5A-4905-8DFF-B323292083D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252701" y="1806344"/>
                <a:ext cx="1132861" cy="1132861"/>
              </a:xfrm>
              <a:prstGeom prst="rect">
                <a:avLst/>
              </a:prstGeom>
            </p:spPr>
          </p:pic>
        </p:grpSp>
        <p:sp>
          <p:nvSpPr>
            <p:cNvPr id="60" name="TextBox 59">
              <a:extLst>
                <a:ext uri="{FF2B5EF4-FFF2-40B4-BE49-F238E27FC236}">
                  <a16:creationId xmlns:a16="http://schemas.microsoft.com/office/drawing/2014/main" id="{4D811B96-821E-4867-805D-849E74E6F4E4}"/>
                </a:ext>
              </a:extLst>
            </p:cNvPr>
            <p:cNvSpPr txBox="1"/>
            <p:nvPr/>
          </p:nvSpPr>
          <p:spPr>
            <a:xfrm>
              <a:off x="11704632" y="2831340"/>
              <a:ext cx="2225389" cy="1061829"/>
            </a:xfrm>
            <a:prstGeom prst="rect">
              <a:avLst/>
            </a:prstGeom>
            <a:noFill/>
          </p:spPr>
          <p:txBody>
            <a:bodyPr wrap="square" rtlCol="0">
              <a:spAutoFit/>
            </a:bodyPr>
            <a:lstStyle/>
            <a:p>
              <a:pPr algn="ctr">
                <a:buClr>
                  <a:schemeClr val="accent6"/>
                </a:buClr>
              </a:pPr>
              <a:r>
                <a:rPr lang="en-AU" sz="2000" b="1" dirty="0">
                  <a:solidFill>
                    <a:schemeClr val="bg1"/>
                  </a:solidFill>
                </a:rPr>
                <a:t>Bail &amp; </a:t>
              </a:r>
            </a:p>
            <a:p>
              <a:pPr algn="ctr">
                <a:buClr>
                  <a:schemeClr val="accent6"/>
                </a:buClr>
              </a:pPr>
              <a:r>
                <a:rPr lang="en-AU" sz="2000" b="1" dirty="0">
                  <a:solidFill>
                    <a:schemeClr val="bg1"/>
                  </a:solidFill>
                </a:rPr>
                <a:t>Remand</a:t>
              </a:r>
            </a:p>
            <a:p>
              <a:endParaRPr lang="en-AU" sz="2300" dirty="0">
                <a:solidFill>
                  <a:srgbClr val="2190D7"/>
                </a:solidFill>
              </a:endParaRPr>
            </a:p>
          </p:txBody>
        </p:sp>
      </p:grpSp>
      <p:grpSp>
        <p:nvGrpSpPr>
          <p:cNvPr id="31" name="Group 30">
            <a:extLst>
              <a:ext uri="{FF2B5EF4-FFF2-40B4-BE49-F238E27FC236}">
                <a16:creationId xmlns:a16="http://schemas.microsoft.com/office/drawing/2014/main" id="{88E95275-75FA-4668-8E36-ADE29057721E}"/>
              </a:ext>
            </a:extLst>
          </p:cNvPr>
          <p:cNvGrpSpPr/>
          <p:nvPr/>
        </p:nvGrpSpPr>
        <p:grpSpPr>
          <a:xfrm>
            <a:off x="11631499" y="1545681"/>
            <a:ext cx="2485106" cy="2340000"/>
            <a:chOff x="14689745" y="1617147"/>
            <a:chExt cx="2485106" cy="2340000"/>
          </a:xfrm>
        </p:grpSpPr>
        <p:sp>
          <p:nvSpPr>
            <p:cNvPr id="52" name="Oval 51">
              <a:extLst>
                <a:ext uri="{FF2B5EF4-FFF2-40B4-BE49-F238E27FC236}">
                  <a16:creationId xmlns:a16="http://schemas.microsoft.com/office/drawing/2014/main" id="{6A02F8AB-730E-4140-A59E-1ECAD19658A2}"/>
                </a:ext>
              </a:extLst>
            </p:cNvPr>
            <p:cNvSpPr/>
            <p:nvPr/>
          </p:nvSpPr>
          <p:spPr>
            <a:xfrm>
              <a:off x="14755487" y="1617147"/>
              <a:ext cx="2340000" cy="2340000"/>
            </a:xfrm>
            <a:prstGeom prst="ellipse">
              <a:avLst/>
            </a:prstGeom>
            <a:solidFill>
              <a:srgbClr val="FFB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6"/>
                </a:buClr>
                <a:defRPr/>
              </a:pPr>
              <a:endParaRPr lang="en-AU" b="1" dirty="0">
                <a:solidFill>
                  <a:schemeClr val="bg1"/>
                </a:solidFill>
              </a:endParaRPr>
            </a:p>
            <a:p>
              <a:pPr algn="ctr">
                <a:buClr>
                  <a:schemeClr val="accent6"/>
                </a:buClr>
                <a:defRPr/>
              </a:pPr>
              <a:endParaRPr lang="en-AU" b="1" dirty="0">
                <a:solidFill>
                  <a:schemeClr val="bg1"/>
                </a:solidFill>
              </a:endParaRPr>
            </a:p>
            <a:p>
              <a:pPr algn="ctr">
                <a:buClr>
                  <a:schemeClr val="accent6"/>
                </a:buClr>
                <a:defRPr/>
              </a:pPr>
              <a:endParaRPr lang="en-AU" b="1" dirty="0">
                <a:solidFill>
                  <a:schemeClr val="bg1"/>
                </a:solidFill>
              </a:endParaRPr>
            </a:p>
          </p:txBody>
        </p:sp>
        <p:sp>
          <p:nvSpPr>
            <p:cNvPr id="66" name="TextBox 65">
              <a:extLst>
                <a:ext uri="{FF2B5EF4-FFF2-40B4-BE49-F238E27FC236}">
                  <a16:creationId xmlns:a16="http://schemas.microsoft.com/office/drawing/2014/main" id="{B78C59D7-5563-4F06-B82C-97A98DE5D676}"/>
                </a:ext>
              </a:extLst>
            </p:cNvPr>
            <p:cNvSpPr txBox="1"/>
            <p:nvPr/>
          </p:nvSpPr>
          <p:spPr>
            <a:xfrm>
              <a:off x="14689745" y="2842144"/>
              <a:ext cx="2485106" cy="400110"/>
            </a:xfrm>
            <a:prstGeom prst="rect">
              <a:avLst/>
            </a:prstGeom>
            <a:noFill/>
          </p:spPr>
          <p:txBody>
            <a:bodyPr wrap="square" rtlCol="0">
              <a:spAutoFit/>
            </a:bodyPr>
            <a:lstStyle/>
            <a:p>
              <a:pPr algn="ctr">
                <a:buClr>
                  <a:schemeClr val="accent6"/>
                </a:buClr>
                <a:defRPr/>
              </a:pPr>
              <a:r>
                <a:rPr lang="en-AU" sz="2000" b="1" dirty="0"/>
                <a:t>Sentencing</a:t>
              </a:r>
              <a:endParaRPr lang="en-US" sz="2000" b="1" dirty="0"/>
            </a:p>
          </p:txBody>
        </p:sp>
        <p:pic>
          <p:nvPicPr>
            <p:cNvPr id="6" name="Graphic 5" descr="Gavel">
              <a:extLst>
                <a:ext uri="{FF2B5EF4-FFF2-40B4-BE49-F238E27FC236}">
                  <a16:creationId xmlns:a16="http://schemas.microsoft.com/office/drawing/2014/main" id="{7EBE7059-5360-4C96-AB54-EAB8A40F06C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5430404" y="1789742"/>
              <a:ext cx="914400" cy="914400"/>
            </a:xfrm>
            <a:prstGeom prst="rect">
              <a:avLst/>
            </a:prstGeom>
          </p:spPr>
        </p:pic>
      </p:grpSp>
      <p:grpSp>
        <p:nvGrpSpPr>
          <p:cNvPr id="17" name="Group 16">
            <a:extLst>
              <a:ext uri="{FF2B5EF4-FFF2-40B4-BE49-F238E27FC236}">
                <a16:creationId xmlns:a16="http://schemas.microsoft.com/office/drawing/2014/main" id="{070D5FD3-EFA4-435F-A279-301A2DB50761}"/>
              </a:ext>
            </a:extLst>
          </p:cNvPr>
          <p:cNvGrpSpPr/>
          <p:nvPr/>
        </p:nvGrpSpPr>
        <p:grpSpPr>
          <a:xfrm>
            <a:off x="5272634" y="1651915"/>
            <a:ext cx="2684157" cy="2340000"/>
            <a:chOff x="8385447" y="1651915"/>
            <a:chExt cx="2684157" cy="2340000"/>
          </a:xfrm>
        </p:grpSpPr>
        <p:sp>
          <p:nvSpPr>
            <p:cNvPr id="43" name="Oval 42">
              <a:extLst>
                <a:ext uri="{FF2B5EF4-FFF2-40B4-BE49-F238E27FC236}">
                  <a16:creationId xmlns:a16="http://schemas.microsoft.com/office/drawing/2014/main" id="{CE1D7487-9AB1-45FC-BA37-0A1AF26264AA}"/>
                </a:ext>
              </a:extLst>
            </p:cNvPr>
            <p:cNvSpPr/>
            <p:nvPr/>
          </p:nvSpPr>
          <p:spPr>
            <a:xfrm>
              <a:off x="8539677" y="1651915"/>
              <a:ext cx="2340000" cy="234000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6"/>
                </a:buClr>
                <a:defRPr/>
              </a:pPr>
              <a:endParaRPr lang="en-AU" b="1" dirty="0">
                <a:solidFill>
                  <a:schemeClr val="bg1"/>
                </a:solidFill>
              </a:endParaRPr>
            </a:p>
            <a:p>
              <a:pPr algn="ctr">
                <a:buClr>
                  <a:schemeClr val="accent6"/>
                </a:buClr>
                <a:defRPr/>
              </a:pPr>
              <a:endParaRPr lang="en-AU" b="1" dirty="0">
                <a:solidFill>
                  <a:schemeClr val="bg1"/>
                </a:solidFill>
              </a:endParaRPr>
            </a:p>
            <a:p>
              <a:pPr algn="ctr">
                <a:buClr>
                  <a:schemeClr val="accent6"/>
                </a:buClr>
                <a:defRPr/>
              </a:pPr>
              <a:endParaRPr lang="en-AU" b="1" dirty="0">
                <a:solidFill>
                  <a:schemeClr val="bg1"/>
                </a:solidFill>
              </a:endParaRPr>
            </a:p>
          </p:txBody>
        </p:sp>
        <p:sp>
          <p:nvSpPr>
            <p:cNvPr id="59" name="TextBox 58">
              <a:extLst>
                <a:ext uri="{FF2B5EF4-FFF2-40B4-BE49-F238E27FC236}">
                  <a16:creationId xmlns:a16="http://schemas.microsoft.com/office/drawing/2014/main" id="{AAFEF934-4DAC-4C9A-9DF8-E2A7D6BC958F}"/>
                </a:ext>
              </a:extLst>
            </p:cNvPr>
            <p:cNvSpPr txBox="1"/>
            <p:nvPr/>
          </p:nvSpPr>
          <p:spPr>
            <a:xfrm>
              <a:off x="8385447" y="2907806"/>
              <a:ext cx="2684157" cy="984885"/>
            </a:xfrm>
            <a:prstGeom prst="rect">
              <a:avLst/>
            </a:prstGeom>
            <a:noFill/>
          </p:spPr>
          <p:txBody>
            <a:bodyPr wrap="square" rtlCol="0">
              <a:spAutoFit/>
            </a:bodyPr>
            <a:lstStyle/>
            <a:p>
              <a:pPr algn="ctr">
                <a:buClr>
                  <a:schemeClr val="accent6"/>
                </a:buClr>
              </a:pPr>
              <a:r>
                <a:rPr lang="en-AU" sz="2000" b="1" dirty="0">
                  <a:solidFill>
                    <a:schemeClr val="bg1"/>
                  </a:solidFill>
                </a:rPr>
                <a:t>Legal </a:t>
              </a:r>
            </a:p>
            <a:p>
              <a:pPr algn="ctr">
                <a:buClr>
                  <a:schemeClr val="accent6"/>
                </a:buClr>
              </a:pPr>
              <a:r>
                <a:rPr lang="en-AU" sz="2000" b="1" dirty="0">
                  <a:solidFill>
                    <a:schemeClr val="bg1"/>
                  </a:solidFill>
                </a:rPr>
                <a:t>actions</a:t>
              </a:r>
            </a:p>
            <a:p>
              <a:endParaRPr lang="en-AU" dirty="0"/>
            </a:p>
          </p:txBody>
        </p:sp>
        <p:pic>
          <p:nvPicPr>
            <p:cNvPr id="12" name="Graphic 11" descr="Police">
              <a:extLst>
                <a:ext uri="{FF2B5EF4-FFF2-40B4-BE49-F238E27FC236}">
                  <a16:creationId xmlns:a16="http://schemas.microsoft.com/office/drawing/2014/main" id="{EE8CC89E-D782-4FA1-AC58-523A0A8F7EF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175028" y="1894225"/>
              <a:ext cx="1080000" cy="1080000"/>
            </a:xfrm>
            <a:prstGeom prst="rect">
              <a:avLst/>
            </a:prstGeom>
          </p:spPr>
        </p:pic>
      </p:grpSp>
      <p:pic>
        <p:nvPicPr>
          <p:cNvPr id="74" name="Graphic 73" descr="Bar graph with downward trend with solid fill">
            <a:extLst>
              <a:ext uri="{FF2B5EF4-FFF2-40B4-BE49-F238E27FC236}">
                <a16:creationId xmlns:a16="http://schemas.microsoft.com/office/drawing/2014/main" id="{831D4228-9490-4695-A70D-4E7151525E7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991553" y="1877249"/>
            <a:ext cx="1003830" cy="1003830"/>
          </a:xfrm>
          <a:prstGeom prst="rect">
            <a:avLst/>
          </a:prstGeom>
        </p:spPr>
      </p:pic>
      <p:grpSp>
        <p:nvGrpSpPr>
          <p:cNvPr id="73" name="Group 72">
            <a:extLst>
              <a:ext uri="{FF2B5EF4-FFF2-40B4-BE49-F238E27FC236}">
                <a16:creationId xmlns:a16="http://schemas.microsoft.com/office/drawing/2014/main" id="{09A87B34-0F37-47C5-BAC0-EC740601195D}"/>
              </a:ext>
            </a:extLst>
          </p:cNvPr>
          <p:cNvGrpSpPr/>
          <p:nvPr/>
        </p:nvGrpSpPr>
        <p:grpSpPr>
          <a:xfrm>
            <a:off x="14751029" y="1507568"/>
            <a:ext cx="2425187" cy="2340000"/>
            <a:chOff x="5428402" y="1750993"/>
            <a:chExt cx="2425187" cy="2340000"/>
          </a:xfrm>
        </p:grpSpPr>
        <p:grpSp>
          <p:nvGrpSpPr>
            <p:cNvPr id="75" name="Group 74">
              <a:extLst>
                <a:ext uri="{FF2B5EF4-FFF2-40B4-BE49-F238E27FC236}">
                  <a16:creationId xmlns:a16="http://schemas.microsoft.com/office/drawing/2014/main" id="{DCF0F0E5-E4A1-451A-820A-5169F7FB998E}"/>
                </a:ext>
              </a:extLst>
            </p:cNvPr>
            <p:cNvGrpSpPr/>
            <p:nvPr/>
          </p:nvGrpSpPr>
          <p:grpSpPr>
            <a:xfrm>
              <a:off x="5434446" y="1750993"/>
              <a:ext cx="2340000" cy="2340000"/>
              <a:chOff x="5507196" y="1749842"/>
              <a:chExt cx="2235020" cy="2230812"/>
            </a:xfrm>
          </p:grpSpPr>
          <p:sp>
            <p:nvSpPr>
              <p:cNvPr id="77" name="Oval 76">
                <a:extLst>
                  <a:ext uri="{FF2B5EF4-FFF2-40B4-BE49-F238E27FC236}">
                    <a16:creationId xmlns:a16="http://schemas.microsoft.com/office/drawing/2014/main" id="{1FA09F24-C8CF-4F85-8F15-34C94F8ACE5B}"/>
                  </a:ext>
                </a:extLst>
              </p:cNvPr>
              <p:cNvSpPr/>
              <p:nvPr/>
            </p:nvSpPr>
            <p:spPr>
              <a:xfrm>
                <a:off x="5507196" y="1749842"/>
                <a:ext cx="2235020" cy="2230812"/>
              </a:xfrm>
              <a:prstGeom prst="ellipse">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6"/>
                  </a:buClr>
                  <a:defRPr/>
                </a:pPr>
                <a:endParaRPr lang="en-AU" b="1" dirty="0">
                  <a:solidFill>
                    <a:schemeClr val="bg1"/>
                  </a:solidFill>
                </a:endParaRPr>
              </a:p>
              <a:p>
                <a:pPr algn="ctr">
                  <a:buClr>
                    <a:schemeClr val="accent6"/>
                  </a:buClr>
                  <a:defRPr/>
                </a:pPr>
                <a:endParaRPr lang="en-AU" b="1" dirty="0">
                  <a:solidFill>
                    <a:schemeClr val="bg1"/>
                  </a:solidFill>
                </a:endParaRPr>
              </a:p>
              <a:p>
                <a:pPr algn="ctr">
                  <a:buClr>
                    <a:schemeClr val="accent6"/>
                  </a:buClr>
                  <a:defRPr/>
                </a:pPr>
                <a:endParaRPr lang="en-AU" b="1" dirty="0">
                  <a:solidFill>
                    <a:schemeClr val="bg1"/>
                  </a:solidFill>
                </a:endParaRPr>
              </a:p>
            </p:txBody>
          </p:sp>
          <p:grpSp>
            <p:nvGrpSpPr>
              <p:cNvPr id="78" name="Graphic 6" descr="Group of men">
                <a:extLst>
                  <a:ext uri="{FF2B5EF4-FFF2-40B4-BE49-F238E27FC236}">
                    <a16:creationId xmlns:a16="http://schemas.microsoft.com/office/drawing/2014/main" id="{8AFC9D02-1981-4612-A82D-F5A5216C714E}"/>
                  </a:ext>
                </a:extLst>
              </p:cNvPr>
              <p:cNvGrpSpPr/>
              <p:nvPr/>
            </p:nvGrpSpPr>
            <p:grpSpPr>
              <a:xfrm>
                <a:off x="6191749" y="1993176"/>
                <a:ext cx="836509" cy="756599"/>
                <a:chOff x="6206405" y="2051442"/>
                <a:chExt cx="836509" cy="756599"/>
              </a:xfrm>
              <a:solidFill>
                <a:srgbClr val="FFFFFF"/>
              </a:solidFill>
            </p:grpSpPr>
            <p:sp>
              <p:nvSpPr>
                <p:cNvPr id="79" name="Freeform: Shape 78">
                  <a:extLst>
                    <a:ext uri="{FF2B5EF4-FFF2-40B4-BE49-F238E27FC236}">
                      <a16:creationId xmlns:a16="http://schemas.microsoft.com/office/drawing/2014/main" id="{5C2BB87A-A4B3-4AFD-88E8-EA8A2EB25760}"/>
                    </a:ext>
                  </a:extLst>
                </p:cNvPr>
                <p:cNvSpPr/>
                <p:nvPr/>
              </p:nvSpPr>
              <p:spPr>
                <a:xfrm>
                  <a:off x="6800194" y="2051442"/>
                  <a:ext cx="136500" cy="136500"/>
                </a:xfrm>
                <a:custGeom>
                  <a:avLst/>
                  <a:gdLst>
                    <a:gd name="connsiteX0" fmla="*/ 136500 w 136500"/>
                    <a:gd name="connsiteY0" fmla="*/ 68250 h 136500"/>
                    <a:gd name="connsiteX1" fmla="*/ 68250 w 136500"/>
                    <a:gd name="connsiteY1" fmla="*/ 136500 h 136500"/>
                    <a:gd name="connsiteX2" fmla="*/ 0 w 136500"/>
                    <a:gd name="connsiteY2" fmla="*/ 68250 h 136500"/>
                    <a:gd name="connsiteX3" fmla="*/ 68250 w 136500"/>
                    <a:gd name="connsiteY3" fmla="*/ 0 h 136500"/>
                    <a:gd name="connsiteX4" fmla="*/ 136500 w 136500"/>
                    <a:gd name="connsiteY4" fmla="*/ 68250 h 13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00" h="136500">
                      <a:moveTo>
                        <a:pt x="136500" y="68250"/>
                      </a:moveTo>
                      <a:cubicBezTo>
                        <a:pt x="136500" y="105943"/>
                        <a:pt x="105943" y="136500"/>
                        <a:pt x="68250" y="136500"/>
                      </a:cubicBezTo>
                      <a:cubicBezTo>
                        <a:pt x="30557" y="136500"/>
                        <a:pt x="0" y="105943"/>
                        <a:pt x="0" y="68250"/>
                      </a:cubicBezTo>
                      <a:cubicBezTo>
                        <a:pt x="0" y="30557"/>
                        <a:pt x="30557" y="0"/>
                        <a:pt x="68250" y="0"/>
                      </a:cubicBezTo>
                      <a:cubicBezTo>
                        <a:pt x="105943" y="0"/>
                        <a:pt x="136500" y="30557"/>
                        <a:pt x="136500" y="68250"/>
                      </a:cubicBezTo>
                      <a:close/>
                    </a:path>
                  </a:pathLst>
                </a:custGeom>
                <a:solidFill>
                  <a:schemeClr val="bg1"/>
                </a:solidFill>
                <a:ln w="9723" cap="flat">
                  <a:noFill/>
                  <a:prstDash val="solid"/>
                  <a:miter/>
                </a:ln>
              </p:spPr>
              <p:txBody>
                <a:bodyPr rtlCol="0" anchor="ctr"/>
                <a:lstStyle/>
                <a:p>
                  <a:endParaRPr lang="en-AU" dirty="0"/>
                </a:p>
              </p:txBody>
            </p:sp>
            <p:sp>
              <p:nvSpPr>
                <p:cNvPr id="80" name="Freeform: Shape 79">
                  <a:extLst>
                    <a:ext uri="{FF2B5EF4-FFF2-40B4-BE49-F238E27FC236}">
                      <a16:creationId xmlns:a16="http://schemas.microsoft.com/office/drawing/2014/main" id="{44BC85E7-84F1-4C9A-B86D-2C1C780D33F4}"/>
                    </a:ext>
                  </a:extLst>
                </p:cNvPr>
                <p:cNvSpPr/>
                <p:nvPr/>
              </p:nvSpPr>
              <p:spPr>
                <a:xfrm>
                  <a:off x="6312694" y="2051442"/>
                  <a:ext cx="136500" cy="136500"/>
                </a:xfrm>
                <a:custGeom>
                  <a:avLst/>
                  <a:gdLst>
                    <a:gd name="connsiteX0" fmla="*/ 136500 w 136500"/>
                    <a:gd name="connsiteY0" fmla="*/ 68250 h 136500"/>
                    <a:gd name="connsiteX1" fmla="*/ 68250 w 136500"/>
                    <a:gd name="connsiteY1" fmla="*/ 136500 h 136500"/>
                    <a:gd name="connsiteX2" fmla="*/ 0 w 136500"/>
                    <a:gd name="connsiteY2" fmla="*/ 68250 h 136500"/>
                    <a:gd name="connsiteX3" fmla="*/ 68250 w 136500"/>
                    <a:gd name="connsiteY3" fmla="*/ 0 h 136500"/>
                    <a:gd name="connsiteX4" fmla="*/ 136500 w 136500"/>
                    <a:gd name="connsiteY4" fmla="*/ 68250 h 13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00" h="136500">
                      <a:moveTo>
                        <a:pt x="136500" y="68250"/>
                      </a:moveTo>
                      <a:cubicBezTo>
                        <a:pt x="136500" y="105943"/>
                        <a:pt x="105943" y="136500"/>
                        <a:pt x="68250" y="136500"/>
                      </a:cubicBezTo>
                      <a:cubicBezTo>
                        <a:pt x="30557" y="136500"/>
                        <a:pt x="0" y="105943"/>
                        <a:pt x="0" y="68250"/>
                      </a:cubicBezTo>
                      <a:cubicBezTo>
                        <a:pt x="0" y="30557"/>
                        <a:pt x="30557" y="0"/>
                        <a:pt x="68250" y="0"/>
                      </a:cubicBezTo>
                      <a:cubicBezTo>
                        <a:pt x="105943" y="0"/>
                        <a:pt x="136500" y="30557"/>
                        <a:pt x="136500" y="68250"/>
                      </a:cubicBezTo>
                      <a:close/>
                    </a:path>
                  </a:pathLst>
                </a:custGeom>
                <a:solidFill>
                  <a:schemeClr val="bg1"/>
                </a:solidFill>
                <a:ln w="9723" cap="flat">
                  <a:noFill/>
                  <a:prstDash val="solid"/>
                  <a:miter/>
                </a:ln>
              </p:spPr>
              <p:txBody>
                <a:bodyPr rtlCol="0" anchor="ctr"/>
                <a:lstStyle/>
                <a:p>
                  <a:endParaRPr lang="en-AU" dirty="0"/>
                </a:p>
              </p:txBody>
            </p:sp>
            <p:sp>
              <p:nvSpPr>
                <p:cNvPr id="81" name="Freeform: Shape 80">
                  <a:extLst>
                    <a:ext uri="{FF2B5EF4-FFF2-40B4-BE49-F238E27FC236}">
                      <a16:creationId xmlns:a16="http://schemas.microsoft.com/office/drawing/2014/main" id="{255EE96C-6C75-4926-9183-2A9D83E27F42}"/>
                    </a:ext>
                  </a:extLst>
                </p:cNvPr>
                <p:cNvSpPr/>
                <p:nvPr/>
              </p:nvSpPr>
              <p:spPr>
                <a:xfrm>
                  <a:off x="6556444" y="2051442"/>
                  <a:ext cx="136500" cy="136500"/>
                </a:xfrm>
                <a:custGeom>
                  <a:avLst/>
                  <a:gdLst>
                    <a:gd name="connsiteX0" fmla="*/ 136500 w 136500"/>
                    <a:gd name="connsiteY0" fmla="*/ 68250 h 136500"/>
                    <a:gd name="connsiteX1" fmla="*/ 68250 w 136500"/>
                    <a:gd name="connsiteY1" fmla="*/ 136500 h 136500"/>
                    <a:gd name="connsiteX2" fmla="*/ 0 w 136500"/>
                    <a:gd name="connsiteY2" fmla="*/ 68250 h 136500"/>
                    <a:gd name="connsiteX3" fmla="*/ 68250 w 136500"/>
                    <a:gd name="connsiteY3" fmla="*/ 0 h 136500"/>
                    <a:gd name="connsiteX4" fmla="*/ 136500 w 136500"/>
                    <a:gd name="connsiteY4" fmla="*/ 68250 h 13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00" h="136500">
                      <a:moveTo>
                        <a:pt x="136500" y="68250"/>
                      </a:moveTo>
                      <a:cubicBezTo>
                        <a:pt x="136500" y="105943"/>
                        <a:pt x="105943" y="136500"/>
                        <a:pt x="68250" y="136500"/>
                      </a:cubicBezTo>
                      <a:cubicBezTo>
                        <a:pt x="30557" y="136500"/>
                        <a:pt x="0" y="105943"/>
                        <a:pt x="0" y="68250"/>
                      </a:cubicBezTo>
                      <a:cubicBezTo>
                        <a:pt x="0" y="30557"/>
                        <a:pt x="30557" y="0"/>
                        <a:pt x="68250" y="0"/>
                      </a:cubicBezTo>
                      <a:cubicBezTo>
                        <a:pt x="105943" y="0"/>
                        <a:pt x="136500" y="30557"/>
                        <a:pt x="136500" y="68250"/>
                      </a:cubicBezTo>
                      <a:close/>
                    </a:path>
                  </a:pathLst>
                </a:custGeom>
                <a:solidFill>
                  <a:schemeClr val="bg1"/>
                </a:solidFill>
                <a:ln w="9723" cap="flat">
                  <a:noFill/>
                  <a:prstDash val="solid"/>
                  <a:miter/>
                </a:ln>
              </p:spPr>
              <p:txBody>
                <a:bodyPr rtlCol="0" anchor="ctr"/>
                <a:lstStyle/>
                <a:p>
                  <a:endParaRPr lang="en-AU" dirty="0"/>
                </a:p>
              </p:txBody>
            </p:sp>
            <p:sp>
              <p:nvSpPr>
                <p:cNvPr id="82" name="Freeform: Shape 81">
                  <a:extLst>
                    <a:ext uri="{FF2B5EF4-FFF2-40B4-BE49-F238E27FC236}">
                      <a16:creationId xmlns:a16="http://schemas.microsoft.com/office/drawing/2014/main" id="{F3AA46AD-CA45-4239-9537-D78C0440FC9C}"/>
                    </a:ext>
                  </a:extLst>
                </p:cNvPr>
                <p:cNvSpPr/>
                <p:nvPr/>
              </p:nvSpPr>
              <p:spPr>
                <a:xfrm>
                  <a:off x="6452107" y="2208416"/>
                  <a:ext cx="347069" cy="599625"/>
                </a:xfrm>
                <a:custGeom>
                  <a:avLst/>
                  <a:gdLst>
                    <a:gd name="connsiteX0" fmla="*/ 346139 w 347069"/>
                    <a:gd name="connsiteY0" fmla="*/ 229125 h 599625"/>
                    <a:gd name="connsiteX1" fmla="*/ 302264 w 347069"/>
                    <a:gd name="connsiteY1" fmla="*/ 67275 h 599625"/>
                    <a:gd name="connsiteX2" fmla="*/ 293489 w 347069"/>
                    <a:gd name="connsiteY2" fmla="*/ 51675 h 599625"/>
                    <a:gd name="connsiteX3" fmla="*/ 226214 w 347069"/>
                    <a:gd name="connsiteY3" fmla="*/ 8775 h 599625"/>
                    <a:gd name="connsiteX4" fmla="*/ 173564 w 347069"/>
                    <a:gd name="connsiteY4" fmla="*/ 0 h 599625"/>
                    <a:gd name="connsiteX5" fmla="*/ 120914 w 347069"/>
                    <a:gd name="connsiteY5" fmla="*/ 8775 h 599625"/>
                    <a:gd name="connsiteX6" fmla="*/ 53639 w 347069"/>
                    <a:gd name="connsiteY6" fmla="*/ 51675 h 599625"/>
                    <a:gd name="connsiteX7" fmla="*/ 44864 w 347069"/>
                    <a:gd name="connsiteY7" fmla="*/ 67275 h 599625"/>
                    <a:gd name="connsiteX8" fmla="*/ 989 w 347069"/>
                    <a:gd name="connsiteY8" fmla="*/ 229125 h 599625"/>
                    <a:gd name="connsiteX9" fmla="*/ 21464 w 347069"/>
                    <a:gd name="connsiteY9" fmla="*/ 266175 h 599625"/>
                    <a:gd name="connsiteX10" fmla="*/ 29264 w 347069"/>
                    <a:gd name="connsiteY10" fmla="*/ 267150 h 599625"/>
                    <a:gd name="connsiteX11" fmla="*/ 57539 w 347069"/>
                    <a:gd name="connsiteY11" fmla="*/ 245700 h 599625"/>
                    <a:gd name="connsiteX12" fmla="*/ 96539 w 347069"/>
                    <a:gd name="connsiteY12" fmla="*/ 103350 h 599625"/>
                    <a:gd name="connsiteX13" fmla="*/ 96539 w 347069"/>
                    <a:gd name="connsiteY13" fmla="*/ 599625 h 599625"/>
                    <a:gd name="connsiteX14" fmla="*/ 155039 w 347069"/>
                    <a:gd name="connsiteY14" fmla="*/ 599625 h 599625"/>
                    <a:gd name="connsiteX15" fmla="*/ 155039 w 347069"/>
                    <a:gd name="connsiteY15" fmla="*/ 320775 h 599625"/>
                    <a:gd name="connsiteX16" fmla="*/ 194039 w 347069"/>
                    <a:gd name="connsiteY16" fmla="*/ 320775 h 599625"/>
                    <a:gd name="connsiteX17" fmla="*/ 194039 w 347069"/>
                    <a:gd name="connsiteY17" fmla="*/ 598650 h 599625"/>
                    <a:gd name="connsiteX18" fmla="*/ 252539 w 347069"/>
                    <a:gd name="connsiteY18" fmla="*/ 598650 h 599625"/>
                    <a:gd name="connsiteX19" fmla="*/ 252539 w 347069"/>
                    <a:gd name="connsiteY19" fmla="*/ 103350 h 599625"/>
                    <a:gd name="connsiteX20" fmla="*/ 291539 w 347069"/>
                    <a:gd name="connsiteY20" fmla="*/ 245700 h 599625"/>
                    <a:gd name="connsiteX21" fmla="*/ 319814 w 347069"/>
                    <a:gd name="connsiteY21" fmla="*/ 267150 h 599625"/>
                    <a:gd name="connsiteX22" fmla="*/ 327614 w 347069"/>
                    <a:gd name="connsiteY22" fmla="*/ 266175 h 599625"/>
                    <a:gd name="connsiteX23" fmla="*/ 346139 w 347069"/>
                    <a:gd name="connsiteY23" fmla="*/ 229125 h 59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7069" h="599625">
                      <a:moveTo>
                        <a:pt x="346139" y="229125"/>
                      </a:moveTo>
                      <a:lnTo>
                        <a:pt x="302264" y="67275"/>
                      </a:lnTo>
                      <a:cubicBezTo>
                        <a:pt x="300314" y="61425"/>
                        <a:pt x="297389" y="55575"/>
                        <a:pt x="293489" y="51675"/>
                      </a:cubicBezTo>
                      <a:cubicBezTo>
                        <a:pt x="274964" y="32175"/>
                        <a:pt x="251564" y="17550"/>
                        <a:pt x="226214" y="8775"/>
                      </a:cubicBezTo>
                      <a:cubicBezTo>
                        <a:pt x="209639" y="2925"/>
                        <a:pt x="192089" y="0"/>
                        <a:pt x="173564" y="0"/>
                      </a:cubicBezTo>
                      <a:cubicBezTo>
                        <a:pt x="155039" y="0"/>
                        <a:pt x="137489" y="2925"/>
                        <a:pt x="120914" y="8775"/>
                      </a:cubicBezTo>
                      <a:cubicBezTo>
                        <a:pt x="94589" y="17550"/>
                        <a:pt x="72164" y="32175"/>
                        <a:pt x="53639" y="51675"/>
                      </a:cubicBezTo>
                      <a:cubicBezTo>
                        <a:pt x="49739" y="56550"/>
                        <a:pt x="46814" y="61425"/>
                        <a:pt x="44864" y="67275"/>
                      </a:cubicBezTo>
                      <a:lnTo>
                        <a:pt x="989" y="229125"/>
                      </a:lnTo>
                      <a:cubicBezTo>
                        <a:pt x="-2911" y="244725"/>
                        <a:pt x="4889" y="262275"/>
                        <a:pt x="21464" y="266175"/>
                      </a:cubicBezTo>
                      <a:cubicBezTo>
                        <a:pt x="24389" y="267150"/>
                        <a:pt x="26339" y="267150"/>
                        <a:pt x="29264" y="267150"/>
                      </a:cubicBezTo>
                      <a:cubicBezTo>
                        <a:pt x="41939" y="267150"/>
                        <a:pt x="53639" y="258375"/>
                        <a:pt x="57539" y="245700"/>
                      </a:cubicBezTo>
                      <a:lnTo>
                        <a:pt x="96539" y="103350"/>
                      </a:lnTo>
                      <a:lnTo>
                        <a:pt x="96539" y="599625"/>
                      </a:lnTo>
                      <a:lnTo>
                        <a:pt x="155039" y="599625"/>
                      </a:lnTo>
                      <a:lnTo>
                        <a:pt x="155039" y="320775"/>
                      </a:lnTo>
                      <a:lnTo>
                        <a:pt x="194039" y="320775"/>
                      </a:lnTo>
                      <a:lnTo>
                        <a:pt x="194039" y="598650"/>
                      </a:lnTo>
                      <a:lnTo>
                        <a:pt x="252539" y="598650"/>
                      </a:lnTo>
                      <a:lnTo>
                        <a:pt x="252539" y="103350"/>
                      </a:lnTo>
                      <a:lnTo>
                        <a:pt x="291539" y="245700"/>
                      </a:lnTo>
                      <a:cubicBezTo>
                        <a:pt x="295439" y="258375"/>
                        <a:pt x="307139" y="267150"/>
                        <a:pt x="319814" y="267150"/>
                      </a:cubicBezTo>
                      <a:cubicBezTo>
                        <a:pt x="322739" y="267150"/>
                        <a:pt x="324689" y="267150"/>
                        <a:pt x="327614" y="266175"/>
                      </a:cubicBezTo>
                      <a:cubicBezTo>
                        <a:pt x="341264" y="262275"/>
                        <a:pt x="350039" y="244725"/>
                        <a:pt x="346139" y="229125"/>
                      </a:cubicBezTo>
                      <a:close/>
                    </a:path>
                  </a:pathLst>
                </a:custGeom>
                <a:solidFill>
                  <a:schemeClr val="bg1"/>
                </a:solidFill>
                <a:ln w="9723" cap="flat">
                  <a:noFill/>
                  <a:prstDash val="solid"/>
                  <a:miter/>
                </a:ln>
              </p:spPr>
              <p:txBody>
                <a:bodyPr rtlCol="0" anchor="ctr"/>
                <a:lstStyle/>
                <a:p>
                  <a:endParaRPr lang="en-AU" dirty="0"/>
                </a:p>
              </p:txBody>
            </p:sp>
            <p:sp>
              <p:nvSpPr>
                <p:cNvPr id="83" name="Freeform: Shape 82">
                  <a:extLst>
                    <a:ext uri="{FF2B5EF4-FFF2-40B4-BE49-F238E27FC236}">
                      <a16:creationId xmlns:a16="http://schemas.microsoft.com/office/drawing/2014/main" id="{10F8D43A-DBB3-49DF-A532-AA6B1736DB5D}"/>
                    </a:ext>
                  </a:extLst>
                </p:cNvPr>
                <p:cNvSpPr/>
                <p:nvPr/>
              </p:nvSpPr>
              <p:spPr>
                <a:xfrm>
                  <a:off x="6206405" y="2207441"/>
                  <a:ext cx="281788" cy="600600"/>
                </a:xfrm>
                <a:custGeom>
                  <a:avLst/>
                  <a:gdLst>
                    <a:gd name="connsiteX0" fmla="*/ 226214 w 281788"/>
                    <a:gd name="connsiteY0" fmla="*/ 225225 h 600600"/>
                    <a:gd name="connsiteX1" fmla="*/ 270089 w 281788"/>
                    <a:gd name="connsiteY1" fmla="*/ 63375 h 600600"/>
                    <a:gd name="connsiteX2" fmla="*/ 281789 w 281788"/>
                    <a:gd name="connsiteY2" fmla="*/ 39975 h 600600"/>
                    <a:gd name="connsiteX3" fmla="*/ 226214 w 281788"/>
                    <a:gd name="connsiteY3" fmla="*/ 8775 h 600600"/>
                    <a:gd name="connsiteX4" fmla="*/ 173564 w 281788"/>
                    <a:gd name="connsiteY4" fmla="*/ 0 h 600600"/>
                    <a:gd name="connsiteX5" fmla="*/ 120914 w 281788"/>
                    <a:gd name="connsiteY5" fmla="*/ 8775 h 600600"/>
                    <a:gd name="connsiteX6" fmla="*/ 53639 w 281788"/>
                    <a:gd name="connsiteY6" fmla="*/ 51675 h 600600"/>
                    <a:gd name="connsiteX7" fmla="*/ 44864 w 281788"/>
                    <a:gd name="connsiteY7" fmla="*/ 67275 h 600600"/>
                    <a:gd name="connsiteX8" fmla="*/ 989 w 281788"/>
                    <a:gd name="connsiteY8" fmla="*/ 230100 h 600600"/>
                    <a:gd name="connsiteX9" fmla="*/ 21464 w 281788"/>
                    <a:gd name="connsiteY9" fmla="*/ 267150 h 600600"/>
                    <a:gd name="connsiteX10" fmla="*/ 29264 w 281788"/>
                    <a:gd name="connsiteY10" fmla="*/ 268125 h 600600"/>
                    <a:gd name="connsiteX11" fmla="*/ 57539 w 281788"/>
                    <a:gd name="connsiteY11" fmla="*/ 246675 h 600600"/>
                    <a:gd name="connsiteX12" fmla="*/ 96539 w 281788"/>
                    <a:gd name="connsiteY12" fmla="*/ 104325 h 600600"/>
                    <a:gd name="connsiteX13" fmla="*/ 96539 w 281788"/>
                    <a:gd name="connsiteY13" fmla="*/ 600600 h 600600"/>
                    <a:gd name="connsiteX14" fmla="*/ 155039 w 281788"/>
                    <a:gd name="connsiteY14" fmla="*/ 600600 h 600600"/>
                    <a:gd name="connsiteX15" fmla="*/ 155039 w 281788"/>
                    <a:gd name="connsiteY15" fmla="*/ 321750 h 600600"/>
                    <a:gd name="connsiteX16" fmla="*/ 194039 w 281788"/>
                    <a:gd name="connsiteY16" fmla="*/ 321750 h 600600"/>
                    <a:gd name="connsiteX17" fmla="*/ 194039 w 281788"/>
                    <a:gd name="connsiteY17" fmla="*/ 599625 h 600600"/>
                    <a:gd name="connsiteX18" fmla="*/ 252539 w 281788"/>
                    <a:gd name="connsiteY18" fmla="*/ 599625 h 600600"/>
                    <a:gd name="connsiteX19" fmla="*/ 252539 w 281788"/>
                    <a:gd name="connsiteY19" fmla="*/ 283725 h 600600"/>
                    <a:gd name="connsiteX20" fmla="*/ 226214 w 281788"/>
                    <a:gd name="connsiteY20" fmla="*/ 225225 h 6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1788" h="600600">
                      <a:moveTo>
                        <a:pt x="226214" y="225225"/>
                      </a:moveTo>
                      <a:lnTo>
                        <a:pt x="270089" y="63375"/>
                      </a:lnTo>
                      <a:cubicBezTo>
                        <a:pt x="272039" y="54600"/>
                        <a:pt x="276914" y="46800"/>
                        <a:pt x="281789" y="39975"/>
                      </a:cubicBezTo>
                      <a:cubicBezTo>
                        <a:pt x="266189" y="26325"/>
                        <a:pt x="246689" y="15600"/>
                        <a:pt x="226214" y="8775"/>
                      </a:cubicBezTo>
                      <a:cubicBezTo>
                        <a:pt x="209639" y="2925"/>
                        <a:pt x="192089" y="0"/>
                        <a:pt x="173564" y="0"/>
                      </a:cubicBezTo>
                      <a:cubicBezTo>
                        <a:pt x="155039" y="0"/>
                        <a:pt x="137489" y="2925"/>
                        <a:pt x="120914" y="8775"/>
                      </a:cubicBezTo>
                      <a:cubicBezTo>
                        <a:pt x="94589" y="17550"/>
                        <a:pt x="72164" y="32175"/>
                        <a:pt x="53639" y="51675"/>
                      </a:cubicBezTo>
                      <a:cubicBezTo>
                        <a:pt x="49739" y="56550"/>
                        <a:pt x="46814" y="61425"/>
                        <a:pt x="44864" y="67275"/>
                      </a:cubicBezTo>
                      <a:lnTo>
                        <a:pt x="989" y="230100"/>
                      </a:lnTo>
                      <a:cubicBezTo>
                        <a:pt x="-2911" y="245700"/>
                        <a:pt x="4889" y="263250"/>
                        <a:pt x="21464" y="267150"/>
                      </a:cubicBezTo>
                      <a:cubicBezTo>
                        <a:pt x="24389" y="268125"/>
                        <a:pt x="26339" y="268125"/>
                        <a:pt x="29264" y="268125"/>
                      </a:cubicBezTo>
                      <a:cubicBezTo>
                        <a:pt x="41939" y="268125"/>
                        <a:pt x="53639" y="259350"/>
                        <a:pt x="57539" y="246675"/>
                      </a:cubicBezTo>
                      <a:lnTo>
                        <a:pt x="96539" y="104325"/>
                      </a:lnTo>
                      <a:lnTo>
                        <a:pt x="96539" y="600600"/>
                      </a:lnTo>
                      <a:lnTo>
                        <a:pt x="155039" y="600600"/>
                      </a:lnTo>
                      <a:lnTo>
                        <a:pt x="155039" y="321750"/>
                      </a:lnTo>
                      <a:lnTo>
                        <a:pt x="194039" y="321750"/>
                      </a:lnTo>
                      <a:lnTo>
                        <a:pt x="194039" y="599625"/>
                      </a:lnTo>
                      <a:lnTo>
                        <a:pt x="252539" y="599625"/>
                      </a:lnTo>
                      <a:lnTo>
                        <a:pt x="252539" y="283725"/>
                      </a:lnTo>
                      <a:cubicBezTo>
                        <a:pt x="232064" y="273975"/>
                        <a:pt x="220364" y="249600"/>
                        <a:pt x="226214" y="225225"/>
                      </a:cubicBezTo>
                      <a:close/>
                    </a:path>
                  </a:pathLst>
                </a:custGeom>
                <a:solidFill>
                  <a:schemeClr val="bg1"/>
                </a:solidFill>
                <a:ln w="9723" cap="flat">
                  <a:noFill/>
                  <a:prstDash val="solid"/>
                  <a:miter/>
                </a:ln>
              </p:spPr>
              <p:txBody>
                <a:bodyPr rtlCol="0" anchor="ctr"/>
                <a:lstStyle/>
                <a:p>
                  <a:endParaRPr lang="en-AU" dirty="0"/>
                </a:p>
              </p:txBody>
            </p:sp>
            <p:sp>
              <p:nvSpPr>
                <p:cNvPr id="84" name="Freeform: Shape 83">
                  <a:extLst>
                    <a:ext uri="{FF2B5EF4-FFF2-40B4-BE49-F238E27FC236}">
                      <a16:creationId xmlns:a16="http://schemas.microsoft.com/office/drawing/2014/main" id="{26F6BD2A-C03B-4464-8EF9-DDD50C82E4D3}"/>
                    </a:ext>
                  </a:extLst>
                </p:cNvPr>
                <p:cNvSpPr/>
                <p:nvPr/>
              </p:nvSpPr>
              <p:spPr>
                <a:xfrm>
                  <a:off x="6760221" y="2208416"/>
                  <a:ext cx="282693" cy="599625"/>
                </a:xfrm>
                <a:custGeom>
                  <a:avLst/>
                  <a:gdLst>
                    <a:gd name="connsiteX0" fmla="*/ 281775 w 282693"/>
                    <a:gd name="connsiteY0" fmla="*/ 229125 h 599625"/>
                    <a:gd name="connsiteX1" fmla="*/ 236925 w 282693"/>
                    <a:gd name="connsiteY1" fmla="*/ 67275 h 599625"/>
                    <a:gd name="connsiteX2" fmla="*/ 228150 w 282693"/>
                    <a:gd name="connsiteY2" fmla="*/ 51675 h 599625"/>
                    <a:gd name="connsiteX3" fmla="*/ 160875 w 282693"/>
                    <a:gd name="connsiteY3" fmla="*/ 8775 h 599625"/>
                    <a:gd name="connsiteX4" fmla="*/ 108225 w 282693"/>
                    <a:gd name="connsiteY4" fmla="*/ 0 h 599625"/>
                    <a:gd name="connsiteX5" fmla="*/ 55575 w 282693"/>
                    <a:gd name="connsiteY5" fmla="*/ 8775 h 599625"/>
                    <a:gd name="connsiteX6" fmla="*/ 0 w 282693"/>
                    <a:gd name="connsiteY6" fmla="*/ 39975 h 599625"/>
                    <a:gd name="connsiteX7" fmla="*/ 11700 w 282693"/>
                    <a:gd name="connsiteY7" fmla="*/ 62400 h 599625"/>
                    <a:gd name="connsiteX8" fmla="*/ 55575 w 282693"/>
                    <a:gd name="connsiteY8" fmla="*/ 224250 h 599625"/>
                    <a:gd name="connsiteX9" fmla="*/ 29250 w 282693"/>
                    <a:gd name="connsiteY9" fmla="*/ 282750 h 599625"/>
                    <a:gd name="connsiteX10" fmla="*/ 29250 w 282693"/>
                    <a:gd name="connsiteY10" fmla="*/ 599625 h 599625"/>
                    <a:gd name="connsiteX11" fmla="*/ 87750 w 282693"/>
                    <a:gd name="connsiteY11" fmla="*/ 599625 h 599625"/>
                    <a:gd name="connsiteX12" fmla="*/ 87750 w 282693"/>
                    <a:gd name="connsiteY12" fmla="*/ 320775 h 599625"/>
                    <a:gd name="connsiteX13" fmla="*/ 126750 w 282693"/>
                    <a:gd name="connsiteY13" fmla="*/ 320775 h 599625"/>
                    <a:gd name="connsiteX14" fmla="*/ 126750 w 282693"/>
                    <a:gd name="connsiteY14" fmla="*/ 598650 h 599625"/>
                    <a:gd name="connsiteX15" fmla="*/ 185250 w 282693"/>
                    <a:gd name="connsiteY15" fmla="*/ 598650 h 599625"/>
                    <a:gd name="connsiteX16" fmla="*/ 185250 w 282693"/>
                    <a:gd name="connsiteY16" fmla="*/ 103350 h 599625"/>
                    <a:gd name="connsiteX17" fmla="*/ 224250 w 282693"/>
                    <a:gd name="connsiteY17" fmla="*/ 245700 h 599625"/>
                    <a:gd name="connsiteX18" fmla="*/ 252525 w 282693"/>
                    <a:gd name="connsiteY18" fmla="*/ 267150 h 599625"/>
                    <a:gd name="connsiteX19" fmla="*/ 260325 w 282693"/>
                    <a:gd name="connsiteY19" fmla="*/ 266175 h 599625"/>
                    <a:gd name="connsiteX20" fmla="*/ 281775 w 282693"/>
                    <a:gd name="connsiteY20" fmla="*/ 229125 h 59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693" h="599625">
                      <a:moveTo>
                        <a:pt x="281775" y="229125"/>
                      </a:moveTo>
                      <a:lnTo>
                        <a:pt x="236925" y="67275"/>
                      </a:lnTo>
                      <a:cubicBezTo>
                        <a:pt x="234975" y="61425"/>
                        <a:pt x="232050" y="55575"/>
                        <a:pt x="228150" y="51675"/>
                      </a:cubicBezTo>
                      <a:cubicBezTo>
                        <a:pt x="209625" y="32175"/>
                        <a:pt x="186225" y="17550"/>
                        <a:pt x="160875" y="8775"/>
                      </a:cubicBezTo>
                      <a:cubicBezTo>
                        <a:pt x="144300" y="2925"/>
                        <a:pt x="126750" y="0"/>
                        <a:pt x="108225" y="0"/>
                      </a:cubicBezTo>
                      <a:cubicBezTo>
                        <a:pt x="89700" y="0"/>
                        <a:pt x="72150" y="2925"/>
                        <a:pt x="55575" y="8775"/>
                      </a:cubicBezTo>
                      <a:cubicBezTo>
                        <a:pt x="35100" y="15600"/>
                        <a:pt x="16575" y="26325"/>
                        <a:pt x="0" y="39975"/>
                      </a:cubicBezTo>
                      <a:cubicBezTo>
                        <a:pt x="5850" y="46800"/>
                        <a:pt x="9750" y="54600"/>
                        <a:pt x="11700" y="62400"/>
                      </a:cubicBezTo>
                      <a:lnTo>
                        <a:pt x="55575" y="224250"/>
                      </a:lnTo>
                      <a:cubicBezTo>
                        <a:pt x="62400" y="248625"/>
                        <a:pt x="49725" y="273000"/>
                        <a:pt x="29250" y="282750"/>
                      </a:cubicBezTo>
                      <a:lnTo>
                        <a:pt x="29250" y="599625"/>
                      </a:lnTo>
                      <a:lnTo>
                        <a:pt x="87750" y="599625"/>
                      </a:lnTo>
                      <a:lnTo>
                        <a:pt x="87750" y="320775"/>
                      </a:lnTo>
                      <a:lnTo>
                        <a:pt x="126750" y="320775"/>
                      </a:lnTo>
                      <a:lnTo>
                        <a:pt x="126750" y="598650"/>
                      </a:lnTo>
                      <a:lnTo>
                        <a:pt x="185250" y="598650"/>
                      </a:lnTo>
                      <a:lnTo>
                        <a:pt x="185250" y="103350"/>
                      </a:lnTo>
                      <a:lnTo>
                        <a:pt x="224250" y="245700"/>
                      </a:lnTo>
                      <a:cubicBezTo>
                        <a:pt x="228150" y="258375"/>
                        <a:pt x="239850" y="267150"/>
                        <a:pt x="252525" y="267150"/>
                      </a:cubicBezTo>
                      <a:cubicBezTo>
                        <a:pt x="255450" y="267150"/>
                        <a:pt x="257400" y="267150"/>
                        <a:pt x="260325" y="266175"/>
                      </a:cubicBezTo>
                      <a:cubicBezTo>
                        <a:pt x="276900" y="262275"/>
                        <a:pt x="285675" y="244725"/>
                        <a:pt x="281775" y="229125"/>
                      </a:cubicBezTo>
                      <a:close/>
                    </a:path>
                  </a:pathLst>
                </a:custGeom>
                <a:solidFill>
                  <a:schemeClr val="bg1"/>
                </a:solidFill>
                <a:ln w="9723" cap="flat">
                  <a:noFill/>
                  <a:prstDash val="solid"/>
                  <a:miter/>
                </a:ln>
              </p:spPr>
              <p:txBody>
                <a:bodyPr rtlCol="0" anchor="ctr"/>
                <a:lstStyle/>
                <a:p>
                  <a:endParaRPr lang="en-AU" dirty="0"/>
                </a:p>
              </p:txBody>
            </p:sp>
          </p:grpSp>
        </p:grpSp>
        <p:sp>
          <p:nvSpPr>
            <p:cNvPr id="76" name="TextBox 75">
              <a:extLst>
                <a:ext uri="{FF2B5EF4-FFF2-40B4-BE49-F238E27FC236}">
                  <a16:creationId xmlns:a16="http://schemas.microsoft.com/office/drawing/2014/main" id="{BF7F2C3F-F3E7-4C79-AEAE-55FF4418405F}"/>
                </a:ext>
              </a:extLst>
            </p:cNvPr>
            <p:cNvSpPr txBox="1"/>
            <p:nvPr/>
          </p:nvSpPr>
          <p:spPr>
            <a:xfrm>
              <a:off x="5428402" y="2853290"/>
              <a:ext cx="2425187" cy="677108"/>
            </a:xfrm>
            <a:prstGeom prst="rect">
              <a:avLst/>
            </a:prstGeom>
            <a:noFill/>
          </p:spPr>
          <p:txBody>
            <a:bodyPr wrap="square" rtlCol="0">
              <a:spAutoFit/>
            </a:bodyPr>
            <a:lstStyle/>
            <a:p>
              <a:pPr algn="ctr" defTabSz="1371686">
                <a:buClr>
                  <a:srgbClr val="FF0000"/>
                </a:buClr>
                <a:defRPr/>
              </a:pPr>
              <a:r>
                <a:rPr lang="en-AU" sz="2000" b="1" dirty="0">
                  <a:solidFill>
                    <a:schemeClr val="bg1"/>
                  </a:solidFill>
                </a:rPr>
                <a:t>Reoffending</a:t>
              </a:r>
            </a:p>
            <a:p>
              <a:endParaRPr lang="en-AU" dirty="0">
                <a:solidFill>
                  <a:schemeClr val="bg1"/>
                </a:solidFill>
              </a:endParaRPr>
            </a:p>
          </p:txBody>
        </p:sp>
      </p:grpSp>
      <p:sp>
        <p:nvSpPr>
          <p:cNvPr id="54" name="TextBox 53">
            <a:extLst>
              <a:ext uri="{FF2B5EF4-FFF2-40B4-BE49-F238E27FC236}">
                <a16:creationId xmlns:a16="http://schemas.microsoft.com/office/drawing/2014/main" id="{6FC7B337-FD92-4504-BBB5-F364C7711996}"/>
              </a:ext>
            </a:extLst>
          </p:cNvPr>
          <p:cNvSpPr txBox="1"/>
          <p:nvPr/>
        </p:nvSpPr>
        <p:spPr>
          <a:xfrm>
            <a:off x="8289644" y="4376925"/>
            <a:ext cx="2880000" cy="4401205"/>
          </a:xfrm>
          <a:prstGeom prst="rect">
            <a:avLst/>
          </a:prstGeom>
          <a:noFill/>
          <a:ln w="38100">
            <a:solidFill>
              <a:schemeClr val="bg1"/>
            </a:solidFill>
            <a:prstDash val="solid"/>
          </a:ln>
        </p:spPr>
        <p:txBody>
          <a:bodyPr wrap="square" rtlCol="0">
            <a:spAutoFit/>
          </a:bodyPr>
          <a:lstStyle/>
          <a:p>
            <a:pPr>
              <a:defRPr/>
            </a:pPr>
            <a:r>
              <a:rPr lang="en-AU" sz="2000" b="1" dirty="0">
                <a:solidFill>
                  <a:srgbClr val="FF0000"/>
                </a:solidFill>
              </a:rPr>
              <a:t>Police bail refusal rate </a:t>
            </a:r>
            <a:r>
              <a:rPr lang="en-AU" sz="2000" dirty="0">
                <a:solidFill>
                  <a:srgbClr val="FF0000"/>
                </a:solidFill>
              </a:rPr>
              <a:t>rose 23%</a:t>
            </a:r>
          </a:p>
          <a:p>
            <a:pPr>
              <a:defRPr/>
            </a:pPr>
            <a:r>
              <a:rPr lang="en-AU" sz="2000" b="1" dirty="0">
                <a:solidFill>
                  <a:srgbClr val="2190D7"/>
                </a:solidFill>
              </a:rPr>
              <a:t>Court bail refusal rate </a:t>
            </a:r>
            <a:r>
              <a:rPr lang="en-AU" sz="2000" dirty="0"/>
              <a:t>remained stable</a:t>
            </a:r>
          </a:p>
          <a:p>
            <a:pPr>
              <a:defRPr/>
            </a:pPr>
            <a:endParaRPr lang="en-AU" sz="2000" b="1" dirty="0"/>
          </a:p>
          <a:p>
            <a:pPr>
              <a:defRPr/>
            </a:pPr>
            <a:r>
              <a:rPr lang="en-AU" sz="2000" b="1" dirty="0">
                <a:solidFill>
                  <a:srgbClr val="FF0000"/>
                </a:solidFill>
              </a:rPr>
              <a:t>Police actions for breach bail </a:t>
            </a:r>
            <a:r>
              <a:rPr lang="en-AU" sz="2000" dirty="0">
                <a:solidFill>
                  <a:srgbClr val="FF0000"/>
                </a:solidFill>
              </a:rPr>
              <a:t>rose 24%</a:t>
            </a:r>
          </a:p>
          <a:p>
            <a:pPr>
              <a:defRPr/>
            </a:pPr>
            <a:r>
              <a:rPr lang="en-AU" sz="2000" b="1" dirty="0">
                <a:solidFill>
                  <a:schemeClr val="accent5"/>
                </a:solidFill>
              </a:rPr>
              <a:t>Court </a:t>
            </a:r>
            <a:r>
              <a:rPr lang="en-AU" sz="2000" b="1">
                <a:solidFill>
                  <a:schemeClr val="accent5"/>
                </a:solidFill>
              </a:rPr>
              <a:t>bail </a:t>
            </a:r>
            <a:r>
              <a:rPr lang="en-AU" sz="2000"/>
              <a:t>revocation </a:t>
            </a:r>
            <a:r>
              <a:rPr lang="en-AU" sz="2000" dirty="0"/>
              <a:t>fell.</a:t>
            </a:r>
          </a:p>
          <a:p>
            <a:pPr>
              <a:defRPr/>
            </a:pPr>
            <a:endParaRPr lang="en-AU" sz="2000" dirty="0"/>
          </a:p>
          <a:p>
            <a:pPr>
              <a:defRPr/>
            </a:pPr>
            <a:r>
              <a:rPr lang="en-AU" sz="2000" dirty="0"/>
              <a:t>Divergent trends in police/ court bail &amp; bail breach decisions caused increase in short term remand </a:t>
            </a:r>
          </a:p>
        </p:txBody>
      </p:sp>
      <p:sp>
        <p:nvSpPr>
          <p:cNvPr id="69" name="TextBox 68">
            <a:extLst>
              <a:ext uri="{FF2B5EF4-FFF2-40B4-BE49-F238E27FC236}">
                <a16:creationId xmlns:a16="http://schemas.microsoft.com/office/drawing/2014/main" id="{524BD18F-3980-437E-9FDA-36AB3C6A94BC}"/>
              </a:ext>
            </a:extLst>
          </p:cNvPr>
          <p:cNvSpPr txBox="1"/>
          <p:nvPr/>
        </p:nvSpPr>
        <p:spPr>
          <a:xfrm>
            <a:off x="7115788" y="261939"/>
            <a:ext cx="5420202" cy="708014"/>
          </a:xfrm>
          <a:prstGeom prst="rect">
            <a:avLst/>
          </a:prstGeom>
          <a:noFill/>
        </p:spPr>
        <p:txBody>
          <a:bodyPr wrap="none">
            <a:spAutoFit/>
          </a:bodyPr>
          <a:lstStyle/>
          <a:p>
            <a:pPr algn="ctr">
              <a:defRPr/>
            </a:pPr>
            <a:r>
              <a:rPr lang="en-US" sz="4001" b="1" spc="300" dirty="0">
                <a:solidFill>
                  <a:srgbClr val="453977"/>
                </a:solidFill>
              </a:rPr>
              <a:t>Summary: key trends</a:t>
            </a:r>
            <a:endParaRPr lang="en-US" sz="4001" b="1" spc="300" dirty="0">
              <a:solidFill>
                <a:srgbClr val="FF0000"/>
              </a:solidFill>
            </a:endParaRPr>
          </a:p>
        </p:txBody>
      </p:sp>
      <p:sp>
        <p:nvSpPr>
          <p:cNvPr id="48" name="TextBox 47">
            <a:extLst>
              <a:ext uri="{FF2B5EF4-FFF2-40B4-BE49-F238E27FC236}">
                <a16:creationId xmlns:a16="http://schemas.microsoft.com/office/drawing/2014/main" id="{C7C41B56-578F-4EEC-B0F4-72CD30856B96}"/>
              </a:ext>
            </a:extLst>
          </p:cNvPr>
          <p:cNvSpPr txBox="1"/>
          <p:nvPr/>
        </p:nvSpPr>
        <p:spPr>
          <a:xfrm>
            <a:off x="2176556" y="4439722"/>
            <a:ext cx="2767488" cy="4401205"/>
          </a:xfrm>
          <a:prstGeom prst="rect">
            <a:avLst/>
          </a:prstGeom>
          <a:noFill/>
          <a:ln w="38100">
            <a:solidFill>
              <a:schemeClr val="bg1"/>
            </a:solidFill>
            <a:prstDash val="solid"/>
          </a:ln>
        </p:spPr>
        <p:txBody>
          <a:bodyPr wrap="square" rtlCol="0">
            <a:spAutoFit/>
          </a:bodyPr>
          <a:lstStyle/>
          <a:p>
            <a:r>
              <a:rPr lang="en-AU" sz="2000" b="1" dirty="0">
                <a:solidFill>
                  <a:srgbClr val="241F55"/>
                </a:solidFill>
              </a:rPr>
              <a:t>Total pop down 21% </a:t>
            </a:r>
          </a:p>
          <a:p>
            <a:r>
              <a:rPr lang="en-AU" sz="2000" b="1" dirty="0">
                <a:solidFill>
                  <a:srgbClr val="241F55"/>
                </a:solidFill>
              </a:rPr>
              <a:t>32 </a:t>
            </a:r>
            <a:r>
              <a:rPr lang="en-AU" sz="2000" dirty="0"/>
              <a:t>fewer Aboriginal young people in 2019 v 2015</a:t>
            </a:r>
          </a:p>
          <a:p>
            <a:endParaRPr lang="en-AU" sz="2000" dirty="0"/>
          </a:p>
          <a:p>
            <a:r>
              <a:rPr lang="en-AU" sz="2000" dirty="0"/>
              <a:t>Decline from </a:t>
            </a:r>
            <a:r>
              <a:rPr lang="en-AU" sz="2000" b="1" dirty="0">
                <a:solidFill>
                  <a:srgbClr val="241F55"/>
                </a:solidFill>
              </a:rPr>
              <a:t>remand </a:t>
            </a:r>
            <a:r>
              <a:rPr lang="en-AU" sz="2000" dirty="0"/>
              <a:t>AND</a:t>
            </a:r>
            <a:r>
              <a:rPr lang="en-AU" sz="2000" b="1" dirty="0">
                <a:solidFill>
                  <a:srgbClr val="241F55"/>
                </a:solidFill>
              </a:rPr>
              <a:t> sentenced custody</a:t>
            </a:r>
          </a:p>
          <a:p>
            <a:endParaRPr lang="en-AU" sz="2000" b="1" dirty="0">
              <a:solidFill>
                <a:srgbClr val="241F55"/>
              </a:solidFill>
            </a:endParaRPr>
          </a:p>
          <a:p>
            <a:r>
              <a:rPr lang="en-AU" sz="2000" dirty="0"/>
              <a:t>Decrease in long custody episodes </a:t>
            </a:r>
          </a:p>
          <a:p>
            <a:endParaRPr lang="en-AU" sz="2000" dirty="0"/>
          </a:p>
          <a:p>
            <a:r>
              <a:rPr lang="en-AU" sz="2000" b="1" dirty="0">
                <a:solidFill>
                  <a:srgbClr val="FF0000"/>
                </a:solidFill>
              </a:rPr>
              <a:t>Increase in short term remand episodes</a:t>
            </a:r>
          </a:p>
          <a:p>
            <a:endParaRPr lang="en-AU" sz="2000" b="1" dirty="0">
              <a:solidFill>
                <a:srgbClr val="241F55"/>
              </a:solidFill>
            </a:endParaRPr>
          </a:p>
        </p:txBody>
      </p:sp>
      <p:sp>
        <p:nvSpPr>
          <p:cNvPr id="55" name="TextBox 54">
            <a:extLst>
              <a:ext uri="{FF2B5EF4-FFF2-40B4-BE49-F238E27FC236}">
                <a16:creationId xmlns:a16="http://schemas.microsoft.com/office/drawing/2014/main" id="{7A212CCE-4685-4AEE-A3DC-AB81943D05F0}"/>
              </a:ext>
            </a:extLst>
          </p:cNvPr>
          <p:cNvSpPr txBox="1"/>
          <p:nvPr/>
        </p:nvSpPr>
        <p:spPr>
          <a:xfrm>
            <a:off x="5296308" y="4270475"/>
            <a:ext cx="2767488" cy="4093428"/>
          </a:xfrm>
          <a:prstGeom prst="rect">
            <a:avLst/>
          </a:prstGeom>
          <a:noFill/>
          <a:ln w="38100">
            <a:noFill/>
            <a:prstDash val="solid"/>
          </a:ln>
        </p:spPr>
        <p:txBody>
          <a:bodyPr wrap="square" rtlCol="0">
            <a:spAutoFit/>
          </a:bodyPr>
          <a:lstStyle/>
          <a:p>
            <a:r>
              <a:rPr lang="en-AU" sz="2000" b="1" dirty="0">
                <a:solidFill>
                  <a:schemeClr val="tx1">
                    <a:lumMod val="65000"/>
                    <a:lumOff val="35000"/>
                  </a:schemeClr>
                </a:solidFill>
              </a:rPr>
              <a:t>Court actions down 10% </a:t>
            </a:r>
            <a:r>
              <a:rPr lang="en-AU" sz="2000" dirty="0"/>
              <a:t>369 fewer Aboriginal </a:t>
            </a:r>
            <a:r>
              <a:rPr lang="en-AU" sz="2000" dirty="0" err="1"/>
              <a:t>yp</a:t>
            </a:r>
            <a:r>
              <a:rPr lang="en-AU" sz="2000" dirty="0"/>
              <a:t> in 2019 v 2015</a:t>
            </a:r>
            <a:endParaRPr lang="en-AU" sz="2000" dirty="0">
              <a:solidFill>
                <a:srgbClr val="FF0000"/>
              </a:solidFill>
            </a:endParaRPr>
          </a:p>
          <a:p>
            <a:endParaRPr lang="en-AU" sz="2000" b="1" dirty="0">
              <a:solidFill>
                <a:srgbClr val="FF0000"/>
              </a:solidFill>
            </a:endParaRPr>
          </a:p>
          <a:p>
            <a:r>
              <a:rPr lang="en-AU" sz="2000" b="1" dirty="0">
                <a:solidFill>
                  <a:schemeClr val="tx1">
                    <a:lumMod val="65000"/>
                    <a:lumOff val="35000"/>
                  </a:schemeClr>
                </a:solidFill>
              </a:rPr>
              <a:t>Decline</a:t>
            </a:r>
            <a:r>
              <a:rPr lang="en-AU" sz="2000" dirty="0"/>
              <a:t> in </a:t>
            </a:r>
            <a:r>
              <a:rPr lang="en-AU" sz="2000" b="1" dirty="0">
                <a:solidFill>
                  <a:schemeClr val="tx1">
                    <a:lumMod val="65000"/>
                    <a:lumOff val="35000"/>
                  </a:schemeClr>
                </a:solidFill>
              </a:rPr>
              <a:t>property offence </a:t>
            </a:r>
            <a:r>
              <a:rPr lang="en-AU" sz="2000" dirty="0"/>
              <a:t>charges</a:t>
            </a:r>
            <a:endParaRPr lang="en-AU" sz="2000" b="1" dirty="0">
              <a:solidFill>
                <a:schemeClr val="tx1">
                  <a:lumMod val="65000"/>
                  <a:lumOff val="35000"/>
                </a:schemeClr>
              </a:solidFill>
            </a:endParaRPr>
          </a:p>
          <a:p>
            <a:endParaRPr lang="en-AU" sz="2000" dirty="0"/>
          </a:p>
          <a:p>
            <a:r>
              <a:rPr lang="en-AU" sz="2000" dirty="0"/>
              <a:t>Consistent split between diversion/ court</a:t>
            </a:r>
          </a:p>
          <a:p>
            <a:endParaRPr lang="en-AU" sz="2000" dirty="0"/>
          </a:p>
          <a:p>
            <a:r>
              <a:rPr lang="en-AU" sz="2000" b="1" dirty="0">
                <a:solidFill>
                  <a:srgbClr val="FF0000"/>
                </a:solidFill>
              </a:rPr>
              <a:t>Increased court actions for intimidation/stalking &amp; breach AVO</a:t>
            </a:r>
          </a:p>
        </p:txBody>
      </p:sp>
    </p:spTree>
    <p:extLst>
      <p:ext uri="{BB962C8B-B14F-4D97-AF65-F5344CB8AC3E}">
        <p14:creationId xmlns:p14="http://schemas.microsoft.com/office/powerpoint/2010/main" val="407142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up)">
                                      <p:cBhvr>
                                        <p:cTn id="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a:extLst>
              <a:ext uri="{FF2B5EF4-FFF2-40B4-BE49-F238E27FC236}">
                <a16:creationId xmlns:a16="http://schemas.microsoft.com/office/drawing/2014/main" id="{39E125BC-6838-4A42-9D1C-4136BAF4C969}"/>
              </a:ext>
            </a:extLst>
          </p:cNvPr>
          <p:cNvGraphicFramePr>
            <a:graphicFrameLocks/>
          </p:cNvGraphicFramePr>
          <p:nvPr>
            <p:extLst>
              <p:ext uri="{D42A27DB-BD31-4B8C-83A1-F6EECF244321}">
                <p14:modId xmlns:p14="http://schemas.microsoft.com/office/powerpoint/2010/main" val="167767870"/>
              </p:ext>
            </p:extLst>
          </p:nvPr>
        </p:nvGraphicFramePr>
        <p:xfrm>
          <a:off x="2623192" y="1697459"/>
          <a:ext cx="7519692" cy="4599568"/>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D6A7A553-BF5A-44DF-BF2C-612A5E183B2F}"/>
              </a:ext>
            </a:extLst>
          </p:cNvPr>
          <p:cNvSpPr>
            <a:spLocks noGrp="1"/>
          </p:cNvSpPr>
          <p:nvPr>
            <p:ph type="sldNum" sz="quarter" idx="4"/>
          </p:nvPr>
        </p:nvSpPr>
        <p:spPr/>
        <p:txBody>
          <a:bodyPr/>
          <a:lstStyle/>
          <a:p>
            <a:fld id="{BC64674B-0CCF-4531-A68C-815F17BC8CC8}" type="slidenum">
              <a:rPr lang="en-US" smtClean="0"/>
              <a:pPr/>
              <a:t>15</a:t>
            </a:fld>
            <a:endParaRPr lang="en-US" dirty="0"/>
          </a:p>
        </p:txBody>
      </p:sp>
      <p:pic>
        <p:nvPicPr>
          <p:cNvPr id="26" name="Picture 25"/>
          <p:cNvPicPr>
            <a:picLocks noChangeAspect="1"/>
          </p:cNvPicPr>
          <p:nvPr/>
        </p:nvPicPr>
        <p:blipFill>
          <a:blip r:embed="rId4"/>
          <a:stretch>
            <a:fillRect/>
          </a:stretch>
        </p:blipFill>
        <p:spPr>
          <a:xfrm>
            <a:off x="389819" y="498845"/>
            <a:ext cx="1089732" cy="782936"/>
          </a:xfrm>
          <a:prstGeom prst="rect">
            <a:avLst/>
          </a:prstGeom>
        </p:spPr>
      </p:pic>
      <p:sp>
        <p:nvSpPr>
          <p:cNvPr id="6" name="Rectangle 5">
            <a:extLst>
              <a:ext uri="{FF2B5EF4-FFF2-40B4-BE49-F238E27FC236}">
                <a16:creationId xmlns:a16="http://schemas.microsoft.com/office/drawing/2014/main" id="{1C2D90AF-9737-4912-81B6-02563A6B14EB}"/>
              </a:ext>
            </a:extLst>
          </p:cNvPr>
          <p:cNvSpPr/>
          <p:nvPr/>
        </p:nvSpPr>
        <p:spPr>
          <a:xfrm>
            <a:off x="16331631" y="3980"/>
            <a:ext cx="1870753" cy="931109"/>
          </a:xfrm>
          <a:prstGeom prst="rect">
            <a:avLst/>
          </a:prstGeom>
          <a:solidFill>
            <a:srgbClr val="FFFFFF">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67D14228-B74B-4818-966D-E52C21EF3BC3}"/>
              </a:ext>
            </a:extLst>
          </p:cNvPr>
          <p:cNvSpPr txBox="1"/>
          <p:nvPr/>
        </p:nvSpPr>
        <p:spPr>
          <a:xfrm>
            <a:off x="2083384" y="29640"/>
            <a:ext cx="16119000" cy="646331"/>
          </a:xfrm>
          <a:prstGeom prst="rect">
            <a:avLst/>
          </a:prstGeom>
          <a:noFill/>
        </p:spPr>
        <p:txBody>
          <a:bodyPr wrap="square">
            <a:spAutoFit/>
          </a:bodyPr>
          <a:lstStyle/>
          <a:p>
            <a:pPr algn="ctr" defTabSz="1371191" fontAlgn="auto">
              <a:spcBef>
                <a:spcPts val="0"/>
              </a:spcBef>
              <a:spcAft>
                <a:spcPts val="0"/>
              </a:spcAft>
              <a:defRPr/>
            </a:pPr>
            <a:r>
              <a:rPr lang="en-US" sz="3600" b="1" dirty="0">
                <a:solidFill>
                  <a:srgbClr val="453977"/>
                </a:solidFill>
                <a:latin typeface="Arial" panose="020B0604020202020204" pitchFamily="34" charset="0"/>
                <a:cs typeface="Arial" panose="020B0604020202020204" pitchFamily="34" charset="0"/>
              </a:rPr>
              <a:t>Court appearances by Aboriginal young people</a:t>
            </a:r>
          </a:p>
        </p:txBody>
      </p:sp>
      <p:sp>
        <p:nvSpPr>
          <p:cNvPr id="11" name="Facts rectangle">
            <a:extLst>
              <a:ext uri="{FF2B5EF4-FFF2-40B4-BE49-F238E27FC236}">
                <a16:creationId xmlns:a16="http://schemas.microsoft.com/office/drawing/2014/main" id="{68648847-22D7-4B52-A97A-3B547054356A}"/>
              </a:ext>
            </a:extLst>
          </p:cNvPr>
          <p:cNvSpPr>
            <a:spLocks/>
          </p:cNvSpPr>
          <p:nvPr/>
        </p:nvSpPr>
        <p:spPr>
          <a:xfrm>
            <a:off x="10565595" y="1305714"/>
            <a:ext cx="7379506" cy="5035125"/>
          </a:xfrm>
          <a:prstGeom prst="roundRect">
            <a:avLst>
              <a:gd name="adj" fmla="val 3139"/>
            </a:avLst>
          </a:prstGeom>
          <a:noFill/>
          <a:ln w="28575" cap="rnd" cmpd="sng" algn="ctr">
            <a:solidFill>
              <a:schemeClr val="tx1"/>
            </a:solidFill>
            <a:prstDash val="solid"/>
          </a:ln>
          <a:effectLst/>
        </p:spPr>
        <p:txBody>
          <a:bodyPr lIns="137135" tIns="68568" rIns="137135" bIns="68568" anchor="ctr"/>
          <a:lstStyle/>
          <a:p>
            <a:pPr algn="ctr" defTabSz="685676">
              <a:defRPr/>
            </a:pPr>
            <a:endParaRPr lang="en-AU" sz="4050" kern="0" dirty="0">
              <a:solidFill>
                <a:prstClr val="white"/>
              </a:solidFill>
              <a:latin typeface="Trebuchet MS" panose="020B0603020202020204"/>
            </a:endParaRPr>
          </a:p>
        </p:txBody>
      </p:sp>
      <p:graphicFrame>
        <p:nvGraphicFramePr>
          <p:cNvPr id="12" name="Chart 11">
            <a:extLst>
              <a:ext uri="{FF2B5EF4-FFF2-40B4-BE49-F238E27FC236}">
                <a16:creationId xmlns:a16="http://schemas.microsoft.com/office/drawing/2014/main" id="{3FBA5AD9-FDF1-4840-BBF4-3065FE1585F7}"/>
              </a:ext>
            </a:extLst>
          </p:cNvPr>
          <p:cNvGraphicFramePr>
            <a:graphicFrameLocks/>
          </p:cNvGraphicFramePr>
          <p:nvPr>
            <p:extLst>
              <p:ext uri="{D42A27DB-BD31-4B8C-83A1-F6EECF244321}">
                <p14:modId xmlns:p14="http://schemas.microsoft.com/office/powerpoint/2010/main" val="2029735904"/>
              </p:ext>
            </p:extLst>
          </p:nvPr>
        </p:nvGraphicFramePr>
        <p:xfrm>
          <a:off x="10754228" y="1530048"/>
          <a:ext cx="7339753" cy="4675879"/>
        </p:xfrm>
        <a:graphic>
          <a:graphicData uri="http://schemas.openxmlformats.org/drawingml/2006/chart">
            <c:chart xmlns:c="http://schemas.openxmlformats.org/drawingml/2006/chart" xmlns:r="http://schemas.openxmlformats.org/officeDocument/2006/relationships" r:id="rId5"/>
          </a:graphicData>
        </a:graphic>
      </p:graphicFrame>
      <p:sp>
        <p:nvSpPr>
          <p:cNvPr id="19" name="Arrow: Right 18">
            <a:extLst>
              <a:ext uri="{FF2B5EF4-FFF2-40B4-BE49-F238E27FC236}">
                <a16:creationId xmlns:a16="http://schemas.microsoft.com/office/drawing/2014/main" id="{6C73495D-6E67-4570-BF44-47A8B8490107}"/>
              </a:ext>
            </a:extLst>
          </p:cNvPr>
          <p:cNvSpPr/>
          <p:nvPr/>
        </p:nvSpPr>
        <p:spPr>
          <a:xfrm rot="387349">
            <a:off x="11818124" y="3286221"/>
            <a:ext cx="5638492" cy="447655"/>
          </a:xfrm>
          <a:prstGeom prst="rightArrow">
            <a:avLst/>
          </a:prstGeom>
          <a:solidFill>
            <a:srgbClr val="2190D7"/>
          </a:solidFill>
          <a:ln>
            <a:solidFill>
              <a:srgbClr val="2190D7"/>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b="1" dirty="0">
                <a:solidFill>
                  <a:schemeClr val="bg1"/>
                </a:solidFill>
              </a:rPr>
              <a:t>19% DECREASE</a:t>
            </a:r>
          </a:p>
        </p:txBody>
      </p:sp>
      <p:sp>
        <p:nvSpPr>
          <p:cNvPr id="20" name="Facts rectangle">
            <a:extLst>
              <a:ext uri="{FF2B5EF4-FFF2-40B4-BE49-F238E27FC236}">
                <a16:creationId xmlns:a16="http://schemas.microsoft.com/office/drawing/2014/main" id="{1DFD12A2-B357-4B95-95F3-6A6844E51787}"/>
              </a:ext>
            </a:extLst>
          </p:cNvPr>
          <p:cNvSpPr>
            <a:spLocks/>
          </p:cNvSpPr>
          <p:nvPr/>
        </p:nvSpPr>
        <p:spPr>
          <a:xfrm>
            <a:off x="2101315" y="1281781"/>
            <a:ext cx="8273691" cy="5059058"/>
          </a:xfrm>
          <a:prstGeom prst="roundRect">
            <a:avLst>
              <a:gd name="adj" fmla="val 3139"/>
            </a:avLst>
          </a:prstGeom>
          <a:noFill/>
          <a:ln w="28575" cap="rnd" cmpd="sng" algn="ctr">
            <a:solidFill>
              <a:schemeClr val="tx1"/>
            </a:solidFill>
            <a:prstDash val="solid"/>
          </a:ln>
          <a:effectLst/>
        </p:spPr>
        <p:txBody>
          <a:bodyPr lIns="137135" tIns="68568" rIns="137135" bIns="68568" anchor="ctr"/>
          <a:lstStyle/>
          <a:p>
            <a:pPr marL="0" marR="0" lvl="0" indent="0" algn="ctr" defTabSz="685676" rtl="0" eaLnBrk="1" fontAlgn="auto" latinLnBrk="0" hangingPunct="1">
              <a:lnSpc>
                <a:spcPct val="100000"/>
              </a:lnSpc>
              <a:spcBef>
                <a:spcPts val="0"/>
              </a:spcBef>
              <a:spcAft>
                <a:spcPts val="0"/>
              </a:spcAft>
              <a:buClrTx/>
              <a:buSzTx/>
              <a:buFontTx/>
              <a:buNone/>
              <a:tabLst/>
              <a:defRPr/>
            </a:pPr>
            <a:endParaRPr kumimoji="0" lang="en-AU" sz="405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21" name="TextBox 20">
            <a:extLst>
              <a:ext uri="{FF2B5EF4-FFF2-40B4-BE49-F238E27FC236}">
                <a16:creationId xmlns:a16="http://schemas.microsoft.com/office/drawing/2014/main" id="{86C7EC3E-3E4F-4AC6-8DA8-EEC0B2DC73E7}"/>
              </a:ext>
            </a:extLst>
          </p:cNvPr>
          <p:cNvSpPr txBox="1"/>
          <p:nvPr/>
        </p:nvSpPr>
        <p:spPr>
          <a:xfrm>
            <a:off x="3595471" y="1131916"/>
            <a:ext cx="5044971" cy="369332"/>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srgbClr val="ED7D31">
                    <a:lumMod val="75000"/>
                  </a:srgbClr>
                </a:solidFill>
                <a:effectLst/>
                <a:uLnTx/>
                <a:uFillTx/>
                <a:latin typeface="Arial" panose="020B0604020202020204" pitchFamily="34" charset="0"/>
                <a:ea typeface="+mn-ea"/>
                <a:cs typeface="Arial" panose="020B0604020202020204" pitchFamily="34" charset="0"/>
              </a:rPr>
              <a:t>Aboriginal young people proceeded to court</a:t>
            </a:r>
          </a:p>
        </p:txBody>
      </p:sp>
      <p:sp>
        <p:nvSpPr>
          <p:cNvPr id="22" name="Speech Bubble: Rectangle 21">
            <a:extLst>
              <a:ext uri="{FF2B5EF4-FFF2-40B4-BE49-F238E27FC236}">
                <a16:creationId xmlns:a16="http://schemas.microsoft.com/office/drawing/2014/main" id="{EB0C147D-EF4B-45CD-AAC8-874D163A7527}"/>
              </a:ext>
            </a:extLst>
          </p:cNvPr>
          <p:cNvSpPr/>
          <p:nvPr/>
        </p:nvSpPr>
        <p:spPr>
          <a:xfrm>
            <a:off x="7201204" y="1570662"/>
            <a:ext cx="2773197" cy="965495"/>
          </a:xfrm>
          <a:prstGeom prst="wedgeRectCallout">
            <a:avLst>
              <a:gd name="adj1" fmla="val -55917"/>
              <a:gd name="adj2" fmla="val -16388"/>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Total volume to court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Court proceedings declined by 10% (down 369)</a:t>
            </a:r>
          </a:p>
        </p:txBody>
      </p:sp>
      <p:sp>
        <p:nvSpPr>
          <p:cNvPr id="25" name="TextBox 24">
            <a:extLst>
              <a:ext uri="{FF2B5EF4-FFF2-40B4-BE49-F238E27FC236}">
                <a16:creationId xmlns:a16="http://schemas.microsoft.com/office/drawing/2014/main" id="{CFF32585-B77C-4A5E-93A6-7BF0014A839D}"/>
              </a:ext>
            </a:extLst>
          </p:cNvPr>
          <p:cNvSpPr txBox="1"/>
          <p:nvPr/>
        </p:nvSpPr>
        <p:spPr>
          <a:xfrm>
            <a:off x="11810834" y="1086264"/>
            <a:ext cx="4801314" cy="369332"/>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srgbClr val="ED7D31">
                    <a:lumMod val="75000"/>
                  </a:srgbClr>
                </a:solidFill>
                <a:effectLst/>
                <a:uLnTx/>
                <a:uFillTx/>
                <a:latin typeface="Arial" panose="020B0604020202020204" pitchFamily="34" charset="0"/>
                <a:ea typeface="+mn-ea"/>
                <a:cs typeface="Arial" panose="020B0604020202020204" pitchFamily="34" charset="0"/>
              </a:rPr>
              <a:t>Aboriginal young people finalised in court</a:t>
            </a:r>
          </a:p>
        </p:txBody>
      </p:sp>
      <p:sp>
        <p:nvSpPr>
          <p:cNvPr id="2" name="TextBox 1">
            <a:extLst>
              <a:ext uri="{FF2B5EF4-FFF2-40B4-BE49-F238E27FC236}">
                <a16:creationId xmlns:a16="http://schemas.microsoft.com/office/drawing/2014/main" id="{DBCEE321-348B-432E-977C-B8662CB5BCA9}"/>
              </a:ext>
            </a:extLst>
          </p:cNvPr>
          <p:cNvSpPr txBox="1"/>
          <p:nvPr/>
        </p:nvSpPr>
        <p:spPr>
          <a:xfrm>
            <a:off x="2623192" y="7165299"/>
            <a:ext cx="11374332" cy="954107"/>
          </a:xfrm>
          <a:prstGeom prst="rect">
            <a:avLst/>
          </a:prstGeom>
          <a:noFill/>
        </p:spPr>
        <p:txBody>
          <a:bodyPr wrap="none" rtlCol="0">
            <a:spAutoFit/>
          </a:bodyPr>
          <a:lstStyle/>
          <a:p>
            <a:pPr marL="285750" indent="-285750">
              <a:buFont typeface="Arial" panose="020B0604020202020204" pitchFamily="34" charset="0"/>
              <a:buChar char="•"/>
            </a:pPr>
            <a:r>
              <a:rPr lang="en-AU" sz="2800" dirty="0"/>
              <a:t>Reduction in Police charges consistent with reduction in court appearances</a:t>
            </a:r>
          </a:p>
          <a:p>
            <a:pPr marL="285750" indent="-285750">
              <a:buFont typeface="Arial" panose="020B0604020202020204" pitchFamily="34" charset="0"/>
              <a:buChar char="•"/>
            </a:pPr>
            <a:r>
              <a:rPr lang="en-AU" sz="2800" dirty="0"/>
              <a:t>Court reduction even larger due to charge grouping</a:t>
            </a:r>
          </a:p>
        </p:txBody>
      </p:sp>
    </p:spTree>
    <p:extLst>
      <p:ext uri="{BB962C8B-B14F-4D97-AF65-F5344CB8AC3E}">
        <p14:creationId xmlns:p14="http://schemas.microsoft.com/office/powerpoint/2010/main" val="157263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left)">
                                      <p:cBhvr>
                                        <p:cTn id="13" dur="500"/>
                                        <p:tgtEl>
                                          <p:spTgt spid="2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left)">
                                      <p:cBhvr>
                                        <p:cTn id="24" dur="500"/>
                                        <p:tgtEl>
                                          <p:spTgt spid="25"/>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AsOne/>
      </p:bldGraphic>
      <p:bldP spid="11" grpId="0" animBg="1"/>
      <p:bldGraphic spid="12" grpId="0">
        <p:bldAsOne/>
      </p:bldGraphic>
      <p:bldP spid="19" grpId="0" animBg="1"/>
      <p:bldP spid="20" grpId="0" animBg="1"/>
      <p:bldP spid="21" grpId="0" animBg="1"/>
      <p:bldP spid="22" grpId="0" animBg="1"/>
      <p:bldP spid="25"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a:extLst>
              <a:ext uri="{FF2B5EF4-FFF2-40B4-BE49-F238E27FC236}">
                <a16:creationId xmlns:a16="http://schemas.microsoft.com/office/drawing/2014/main" id="{00000000-0008-0000-0800-000002000000}"/>
              </a:ext>
            </a:extLst>
          </p:cNvPr>
          <p:cNvGraphicFramePr>
            <a:graphicFrameLocks/>
          </p:cNvGraphicFramePr>
          <p:nvPr>
            <p:extLst>
              <p:ext uri="{D42A27DB-BD31-4B8C-83A1-F6EECF244321}">
                <p14:modId xmlns:p14="http://schemas.microsoft.com/office/powerpoint/2010/main" val="2897960502"/>
              </p:ext>
            </p:extLst>
          </p:nvPr>
        </p:nvGraphicFramePr>
        <p:xfrm>
          <a:off x="2052959" y="1448843"/>
          <a:ext cx="9082827" cy="8871015"/>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D6A7A553-BF5A-44DF-BF2C-612A5E183B2F}"/>
              </a:ext>
            </a:extLst>
          </p:cNvPr>
          <p:cNvSpPr>
            <a:spLocks noGrp="1"/>
          </p:cNvSpPr>
          <p:nvPr>
            <p:ph type="sldNum" sz="quarter" idx="4"/>
          </p:nvPr>
        </p:nvSpPr>
        <p:spPr/>
        <p:txBody>
          <a:bodyPr/>
          <a:lstStyle/>
          <a:p>
            <a:fld id="{BC64674B-0CCF-4531-A68C-815F17BC8CC8}" type="slidenum">
              <a:rPr lang="en-US" smtClean="0"/>
              <a:pPr/>
              <a:t>16</a:t>
            </a:fld>
            <a:endParaRPr lang="en-US" dirty="0"/>
          </a:p>
        </p:txBody>
      </p:sp>
      <p:pic>
        <p:nvPicPr>
          <p:cNvPr id="26" name="Picture 25"/>
          <p:cNvPicPr>
            <a:picLocks noChangeAspect="1"/>
          </p:cNvPicPr>
          <p:nvPr/>
        </p:nvPicPr>
        <p:blipFill>
          <a:blip r:embed="rId4"/>
          <a:stretch>
            <a:fillRect/>
          </a:stretch>
        </p:blipFill>
        <p:spPr>
          <a:xfrm>
            <a:off x="389819" y="498845"/>
            <a:ext cx="1089732" cy="782936"/>
          </a:xfrm>
          <a:prstGeom prst="rect">
            <a:avLst/>
          </a:prstGeom>
        </p:spPr>
      </p:pic>
      <p:sp>
        <p:nvSpPr>
          <p:cNvPr id="5" name="TextBox 4">
            <a:extLst>
              <a:ext uri="{FF2B5EF4-FFF2-40B4-BE49-F238E27FC236}">
                <a16:creationId xmlns:a16="http://schemas.microsoft.com/office/drawing/2014/main" id="{6E465332-8CCC-47BC-B152-DAD78A29BDE9}"/>
              </a:ext>
            </a:extLst>
          </p:cNvPr>
          <p:cNvSpPr txBox="1"/>
          <p:nvPr/>
        </p:nvSpPr>
        <p:spPr>
          <a:xfrm>
            <a:off x="2026024" y="92281"/>
            <a:ext cx="16079770" cy="646331"/>
          </a:xfrm>
          <a:prstGeom prst="rect">
            <a:avLst/>
          </a:prstGeom>
          <a:noFill/>
        </p:spPr>
        <p:txBody>
          <a:bodyPr wrap="square">
            <a:spAutoFit/>
          </a:bodyPr>
          <a:lstStyle/>
          <a:p>
            <a:pPr algn="ctr" defTabSz="1371191" fontAlgn="auto">
              <a:spcBef>
                <a:spcPts val="0"/>
              </a:spcBef>
              <a:spcAft>
                <a:spcPts val="0"/>
              </a:spcAft>
              <a:defRPr/>
            </a:pPr>
            <a:r>
              <a:rPr lang="en-US" sz="3600" b="1" dirty="0">
                <a:solidFill>
                  <a:srgbClr val="453977"/>
                </a:solidFill>
                <a:latin typeface="Arial" panose="020B0604020202020204" pitchFamily="34" charset="0"/>
                <a:cs typeface="Arial" panose="020B0604020202020204" pitchFamily="34" charset="0"/>
              </a:rPr>
              <a:t>Offence types in court &amp; custody sentences</a:t>
            </a:r>
          </a:p>
        </p:txBody>
      </p:sp>
      <p:sp>
        <p:nvSpPr>
          <p:cNvPr id="6" name="Facts rectangle">
            <a:extLst>
              <a:ext uri="{FF2B5EF4-FFF2-40B4-BE49-F238E27FC236}">
                <a16:creationId xmlns:a16="http://schemas.microsoft.com/office/drawing/2014/main" id="{3D3051BC-09C6-470C-8BC3-EC4712D825C0}"/>
              </a:ext>
            </a:extLst>
          </p:cNvPr>
          <p:cNvSpPr>
            <a:spLocks/>
          </p:cNvSpPr>
          <p:nvPr/>
        </p:nvSpPr>
        <p:spPr>
          <a:xfrm>
            <a:off x="2052959" y="998313"/>
            <a:ext cx="9082827" cy="9233293"/>
          </a:xfrm>
          <a:prstGeom prst="roundRect">
            <a:avLst>
              <a:gd name="adj" fmla="val 3139"/>
            </a:avLst>
          </a:prstGeom>
          <a:noFill/>
          <a:ln w="28575" cap="rnd" cmpd="sng" algn="ctr">
            <a:solidFill>
              <a:schemeClr val="tx1"/>
            </a:solidFill>
            <a:prstDash val="solid"/>
          </a:ln>
          <a:effectLst/>
        </p:spPr>
        <p:txBody>
          <a:bodyPr lIns="137135" tIns="68568" rIns="137135" bIns="68568" anchor="ctr"/>
          <a:lstStyle/>
          <a:p>
            <a:pPr algn="ctr" defTabSz="685676">
              <a:defRPr/>
            </a:pPr>
            <a:endParaRPr lang="en-AU" sz="4050" kern="0" dirty="0">
              <a:solidFill>
                <a:prstClr val="white"/>
              </a:solidFill>
              <a:latin typeface="Trebuchet MS" panose="020B0603020202020204"/>
            </a:endParaRPr>
          </a:p>
        </p:txBody>
      </p:sp>
      <p:sp>
        <p:nvSpPr>
          <p:cNvPr id="8" name="TextBox 5">
            <a:extLst>
              <a:ext uri="{FF2B5EF4-FFF2-40B4-BE49-F238E27FC236}">
                <a16:creationId xmlns:a16="http://schemas.microsoft.com/office/drawing/2014/main" id="{26C91C15-DCE0-4431-A13A-234F19209D4E}"/>
              </a:ext>
            </a:extLst>
          </p:cNvPr>
          <p:cNvSpPr txBox="1">
            <a:spLocks noChangeArrowheads="1"/>
          </p:cNvSpPr>
          <p:nvPr/>
        </p:nvSpPr>
        <p:spPr bwMode="auto">
          <a:xfrm>
            <a:off x="2944368" y="729664"/>
            <a:ext cx="7121541" cy="71917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2623" tIns="51312" rIns="102623" bIns="51312">
            <a:spAutoFit/>
          </a:bodyPr>
          <a:lstStyle>
            <a:lvl1pPr eaLnBrk="0" hangingPunct="0">
              <a:spcBef>
                <a:spcPct val="20000"/>
              </a:spcBef>
              <a:buFont typeface="Arial" charset="0"/>
              <a:buChar char="•"/>
              <a:defRPr sz="4300">
                <a:solidFill>
                  <a:schemeClr val="tx1"/>
                </a:solidFill>
                <a:latin typeface="Calibri" pitchFamily="34" charset="0"/>
              </a:defRPr>
            </a:lvl1pPr>
            <a:lvl2pPr marL="742950" indent="-285750" eaLnBrk="0" hangingPunct="0">
              <a:spcBef>
                <a:spcPct val="20000"/>
              </a:spcBef>
              <a:buFont typeface="Arial" charset="0"/>
              <a:buChar char="–"/>
              <a:defRPr sz="3700">
                <a:solidFill>
                  <a:schemeClr val="tx1"/>
                </a:solidFill>
                <a:latin typeface="Calibri" pitchFamily="34" charset="0"/>
              </a:defRPr>
            </a:lvl2pPr>
            <a:lvl3pPr marL="1143000" indent="-228600" eaLnBrk="0" hangingPunct="0">
              <a:spcBef>
                <a:spcPct val="20000"/>
              </a:spcBef>
              <a:buFont typeface="Arial" charset="0"/>
              <a:buChar char="•"/>
              <a:defRPr sz="3200">
                <a:solidFill>
                  <a:schemeClr val="tx1"/>
                </a:solidFill>
                <a:latin typeface="Calibri" pitchFamily="34" charset="0"/>
              </a:defRPr>
            </a:lvl3pPr>
            <a:lvl4pPr marL="1600200" indent="-228600" eaLnBrk="0" hangingPunct="0">
              <a:spcBef>
                <a:spcPct val="20000"/>
              </a:spcBef>
              <a:buFont typeface="Arial" charset="0"/>
              <a:buChar char="–"/>
              <a:defRPr sz="2700">
                <a:solidFill>
                  <a:schemeClr val="tx1"/>
                </a:solidFill>
                <a:latin typeface="Calibri" pitchFamily="34" charset="0"/>
              </a:defRPr>
            </a:lvl4pPr>
            <a:lvl5pPr marL="2057400" indent="-228600" eaLnBrk="0" hangingPunct="0">
              <a:spcBef>
                <a:spcPct val="20000"/>
              </a:spcBef>
              <a:buFont typeface="Arial" charset="0"/>
              <a:buChar char="»"/>
              <a:defRPr sz="2700">
                <a:solidFill>
                  <a:schemeClr val="tx1"/>
                </a:solidFill>
                <a:latin typeface="Calibri" pitchFamily="34" charset="0"/>
              </a:defRPr>
            </a:lvl5pPr>
            <a:lvl6pPr marL="25146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6pPr>
            <a:lvl7pPr marL="29718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7pPr>
            <a:lvl8pPr marL="34290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8pPr>
            <a:lvl9pPr marL="38862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9pPr>
          </a:lstStyle>
          <a:p>
            <a:pPr algn="ctr" eaLnBrk="1" hangingPunct="1">
              <a:spcBef>
                <a:spcPct val="0"/>
              </a:spcBef>
              <a:buFontTx/>
              <a:buNone/>
            </a:pPr>
            <a:r>
              <a:rPr lang="en-AU" altLang="en-US" sz="2000" b="1" dirty="0">
                <a:solidFill>
                  <a:schemeClr val="accent2">
                    <a:lumMod val="75000"/>
                  </a:schemeClr>
                </a:solidFill>
                <a:latin typeface="Arial" charset="0"/>
              </a:rPr>
              <a:t>Proven appearances by penalty, with % that result in custody for each offence, 2019</a:t>
            </a:r>
          </a:p>
        </p:txBody>
      </p:sp>
      <p:sp>
        <p:nvSpPr>
          <p:cNvPr id="14" name="Rectangle 13">
            <a:extLst>
              <a:ext uri="{FF2B5EF4-FFF2-40B4-BE49-F238E27FC236}">
                <a16:creationId xmlns:a16="http://schemas.microsoft.com/office/drawing/2014/main" id="{F572D701-391F-4463-B499-9B8E2565F23C}"/>
              </a:ext>
            </a:extLst>
          </p:cNvPr>
          <p:cNvSpPr/>
          <p:nvPr/>
        </p:nvSpPr>
        <p:spPr>
          <a:xfrm>
            <a:off x="16235041" y="33289"/>
            <a:ext cx="1870753" cy="931109"/>
          </a:xfrm>
          <a:prstGeom prst="rect">
            <a:avLst/>
          </a:prstGeom>
          <a:solidFill>
            <a:srgbClr val="FFFFFF">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2" name="Group 11">
            <a:extLst>
              <a:ext uri="{FF2B5EF4-FFF2-40B4-BE49-F238E27FC236}">
                <a16:creationId xmlns:a16="http://schemas.microsoft.com/office/drawing/2014/main" id="{28FF0E2E-2240-49F9-B415-20198353E7B4}"/>
              </a:ext>
            </a:extLst>
          </p:cNvPr>
          <p:cNvGrpSpPr/>
          <p:nvPr/>
        </p:nvGrpSpPr>
        <p:grpSpPr>
          <a:xfrm>
            <a:off x="2138472" y="1588744"/>
            <a:ext cx="2212931" cy="384813"/>
            <a:chOff x="2054546" y="361291"/>
            <a:chExt cx="2212931" cy="384813"/>
          </a:xfrm>
        </p:grpSpPr>
        <p:sp>
          <p:nvSpPr>
            <p:cNvPr id="16" name="Rectangle 15">
              <a:extLst>
                <a:ext uri="{FF2B5EF4-FFF2-40B4-BE49-F238E27FC236}">
                  <a16:creationId xmlns:a16="http://schemas.microsoft.com/office/drawing/2014/main" id="{85E7546C-B1E4-4337-BD7B-DD20F83D23F8}"/>
                </a:ext>
              </a:extLst>
            </p:cNvPr>
            <p:cNvSpPr/>
            <p:nvPr/>
          </p:nvSpPr>
          <p:spPr>
            <a:xfrm>
              <a:off x="2054546" y="361291"/>
              <a:ext cx="1101616" cy="379429"/>
            </a:xfrm>
            <a:prstGeom prst="rect">
              <a:avLst/>
            </a:prstGeom>
            <a:solidFill>
              <a:srgbClr val="241F5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t>Violent</a:t>
              </a:r>
            </a:p>
          </p:txBody>
        </p:sp>
        <p:sp>
          <p:nvSpPr>
            <p:cNvPr id="18" name="Rectangle 17">
              <a:extLst>
                <a:ext uri="{FF2B5EF4-FFF2-40B4-BE49-F238E27FC236}">
                  <a16:creationId xmlns:a16="http://schemas.microsoft.com/office/drawing/2014/main" id="{C2F11A82-6F42-43DE-9D43-04DB559ED5E3}"/>
                </a:ext>
              </a:extLst>
            </p:cNvPr>
            <p:cNvSpPr/>
            <p:nvPr/>
          </p:nvSpPr>
          <p:spPr>
            <a:xfrm>
              <a:off x="3165860" y="366675"/>
              <a:ext cx="1101617" cy="379429"/>
            </a:xfrm>
            <a:prstGeom prst="rect">
              <a:avLst/>
            </a:prstGeom>
            <a:solidFill>
              <a:srgbClr val="2190D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t>Non-violent</a:t>
              </a:r>
              <a:endParaRPr lang="en-AU" sz="1200" b="1" dirty="0"/>
            </a:p>
          </p:txBody>
        </p:sp>
      </p:grpSp>
      <p:sp>
        <p:nvSpPr>
          <p:cNvPr id="24" name="TextBox 1">
            <a:extLst>
              <a:ext uri="{FF2B5EF4-FFF2-40B4-BE49-F238E27FC236}">
                <a16:creationId xmlns:a16="http://schemas.microsoft.com/office/drawing/2014/main" id="{9517AFAE-5669-4617-815F-339A066C8E53}"/>
              </a:ext>
            </a:extLst>
          </p:cNvPr>
          <p:cNvSpPr txBox="1"/>
          <p:nvPr/>
        </p:nvSpPr>
        <p:spPr>
          <a:xfrm>
            <a:off x="3925000" y="2017693"/>
            <a:ext cx="1717849" cy="356088"/>
          </a:xfrm>
          <a:prstGeom prst="rect">
            <a:avLst/>
          </a:prstGeom>
          <a:solidFill>
            <a:schemeClr val="bg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AU" sz="1600" dirty="0">
                <a:solidFill>
                  <a:srgbClr val="241F55"/>
                </a:solidFill>
                <a:latin typeface="Arial" panose="020B0604020202020204" pitchFamily="34" charset="0"/>
                <a:cs typeface="Arial" panose="020B0604020202020204" pitchFamily="34" charset="0"/>
              </a:rPr>
              <a:t>Non-DV Assault</a:t>
            </a:r>
          </a:p>
        </p:txBody>
      </p:sp>
      <p:sp>
        <p:nvSpPr>
          <p:cNvPr id="33" name="Facts rectangle">
            <a:extLst>
              <a:ext uri="{FF2B5EF4-FFF2-40B4-BE49-F238E27FC236}">
                <a16:creationId xmlns:a16="http://schemas.microsoft.com/office/drawing/2014/main" id="{4D4F3F18-DFB4-4E0A-8D35-089564321FC9}"/>
              </a:ext>
            </a:extLst>
          </p:cNvPr>
          <p:cNvSpPr>
            <a:spLocks/>
          </p:cNvSpPr>
          <p:nvPr/>
        </p:nvSpPr>
        <p:spPr>
          <a:xfrm>
            <a:off x="11262736" y="4487145"/>
            <a:ext cx="6843058" cy="5788587"/>
          </a:xfrm>
          <a:prstGeom prst="roundRect">
            <a:avLst>
              <a:gd name="adj" fmla="val 3139"/>
            </a:avLst>
          </a:prstGeom>
          <a:noFill/>
          <a:ln w="28575" cap="rnd" cmpd="sng" algn="ctr">
            <a:solidFill>
              <a:schemeClr val="tx1"/>
            </a:solidFill>
            <a:prstDash val="solid"/>
          </a:ln>
          <a:effectLst/>
        </p:spPr>
        <p:txBody>
          <a:bodyPr lIns="137135" tIns="68568" rIns="137135" bIns="68568" anchor="ctr"/>
          <a:lstStyle/>
          <a:p>
            <a:pPr algn="ctr" defTabSz="685676">
              <a:defRPr/>
            </a:pPr>
            <a:endParaRPr lang="en-AU" sz="4050" kern="0" dirty="0">
              <a:solidFill>
                <a:prstClr val="white"/>
              </a:solidFill>
              <a:latin typeface="Trebuchet MS" panose="020B0603020202020204"/>
            </a:endParaRPr>
          </a:p>
        </p:txBody>
      </p:sp>
      <p:sp>
        <p:nvSpPr>
          <p:cNvPr id="32" name="TextBox 5">
            <a:extLst>
              <a:ext uri="{FF2B5EF4-FFF2-40B4-BE49-F238E27FC236}">
                <a16:creationId xmlns:a16="http://schemas.microsoft.com/office/drawing/2014/main" id="{93C4A5A3-5FD1-448D-B555-CFCAC0C91922}"/>
              </a:ext>
            </a:extLst>
          </p:cNvPr>
          <p:cNvSpPr txBox="1">
            <a:spLocks noChangeArrowheads="1"/>
          </p:cNvSpPr>
          <p:nvPr/>
        </p:nvSpPr>
        <p:spPr bwMode="auto">
          <a:xfrm>
            <a:off x="11960353" y="4292389"/>
            <a:ext cx="5413248" cy="719179"/>
          </a:xfrm>
          <a:prstGeom prst="rect">
            <a:avLst/>
          </a:prstGeom>
          <a:solidFill>
            <a:schemeClr val="bg1"/>
          </a:solidFill>
          <a:ln>
            <a:noFill/>
          </a:ln>
        </p:spPr>
        <p:txBody>
          <a:bodyPr wrap="square" lIns="102623" tIns="51312" rIns="102623" bIns="51312">
            <a:spAutoFit/>
          </a:bodyPr>
          <a:lstStyle>
            <a:lvl1pPr eaLnBrk="0" hangingPunct="0">
              <a:spcBef>
                <a:spcPct val="20000"/>
              </a:spcBef>
              <a:buFont typeface="Arial" charset="0"/>
              <a:buChar char="•"/>
              <a:defRPr sz="4300">
                <a:solidFill>
                  <a:schemeClr val="tx1"/>
                </a:solidFill>
                <a:latin typeface="Calibri" pitchFamily="34" charset="0"/>
              </a:defRPr>
            </a:lvl1pPr>
            <a:lvl2pPr marL="742950" indent="-285750" eaLnBrk="0" hangingPunct="0">
              <a:spcBef>
                <a:spcPct val="20000"/>
              </a:spcBef>
              <a:buFont typeface="Arial" charset="0"/>
              <a:buChar char="–"/>
              <a:defRPr sz="3700">
                <a:solidFill>
                  <a:schemeClr val="tx1"/>
                </a:solidFill>
                <a:latin typeface="Calibri" pitchFamily="34" charset="0"/>
              </a:defRPr>
            </a:lvl2pPr>
            <a:lvl3pPr marL="1143000" indent="-228600" eaLnBrk="0" hangingPunct="0">
              <a:spcBef>
                <a:spcPct val="20000"/>
              </a:spcBef>
              <a:buFont typeface="Arial" charset="0"/>
              <a:buChar char="•"/>
              <a:defRPr sz="3200">
                <a:solidFill>
                  <a:schemeClr val="tx1"/>
                </a:solidFill>
                <a:latin typeface="Calibri" pitchFamily="34" charset="0"/>
              </a:defRPr>
            </a:lvl3pPr>
            <a:lvl4pPr marL="1600200" indent="-228600" eaLnBrk="0" hangingPunct="0">
              <a:spcBef>
                <a:spcPct val="20000"/>
              </a:spcBef>
              <a:buFont typeface="Arial" charset="0"/>
              <a:buChar char="–"/>
              <a:defRPr sz="2700">
                <a:solidFill>
                  <a:schemeClr val="tx1"/>
                </a:solidFill>
                <a:latin typeface="Calibri" pitchFamily="34" charset="0"/>
              </a:defRPr>
            </a:lvl4pPr>
            <a:lvl5pPr marL="2057400" indent="-228600" eaLnBrk="0" hangingPunct="0">
              <a:spcBef>
                <a:spcPct val="20000"/>
              </a:spcBef>
              <a:buFont typeface="Arial" charset="0"/>
              <a:buChar char="»"/>
              <a:defRPr sz="2700">
                <a:solidFill>
                  <a:schemeClr val="tx1"/>
                </a:solidFill>
                <a:latin typeface="Calibri" pitchFamily="34" charset="0"/>
              </a:defRPr>
            </a:lvl5pPr>
            <a:lvl6pPr marL="25146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6pPr>
            <a:lvl7pPr marL="29718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7pPr>
            <a:lvl8pPr marL="34290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8pPr>
            <a:lvl9pPr marL="38862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9pPr>
          </a:lstStyle>
          <a:p>
            <a:pPr algn="ctr" rtl="0">
              <a:buNone/>
              <a:defRPr sz="2000" b="1" i="0" u="none" strike="noStrike" kern="1200" spc="0" baseline="0">
                <a:solidFill>
                  <a:srgbClr val="ED7D31">
                    <a:lumMod val="75000"/>
                  </a:srgbClr>
                </a:solidFill>
                <a:latin typeface="Arial" panose="020B0604020202020204" pitchFamily="34" charset="0"/>
                <a:ea typeface="+mn-ea"/>
                <a:cs typeface="Arial" panose="020B0604020202020204" pitchFamily="34" charset="0"/>
              </a:defRPr>
            </a:pPr>
            <a:r>
              <a:rPr lang="en-AU" sz="2000" b="1" dirty="0">
                <a:solidFill>
                  <a:schemeClr val="accent2">
                    <a:lumMod val="75000"/>
                  </a:schemeClr>
                </a:solidFill>
              </a:rPr>
              <a:t>Change in volume of proven appearances 2015 to 2019 (8</a:t>
            </a:r>
            <a:r>
              <a:rPr lang="en-AU" sz="2000" b="1" baseline="0" dirty="0">
                <a:solidFill>
                  <a:schemeClr val="accent2">
                    <a:lumMod val="75000"/>
                  </a:schemeClr>
                </a:solidFill>
              </a:rPr>
              <a:t> </a:t>
            </a:r>
            <a:r>
              <a:rPr lang="en-AU" sz="2000" b="1" dirty="0">
                <a:solidFill>
                  <a:schemeClr val="accent2">
                    <a:lumMod val="75000"/>
                  </a:schemeClr>
                </a:solidFill>
              </a:rPr>
              <a:t>largest declines)</a:t>
            </a:r>
          </a:p>
        </p:txBody>
      </p:sp>
      <p:graphicFrame>
        <p:nvGraphicFramePr>
          <p:cNvPr id="34" name="Chart 33">
            <a:extLst>
              <a:ext uri="{FF2B5EF4-FFF2-40B4-BE49-F238E27FC236}">
                <a16:creationId xmlns:a16="http://schemas.microsoft.com/office/drawing/2014/main" id="{95BAA3A1-8115-4735-B2D2-8453369AE6D0}"/>
              </a:ext>
            </a:extLst>
          </p:cNvPr>
          <p:cNvGraphicFramePr>
            <a:graphicFrameLocks/>
          </p:cNvGraphicFramePr>
          <p:nvPr>
            <p:extLst>
              <p:ext uri="{D42A27DB-BD31-4B8C-83A1-F6EECF244321}">
                <p14:modId xmlns:p14="http://schemas.microsoft.com/office/powerpoint/2010/main" val="3911099500"/>
              </p:ext>
            </p:extLst>
          </p:nvPr>
        </p:nvGraphicFramePr>
        <p:xfrm>
          <a:off x="11323533" y="5011569"/>
          <a:ext cx="6588241" cy="5015508"/>
        </p:xfrm>
        <a:graphic>
          <a:graphicData uri="http://schemas.openxmlformats.org/drawingml/2006/chart">
            <c:chart xmlns:c="http://schemas.openxmlformats.org/drawingml/2006/chart" xmlns:r="http://schemas.openxmlformats.org/officeDocument/2006/relationships" r:id="rId5"/>
          </a:graphicData>
        </a:graphic>
      </p:graphicFrame>
      <p:sp>
        <p:nvSpPr>
          <p:cNvPr id="17" name="Rectangle: Rounded Corners 16">
            <a:extLst>
              <a:ext uri="{FF2B5EF4-FFF2-40B4-BE49-F238E27FC236}">
                <a16:creationId xmlns:a16="http://schemas.microsoft.com/office/drawing/2014/main" id="{E59187A4-D455-4DF5-8A11-D4AA64BADDBB}"/>
              </a:ext>
            </a:extLst>
          </p:cNvPr>
          <p:cNvSpPr/>
          <p:nvPr/>
        </p:nvSpPr>
        <p:spPr>
          <a:xfrm>
            <a:off x="11323533" y="818793"/>
            <a:ext cx="6829110" cy="3473595"/>
          </a:xfrm>
          <a:prstGeom prst="roundRect">
            <a:avLst>
              <a:gd name="adj" fmla="val 3708"/>
            </a:avLst>
          </a:prstGeom>
          <a:solidFill>
            <a:srgbClr val="002060"/>
          </a:solidFill>
          <a:ln>
            <a:noFill/>
          </a:ln>
        </p:spPr>
        <p:style>
          <a:lnRef idx="1">
            <a:schemeClr val="accent2"/>
          </a:lnRef>
          <a:fillRef idx="2">
            <a:schemeClr val="accent2"/>
          </a:fillRef>
          <a:effectRef idx="1">
            <a:schemeClr val="accent2"/>
          </a:effectRef>
          <a:fontRef idx="minor">
            <a:schemeClr val="dk1"/>
          </a:fontRef>
        </p:style>
        <p:txBody>
          <a:bodyPr rtlCol="0" anchor="t"/>
          <a:lstStyle/>
          <a:p>
            <a:pPr algn="ctr">
              <a:defRPr/>
            </a:pPr>
            <a:r>
              <a:rPr lang="en-AU" sz="2400" b="1" dirty="0">
                <a:solidFill>
                  <a:schemeClr val="bg1"/>
                </a:solidFill>
                <a:latin typeface="Arial" panose="020B0604020202020204" pitchFamily="34" charset="0"/>
                <a:cs typeface="Arial" panose="020B0604020202020204" pitchFamily="34" charset="0"/>
              </a:rPr>
              <a:t>Property crime dropping faster than violence </a:t>
            </a:r>
          </a:p>
          <a:p>
            <a:pPr algn="ctr">
              <a:defRPr/>
            </a:pPr>
            <a:endParaRPr lang="en-AU" sz="2000" b="1" u="sng"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AU" sz="2000" dirty="0">
                <a:solidFill>
                  <a:schemeClr val="bg1"/>
                </a:solidFill>
                <a:latin typeface="Arial" panose="020B0604020202020204" pitchFamily="34" charset="0"/>
                <a:cs typeface="Arial" panose="020B0604020202020204" pitchFamily="34" charset="0"/>
              </a:rPr>
              <a:t>Largest falls from 2015 to 2019: </a:t>
            </a:r>
          </a:p>
          <a:p>
            <a:pPr marL="800100" lvl="1" indent="-342900">
              <a:buFont typeface="Wingdings" panose="05000000000000000000" pitchFamily="2" charset="2"/>
              <a:buChar char="v"/>
              <a:defRPr/>
            </a:pPr>
            <a:r>
              <a:rPr lang="en-AU" sz="2000" dirty="0">
                <a:solidFill>
                  <a:schemeClr val="bg1"/>
                </a:solidFill>
                <a:latin typeface="Arial" panose="020B0604020202020204" pitchFamily="34" charset="0"/>
                <a:cs typeface="Arial" panose="020B0604020202020204" pitchFamily="34" charset="0"/>
              </a:rPr>
              <a:t>Break and enter, theft and robbery </a:t>
            </a:r>
          </a:p>
          <a:p>
            <a:pPr marL="800100" lvl="1" indent="-342900">
              <a:buFont typeface="Wingdings" panose="05000000000000000000" pitchFamily="2" charset="2"/>
              <a:buChar char="v"/>
              <a:defRPr/>
            </a:pPr>
            <a:r>
              <a:rPr lang="en-AU" sz="2000" dirty="0">
                <a:solidFill>
                  <a:schemeClr val="bg1"/>
                </a:solidFill>
                <a:latin typeface="Arial" panose="020B0604020202020204" pitchFamily="34" charset="0"/>
                <a:cs typeface="Arial" panose="020B0604020202020204" pitchFamily="34" charset="0"/>
              </a:rPr>
              <a:t>These account for 41% of decline</a:t>
            </a:r>
          </a:p>
          <a:p>
            <a:pPr>
              <a:defRPr/>
            </a:pPr>
            <a:endParaRPr lang="en-AU" sz="20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AU" sz="2000" dirty="0">
                <a:solidFill>
                  <a:schemeClr val="bg1"/>
                </a:solidFill>
                <a:latin typeface="Arial" panose="020B0604020202020204" pitchFamily="34" charset="0"/>
                <a:cs typeface="Arial" panose="020B0604020202020204" pitchFamily="34" charset="0"/>
              </a:rPr>
              <a:t>Violent offences</a:t>
            </a:r>
          </a:p>
          <a:p>
            <a:pPr marL="800100" lvl="1" indent="-342900">
              <a:buFont typeface="Wingdings" panose="05000000000000000000" pitchFamily="2" charset="2"/>
              <a:buChar char="v"/>
              <a:defRPr/>
            </a:pPr>
            <a:r>
              <a:rPr lang="en-AU" sz="2000" dirty="0">
                <a:solidFill>
                  <a:schemeClr val="bg1"/>
                </a:solidFill>
                <a:latin typeface="Arial" panose="020B0604020202020204" pitchFamily="34" charset="0"/>
                <a:cs typeface="Arial" panose="020B0604020202020204" pitchFamily="34" charset="0"/>
              </a:rPr>
              <a:t>22% of all appearances </a:t>
            </a:r>
          </a:p>
          <a:p>
            <a:pPr marL="800100" lvl="1" indent="-342900">
              <a:buFont typeface="Wingdings" panose="05000000000000000000" pitchFamily="2" charset="2"/>
              <a:buChar char="v"/>
              <a:defRPr/>
            </a:pPr>
            <a:r>
              <a:rPr lang="en-AU" sz="2000" dirty="0">
                <a:solidFill>
                  <a:schemeClr val="bg1"/>
                </a:solidFill>
                <a:latin typeface="Arial" panose="020B0604020202020204" pitchFamily="34" charset="0"/>
                <a:cs typeface="Arial" panose="020B0604020202020204" pitchFamily="34" charset="0"/>
              </a:rPr>
              <a:t>but only 10% of the decline</a:t>
            </a:r>
          </a:p>
        </p:txBody>
      </p:sp>
    </p:spTree>
    <p:extLst>
      <p:ext uri="{BB962C8B-B14F-4D97-AF65-F5344CB8AC3E}">
        <p14:creationId xmlns:p14="http://schemas.microsoft.com/office/powerpoint/2010/main" val="213949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1"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right)">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P spid="24" grpId="0" animBg="1"/>
      <p:bldP spid="33" grpId="0" animBg="1"/>
      <p:bldP spid="32" grpId="0" animBg="1"/>
      <p:bldGraphic spid="34" grpId="0">
        <p:bldAsOne/>
      </p:bldGraphic>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Chart 44">
            <a:extLst>
              <a:ext uri="{FF2B5EF4-FFF2-40B4-BE49-F238E27FC236}">
                <a16:creationId xmlns:a16="http://schemas.microsoft.com/office/drawing/2014/main" id="{D2B96780-0FDC-41E7-899C-DF244300CAD5}"/>
              </a:ext>
            </a:extLst>
          </p:cNvPr>
          <p:cNvGraphicFramePr>
            <a:graphicFrameLocks/>
          </p:cNvGraphicFramePr>
          <p:nvPr>
            <p:extLst>
              <p:ext uri="{D42A27DB-BD31-4B8C-83A1-F6EECF244321}">
                <p14:modId xmlns:p14="http://schemas.microsoft.com/office/powerpoint/2010/main" val="301129806"/>
              </p:ext>
            </p:extLst>
          </p:nvPr>
        </p:nvGraphicFramePr>
        <p:xfrm>
          <a:off x="2252408" y="863701"/>
          <a:ext cx="7543085" cy="4515192"/>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1">
            <a:extLst>
              <a:ext uri="{FF2B5EF4-FFF2-40B4-BE49-F238E27FC236}">
                <a16:creationId xmlns:a16="http://schemas.microsoft.com/office/drawing/2014/main" id="{87C4FC86-9809-4181-91B8-3F5FA7019AC1}"/>
              </a:ext>
            </a:extLst>
          </p:cNvPr>
          <p:cNvSpPr txBox="1"/>
          <p:nvPr/>
        </p:nvSpPr>
        <p:spPr>
          <a:xfrm>
            <a:off x="10240718" y="6856656"/>
            <a:ext cx="3046009" cy="360000"/>
          </a:xfrm>
          <a:prstGeom prst="rect">
            <a:avLst/>
          </a:prstGeom>
          <a:solidFill>
            <a:schemeClr val="bg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AU" sz="1600" dirty="0">
                <a:solidFill>
                  <a:schemeClr val="tx1">
                    <a:lumMod val="75000"/>
                    <a:lumOff val="25000"/>
                  </a:schemeClr>
                </a:solidFill>
                <a:latin typeface="Arial" panose="020B0604020202020204" pitchFamily="34" charset="0"/>
                <a:cs typeface="Arial" panose="020B0604020202020204" pitchFamily="34" charset="0"/>
              </a:rPr>
              <a:t>Breach of suspended sentence</a:t>
            </a:r>
          </a:p>
        </p:txBody>
      </p:sp>
      <p:sp>
        <p:nvSpPr>
          <p:cNvPr id="25" name="TextBox 1">
            <a:extLst>
              <a:ext uri="{FF2B5EF4-FFF2-40B4-BE49-F238E27FC236}">
                <a16:creationId xmlns:a16="http://schemas.microsoft.com/office/drawing/2014/main" id="{A31BC1AF-4061-4803-8C2F-A6DD0F8FF6DE}"/>
              </a:ext>
            </a:extLst>
          </p:cNvPr>
          <p:cNvSpPr txBox="1"/>
          <p:nvPr/>
        </p:nvSpPr>
        <p:spPr>
          <a:xfrm>
            <a:off x="10586727" y="7405312"/>
            <a:ext cx="2700000" cy="360000"/>
          </a:xfrm>
          <a:prstGeom prst="rect">
            <a:avLst/>
          </a:prstGeom>
          <a:solidFill>
            <a:schemeClr val="bg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AU" sz="1600" dirty="0">
                <a:solidFill>
                  <a:schemeClr val="tx1">
                    <a:lumMod val="75000"/>
                    <a:lumOff val="25000"/>
                  </a:schemeClr>
                </a:solidFill>
                <a:latin typeface="Arial" panose="020B0604020202020204" pitchFamily="34" charset="0"/>
                <a:cs typeface="Arial" panose="020B0604020202020204" pitchFamily="34" charset="0"/>
              </a:rPr>
              <a:t>Robbery</a:t>
            </a:r>
          </a:p>
        </p:txBody>
      </p:sp>
      <p:sp>
        <p:nvSpPr>
          <p:cNvPr id="27" name="TextBox 1">
            <a:extLst>
              <a:ext uri="{FF2B5EF4-FFF2-40B4-BE49-F238E27FC236}">
                <a16:creationId xmlns:a16="http://schemas.microsoft.com/office/drawing/2014/main" id="{F348174B-7ABF-49EA-A371-CB1E75BF0A56}"/>
              </a:ext>
            </a:extLst>
          </p:cNvPr>
          <p:cNvSpPr txBox="1"/>
          <p:nvPr/>
        </p:nvSpPr>
        <p:spPr>
          <a:xfrm>
            <a:off x="10586727" y="7953968"/>
            <a:ext cx="2700000" cy="360000"/>
          </a:xfrm>
          <a:prstGeom prst="rect">
            <a:avLst/>
          </a:prstGeom>
          <a:solidFill>
            <a:schemeClr val="bg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AU" sz="1600" dirty="0">
                <a:solidFill>
                  <a:schemeClr val="tx1">
                    <a:lumMod val="75000"/>
                    <a:lumOff val="25000"/>
                  </a:schemeClr>
                </a:solidFill>
                <a:latin typeface="Arial" panose="020B0604020202020204" pitchFamily="34" charset="0"/>
                <a:cs typeface="Arial" panose="020B0604020202020204" pitchFamily="34" charset="0"/>
              </a:rPr>
              <a:t>Break &amp; enter</a:t>
            </a:r>
          </a:p>
        </p:txBody>
      </p:sp>
      <p:sp>
        <p:nvSpPr>
          <p:cNvPr id="33" name="TextBox 1">
            <a:extLst>
              <a:ext uri="{FF2B5EF4-FFF2-40B4-BE49-F238E27FC236}">
                <a16:creationId xmlns:a16="http://schemas.microsoft.com/office/drawing/2014/main" id="{6AF0026B-CA34-4947-A4EE-965E28E9DEBD}"/>
              </a:ext>
            </a:extLst>
          </p:cNvPr>
          <p:cNvSpPr txBox="1"/>
          <p:nvPr/>
        </p:nvSpPr>
        <p:spPr>
          <a:xfrm>
            <a:off x="10586727" y="8502624"/>
            <a:ext cx="2700000" cy="360000"/>
          </a:xfrm>
          <a:prstGeom prst="rect">
            <a:avLst/>
          </a:prstGeom>
          <a:solidFill>
            <a:schemeClr val="bg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AU" sz="1600" dirty="0">
                <a:solidFill>
                  <a:schemeClr val="tx1">
                    <a:lumMod val="75000"/>
                    <a:lumOff val="25000"/>
                  </a:schemeClr>
                </a:solidFill>
                <a:latin typeface="Arial" panose="020B0604020202020204" pitchFamily="34" charset="0"/>
                <a:cs typeface="Arial" panose="020B0604020202020204" pitchFamily="34" charset="0"/>
              </a:rPr>
              <a:t>Breach of community order</a:t>
            </a:r>
          </a:p>
        </p:txBody>
      </p:sp>
      <p:sp>
        <p:nvSpPr>
          <p:cNvPr id="34" name="TextBox 1">
            <a:extLst>
              <a:ext uri="{FF2B5EF4-FFF2-40B4-BE49-F238E27FC236}">
                <a16:creationId xmlns:a16="http://schemas.microsoft.com/office/drawing/2014/main" id="{BED838D3-5CEE-4353-9DD0-B492E6022957}"/>
              </a:ext>
            </a:extLst>
          </p:cNvPr>
          <p:cNvSpPr txBox="1"/>
          <p:nvPr/>
        </p:nvSpPr>
        <p:spPr>
          <a:xfrm>
            <a:off x="10586727" y="9621529"/>
            <a:ext cx="2700000" cy="360000"/>
          </a:xfrm>
          <a:prstGeom prst="rect">
            <a:avLst/>
          </a:prstGeom>
          <a:solidFill>
            <a:schemeClr val="bg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AU" sz="1600" dirty="0">
                <a:solidFill>
                  <a:schemeClr val="tx1">
                    <a:lumMod val="75000"/>
                    <a:lumOff val="25000"/>
                  </a:schemeClr>
                </a:solidFill>
                <a:latin typeface="Arial" panose="020B0604020202020204" pitchFamily="34" charset="0"/>
                <a:cs typeface="Arial" panose="020B0604020202020204" pitchFamily="34" charset="0"/>
              </a:rPr>
              <a:t>Theft</a:t>
            </a:r>
          </a:p>
        </p:txBody>
      </p:sp>
      <p:sp>
        <p:nvSpPr>
          <p:cNvPr id="35" name="TextBox 1">
            <a:extLst>
              <a:ext uri="{FF2B5EF4-FFF2-40B4-BE49-F238E27FC236}">
                <a16:creationId xmlns:a16="http://schemas.microsoft.com/office/drawing/2014/main" id="{26FEFDD8-E8B6-4B92-B040-E65F84E390F6}"/>
              </a:ext>
            </a:extLst>
          </p:cNvPr>
          <p:cNvSpPr txBox="1"/>
          <p:nvPr/>
        </p:nvSpPr>
        <p:spPr>
          <a:xfrm>
            <a:off x="10586727" y="9051280"/>
            <a:ext cx="2700000" cy="360000"/>
          </a:xfrm>
          <a:prstGeom prst="rect">
            <a:avLst/>
          </a:prstGeom>
          <a:solidFill>
            <a:schemeClr val="bg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AU" sz="1600" dirty="0">
                <a:solidFill>
                  <a:schemeClr val="tx1">
                    <a:lumMod val="75000"/>
                    <a:lumOff val="25000"/>
                  </a:schemeClr>
                </a:solidFill>
                <a:latin typeface="Arial" panose="020B0604020202020204" pitchFamily="34" charset="0"/>
                <a:cs typeface="Arial" panose="020B0604020202020204" pitchFamily="34" charset="0"/>
              </a:rPr>
              <a:t>Non-DV Assault</a:t>
            </a:r>
          </a:p>
        </p:txBody>
      </p:sp>
      <p:graphicFrame>
        <p:nvGraphicFramePr>
          <p:cNvPr id="41" name="Chart 40">
            <a:extLst>
              <a:ext uri="{FF2B5EF4-FFF2-40B4-BE49-F238E27FC236}">
                <a16:creationId xmlns:a16="http://schemas.microsoft.com/office/drawing/2014/main" id="{847BF1FD-D5BE-4200-9DBD-4F2410A26840}"/>
              </a:ext>
            </a:extLst>
          </p:cNvPr>
          <p:cNvGraphicFramePr>
            <a:graphicFrameLocks/>
          </p:cNvGraphicFramePr>
          <p:nvPr>
            <p:extLst>
              <p:ext uri="{D42A27DB-BD31-4B8C-83A1-F6EECF244321}">
                <p14:modId xmlns:p14="http://schemas.microsoft.com/office/powerpoint/2010/main" val="2228587802"/>
              </p:ext>
            </p:extLst>
          </p:nvPr>
        </p:nvGraphicFramePr>
        <p:xfrm>
          <a:off x="11902127" y="6370914"/>
          <a:ext cx="6584126" cy="3924234"/>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a:extLst>
              <a:ext uri="{FF2B5EF4-FFF2-40B4-BE49-F238E27FC236}">
                <a16:creationId xmlns:a16="http://schemas.microsoft.com/office/drawing/2014/main" id="{D6A7A553-BF5A-44DF-BF2C-612A5E183B2F}"/>
              </a:ext>
            </a:extLst>
          </p:cNvPr>
          <p:cNvSpPr>
            <a:spLocks noGrp="1"/>
          </p:cNvSpPr>
          <p:nvPr>
            <p:ph type="sldNum" sz="quarter" idx="4"/>
          </p:nvPr>
        </p:nvSpPr>
        <p:spPr/>
        <p:txBody>
          <a:bodyPr/>
          <a:lstStyle/>
          <a:p>
            <a:fld id="{BC64674B-0CCF-4531-A68C-815F17BC8CC8}" type="slidenum">
              <a:rPr lang="en-US" smtClean="0"/>
              <a:pPr/>
              <a:t>17</a:t>
            </a:fld>
            <a:endParaRPr lang="en-US" dirty="0"/>
          </a:p>
        </p:txBody>
      </p:sp>
      <p:pic>
        <p:nvPicPr>
          <p:cNvPr id="26" name="Picture 25"/>
          <p:cNvPicPr>
            <a:picLocks noChangeAspect="1"/>
          </p:cNvPicPr>
          <p:nvPr/>
        </p:nvPicPr>
        <p:blipFill>
          <a:blip r:embed="rId5"/>
          <a:stretch>
            <a:fillRect/>
          </a:stretch>
        </p:blipFill>
        <p:spPr>
          <a:xfrm>
            <a:off x="389819" y="498845"/>
            <a:ext cx="1089732" cy="782936"/>
          </a:xfrm>
          <a:prstGeom prst="rect">
            <a:avLst/>
          </a:prstGeom>
        </p:spPr>
      </p:pic>
      <p:sp>
        <p:nvSpPr>
          <p:cNvPr id="6" name="Rectangle 5">
            <a:extLst>
              <a:ext uri="{FF2B5EF4-FFF2-40B4-BE49-F238E27FC236}">
                <a16:creationId xmlns:a16="http://schemas.microsoft.com/office/drawing/2014/main" id="{1C2D90AF-9737-4912-81B6-02563A6B14EB}"/>
              </a:ext>
            </a:extLst>
          </p:cNvPr>
          <p:cNvSpPr/>
          <p:nvPr/>
        </p:nvSpPr>
        <p:spPr>
          <a:xfrm>
            <a:off x="16331631" y="3980"/>
            <a:ext cx="1870753" cy="931109"/>
          </a:xfrm>
          <a:prstGeom prst="rect">
            <a:avLst/>
          </a:prstGeom>
          <a:solidFill>
            <a:srgbClr val="FFFFFF">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67D14228-B74B-4818-966D-E52C21EF3BC3}"/>
              </a:ext>
            </a:extLst>
          </p:cNvPr>
          <p:cNvSpPr txBox="1"/>
          <p:nvPr/>
        </p:nvSpPr>
        <p:spPr>
          <a:xfrm>
            <a:off x="1796143" y="29640"/>
            <a:ext cx="16491857" cy="646331"/>
          </a:xfrm>
          <a:prstGeom prst="rect">
            <a:avLst/>
          </a:prstGeom>
          <a:noFill/>
        </p:spPr>
        <p:txBody>
          <a:bodyPr wrap="square">
            <a:spAutoFit/>
          </a:bodyPr>
          <a:lstStyle/>
          <a:p>
            <a:pPr algn="ctr" defTabSz="1371191" fontAlgn="auto">
              <a:spcBef>
                <a:spcPts val="0"/>
              </a:spcBef>
              <a:spcAft>
                <a:spcPts val="0"/>
              </a:spcAft>
              <a:defRPr/>
            </a:pPr>
            <a:r>
              <a:rPr lang="en-US" sz="3600" b="1" dirty="0">
                <a:solidFill>
                  <a:srgbClr val="453977"/>
                </a:solidFill>
                <a:latin typeface="Arial" panose="020B0604020202020204" pitchFamily="34" charset="0"/>
                <a:cs typeface="Arial" panose="020B0604020202020204" pitchFamily="34" charset="0"/>
              </a:rPr>
              <a:t>Aboriginal young people sentenced to custody</a:t>
            </a:r>
          </a:p>
        </p:txBody>
      </p:sp>
      <p:graphicFrame>
        <p:nvGraphicFramePr>
          <p:cNvPr id="16" name="Chart 15">
            <a:extLst>
              <a:ext uri="{FF2B5EF4-FFF2-40B4-BE49-F238E27FC236}">
                <a16:creationId xmlns:a16="http://schemas.microsoft.com/office/drawing/2014/main" id="{EAA4BE96-BD55-4337-8FDF-CC10A0DD60DD}"/>
              </a:ext>
            </a:extLst>
          </p:cNvPr>
          <p:cNvGraphicFramePr>
            <a:graphicFrameLocks/>
          </p:cNvGraphicFramePr>
          <p:nvPr>
            <p:extLst>
              <p:ext uri="{D42A27DB-BD31-4B8C-83A1-F6EECF244321}">
                <p14:modId xmlns:p14="http://schemas.microsoft.com/office/powerpoint/2010/main" val="2575422407"/>
              </p:ext>
            </p:extLst>
          </p:nvPr>
        </p:nvGraphicFramePr>
        <p:xfrm>
          <a:off x="2080526" y="5663019"/>
          <a:ext cx="8028000" cy="4554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7" name="Group 16">
            <a:extLst>
              <a:ext uri="{FF2B5EF4-FFF2-40B4-BE49-F238E27FC236}">
                <a16:creationId xmlns:a16="http://schemas.microsoft.com/office/drawing/2014/main" id="{86388D0C-4F4E-4001-9596-C1EBD8880CB6}"/>
              </a:ext>
            </a:extLst>
          </p:cNvPr>
          <p:cNvGrpSpPr/>
          <p:nvPr/>
        </p:nvGrpSpPr>
        <p:grpSpPr>
          <a:xfrm>
            <a:off x="2060265" y="6266373"/>
            <a:ext cx="2212931" cy="384813"/>
            <a:chOff x="2054546" y="361291"/>
            <a:chExt cx="2212931" cy="384813"/>
          </a:xfrm>
        </p:grpSpPr>
        <p:sp>
          <p:nvSpPr>
            <p:cNvPr id="18" name="Rectangle 17">
              <a:extLst>
                <a:ext uri="{FF2B5EF4-FFF2-40B4-BE49-F238E27FC236}">
                  <a16:creationId xmlns:a16="http://schemas.microsoft.com/office/drawing/2014/main" id="{345B33E4-8536-4562-A556-F1CED7971D25}"/>
                </a:ext>
              </a:extLst>
            </p:cNvPr>
            <p:cNvSpPr/>
            <p:nvPr/>
          </p:nvSpPr>
          <p:spPr>
            <a:xfrm>
              <a:off x="2054546" y="361291"/>
              <a:ext cx="1101616" cy="379429"/>
            </a:xfrm>
            <a:prstGeom prst="rect">
              <a:avLst/>
            </a:prstGeom>
            <a:solidFill>
              <a:srgbClr val="241F5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t>Violent</a:t>
              </a:r>
            </a:p>
          </p:txBody>
        </p:sp>
        <p:sp>
          <p:nvSpPr>
            <p:cNvPr id="19" name="Rectangle 18">
              <a:extLst>
                <a:ext uri="{FF2B5EF4-FFF2-40B4-BE49-F238E27FC236}">
                  <a16:creationId xmlns:a16="http://schemas.microsoft.com/office/drawing/2014/main" id="{97975320-0AB9-4D24-8A3F-580631E77B44}"/>
                </a:ext>
              </a:extLst>
            </p:cNvPr>
            <p:cNvSpPr/>
            <p:nvPr/>
          </p:nvSpPr>
          <p:spPr>
            <a:xfrm>
              <a:off x="3165860" y="366675"/>
              <a:ext cx="1101617" cy="379429"/>
            </a:xfrm>
            <a:prstGeom prst="rect">
              <a:avLst/>
            </a:prstGeom>
            <a:solidFill>
              <a:srgbClr val="2190D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t>Non-violent</a:t>
              </a:r>
              <a:endParaRPr lang="en-AU" sz="1200" b="1" dirty="0"/>
            </a:p>
          </p:txBody>
        </p:sp>
      </p:grpSp>
      <p:sp>
        <p:nvSpPr>
          <p:cNvPr id="29" name="TextBox 5">
            <a:extLst>
              <a:ext uri="{FF2B5EF4-FFF2-40B4-BE49-F238E27FC236}">
                <a16:creationId xmlns:a16="http://schemas.microsoft.com/office/drawing/2014/main" id="{364B9290-D923-456A-95D5-026DD855CC53}"/>
              </a:ext>
            </a:extLst>
          </p:cNvPr>
          <p:cNvSpPr txBox="1">
            <a:spLocks noChangeArrowheads="1"/>
          </p:cNvSpPr>
          <p:nvPr/>
        </p:nvSpPr>
        <p:spPr bwMode="auto">
          <a:xfrm>
            <a:off x="10658219" y="5718588"/>
            <a:ext cx="6678553" cy="6884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2623" tIns="51312" rIns="102623" bIns="51312">
            <a:spAutoFit/>
          </a:bodyPr>
          <a:lstStyle>
            <a:lvl1pPr eaLnBrk="0" hangingPunct="0">
              <a:spcBef>
                <a:spcPct val="20000"/>
              </a:spcBef>
              <a:buFont typeface="Arial" charset="0"/>
              <a:buChar char="•"/>
              <a:defRPr sz="4300">
                <a:solidFill>
                  <a:schemeClr val="tx1"/>
                </a:solidFill>
                <a:latin typeface="Calibri" pitchFamily="34" charset="0"/>
              </a:defRPr>
            </a:lvl1pPr>
            <a:lvl2pPr marL="742950" indent="-285750" eaLnBrk="0" hangingPunct="0">
              <a:spcBef>
                <a:spcPct val="20000"/>
              </a:spcBef>
              <a:buFont typeface="Arial" charset="0"/>
              <a:buChar char="–"/>
              <a:defRPr sz="3700">
                <a:solidFill>
                  <a:schemeClr val="tx1"/>
                </a:solidFill>
                <a:latin typeface="Calibri" pitchFamily="34" charset="0"/>
              </a:defRPr>
            </a:lvl2pPr>
            <a:lvl3pPr marL="1143000" indent="-228600" eaLnBrk="0" hangingPunct="0">
              <a:spcBef>
                <a:spcPct val="20000"/>
              </a:spcBef>
              <a:buFont typeface="Arial" charset="0"/>
              <a:buChar char="•"/>
              <a:defRPr sz="3200">
                <a:solidFill>
                  <a:schemeClr val="tx1"/>
                </a:solidFill>
                <a:latin typeface="Calibri" pitchFamily="34" charset="0"/>
              </a:defRPr>
            </a:lvl3pPr>
            <a:lvl4pPr marL="1600200" indent="-228600" eaLnBrk="0" hangingPunct="0">
              <a:spcBef>
                <a:spcPct val="20000"/>
              </a:spcBef>
              <a:buFont typeface="Arial" charset="0"/>
              <a:buChar char="–"/>
              <a:defRPr sz="2700">
                <a:solidFill>
                  <a:schemeClr val="tx1"/>
                </a:solidFill>
                <a:latin typeface="Calibri" pitchFamily="34" charset="0"/>
              </a:defRPr>
            </a:lvl4pPr>
            <a:lvl5pPr marL="2057400" indent="-228600" eaLnBrk="0" hangingPunct="0">
              <a:spcBef>
                <a:spcPct val="20000"/>
              </a:spcBef>
              <a:buFont typeface="Arial" charset="0"/>
              <a:buChar char="»"/>
              <a:defRPr sz="2700">
                <a:solidFill>
                  <a:schemeClr val="tx1"/>
                </a:solidFill>
                <a:latin typeface="Calibri" pitchFamily="34" charset="0"/>
              </a:defRPr>
            </a:lvl5pPr>
            <a:lvl6pPr marL="25146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6pPr>
            <a:lvl7pPr marL="29718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7pPr>
            <a:lvl8pPr marL="34290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8pPr>
            <a:lvl9pPr marL="38862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9pPr>
          </a:lstStyle>
          <a:p>
            <a:pPr algn="ctr" eaLnBrk="1" hangingPunct="1">
              <a:spcBef>
                <a:spcPct val="0"/>
              </a:spcBef>
              <a:buFontTx/>
              <a:buNone/>
            </a:pPr>
            <a:r>
              <a:rPr lang="en-AU" altLang="en-US" sz="1900" b="1" dirty="0">
                <a:solidFill>
                  <a:schemeClr val="accent2">
                    <a:lumMod val="75000"/>
                  </a:schemeClr>
                </a:solidFill>
                <a:latin typeface="Arial" charset="0"/>
              </a:rPr>
              <a:t>Change in % custodial orders 2015 vs 2019 </a:t>
            </a:r>
          </a:p>
          <a:p>
            <a:pPr algn="ctr" eaLnBrk="1" hangingPunct="1">
              <a:spcBef>
                <a:spcPct val="0"/>
              </a:spcBef>
              <a:buFontTx/>
              <a:buNone/>
            </a:pPr>
            <a:r>
              <a:rPr lang="en-AU" altLang="en-US" sz="1900" b="1" dirty="0">
                <a:solidFill>
                  <a:schemeClr val="accent2">
                    <a:lumMod val="75000"/>
                  </a:schemeClr>
                </a:solidFill>
                <a:latin typeface="Arial" charset="0"/>
              </a:rPr>
              <a:t>(6 largest declines) </a:t>
            </a:r>
          </a:p>
        </p:txBody>
      </p:sp>
      <p:sp>
        <p:nvSpPr>
          <p:cNvPr id="30" name="Facts rectangle">
            <a:extLst>
              <a:ext uri="{FF2B5EF4-FFF2-40B4-BE49-F238E27FC236}">
                <a16:creationId xmlns:a16="http://schemas.microsoft.com/office/drawing/2014/main" id="{F9AFBFAB-CBE9-4076-ADBC-3D3245FF7CFE}"/>
              </a:ext>
            </a:extLst>
          </p:cNvPr>
          <p:cNvSpPr>
            <a:spLocks/>
          </p:cNvSpPr>
          <p:nvPr/>
        </p:nvSpPr>
        <p:spPr>
          <a:xfrm>
            <a:off x="1939377" y="5580743"/>
            <a:ext cx="8169150" cy="4613077"/>
          </a:xfrm>
          <a:prstGeom prst="roundRect">
            <a:avLst>
              <a:gd name="adj" fmla="val 3139"/>
            </a:avLst>
          </a:prstGeom>
          <a:noFill/>
          <a:ln w="28575" cap="rnd" cmpd="sng" algn="ctr">
            <a:solidFill>
              <a:schemeClr val="tx1"/>
            </a:solidFill>
            <a:prstDash val="solid"/>
          </a:ln>
          <a:effectLst/>
        </p:spPr>
        <p:txBody>
          <a:bodyPr lIns="137135" tIns="68568" rIns="137135" bIns="68568" anchor="ctr"/>
          <a:lstStyle/>
          <a:p>
            <a:pPr algn="ctr" defTabSz="685676">
              <a:defRPr/>
            </a:pPr>
            <a:endParaRPr lang="en-AU" sz="4050" kern="0" dirty="0">
              <a:solidFill>
                <a:prstClr val="white"/>
              </a:solidFill>
              <a:latin typeface="Trebuchet MS" panose="020B0603020202020204"/>
            </a:endParaRPr>
          </a:p>
        </p:txBody>
      </p:sp>
      <p:sp>
        <p:nvSpPr>
          <p:cNvPr id="31" name="Facts rectangle">
            <a:extLst>
              <a:ext uri="{FF2B5EF4-FFF2-40B4-BE49-F238E27FC236}">
                <a16:creationId xmlns:a16="http://schemas.microsoft.com/office/drawing/2014/main" id="{E8B0AB7F-3923-41C6-A76D-1E8CF4135F82}"/>
              </a:ext>
            </a:extLst>
          </p:cNvPr>
          <p:cNvSpPr>
            <a:spLocks/>
          </p:cNvSpPr>
          <p:nvPr/>
        </p:nvSpPr>
        <p:spPr>
          <a:xfrm>
            <a:off x="10252531" y="5574693"/>
            <a:ext cx="7900112" cy="4613077"/>
          </a:xfrm>
          <a:prstGeom prst="roundRect">
            <a:avLst>
              <a:gd name="adj" fmla="val 3139"/>
            </a:avLst>
          </a:prstGeom>
          <a:noFill/>
          <a:ln w="28575" cap="rnd" cmpd="sng" algn="ctr">
            <a:solidFill>
              <a:schemeClr val="tx1"/>
            </a:solidFill>
            <a:prstDash val="solid"/>
          </a:ln>
          <a:effectLst/>
        </p:spPr>
        <p:txBody>
          <a:bodyPr lIns="137135" tIns="68568" rIns="137135" bIns="68568" anchor="ctr"/>
          <a:lstStyle/>
          <a:p>
            <a:pPr algn="ctr" defTabSz="685676">
              <a:defRPr/>
            </a:pPr>
            <a:endParaRPr lang="en-AU" sz="4050" kern="0" dirty="0">
              <a:solidFill>
                <a:prstClr val="white"/>
              </a:solidFill>
              <a:latin typeface="Trebuchet MS" panose="020B0603020202020204"/>
            </a:endParaRPr>
          </a:p>
        </p:txBody>
      </p:sp>
      <p:cxnSp>
        <p:nvCxnSpPr>
          <p:cNvPr id="4" name="Straight Connector 3">
            <a:extLst>
              <a:ext uri="{FF2B5EF4-FFF2-40B4-BE49-F238E27FC236}">
                <a16:creationId xmlns:a16="http://schemas.microsoft.com/office/drawing/2014/main" id="{5E63E4CC-5581-468B-88BA-F9E8438B2695}"/>
              </a:ext>
            </a:extLst>
          </p:cNvPr>
          <p:cNvCxnSpPr>
            <a:cxnSpLocks/>
          </p:cNvCxnSpPr>
          <p:nvPr/>
        </p:nvCxnSpPr>
        <p:spPr>
          <a:xfrm>
            <a:off x="13286727" y="6717857"/>
            <a:ext cx="0" cy="330020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B4A5ACFF-EF6B-4A06-B875-3C9004BB849B}"/>
              </a:ext>
            </a:extLst>
          </p:cNvPr>
          <p:cNvGrpSpPr/>
          <p:nvPr/>
        </p:nvGrpSpPr>
        <p:grpSpPr>
          <a:xfrm>
            <a:off x="16782511" y="9112252"/>
            <a:ext cx="869366" cy="773341"/>
            <a:chOff x="9023546" y="9125699"/>
            <a:chExt cx="869366" cy="773341"/>
          </a:xfrm>
        </p:grpSpPr>
        <p:sp>
          <p:nvSpPr>
            <p:cNvPr id="37" name="TextBox 36">
              <a:extLst>
                <a:ext uri="{FF2B5EF4-FFF2-40B4-BE49-F238E27FC236}">
                  <a16:creationId xmlns:a16="http://schemas.microsoft.com/office/drawing/2014/main" id="{E83C88AA-9FCA-4062-B7E4-633E899F4942}"/>
                </a:ext>
              </a:extLst>
            </p:cNvPr>
            <p:cNvSpPr txBox="1"/>
            <p:nvPr/>
          </p:nvSpPr>
          <p:spPr>
            <a:xfrm>
              <a:off x="9252993" y="9125699"/>
              <a:ext cx="639919" cy="338554"/>
            </a:xfrm>
            <a:prstGeom prst="rect">
              <a:avLst/>
            </a:prstGeom>
            <a:noFill/>
          </p:spPr>
          <p:txBody>
            <a:bodyPr wrap="none" rtlCol="0">
              <a:spAutoFit/>
            </a:bodyPr>
            <a:lstStyle/>
            <a:p>
              <a:r>
                <a:rPr lang="en-AU" sz="1600" dirty="0">
                  <a:solidFill>
                    <a:schemeClr val="tx1">
                      <a:lumMod val="65000"/>
                      <a:lumOff val="35000"/>
                    </a:schemeClr>
                  </a:solidFill>
                  <a:latin typeface="Arial" panose="020B0604020202020204" pitchFamily="34" charset="0"/>
                  <a:cs typeface="Arial" panose="020B0604020202020204" pitchFamily="34" charset="0"/>
                </a:rPr>
                <a:t>2015</a:t>
              </a:r>
            </a:p>
          </p:txBody>
        </p:sp>
        <p:sp>
          <p:nvSpPr>
            <p:cNvPr id="5" name="Oval 4">
              <a:extLst>
                <a:ext uri="{FF2B5EF4-FFF2-40B4-BE49-F238E27FC236}">
                  <a16:creationId xmlns:a16="http://schemas.microsoft.com/office/drawing/2014/main" id="{66FA5608-16B1-4628-9DCF-F3EDF600B122}"/>
                </a:ext>
              </a:extLst>
            </p:cNvPr>
            <p:cNvSpPr/>
            <p:nvPr/>
          </p:nvSpPr>
          <p:spPr>
            <a:xfrm>
              <a:off x="9023546" y="9608949"/>
              <a:ext cx="216000" cy="21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Oval 37">
              <a:extLst>
                <a:ext uri="{FF2B5EF4-FFF2-40B4-BE49-F238E27FC236}">
                  <a16:creationId xmlns:a16="http://schemas.microsoft.com/office/drawing/2014/main" id="{78C2163D-1C42-4AA8-ACD0-99E48ABB210B}"/>
                </a:ext>
              </a:extLst>
            </p:cNvPr>
            <p:cNvSpPr/>
            <p:nvPr/>
          </p:nvSpPr>
          <p:spPr>
            <a:xfrm>
              <a:off x="9023546" y="9198799"/>
              <a:ext cx="216000" cy="21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TextBox 38">
              <a:extLst>
                <a:ext uri="{FF2B5EF4-FFF2-40B4-BE49-F238E27FC236}">
                  <a16:creationId xmlns:a16="http://schemas.microsoft.com/office/drawing/2014/main" id="{FFE1798B-4520-4E4D-BEF1-E880E48B0D83}"/>
                </a:ext>
              </a:extLst>
            </p:cNvPr>
            <p:cNvSpPr txBox="1"/>
            <p:nvPr/>
          </p:nvSpPr>
          <p:spPr>
            <a:xfrm>
              <a:off x="9244029" y="9560486"/>
              <a:ext cx="639919" cy="338554"/>
            </a:xfrm>
            <a:prstGeom prst="rect">
              <a:avLst/>
            </a:prstGeom>
            <a:noFill/>
          </p:spPr>
          <p:txBody>
            <a:bodyPr wrap="none" rtlCol="0">
              <a:spAutoFit/>
            </a:bodyPr>
            <a:lstStyle/>
            <a:p>
              <a:r>
                <a:rPr lang="en-AU" sz="1600" dirty="0">
                  <a:solidFill>
                    <a:schemeClr val="tx1">
                      <a:lumMod val="65000"/>
                      <a:lumOff val="35000"/>
                    </a:schemeClr>
                  </a:solidFill>
                  <a:latin typeface="Arial" panose="020B0604020202020204" pitchFamily="34" charset="0"/>
                  <a:cs typeface="Arial" panose="020B0604020202020204" pitchFamily="34" charset="0"/>
                </a:rPr>
                <a:t>2019</a:t>
              </a:r>
            </a:p>
          </p:txBody>
        </p:sp>
      </p:grpSp>
      <p:sp>
        <p:nvSpPr>
          <p:cNvPr id="28" name="Facts rectangle">
            <a:extLst>
              <a:ext uri="{FF2B5EF4-FFF2-40B4-BE49-F238E27FC236}">
                <a16:creationId xmlns:a16="http://schemas.microsoft.com/office/drawing/2014/main" id="{54D0ABCB-4BC4-4FD4-9B93-DE3E6BE61221}"/>
              </a:ext>
            </a:extLst>
          </p:cNvPr>
          <p:cNvSpPr>
            <a:spLocks/>
          </p:cNvSpPr>
          <p:nvPr/>
        </p:nvSpPr>
        <p:spPr>
          <a:xfrm>
            <a:off x="1939376" y="818793"/>
            <a:ext cx="8169150" cy="4613077"/>
          </a:xfrm>
          <a:prstGeom prst="roundRect">
            <a:avLst>
              <a:gd name="adj" fmla="val 3139"/>
            </a:avLst>
          </a:prstGeom>
          <a:noFill/>
          <a:ln w="28575" cap="rnd" cmpd="sng" algn="ctr">
            <a:solidFill>
              <a:schemeClr val="tx1"/>
            </a:solidFill>
            <a:prstDash val="solid"/>
          </a:ln>
          <a:effectLst/>
        </p:spPr>
        <p:txBody>
          <a:bodyPr lIns="137135" tIns="68568" rIns="137135" bIns="68568" anchor="ctr"/>
          <a:lstStyle/>
          <a:p>
            <a:pPr algn="ctr" defTabSz="685676">
              <a:defRPr/>
            </a:pPr>
            <a:endParaRPr lang="en-AU" sz="4050" kern="0" dirty="0">
              <a:solidFill>
                <a:prstClr val="white"/>
              </a:solidFill>
              <a:latin typeface="Trebuchet MS" panose="020B0603020202020204"/>
            </a:endParaRPr>
          </a:p>
        </p:txBody>
      </p:sp>
      <p:sp>
        <p:nvSpPr>
          <p:cNvPr id="42" name="Arrow: Right 41">
            <a:extLst>
              <a:ext uri="{FF2B5EF4-FFF2-40B4-BE49-F238E27FC236}">
                <a16:creationId xmlns:a16="http://schemas.microsoft.com/office/drawing/2014/main" id="{645108E9-E789-443B-8805-251B5E78C952}"/>
              </a:ext>
            </a:extLst>
          </p:cNvPr>
          <p:cNvSpPr/>
          <p:nvPr/>
        </p:nvSpPr>
        <p:spPr>
          <a:xfrm rot="648778">
            <a:off x="3314556" y="3428601"/>
            <a:ext cx="3566930" cy="543552"/>
          </a:xfrm>
          <a:prstGeom prst="rightArrow">
            <a:avLst/>
          </a:prstGeom>
          <a:solidFill>
            <a:schemeClr val="tx1">
              <a:lumMod val="50000"/>
              <a:lumOff val="50000"/>
            </a:scheme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b="1" dirty="0">
                <a:solidFill>
                  <a:schemeClr val="bg1"/>
                </a:solidFill>
              </a:rPr>
              <a:t>47% DECREASE</a:t>
            </a:r>
          </a:p>
        </p:txBody>
      </p:sp>
      <p:sp>
        <p:nvSpPr>
          <p:cNvPr id="47" name="Rectangle: Rounded Corners 46">
            <a:extLst>
              <a:ext uri="{FF2B5EF4-FFF2-40B4-BE49-F238E27FC236}">
                <a16:creationId xmlns:a16="http://schemas.microsoft.com/office/drawing/2014/main" id="{80E01581-F32E-4CE3-84E0-03F4991F41D5}"/>
              </a:ext>
            </a:extLst>
          </p:cNvPr>
          <p:cNvSpPr/>
          <p:nvPr/>
        </p:nvSpPr>
        <p:spPr>
          <a:xfrm>
            <a:off x="10287014" y="818793"/>
            <a:ext cx="7865629" cy="4560100"/>
          </a:xfrm>
          <a:prstGeom prst="roundRect">
            <a:avLst>
              <a:gd name="adj" fmla="val 3708"/>
            </a:avLst>
          </a:prstGeom>
          <a:solidFill>
            <a:srgbClr val="002060"/>
          </a:solidFill>
          <a:ln>
            <a:noFill/>
          </a:ln>
        </p:spPr>
        <p:style>
          <a:lnRef idx="1">
            <a:schemeClr val="accent2"/>
          </a:lnRef>
          <a:fillRef idx="2">
            <a:schemeClr val="accent2"/>
          </a:fillRef>
          <a:effectRef idx="1">
            <a:schemeClr val="accent2"/>
          </a:effectRef>
          <a:fontRef idx="minor">
            <a:schemeClr val="dk1"/>
          </a:fontRef>
        </p:style>
        <p:txBody>
          <a:bodyPr rtlCol="0" anchor="t"/>
          <a:lstStyle/>
          <a:p>
            <a:pPr algn="ctr">
              <a:defRPr/>
            </a:pPr>
            <a:r>
              <a:rPr lang="en-AU" sz="2400" b="1" dirty="0">
                <a:solidFill>
                  <a:schemeClr val="bg1"/>
                </a:solidFill>
                <a:latin typeface="Arial" panose="020B0604020202020204" pitchFamily="34" charset="0"/>
                <a:cs typeface="Arial" panose="020B0604020202020204" pitchFamily="34" charset="0"/>
              </a:rPr>
              <a:t>Number sentenced to custody decreased</a:t>
            </a:r>
          </a:p>
          <a:p>
            <a:pPr algn="ctr">
              <a:defRPr/>
            </a:pPr>
            <a:endParaRPr lang="en-AU" sz="2000" b="1" u="sng"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AU" sz="2000" dirty="0">
                <a:solidFill>
                  <a:schemeClr val="bg1"/>
                </a:solidFill>
                <a:latin typeface="Arial" panose="020B0604020202020204" pitchFamily="34" charset="0"/>
                <a:cs typeface="Arial" panose="020B0604020202020204" pitchFamily="34" charset="0"/>
              </a:rPr>
              <a:t>Custodial sentences decreased </a:t>
            </a:r>
            <a:r>
              <a:rPr lang="en-AU" sz="2000" b="1" dirty="0">
                <a:solidFill>
                  <a:schemeClr val="bg1"/>
                </a:solidFill>
                <a:latin typeface="Arial" panose="020B0604020202020204" pitchFamily="34" charset="0"/>
                <a:cs typeface="Arial" panose="020B0604020202020204" pitchFamily="34" charset="0"/>
              </a:rPr>
              <a:t>47% </a:t>
            </a:r>
            <a:r>
              <a:rPr lang="en-AU" sz="2000" dirty="0">
                <a:solidFill>
                  <a:schemeClr val="bg1"/>
                </a:solidFill>
                <a:latin typeface="Arial" panose="020B0604020202020204" pitchFamily="34" charset="0"/>
                <a:cs typeface="Arial" panose="020B0604020202020204" pitchFamily="34" charset="0"/>
              </a:rPr>
              <a:t>between 2015 and 2019.</a:t>
            </a:r>
            <a:r>
              <a:rPr lang="en-AU" sz="2000" b="1" dirty="0">
                <a:solidFill>
                  <a:schemeClr val="bg1"/>
                </a:solidFill>
                <a:latin typeface="Arial" panose="020B0604020202020204" pitchFamily="34" charset="0"/>
                <a:cs typeface="Arial" panose="020B0604020202020204" pitchFamily="34" charset="0"/>
              </a:rPr>
              <a:t> </a:t>
            </a:r>
          </a:p>
          <a:p>
            <a:pPr marL="342900" indent="-342900">
              <a:buFont typeface="Arial" panose="020B0604020202020204" pitchFamily="34" charset="0"/>
              <a:buChar char="•"/>
              <a:defRPr/>
            </a:pPr>
            <a:endParaRPr lang="en-AU" sz="20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AU" sz="2000" dirty="0">
                <a:solidFill>
                  <a:schemeClr val="bg1"/>
                </a:solidFill>
                <a:latin typeface="Arial" panose="020B0604020202020204" pitchFamily="34" charset="0"/>
                <a:cs typeface="Arial" panose="020B0604020202020204" pitchFamily="34" charset="0"/>
              </a:rPr>
              <a:t>Break and enter offences contributed to </a:t>
            </a:r>
            <a:r>
              <a:rPr lang="en-AU" sz="2000" b="1" dirty="0">
                <a:solidFill>
                  <a:schemeClr val="bg1"/>
                </a:solidFill>
                <a:latin typeface="Arial" panose="020B0604020202020204" pitchFamily="34" charset="0"/>
                <a:cs typeface="Arial" panose="020B0604020202020204" pitchFamily="34" charset="0"/>
              </a:rPr>
              <a:t>31% </a:t>
            </a:r>
            <a:r>
              <a:rPr lang="en-AU" sz="2000" dirty="0">
                <a:solidFill>
                  <a:schemeClr val="bg1"/>
                </a:solidFill>
                <a:latin typeface="Arial" panose="020B0604020202020204" pitchFamily="34" charset="0"/>
                <a:cs typeface="Arial" panose="020B0604020202020204" pitchFamily="34" charset="0"/>
              </a:rPr>
              <a:t>of the decline followed by breach of community orders (24%)</a:t>
            </a:r>
          </a:p>
          <a:p>
            <a:pPr marL="342900" indent="-342900">
              <a:buFont typeface="Arial" panose="020B0604020202020204" pitchFamily="34" charset="0"/>
              <a:buChar char="•"/>
              <a:defRPr/>
            </a:pPr>
            <a:endParaRPr lang="en-AU" sz="20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AU" sz="2000" dirty="0">
                <a:solidFill>
                  <a:schemeClr val="bg1"/>
                </a:solidFill>
                <a:latin typeface="Arial" panose="020B0604020202020204" pitchFamily="34" charset="0"/>
                <a:cs typeface="Arial" panose="020B0604020202020204" pitchFamily="34" charset="0"/>
              </a:rPr>
              <a:t>The decline in custodial orders is due to both:</a:t>
            </a:r>
          </a:p>
          <a:p>
            <a:pPr marL="914400" lvl="1" indent="-457200">
              <a:buAutoNum type="arabicPeriod"/>
              <a:defRPr/>
            </a:pPr>
            <a:r>
              <a:rPr lang="en-AU" sz="2000" dirty="0">
                <a:solidFill>
                  <a:schemeClr val="bg1"/>
                </a:solidFill>
                <a:latin typeface="Arial" panose="020B0604020202020204" pitchFamily="34" charset="0"/>
                <a:cs typeface="Arial" panose="020B0604020202020204" pitchFamily="34" charset="0"/>
              </a:rPr>
              <a:t>drop in finalisation volumes and </a:t>
            </a:r>
          </a:p>
          <a:p>
            <a:pPr marL="914400" lvl="1" indent="-457200">
              <a:buAutoNum type="arabicPeriod"/>
              <a:defRPr/>
            </a:pPr>
            <a:r>
              <a:rPr lang="en-AU" sz="2000" dirty="0">
                <a:solidFill>
                  <a:schemeClr val="bg1"/>
                </a:solidFill>
                <a:latin typeface="Arial" panose="020B0604020202020204" pitchFamily="34" charset="0"/>
                <a:cs typeface="Arial" panose="020B0604020202020204" pitchFamily="34" charset="0"/>
              </a:rPr>
              <a:t>drop in rates of custodial sentences </a:t>
            </a:r>
          </a:p>
        </p:txBody>
      </p:sp>
      <p:sp>
        <p:nvSpPr>
          <p:cNvPr id="40" name="Rectangle 39">
            <a:extLst>
              <a:ext uri="{FF2B5EF4-FFF2-40B4-BE49-F238E27FC236}">
                <a16:creationId xmlns:a16="http://schemas.microsoft.com/office/drawing/2014/main" id="{AECE4ADE-7CB0-40C2-811A-204CED53E354}"/>
              </a:ext>
            </a:extLst>
          </p:cNvPr>
          <p:cNvSpPr/>
          <p:nvPr/>
        </p:nvSpPr>
        <p:spPr>
          <a:xfrm>
            <a:off x="7372339" y="1447801"/>
            <a:ext cx="1708133" cy="3102428"/>
          </a:xfrm>
          <a:prstGeom prst="rect">
            <a:avLst/>
          </a:prstGeom>
          <a:solidFill>
            <a:srgbClr val="8497B0">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TextBox 42">
            <a:extLst>
              <a:ext uri="{FF2B5EF4-FFF2-40B4-BE49-F238E27FC236}">
                <a16:creationId xmlns:a16="http://schemas.microsoft.com/office/drawing/2014/main" id="{5D054280-807C-426A-86D7-63EC09BCC2DD}"/>
              </a:ext>
            </a:extLst>
          </p:cNvPr>
          <p:cNvSpPr txBox="1"/>
          <p:nvPr/>
        </p:nvSpPr>
        <p:spPr>
          <a:xfrm>
            <a:off x="7675228" y="1816503"/>
            <a:ext cx="1127828" cy="338554"/>
          </a:xfrm>
          <a:prstGeom prst="rect">
            <a:avLst/>
          </a:prstGeom>
          <a:noFill/>
        </p:spPr>
        <p:txBody>
          <a:bodyPr wrap="square" rtlCol="0">
            <a:spAutoFit/>
          </a:bodyPr>
          <a:lstStyle/>
          <a:p>
            <a:pPr algn="ctr"/>
            <a:r>
              <a:rPr lang="en-AU" sz="1600" b="1" dirty="0">
                <a:solidFill>
                  <a:schemeClr val="tx2">
                    <a:lumMod val="75000"/>
                  </a:schemeClr>
                </a:solidFill>
                <a:latin typeface="Arial" panose="020B0604020202020204" pitchFamily="34" charset="0"/>
                <a:cs typeface="Arial" panose="020B0604020202020204" pitchFamily="34" charset="0"/>
              </a:rPr>
              <a:t>COVID</a:t>
            </a:r>
          </a:p>
        </p:txBody>
      </p:sp>
      <p:sp>
        <p:nvSpPr>
          <p:cNvPr id="32" name="Rectangle 63">
            <a:extLst>
              <a:ext uri="{FF2B5EF4-FFF2-40B4-BE49-F238E27FC236}">
                <a16:creationId xmlns:a16="http://schemas.microsoft.com/office/drawing/2014/main" id="{1BB1B4AD-B345-4837-BE8E-02E4089D18B1}"/>
              </a:ext>
            </a:extLst>
          </p:cNvPr>
          <p:cNvSpPr>
            <a:spLocks noChangeArrowheads="1"/>
          </p:cNvSpPr>
          <p:nvPr/>
        </p:nvSpPr>
        <p:spPr bwMode="auto">
          <a:xfrm>
            <a:off x="4927259" y="664904"/>
            <a:ext cx="2564805" cy="307777"/>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C55A11"/>
                </a:solidFill>
                <a:effectLst/>
                <a:cs typeface="Arial" panose="020B0604020202020204" pitchFamily="34" charset="0"/>
              </a:rPr>
              <a:t> Custodial sentences</a:t>
            </a:r>
            <a:endParaRPr kumimoji="0" lang="en-US" altLang="en-US" b="0" i="0" u="none" strike="noStrike" cap="none" normalizeH="0" baseline="0" dirty="0">
              <a:ln>
                <a:noFill/>
              </a:ln>
              <a:solidFill>
                <a:schemeClr val="tx1"/>
              </a:solidFill>
              <a:effectLst/>
              <a:cs typeface="Arial" panose="020B0604020202020204" pitchFamily="34" charset="0"/>
            </a:endParaRPr>
          </a:p>
        </p:txBody>
      </p:sp>
    </p:spTree>
    <p:extLst>
      <p:ext uri="{BB962C8B-B14F-4D97-AF65-F5344CB8AC3E}">
        <p14:creationId xmlns:p14="http://schemas.microsoft.com/office/powerpoint/2010/main" val="16378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
                                            <p:graphicEl>
                                              <a:chart seriesIdx="-3" categoryIdx="-3" bldStep="gridLegend"/>
                                            </p:graphicEl>
                                          </p:spTgt>
                                        </p:tgtEl>
                                        <p:attrNameLst>
                                          <p:attrName>style.visibility</p:attrName>
                                        </p:attrNameLst>
                                      </p:cBhvr>
                                      <p:to>
                                        <p:strVal val="visible"/>
                                      </p:to>
                                    </p:set>
                                    <p:animEffect transition="in" filter="wipe(left)">
                                      <p:cBhvr>
                                        <p:cTn id="7" dur="500"/>
                                        <p:tgtEl>
                                          <p:spTgt spid="45">
                                            <p:graphicEl>
                                              <a:chart seriesIdx="-3" categoryIdx="-3" bldStep="gridLegend"/>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wipe(left)">
                                      <p:cBhvr>
                                        <p:cTn id="13" dur="500"/>
                                        <p:tgtEl>
                                          <p:spTgt spid="4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5">
                                            <p:graphicEl>
                                              <a:chart seriesIdx="0" categoryIdx="-4" bldStep="series"/>
                                            </p:graphicEl>
                                          </p:spTgt>
                                        </p:tgtEl>
                                        <p:attrNameLst>
                                          <p:attrName>style.visibility</p:attrName>
                                        </p:attrNameLst>
                                      </p:cBhvr>
                                      <p:to>
                                        <p:strVal val="visible"/>
                                      </p:to>
                                    </p:set>
                                    <p:animEffect transition="in" filter="wipe(left)">
                                      <p:cBhvr>
                                        <p:cTn id="18" dur="500"/>
                                        <p:tgtEl>
                                          <p:spTgt spid="45">
                                            <p:graphicEl>
                                              <a:chart seriesIdx="0" categoryIdx="-4" bldStep="series"/>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5">
                                            <p:graphicEl>
                                              <a:chart seriesIdx="1" categoryIdx="-4" bldStep="series"/>
                                            </p:graphicEl>
                                          </p:spTgt>
                                        </p:tgtEl>
                                        <p:attrNameLst>
                                          <p:attrName>style.visibility</p:attrName>
                                        </p:attrNameLst>
                                      </p:cBhvr>
                                      <p:to>
                                        <p:strVal val="visible"/>
                                      </p:to>
                                    </p:set>
                                    <p:animEffect transition="in" filter="wipe(left)">
                                      <p:cBhvr>
                                        <p:cTn id="28" dur="500"/>
                                        <p:tgtEl>
                                          <p:spTgt spid="45">
                                            <p:graphicEl>
                                              <a:chart seriesIdx="1" categoryIdx="-4" bldStep="series"/>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par>
                                <p:cTn id="37" presetID="10"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500"/>
                                        <p:tgtEl>
                                          <p:spTgt spid="3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500"/>
                                        <p:tgtEl>
                                          <p:spTgt spid="31"/>
                                        </p:tgtEl>
                                      </p:cBhvr>
                                    </p:animEffect>
                                  </p:childTnLst>
                                </p:cTn>
                              </p:par>
                              <p:par>
                                <p:cTn id="66" presetID="10" presetClass="entr" presetSubtype="0" fill="hold" nodeType="with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fade">
                                      <p:cBhvr>
                                        <p:cTn id="68" dur="500"/>
                                        <p:tgtEl>
                                          <p:spTgt spid="4"/>
                                        </p:tgtEl>
                                      </p:cBhvr>
                                    </p:animEffect>
                                  </p:childTnLst>
                                </p:cTn>
                              </p:par>
                              <p:par>
                                <p:cTn id="69" presetID="10" presetClass="entr" presetSubtype="0" fill="hold" nodeType="with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500"/>
                                        <p:tgtEl>
                                          <p:spTgt spid="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7"/>
                                        </p:tgtEl>
                                        <p:attrNameLst>
                                          <p:attrName>style.visibility</p:attrName>
                                        </p:attrNameLst>
                                      </p:cBhvr>
                                      <p:to>
                                        <p:strVal val="visible"/>
                                      </p:to>
                                    </p:set>
                                    <p:animEffect transition="in" filter="fade">
                                      <p:cBhvr>
                                        <p:cTn id="74" dur="500"/>
                                        <p:tgtEl>
                                          <p:spTgt spid="47"/>
                                        </p:tgtEl>
                                      </p:cBhvr>
                                    </p:animEffect>
                                  </p:childTnLst>
                                </p:cTn>
                              </p:par>
                              <p:par>
                                <p:cTn id="75" presetID="1" presetClass="entr" presetSubtype="0" fill="hold" grpId="0" nodeType="withEffect">
                                  <p:stCondLst>
                                    <p:cond delay="0"/>
                                  </p:stCondLst>
                                  <p:childTnLst>
                                    <p:set>
                                      <p:cBhvr>
                                        <p:cTn id="7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5" grpId="0" uiExpand="1">
        <p:bldSub>
          <a:bldChart bld="series"/>
        </p:bldSub>
      </p:bldGraphic>
      <p:bldP spid="24" grpId="0" animBg="1"/>
      <p:bldP spid="25" grpId="0" animBg="1"/>
      <p:bldP spid="27" grpId="0" animBg="1"/>
      <p:bldP spid="33" grpId="0" animBg="1"/>
      <p:bldP spid="34" grpId="0" animBg="1"/>
      <p:bldP spid="35" grpId="0" animBg="1"/>
      <p:bldGraphic spid="41" grpId="0">
        <p:bldAsOne/>
      </p:bldGraphic>
      <p:bldGraphic spid="16" grpId="0">
        <p:bldAsOne/>
      </p:bldGraphic>
      <p:bldP spid="29" grpId="0" animBg="1"/>
      <p:bldP spid="30" grpId="0" animBg="1"/>
      <p:bldP spid="31" grpId="0" animBg="1"/>
      <p:bldP spid="42" grpId="0" animBg="1"/>
      <p:bldP spid="47" grpId="0" animBg="1"/>
      <p:bldP spid="40" grpId="0" animBg="1"/>
      <p:bldP spid="4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A7A553-BF5A-44DF-BF2C-612A5E183B2F}"/>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C64674B-0CCF-4531-A68C-815F17BC8CC8}" type="slidenum">
              <a:rPr kumimoji="0" lang="en-US" sz="1800" b="0"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endParaRPr>
          </a:p>
        </p:txBody>
      </p:sp>
      <p:pic>
        <p:nvPicPr>
          <p:cNvPr id="26" name="Picture 25"/>
          <p:cNvPicPr>
            <a:picLocks noChangeAspect="1"/>
          </p:cNvPicPr>
          <p:nvPr/>
        </p:nvPicPr>
        <p:blipFill>
          <a:blip r:embed="rId3"/>
          <a:stretch>
            <a:fillRect/>
          </a:stretch>
        </p:blipFill>
        <p:spPr>
          <a:xfrm>
            <a:off x="389819" y="498845"/>
            <a:ext cx="1089732" cy="782936"/>
          </a:xfrm>
          <a:prstGeom prst="rect">
            <a:avLst/>
          </a:prstGeom>
        </p:spPr>
      </p:pic>
      <p:sp>
        <p:nvSpPr>
          <p:cNvPr id="4" name="TextBox 3">
            <a:extLst>
              <a:ext uri="{FF2B5EF4-FFF2-40B4-BE49-F238E27FC236}">
                <a16:creationId xmlns:a16="http://schemas.microsoft.com/office/drawing/2014/main" id="{F9D639B2-42CA-41C4-BEF6-BEBEE850364B}"/>
              </a:ext>
            </a:extLst>
          </p:cNvPr>
          <p:cNvSpPr txBox="1"/>
          <p:nvPr/>
        </p:nvSpPr>
        <p:spPr>
          <a:xfrm>
            <a:off x="2057790" y="84570"/>
            <a:ext cx="15840391" cy="707886"/>
          </a:xfrm>
          <a:prstGeom prst="rect">
            <a:avLst/>
          </a:prstGeom>
          <a:noFill/>
        </p:spPr>
        <p:txBody>
          <a:bodyPr wrap="square">
            <a:spAutoFit/>
          </a:bodyPr>
          <a:lstStyle/>
          <a:p>
            <a:pPr marL="0" marR="0" lvl="0" indent="0" algn="ctr" defTabSz="137126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53977"/>
                </a:solidFill>
                <a:effectLst/>
                <a:uLnTx/>
                <a:uFillTx/>
                <a:latin typeface="Arial" panose="020B0604020202020204" pitchFamily="34" charset="0"/>
                <a:ea typeface="+mn-ea"/>
                <a:cs typeface="Arial" panose="020B0604020202020204" pitchFamily="34" charset="0"/>
              </a:rPr>
              <a:t>Aboriginal youth custody – offence types</a:t>
            </a:r>
          </a:p>
        </p:txBody>
      </p:sp>
      <p:sp>
        <p:nvSpPr>
          <p:cNvPr id="6" name="Facts rectangle">
            <a:extLst>
              <a:ext uri="{FF2B5EF4-FFF2-40B4-BE49-F238E27FC236}">
                <a16:creationId xmlns:a16="http://schemas.microsoft.com/office/drawing/2014/main" id="{B0CD577D-610B-442E-A6AD-B7C6CFD9080A}"/>
              </a:ext>
            </a:extLst>
          </p:cNvPr>
          <p:cNvSpPr>
            <a:spLocks/>
          </p:cNvSpPr>
          <p:nvPr/>
        </p:nvSpPr>
        <p:spPr>
          <a:xfrm>
            <a:off x="2390495" y="968188"/>
            <a:ext cx="15228034" cy="8975911"/>
          </a:xfrm>
          <a:prstGeom prst="roundRect">
            <a:avLst>
              <a:gd name="adj" fmla="val 3139"/>
            </a:avLst>
          </a:prstGeom>
          <a:noFill/>
          <a:ln w="28575" cap="rnd" cmpd="sng" algn="ctr">
            <a:solidFill>
              <a:schemeClr val="tx1"/>
            </a:solidFill>
            <a:prstDash val="solid"/>
          </a:ln>
          <a:effectLst/>
        </p:spPr>
        <p:txBody>
          <a:bodyPr lIns="137135" tIns="68568" rIns="137135" bIns="68568" anchor="ctr"/>
          <a:lstStyle/>
          <a:p>
            <a:pPr marL="0" marR="0" lvl="0" indent="0" algn="ctr" defTabSz="685676" rtl="0" eaLnBrk="1" fontAlgn="auto" latinLnBrk="0" hangingPunct="1">
              <a:lnSpc>
                <a:spcPct val="100000"/>
              </a:lnSpc>
              <a:spcBef>
                <a:spcPts val="0"/>
              </a:spcBef>
              <a:spcAft>
                <a:spcPts val="0"/>
              </a:spcAft>
              <a:buClrTx/>
              <a:buSzTx/>
              <a:buFontTx/>
              <a:buNone/>
              <a:tabLst/>
              <a:defRPr/>
            </a:pPr>
            <a:endParaRPr kumimoji="0" lang="en-AU" sz="405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8" name="TextBox 5">
            <a:extLst>
              <a:ext uri="{FF2B5EF4-FFF2-40B4-BE49-F238E27FC236}">
                <a16:creationId xmlns:a16="http://schemas.microsoft.com/office/drawing/2014/main" id="{C221C268-7C4E-4C2E-979C-6089720CCFC6}"/>
              </a:ext>
            </a:extLst>
          </p:cNvPr>
          <p:cNvSpPr txBox="1">
            <a:spLocks noChangeArrowheads="1"/>
          </p:cNvSpPr>
          <p:nvPr/>
        </p:nvSpPr>
        <p:spPr bwMode="auto">
          <a:xfrm>
            <a:off x="6099032" y="813344"/>
            <a:ext cx="7810959" cy="41140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2623" tIns="51312" rIns="102623" bIns="51312">
            <a:spAutoFit/>
          </a:bodyPr>
          <a:lstStyle>
            <a:lvl1pPr eaLnBrk="0" hangingPunct="0">
              <a:spcBef>
                <a:spcPct val="20000"/>
              </a:spcBef>
              <a:buFont typeface="Arial" charset="0"/>
              <a:buChar char="•"/>
              <a:defRPr sz="4300">
                <a:solidFill>
                  <a:schemeClr val="tx1"/>
                </a:solidFill>
                <a:latin typeface="Calibri" pitchFamily="34" charset="0"/>
              </a:defRPr>
            </a:lvl1pPr>
            <a:lvl2pPr marL="742950" indent="-285750" eaLnBrk="0" hangingPunct="0">
              <a:spcBef>
                <a:spcPct val="20000"/>
              </a:spcBef>
              <a:buFont typeface="Arial" charset="0"/>
              <a:buChar char="–"/>
              <a:defRPr sz="3700">
                <a:solidFill>
                  <a:schemeClr val="tx1"/>
                </a:solidFill>
                <a:latin typeface="Calibri" pitchFamily="34" charset="0"/>
              </a:defRPr>
            </a:lvl2pPr>
            <a:lvl3pPr marL="1143000" indent="-228600" eaLnBrk="0" hangingPunct="0">
              <a:spcBef>
                <a:spcPct val="20000"/>
              </a:spcBef>
              <a:buFont typeface="Arial" charset="0"/>
              <a:buChar char="•"/>
              <a:defRPr sz="3200">
                <a:solidFill>
                  <a:schemeClr val="tx1"/>
                </a:solidFill>
                <a:latin typeface="Calibri" pitchFamily="34" charset="0"/>
              </a:defRPr>
            </a:lvl3pPr>
            <a:lvl4pPr marL="1600200" indent="-228600" eaLnBrk="0" hangingPunct="0">
              <a:spcBef>
                <a:spcPct val="20000"/>
              </a:spcBef>
              <a:buFont typeface="Arial" charset="0"/>
              <a:buChar char="–"/>
              <a:defRPr sz="2700">
                <a:solidFill>
                  <a:schemeClr val="tx1"/>
                </a:solidFill>
                <a:latin typeface="Calibri" pitchFamily="34" charset="0"/>
              </a:defRPr>
            </a:lvl4pPr>
            <a:lvl5pPr marL="2057400" indent="-228600" eaLnBrk="0" hangingPunct="0">
              <a:spcBef>
                <a:spcPct val="20000"/>
              </a:spcBef>
              <a:buFont typeface="Arial" charset="0"/>
              <a:buChar char="»"/>
              <a:defRPr sz="2700">
                <a:solidFill>
                  <a:schemeClr val="tx1"/>
                </a:solidFill>
                <a:latin typeface="Calibri" pitchFamily="34" charset="0"/>
              </a:defRPr>
            </a:lvl5pPr>
            <a:lvl6pPr marL="25146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6pPr>
            <a:lvl7pPr marL="29718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7pPr>
            <a:lvl8pPr marL="34290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8pPr>
            <a:lvl9pPr marL="38862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9pPr>
          </a:lstStyle>
          <a:p>
            <a:pPr marL="0" marR="0" lvl="0" indent="0" algn="ctr" defTabSz="457200" rtl="0" eaLnBrk="0" fontAlgn="auto" latinLnBrk="0" hangingPunct="0">
              <a:lnSpc>
                <a:spcPct val="100000"/>
              </a:lnSpc>
              <a:spcBef>
                <a:spcPct val="20000"/>
              </a:spcBef>
              <a:spcAft>
                <a:spcPts val="0"/>
              </a:spcAft>
              <a:buClrTx/>
              <a:buSzTx/>
              <a:buFont typeface="Arial" charset="0"/>
              <a:buNone/>
              <a:tabLst/>
              <a:defRPr sz="2400"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kumimoji="0" lang="en-AU" sz="2000" b="1" i="0" u="none" strike="noStrike" kern="1200" cap="none" spc="0" normalizeH="0" baseline="0" noProof="0" dirty="0">
                <a:ln>
                  <a:noFill/>
                </a:ln>
                <a:solidFill>
                  <a:srgbClr val="ED7D31"/>
                </a:solidFill>
                <a:effectLst/>
                <a:uLnTx/>
                <a:uFillTx/>
                <a:latin typeface="Arial" panose="020B0604020202020204" pitchFamily="34" charset="0"/>
                <a:ea typeface="+mn-ea"/>
                <a:cs typeface="Arial" panose="020B0604020202020204" pitchFamily="34" charset="0"/>
              </a:rPr>
              <a:t>Offence types in custody - 12 month rolling average</a:t>
            </a:r>
          </a:p>
        </p:txBody>
      </p:sp>
      <p:graphicFrame>
        <p:nvGraphicFramePr>
          <p:cNvPr id="9" name="Chart 8">
            <a:extLst>
              <a:ext uri="{FF2B5EF4-FFF2-40B4-BE49-F238E27FC236}">
                <a16:creationId xmlns:a16="http://schemas.microsoft.com/office/drawing/2014/main" id="{D16DD487-2CE1-46AB-92A0-7C47FA2281C7}"/>
              </a:ext>
            </a:extLst>
          </p:cNvPr>
          <p:cNvGraphicFramePr>
            <a:graphicFrameLocks/>
          </p:cNvGraphicFramePr>
          <p:nvPr>
            <p:extLst>
              <p:ext uri="{D42A27DB-BD31-4B8C-83A1-F6EECF244321}">
                <p14:modId xmlns:p14="http://schemas.microsoft.com/office/powerpoint/2010/main" val="1879844536"/>
              </p:ext>
            </p:extLst>
          </p:nvPr>
        </p:nvGraphicFramePr>
        <p:xfrm>
          <a:off x="2572286" y="813344"/>
          <a:ext cx="14909802" cy="8939487"/>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A807A556-0073-44F7-B203-012E0D0E52C4}"/>
              </a:ext>
            </a:extLst>
          </p:cNvPr>
          <p:cNvSpPr txBox="1"/>
          <p:nvPr/>
        </p:nvSpPr>
        <p:spPr>
          <a:xfrm>
            <a:off x="11668541" y="1941444"/>
            <a:ext cx="198002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COVID-19 Period</a:t>
            </a:r>
          </a:p>
        </p:txBody>
      </p:sp>
    </p:spTree>
    <p:extLst>
      <p:ext uri="{BB962C8B-B14F-4D97-AF65-F5344CB8AC3E}">
        <p14:creationId xmlns:p14="http://schemas.microsoft.com/office/powerpoint/2010/main" val="891519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A7A553-BF5A-44DF-BF2C-612A5E183B2F}"/>
              </a:ext>
            </a:extLst>
          </p:cNvPr>
          <p:cNvSpPr>
            <a:spLocks noGrp="1"/>
          </p:cNvSpPr>
          <p:nvPr>
            <p:ph type="sldNum" sz="quarter" idx="4"/>
          </p:nvPr>
        </p:nvSpPr>
        <p:spPr/>
        <p:txBody>
          <a:bodyPr/>
          <a:lstStyle/>
          <a:p>
            <a:fld id="{BC64674B-0CCF-4531-A68C-815F17BC8CC8}" type="slidenum">
              <a:rPr lang="en-US" smtClean="0"/>
              <a:pPr/>
              <a:t>19</a:t>
            </a:fld>
            <a:endParaRPr lang="en-US" dirty="0"/>
          </a:p>
        </p:txBody>
      </p:sp>
      <p:pic>
        <p:nvPicPr>
          <p:cNvPr id="26" name="Picture 25"/>
          <p:cNvPicPr>
            <a:picLocks noChangeAspect="1"/>
          </p:cNvPicPr>
          <p:nvPr/>
        </p:nvPicPr>
        <p:blipFill>
          <a:blip r:embed="rId3"/>
          <a:stretch>
            <a:fillRect/>
          </a:stretch>
        </p:blipFill>
        <p:spPr>
          <a:xfrm>
            <a:off x="389819" y="498845"/>
            <a:ext cx="1089732" cy="782936"/>
          </a:xfrm>
          <a:prstGeom prst="rect">
            <a:avLst/>
          </a:prstGeom>
        </p:spPr>
      </p:pic>
      <p:pic>
        <p:nvPicPr>
          <p:cNvPr id="50" name="Graphic 49" descr="Court">
            <a:extLst>
              <a:ext uri="{FF2B5EF4-FFF2-40B4-BE49-F238E27FC236}">
                <a16:creationId xmlns:a16="http://schemas.microsoft.com/office/drawing/2014/main" id="{5F5DE2CD-FE0D-4CBF-8265-6CD3B5B827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77011" y="2259079"/>
            <a:ext cx="978017" cy="977114"/>
          </a:xfrm>
          <a:prstGeom prst="rect">
            <a:avLst/>
          </a:prstGeom>
        </p:spPr>
      </p:pic>
      <p:pic>
        <p:nvPicPr>
          <p:cNvPr id="4" name="Graphic 3" descr="Upward trend">
            <a:extLst>
              <a:ext uri="{FF2B5EF4-FFF2-40B4-BE49-F238E27FC236}">
                <a16:creationId xmlns:a16="http://schemas.microsoft.com/office/drawing/2014/main" id="{80FFB1D0-CBF4-4BB7-B64D-C19B5FE2712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37688" y="2563584"/>
            <a:ext cx="1003830" cy="1003830"/>
          </a:xfrm>
          <a:prstGeom prst="rect">
            <a:avLst/>
          </a:prstGeom>
        </p:spPr>
      </p:pic>
      <p:sp>
        <p:nvSpPr>
          <p:cNvPr id="36" name="TextBox 35">
            <a:extLst>
              <a:ext uri="{FF2B5EF4-FFF2-40B4-BE49-F238E27FC236}">
                <a16:creationId xmlns:a16="http://schemas.microsoft.com/office/drawing/2014/main" id="{389CD643-6BBA-48F5-A449-464F9202CE1F}"/>
              </a:ext>
            </a:extLst>
          </p:cNvPr>
          <p:cNvSpPr txBox="1"/>
          <p:nvPr/>
        </p:nvSpPr>
        <p:spPr>
          <a:xfrm>
            <a:off x="14751487" y="5314414"/>
            <a:ext cx="2891319" cy="400110"/>
          </a:xfrm>
          <a:prstGeom prst="rect">
            <a:avLst/>
          </a:prstGeom>
          <a:noFill/>
        </p:spPr>
        <p:txBody>
          <a:bodyPr wrap="square" rtlCol="0">
            <a:spAutoFit/>
          </a:bodyPr>
          <a:lstStyle/>
          <a:p>
            <a:pPr>
              <a:defRPr/>
            </a:pPr>
            <a:endParaRPr lang="en-AU" sz="2000" dirty="0">
              <a:solidFill>
                <a:schemeClr val="bg1"/>
              </a:solidFill>
            </a:endParaRPr>
          </a:p>
        </p:txBody>
      </p:sp>
      <p:sp>
        <p:nvSpPr>
          <p:cNvPr id="56" name="Arc 22">
            <a:extLst>
              <a:ext uri="{FF2B5EF4-FFF2-40B4-BE49-F238E27FC236}">
                <a16:creationId xmlns:a16="http://schemas.microsoft.com/office/drawing/2014/main" id="{97CFA674-9186-416C-BA93-B530F6BE406B}"/>
              </a:ext>
            </a:extLst>
          </p:cNvPr>
          <p:cNvSpPr>
            <a:spLocks/>
          </p:cNvSpPr>
          <p:nvPr/>
        </p:nvSpPr>
        <p:spPr bwMode="auto">
          <a:xfrm>
            <a:off x="5080146" y="7909559"/>
            <a:ext cx="3177982" cy="988714"/>
          </a:xfrm>
          <a:custGeom>
            <a:avLst/>
            <a:gdLst>
              <a:gd name="T0" fmla="*/ 0 w 43200"/>
              <a:gd name="T1" fmla="*/ 0 h 21705"/>
              <a:gd name="T2" fmla="*/ 0 w 43200"/>
              <a:gd name="T3" fmla="*/ 0 h 21705"/>
              <a:gd name="T4" fmla="*/ 0 w 43200"/>
              <a:gd name="T5" fmla="*/ 0 h 21705"/>
              <a:gd name="T6" fmla="*/ 0 60000 65536"/>
              <a:gd name="T7" fmla="*/ 0 60000 65536"/>
              <a:gd name="T8" fmla="*/ 0 60000 65536"/>
              <a:gd name="T9" fmla="*/ 0 w 43200"/>
              <a:gd name="T10" fmla="*/ 0 h 21705"/>
              <a:gd name="T11" fmla="*/ 43200 w 43200"/>
              <a:gd name="T12" fmla="*/ 21705 h 21705"/>
            </a:gdLst>
            <a:ahLst/>
            <a:cxnLst>
              <a:cxn ang="T6">
                <a:pos x="T0" y="T1"/>
              </a:cxn>
              <a:cxn ang="T7">
                <a:pos x="T2" y="T3"/>
              </a:cxn>
              <a:cxn ang="T8">
                <a:pos x="T4" y="T5"/>
              </a:cxn>
            </a:cxnLst>
            <a:rect l="T9" t="T10" r="T11" b="T12"/>
            <a:pathLst>
              <a:path w="43200" h="21705" fill="none" extrusionOk="0">
                <a:moveTo>
                  <a:pt x="43199" y="53"/>
                </a:moveTo>
                <a:cubicBezTo>
                  <a:pt x="43199" y="70"/>
                  <a:pt x="43200" y="87"/>
                  <a:pt x="43200" y="105"/>
                </a:cubicBezTo>
                <a:cubicBezTo>
                  <a:pt x="43200" y="12034"/>
                  <a:pt x="33529" y="21705"/>
                  <a:pt x="21600" y="21705"/>
                </a:cubicBezTo>
                <a:cubicBezTo>
                  <a:pt x="9670" y="21705"/>
                  <a:pt x="0" y="12034"/>
                  <a:pt x="0" y="105"/>
                </a:cubicBezTo>
                <a:cubicBezTo>
                  <a:pt x="-1" y="70"/>
                  <a:pt x="0" y="35"/>
                  <a:pt x="0" y="0"/>
                </a:cubicBezTo>
              </a:path>
              <a:path w="43200" h="21705" stroke="0" extrusionOk="0">
                <a:moveTo>
                  <a:pt x="43199" y="53"/>
                </a:moveTo>
                <a:cubicBezTo>
                  <a:pt x="43199" y="70"/>
                  <a:pt x="43200" y="87"/>
                  <a:pt x="43200" y="105"/>
                </a:cubicBezTo>
                <a:cubicBezTo>
                  <a:pt x="43200" y="12034"/>
                  <a:pt x="33529" y="21705"/>
                  <a:pt x="21600" y="21705"/>
                </a:cubicBezTo>
                <a:cubicBezTo>
                  <a:pt x="9670" y="21705"/>
                  <a:pt x="0" y="12034"/>
                  <a:pt x="0" y="105"/>
                </a:cubicBezTo>
                <a:cubicBezTo>
                  <a:pt x="-1" y="70"/>
                  <a:pt x="0" y="35"/>
                  <a:pt x="0" y="0"/>
                </a:cubicBezTo>
                <a:lnTo>
                  <a:pt x="21600" y="105"/>
                </a:lnTo>
                <a:close/>
              </a:path>
            </a:pathLst>
          </a:custGeom>
          <a:noFill/>
          <a:ln w="127000" cap="rnd">
            <a:solidFill>
              <a:srgbClr val="D9D9D9"/>
            </a:solidFill>
            <a:round/>
            <a:headEnd type="none" w="sm" len="sm"/>
            <a:tailEnd type="none" w="sm" len="sm"/>
          </a:ln>
        </p:spPr>
        <p:txBody>
          <a:bodyPr wrap="none" anchor="ctr"/>
          <a:lstStyle/>
          <a:p>
            <a:pPr algn="ctr" eaLnBrk="1" hangingPunct="1">
              <a:spcBef>
                <a:spcPct val="20000"/>
              </a:spcBef>
              <a:defRPr/>
            </a:pPr>
            <a:endParaRPr lang="en-GB" sz="1400" b="1" dirty="0">
              <a:solidFill>
                <a:srgbClr val="FFFFFF"/>
              </a:solidFill>
              <a:ea typeface="+mn-ea"/>
              <a:cs typeface="Arial" pitchFamily="34" charset="0"/>
            </a:endParaRPr>
          </a:p>
        </p:txBody>
      </p:sp>
      <p:sp>
        <p:nvSpPr>
          <p:cNvPr id="57" name="Line 23">
            <a:extLst>
              <a:ext uri="{FF2B5EF4-FFF2-40B4-BE49-F238E27FC236}">
                <a16:creationId xmlns:a16="http://schemas.microsoft.com/office/drawing/2014/main" id="{03BA0E8B-1445-478C-B6AB-D4BC20F2D626}"/>
              </a:ext>
            </a:extLst>
          </p:cNvPr>
          <p:cNvSpPr>
            <a:spLocks noChangeShapeType="1"/>
          </p:cNvSpPr>
          <p:nvPr/>
        </p:nvSpPr>
        <p:spPr bwMode="auto">
          <a:xfrm flipH="1" flipV="1">
            <a:off x="5067244" y="2226540"/>
            <a:ext cx="8017" cy="5683019"/>
          </a:xfrm>
          <a:prstGeom prst="line">
            <a:avLst/>
          </a:prstGeom>
          <a:noFill/>
          <a:ln w="127000">
            <a:solidFill>
              <a:srgbClr val="D9D9D9"/>
            </a:solidFill>
            <a:round/>
            <a:headEnd type="none" w="sm" len="sm"/>
            <a:tailEnd type="none" w="sm" len="sm"/>
          </a:ln>
        </p:spPr>
        <p:txBody>
          <a:bodyPr wrap="none" anchor="ctr"/>
          <a:lstStyle/>
          <a:p>
            <a:pPr algn="ctr" eaLnBrk="1" hangingPunct="1">
              <a:spcBef>
                <a:spcPct val="20000"/>
              </a:spcBef>
              <a:defRPr/>
            </a:pPr>
            <a:endParaRPr lang="en-GB" sz="1400" b="1" dirty="0">
              <a:solidFill>
                <a:srgbClr val="FFFFFF"/>
              </a:solidFill>
              <a:ea typeface="+mn-ea"/>
              <a:cs typeface="Arial" pitchFamily="34" charset="0"/>
            </a:endParaRPr>
          </a:p>
        </p:txBody>
      </p:sp>
      <p:sp>
        <p:nvSpPr>
          <p:cNvPr id="58" name="Line 24">
            <a:extLst>
              <a:ext uri="{FF2B5EF4-FFF2-40B4-BE49-F238E27FC236}">
                <a16:creationId xmlns:a16="http://schemas.microsoft.com/office/drawing/2014/main" id="{5A90F8AB-2D1D-4BBD-8995-B766F1E00E03}"/>
              </a:ext>
            </a:extLst>
          </p:cNvPr>
          <p:cNvSpPr>
            <a:spLocks noChangeShapeType="1"/>
          </p:cNvSpPr>
          <p:nvPr/>
        </p:nvSpPr>
        <p:spPr bwMode="auto">
          <a:xfrm flipH="1" flipV="1">
            <a:off x="8185331" y="2170894"/>
            <a:ext cx="77846" cy="5738666"/>
          </a:xfrm>
          <a:prstGeom prst="line">
            <a:avLst/>
          </a:prstGeom>
          <a:noFill/>
          <a:ln w="127000">
            <a:solidFill>
              <a:srgbClr val="D9D9D9"/>
            </a:solidFill>
            <a:round/>
            <a:headEnd type="none" w="sm" len="sm"/>
            <a:tailEnd type="none" w="sm" len="sm"/>
          </a:ln>
        </p:spPr>
        <p:txBody>
          <a:bodyPr wrap="none" anchor="ctr"/>
          <a:lstStyle/>
          <a:p>
            <a:pPr algn="ctr" eaLnBrk="1" hangingPunct="1">
              <a:spcBef>
                <a:spcPct val="20000"/>
              </a:spcBef>
              <a:defRPr/>
            </a:pPr>
            <a:endParaRPr lang="en-GB" sz="1400" b="1" dirty="0">
              <a:solidFill>
                <a:srgbClr val="FFFFFF"/>
              </a:solidFill>
              <a:ea typeface="+mn-ea"/>
              <a:cs typeface="Arial" pitchFamily="34" charset="0"/>
            </a:endParaRPr>
          </a:p>
        </p:txBody>
      </p:sp>
      <p:sp>
        <p:nvSpPr>
          <p:cNvPr id="61" name="Arc 22">
            <a:extLst>
              <a:ext uri="{FF2B5EF4-FFF2-40B4-BE49-F238E27FC236}">
                <a16:creationId xmlns:a16="http://schemas.microsoft.com/office/drawing/2014/main" id="{6E1BF4AC-050B-481E-BDBC-13528C7D6EDB}"/>
              </a:ext>
            </a:extLst>
          </p:cNvPr>
          <p:cNvSpPr>
            <a:spLocks/>
          </p:cNvSpPr>
          <p:nvPr/>
        </p:nvSpPr>
        <p:spPr bwMode="auto">
          <a:xfrm rot="10800000">
            <a:off x="2018587" y="1237827"/>
            <a:ext cx="3041091" cy="1021252"/>
          </a:xfrm>
          <a:custGeom>
            <a:avLst/>
            <a:gdLst>
              <a:gd name="T0" fmla="*/ 0 w 43200"/>
              <a:gd name="T1" fmla="*/ 0 h 21705"/>
              <a:gd name="T2" fmla="*/ 0 w 43200"/>
              <a:gd name="T3" fmla="*/ 0 h 21705"/>
              <a:gd name="T4" fmla="*/ 0 w 43200"/>
              <a:gd name="T5" fmla="*/ 0 h 21705"/>
              <a:gd name="T6" fmla="*/ 0 60000 65536"/>
              <a:gd name="T7" fmla="*/ 0 60000 65536"/>
              <a:gd name="T8" fmla="*/ 0 60000 65536"/>
              <a:gd name="T9" fmla="*/ 0 w 43200"/>
              <a:gd name="T10" fmla="*/ 0 h 21705"/>
              <a:gd name="T11" fmla="*/ 43200 w 43200"/>
              <a:gd name="T12" fmla="*/ 21705 h 21705"/>
            </a:gdLst>
            <a:ahLst/>
            <a:cxnLst>
              <a:cxn ang="T6">
                <a:pos x="T0" y="T1"/>
              </a:cxn>
              <a:cxn ang="T7">
                <a:pos x="T2" y="T3"/>
              </a:cxn>
              <a:cxn ang="T8">
                <a:pos x="T4" y="T5"/>
              </a:cxn>
            </a:cxnLst>
            <a:rect l="T9" t="T10" r="T11" b="T12"/>
            <a:pathLst>
              <a:path w="43200" h="21705" fill="none" extrusionOk="0">
                <a:moveTo>
                  <a:pt x="43199" y="53"/>
                </a:moveTo>
                <a:cubicBezTo>
                  <a:pt x="43199" y="70"/>
                  <a:pt x="43200" y="87"/>
                  <a:pt x="43200" y="105"/>
                </a:cubicBezTo>
                <a:cubicBezTo>
                  <a:pt x="43200" y="12034"/>
                  <a:pt x="33529" y="21705"/>
                  <a:pt x="21600" y="21705"/>
                </a:cubicBezTo>
                <a:cubicBezTo>
                  <a:pt x="9670" y="21705"/>
                  <a:pt x="0" y="12034"/>
                  <a:pt x="0" y="105"/>
                </a:cubicBezTo>
                <a:cubicBezTo>
                  <a:pt x="-1" y="70"/>
                  <a:pt x="0" y="35"/>
                  <a:pt x="0" y="0"/>
                </a:cubicBezTo>
              </a:path>
              <a:path w="43200" h="21705" stroke="0" extrusionOk="0">
                <a:moveTo>
                  <a:pt x="43199" y="53"/>
                </a:moveTo>
                <a:cubicBezTo>
                  <a:pt x="43199" y="70"/>
                  <a:pt x="43200" y="87"/>
                  <a:pt x="43200" y="105"/>
                </a:cubicBezTo>
                <a:cubicBezTo>
                  <a:pt x="43200" y="12034"/>
                  <a:pt x="33529" y="21705"/>
                  <a:pt x="21600" y="21705"/>
                </a:cubicBezTo>
                <a:cubicBezTo>
                  <a:pt x="9670" y="21705"/>
                  <a:pt x="0" y="12034"/>
                  <a:pt x="0" y="105"/>
                </a:cubicBezTo>
                <a:cubicBezTo>
                  <a:pt x="-1" y="70"/>
                  <a:pt x="0" y="35"/>
                  <a:pt x="0" y="0"/>
                </a:cubicBezTo>
                <a:lnTo>
                  <a:pt x="21600" y="105"/>
                </a:lnTo>
                <a:close/>
              </a:path>
            </a:pathLst>
          </a:custGeom>
          <a:noFill/>
          <a:ln w="127000" cap="rnd">
            <a:solidFill>
              <a:srgbClr val="D9D9D9"/>
            </a:solidFill>
            <a:round/>
            <a:headEnd type="none" w="sm" len="sm"/>
            <a:tailEnd type="none" w="sm" len="sm"/>
          </a:ln>
        </p:spPr>
        <p:txBody>
          <a:bodyPr wrap="none" anchor="ctr"/>
          <a:lstStyle/>
          <a:p>
            <a:pPr algn="ctr" eaLnBrk="1" hangingPunct="1">
              <a:spcBef>
                <a:spcPct val="20000"/>
              </a:spcBef>
              <a:defRPr/>
            </a:pPr>
            <a:endParaRPr lang="en-GB" sz="1400" b="1" dirty="0">
              <a:solidFill>
                <a:srgbClr val="FFFFFF"/>
              </a:solidFill>
              <a:ea typeface="+mn-ea"/>
              <a:cs typeface="Arial" pitchFamily="34" charset="0"/>
            </a:endParaRPr>
          </a:p>
        </p:txBody>
      </p:sp>
      <p:sp>
        <p:nvSpPr>
          <p:cNvPr id="62" name="Arc 22">
            <a:extLst>
              <a:ext uri="{FF2B5EF4-FFF2-40B4-BE49-F238E27FC236}">
                <a16:creationId xmlns:a16="http://schemas.microsoft.com/office/drawing/2014/main" id="{098438DA-69B0-418A-83B7-F3DD492CCA7E}"/>
              </a:ext>
            </a:extLst>
          </p:cNvPr>
          <p:cNvSpPr>
            <a:spLocks/>
          </p:cNvSpPr>
          <p:nvPr/>
        </p:nvSpPr>
        <p:spPr bwMode="auto">
          <a:xfrm rot="10800000">
            <a:off x="8185331" y="1237827"/>
            <a:ext cx="3093257" cy="988714"/>
          </a:xfrm>
          <a:custGeom>
            <a:avLst/>
            <a:gdLst>
              <a:gd name="T0" fmla="*/ 0 w 43200"/>
              <a:gd name="T1" fmla="*/ 0 h 21705"/>
              <a:gd name="T2" fmla="*/ 0 w 43200"/>
              <a:gd name="T3" fmla="*/ 0 h 21705"/>
              <a:gd name="T4" fmla="*/ 0 w 43200"/>
              <a:gd name="T5" fmla="*/ 0 h 21705"/>
              <a:gd name="T6" fmla="*/ 0 60000 65536"/>
              <a:gd name="T7" fmla="*/ 0 60000 65536"/>
              <a:gd name="T8" fmla="*/ 0 60000 65536"/>
              <a:gd name="T9" fmla="*/ 0 w 43200"/>
              <a:gd name="T10" fmla="*/ 0 h 21705"/>
              <a:gd name="T11" fmla="*/ 43200 w 43200"/>
              <a:gd name="T12" fmla="*/ 21705 h 21705"/>
            </a:gdLst>
            <a:ahLst/>
            <a:cxnLst>
              <a:cxn ang="T6">
                <a:pos x="T0" y="T1"/>
              </a:cxn>
              <a:cxn ang="T7">
                <a:pos x="T2" y="T3"/>
              </a:cxn>
              <a:cxn ang="T8">
                <a:pos x="T4" y="T5"/>
              </a:cxn>
            </a:cxnLst>
            <a:rect l="T9" t="T10" r="T11" b="T12"/>
            <a:pathLst>
              <a:path w="43200" h="21705" fill="none" extrusionOk="0">
                <a:moveTo>
                  <a:pt x="43199" y="53"/>
                </a:moveTo>
                <a:cubicBezTo>
                  <a:pt x="43199" y="70"/>
                  <a:pt x="43200" y="87"/>
                  <a:pt x="43200" y="105"/>
                </a:cubicBezTo>
                <a:cubicBezTo>
                  <a:pt x="43200" y="12034"/>
                  <a:pt x="33529" y="21705"/>
                  <a:pt x="21600" y="21705"/>
                </a:cubicBezTo>
                <a:cubicBezTo>
                  <a:pt x="9670" y="21705"/>
                  <a:pt x="0" y="12034"/>
                  <a:pt x="0" y="105"/>
                </a:cubicBezTo>
                <a:cubicBezTo>
                  <a:pt x="-1" y="70"/>
                  <a:pt x="0" y="35"/>
                  <a:pt x="0" y="0"/>
                </a:cubicBezTo>
              </a:path>
              <a:path w="43200" h="21705" stroke="0" extrusionOk="0">
                <a:moveTo>
                  <a:pt x="43199" y="53"/>
                </a:moveTo>
                <a:cubicBezTo>
                  <a:pt x="43199" y="70"/>
                  <a:pt x="43200" y="87"/>
                  <a:pt x="43200" y="105"/>
                </a:cubicBezTo>
                <a:cubicBezTo>
                  <a:pt x="43200" y="12034"/>
                  <a:pt x="33529" y="21705"/>
                  <a:pt x="21600" y="21705"/>
                </a:cubicBezTo>
                <a:cubicBezTo>
                  <a:pt x="9670" y="21705"/>
                  <a:pt x="0" y="12034"/>
                  <a:pt x="0" y="105"/>
                </a:cubicBezTo>
                <a:cubicBezTo>
                  <a:pt x="-1" y="70"/>
                  <a:pt x="0" y="35"/>
                  <a:pt x="0" y="0"/>
                </a:cubicBezTo>
                <a:lnTo>
                  <a:pt x="21600" y="105"/>
                </a:lnTo>
                <a:close/>
              </a:path>
            </a:pathLst>
          </a:custGeom>
          <a:noFill/>
          <a:ln w="127000" cap="rnd">
            <a:solidFill>
              <a:srgbClr val="D9D9D9"/>
            </a:solidFill>
            <a:round/>
            <a:headEnd type="none" w="sm" len="sm"/>
            <a:tailEnd type="none" w="sm" len="sm"/>
          </a:ln>
        </p:spPr>
        <p:txBody>
          <a:bodyPr wrap="none" anchor="ctr"/>
          <a:lstStyle/>
          <a:p>
            <a:pPr algn="ctr" eaLnBrk="1" hangingPunct="1">
              <a:spcBef>
                <a:spcPct val="20000"/>
              </a:spcBef>
              <a:defRPr/>
            </a:pPr>
            <a:endParaRPr lang="en-GB" sz="1400" b="1" dirty="0">
              <a:solidFill>
                <a:srgbClr val="FFFFFF"/>
              </a:solidFill>
              <a:ea typeface="+mn-ea"/>
              <a:cs typeface="Arial" pitchFamily="34" charset="0"/>
            </a:endParaRPr>
          </a:p>
        </p:txBody>
      </p:sp>
      <p:sp>
        <p:nvSpPr>
          <p:cNvPr id="63" name="Arc 22">
            <a:extLst>
              <a:ext uri="{FF2B5EF4-FFF2-40B4-BE49-F238E27FC236}">
                <a16:creationId xmlns:a16="http://schemas.microsoft.com/office/drawing/2014/main" id="{A23CEEE9-7C1D-4470-B509-21D3AC89E049}"/>
              </a:ext>
            </a:extLst>
          </p:cNvPr>
          <p:cNvSpPr>
            <a:spLocks/>
          </p:cNvSpPr>
          <p:nvPr/>
        </p:nvSpPr>
        <p:spPr bwMode="auto">
          <a:xfrm>
            <a:off x="11257465" y="7909558"/>
            <a:ext cx="3190228" cy="988714"/>
          </a:xfrm>
          <a:custGeom>
            <a:avLst/>
            <a:gdLst>
              <a:gd name="T0" fmla="*/ 0 w 43200"/>
              <a:gd name="T1" fmla="*/ 0 h 21705"/>
              <a:gd name="T2" fmla="*/ 0 w 43200"/>
              <a:gd name="T3" fmla="*/ 0 h 21705"/>
              <a:gd name="T4" fmla="*/ 0 w 43200"/>
              <a:gd name="T5" fmla="*/ 0 h 21705"/>
              <a:gd name="T6" fmla="*/ 0 60000 65536"/>
              <a:gd name="T7" fmla="*/ 0 60000 65536"/>
              <a:gd name="T8" fmla="*/ 0 60000 65536"/>
              <a:gd name="T9" fmla="*/ 0 w 43200"/>
              <a:gd name="T10" fmla="*/ 0 h 21705"/>
              <a:gd name="T11" fmla="*/ 43200 w 43200"/>
              <a:gd name="T12" fmla="*/ 21705 h 21705"/>
            </a:gdLst>
            <a:ahLst/>
            <a:cxnLst>
              <a:cxn ang="T6">
                <a:pos x="T0" y="T1"/>
              </a:cxn>
              <a:cxn ang="T7">
                <a:pos x="T2" y="T3"/>
              </a:cxn>
              <a:cxn ang="T8">
                <a:pos x="T4" y="T5"/>
              </a:cxn>
            </a:cxnLst>
            <a:rect l="T9" t="T10" r="T11" b="T12"/>
            <a:pathLst>
              <a:path w="43200" h="21705" fill="none" extrusionOk="0">
                <a:moveTo>
                  <a:pt x="43199" y="53"/>
                </a:moveTo>
                <a:cubicBezTo>
                  <a:pt x="43199" y="70"/>
                  <a:pt x="43200" y="87"/>
                  <a:pt x="43200" y="105"/>
                </a:cubicBezTo>
                <a:cubicBezTo>
                  <a:pt x="43200" y="12034"/>
                  <a:pt x="33529" y="21705"/>
                  <a:pt x="21600" y="21705"/>
                </a:cubicBezTo>
                <a:cubicBezTo>
                  <a:pt x="9670" y="21705"/>
                  <a:pt x="0" y="12034"/>
                  <a:pt x="0" y="105"/>
                </a:cubicBezTo>
                <a:cubicBezTo>
                  <a:pt x="-1" y="70"/>
                  <a:pt x="0" y="35"/>
                  <a:pt x="0" y="0"/>
                </a:cubicBezTo>
              </a:path>
              <a:path w="43200" h="21705" stroke="0" extrusionOk="0">
                <a:moveTo>
                  <a:pt x="43199" y="53"/>
                </a:moveTo>
                <a:cubicBezTo>
                  <a:pt x="43199" y="70"/>
                  <a:pt x="43200" y="87"/>
                  <a:pt x="43200" y="105"/>
                </a:cubicBezTo>
                <a:cubicBezTo>
                  <a:pt x="43200" y="12034"/>
                  <a:pt x="33529" y="21705"/>
                  <a:pt x="21600" y="21705"/>
                </a:cubicBezTo>
                <a:cubicBezTo>
                  <a:pt x="9670" y="21705"/>
                  <a:pt x="0" y="12034"/>
                  <a:pt x="0" y="105"/>
                </a:cubicBezTo>
                <a:cubicBezTo>
                  <a:pt x="-1" y="70"/>
                  <a:pt x="0" y="35"/>
                  <a:pt x="0" y="0"/>
                </a:cubicBezTo>
                <a:lnTo>
                  <a:pt x="21600" y="105"/>
                </a:lnTo>
                <a:close/>
              </a:path>
            </a:pathLst>
          </a:custGeom>
          <a:noFill/>
          <a:ln w="127000" cap="rnd">
            <a:solidFill>
              <a:srgbClr val="D9D9D9"/>
            </a:solidFill>
            <a:round/>
            <a:headEnd type="none" w="sm" len="sm"/>
            <a:tailEnd type="none" w="sm" len="sm"/>
          </a:ln>
        </p:spPr>
        <p:txBody>
          <a:bodyPr wrap="none" anchor="ctr"/>
          <a:lstStyle/>
          <a:p>
            <a:pPr algn="ctr" eaLnBrk="1" hangingPunct="1">
              <a:spcBef>
                <a:spcPct val="20000"/>
              </a:spcBef>
              <a:defRPr/>
            </a:pPr>
            <a:endParaRPr lang="en-GB" sz="1400" b="1" dirty="0">
              <a:solidFill>
                <a:srgbClr val="FFFFFF"/>
              </a:solidFill>
              <a:ea typeface="+mn-ea"/>
              <a:cs typeface="Arial" pitchFamily="34" charset="0"/>
            </a:endParaRPr>
          </a:p>
        </p:txBody>
      </p:sp>
      <p:sp>
        <p:nvSpPr>
          <p:cNvPr id="64" name="Line 23">
            <a:extLst>
              <a:ext uri="{FF2B5EF4-FFF2-40B4-BE49-F238E27FC236}">
                <a16:creationId xmlns:a16="http://schemas.microsoft.com/office/drawing/2014/main" id="{EB35D063-D9A6-4275-8A6A-7AE0FADF6370}"/>
              </a:ext>
            </a:extLst>
          </p:cNvPr>
          <p:cNvSpPr>
            <a:spLocks noChangeShapeType="1"/>
          </p:cNvSpPr>
          <p:nvPr/>
        </p:nvSpPr>
        <p:spPr bwMode="auto">
          <a:xfrm flipV="1">
            <a:off x="11262514" y="2127471"/>
            <a:ext cx="353" cy="5782087"/>
          </a:xfrm>
          <a:prstGeom prst="line">
            <a:avLst/>
          </a:prstGeom>
          <a:noFill/>
          <a:ln w="127000">
            <a:solidFill>
              <a:srgbClr val="D9D9D9"/>
            </a:solidFill>
            <a:round/>
            <a:headEnd type="none" w="sm" len="sm"/>
            <a:tailEnd type="none" w="sm" len="sm"/>
          </a:ln>
        </p:spPr>
        <p:txBody>
          <a:bodyPr wrap="none" anchor="ctr"/>
          <a:lstStyle/>
          <a:p>
            <a:pPr algn="ctr" eaLnBrk="1" hangingPunct="1">
              <a:spcBef>
                <a:spcPct val="20000"/>
              </a:spcBef>
              <a:defRPr/>
            </a:pPr>
            <a:endParaRPr lang="en-GB" sz="1400" b="1" dirty="0">
              <a:solidFill>
                <a:srgbClr val="FFFFFF"/>
              </a:solidFill>
              <a:ea typeface="+mn-ea"/>
              <a:cs typeface="Arial" pitchFamily="34" charset="0"/>
            </a:endParaRPr>
          </a:p>
        </p:txBody>
      </p:sp>
      <p:sp>
        <p:nvSpPr>
          <p:cNvPr id="65" name="Line 24">
            <a:extLst>
              <a:ext uri="{FF2B5EF4-FFF2-40B4-BE49-F238E27FC236}">
                <a16:creationId xmlns:a16="http://schemas.microsoft.com/office/drawing/2014/main" id="{0B0C5CE8-09ED-4FD8-ABA5-37833ABAD5C9}"/>
              </a:ext>
            </a:extLst>
          </p:cNvPr>
          <p:cNvSpPr>
            <a:spLocks noChangeShapeType="1"/>
          </p:cNvSpPr>
          <p:nvPr/>
        </p:nvSpPr>
        <p:spPr bwMode="auto">
          <a:xfrm flipH="1" flipV="1">
            <a:off x="14359675" y="2059172"/>
            <a:ext cx="88018" cy="5850386"/>
          </a:xfrm>
          <a:prstGeom prst="line">
            <a:avLst/>
          </a:prstGeom>
          <a:noFill/>
          <a:ln w="127000">
            <a:solidFill>
              <a:srgbClr val="D9D9D9"/>
            </a:solidFill>
            <a:round/>
            <a:headEnd type="none" w="sm" len="sm"/>
            <a:tailEnd type="none" w="sm" len="sm"/>
          </a:ln>
        </p:spPr>
        <p:txBody>
          <a:bodyPr wrap="none" anchor="ctr"/>
          <a:lstStyle/>
          <a:p>
            <a:pPr algn="ctr" eaLnBrk="1" hangingPunct="1">
              <a:spcBef>
                <a:spcPct val="20000"/>
              </a:spcBef>
              <a:defRPr/>
            </a:pPr>
            <a:endParaRPr lang="en-GB" sz="1400" b="1" dirty="0">
              <a:solidFill>
                <a:srgbClr val="FFFFFF"/>
              </a:solidFill>
              <a:ea typeface="+mn-ea"/>
              <a:cs typeface="Arial" pitchFamily="34" charset="0"/>
            </a:endParaRPr>
          </a:p>
        </p:txBody>
      </p:sp>
      <p:sp>
        <p:nvSpPr>
          <p:cNvPr id="68" name="Arc 22">
            <a:extLst>
              <a:ext uri="{FF2B5EF4-FFF2-40B4-BE49-F238E27FC236}">
                <a16:creationId xmlns:a16="http://schemas.microsoft.com/office/drawing/2014/main" id="{6314685A-6A39-4F90-BCEC-6B7080F25EAF}"/>
              </a:ext>
            </a:extLst>
          </p:cNvPr>
          <p:cNvSpPr>
            <a:spLocks/>
          </p:cNvSpPr>
          <p:nvPr/>
        </p:nvSpPr>
        <p:spPr bwMode="auto">
          <a:xfrm rot="10800000">
            <a:off x="14359675" y="1120958"/>
            <a:ext cx="3025671" cy="992378"/>
          </a:xfrm>
          <a:custGeom>
            <a:avLst/>
            <a:gdLst>
              <a:gd name="T0" fmla="*/ 0 w 43200"/>
              <a:gd name="T1" fmla="*/ 0 h 21705"/>
              <a:gd name="T2" fmla="*/ 0 w 43200"/>
              <a:gd name="T3" fmla="*/ 0 h 21705"/>
              <a:gd name="T4" fmla="*/ 0 w 43200"/>
              <a:gd name="T5" fmla="*/ 0 h 21705"/>
              <a:gd name="T6" fmla="*/ 0 60000 65536"/>
              <a:gd name="T7" fmla="*/ 0 60000 65536"/>
              <a:gd name="T8" fmla="*/ 0 60000 65536"/>
              <a:gd name="T9" fmla="*/ 0 w 43200"/>
              <a:gd name="T10" fmla="*/ 0 h 21705"/>
              <a:gd name="T11" fmla="*/ 43200 w 43200"/>
              <a:gd name="T12" fmla="*/ 21705 h 21705"/>
            </a:gdLst>
            <a:ahLst/>
            <a:cxnLst>
              <a:cxn ang="T6">
                <a:pos x="T0" y="T1"/>
              </a:cxn>
              <a:cxn ang="T7">
                <a:pos x="T2" y="T3"/>
              </a:cxn>
              <a:cxn ang="T8">
                <a:pos x="T4" y="T5"/>
              </a:cxn>
            </a:cxnLst>
            <a:rect l="T9" t="T10" r="T11" b="T12"/>
            <a:pathLst>
              <a:path w="43200" h="21705" fill="none" extrusionOk="0">
                <a:moveTo>
                  <a:pt x="43199" y="53"/>
                </a:moveTo>
                <a:cubicBezTo>
                  <a:pt x="43199" y="70"/>
                  <a:pt x="43200" y="87"/>
                  <a:pt x="43200" y="105"/>
                </a:cubicBezTo>
                <a:cubicBezTo>
                  <a:pt x="43200" y="12034"/>
                  <a:pt x="33529" y="21705"/>
                  <a:pt x="21600" y="21705"/>
                </a:cubicBezTo>
                <a:cubicBezTo>
                  <a:pt x="9670" y="21705"/>
                  <a:pt x="0" y="12034"/>
                  <a:pt x="0" y="105"/>
                </a:cubicBezTo>
                <a:cubicBezTo>
                  <a:pt x="-1" y="70"/>
                  <a:pt x="0" y="35"/>
                  <a:pt x="0" y="0"/>
                </a:cubicBezTo>
              </a:path>
              <a:path w="43200" h="21705" stroke="0" extrusionOk="0">
                <a:moveTo>
                  <a:pt x="43199" y="53"/>
                </a:moveTo>
                <a:cubicBezTo>
                  <a:pt x="43199" y="70"/>
                  <a:pt x="43200" y="87"/>
                  <a:pt x="43200" y="105"/>
                </a:cubicBezTo>
                <a:cubicBezTo>
                  <a:pt x="43200" y="12034"/>
                  <a:pt x="33529" y="21705"/>
                  <a:pt x="21600" y="21705"/>
                </a:cubicBezTo>
                <a:cubicBezTo>
                  <a:pt x="9670" y="21705"/>
                  <a:pt x="0" y="12034"/>
                  <a:pt x="0" y="105"/>
                </a:cubicBezTo>
                <a:cubicBezTo>
                  <a:pt x="-1" y="70"/>
                  <a:pt x="0" y="35"/>
                  <a:pt x="0" y="0"/>
                </a:cubicBezTo>
                <a:lnTo>
                  <a:pt x="21600" y="105"/>
                </a:lnTo>
                <a:close/>
              </a:path>
            </a:pathLst>
          </a:custGeom>
          <a:noFill/>
          <a:ln w="127000" cap="rnd">
            <a:solidFill>
              <a:srgbClr val="D9D9D9"/>
            </a:solidFill>
            <a:round/>
            <a:headEnd type="none" w="sm" len="sm"/>
            <a:tailEnd type="none" w="sm" len="sm"/>
          </a:ln>
        </p:spPr>
        <p:txBody>
          <a:bodyPr wrap="none" anchor="ctr"/>
          <a:lstStyle/>
          <a:p>
            <a:pPr algn="ctr" eaLnBrk="1" hangingPunct="1">
              <a:spcBef>
                <a:spcPct val="20000"/>
              </a:spcBef>
              <a:defRPr/>
            </a:pPr>
            <a:endParaRPr lang="en-GB" sz="1400" b="1" dirty="0">
              <a:solidFill>
                <a:srgbClr val="FFFFFF"/>
              </a:solidFill>
              <a:ea typeface="+mn-ea"/>
              <a:cs typeface="Arial" pitchFamily="34" charset="0"/>
            </a:endParaRPr>
          </a:p>
        </p:txBody>
      </p:sp>
      <p:grpSp>
        <p:nvGrpSpPr>
          <p:cNvPr id="22" name="Group 21">
            <a:extLst>
              <a:ext uri="{FF2B5EF4-FFF2-40B4-BE49-F238E27FC236}">
                <a16:creationId xmlns:a16="http://schemas.microsoft.com/office/drawing/2014/main" id="{6C1CB6A8-269A-4107-8B00-60599B90BD1E}"/>
              </a:ext>
            </a:extLst>
          </p:cNvPr>
          <p:cNvGrpSpPr/>
          <p:nvPr/>
        </p:nvGrpSpPr>
        <p:grpSpPr>
          <a:xfrm>
            <a:off x="2132451" y="1651915"/>
            <a:ext cx="2684157" cy="2340000"/>
            <a:chOff x="2132451" y="1651915"/>
            <a:chExt cx="2684157" cy="2340000"/>
          </a:xfrm>
        </p:grpSpPr>
        <p:sp>
          <p:nvSpPr>
            <p:cNvPr id="11" name="Oval 10">
              <a:extLst>
                <a:ext uri="{FF2B5EF4-FFF2-40B4-BE49-F238E27FC236}">
                  <a16:creationId xmlns:a16="http://schemas.microsoft.com/office/drawing/2014/main" id="{55C89FE3-6D0E-4002-817E-65C47A17FD98}"/>
                </a:ext>
              </a:extLst>
            </p:cNvPr>
            <p:cNvSpPr/>
            <p:nvPr/>
          </p:nvSpPr>
          <p:spPr>
            <a:xfrm>
              <a:off x="2324377" y="1651915"/>
              <a:ext cx="2340000" cy="2340000"/>
            </a:xfrm>
            <a:prstGeom prst="ellipse">
              <a:avLst/>
            </a:prstGeom>
            <a:solidFill>
              <a:srgbClr val="241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6"/>
                </a:buClr>
                <a:defRPr/>
              </a:pPr>
              <a:endParaRPr lang="en-AU" b="1" dirty="0">
                <a:solidFill>
                  <a:schemeClr val="bg1"/>
                </a:solidFill>
              </a:endParaRPr>
            </a:p>
            <a:p>
              <a:pPr algn="ctr">
                <a:buClr>
                  <a:schemeClr val="accent6"/>
                </a:buClr>
                <a:defRPr/>
              </a:pPr>
              <a:endParaRPr lang="en-AU" b="1" dirty="0">
                <a:solidFill>
                  <a:schemeClr val="bg1"/>
                </a:solidFill>
              </a:endParaRPr>
            </a:p>
            <a:p>
              <a:pPr algn="ctr">
                <a:buClr>
                  <a:schemeClr val="accent6"/>
                </a:buClr>
                <a:defRPr/>
              </a:pPr>
              <a:endParaRPr lang="en-AU" b="1" dirty="0">
                <a:solidFill>
                  <a:schemeClr val="bg1"/>
                </a:solidFill>
              </a:endParaRPr>
            </a:p>
          </p:txBody>
        </p:sp>
        <p:sp>
          <p:nvSpPr>
            <p:cNvPr id="5" name="TextBox 4">
              <a:extLst>
                <a:ext uri="{FF2B5EF4-FFF2-40B4-BE49-F238E27FC236}">
                  <a16:creationId xmlns:a16="http://schemas.microsoft.com/office/drawing/2014/main" id="{C6F48220-06D0-49FC-A2BC-3B0C2E4621FC}"/>
                </a:ext>
              </a:extLst>
            </p:cNvPr>
            <p:cNvSpPr txBox="1"/>
            <p:nvPr/>
          </p:nvSpPr>
          <p:spPr>
            <a:xfrm>
              <a:off x="2132451" y="2842144"/>
              <a:ext cx="2684157" cy="984885"/>
            </a:xfrm>
            <a:prstGeom prst="rect">
              <a:avLst/>
            </a:prstGeom>
            <a:noFill/>
          </p:spPr>
          <p:txBody>
            <a:bodyPr wrap="square" rtlCol="0">
              <a:spAutoFit/>
            </a:bodyPr>
            <a:lstStyle/>
            <a:p>
              <a:pPr algn="ctr"/>
              <a:r>
                <a:rPr lang="en-AU" sz="2000" b="1" dirty="0">
                  <a:solidFill>
                    <a:schemeClr val="bg1"/>
                  </a:solidFill>
                </a:rPr>
                <a:t>Custody population decreasing</a:t>
              </a:r>
              <a:endParaRPr lang="en-US" sz="2000" b="1" dirty="0">
                <a:solidFill>
                  <a:schemeClr val="bg1"/>
                </a:solidFill>
              </a:endParaRPr>
            </a:p>
            <a:p>
              <a:endParaRPr lang="en-AU" dirty="0"/>
            </a:p>
          </p:txBody>
        </p:sp>
      </p:grpSp>
      <p:grpSp>
        <p:nvGrpSpPr>
          <p:cNvPr id="28" name="Group 27">
            <a:extLst>
              <a:ext uri="{FF2B5EF4-FFF2-40B4-BE49-F238E27FC236}">
                <a16:creationId xmlns:a16="http://schemas.microsoft.com/office/drawing/2014/main" id="{0BA50A21-757E-4701-A18C-7C82CDED5E54}"/>
              </a:ext>
            </a:extLst>
          </p:cNvPr>
          <p:cNvGrpSpPr/>
          <p:nvPr/>
        </p:nvGrpSpPr>
        <p:grpSpPr>
          <a:xfrm>
            <a:off x="8561959" y="1617147"/>
            <a:ext cx="2340000" cy="2340000"/>
            <a:chOff x="11647327" y="1651915"/>
            <a:chExt cx="2340000" cy="2340000"/>
          </a:xfrm>
        </p:grpSpPr>
        <p:grpSp>
          <p:nvGrpSpPr>
            <p:cNvPr id="15" name="Group 14">
              <a:extLst>
                <a:ext uri="{FF2B5EF4-FFF2-40B4-BE49-F238E27FC236}">
                  <a16:creationId xmlns:a16="http://schemas.microsoft.com/office/drawing/2014/main" id="{9ACBD141-60BD-42B9-8E92-EEA33AEF8535}"/>
                </a:ext>
              </a:extLst>
            </p:cNvPr>
            <p:cNvGrpSpPr/>
            <p:nvPr/>
          </p:nvGrpSpPr>
          <p:grpSpPr>
            <a:xfrm>
              <a:off x="11647327" y="1651915"/>
              <a:ext cx="2340000" cy="2340000"/>
              <a:chOff x="11647327" y="1651915"/>
              <a:chExt cx="2340000" cy="2340000"/>
            </a:xfrm>
          </p:grpSpPr>
          <p:sp>
            <p:nvSpPr>
              <p:cNvPr id="47" name="Oval 46">
                <a:extLst>
                  <a:ext uri="{FF2B5EF4-FFF2-40B4-BE49-F238E27FC236}">
                    <a16:creationId xmlns:a16="http://schemas.microsoft.com/office/drawing/2014/main" id="{175B7AFA-0D4F-4285-BE3F-345D5379D3D1}"/>
                  </a:ext>
                </a:extLst>
              </p:cNvPr>
              <p:cNvSpPr/>
              <p:nvPr/>
            </p:nvSpPr>
            <p:spPr>
              <a:xfrm>
                <a:off x="11647327" y="1651915"/>
                <a:ext cx="2340000" cy="2340000"/>
              </a:xfrm>
              <a:prstGeom prst="ellipse">
                <a:avLst/>
              </a:prstGeom>
              <a:solidFill>
                <a:srgbClr val="219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6"/>
                  </a:buClr>
                  <a:defRPr/>
                </a:pPr>
                <a:endParaRPr lang="en-AU" b="1" dirty="0">
                  <a:solidFill>
                    <a:schemeClr val="bg1"/>
                  </a:solidFill>
                </a:endParaRPr>
              </a:p>
              <a:p>
                <a:pPr algn="ctr">
                  <a:buClr>
                    <a:schemeClr val="accent6"/>
                  </a:buClr>
                  <a:defRPr/>
                </a:pPr>
                <a:endParaRPr lang="en-AU" b="1" dirty="0">
                  <a:solidFill>
                    <a:schemeClr val="bg1"/>
                  </a:solidFill>
                </a:endParaRPr>
              </a:p>
              <a:p>
                <a:pPr algn="ctr">
                  <a:buClr>
                    <a:schemeClr val="accent6"/>
                  </a:buClr>
                  <a:defRPr/>
                </a:pPr>
                <a:endParaRPr lang="en-AU" b="1" dirty="0">
                  <a:solidFill>
                    <a:schemeClr val="bg1"/>
                  </a:solidFill>
                </a:endParaRPr>
              </a:p>
            </p:txBody>
          </p:sp>
          <p:pic>
            <p:nvPicPr>
              <p:cNvPr id="53" name="Graphic 52" descr="Handcuffs">
                <a:extLst>
                  <a:ext uri="{FF2B5EF4-FFF2-40B4-BE49-F238E27FC236}">
                    <a16:creationId xmlns:a16="http://schemas.microsoft.com/office/drawing/2014/main" id="{64D78258-CB5A-4905-8DFF-B323292083D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252701" y="1806344"/>
                <a:ext cx="1132861" cy="1132861"/>
              </a:xfrm>
              <a:prstGeom prst="rect">
                <a:avLst/>
              </a:prstGeom>
            </p:spPr>
          </p:pic>
        </p:grpSp>
        <p:sp>
          <p:nvSpPr>
            <p:cNvPr id="60" name="TextBox 59">
              <a:extLst>
                <a:ext uri="{FF2B5EF4-FFF2-40B4-BE49-F238E27FC236}">
                  <a16:creationId xmlns:a16="http://schemas.microsoft.com/office/drawing/2014/main" id="{4D811B96-821E-4867-805D-849E74E6F4E4}"/>
                </a:ext>
              </a:extLst>
            </p:cNvPr>
            <p:cNvSpPr txBox="1"/>
            <p:nvPr/>
          </p:nvSpPr>
          <p:spPr>
            <a:xfrm>
              <a:off x="11704632" y="2831340"/>
              <a:ext cx="2225389" cy="1061829"/>
            </a:xfrm>
            <a:prstGeom prst="rect">
              <a:avLst/>
            </a:prstGeom>
            <a:noFill/>
          </p:spPr>
          <p:txBody>
            <a:bodyPr wrap="square" rtlCol="0">
              <a:spAutoFit/>
            </a:bodyPr>
            <a:lstStyle/>
            <a:p>
              <a:pPr algn="ctr">
                <a:buClr>
                  <a:schemeClr val="accent6"/>
                </a:buClr>
              </a:pPr>
              <a:r>
                <a:rPr lang="en-AU" sz="2000" b="1" dirty="0">
                  <a:solidFill>
                    <a:schemeClr val="bg1"/>
                  </a:solidFill>
                </a:rPr>
                <a:t>Bail &amp; </a:t>
              </a:r>
            </a:p>
            <a:p>
              <a:pPr algn="ctr">
                <a:buClr>
                  <a:schemeClr val="accent6"/>
                </a:buClr>
              </a:pPr>
              <a:r>
                <a:rPr lang="en-AU" sz="2000" b="1" dirty="0">
                  <a:solidFill>
                    <a:schemeClr val="bg1"/>
                  </a:solidFill>
                </a:rPr>
                <a:t>Remand</a:t>
              </a:r>
            </a:p>
            <a:p>
              <a:endParaRPr lang="en-AU" sz="2300" dirty="0">
                <a:solidFill>
                  <a:srgbClr val="2190D7"/>
                </a:solidFill>
              </a:endParaRPr>
            </a:p>
          </p:txBody>
        </p:sp>
      </p:grpSp>
      <p:grpSp>
        <p:nvGrpSpPr>
          <p:cNvPr id="31" name="Group 30">
            <a:extLst>
              <a:ext uri="{FF2B5EF4-FFF2-40B4-BE49-F238E27FC236}">
                <a16:creationId xmlns:a16="http://schemas.microsoft.com/office/drawing/2014/main" id="{88E95275-75FA-4668-8E36-ADE29057721E}"/>
              </a:ext>
            </a:extLst>
          </p:cNvPr>
          <p:cNvGrpSpPr/>
          <p:nvPr/>
        </p:nvGrpSpPr>
        <p:grpSpPr>
          <a:xfrm>
            <a:off x="11631499" y="1545681"/>
            <a:ext cx="2485106" cy="2340000"/>
            <a:chOff x="14689745" y="1617147"/>
            <a:chExt cx="2485106" cy="2340000"/>
          </a:xfrm>
        </p:grpSpPr>
        <p:sp>
          <p:nvSpPr>
            <p:cNvPr id="52" name="Oval 51">
              <a:extLst>
                <a:ext uri="{FF2B5EF4-FFF2-40B4-BE49-F238E27FC236}">
                  <a16:creationId xmlns:a16="http://schemas.microsoft.com/office/drawing/2014/main" id="{6A02F8AB-730E-4140-A59E-1ECAD19658A2}"/>
                </a:ext>
              </a:extLst>
            </p:cNvPr>
            <p:cNvSpPr/>
            <p:nvPr/>
          </p:nvSpPr>
          <p:spPr>
            <a:xfrm>
              <a:off x="14755487" y="1617147"/>
              <a:ext cx="2340000" cy="2340000"/>
            </a:xfrm>
            <a:prstGeom prst="ellipse">
              <a:avLst/>
            </a:prstGeom>
            <a:solidFill>
              <a:srgbClr val="FFB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6"/>
                </a:buClr>
                <a:defRPr/>
              </a:pPr>
              <a:endParaRPr lang="en-AU" b="1" dirty="0">
                <a:solidFill>
                  <a:schemeClr val="bg1"/>
                </a:solidFill>
              </a:endParaRPr>
            </a:p>
            <a:p>
              <a:pPr algn="ctr">
                <a:buClr>
                  <a:schemeClr val="accent6"/>
                </a:buClr>
                <a:defRPr/>
              </a:pPr>
              <a:endParaRPr lang="en-AU" b="1" dirty="0">
                <a:solidFill>
                  <a:schemeClr val="bg1"/>
                </a:solidFill>
              </a:endParaRPr>
            </a:p>
            <a:p>
              <a:pPr algn="ctr">
                <a:buClr>
                  <a:schemeClr val="accent6"/>
                </a:buClr>
                <a:defRPr/>
              </a:pPr>
              <a:endParaRPr lang="en-AU" b="1" dirty="0">
                <a:solidFill>
                  <a:schemeClr val="bg1"/>
                </a:solidFill>
              </a:endParaRPr>
            </a:p>
          </p:txBody>
        </p:sp>
        <p:sp>
          <p:nvSpPr>
            <p:cNvPr id="66" name="TextBox 65">
              <a:extLst>
                <a:ext uri="{FF2B5EF4-FFF2-40B4-BE49-F238E27FC236}">
                  <a16:creationId xmlns:a16="http://schemas.microsoft.com/office/drawing/2014/main" id="{B78C59D7-5563-4F06-B82C-97A98DE5D676}"/>
                </a:ext>
              </a:extLst>
            </p:cNvPr>
            <p:cNvSpPr txBox="1"/>
            <p:nvPr/>
          </p:nvSpPr>
          <p:spPr>
            <a:xfrm>
              <a:off x="14689745" y="2842144"/>
              <a:ext cx="2485106" cy="400110"/>
            </a:xfrm>
            <a:prstGeom prst="rect">
              <a:avLst/>
            </a:prstGeom>
            <a:noFill/>
          </p:spPr>
          <p:txBody>
            <a:bodyPr wrap="square" rtlCol="0">
              <a:spAutoFit/>
            </a:bodyPr>
            <a:lstStyle/>
            <a:p>
              <a:pPr algn="ctr">
                <a:buClr>
                  <a:schemeClr val="accent6"/>
                </a:buClr>
                <a:defRPr/>
              </a:pPr>
              <a:r>
                <a:rPr lang="en-AU" sz="2000" b="1" dirty="0"/>
                <a:t>Sentencing</a:t>
              </a:r>
              <a:endParaRPr lang="en-US" sz="2000" b="1" dirty="0"/>
            </a:p>
          </p:txBody>
        </p:sp>
        <p:pic>
          <p:nvPicPr>
            <p:cNvPr id="6" name="Graphic 5" descr="Gavel">
              <a:extLst>
                <a:ext uri="{FF2B5EF4-FFF2-40B4-BE49-F238E27FC236}">
                  <a16:creationId xmlns:a16="http://schemas.microsoft.com/office/drawing/2014/main" id="{7EBE7059-5360-4C96-AB54-EAB8A40F06C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5430404" y="1789742"/>
              <a:ext cx="914400" cy="914400"/>
            </a:xfrm>
            <a:prstGeom prst="rect">
              <a:avLst/>
            </a:prstGeom>
          </p:spPr>
        </p:pic>
      </p:grpSp>
      <p:grpSp>
        <p:nvGrpSpPr>
          <p:cNvPr id="17" name="Group 16">
            <a:extLst>
              <a:ext uri="{FF2B5EF4-FFF2-40B4-BE49-F238E27FC236}">
                <a16:creationId xmlns:a16="http://schemas.microsoft.com/office/drawing/2014/main" id="{070D5FD3-EFA4-435F-A279-301A2DB50761}"/>
              </a:ext>
            </a:extLst>
          </p:cNvPr>
          <p:cNvGrpSpPr/>
          <p:nvPr/>
        </p:nvGrpSpPr>
        <p:grpSpPr>
          <a:xfrm>
            <a:off x="5272634" y="1651915"/>
            <a:ext cx="2684157" cy="2340000"/>
            <a:chOff x="8385447" y="1651915"/>
            <a:chExt cx="2684157" cy="2340000"/>
          </a:xfrm>
        </p:grpSpPr>
        <p:sp>
          <p:nvSpPr>
            <p:cNvPr id="43" name="Oval 42">
              <a:extLst>
                <a:ext uri="{FF2B5EF4-FFF2-40B4-BE49-F238E27FC236}">
                  <a16:creationId xmlns:a16="http://schemas.microsoft.com/office/drawing/2014/main" id="{CE1D7487-9AB1-45FC-BA37-0A1AF26264AA}"/>
                </a:ext>
              </a:extLst>
            </p:cNvPr>
            <p:cNvSpPr/>
            <p:nvPr/>
          </p:nvSpPr>
          <p:spPr>
            <a:xfrm>
              <a:off x="8539677" y="1651915"/>
              <a:ext cx="2340000" cy="234000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6"/>
                </a:buClr>
                <a:defRPr/>
              </a:pPr>
              <a:endParaRPr lang="en-AU" b="1" dirty="0">
                <a:solidFill>
                  <a:schemeClr val="bg1"/>
                </a:solidFill>
              </a:endParaRPr>
            </a:p>
            <a:p>
              <a:pPr algn="ctr">
                <a:buClr>
                  <a:schemeClr val="accent6"/>
                </a:buClr>
                <a:defRPr/>
              </a:pPr>
              <a:endParaRPr lang="en-AU" b="1" dirty="0">
                <a:solidFill>
                  <a:schemeClr val="bg1"/>
                </a:solidFill>
              </a:endParaRPr>
            </a:p>
            <a:p>
              <a:pPr algn="ctr">
                <a:buClr>
                  <a:schemeClr val="accent6"/>
                </a:buClr>
                <a:defRPr/>
              </a:pPr>
              <a:endParaRPr lang="en-AU" b="1" dirty="0">
                <a:solidFill>
                  <a:schemeClr val="bg1"/>
                </a:solidFill>
              </a:endParaRPr>
            </a:p>
          </p:txBody>
        </p:sp>
        <p:sp>
          <p:nvSpPr>
            <p:cNvPr id="59" name="TextBox 58">
              <a:extLst>
                <a:ext uri="{FF2B5EF4-FFF2-40B4-BE49-F238E27FC236}">
                  <a16:creationId xmlns:a16="http://schemas.microsoft.com/office/drawing/2014/main" id="{AAFEF934-4DAC-4C9A-9DF8-E2A7D6BC958F}"/>
                </a:ext>
              </a:extLst>
            </p:cNvPr>
            <p:cNvSpPr txBox="1"/>
            <p:nvPr/>
          </p:nvSpPr>
          <p:spPr>
            <a:xfrm>
              <a:off x="8385447" y="2907806"/>
              <a:ext cx="2684157" cy="984885"/>
            </a:xfrm>
            <a:prstGeom prst="rect">
              <a:avLst/>
            </a:prstGeom>
            <a:noFill/>
          </p:spPr>
          <p:txBody>
            <a:bodyPr wrap="square" rtlCol="0">
              <a:spAutoFit/>
            </a:bodyPr>
            <a:lstStyle/>
            <a:p>
              <a:pPr algn="ctr">
                <a:buClr>
                  <a:schemeClr val="accent6"/>
                </a:buClr>
              </a:pPr>
              <a:r>
                <a:rPr lang="en-AU" sz="2000" b="1" dirty="0">
                  <a:solidFill>
                    <a:schemeClr val="bg1"/>
                  </a:solidFill>
                </a:rPr>
                <a:t>Legal </a:t>
              </a:r>
            </a:p>
            <a:p>
              <a:pPr algn="ctr">
                <a:buClr>
                  <a:schemeClr val="accent6"/>
                </a:buClr>
              </a:pPr>
              <a:r>
                <a:rPr lang="en-AU" sz="2000" b="1" dirty="0">
                  <a:solidFill>
                    <a:schemeClr val="bg1"/>
                  </a:solidFill>
                </a:rPr>
                <a:t>actions</a:t>
              </a:r>
            </a:p>
            <a:p>
              <a:endParaRPr lang="en-AU" dirty="0"/>
            </a:p>
          </p:txBody>
        </p:sp>
        <p:pic>
          <p:nvPicPr>
            <p:cNvPr id="12" name="Graphic 11" descr="Police">
              <a:extLst>
                <a:ext uri="{FF2B5EF4-FFF2-40B4-BE49-F238E27FC236}">
                  <a16:creationId xmlns:a16="http://schemas.microsoft.com/office/drawing/2014/main" id="{EE8CC89E-D782-4FA1-AC58-523A0A8F7EF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175028" y="1894225"/>
              <a:ext cx="1080000" cy="1080000"/>
            </a:xfrm>
            <a:prstGeom prst="rect">
              <a:avLst/>
            </a:prstGeom>
          </p:spPr>
        </p:pic>
      </p:grpSp>
      <p:pic>
        <p:nvPicPr>
          <p:cNvPr id="74" name="Graphic 73" descr="Bar graph with downward trend with solid fill">
            <a:extLst>
              <a:ext uri="{FF2B5EF4-FFF2-40B4-BE49-F238E27FC236}">
                <a16:creationId xmlns:a16="http://schemas.microsoft.com/office/drawing/2014/main" id="{831D4228-9490-4695-A70D-4E7151525E7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991553" y="1877249"/>
            <a:ext cx="1003830" cy="1003830"/>
          </a:xfrm>
          <a:prstGeom prst="rect">
            <a:avLst/>
          </a:prstGeom>
        </p:spPr>
      </p:pic>
      <p:grpSp>
        <p:nvGrpSpPr>
          <p:cNvPr id="73" name="Group 72">
            <a:extLst>
              <a:ext uri="{FF2B5EF4-FFF2-40B4-BE49-F238E27FC236}">
                <a16:creationId xmlns:a16="http://schemas.microsoft.com/office/drawing/2014/main" id="{09A87B34-0F37-47C5-BAC0-EC740601195D}"/>
              </a:ext>
            </a:extLst>
          </p:cNvPr>
          <p:cNvGrpSpPr/>
          <p:nvPr/>
        </p:nvGrpSpPr>
        <p:grpSpPr>
          <a:xfrm>
            <a:off x="14751029" y="1507568"/>
            <a:ext cx="2425187" cy="2340000"/>
            <a:chOff x="5428402" y="1750993"/>
            <a:chExt cx="2425187" cy="2340000"/>
          </a:xfrm>
        </p:grpSpPr>
        <p:grpSp>
          <p:nvGrpSpPr>
            <p:cNvPr id="75" name="Group 74">
              <a:extLst>
                <a:ext uri="{FF2B5EF4-FFF2-40B4-BE49-F238E27FC236}">
                  <a16:creationId xmlns:a16="http://schemas.microsoft.com/office/drawing/2014/main" id="{DCF0F0E5-E4A1-451A-820A-5169F7FB998E}"/>
                </a:ext>
              </a:extLst>
            </p:cNvPr>
            <p:cNvGrpSpPr/>
            <p:nvPr/>
          </p:nvGrpSpPr>
          <p:grpSpPr>
            <a:xfrm>
              <a:off x="5434446" y="1750993"/>
              <a:ext cx="2340000" cy="2340000"/>
              <a:chOff x="5507196" y="1749842"/>
              <a:chExt cx="2235020" cy="2230812"/>
            </a:xfrm>
          </p:grpSpPr>
          <p:sp>
            <p:nvSpPr>
              <p:cNvPr id="77" name="Oval 76">
                <a:extLst>
                  <a:ext uri="{FF2B5EF4-FFF2-40B4-BE49-F238E27FC236}">
                    <a16:creationId xmlns:a16="http://schemas.microsoft.com/office/drawing/2014/main" id="{1FA09F24-C8CF-4F85-8F15-34C94F8ACE5B}"/>
                  </a:ext>
                </a:extLst>
              </p:cNvPr>
              <p:cNvSpPr/>
              <p:nvPr/>
            </p:nvSpPr>
            <p:spPr>
              <a:xfrm>
                <a:off x="5507196" y="1749842"/>
                <a:ext cx="2235020" cy="2230812"/>
              </a:xfrm>
              <a:prstGeom prst="ellipse">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6"/>
                  </a:buClr>
                  <a:defRPr/>
                </a:pPr>
                <a:endParaRPr lang="en-AU" b="1" dirty="0">
                  <a:solidFill>
                    <a:schemeClr val="bg1"/>
                  </a:solidFill>
                </a:endParaRPr>
              </a:p>
              <a:p>
                <a:pPr algn="ctr">
                  <a:buClr>
                    <a:schemeClr val="accent6"/>
                  </a:buClr>
                  <a:defRPr/>
                </a:pPr>
                <a:endParaRPr lang="en-AU" b="1" dirty="0">
                  <a:solidFill>
                    <a:schemeClr val="bg1"/>
                  </a:solidFill>
                </a:endParaRPr>
              </a:p>
              <a:p>
                <a:pPr algn="ctr">
                  <a:buClr>
                    <a:schemeClr val="accent6"/>
                  </a:buClr>
                  <a:defRPr/>
                </a:pPr>
                <a:endParaRPr lang="en-AU" b="1" dirty="0">
                  <a:solidFill>
                    <a:schemeClr val="bg1"/>
                  </a:solidFill>
                </a:endParaRPr>
              </a:p>
            </p:txBody>
          </p:sp>
          <p:grpSp>
            <p:nvGrpSpPr>
              <p:cNvPr id="78" name="Graphic 6" descr="Group of men">
                <a:extLst>
                  <a:ext uri="{FF2B5EF4-FFF2-40B4-BE49-F238E27FC236}">
                    <a16:creationId xmlns:a16="http://schemas.microsoft.com/office/drawing/2014/main" id="{8AFC9D02-1981-4612-A82D-F5A5216C714E}"/>
                  </a:ext>
                </a:extLst>
              </p:cNvPr>
              <p:cNvGrpSpPr/>
              <p:nvPr/>
            </p:nvGrpSpPr>
            <p:grpSpPr>
              <a:xfrm>
                <a:off x="6191749" y="1993176"/>
                <a:ext cx="836509" cy="756599"/>
                <a:chOff x="6206405" y="2051442"/>
                <a:chExt cx="836509" cy="756599"/>
              </a:xfrm>
              <a:solidFill>
                <a:srgbClr val="FFFFFF"/>
              </a:solidFill>
            </p:grpSpPr>
            <p:sp>
              <p:nvSpPr>
                <p:cNvPr id="79" name="Freeform: Shape 78">
                  <a:extLst>
                    <a:ext uri="{FF2B5EF4-FFF2-40B4-BE49-F238E27FC236}">
                      <a16:creationId xmlns:a16="http://schemas.microsoft.com/office/drawing/2014/main" id="{5C2BB87A-A4B3-4AFD-88E8-EA8A2EB25760}"/>
                    </a:ext>
                  </a:extLst>
                </p:cNvPr>
                <p:cNvSpPr/>
                <p:nvPr/>
              </p:nvSpPr>
              <p:spPr>
                <a:xfrm>
                  <a:off x="6800194" y="2051442"/>
                  <a:ext cx="136500" cy="136500"/>
                </a:xfrm>
                <a:custGeom>
                  <a:avLst/>
                  <a:gdLst>
                    <a:gd name="connsiteX0" fmla="*/ 136500 w 136500"/>
                    <a:gd name="connsiteY0" fmla="*/ 68250 h 136500"/>
                    <a:gd name="connsiteX1" fmla="*/ 68250 w 136500"/>
                    <a:gd name="connsiteY1" fmla="*/ 136500 h 136500"/>
                    <a:gd name="connsiteX2" fmla="*/ 0 w 136500"/>
                    <a:gd name="connsiteY2" fmla="*/ 68250 h 136500"/>
                    <a:gd name="connsiteX3" fmla="*/ 68250 w 136500"/>
                    <a:gd name="connsiteY3" fmla="*/ 0 h 136500"/>
                    <a:gd name="connsiteX4" fmla="*/ 136500 w 136500"/>
                    <a:gd name="connsiteY4" fmla="*/ 68250 h 13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00" h="136500">
                      <a:moveTo>
                        <a:pt x="136500" y="68250"/>
                      </a:moveTo>
                      <a:cubicBezTo>
                        <a:pt x="136500" y="105943"/>
                        <a:pt x="105943" y="136500"/>
                        <a:pt x="68250" y="136500"/>
                      </a:cubicBezTo>
                      <a:cubicBezTo>
                        <a:pt x="30557" y="136500"/>
                        <a:pt x="0" y="105943"/>
                        <a:pt x="0" y="68250"/>
                      </a:cubicBezTo>
                      <a:cubicBezTo>
                        <a:pt x="0" y="30557"/>
                        <a:pt x="30557" y="0"/>
                        <a:pt x="68250" y="0"/>
                      </a:cubicBezTo>
                      <a:cubicBezTo>
                        <a:pt x="105943" y="0"/>
                        <a:pt x="136500" y="30557"/>
                        <a:pt x="136500" y="68250"/>
                      </a:cubicBezTo>
                      <a:close/>
                    </a:path>
                  </a:pathLst>
                </a:custGeom>
                <a:solidFill>
                  <a:schemeClr val="bg1"/>
                </a:solidFill>
                <a:ln w="9723" cap="flat">
                  <a:noFill/>
                  <a:prstDash val="solid"/>
                  <a:miter/>
                </a:ln>
              </p:spPr>
              <p:txBody>
                <a:bodyPr rtlCol="0" anchor="ctr"/>
                <a:lstStyle/>
                <a:p>
                  <a:endParaRPr lang="en-AU" dirty="0"/>
                </a:p>
              </p:txBody>
            </p:sp>
            <p:sp>
              <p:nvSpPr>
                <p:cNvPr id="80" name="Freeform: Shape 79">
                  <a:extLst>
                    <a:ext uri="{FF2B5EF4-FFF2-40B4-BE49-F238E27FC236}">
                      <a16:creationId xmlns:a16="http://schemas.microsoft.com/office/drawing/2014/main" id="{44BC85E7-84F1-4C9A-B86D-2C1C780D33F4}"/>
                    </a:ext>
                  </a:extLst>
                </p:cNvPr>
                <p:cNvSpPr/>
                <p:nvPr/>
              </p:nvSpPr>
              <p:spPr>
                <a:xfrm>
                  <a:off x="6312694" y="2051442"/>
                  <a:ext cx="136500" cy="136500"/>
                </a:xfrm>
                <a:custGeom>
                  <a:avLst/>
                  <a:gdLst>
                    <a:gd name="connsiteX0" fmla="*/ 136500 w 136500"/>
                    <a:gd name="connsiteY0" fmla="*/ 68250 h 136500"/>
                    <a:gd name="connsiteX1" fmla="*/ 68250 w 136500"/>
                    <a:gd name="connsiteY1" fmla="*/ 136500 h 136500"/>
                    <a:gd name="connsiteX2" fmla="*/ 0 w 136500"/>
                    <a:gd name="connsiteY2" fmla="*/ 68250 h 136500"/>
                    <a:gd name="connsiteX3" fmla="*/ 68250 w 136500"/>
                    <a:gd name="connsiteY3" fmla="*/ 0 h 136500"/>
                    <a:gd name="connsiteX4" fmla="*/ 136500 w 136500"/>
                    <a:gd name="connsiteY4" fmla="*/ 68250 h 13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00" h="136500">
                      <a:moveTo>
                        <a:pt x="136500" y="68250"/>
                      </a:moveTo>
                      <a:cubicBezTo>
                        <a:pt x="136500" y="105943"/>
                        <a:pt x="105943" y="136500"/>
                        <a:pt x="68250" y="136500"/>
                      </a:cubicBezTo>
                      <a:cubicBezTo>
                        <a:pt x="30557" y="136500"/>
                        <a:pt x="0" y="105943"/>
                        <a:pt x="0" y="68250"/>
                      </a:cubicBezTo>
                      <a:cubicBezTo>
                        <a:pt x="0" y="30557"/>
                        <a:pt x="30557" y="0"/>
                        <a:pt x="68250" y="0"/>
                      </a:cubicBezTo>
                      <a:cubicBezTo>
                        <a:pt x="105943" y="0"/>
                        <a:pt x="136500" y="30557"/>
                        <a:pt x="136500" y="68250"/>
                      </a:cubicBezTo>
                      <a:close/>
                    </a:path>
                  </a:pathLst>
                </a:custGeom>
                <a:solidFill>
                  <a:schemeClr val="bg1"/>
                </a:solidFill>
                <a:ln w="9723" cap="flat">
                  <a:noFill/>
                  <a:prstDash val="solid"/>
                  <a:miter/>
                </a:ln>
              </p:spPr>
              <p:txBody>
                <a:bodyPr rtlCol="0" anchor="ctr"/>
                <a:lstStyle/>
                <a:p>
                  <a:endParaRPr lang="en-AU" dirty="0"/>
                </a:p>
              </p:txBody>
            </p:sp>
            <p:sp>
              <p:nvSpPr>
                <p:cNvPr id="81" name="Freeform: Shape 80">
                  <a:extLst>
                    <a:ext uri="{FF2B5EF4-FFF2-40B4-BE49-F238E27FC236}">
                      <a16:creationId xmlns:a16="http://schemas.microsoft.com/office/drawing/2014/main" id="{255EE96C-6C75-4926-9183-2A9D83E27F42}"/>
                    </a:ext>
                  </a:extLst>
                </p:cNvPr>
                <p:cNvSpPr/>
                <p:nvPr/>
              </p:nvSpPr>
              <p:spPr>
                <a:xfrm>
                  <a:off x="6556444" y="2051442"/>
                  <a:ext cx="136500" cy="136500"/>
                </a:xfrm>
                <a:custGeom>
                  <a:avLst/>
                  <a:gdLst>
                    <a:gd name="connsiteX0" fmla="*/ 136500 w 136500"/>
                    <a:gd name="connsiteY0" fmla="*/ 68250 h 136500"/>
                    <a:gd name="connsiteX1" fmla="*/ 68250 w 136500"/>
                    <a:gd name="connsiteY1" fmla="*/ 136500 h 136500"/>
                    <a:gd name="connsiteX2" fmla="*/ 0 w 136500"/>
                    <a:gd name="connsiteY2" fmla="*/ 68250 h 136500"/>
                    <a:gd name="connsiteX3" fmla="*/ 68250 w 136500"/>
                    <a:gd name="connsiteY3" fmla="*/ 0 h 136500"/>
                    <a:gd name="connsiteX4" fmla="*/ 136500 w 136500"/>
                    <a:gd name="connsiteY4" fmla="*/ 68250 h 13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00" h="136500">
                      <a:moveTo>
                        <a:pt x="136500" y="68250"/>
                      </a:moveTo>
                      <a:cubicBezTo>
                        <a:pt x="136500" y="105943"/>
                        <a:pt x="105943" y="136500"/>
                        <a:pt x="68250" y="136500"/>
                      </a:cubicBezTo>
                      <a:cubicBezTo>
                        <a:pt x="30557" y="136500"/>
                        <a:pt x="0" y="105943"/>
                        <a:pt x="0" y="68250"/>
                      </a:cubicBezTo>
                      <a:cubicBezTo>
                        <a:pt x="0" y="30557"/>
                        <a:pt x="30557" y="0"/>
                        <a:pt x="68250" y="0"/>
                      </a:cubicBezTo>
                      <a:cubicBezTo>
                        <a:pt x="105943" y="0"/>
                        <a:pt x="136500" y="30557"/>
                        <a:pt x="136500" y="68250"/>
                      </a:cubicBezTo>
                      <a:close/>
                    </a:path>
                  </a:pathLst>
                </a:custGeom>
                <a:solidFill>
                  <a:schemeClr val="bg1"/>
                </a:solidFill>
                <a:ln w="9723" cap="flat">
                  <a:noFill/>
                  <a:prstDash val="solid"/>
                  <a:miter/>
                </a:ln>
              </p:spPr>
              <p:txBody>
                <a:bodyPr rtlCol="0" anchor="ctr"/>
                <a:lstStyle/>
                <a:p>
                  <a:endParaRPr lang="en-AU" dirty="0"/>
                </a:p>
              </p:txBody>
            </p:sp>
            <p:sp>
              <p:nvSpPr>
                <p:cNvPr id="82" name="Freeform: Shape 81">
                  <a:extLst>
                    <a:ext uri="{FF2B5EF4-FFF2-40B4-BE49-F238E27FC236}">
                      <a16:creationId xmlns:a16="http://schemas.microsoft.com/office/drawing/2014/main" id="{F3AA46AD-CA45-4239-9537-D78C0440FC9C}"/>
                    </a:ext>
                  </a:extLst>
                </p:cNvPr>
                <p:cNvSpPr/>
                <p:nvPr/>
              </p:nvSpPr>
              <p:spPr>
                <a:xfrm>
                  <a:off x="6452107" y="2208416"/>
                  <a:ext cx="347069" cy="599625"/>
                </a:xfrm>
                <a:custGeom>
                  <a:avLst/>
                  <a:gdLst>
                    <a:gd name="connsiteX0" fmla="*/ 346139 w 347069"/>
                    <a:gd name="connsiteY0" fmla="*/ 229125 h 599625"/>
                    <a:gd name="connsiteX1" fmla="*/ 302264 w 347069"/>
                    <a:gd name="connsiteY1" fmla="*/ 67275 h 599625"/>
                    <a:gd name="connsiteX2" fmla="*/ 293489 w 347069"/>
                    <a:gd name="connsiteY2" fmla="*/ 51675 h 599625"/>
                    <a:gd name="connsiteX3" fmla="*/ 226214 w 347069"/>
                    <a:gd name="connsiteY3" fmla="*/ 8775 h 599625"/>
                    <a:gd name="connsiteX4" fmla="*/ 173564 w 347069"/>
                    <a:gd name="connsiteY4" fmla="*/ 0 h 599625"/>
                    <a:gd name="connsiteX5" fmla="*/ 120914 w 347069"/>
                    <a:gd name="connsiteY5" fmla="*/ 8775 h 599625"/>
                    <a:gd name="connsiteX6" fmla="*/ 53639 w 347069"/>
                    <a:gd name="connsiteY6" fmla="*/ 51675 h 599625"/>
                    <a:gd name="connsiteX7" fmla="*/ 44864 w 347069"/>
                    <a:gd name="connsiteY7" fmla="*/ 67275 h 599625"/>
                    <a:gd name="connsiteX8" fmla="*/ 989 w 347069"/>
                    <a:gd name="connsiteY8" fmla="*/ 229125 h 599625"/>
                    <a:gd name="connsiteX9" fmla="*/ 21464 w 347069"/>
                    <a:gd name="connsiteY9" fmla="*/ 266175 h 599625"/>
                    <a:gd name="connsiteX10" fmla="*/ 29264 w 347069"/>
                    <a:gd name="connsiteY10" fmla="*/ 267150 h 599625"/>
                    <a:gd name="connsiteX11" fmla="*/ 57539 w 347069"/>
                    <a:gd name="connsiteY11" fmla="*/ 245700 h 599625"/>
                    <a:gd name="connsiteX12" fmla="*/ 96539 w 347069"/>
                    <a:gd name="connsiteY12" fmla="*/ 103350 h 599625"/>
                    <a:gd name="connsiteX13" fmla="*/ 96539 w 347069"/>
                    <a:gd name="connsiteY13" fmla="*/ 599625 h 599625"/>
                    <a:gd name="connsiteX14" fmla="*/ 155039 w 347069"/>
                    <a:gd name="connsiteY14" fmla="*/ 599625 h 599625"/>
                    <a:gd name="connsiteX15" fmla="*/ 155039 w 347069"/>
                    <a:gd name="connsiteY15" fmla="*/ 320775 h 599625"/>
                    <a:gd name="connsiteX16" fmla="*/ 194039 w 347069"/>
                    <a:gd name="connsiteY16" fmla="*/ 320775 h 599625"/>
                    <a:gd name="connsiteX17" fmla="*/ 194039 w 347069"/>
                    <a:gd name="connsiteY17" fmla="*/ 598650 h 599625"/>
                    <a:gd name="connsiteX18" fmla="*/ 252539 w 347069"/>
                    <a:gd name="connsiteY18" fmla="*/ 598650 h 599625"/>
                    <a:gd name="connsiteX19" fmla="*/ 252539 w 347069"/>
                    <a:gd name="connsiteY19" fmla="*/ 103350 h 599625"/>
                    <a:gd name="connsiteX20" fmla="*/ 291539 w 347069"/>
                    <a:gd name="connsiteY20" fmla="*/ 245700 h 599625"/>
                    <a:gd name="connsiteX21" fmla="*/ 319814 w 347069"/>
                    <a:gd name="connsiteY21" fmla="*/ 267150 h 599625"/>
                    <a:gd name="connsiteX22" fmla="*/ 327614 w 347069"/>
                    <a:gd name="connsiteY22" fmla="*/ 266175 h 599625"/>
                    <a:gd name="connsiteX23" fmla="*/ 346139 w 347069"/>
                    <a:gd name="connsiteY23" fmla="*/ 229125 h 59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7069" h="599625">
                      <a:moveTo>
                        <a:pt x="346139" y="229125"/>
                      </a:moveTo>
                      <a:lnTo>
                        <a:pt x="302264" y="67275"/>
                      </a:lnTo>
                      <a:cubicBezTo>
                        <a:pt x="300314" y="61425"/>
                        <a:pt x="297389" y="55575"/>
                        <a:pt x="293489" y="51675"/>
                      </a:cubicBezTo>
                      <a:cubicBezTo>
                        <a:pt x="274964" y="32175"/>
                        <a:pt x="251564" y="17550"/>
                        <a:pt x="226214" y="8775"/>
                      </a:cubicBezTo>
                      <a:cubicBezTo>
                        <a:pt x="209639" y="2925"/>
                        <a:pt x="192089" y="0"/>
                        <a:pt x="173564" y="0"/>
                      </a:cubicBezTo>
                      <a:cubicBezTo>
                        <a:pt x="155039" y="0"/>
                        <a:pt x="137489" y="2925"/>
                        <a:pt x="120914" y="8775"/>
                      </a:cubicBezTo>
                      <a:cubicBezTo>
                        <a:pt x="94589" y="17550"/>
                        <a:pt x="72164" y="32175"/>
                        <a:pt x="53639" y="51675"/>
                      </a:cubicBezTo>
                      <a:cubicBezTo>
                        <a:pt x="49739" y="56550"/>
                        <a:pt x="46814" y="61425"/>
                        <a:pt x="44864" y="67275"/>
                      </a:cubicBezTo>
                      <a:lnTo>
                        <a:pt x="989" y="229125"/>
                      </a:lnTo>
                      <a:cubicBezTo>
                        <a:pt x="-2911" y="244725"/>
                        <a:pt x="4889" y="262275"/>
                        <a:pt x="21464" y="266175"/>
                      </a:cubicBezTo>
                      <a:cubicBezTo>
                        <a:pt x="24389" y="267150"/>
                        <a:pt x="26339" y="267150"/>
                        <a:pt x="29264" y="267150"/>
                      </a:cubicBezTo>
                      <a:cubicBezTo>
                        <a:pt x="41939" y="267150"/>
                        <a:pt x="53639" y="258375"/>
                        <a:pt x="57539" y="245700"/>
                      </a:cubicBezTo>
                      <a:lnTo>
                        <a:pt x="96539" y="103350"/>
                      </a:lnTo>
                      <a:lnTo>
                        <a:pt x="96539" y="599625"/>
                      </a:lnTo>
                      <a:lnTo>
                        <a:pt x="155039" y="599625"/>
                      </a:lnTo>
                      <a:lnTo>
                        <a:pt x="155039" y="320775"/>
                      </a:lnTo>
                      <a:lnTo>
                        <a:pt x="194039" y="320775"/>
                      </a:lnTo>
                      <a:lnTo>
                        <a:pt x="194039" y="598650"/>
                      </a:lnTo>
                      <a:lnTo>
                        <a:pt x="252539" y="598650"/>
                      </a:lnTo>
                      <a:lnTo>
                        <a:pt x="252539" y="103350"/>
                      </a:lnTo>
                      <a:lnTo>
                        <a:pt x="291539" y="245700"/>
                      </a:lnTo>
                      <a:cubicBezTo>
                        <a:pt x="295439" y="258375"/>
                        <a:pt x="307139" y="267150"/>
                        <a:pt x="319814" y="267150"/>
                      </a:cubicBezTo>
                      <a:cubicBezTo>
                        <a:pt x="322739" y="267150"/>
                        <a:pt x="324689" y="267150"/>
                        <a:pt x="327614" y="266175"/>
                      </a:cubicBezTo>
                      <a:cubicBezTo>
                        <a:pt x="341264" y="262275"/>
                        <a:pt x="350039" y="244725"/>
                        <a:pt x="346139" y="229125"/>
                      </a:cubicBezTo>
                      <a:close/>
                    </a:path>
                  </a:pathLst>
                </a:custGeom>
                <a:solidFill>
                  <a:schemeClr val="bg1"/>
                </a:solidFill>
                <a:ln w="9723" cap="flat">
                  <a:noFill/>
                  <a:prstDash val="solid"/>
                  <a:miter/>
                </a:ln>
              </p:spPr>
              <p:txBody>
                <a:bodyPr rtlCol="0" anchor="ctr"/>
                <a:lstStyle/>
                <a:p>
                  <a:endParaRPr lang="en-AU" dirty="0"/>
                </a:p>
              </p:txBody>
            </p:sp>
            <p:sp>
              <p:nvSpPr>
                <p:cNvPr id="83" name="Freeform: Shape 82">
                  <a:extLst>
                    <a:ext uri="{FF2B5EF4-FFF2-40B4-BE49-F238E27FC236}">
                      <a16:creationId xmlns:a16="http://schemas.microsoft.com/office/drawing/2014/main" id="{10F8D43A-DBB3-49DF-A532-AA6B1736DB5D}"/>
                    </a:ext>
                  </a:extLst>
                </p:cNvPr>
                <p:cNvSpPr/>
                <p:nvPr/>
              </p:nvSpPr>
              <p:spPr>
                <a:xfrm>
                  <a:off x="6206405" y="2207441"/>
                  <a:ext cx="281788" cy="600600"/>
                </a:xfrm>
                <a:custGeom>
                  <a:avLst/>
                  <a:gdLst>
                    <a:gd name="connsiteX0" fmla="*/ 226214 w 281788"/>
                    <a:gd name="connsiteY0" fmla="*/ 225225 h 600600"/>
                    <a:gd name="connsiteX1" fmla="*/ 270089 w 281788"/>
                    <a:gd name="connsiteY1" fmla="*/ 63375 h 600600"/>
                    <a:gd name="connsiteX2" fmla="*/ 281789 w 281788"/>
                    <a:gd name="connsiteY2" fmla="*/ 39975 h 600600"/>
                    <a:gd name="connsiteX3" fmla="*/ 226214 w 281788"/>
                    <a:gd name="connsiteY3" fmla="*/ 8775 h 600600"/>
                    <a:gd name="connsiteX4" fmla="*/ 173564 w 281788"/>
                    <a:gd name="connsiteY4" fmla="*/ 0 h 600600"/>
                    <a:gd name="connsiteX5" fmla="*/ 120914 w 281788"/>
                    <a:gd name="connsiteY5" fmla="*/ 8775 h 600600"/>
                    <a:gd name="connsiteX6" fmla="*/ 53639 w 281788"/>
                    <a:gd name="connsiteY6" fmla="*/ 51675 h 600600"/>
                    <a:gd name="connsiteX7" fmla="*/ 44864 w 281788"/>
                    <a:gd name="connsiteY7" fmla="*/ 67275 h 600600"/>
                    <a:gd name="connsiteX8" fmla="*/ 989 w 281788"/>
                    <a:gd name="connsiteY8" fmla="*/ 230100 h 600600"/>
                    <a:gd name="connsiteX9" fmla="*/ 21464 w 281788"/>
                    <a:gd name="connsiteY9" fmla="*/ 267150 h 600600"/>
                    <a:gd name="connsiteX10" fmla="*/ 29264 w 281788"/>
                    <a:gd name="connsiteY10" fmla="*/ 268125 h 600600"/>
                    <a:gd name="connsiteX11" fmla="*/ 57539 w 281788"/>
                    <a:gd name="connsiteY11" fmla="*/ 246675 h 600600"/>
                    <a:gd name="connsiteX12" fmla="*/ 96539 w 281788"/>
                    <a:gd name="connsiteY12" fmla="*/ 104325 h 600600"/>
                    <a:gd name="connsiteX13" fmla="*/ 96539 w 281788"/>
                    <a:gd name="connsiteY13" fmla="*/ 600600 h 600600"/>
                    <a:gd name="connsiteX14" fmla="*/ 155039 w 281788"/>
                    <a:gd name="connsiteY14" fmla="*/ 600600 h 600600"/>
                    <a:gd name="connsiteX15" fmla="*/ 155039 w 281788"/>
                    <a:gd name="connsiteY15" fmla="*/ 321750 h 600600"/>
                    <a:gd name="connsiteX16" fmla="*/ 194039 w 281788"/>
                    <a:gd name="connsiteY16" fmla="*/ 321750 h 600600"/>
                    <a:gd name="connsiteX17" fmla="*/ 194039 w 281788"/>
                    <a:gd name="connsiteY17" fmla="*/ 599625 h 600600"/>
                    <a:gd name="connsiteX18" fmla="*/ 252539 w 281788"/>
                    <a:gd name="connsiteY18" fmla="*/ 599625 h 600600"/>
                    <a:gd name="connsiteX19" fmla="*/ 252539 w 281788"/>
                    <a:gd name="connsiteY19" fmla="*/ 283725 h 600600"/>
                    <a:gd name="connsiteX20" fmla="*/ 226214 w 281788"/>
                    <a:gd name="connsiteY20" fmla="*/ 225225 h 6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1788" h="600600">
                      <a:moveTo>
                        <a:pt x="226214" y="225225"/>
                      </a:moveTo>
                      <a:lnTo>
                        <a:pt x="270089" y="63375"/>
                      </a:lnTo>
                      <a:cubicBezTo>
                        <a:pt x="272039" y="54600"/>
                        <a:pt x="276914" y="46800"/>
                        <a:pt x="281789" y="39975"/>
                      </a:cubicBezTo>
                      <a:cubicBezTo>
                        <a:pt x="266189" y="26325"/>
                        <a:pt x="246689" y="15600"/>
                        <a:pt x="226214" y="8775"/>
                      </a:cubicBezTo>
                      <a:cubicBezTo>
                        <a:pt x="209639" y="2925"/>
                        <a:pt x="192089" y="0"/>
                        <a:pt x="173564" y="0"/>
                      </a:cubicBezTo>
                      <a:cubicBezTo>
                        <a:pt x="155039" y="0"/>
                        <a:pt x="137489" y="2925"/>
                        <a:pt x="120914" y="8775"/>
                      </a:cubicBezTo>
                      <a:cubicBezTo>
                        <a:pt x="94589" y="17550"/>
                        <a:pt x="72164" y="32175"/>
                        <a:pt x="53639" y="51675"/>
                      </a:cubicBezTo>
                      <a:cubicBezTo>
                        <a:pt x="49739" y="56550"/>
                        <a:pt x="46814" y="61425"/>
                        <a:pt x="44864" y="67275"/>
                      </a:cubicBezTo>
                      <a:lnTo>
                        <a:pt x="989" y="230100"/>
                      </a:lnTo>
                      <a:cubicBezTo>
                        <a:pt x="-2911" y="245700"/>
                        <a:pt x="4889" y="263250"/>
                        <a:pt x="21464" y="267150"/>
                      </a:cubicBezTo>
                      <a:cubicBezTo>
                        <a:pt x="24389" y="268125"/>
                        <a:pt x="26339" y="268125"/>
                        <a:pt x="29264" y="268125"/>
                      </a:cubicBezTo>
                      <a:cubicBezTo>
                        <a:pt x="41939" y="268125"/>
                        <a:pt x="53639" y="259350"/>
                        <a:pt x="57539" y="246675"/>
                      </a:cubicBezTo>
                      <a:lnTo>
                        <a:pt x="96539" y="104325"/>
                      </a:lnTo>
                      <a:lnTo>
                        <a:pt x="96539" y="600600"/>
                      </a:lnTo>
                      <a:lnTo>
                        <a:pt x="155039" y="600600"/>
                      </a:lnTo>
                      <a:lnTo>
                        <a:pt x="155039" y="321750"/>
                      </a:lnTo>
                      <a:lnTo>
                        <a:pt x="194039" y="321750"/>
                      </a:lnTo>
                      <a:lnTo>
                        <a:pt x="194039" y="599625"/>
                      </a:lnTo>
                      <a:lnTo>
                        <a:pt x="252539" y="599625"/>
                      </a:lnTo>
                      <a:lnTo>
                        <a:pt x="252539" y="283725"/>
                      </a:lnTo>
                      <a:cubicBezTo>
                        <a:pt x="232064" y="273975"/>
                        <a:pt x="220364" y="249600"/>
                        <a:pt x="226214" y="225225"/>
                      </a:cubicBezTo>
                      <a:close/>
                    </a:path>
                  </a:pathLst>
                </a:custGeom>
                <a:solidFill>
                  <a:schemeClr val="bg1"/>
                </a:solidFill>
                <a:ln w="9723" cap="flat">
                  <a:noFill/>
                  <a:prstDash val="solid"/>
                  <a:miter/>
                </a:ln>
              </p:spPr>
              <p:txBody>
                <a:bodyPr rtlCol="0" anchor="ctr"/>
                <a:lstStyle/>
                <a:p>
                  <a:endParaRPr lang="en-AU" dirty="0"/>
                </a:p>
              </p:txBody>
            </p:sp>
            <p:sp>
              <p:nvSpPr>
                <p:cNvPr id="84" name="Freeform: Shape 83">
                  <a:extLst>
                    <a:ext uri="{FF2B5EF4-FFF2-40B4-BE49-F238E27FC236}">
                      <a16:creationId xmlns:a16="http://schemas.microsoft.com/office/drawing/2014/main" id="{26F6BD2A-C03B-4464-8EF9-DDD50C82E4D3}"/>
                    </a:ext>
                  </a:extLst>
                </p:cNvPr>
                <p:cNvSpPr/>
                <p:nvPr/>
              </p:nvSpPr>
              <p:spPr>
                <a:xfrm>
                  <a:off x="6760221" y="2208416"/>
                  <a:ext cx="282693" cy="599625"/>
                </a:xfrm>
                <a:custGeom>
                  <a:avLst/>
                  <a:gdLst>
                    <a:gd name="connsiteX0" fmla="*/ 281775 w 282693"/>
                    <a:gd name="connsiteY0" fmla="*/ 229125 h 599625"/>
                    <a:gd name="connsiteX1" fmla="*/ 236925 w 282693"/>
                    <a:gd name="connsiteY1" fmla="*/ 67275 h 599625"/>
                    <a:gd name="connsiteX2" fmla="*/ 228150 w 282693"/>
                    <a:gd name="connsiteY2" fmla="*/ 51675 h 599625"/>
                    <a:gd name="connsiteX3" fmla="*/ 160875 w 282693"/>
                    <a:gd name="connsiteY3" fmla="*/ 8775 h 599625"/>
                    <a:gd name="connsiteX4" fmla="*/ 108225 w 282693"/>
                    <a:gd name="connsiteY4" fmla="*/ 0 h 599625"/>
                    <a:gd name="connsiteX5" fmla="*/ 55575 w 282693"/>
                    <a:gd name="connsiteY5" fmla="*/ 8775 h 599625"/>
                    <a:gd name="connsiteX6" fmla="*/ 0 w 282693"/>
                    <a:gd name="connsiteY6" fmla="*/ 39975 h 599625"/>
                    <a:gd name="connsiteX7" fmla="*/ 11700 w 282693"/>
                    <a:gd name="connsiteY7" fmla="*/ 62400 h 599625"/>
                    <a:gd name="connsiteX8" fmla="*/ 55575 w 282693"/>
                    <a:gd name="connsiteY8" fmla="*/ 224250 h 599625"/>
                    <a:gd name="connsiteX9" fmla="*/ 29250 w 282693"/>
                    <a:gd name="connsiteY9" fmla="*/ 282750 h 599625"/>
                    <a:gd name="connsiteX10" fmla="*/ 29250 w 282693"/>
                    <a:gd name="connsiteY10" fmla="*/ 599625 h 599625"/>
                    <a:gd name="connsiteX11" fmla="*/ 87750 w 282693"/>
                    <a:gd name="connsiteY11" fmla="*/ 599625 h 599625"/>
                    <a:gd name="connsiteX12" fmla="*/ 87750 w 282693"/>
                    <a:gd name="connsiteY12" fmla="*/ 320775 h 599625"/>
                    <a:gd name="connsiteX13" fmla="*/ 126750 w 282693"/>
                    <a:gd name="connsiteY13" fmla="*/ 320775 h 599625"/>
                    <a:gd name="connsiteX14" fmla="*/ 126750 w 282693"/>
                    <a:gd name="connsiteY14" fmla="*/ 598650 h 599625"/>
                    <a:gd name="connsiteX15" fmla="*/ 185250 w 282693"/>
                    <a:gd name="connsiteY15" fmla="*/ 598650 h 599625"/>
                    <a:gd name="connsiteX16" fmla="*/ 185250 w 282693"/>
                    <a:gd name="connsiteY16" fmla="*/ 103350 h 599625"/>
                    <a:gd name="connsiteX17" fmla="*/ 224250 w 282693"/>
                    <a:gd name="connsiteY17" fmla="*/ 245700 h 599625"/>
                    <a:gd name="connsiteX18" fmla="*/ 252525 w 282693"/>
                    <a:gd name="connsiteY18" fmla="*/ 267150 h 599625"/>
                    <a:gd name="connsiteX19" fmla="*/ 260325 w 282693"/>
                    <a:gd name="connsiteY19" fmla="*/ 266175 h 599625"/>
                    <a:gd name="connsiteX20" fmla="*/ 281775 w 282693"/>
                    <a:gd name="connsiteY20" fmla="*/ 229125 h 59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693" h="599625">
                      <a:moveTo>
                        <a:pt x="281775" y="229125"/>
                      </a:moveTo>
                      <a:lnTo>
                        <a:pt x="236925" y="67275"/>
                      </a:lnTo>
                      <a:cubicBezTo>
                        <a:pt x="234975" y="61425"/>
                        <a:pt x="232050" y="55575"/>
                        <a:pt x="228150" y="51675"/>
                      </a:cubicBezTo>
                      <a:cubicBezTo>
                        <a:pt x="209625" y="32175"/>
                        <a:pt x="186225" y="17550"/>
                        <a:pt x="160875" y="8775"/>
                      </a:cubicBezTo>
                      <a:cubicBezTo>
                        <a:pt x="144300" y="2925"/>
                        <a:pt x="126750" y="0"/>
                        <a:pt x="108225" y="0"/>
                      </a:cubicBezTo>
                      <a:cubicBezTo>
                        <a:pt x="89700" y="0"/>
                        <a:pt x="72150" y="2925"/>
                        <a:pt x="55575" y="8775"/>
                      </a:cubicBezTo>
                      <a:cubicBezTo>
                        <a:pt x="35100" y="15600"/>
                        <a:pt x="16575" y="26325"/>
                        <a:pt x="0" y="39975"/>
                      </a:cubicBezTo>
                      <a:cubicBezTo>
                        <a:pt x="5850" y="46800"/>
                        <a:pt x="9750" y="54600"/>
                        <a:pt x="11700" y="62400"/>
                      </a:cubicBezTo>
                      <a:lnTo>
                        <a:pt x="55575" y="224250"/>
                      </a:lnTo>
                      <a:cubicBezTo>
                        <a:pt x="62400" y="248625"/>
                        <a:pt x="49725" y="273000"/>
                        <a:pt x="29250" y="282750"/>
                      </a:cubicBezTo>
                      <a:lnTo>
                        <a:pt x="29250" y="599625"/>
                      </a:lnTo>
                      <a:lnTo>
                        <a:pt x="87750" y="599625"/>
                      </a:lnTo>
                      <a:lnTo>
                        <a:pt x="87750" y="320775"/>
                      </a:lnTo>
                      <a:lnTo>
                        <a:pt x="126750" y="320775"/>
                      </a:lnTo>
                      <a:lnTo>
                        <a:pt x="126750" y="598650"/>
                      </a:lnTo>
                      <a:lnTo>
                        <a:pt x="185250" y="598650"/>
                      </a:lnTo>
                      <a:lnTo>
                        <a:pt x="185250" y="103350"/>
                      </a:lnTo>
                      <a:lnTo>
                        <a:pt x="224250" y="245700"/>
                      </a:lnTo>
                      <a:cubicBezTo>
                        <a:pt x="228150" y="258375"/>
                        <a:pt x="239850" y="267150"/>
                        <a:pt x="252525" y="267150"/>
                      </a:cubicBezTo>
                      <a:cubicBezTo>
                        <a:pt x="255450" y="267150"/>
                        <a:pt x="257400" y="267150"/>
                        <a:pt x="260325" y="266175"/>
                      </a:cubicBezTo>
                      <a:cubicBezTo>
                        <a:pt x="276900" y="262275"/>
                        <a:pt x="285675" y="244725"/>
                        <a:pt x="281775" y="229125"/>
                      </a:cubicBezTo>
                      <a:close/>
                    </a:path>
                  </a:pathLst>
                </a:custGeom>
                <a:solidFill>
                  <a:schemeClr val="bg1"/>
                </a:solidFill>
                <a:ln w="9723" cap="flat">
                  <a:noFill/>
                  <a:prstDash val="solid"/>
                  <a:miter/>
                </a:ln>
              </p:spPr>
              <p:txBody>
                <a:bodyPr rtlCol="0" anchor="ctr"/>
                <a:lstStyle/>
                <a:p>
                  <a:endParaRPr lang="en-AU" dirty="0"/>
                </a:p>
              </p:txBody>
            </p:sp>
          </p:grpSp>
        </p:grpSp>
        <p:sp>
          <p:nvSpPr>
            <p:cNvPr id="76" name="TextBox 75">
              <a:extLst>
                <a:ext uri="{FF2B5EF4-FFF2-40B4-BE49-F238E27FC236}">
                  <a16:creationId xmlns:a16="http://schemas.microsoft.com/office/drawing/2014/main" id="{BF7F2C3F-F3E7-4C79-AEAE-55FF4418405F}"/>
                </a:ext>
              </a:extLst>
            </p:cNvPr>
            <p:cNvSpPr txBox="1"/>
            <p:nvPr/>
          </p:nvSpPr>
          <p:spPr>
            <a:xfrm>
              <a:off x="5428402" y="2853290"/>
              <a:ext cx="2425187" cy="677108"/>
            </a:xfrm>
            <a:prstGeom prst="rect">
              <a:avLst/>
            </a:prstGeom>
            <a:noFill/>
          </p:spPr>
          <p:txBody>
            <a:bodyPr wrap="square" rtlCol="0">
              <a:spAutoFit/>
            </a:bodyPr>
            <a:lstStyle/>
            <a:p>
              <a:pPr algn="ctr" defTabSz="1371686">
                <a:buClr>
                  <a:srgbClr val="FF0000"/>
                </a:buClr>
                <a:defRPr/>
              </a:pPr>
              <a:r>
                <a:rPr lang="en-AU" sz="2000" b="1" dirty="0">
                  <a:solidFill>
                    <a:schemeClr val="bg1"/>
                  </a:solidFill>
                </a:rPr>
                <a:t>Reoffending</a:t>
              </a:r>
            </a:p>
            <a:p>
              <a:endParaRPr lang="en-AU" dirty="0">
                <a:solidFill>
                  <a:schemeClr val="bg1"/>
                </a:solidFill>
              </a:endParaRPr>
            </a:p>
          </p:txBody>
        </p:sp>
      </p:grpSp>
      <p:sp>
        <p:nvSpPr>
          <p:cNvPr id="70" name="TextBox 69">
            <a:extLst>
              <a:ext uri="{FF2B5EF4-FFF2-40B4-BE49-F238E27FC236}">
                <a16:creationId xmlns:a16="http://schemas.microsoft.com/office/drawing/2014/main" id="{A92E5ED1-DBDC-4775-A687-6EE1E440A82D}"/>
              </a:ext>
            </a:extLst>
          </p:cNvPr>
          <p:cNvSpPr txBox="1"/>
          <p:nvPr/>
        </p:nvSpPr>
        <p:spPr>
          <a:xfrm>
            <a:off x="11368198" y="4106103"/>
            <a:ext cx="3147046" cy="2862322"/>
          </a:xfrm>
          <a:prstGeom prst="rect">
            <a:avLst/>
          </a:prstGeom>
          <a:noFill/>
          <a:ln w="38100">
            <a:noFill/>
            <a:prstDash val="solid"/>
          </a:ln>
        </p:spPr>
        <p:txBody>
          <a:bodyPr wrap="square" rtlCol="0">
            <a:spAutoFit/>
          </a:bodyPr>
          <a:lstStyle/>
          <a:p>
            <a:pPr>
              <a:defRPr/>
            </a:pPr>
            <a:r>
              <a:rPr lang="en-AU" sz="2000" dirty="0"/>
              <a:t>Large drop in custodial orders for </a:t>
            </a:r>
            <a:r>
              <a:rPr lang="en-AU" sz="2000" b="1" dirty="0">
                <a:solidFill>
                  <a:srgbClr val="FFBB00"/>
                </a:solidFill>
              </a:rPr>
              <a:t>break and enter </a:t>
            </a:r>
            <a:r>
              <a:rPr lang="en-AU" sz="2000" dirty="0"/>
              <a:t>and </a:t>
            </a:r>
            <a:r>
              <a:rPr lang="en-AU" sz="2000" b="1" dirty="0">
                <a:solidFill>
                  <a:srgbClr val="FFBB00"/>
                </a:solidFill>
              </a:rPr>
              <a:t>breach of community orders</a:t>
            </a:r>
          </a:p>
          <a:p>
            <a:pPr>
              <a:defRPr/>
            </a:pPr>
            <a:endParaRPr lang="en-AU" sz="2000" dirty="0"/>
          </a:p>
          <a:p>
            <a:pPr>
              <a:defRPr/>
            </a:pPr>
            <a:r>
              <a:rPr lang="en-AU" sz="2000" dirty="0">
                <a:solidFill>
                  <a:srgbClr val="FF0000"/>
                </a:solidFill>
              </a:rPr>
              <a:t>In 2019, only </a:t>
            </a:r>
            <a:r>
              <a:rPr lang="en-AU" sz="2000" b="1" dirty="0">
                <a:solidFill>
                  <a:srgbClr val="FF0000"/>
                </a:solidFill>
              </a:rPr>
              <a:t>36% </a:t>
            </a:r>
            <a:r>
              <a:rPr lang="en-AU" sz="2000" dirty="0">
                <a:solidFill>
                  <a:srgbClr val="FF0000"/>
                </a:solidFill>
              </a:rPr>
              <a:t>of young people on </a:t>
            </a:r>
            <a:r>
              <a:rPr lang="en-AU" sz="2000" b="1" dirty="0">
                <a:solidFill>
                  <a:srgbClr val="FF0000"/>
                </a:solidFill>
              </a:rPr>
              <a:t>remand</a:t>
            </a:r>
            <a:r>
              <a:rPr lang="en-AU" sz="2000" dirty="0">
                <a:solidFill>
                  <a:srgbClr val="FF0000"/>
                </a:solidFill>
              </a:rPr>
              <a:t> at finalisation received a </a:t>
            </a:r>
            <a:r>
              <a:rPr lang="en-AU" sz="2000" b="1" dirty="0">
                <a:solidFill>
                  <a:srgbClr val="FF0000"/>
                </a:solidFill>
              </a:rPr>
              <a:t>custodial order  </a:t>
            </a:r>
          </a:p>
        </p:txBody>
      </p:sp>
      <p:sp>
        <p:nvSpPr>
          <p:cNvPr id="71" name="TextBox 70">
            <a:extLst>
              <a:ext uri="{FF2B5EF4-FFF2-40B4-BE49-F238E27FC236}">
                <a16:creationId xmlns:a16="http://schemas.microsoft.com/office/drawing/2014/main" id="{8CDF5F95-97A5-4735-8D8C-F22FCDA1A5CC}"/>
              </a:ext>
            </a:extLst>
          </p:cNvPr>
          <p:cNvSpPr txBox="1"/>
          <p:nvPr/>
        </p:nvSpPr>
        <p:spPr>
          <a:xfrm>
            <a:off x="7115788" y="261939"/>
            <a:ext cx="5420202" cy="708014"/>
          </a:xfrm>
          <a:prstGeom prst="rect">
            <a:avLst/>
          </a:prstGeom>
          <a:noFill/>
        </p:spPr>
        <p:txBody>
          <a:bodyPr wrap="none">
            <a:spAutoFit/>
          </a:bodyPr>
          <a:lstStyle/>
          <a:p>
            <a:pPr algn="ctr">
              <a:defRPr/>
            </a:pPr>
            <a:r>
              <a:rPr lang="en-US" sz="4001" b="1" spc="300" dirty="0">
                <a:solidFill>
                  <a:srgbClr val="453977"/>
                </a:solidFill>
              </a:rPr>
              <a:t>Summary: key trends</a:t>
            </a:r>
            <a:endParaRPr lang="en-US" sz="4001" b="1" spc="300" dirty="0">
              <a:solidFill>
                <a:srgbClr val="FF0000"/>
              </a:solidFill>
            </a:endParaRPr>
          </a:p>
        </p:txBody>
      </p:sp>
      <p:sp>
        <p:nvSpPr>
          <p:cNvPr id="51" name="TextBox 50">
            <a:extLst>
              <a:ext uri="{FF2B5EF4-FFF2-40B4-BE49-F238E27FC236}">
                <a16:creationId xmlns:a16="http://schemas.microsoft.com/office/drawing/2014/main" id="{E0336291-8962-4B6D-A086-DFCC8FE3A4C4}"/>
              </a:ext>
            </a:extLst>
          </p:cNvPr>
          <p:cNvSpPr txBox="1"/>
          <p:nvPr/>
        </p:nvSpPr>
        <p:spPr>
          <a:xfrm>
            <a:off x="8289644" y="4376925"/>
            <a:ext cx="2880000" cy="4401205"/>
          </a:xfrm>
          <a:prstGeom prst="rect">
            <a:avLst/>
          </a:prstGeom>
          <a:noFill/>
          <a:ln w="38100">
            <a:solidFill>
              <a:schemeClr val="bg1"/>
            </a:solidFill>
            <a:prstDash val="solid"/>
          </a:ln>
        </p:spPr>
        <p:txBody>
          <a:bodyPr wrap="square" rtlCol="0">
            <a:spAutoFit/>
          </a:bodyPr>
          <a:lstStyle/>
          <a:p>
            <a:pPr>
              <a:defRPr/>
            </a:pPr>
            <a:r>
              <a:rPr lang="en-AU" sz="2000" b="1" dirty="0">
                <a:solidFill>
                  <a:srgbClr val="FF0000"/>
                </a:solidFill>
              </a:rPr>
              <a:t>Police bail refusal rate </a:t>
            </a:r>
            <a:r>
              <a:rPr lang="en-AU" sz="2000" dirty="0">
                <a:solidFill>
                  <a:srgbClr val="FF0000"/>
                </a:solidFill>
              </a:rPr>
              <a:t>rose 23%</a:t>
            </a:r>
          </a:p>
          <a:p>
            <a:pPr>
              <a:defRPr/>
            </a:pPr>
            <a:r>
              <a:rPr lang="en-AU" sz="2000" b="1" dirty="0">
                <a:solidFill>
                  <a:srgbClr val="2190D7"/>
                </a:solidFill>
              </a:rPr>
              <a:t>Court bail refusal rate </a:t>
            </a:r>
            <a:r>
              <a:rPr lang="en-AU" sz="2000" dirty="0"/>
              <a:t>remained stable</a:t>
            </a:r>
          </a:p>
          <a:p>
            <a:pPr>
              <a:defRPr/>
            </a:pPr>
            <a:endParaRPr lang="en-AU" sz="2000" b="1" dirty="0"/>
          </a:p>
          <a:p>
            <a:pPr>
              <a:defRPr/>
            </a:pPr>
            <a:r>
              <a:rPr lang="en-AU" sz="2000" b="1" dirty="0">
                <a:solidFill>
                  <a:srgbClr val="FF0000"/>
                </a:solidFill>
              </a:rPr>
              <a:t>Police actions for breach bail </a:t>
            </a:r>
            <a:r>
              <a:rPr lang="en-AU" sz="2000" dirty="0">
                <a:solidFill>
                  <a:srgbClr val="FF0000"/>
                </a:solidFill>
              </a:rPr>
              <a:t>rose 24%</a:t>
            </a:r>
          </a:p>
          <a:p>
            <a:pPr>
              <a:defRPr/>
            </a:pPr>
            <a:r>
              <a:rPr lang="en-AU" sz="2000" b="1" dirty="0">
                <a:solidFill>
                  <a:schemeClr val="accent5"/>
                </a:solidFill>
              </a:rPr>
              <a:t>Court bail </a:t>
            </a:r>
            <a:r>
              <a:rPr lang="en-AU" sz="2000" dirty="0"/>
              <a:t>revocation fell.</a:t>
            </a:r>
          </a:p>
          <a:p>
            <a:pPr>
              <a:defRPr/>
            </a:pPr>
            <a:endParaRPr lang="en-AU" sz="2000" dirty="0"/>
          </a:p>
          <a:p>
            <a:pPr>
              <a:defRPr/>
            </a:pPr>
            <a:r>
              <a:rPr lang="en-AU" sz="2000" dirty="0"/>
              <a:t>Divergent trends in police/ court bail &amp; bail breach decisions caused increase in short term remand </a:t>
            </a:r>
          </a:p>
        </p:txBody>
      </p:sp>
      <p:sp>
        <p:nvSpPr>
          <p:cNvPr id="55" name="TextBox 54">
            <a:extLst>
              <a:ext uri="{FF2B5EF4-FFF2-40B4-BE49-F238E27FC236}">
                <a16:creationId xmlns:a16="http://schemas.microsoft.com/office/drawing/2014/main" id="{34AF83F1-E602-401D-A0F2-1F31EC1DA5FF}"/>
              </a:ext>
            </a:extLst>
          </p:cNvPr>
          <p:cNvSpPr txBox="1"/>
          <p:nvPr/>
        </p:nvSpPr>
        <p:spPr>
          <a:xfrm>
            <a:off x="2176556" y="4439722"/>
            <a:ext cx="2767488" cy="4401205"/>
          </a:xfrm>
          <a:prstGeom prst="rect">
            <a:avLst/>
          </a:prstGeom>
          <a:noFill/>
          <a:ln w="38100">
            <a:solidFill>
              <a:schemeClr val="bg1"/>
            </a:solidFill>
            <a:prstDash val="solid"/>
          </a:ln>
        </p:spPr>
        <p:txBody>
          <a:bodyPr wrap="square" rtlCol="0">
            <a:spAutoFit/>
          </a:bodyPr>
          <a:lstStyle/>
          <a:p>
            <a:r>
              <a:rPr lang="en-AU" sz="2000" b="1" dirty="0">
                <a:solidFill>
                  <a:srgbClr val="241F55"/>
                </a:solidFill>
              </a:rPr>
              <a:t>Total pop down 21% </a:t>
            </a:r>
          </a:p>
          <a:p>
            <a:r>
              <a:rPr lang="en-AU" sz="2000" b="1" dirty="0">
                <a:solidFill>
                  <a:srgbClr val="241F55"/>
                </a:solidFill>
              </a:rPr>
              <a:t>32 </a:t>
            </a:r>
            <a:r>
              <a:rPr lang="en-AU" sz="2000" dirty="0"/>
              <a:t>fewer Aboriginal young people in 2019 v 2015</a:t>
            </a:r>
          </a:p>
          <a:p>
            <a:endParaRPr lang="en-AU" sz="2000" dirty="0"/>
          </a:p>
          <a:p>
            <a:r>
              <a:rPr lang="en-AU" sz="2000" dirty="0"/>
              <a:t>Decline from </a:t>
            </a:r>
            <a:r>
              <a:rPr lang="en-AU" sz="2000" b="1" dirty="0">
                <a:solidFill>
                  <a:srgbClr val="241F55"/>
                </a:solidFill>
              </a:rPr>
              <a:t>remand </a:t>
            </a:r>
            <a:r>
              <a:rPr lang="en-AU" sz="2000" dirty="0"/>
              <a:t>AND</a:t>
            </a:r>
            <a:r>
              <a:rPr lang="en-AU" sz="2000" b="1" dirty="0">
                <a:solidFill>
                  <a:srgbClr val="241F55"/>
                </a:solidFill>
              </a:rPr>
              <a:t> sentenced custody</a:t>
            </a:r>
          </a:p>
          <a:p>
            <a:endParaRPr lang="en-AU" sz="2000" b="1" dirty="0">
              <a:solidFill>
                <a:srgbClr val="241F55"/>
              </a:solidFill>
            </a:endParaRPr>
          </a:p>
          <a:p>
            <a:r>
              <a:rPr lang="en-AU" sz="2000" dirty="0"/>
              <a:t>Decrease in long custody episodes </a:t>
            </a:r>
          </a:p>
          <a:p>
            <a:endParaRPr lang="en-AU" sz="2000" dirty="0"/>
          </a:p>
          <a:p>
            <a:r>
              <a:rPr lang="en-AU" sz="2000" b="1" dirty="0">
                <a:solidFill>
                  <a:srgbClr val="FF0000"/>
                </a:solidFill>
              </a:rPr>
              <a:t>Increase in short term remand episodes</a:t>
            </a:r>
          </a:p>
          <a:p>
            <a:endParaRPr lang="en-AU" sz="2000" b="1" dirty="0">
              <a:solidFill>
                <a:srgbClr val="241F55"/>
              </a:solidFill>
            </a:endParaRPr>
          </a:p>
        </p:txBody>
      </p:sp>
      <p:sp>
        <p:nvSpPr>
          <p:cNvPr id="67" name="TextBox 66">
            <a:extLst>
              <a:ext uri="{FF2B5EF4-FFF2-40B4-BE49-F238E27FC236}">
                <a16:creationId xmlns:a16="http://schemas.microsoft.com/office/drawing/2014/main" id="{878C446C-B2A2-4278-81F9-AE0956BF2910}"/>
              </a:ext>
            </a:extLst>
          </p:cNvPr>
          <p:cNvSpPr txBox="1"/>
          <p:nvPr/>
        </p:nvSpPr>
        <p:spPr>
          <a:xfrm>
            <a:off x="5296308" y="4270475"/>
            <a:ext cx="2767488" cy="4093428"/>
          </a:xfrm>
          <a:prstGeom prst="rect">
            <a:avLst/>
          </a:prstGeom>
          <a:noFill/>
          <a:ln w="38100">
            <a:noFill/>
            <a:prstDash val="solid"/>
          </a:ln>
        </p:spPr>
        <p:txBody>
          <a:bodyPr wrap="square" rtlCol="0">
            <a:spAutoFit/>
          </a:bodyPr>
          <a:lstStyle/>
          <a:p>
            <a:r>
              <a:rPr lang="en-AU" sz="2000" b="1" dirty="0">
                <a:solidFill>
                  <a:schemeClr val="tx1">
                    <a:lumMod val="65000"/>
                    <a:lumOff val="35000"/>
                  </a:schemeClr>
                </a:solidFill>
              </a:rPr>
              <a:t>Court actions down 10% </a:t>
            </a:r>
            <a:r>
              <a:rPr lang="en-AU" sz="2000" dirty="0"/>
              <a:t>369 fewer Aboriginal </a:t>
            </a:r>
            <a:r>
              <a:rPr lang="en-AU" sz="2000" dirty="0" err="1"/>
              <a:t>yp</a:t>
            </a:r>
            <a:r>
              <a:rPr lang="en-AU" sz="2000" dirty="0"/>
              <a:t> in 2019 v 2015</a:t>
            </a:r>
            <a:endParaRPr lang="en-AU" sz="2000" dirty="0">
              <a:solidFill>
                <a:srgbClr val="FF0000"/>
              </a:solidFill>
            </a:endParaRPr>
          </a:p>
          <a:p>
            <a:endParaRPr lang="en-AU" sz="2000" b="1" dirty="0">
              <a:solidFill>
                <a:srgbClr val="FF0000"/>
              </a:solidFill>
            </a:endParaRPr>
          </a:p>
          <a:p>
            <a:r>
              <a:rPr lang="en-AU" sz="2000" b="1" dirty="0">
                <a:solidFill>
                  <a:schemeClr val="tx1">
                    <a:lumMod val="65000"/>
                    <a:lumOff val="35000"/>
                  </a:schemeClr>
                </a:solidFill>
              </a:rPr>
              <a:t>Decline</a:t>
            </a:r>
            <a:r>
              <a:rPr lang="en-AU" sz="2000" dirty="0"/>
              <a:t> in </a:t>
            </a:r>
            <a:r>
              <a:rPr lang="en-AU" sz="2000" b="1" dirty="0">
                <a:solidFill>
                  <a:schemeClr val="tx1">
                    <a:lumMod val="65000"/>
                    <a:lumOff val="35000"/>
                  </a:schemeClr>
                </a:solidFill>
              </a:rPr>
              <a:t>property offence </a:t>
            </a:r>
            <a:r>
              <a:rPr lang="en-AU" sz="2000" dirty="0"/>
              <a:t>charges</a:t>
            </a:r>
            <a:endParaRPr lang="en-AU" sz="2000" b="1" dirty="0">
              <a:solidFill>
                <a:schemeClr val="tx1">
                  <a:lumMod val="65000"/>
                  <a:lumOff val="35000"/>
                </a:schemeClr>
              </a:solidFill>
            </a:endParaRPr>
          </a:p>
          <a:p>
            <a:endParaRPr lang="en-AU" sz="2000" dirty="0"/>
          </a:p>
          <a:p>
            <a:r>
              <a:rPr lang="en-AU" sz="2000" dirty="0"/>
              <a:t>Consistent split between diversion/ court</a:t>
            </a:r>
          </a:p>
          <a:p>
            <a:endParaRPr lang="en-AU" sz="2000" dirty="0"/>
          </a:p>
          <a:p>
            <a:r>
              <a:rPr lang="en-AU" sz="2000" b="1" dirty="0">
                <a:solidFill>
                  <a:srgbClr val="FF0000"/>
                </a:solidFill>
              </a:rPr>
              <a:t>Increased court actions for intimidation/stalking &amp; breach AVO</a:t>
            </a:r>
          </a:p>
        </p:txBody>
      </p:sp>
    </p:spTree>
    <p:extLst>
      <p:ext uri="{BB962C8B-B14F-4D97-AF65-F5344CB8AC3E}">
        <p14:creationId xmlns:p14="http://schemas.microsoft.com/office/powerpoint/2010/main" val="128397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A7A553-BF5A-44DF-BF2C-612A5E183B2F}"/>
              </a:ext>
            </a:extLst>
          </p:cNvPr>
          <p:cNvSpPr>
            <a:spLocks noGrp="1"/>
          </p:cNvSpPr>
          <p:nvPr>
            <p:ph type="sldNum" sz="quarter" idx="4"/>
          </p:nvPr>
        </p:nvSpPr>
        <p:spPr/>
        <p:txBody>
          <a:bodyPr/>
          <a:lstStyle/>
          <a:p>
            <a:fld id="{BC64674B-0CCF-4531-A68C-815F17BC8CC8}" type="slidenum">
              <a:rPr lang="en-US" smtClean="0"/>
              <a:pPr/>
              <a:t>2</a:t>
            </a:fld>
            <a:endParaRPr lang="en-US" dirty="0"/>
          </a:p>
        </p:txBody>
      </p:sp>
      <p:pic>
        <p:nvPicPr>
          <p:cNvPr id="26" name="Picture 25"/>
          <p:cNvPicPr>
            <a:picLocks noChangeAspect="1"/>
          </p:cNvPicPr>
          <p:nvPr/>
        </p:nvPicPr>
        <p:blipFill>
          <a:blip r:embed="rId3"/>
          <a:stretch>
            <a:fillRect/>
          </a:stretch>
        </p:blipFill>
        <p:spPr>
          <a:xfrm>
            <a:off x="389819" y="498845"/>
            <a:ext cx="1089732" cy="782936"/>
          </a:xfrm>
          <a:prstGeom prst="rect">
            <a:avLst/>
          </a:prstGeom>
        </p:spPr>
      </p:pic>
      <p:pic>
        <p:nvPicPr>
          <p:cNvPr id="4" name="Graphic 3" descr="Upward trend">
            <a:extLst>
              <a:ext uri="{FF2B5EF4-FFF2-40B4-BE49-F238E27FC236}">
                <a16:creationId xmlns:a16="http://schemas.microsoft.com/office/drawing/2014/main" id="{AF9F0527-0670-4A32-A94E-A5750D93704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72135" y="106746"/>
            <a:ext cx="499120" cy="471914"/>
          </a:xfrm>
          <a:prstGeom prst="rect">
            <a:avLst/>
          </a:prstGeom>
        </p:spPr>
      </p:pic>
      <p:sp>
        <p:nvSpPr>
          <p:cNvPr id="5" name="Rectangle 4">
            <a:extLst>
              <a:ext uri="{FF2B5EF4-FFF2-40B4-BE49-F238E27FC236}">
                <a16:creationId xmlns:a16="http://schemas.microsoft.com/office/drawing/2014/main" id="{40E0F90C-06AE-49D4-B1B7-4586C224C623}"/>
              </a:ext>
            </a:extLst>
          </p:cNvPr>
          <p:cNvSpPr/>
          <p:nvPr/>
        </p:nvSpPr>
        <p:spPr>
          <a:xfrm>
            <a:off x="14645640" y="0"/>
            <a:ext cx="3252543" cy="931109"/>
          </a:xfrm>
          <a:prstGeom prst="rect">
            <a:avLst/>
          </a:prstGeom>
          <a:solidFill>
            <a:srgbClr val="FFFFFF">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Facts rectangle">
            <a:extLst>
              <a:ext uri="{FF2B5EF4-FFF2-40B4-BE49-F238E27FC236}">
                <a16:creationId xmlns:a16="http://schemas.microsoft.com/office/drawing/2014/main" id="{35AAF69C-031D-4BC1-807D-A675FBAC3FF2}"/>
              </a:ext>
            </a:extLst>
          </p:cNvPr>
          <p:cNvSpPr>
            <a:spLocks/>
          </p:cNvSpPr>
          <p:nvPr/>
        </p:nvSpPr>
        <p:spPr>
          <a:xfrm>
            <a:off x="2372135" y="1101591"/>
            <a:ext cx="15395165" cy="8954826"/>
          </a:xfrm>
          <a:prstGeom prst="roundRect">
            <a:avLst>
              <a:gd name="adj" fmla="val 3139"/>
            </a:avLst>
          </a:prstGeom>
          <a:noFill/>
          <a:ln w="28575" cap="rnd" cmpd="sng" algn="ctr">
            <a:solidFill>
              <a:schemeClr val="tx1"/>
            </a:solidFill>
            <a:prstDash val="solid"/>
          </a:ln>
          <a:effectLst/>
        </p:spPr>
        <p:txBody>
          <a:bodyPr lIns="137135" tIns="68568" rIns="137135" bIns="68568" anchor="ctr"/>
          <a:lstStyle/>
          <a:p>
            <a:pPr algn="ctr" defTabSz="685676">
              <a:defRPr/>
            </a:pPr>
            <a:endParaRPr lang="en-AU" sz="4050" kern="0" dirty="0">
              <a:solidFill>
                <a:prstClr val="white"/>
              </a:solidFill>
              <a:latin typeface="Trebuchet MS" panose="020B0603020202020204"/>
            </a:endParaRPr>
          </a:p>
        </p:txBody>
      </p:sp>
      <p:sp>
        <p:nvSpPr>
          <p:cNvPr id="10" name="TextBox 5">
            <a:extLst>
              <a:ext uri="{FF2B5EF4-FFF2-40B4-BE49-F238E27FC236}">
                <a16:creationId xmlns:a16="http://schemas.microsoft.com/office/drawing/2014/main" id="{F69C6C1D-F110-4C71-8D50-AEE7198D1CE8}"/>
              </a:ext>
            </a:extLst>
          </p:cNvPr>
          <p:cNvSpPr txBox="1">
            <a:spLocks noChangeArrowheads="1"/>
          </p:cNvSpPr>
          <p:nvPr/>
        </p:nvSpPr>
        <p:spPr bwMode="auto">
          <a:xfrm>
            <a:off x="3763839" y="191309"/>
            <a:ext cx="12809661" cy="6576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2623" tIns="51312" rIns="102623" bIns="51312">
            <a:spAutoFit/>
          </a:bodyPr>
          <a:lstStyle>
            <a:lvl1pPr eaLnBrk="0" hangingPunct="0">
              <a:spcBef>
                <a:spcPct val="20000"/>
              </a:spcBef>
              <a:buFont typeface="Arial" charset="0"/>
              <a:buChar char="•"/>
              <a:defRPr sz="4300">
                <a:solidFill>
                  <a:schemeClr val="tx1"/>
                </a:solidFill>
                <a:latin typeface="Calibri" pitchFamily="34" charset="0"/>
              </a:defRPr>
            </a:lvl1pPr>
            <a:lvl2pPr marL="742950" indent="-285750" eaLnBrk="0" hangingPunct="0">
              <a:spcBef>
                <a:spcPct val="20000"/>
              </a:spcBef>
              <a:buFont typeface="Arial" charset="0"/>
              <a:buChar char="–"/>
              <a:defRPr sz="3700">
                <a:solidFill>
                  <a:schemeClr val="tx1"/>
                </a:solidFill>
                <a:latin typeface="Calibri" pitchFamily="34" charset="0"/>
              </a:defRPr>
            </a:lvl2pPr>
            <a:lvl3pPr marL="1143000" indent="-228600" eaLnBrk="0" hangingPunct="0">
              <a:spcBef>
                <a:spcPct val="20000"/>
              </a:spcBef>
              <a:buFont typeface="Arial" charset="0"/>
              <a:buChar char="•"/>
              <a:defRPr sz="3200">
                <a:solidFill>
                  <a:schemeClr val="tx1"/>
                </a:solidFill>
                <a:latin typeface="Calibri" pitchFamily="34" charset="0"/>
              </a:defRPr>
            </a:lvl3pPr>
            <a:lvl4pPr marL="1600200" indent="-228600" eaLnBrk="0" hangingPunct="0">
              <a:spcBef>
                <a:spcPct val="20000"/>
              </a:spcBef>
              <a:buFont typeface="Arial" charset="0"/>
              <a:buChar char="–"/>
              <a:defRPr sz="2700">
                <a:solidFill>
                  <a:schemeClr val="tx1"/>
                </a:solidFill>
                <a:latin typeface="Calibri" pitchFamily="34" charset="0"/>
              </a:defRPr>
            </a:lvl4pPr>
            <a:lvl5pPr marL="2057400" indent="-228600" eaLnBrk="0" hangingPunct="0">
              <a:spcBef>
                <a:spcPct val="20000"/>
              </a:spcBef>
              <a:buFont typeface="Arial" charset="0"/>
              <a:buChar char="»"/>
              <a:defRPr sz="2700">
                <a:solidFill>
                  <a:schemeClr val="tx1"/>
                </a:solidFill>
                <a:latin typeface="Calibri" pitchFamily="34" charset="0"/>
              </a:defRPr>
            </a:lvl5pPr>
            <a:lvl6pPr marL="25146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6pPr>
            <a:lvl7pPr marL="29718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7pPr>
            <a:lvl8pPr marL="34290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8pPr>
            <a:lvl9pPr marL="38862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9pPr>
          </a:lstStyle>
          <a:p>
            <a:pPr algn="ctr" eaLnBrk="1" hangingPunct="1">
              <a:spcBef>
                <a:spcPct val="0"/>
              </a:spcBef>
              <a:buFontTx/>
              <a:buNone/>
            </a:pPr>
            <a:r>
              <a:rPr lang="en-AU" altLang="en-US" sz="3600" b="1" dirty="0">
                <a:solidFill>
                  <a:srgbClr val="4F408E"/>
                </a:solidFill>
                <a:latin typeface="Arial" charset="0"/>
              </a:rPr>
              <a:t>Trends in the rate of Aboriginal youth custody in NSW</a:t>
            </a:r>
          </a:p>
        </p:txBody>
      </p:sp>
      <p:graphicFrame>
        <p:nvGraphicFramePr>
          <p:cNvPr id="11" name="Chart 10">
            <a:extLst>
              <a:ext uri="{FF2B5EF4-FFF2-40B4-BE49-F238E27FC236}">
                <a16:creationId xmlns:a16="http://schemas.microsoft.com/office/drawing/2014/main" id="{F4D9CEE3-5EEC-4366-8027-D2832A4F0A24}"/>
              </a:ext>
            </a:extLst>
          </p:cNvPr>
          <p:cNvGraphicFramePr>
            <a:graphicFrameLocks/>
          </p:cNvGraphicFramePr>
          <p:nvPr>
            <p:extLst>
              <p:ext uri="{D42A27DB-BD31-4B8C-83A1-F6EECF244321}">
                <p14:modId xmlns:p14="http://schemas.microsoft.com/office/powerpoint/2010/main" val="2420125554"/>
              </p:ext>
            </p:extLst>
          </p:nvPr>
        </p:nvGraphicFramePr>
        <p:xfrm>
          <a:off x="2621695" y="1371864"/>
          <a:ext cx="9000000" cy="8308440"/>
        </p:xfrm>
        <a:graphic>
          <a:graphicData uri="http://schemas.openxmlformats.org/drawingml/2006/chart">
            <c:chart xmlns:c="http://schemas.openxmlformats.org/drawingml/2006/chart" xmlns:r="http://schemas.openxmlformats.org/officeDocument/2006/relationships" r:id="rId6"/>
          </a:graphicData>
        </a:graphic>
      </p:graphicFrame>
      <p:sp>
        <p:nvSpPr>
          <p:cNvPr id="7" name="Rectangle: Rounded Corners 6">
            <a:extLst>
              <a:ext uri="{FF2B5EF4-FFF2-40B4-BE49-F238E27FC236}">
                <a16:creationId xmlns:a16="http://schemas.microsoft.com/office/drawing/2014/main" id="{70AAF7BC-A366-4368-AE03-B0BC3379E913}"/>
              </a:ext>
            </a:extLst>
          </p:cNvPr>
          <p:cNvSpPr/>
          <p:nvPr/>
        </p:nvSpPr>
        <p:spPr>
          <a:xfrm>
            <a:off x="11824948" y="2855140"/>
            <a:ext cx="5641384" cy="5005626"/>
          </a:xfrm>
          <a:prstGeom prst="roundRect">
            <a:avLst/>
          </a:prstGeom>
          <a:solidFill>
            <a:srgbClr val="241F55"/>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AU" sz="3200" dirty="0">
                <a:latin typeface="Arial" panose="020B0604020202020204" pitchFamily="34" charset="0"/>
                <a:cs typeface="Arial" panose="020B0604020202020204" pitchFamily="34" charset="0"/>
              </a:rPr>
              <a:t>From 2010/11 to 2018/19</a:t>
            </a:r>
          </a:p>
          <a:p>
            <a:pPr algn="ctr"/>
            <a:endParaRPr lang="en-AU" sz="32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AU" sz="2400" dirty="0">
                <a:latin typeface="Arial" panose="020B0604020202020204" pitchFamily="34" charset="0"/>
                <a:cs typeface="Arial" panose="020B0604020202020204" pitchFamily="34" charset="0"/>
              </a:rPr>
              <a:t>Aboriginal youth custody rate decreased by 38%</a:t>
            </a:r>
          </a:p>
          <a:p>
            <a:pPr marL="342900" indent="-342900">
              <a:buFont typeface="Wingdings" panose="05000000000000000000" pitchFamily="2" charset="2"/>
              <a:buChar char="Ø"/>
            </a:pPr>
            <a:endParaRPr lang="en-AU" sz="32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AU" sz="2400" dirty="0">
                <a:latin typeface="Arial" panose="020B0604020202020204" pitchFamily="34" charset="0"/>
                <a:cs typeface="Arial" panose="020B0604020202020204" pitchFamily="34" charset="0"/>
              </a:rPr>
              <a:t>Non-Aboriginal rate decreased by 36%</a:t>
            </a:r>
          </a:p>
          <a:p>
            <a:pPr marL="342900" indent="-342900">
              <a:buFont typeface="Wingdings" panose="05000000000000000000" pitchFamily="2" charset="2"/>
              <a:buChar char="Ø"/>
            </a:pPr>
            <a:endParaRPr lang="en-AU"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AU" sz="2400" dirty="0">
                <a:latin typeface="Arial" panose="020B0604020202020204" pitchFamily="34" charset="0"/>
                <a:cs typeface="Arial" panose="020B0604020202020204" pitchFamily="34" charset="0"/>
              </a:rPr>
              <a:t>In 2019/20 Aboriginal 10-17 year olds were 13 times more likely to be in youth custody</a:t>
            </a:r>
            <a:endParaRPr lang="en-AU" sz="3200" dirty="0">
              <a:latin typeface="Arial" panose="020B0604020202020204" pitchFamily="34" charset="0"/>
              <a:cs typeface="Arial" panose="020B0604020202020204" pitchFamily="34" charset="0"/>
            </a:endParaRPr>
          </a:p>
        </p:txBody>
      </p:sp>
      <p:sp>
        <p:nvSpPr>
          <p:cNvPr id="12" name="TextBox 5">
            <a:extLst>
              <a:ext uri="{FF2B5EF4-FFF2-40B4-BE49-F238E27FC236}">
                <a16:creationId xmlns:a16="http://schemas.microsoft.com/office/drawing/2014/main" id="{138DA990-F176-48A9-BE71-B1B6760ED43D}"/>
              </a:ext>
            </a:extLst>
          </p:cNvPr>
          <p:cNvSpPr txBox="1">
            <a:spLocks noChangeArrowheads="1"/>
          </p:cNvSpPr>
          <p:nvPr/>
        </p:nvSpPr>
        <p:spPr bwMode="auto">
          <a:xfrm>
            <a:off x="6498771" y="945591"/>
            <a:ext cx="7070271" cy="41140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2623" tIns="51312" rIns="102623" bIns="51312">
            <a:spAutoFit/>
          </a:bodyPr>
          <a:lstStyle>
            <a:lvl1pPr eaLnBrk="0" hangingPunct="0">
              <a:spcBef>
                <a:spcPct val="20000"/>
              </a:spcBef>
              <a:buFont typeface="Arial" charset="0"/>
              <a:buChar char="•"/>
              <a:defRPr sz="4300">
                <a:solidFill>
                  <a:schemeClr val="tx1"/>
                </a:solidFill>
                <a:latin typeface="Calibri" pitchFamily="34" charset="0"/>
              </a:defRPr>
            </a:lvl1pPr>
            <a:lvl2pPr marL="742950" indent="-285750" eaLnBrk="0" hangingPunct="0">
              <a:spcBef>
                <a:spcPct val="20000"/>
              </a:spcBef>
              <a:buFont typeface="Arial" charset="0"/>
              <a:buChar char="–"/>
              <a:defRPr sz="3700">
                <a:solidFill>
                  <a:schemeClr val="tx1"/>
                </a:solidFill>
                <a:latin typeface="Calibri" pitchFamily="34" charset="0"/>
              </a:defRPr>
            </a:lvl2pPr>
            <a:lvl3pPr marL="1143000" indent="-228600" eaLnBrk="0" hangingPunct="0">
              <a:spcBef>
                <a:spcPct val="20000"/>
              </a:spcBef>
              <a:buFont typeface="Arial" charset="0"/>
              <a:buChar char="•"/>
              <a:defRPr sz="3200">
                <a:solidFill>
                  <a:schemeClr val="tx1"/>
                </a:solidFill>
                <a:latin typeface="Calibri" pitchFamily="34" charset="0"/>
              </a:defRPr>
            </a:lvl3pPr>
            <a:lvl4pPr marL="1600200" indent="-228600" eaLnBrk="0" hangingPunct="0">
              <a:spcBef>
                <a:spcPct val="20000"/>
              </a:spcBef>
              <a:buFont typeface="Arial" charset="0"/>
              <a:buChar char="–"/>
              <a:defRPr sz="2700">
                <a:solidFill>
                  <a:schemeClr val="tx1"/>
                </a:solidFill>
                <a:latin typeface="Calibri" pitchFamily="34" charset="0"/>
              </a:defRPr>
            </a:lvl4pPr>
            <a:lvl5pPr marL="2057400" indent="-228600" eaLnBrk="0" hangingPunct="0">
              <a:spcBef>
                <a:spcPct val="20000"/>
              </a:spcBef>
              <a:buFont typeface="Arial" charset="0"/>
              <a:buChar char="»"/>
              <a:defRPr sz="2700">
                <a:solidFill>
                  <a:schemeClr val="tx1"/>
                </a:solidFill>
                <a:latin typeface="Calibri" pitchFamily="34" charset="0"/>
              </a:defRPr>
            </a:lvl5pPr>
            <a:lvl6pPr marL="25146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6pPr>
            <a:lvl7pPr marL="29718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7pPr>
            <a:lvl8pPr marL="34290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8pPr>
            <a:lvl9pPr marL="38862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9pPr>
          </a:lstStyle>
          <a:p>
            <a:pPr algn="ctr">
              <a:buNone/>
              <a:defRPr sz="2880"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en-AU" sz="2000" b="1" dirty="0">
                <a:solidFill>
                  <a:schemeClr val="accent2"/>
                </a:solidFill>
              </a:rPr>
              <a:t>Rate of 10-17 year olds in custody on an average day</a:t>
            </a:r>
          </a:p>
        </p:txBody>
      </p:sp>
    </p:spTree>
    <p:extLst>
      <p:ext uri="{BB962C8B-B14F-4D97-AF65-F5344CB8AC3E}">
        <p14:creationId xmlns:p14="http://schemas.microsoft.com/office/powerpoint/2010/main" val="326095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5A1B68A-1AB8-4A3A-A960-8B9E496BF1E0}"/>
              </a:ext>
            </a:extLst>
          </p:cNvPr>
          <p:cNvSpPr/>
          <p:nvPr/>
        </p:nvSpPr>
        <p:spPr>
          <a:xfrm>
            <a:off x="15978248" y="6076511"/>
            <a:ext cx="703385" cy="3195677"/>
          </a:xfrm>
          <a:prstGeom prst="rect">
            <a:avLst/>
          </a:prstGeom>
          <a:solidFill>
            <a:srgbClr val="8497B0">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a:extLst>
              <a:ext uri="{FF2B5EF4-FFF2-40B4-BE49-F238E27FC236}">
                <a16:creationId xmlns:a16="http://schemas.microsoft.com/office/drawing/2014/main" id="{7FE248EA-6817-49B5-B97E-57A3A52ADF99}"/>
              </a:ext>
            </a:extLst>
          </p:cNvPr>
          <p:cNvSpPr/>
          <p:nvPr/>
        </p:nvSpPr>
        <p:spPr>
          <a:xfrm>
            <a:off x="11261394" y="1588594"/>
            <a:ext cx="703385" cy="3195677"/>
          </a:xfrm>
          <a:prstGeom prst="rect">
            <a:avLst/>
          </a:prstGeom>
          <a:solidFill>
            <a:srgbClr val="8497B0">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D6A7A553-BF5A-44DF-BF2C-612A5E183B2F}"/>
              </a:ext>
            </a:extLst>
          </p:cNvPr>
          <p:cNvSpPr>
            <a:spLocks noGrp="1"/>
          </p:cNvSpPr>
          <p:nvPr>
            <p:ph type="sldNum" sz="quarter" idx="4"/>
          </p:nvPr>
        </p:nvSpPr>
        <p:spPr/>
        <p:txBody>
          <a:bodyPr/>
          <a:lstStyle/>
          <a:p>
            <a:fld id="{BC64674B-0CCF-4531-A68C-815F17BC8CC8}" type="slidenum">
              <a:rPr lang="en-US" smtClean="0"/>
              <a:pPr/>
              <a:t>20</a:t>
            </a:fld>
            <a:endParaRPr lang="en-US" dirty="0"/>
          </a:p>
        </p:txBody>
      </p:sp>
      <p:pic>
        <p:nvPicPr>
          <p:cNvPr id="26" name="Picture 25"/>
          <p:cNvPicPr>
            <a:picLocks noChangeAspect="1"/>
          </p:cNvPicPr>
          <p:nvPr/>
        </p:nvPicPr>
        <p:blipFill>
          <a:blip r:embed="rId3"/>
          <a:stretch>
            <a:fillRect/>
          </a:stretch>
        </p:blipFill>
        <p:spPr>
          <a:xfrm>
            <a:off x="389819" y="498845"/>
            <a:ext cx="1089732" cy="782936"/>
          </a:xfrm>
          <a:prstGeom prst="rect">
            <a:avLst/>
          </a:prstGeom>
        </p:spPr>
      </p:pic>
      <p:sp>
        <p:nvSpPr>
          <p:cNvPr id="4" name="TextBox 3">
            <a:extLst>
              <a:ext uri="{FF2B5EF4-FFF2-40B4-BE49-F238E27FC236}">
                <a16:creationId xmlns:a16="http://schemas.microsoft.com/office/drawing/2014/main" id="{B2FAB5AF-89DE-476E-BB73-FCC1B45D61A6}"/>
              </a:ext>
            </a:extLst>
          </p:cNvPr>
          <p:cNvSpPr txBox="1"/>
          <p:nvPr/>
        </p:nvSpPr>
        <p:spPr>
          <a:xfrm>
            <a:off x="3989077" y="261938"/>
            <a:ext cx="11673580" cy="707886"/>
          </a:xfrm>
          <a:prstGeom prst="rect">
            <a:avLst/>
          </a:prstGeom>
          <a:noFill/>
        </p:spPr>
        <p:txBody>
          <a:bodyPr wrap="none">
            <a:spAutoFit/>
          </a:bodyPr>
          <a:lstStyle/>
          <a:p>
            <a:pPr algn="ctr" defTabSz="1371191" fontAlgn="auto">
              <a:spcBef>
                <a:spcPts val="0"/>
              </a:spcBef>
              <a:spcAft>
                <a:spcPts val="0"/>
              </a:spcAft>
              <a:defRPr/>
            </a:pPr>
            <a:r>
              <a:rPr lang="en-US" sz="4000" b="1" dirty="0">
                <a:solidFill>
                  <a:srgbClr val="453977"/>
                </a:solidFill>
                <a:latin typeface="Arial" panose="020B0604020202020204" pitchFamily="34" charset="0"/>
                <a:cs typeface="Arial" panose="020B0604020202020204" pitchFamily="34" charset="0"/>
              </a:rPr>
              <a:t>Re-offending rates for Aboriginal young people</a:t>
            </a:r>
            <a:endParaRPr lang="en-US" sz="4000" b="1" dirty="0">
              <a:solidFill>
                <a:srgbClr val="FF0000"/>
              </a:solidFill>
              <a:latin typeface="Arial" panose="020B0604020202020204" pitchFamily="34" charset="0"/>
              <a:cs typeface="Arial" panose="020B0604020202020204" pitchFamily="34" charset="0"/>
            </a:endParaRPr>
          </a:p>
        </p:txBody>
      </p:sp>
      <p:sp>
        <p:nvSpPr>
          <p:cNvPr id="9" name="Facts rectangle">
            <a:extLst>
              <a:ext uri="{FF2B5EF4-FFF2-40B4-BE49-F238E27FC236}">
                <a16:creationId xmlns:a16="http://schemas.microsoft.com/office/drawing/2014/main" id="{2B636906-1898-4BEA-80BC-657EC12172B6}"/>
              </a:ext>
            </a:extLst>
          </p:cNvPr>
          <p:cNvSpPr>
            <a:spLocks/>
          </p:cNvSpPr>
          <p:nvPr/>
        </p:nvSpPr>
        <p:spPr>
          <a:xfrm>
            <a:off x="2293620" y="1038496"/>
            <a:ext cx="10879901" cy="4464233"/>
          </a:xfrm>
          <a:prstGeom prst="roundRect">
            <a:avLst>
              <a:gd name="adj" fmla="val 3139"/>
            </a:avLst>
          </a:prstGeom>
          <a:noFill/>
          <a:ln w="28575" cap="rnd" cmpd="sng" algn="ctr">
            <a:solidFill>
              <a:schemeClr val="tx1"/>
            </a:solidFill>
            <a:prstDash val="solid"/>
          </a:ln>
          <a:effectLst/>
        </p:spPr>
        <p:txBody>
          <a:bodyPr lIns="137135" tIns="68568" rIns="137135" bIns="68568" anchor="ctr"/>
          <a:lstStyle/>
          <a:p>
            <a:pPr algn="ctr" defTabSz="685676">
              <a:defRPr/>
            </a:pPr>
            <a:endParaRPr lang="en-AU" sz="4050" kern="0" dirty="0">
              <a:solidFill>
                <a:prstClr val="white"/>
              </a:solidFill>
              <a:latin typeface="Trebuchet MS" panose="020B0603020202020204"/>
            </a:endParaRPr>
          </a:p>
        </p:txBody>
      </p:sp>
      <p:sp>
        <p:nvSpPr>
          <p:cNvPr id="10" name="Rectangle: Rounded Corners 9">
            <a:extLst>
              <a:ext uri="{FF2B5EF4-FFF2-40B4-BE49-F238E27FC236}">
                <a16:creationId xmlns:a16="http://schemas.microsoft.com/office/drawing/2014/main" id="{11DF9751-D10E-4DEF-8331-1013A2BF141F}"/>
              </a:ext>
            </a:extLst>
          </p:cNvPr>
          <p:cNvSpPr/>
          <p:nvPr/>
        </p:nvSpPr>
        <p:spPr>
          <a:xfrm>
            <a:off x="13864809" y="1639165"/>
            <a:ext cx="3759745" cy="3145106"/>
          </a:xfrm>
          <a:prstGeom prst="roundRect">
            <a:avLst>
              <a:gd name="adj" fmla="val 11562"/>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defRPr/>
            </a:pPr>
            <a:r>
              <a:rPr lang="en-AU" sz="2000" b="1" dirty="0">
                <a:solidFill>
                  <a:schemeClr val="bg1"/>
                </a:solidFill>
                <a:latin typeface="Arial" panose="020B0604020202020204" pitchFamily="34" charset="0"/>
                <a:cs typeface="Arial" panose="020B0604020202020204" pitchFamily="34" charset="0"/>
              </a:rPr>
              <a:t>Reoffending rate after release are high but the number reoffending is declining</a:t>
            </a:r>
          </a:p>
          <a:p>
            <a:pPr algn="ctr">
              <a:defRPr/>
            </a:pPr>
            <a:endParaRPr lang="en-AU" sz="2000" b="1"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AU" sz="2000" b="1" dirty="0">
                <a:solidFill>
                  <a:schemeClr val="bg1"/>
                </a:solidFill>
                <a:latin typeface="Arial" panose="020B0604020202020204" pitchFamily="34" charset="0"/>
                <a:cs typeface="Arial" panose="020B0604020202020204" pitchFamily="34" charset="0"/>
              </a:rPr>
              <a:t>74% </a:t>
            </a:r>
            <a:r>
              <a:rPr lang="en-AU" sz="2000" dirty="0">
                <a:solidFill>
                  <a:schemeClr val="bg1"/>
                </a:solidFill>
                <a:latin typeface="Arial" panose="020B0604020202020204" pitchFamily="34" charset="0"/>
                <a:cs typeface="Arial" panose="020B0604020202020204" pitchFamily="34" charset="0"/>
              </a:rPr>
              <a:t>of Aboriginal youth released from custody in 2019 reoffended in the next 12 months. </a:t>
            </a:r>
            <a:endParaRPr lang="en-AU" sz="2000" b="1"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endParaRPr lang="en-AU" sz="2000" dirty="0">
              <a:solidFill>
                <a:schemeClr val="bg1"/>
              </a:solidFill>
              <a:latin typeface="Arial" panose="020B0604020202020204" pitchFamily="34" charset="0"/>
              <a:cs typeface="Arial" panose="020B0604020202020204" pitchFamily="34" charset="0"/>
            </a:endParaRPr>
          </a:p>
        </p:txBody>
      </p:sp>
      <p:sp>
        <p:nvSpPr>
          <p:cNvPr id="11" name="Facts rectangle">
            <a:extLst>
              <a:ext uri="{FF2B5EF4-FFF2-40B4-BE49-F238E27FC236}">
                <a16:creationId xmlns:a16="http://schemas.microsoft.com/office/drawing/2014/main" id="{8E02613D-61DF-406C-80A9-4935D5573F29}"/>
              </a:ext>
            </a:extLst>
          </p:cNvPr>
          <p:cNvSpPr>
            <a:spLocks/>
          </p:cNvSpPr>
          <p:nvPr/>
        </p:nvSpPr>
        <p:spPr>
          <a:xfrm>
            <a:off x="7031090" y="5665108"/>
            <a:ext cx="10879901" cy="4464233"/>
          </a:xfrm>
          <a:prstGeom prst="roundRect">
            <a:avLst>
              <a:gd name="adj" fmla="val 3139"/>
            </a:avLst>
          </a:prstGeom>
          <a:noFill/>
          <a:ln w="28575" cap="rnd" cmpd="sng" algn="ctr">
            <a:solidFill>
              <a:schemeClr val="tx1"/>
            </a:solidFill>
            <a:prstDash val="solid"/>
          </a:ln>
          <a:effectLst/>
        </p:spPr>
        <p:txBody>
          <a:bodyPr lIns="137135" tIns="68568" rIns="137135" bIns="68568" anchor="ctr"/>
          <a:lstStyle/>
          <a:p>
            <a:pPr algn="ctr" defTabSz="685676">
              <a:defRPr/>
            </a:pPr>
            <a:endParaRPr lang="en-AU" sz="4050" kern="0" dirty="0">
              <a:solidFill>
                <a:prstClr val="white"/>
              </a:solidFill>
              <a:latin typeface="Trebuchet MS" panose="020B0603020202020204"/>
            </a:endParaRPr>
          </a:p>
        </p:txBody>
      </p:sp>
      <p:sp>
        <p:nvSpPr>
          <p:cNvPr id="15" name="Rectangle: Rounded Corners 14">
            <a:extLst>
              <a:ext uri="{FF2B5EF4-FFF2-40B4-BE49-F238E27FC236}">
                <a16:creationId xmlns:a16="http://schemas.microsoft.com/office/drawing/2014/main" id="{1BB8A992-78FA-433F-A897-4EF6C42970BB}"/>
              </a:ext>
            </a:extLst>
          </p:cNvPr>
          <p:cNvSpPr/>
          <p:nvPr/>
        </p:nvSpPr>
        <p:spPr>
          <a:xfrm>
            <a:off x="2717838" y="6145941"/>
            <a:ext cx="3759745" cy="3502566"/>
          </a:xfrm>
          <a:prstGeom prst="roundRect">
            <a:avLst>
              <a:gd name="adj" fmla="val 11562"/>
            </a:avLst>
          </a:prstGeom>
          <a:solidFill>
            <a:srgbClr val="2190D7"/>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defRPr/>
            </a:pPr>
            <a:r>
              <a:rPr lang="en-AU" sz="2000" b="1" dirty="0">
                <a:solidFill>
                  <a:schemeClr val="tx1"/>
                </a:solidFill>
                <a:latin typeface="Arial" panose="020B0604020202020204" pitchFamily="34" charset="0"/>
                <a:cs typeface="Arial" panose="020B0604020202020204" pitchFamily="34" charset="0"/>
              </a:rPr>
              <a:t>General reoffending rates are slightly lower</a:t>
            </a:r>
          </a:p>
          <a:p>
            <a:pPr algn="ctr">
              <a:defRPr/>
            </a:pPr>
            <a:endParaRPr lang="en-AU" sz="2000" b="1"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AU" sz="2000" b="1" dirty="0">
                <a:solidFill>
                  <a:schemeClr val="tx1"/>
                </a:solidFill>
                <a:latin typeface="Arial" panose="020B0604020202020204" pitchFamily="34" charset="0"/>
                <a:cs typeface="Arial" panose="020B0604020202020204" pitchFamily="34" charset="0"/>
              </a:rPr>
              <a:t>46% </a:t>
            </a:r>
            <a:r>
              <a:rPr lang="en-AU" sz="2000" dirty="0">
                <a:solidFill>
                  <a:schemeClr val="tx1"/>
                </a:solidFill>
                <a:latin typeface="Arial" panose="020B0604020202020204" pitchFamily="34" charset="0"/>
                <a:cs typeface="Arial" panose="020B0604020202020204" pitchFamily="34" charset="0"/>
              </a:rPr>
              <a:t>of Aboriginal young people who were found guilty in court or received a YJC in 2019 reoffended in the next 12 months. </a:t>
            </a:r>
            <a:endParaRPr lang="en-AU" sz="2000" dirty="0">
              <a:solidFill>
                <a:schemeClr val="bg1"/>
              </a:solidFill>
              <a:latin typeface="Arial" panose="020B0604020202020204" pitchFamily="34" charset="0"/>
              <a:cs typeface="Arial" panose="020B0604020202020204" pitchFamily="34" charset="0"/>
            </a:endParaRPr>
          </a:p>
        </p:txBody>
      </p:sp>
      <p:sp>
        <p:nvSpPr>
          <p:cNvPr id="17" name="TextBox 5">
            <a:extLst>
              <a:ext uri="{FF2B5EF4-FFF2-40B4-BE49-F238E27FC236}">
                <a16:creationId xmlns:a16="http://schemas.microsoft.com/office/drawing/2014/main" id="{49F2F68F-A133-4389-9FC3-3BBD9E6E5D2C}"/>
              </a:ext>
            </a:extLst>
          </p:cNvPr>
          <p:cNvSpPr txBox="1">
            <a:spLocks noChangeArrowheads="1"/>
          </p:cNvSpPr>
          <p:nvPr/>
        </p:nvSpPr>
        <p:spPr bwMode="auto">
          <a:xfrm>
            <a:off x="3784553" y="977981"/>
            <a:ext cx="8032309" cy="41140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2623" tIns="51312" rIns="102623" bIns="51312">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0"/>
              </a:spcBef>
            </a:pPr>
            <a:r>
              <a:rPr lang="en-AU" altLang="en-US" sz="2000" b="1" dirty="0">
                <a:solidFill>
                  <a:schemeClr val="accent2">
                    <a:lumMod val="75000"/>
                  </a:schemeClr>
                </a:solidFill>
                <a:latin typeface="Arial" charset="0"/>
              </a:rPr>
              <a:t>Reoffending among Aboriginal young people existing custody</a:t>
            </a:r>
          </a:p>
        </p:txBody>
      </p:sp>
      <p:graphicFrame>
        <p:nvGraphicFramePr>
          <p:cNvPr id="18" name="Chart 17">
            <a:extLst>
              <a:ext uri="{FF2B5EF4-FFF2-40B4-BE49-F238E27FC236}">
                <a16:creationId xmlns:a16="http://schemas.microsoft.com/office/drawing/2014/main" id="{1C2C9B87-5D85-4390-A498-A629D90E976C}"/>
              </a:ext>
            </a:extLst>
          </p:cNvPr>
          <p:cNvGraphicFramePr>
            <a:graphicFrameLocks/>
          </p:cNvGraphicFramePr>
          <p:nvPr>
            <p:extLst>
              <p:ext uri="{D42A27DB-BD31-4B8C-83A1-F6EECF244321}">
                <p14:modId xmlns:p14="http://schemas.microsoft.com/office/powerpoint/2010/main" val="3428945072"/>
              </p:ext>
            </p:extLst>
          </p:nvPr>
        </p:nvGraphicFramePr>
        <p:xfrm>
          <a:off x="2459089" y="1639164"/>
          <a:ext cx="10449519" cy="3664355"/>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5">
            <a:extLst>
              <a:ext uri="{FF2B5EF4-FFF2-40B4-BE49-F238E27FC236}">
                <a16:creationId xmlns:a16="http://schemas.microsoft.com/office/drawing/2014/main" id="{7B52A8E1-B1EA-4319-A341-790740E27669}"/>
              </a:ext>
            </a:extLst>
          </p:cNvPr>
          <p:cNvSpPr txBox="1">
            <a:spLocks noChangeArrowheads="1"/>
          </p:cNvSpPr>
          <p:nvPr/>
        </p:nvSpPr>
        <p:spPr bwMode="auto">
          <a:xfrm>
            <a:off x="7580893" y="5502729"/>
            <a:ext cx="10043661" cy="41140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2623" tIns="51312" rIns="102623" bIns="51312">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0"/>
              </a:spcBef>
            </a:pPr>
            <a:r>
              <a:rPr lang="en-AU" altLang="en-US" sz="2000" b="1" dirty="0">
                <a:solidFill>
                  <a:schemeClr val="accent2">
                    <a:lumMod val="75000"/>
                  </a:schemeClr>
                </a:solidFill>
                <a:latin typeface="Arial" charset="0"/>
              </a:rPr>
              <a:t>Reoffending among Aboriginal young people guilty in court or dealt with by YJC</a:t>
            </a:r>
          </a:p>
        </p:txBody>
      </p:sp>
      <p:graphicFrame>
        <p:nvGraphicFramePr>
          <p:cNvPr id="20" name="Chart 19">
            <a:extLst>
              <a:ext uri="{FF2B5EF4-FFF2-40B4-BE49-F238E27FC236}">
                <a16:creationId xmlns:a16="http://schemas.microsoft.com/office/drawing/2014/main" id="{DFE8A254-5433-48BC-A5B6-6D2521A5BBFB}"/>
              </a:ext>
            </a:extLst>
          </p:cNvPr>
          <p:cNvGraphicFramePr>
            <a:graphicFrameLocks/>
          </p:cNvGraphicFramePr>
          <p:nvPr>
            <p:extLst>
              <p:ext uri="{D42A27DB-BD31-4B8C-83A1-F6EECF244321}">
                <p14:modId xmlns:p14="http://schemas.microsoft.com/office/powerpoint/2010/main" val="1640780913"/>
              </p:ext>
            </p:extLst>
          </p:nvPr>
        </p:nvGraphicFramePr>
        <p:xfrm>
          <a:off x="7031090" y="5904186"/>
          <a:ext cx="10593464" cy="4062775"/>
        </p:xfrm>
        <a:graphic>
          <a:graphicData uri="http://schemas.openxmlformats.org/drawingml/2006/chart">
            <c:chart xmlns:c="http://schemas.openxmlformats.org/drawingml/2006/chart" xmlns:r="http://schemas.openxmlformats.org/officeDocument/2006/relationships" r:id="rId5"/>
          </a:graphicData>
        </a:graphic>
      </p:graphicFrame>
      <p:sp>
        <p:nvSpPr>
          <p:cNvPr id="22" name="TextBox 21">
            <a:extLst>
              <a:ext uri="{FF2B5EF4-FFF2-40B4-BE49-F238E27FC236}">
                <a16:creationId xmlns:a16="http://schemas.microsoft.com/office/drawing/2014/main" id="{DB2E6636-CED3-4A6C-AA67-E4C383009B93}"/>
              </a:ext>
            </a:extLst>
          </p:cNvPr>
          <p:cNvSpPr txBox="1"/>
          <p:nvPr/>
        </p:nvSpPr>
        <p:spPr>
          <a:xfrm>
            <a:off x="11049172" y="2555720"/>
            <a:ext cx="1127828" cy="338554"/>
          </a:xfrm>
          <a:prstGeom prst="rect">
            <a:avLst/>
          </a:prstGeom>
          <a:noFill/>
        </p:spPr>
        <p:txBody>
          <a:bodyPr wrap="square" rtlCol="0">
            <a:spAutoFit/>
          </a:bodyPr>
          <a:lstStyle/>
          <a:p>
            <a:pPr algn="ctr"/>
            <a:r>
              <a:rPr lang="en-AU" sz="1600" b="1" dirty="0">
                <a:solidFill>
                  <a:schemeClr val="tx2">
                    <a:lumMod val="75000"/>
                  </a:schemeClr>
                </a:solidFill>
                <a:latin typeface="Arial" panose="020B0604020202020204" pitchFamily="34" charset="0"/>
                <a:cs typeface="Arial" panose="020B0604020202020204" pitchFamily="34" charset="0"/>
              </a:rPr>
              <a:t>COVID</a:t>
            </a:r>
          </a:p>
        </p:txBody>
      </p:sp>
      <p:sp>
        <p:nvSpPr>
          <p:cNvPr id="24" name="TextBox 23">
            <a:extLst>
              <a:ext uri="{FF2B5EF4-FFF2-40B4-BE49-F238E27FC236}">
                <a16:creationId xmlns:a16="http://schemas.microsoft.com/office/drawing/2014/main" id="{FA32EE2C-35A5-499B-B817-ADCCFA5F4332}"/>
              </a:ext>
            </a:extLst>
          </p:cNvPr>
          <p:cNvSpPr txBox="1"/>
          <p:nvPr/>
        </p:nvSpPr>
        <p:spPr>
          <a:xfrm>
            <a:off x="15766026" y="7043911"/>
            <a:ext cx="1127828" cy="338554"/>
          </a:xfrm>
          <a:prstGeom prst="rect">
            <a:avLst/>
          </a:prstGeom>
          <a:noFill/>
        </p:spPr>
        <p:txBody>
          <a:bodyPr wrap="square" rtlCol="0">
            <a:spAutoFit/>
          </a:bodyPr>
          <a:lstStyle/>
          <a:p>
            <a:pPr algn="ctr"/>
            <a:r>
              <a:rPr lang="en-AU" sz="1600" b="1" dirty="0">
                <a:solidFill>
                  <a:schemeClr val="tx2">
                    <a:lumMod val="75000"/>
                  </a:schemeClr>
                </a:solidFill>
                <a:latin typeface="Arial" panose="020B0604020202020204" pitchFamily="34" charset="0"/>
                <a:cs typeface="Arial" panose="020B0604020202020204" pitchFamily="34" charset="0"/>
              </a:rPr>
              <a:t>COVID</a:t>
            </a:r>
          </a:p>
        </p:txBody>
      </p:sp>
    </p:spTree>
    <p:extLst>
      <p:ext uri="{BB962C8B-B14F-4D97-AF65-F5344CB8AC3E}">
        <p14:creationId xmlns:p14="http://schemas.microsoft.com/office/powerpoint/2010/main" val="4198452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A7A553-BF5A-44DF-BF2C-612A5E183B2F}"/>
              </a:ext>
            </a:extLst>
          </p:cNvPr>
          <p:cNvSpPr>
            <a:spLocks noGrp="1"/>
          </p:cNvSpPr>
          <p:nvPr>
            <p:ph type="sldNum" sz="quarter" idx="4"/>
          </p:nvPr>
        </p:nvSpPr>
        <p:spPr/>
        <p:txBody>
          <a:bodyPr/>
          <a:lstStyle/>
          <a:p>
            <a:fld id="{BC64674B-0CCF-4531-A68C-815F17BC8CC8}" type="slidenum">
              <a:rPr lang="en-US" smtClean="0"/>
              <a:pPr/>
              <a:t>21</a:t>
            </a:fld>
            <a:endParaRPr lang="en-US" dirty="0"/>
          </a:p>
        </p:txBody>
      </p:sp>
      <p:pic>
        <p:nvPicPr>
          <p:cNvPr id="26" name="Picture 25"/>
          <p:cNvPicPr>
            <a:picLocks noChangeAspect="1"/>
          </p:cNvPicPr>
          <p:nvPr/>
        </p:nvPicPr>
        <p:blipFill>
          <a:blip r:embed="rId3"/>
          <a:stretch>
            <a:fillRect/>
          </a:stretch>
        </p:blipFill>
        <p:spPr>
          <a:xfrm>
            <a:off x="389819" y="498845"/>
            <a:ext cx="1089732" cy="782936"/>
          </a:xfrm>
          <a:prstGeom prst="rect">
            <a:avLst/>
          </a:prstGeom>
        </p:spPr>
      </p:pic>
      <p:pic>
        <p:nvPicPr>
          <p:cNvPr id="50" name="Graphic 49" descr="Court">
            <a:extLst>
              <a:ext uri="{FF2B5EF4-FFF2-40B4-BE49-F238E27FC236}">
                <a16:creationId xmlns:a16="http://schemas.microsoft.com/office/drawing/2014/main" id="{5F5DE2CD-FE0D-4CBF-8265-6CD3B5B827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77011" y="2259079"/>
            <a:ext cx="978017" cy="977114"/>
          </a:xfrm>
          <a:prstGeom prst="rect">
            <a:avLst/>
          </a:prstGeom>
        </p:spPr>
      </p:pic>
      <p:pic>
        <p:nvPicPr>
          <p:cNvPr id="4" name="Graphic 3" descr="Upward trend">
            <a:extLst>
              <a:ext uri="{FF2B5EF4-FFF2-40B4-BE49-F238E27FC236}">
                <a16:creationId xmlns:a16="http://schemas.microsoft.com/office/drawing/2014/main" id="{80FFB1D0-CBF4-4BB7-B64D-C19B5FE2712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37688" y="2563584"/>
            <a:ext cx="1003830" cy="1003830"/>
          </a:xfrm>
          <a:prstGeom prst="rect">
            <a:avLst/>
          </a:prstGeom>
        </p:spPr>
      </p:pic>
      <p:sp>
        <p:nvSpPr>
          <p:cNvPr id="36" name="TextBox 35">
            <a:extLst>
              <a:ext uri="{FF2B5EF4-FFF2-40B4-BE49-F238E27FC236}">
                <a16:creationId xmlns:a16="http://schemas.microsoft.com/office/drawing/2014/main" id="{389CD643-6BBA-48F5-A449-464F9202CE1F}"/>
              </a:ext>
            </a:extLst>
          </p:cNvPr>
          <p:cNvSpPr txBox="1"/>
          <p:nvPr/>
        </p:nvSpPr>
        <p:spPr>
          <a:xfrm>
            <a:off x="14751487" y="5314414"/>
            <a:ext cx="2891319" cy="400110"/>
          </a:xfrm>
          <a:prstGeom prst="rect">
            <a:avLst/>
          </a:prstGeom>
          <a:noFill/>
        </p:spPr>
        <p:txBody>
          <a:bodyPr wrap="square" rtlCol="0">
            <a:spAutoFit/>
          </a:bodyPr>
          <a:lstStyle/>
          <a:p>
            <a:pPr>
              <a:defRPr/>
            </a:pPr>
            <a:endParaRPr lang="en-AU" sz="2000" dirty="0">
              <a:solidFill>
                <a:schemeClr val="bg1"/>
              </a:solidFill>
            </a:endParaRPr>
          </a:p>
        </p:txBody>
      </p:sp>
      <p:sp>
        <p:nvSpPr>
          <p:cNvPr id="56" name="Arc 22">
            <a:extLst>
              <a:ext uri="{FF2B5EF4-FFF2-40B4-BE49-F238E27FC236}">
                <a16:creationId xmlns:a16="http://schemas.microsoft.com/office/drawing/2014/main" id="{97CFA674-9186-416C-BA93-B530F6BE406B}"/>
              </a:ext>
            </a:extLst>
          </p:cNvPr>
          <p:cNvSpPr>
            <a:spLocks/>
          </p:cNvSpPr>
          <p:nvPr/>
        </p:nvSpPr>
        <p:spPr bwMode="auto">
          <a:xfrm>
            <a:off x="5080146" y="7909559"/>
            <a:ext cx="3177982" cy="988714"/>
          </a:xfrm>
          <a:custGeom>
            <a:avLst/>
            <a:gdLst>
              <a:gd name="T0" fmla="*/ 0 w 43200"/>
              <a:gd name="T1" fmla="*/ 0 h 21705"/>
              <a:gd name="T2" fmla="*/ 0 w 43200"/>
              <a:gd name="T3" fmla="*/ 0 h 21705"/>
              <a:gd name="T4" fmla="*/ 0 w 43200"/>
              <a:gd name="T5" fmla="*/ 0 h 21705"/>
              <a:gd name="T6" fmla="*/ 0 60000 65536"/>
              <a:gd name="T7" fmla="*/ 0 60000 65536"/>
              <a:gd name="T8" fmla="*/ 0 60000 65536"/>
              <a:gd name="T9" fmla="*/ 0 w 43200"/>
              <a:gd name="T10" fmla="*/ 0 h 21705"/>
              <a:gd name="T11" fmla="*/ 43200 w 43200"/>
              <a:gd name="T12" fmla="*/ 21705 h 21705"/>
            </a:gdLst>
            <a:ahLst/>
            <a:cxnLst>
              <a:cxn ang="T6">
                <a:pos x="T0" y="T1"/>
              </a:cxn>
              <a:cxn ang="T7">
                <a:pos x="T2" y="T3"/>
              </a:cxn>
              <a:cxn ang="T8">
                <a:pos x="T4" y="T5"/>
              </a:cxn>
            </a:cxnLst>
            <a:rect l="T9" t="T10" r="T11" b="T12"/>
            <a:pathLst>
              <a:path w="43200" h="21705" fill="none" extrusionOk="0">
                <a:moveTo>
                  <a:pt x="43199" y="53"/>
                </a:moveTo>
                <a:cubicBezTo>
                  <a:pt x="43199" y="70"/>
                  <a:pt x="43200" y="87"/>
                  <a:pt x="43200" y="105"/>
                </a:cubicBezTo>
                <a:cubicBezTo>
                  <a:pt x="43200" y="12034"/>
                  <a:pt x="33529" y="21705"/>
                  <a:pt x="21600" y="21705"/>
                </a:cubicBezTo>
                <a:cubicBezTo>
                  <a:pt x="9670" y="21705"/>
                  <a:pt x="0" y="12034"/>
                  <a:pt x="0" y="105"/>
                </a:cubicBezTo>
                <a:cubicBezTo>
                  <a:pt x="-1" y="70"/>
                  <a:pt x="0" y="35"/>
                  <a:pt x="0" y="0"/>
                </a:cubicBezTo>
              </a:path>
              <a:path w="43200" h="21705" stroke="0" extrusionOk="0">
                <a:moveTo>
                  <a:pt x="43199" y="53"/>
                </a:moveTo>
                <a:cubicBezTo>
                  <a:pt x="43199" y="70"/>
                  <a:pt x="43200" y="87"/>
                  <a:pt x="43200" y="105"/>
                </a:cubicBezTo>
                <a:cubicBezTo>
                  <a:pt x="43200" y="12034"/>
                  <a:pt x="33529" y="21705"/>
                  <a:pt x="21600" y="21705"/>
                </a:cubicBezTo>
                <a:cubicBezTo>
                  <a:pt x="9670" y="21705"/>
                  <a:pt x="0" y="12034"/>
                  <a:pt x="0" y="105"/>
                </a:cubicBezTo>
                <a:cubicBezTo>
                  <a:pt x="-1" y="70"/>
                  <a:pt x="0" y="35"/>
                  <a:pt x="0" y="0"/>
                </a:cubicBezTo>
                <a:lnTo>
                  <a:pt x="21600" y="105"/>
                </a:lnTo>
                <a:close/>
              </a:path>
            </a:pathLst>
          </a:custGeom>
          <a:noFill/>
          <a:ln w="127000" cap="rnd">
            <a:solidFill>
              <a:srgbClr val="D9D9D9"/>
            </a:solidFill>
            <a:round/>
            <a:headEnd type="none" w="sm" len="sm"/>
            <a:tailEnd type="none" w="sm" len="sm"/>
          </a:ln>
        </p:spPr>
        <p:txBody>
          <a:bodyPr wrap="none" anchor="ctr"/>
          <a:lstStyle/>
          <a:p>
            <a:pPr algn="ctr" eaLnBrk="1" hangingPunct="1">
              <a:spcBef>
                <a:spcPct val="20000"/>
              </a:spcBef>
              <a:defRPr/>
            </a:pPr>
            <a:endParaRPr lang="en-GB" sz="1400" b="1" dirty="0">
              <a:solidFill>
                <a:srgbClr val="FFFFFF"/>
              </a:solidFill>
              <a:ea typeface="+mn-ea"/>
              <a:cs typeface="Arial" pitchFamily="34" charset="0"/>
            </a:endParaRPr>
          </a:p>
        </p:txBody>
      </p:sp>
      <p:sp>
        <p:nvSpPr>
          <p:cNvPr id="57" name="Line 23">
            <a:extLst>
              <a:ext uri="{FF2B5EF4-FFF2-40B4-BE49-F238E27FC236}">
                <a16:creationId xmlns:a16="http://schemas.microsoft.com/office/drawing/2014/main" id="{03BA0E8B-1445-478C-B6AB-D4BC20F2D626}"/>
              </a:ext>
            </a:extLst>
          </p:cNvPr>
          <p:cNvSpPr>
            <a:spLocks noChangeShapeType="1"/>
          </p:cNvSpPr>
          <p:nvPr/>
        </p:nvSpPr>
        <p:spPr bwMode="auto">
          <a:xfrm flipH="1" flipV="1">
            <a:off x="5067244" y="2226540"/>
            <a:ext cx="8017" cy="5683019"/>
          </a:xfrm>
          <a:prstGeom prst="line">
            <a:avLst/>
          </a:prstGeom>
          <a:noFill/>
          <a:ln w="127000">
            <a:solidFill>
              <a:srgbClr val="D9D9D9"/>
            </a:solidFill>
            <a:round/>
            <a:headEnd type="none" w="sm" len="sm"/>
            <a:tailEnd type="none" w="sm" len="sm"/>
          </a:ln>
        </p:spPr>
        <p:txBody>
          <a:bodyPr wrap="none" anchor="ctr"/>
          <a:lstStyle/>
          <a:p>
            <a:pPr algn="ctr" eaLnBrk="1" hangingPunct="1">
              <a:spcBef>
                <a:spcPct val="20000"/>
              </a:spcBef>
              <a:defRPr/>
            </a:pPr>
            <a:endParaRPr lang="en-GB" sz="1400" b="1" dirty="0">
              <a:solidFill>
                <a:srgbClr val="FFFFFF"/>
              </a:solidFill>
              <a:ea typeface="+mn-ea"/>
              <a:cs typeface="Arial" pitchFamily="34" charset="0"/>
            </a:endParaRPr>
          </a:p>
        </p:txBody>
      </p:sp>
      <p:sp>
        <p:nvSpPr>
          <p:cNvPr id="58" name="Line 24">
            <a:extLst>
              <a:ext uri="{FF2B5EF4-FFF2-40B4-BE49-F238E27FC236}">
                <a16:creationId xmlns:a16="http://schemas.microsoft.com/office/drawing/2014/main" id="{5A90F8AB-2D1D-4BBD-8995-B766F1E00E03}"/>
              </a:ext>
            </a:extLst>
          </p:cNvPr>
          <p:cNvSpPr>
            <a:spLocks noChangeShapeType="1"/>
          </p:cNvSpPr>
          <p:nvPr/>
        </p:nvSpPr>
        <p:spPr bwMode="auto">
          <a:xfrm flipH="1" flipV="1">
            <a:off x="8185331" y="2170894"/>
            <a:ext cx="77846" cy="5738666"/>
          </a:xfrm>
          <a:prstGeom prst="line">
            <a:avLst/>
          </a:prstGeom>
          <a:noFill/>
          <a:ln w="127000">
            <a:solidFill>
              <a:srgbClr val="D9D9D9"/>
            </a:solidFill>
            <a:round/>
            <a:headEnd type="none" w="sm" len="sm"/>
            <a:tailEnd type="none" w="sm" len="sm"/>
          </a:ln>
        </p:spPr>
        <p:txBody>
          <a:bodyPr wrap="none" anchor="ctr"/>
          <a:lstStyle/>
          <a:p>
            <a:pPr algn="ctr" eaLnBrk="1" hangingPunct="1">
              <a:spcBef>
                <a:spcPct val="20000"/>
              </a:spcBef>
              <a:defRPr/>
            </a:pPr>
            <a:endParaRPr lang="en-GB" sz="1400" b="1" dirty="0">
              <a:solidFill>
                <a:srgbClr val="FFFFFF"/>
              </a:solidFill>
              <a:ea typeface="+mn-ea"/>
              <a:cs typeface="Arial" pitchFamily="34" charset="0"/>
            </a:endParaRPr>
          </a:p>
        </p:txBody>
      </p:sp>
      <p:sp>
        <p:nvSpPr>
          <p:cNvPr id="61" name="Arc 22">
            <a:extLst>
              <a:ext uri="{FF2B5EF4-FFF2-40B4-BE49-F238E27FC236}">
                <a16:creationId xmlns:a16="http://schemas.microsoft.com/office/drawing/2014/main" id="{6E1BF4AC-050B-481E-BDBC-13528C7D6EDB}"/>
              </a:ext>
            </a:extLst>
          </p:cNvPr>
          <p:cNvSpPr>
            <a:spLocks/>
          </p:cNvSpPr>
          <p:nvPr/>
        </p:nvSpPr>
        <p:spPr bwMode="auto">
          <a:xfrm rot="10800000">
            <a:off x="2018587" y="1237827"/>
            <a:ext cx="3041091" cy="1021252"/>
          </a:xfrm>
          <a:custGeom>
            <a:avLst/>
            <a:gdLst>
              <a:gd name="T0" fmla="*/ 0 w 43200"/>
              <a:gd name="T1" fmla="*/ 0 h 21705"/>
              <a:gd name="T2" fmla="*/ 0 w 43200"/>
              <a:gd name="T3" fmla="*/ 0 h 21705"/>
              <a:gd name="T4" fmla="*/ 0 w 43200"/>
              <a:gd name="T5" fmla="*/ 0 h 21705"/>
              <a:gd name="T6" fmla="*/ 0 60000 65536"/>
              <a:gd name="T7" fmla="*/ 0 60000 65536"/>
              <a:gd name="T8" fmla="*/ 0 60000 65536"/>
              <a:gd name="T9" fmla="*/ 0 w 43200"/>
              <a:gd name="T10" fmla="*/ 0 h 21705"/>
              <a:gd name="T11" fmla="*/ 43200 w 43200"/>
              <a:gd name="T12" fmla="*/ 21705 h 21705"/>
            </a:gdLst>
            <a:ahLst/>
            <a:cxnLst>
              <a:cxn ang="T6">
                <a:pos x="T0" y="T1"/>
              </a:cxn>
              <a:cxn ang="T7">
                <a:pos x="T2" y="T3"/>
              </a:cxn>
              <a:cxn ang="T8">
                <a:pos x="T4" y="T5"/>
              </a:cxn>
            </a:cxnLst>
            <a:rect l="T9" t="T10" r="T11" b="T12"/>
            <a:pathLst>
              <a:path w="43200" h="21705" fill="none" extrusionOk="0">
                <a:moveTo>
                  <a:pt x="43199" y="53"/>
                </a:moveTo>
                <a:cubicBezTo>
                  <a:pt x="43199" y="70"/>
                  <a:pt x="43200" y="87"/>
                  <a:pt x="43200" y="105"/>
                </a:cubicBezTo>
                <a:cubicBezTo>
                  <a:pt x="43200" y="12034"/>
                  <a:pt x="33529" y="21705"/>
                  <a:pt x="21600" y="21705"/>
                </a:cubicBezTo>
                <a:cubicBezTo>
                  <a:pt x="9670" y="21705"/>
                  <a:pt x="0" y="12034"/>
                  <a:pt x="0" y="105"/>
                </a:cubicBezTo>
                <a:cubicBezTo>
                  <a:pt x="-1" y="70"/>
                  <a:pt x="0" y="35"/>
                  <a:pt x="0" y="0"/>
                </a:cubicBezTo>
              </a:path>
              <a:path w="43200" h="21705" stroke="0" extrusionOk="0">
                <a:moveTo>
                  <a:pt x="43199" y="53"/>
                </a:moveTo>
                <a:cubicBezTo>
                  <a:pt x="43199" y="70"/>
                  <a:pt x="43200" y="87"/>
                  <a:pt x="43200" y="105"/>
                </a:cubicBezTo>
                <a:cubicBezTo>
                  <a:pt x="43200" y="12034"/>
                  <a:pt x="33529" y="21705"/>
                  <a:pt x="21600" y="21705"/>
                </a:cubicBezTo>
                <a:cubicBezTo>
                  <a:pt x="9670" y="21705"/>
                  <a:pt x="0" y="12034"/>
                  <a:pt x="0" y="105"/>
                </a:cubicBezTo>
                <a:cubicBezTo>
                  <a:pt x="-1" y="70"/>
                  <a:pt x="0" y="35"/>
                  <a:pt x="0" y="0"/>
                </a:cubicBezTo>
                <a:lnTo>
                  <a:pt x="21600" y="105"/>
                </a:lnTo>
                <a:close/>
              </a:path>
            </a:pathLst>
          </a:custGeom>
          <a:noFill/>
          <a:ln w="127000" cap="rnd">
            <a:solidFill>
              <a:srgbClr val="D9D9D9"/>
            </a:solidFill>
            <a:round/>
            <a:headEnd type="none" w="sm" len="sm"/>
            <a:tailEnd type="none" w="sm" len="sm"/>
          </a:ln>
        </p:spPr>
        <p:txBody>
          <a:bodyPr wrap="none" anchor="ctr"/>
          <a:lstStyle/>
          <a:p>
            <a:pPr algn="ctr" eaLnBrk="1" hangingPunct="1">
              <a:spcBef>
                <a:spcPct val="20000"/>
              </a:spcBef>
              <a:defRPr/>
            </a:pPr>
            <a:endParaRPr lang="en-GB" sz="1400" b="1" dirty="0">
              <a:solidFill>
                <a:srgbClr val="FFFFFF"/>
              </a:solidFill>
              <a:ea typeface="+mn-ea"/>
              <a:cs typeface="Arial" pitchFamily="34" charset="0"/>
            </a:endParaRPr>
          </a:p>
        </p:txBody>
      </p:sp>
      <p:sp>
        <p:nvSpPr>
          <p:cNvPr id="62" name="Arc 22">
            <a:extLst>
              <a:ext uri="{FF2B5EF4-FFF2-40B4-BE49-F238E27FC236}">
                <a16:creationId xmlns:a16="http://schemas.microsoft.com/office/drawing/2014/main" id="{098438DA-69B0-418A-83B7-F3DD492CCA7E}"/>
              </a:ext>
            </a:extLst>
          </p:cNvPr>
          <p:cNvSpPr>
            <a:spLocks/>
          </p:cNvSpPr>
          <p:nvPr/>
        </p:nvSpPr>
        <p:spPr bwMode="auto">
          <a:xfrm rot="10800000">
            <a:off x="8185331" y="1237827"/>
            <a:ext cx="3093257" cy="988714"/>
          </a:xfrm>
          <a:custGeom>
            <a:avLst/>
            <a:gdLst>
              <a:gd name="T0" fmla="*/ 0 w 43200"/>
              <a:gd name="T1" fmla="*/ 0 h 21705"/>
              <a:gd name="T2" fmla="*/ 0 w 43200"/>
              <a:gd name="T3" fmla="*/ 0 h 21705"/>
              <a:gd name="T4" fmla="*/ 0 w 43200"/>
              <a:gd name="T5" fmla="*/ 0 h 21705"/>
              <a:gd name="T6" fmla="*/ 0 60000 65536"/>
              <a:gd name="T7" fmla="*/ 0 60000 65536"/>
              <a:gd name="T8" fmla="*/ 0 60000 65536"/>
              <a:gd name="T9" fmla="*/ 0 w 43200"/>
              <a:gd name="T10" fmla="*/ 0 h 21705"/>
              <a:gd name="T11" fmla="*/ 43200 w 43200"/>
              <a:gd name="T12" fmla="*/ 21705 h 21705"/>
            </a:gdLst>
            <a:ahLst/>
            <a:cxnLst>
              <a:cxn ang="T6">
                <a:pos x="T0" y="T1"/>
              </a:cxn>
              <a:cxn ang="T7">
                <a:pos x="T2" y="T3"/>
              </a:cxn>
              <a:cxn ang="T8">
                <a:pos x="T4" y="T5"/>
              </a:cxn>
            </a:cxnLst>
            <a:rect l="T9" t="T10" r="T11" b="T12"/>
            <a:pathLst>
              <a:path w="43200" h="21705" fill="none" extrusionOk="0">
                <a:moveTo>
                  <a:pt x="43199" y="53"/>
                </a:moveTo>
                <a:cubicBezTo>
                  <a:pt x="43199" y="70"/>
                  <a:pt x="43200" y="87"/>
                  <a:pt x="43200" y="105"/>
                </a:cubicBezTo>
                <a:cubicBezTo>
                  <a:pt x="43200" y="12034"/>
                  <a:pt x="33529" y="21705"/>
                  <a:pt x="21600" y="21705"/>
                </a:cubicBezTo>
                <a:cubicBezTo>
                  <a:pt x="9670" y="21705"/>
                  <a:pt x="0" y="12034"/>
                  <a:pt x="0" y="105"/>
                </a:cubicBezTo>
                <a:cubicBezTo>
                  <a:pt x="-1" y="70"/>
                  <a:pt x="0" y="35"/>
                  <a:pt x="0" y="0"/>
                </a:cubicBezTo>
              </a:path>
              <a:path w="43200" h="21705" stroke="0" extrusionOk="0">
                <a:moveTo>
                  <a:pt x="43199" y="53"/>
                </a:moveTo>
                <a:cubicBezTo>
                  <a:pt x="43199" y="70"/>
                  <a:pt x="43200" y="87"/>
                  <a:pt x="43200" y="105"/>
                </a:cubicBezTo>
                <a:cubicBezTo>
                  <a:pt x="43200" y="12034"/>
                  <a:pt x="33529" y="21705"/>
                  <a:pt x="21600" y="21705"/>
                </a:cubicBezTo>
                <a:cubicBezTo>
                  <a:pt x="9670" y="21705"/>
                  <a:pt x="0" y="12034"/>
                  <a:pt x="0" y="105"/>
                </a:cubicBezTo>
                <a:cubicBezTo>
                  <a:pt x="-1" y="70"/>
                  <a:pt x="0" y="35"/>
                  <a:pt x="0" y="0"/>
                </a:cubicBezTo>
                <a:lnTo>
                  <a:pt x="21600" y="105"/>
                </a:lnTo>
                <a:close/>
              </a:path>
            </a:pathLst>
          </a:custGeom>
          <a:noFill/>
          <a:ln w="127000" cap="rnd">
            <a:solidFill>
              <a:srgbClr val="D9D9D9"/>
            </a:solidFill>
            <a:round/>
            <a:headEnd type="none" w="sm" len="sm"/>
            <a:tailEnd type="none" w="sm" len="sm"/>
          </a:ln>
        </p:spPr>
        <p:txBody>
          <a:bodyPr wrap="none" anchor="ctr"/>
          <a:lstStyle/>
          <a:p>
            <a:pPr algn="ctr" eaLnBrk="1" hangingPunct="1">
              <a:spcBef>
                <a:spcPct val="20000"/>
              </a:spcBef>
              <a:defRPr/>
            </a:pPr>
            <a:endParaRPr lang="en-GB" sz="1400" b="1" dirty="0">
              <a:solidFill>
                <a:srgbClr val="FFFFFF"/>
              </a:solidFill>
              <a:ea typeface="+mn-ea"/>
              <a:cs typeface="Arial" pitchFamily="34" charset="0"/>
            </a:endParaRPr>
          </a:p>
        </p:txBody>
      </p:sp>
      <p:sp>
        <p:nvSpPr>
          <p:cNvPr id="63" name="Arc 22">
            <a:extLst>
              <a:ext uri="{FF2B5EF4-FFF2-40B4-BE49-F238E27FC236}">
                <a16:creationId xmlns:a16="http://schemas.microsoft.com/office/drawing/2014/main" id="{A23CEEE9-7C1D-4470-B509-21D3AC89E049}"/>
              </a:ext>
            </a:extLst>
          </p:cNvPr>
          <p:cNvSpPr>
            <a:spLocks/>
          </p:cNvSpPr>
          <p:nvPr/>
        </p:nvSpPr>
        <p:spPr bwMode="auto">
          <a:xfrm>
            <a:off x="11257465" y="7909558"/>
            <a:ext cx="3190228" cy="988714"/>
          </a:xfrm>
          <a:custGeom>
            <a:avLst/>
            <a:gdLst>
              <a:gd name="T0" fmla="*/ 0 w 43200"/>
              <a:gd name="T1" fmla="*/ 0 h 21705"/>
              <a:gd name="T2" fmla="*/ 0 w 43200"/>
              <a:gd name="T3" fmla="*/ 0 h 21705"/>
              <a:gd name="T4" fmla="*/ 0 w 43200"/>
              <a:gd name="T5" fmla="*/ 0 h 21705"/>
              <a:gd name="T6" fmla="*/ 0 60000 65536"/>
              <a:gd name="T7" fmla="*/ 0 60000 65536"/>
              <a:gd name="T8" fmla="*/ 0 60000 65536"/>
              <a:gd name="T9" fmla="*/ 0 w 43200"/>
              <a:gd name="T10" fmla="*/ 0 h 21705"/>
              <a:gd name="T11" fmla="*/ 43200 w 43200"/>
              <a:gd name="T12" fmla="*/ 21705 h 21705"/>
            </a:gdLst>
            <a:ahLst/>
            <a:cxnLst>
              <a:cxn ang="T6">
                <a:pos x="T0" y="T1"/>
              </a:cxn>
              <a:cxn ang="T7">
                <a:pos x="T2" y="T3"/>
              </a:cxn>
              <a:cxn ang="T8">
                <a:pos x="T4" y="T5"/>
              </a:cxn>
            </a:cxnLst>
            <a:rect l="T9" t="T10" r="T11" b="T12"/>
            <a:pathLst>
              <a:path w="43200" h="21705" fill="none" extrusionOk="0">
                <a:moveTo>
                  <a:pt x="43199" y="53"/>
                </a:moveTo>
                <a:cubicBezTo>
                  <a:pt x="43199" y="70"/>
                  <a:pt x="43200" y="87"/>
                  <a:pt x="43200" y="105"/>
                </a:cubicBezTo>
                <a:cubicBezTo>
                  <a:pt x="43200" y="12034"/>
                  <a:pt x="33529" y="21705"/>
                  <a:pt x="21600" y="21705"/>
                </a:cubicBezTo>
                <a:cubicBezTo>
                  <a:pt x="9670" y="21705"/>
                  <a:pt x="0" y="12034"/>
                  <a:pt x="0" y="105"/>
                </a:cubicBezTo>
                <a:cubicBezTo>
                  <a:pt x="-1" y="70"/>
                  <a:pt x="0" y="35"/>
                  <a:pt x="0" y="0"/>
                </a:cubicBezTo>
              </a:path>
              <a:path w="43200" h="21705" stroke="0" extrusionOk="0">
                <a:moveTo>
                  <a:pt x="43199" y="53"/>
                </a:moveTo>
                <a:cubicBezTo>
                  <a:pt x="43199" y="70"/>
                  <a:pt x="43200" y="87"/>
                  <a:pt x="43200" y="105"/>
                </a:cubicBezTo>
                <a:cubicBezTo>
                  <a:pt x="43200" y="12034"/>
                  <a:pt x="33529" y="21705"/>
                  <a:pt x="21600" y="21705"/>
                </a:cubicBezTo>
                <a:cubicBezTo>
                  <a:pt x="9670" y="21705"/>
                  <a:pt x="0" y="12034"/>
                  <a:pt x="0" y="105"/>
                </a:cubicBezTo>
                <a:cubicBezTo>
                  <a:pt x="-1" y="70"/>
                  <a:pt x="0" y="35"/>
                  <a:pt x="0" y="0"/>
                </a:cubicBezTo>
                <a:lnTo>
                  <a:pt x="21600" y="105"/>
                </a:lnTo>
                <a:close/>
              </a:path>
            </a:pathLst>
          </a:custGeom>
          <a:noFill/>
          <a:ln w="127000" cap="rnd">
            <a:solidFill>
              <a:srgbClr val="D9D9D9"/>
            </a:solidFill>
            <a:round/>
            <a:headEnd type="none" w="sm" len="sm"/>
            <a:tailEnd type="none" w="sm" len="sm"/>
          </a:ln>
        </p:spPr>
        <p:txBody>
          <a:bodyPr wrap="none" anchor="ctr"/>
          <a:lstStyle/>
          <a:p>
            <a:pPr algn="ctr" eaLnBrk="1" hangingPunct="1">
              <a:spcBef>
                <a:spcPct val="20000"/>
              </a:spcBef>
              <a:defRPr/>
            </a:pPr>
            <a:endParaRPr lang="en-GB" sz="1400" b="1" dirty="0">
              <a:solidFill>
                <a:srgbClr val="FFFFFF"/>
              </a:solidFill>
              <a:ea typeface="+mn-ea"/>
              <a:cs typeface="Arial" pitchFamily="34" charset="0"/>
            </a:endParaRPr>
          </a:p>
        </p:txBody>
      </p:sp>
      <p:sp>
        <p:nvSpPr>
          <p:cNvPr id="64" name="Line 23">
            <a:extLst>
              <a:ext uri="{FF2B5EF4-FFF2-40B4-BE49-F238E27FC236}">
                <a16:creationId xmlns:a16="http://schemas.microsoft.com/office/drawing/2014/main" id="{EB35D063-D9A6-4275-8A6A-7AE0FADF6370}"/>
              </a:ext>
            </a:extLst>
          </p:cNvPr>
          <p:cNvSpPr>
            <a:spLocks noChangeShapeType="1"/>
          </p:cNvSpPr>
          <p:nvPr/>
        </p:nvSpPr>
        <p:spPr bwMode="auto">
          <a:xfrm flipV="1">
            <a:off x="11262514" y="2127471"/>
            <a:ext cx="353" cy="5782087"/>
          </a:xfrm>
          <a:prstGeom prst="line">
            <a:avLst/>
          </a:prstGeom>
          <a:noFill/>
          <a:ln w="127000">
            <a:solidFill>
              <a:srgbClr val="D9D9D9"/>
            </a:solidFill>
            <a:round/>
            <a:headEnd type="none" w="sm" len="sm"/>
            <a:tailEnd type="none" w="sm" len="sm"/>
          </a:ln>
        </p:spPr>
        <p:txBody>
          <a:bodyPr wrap="none" anchor="ctr"/>
          <a:lstStyle/>
          <a:p>
            <a:pPr algn="ctr" eaLnBrk="1" hangingPunct="1">
              <a:spcBef>
                <a:spcPct val="20000"/>
              </a:spcBef>
              <a:defRPr/>
            </a:pPr>
            <a:endParaRPr lang="en-GB" sz="1400" b="1" dirty="0">
              <a:solidFill>
                <a:srgbClr val="FFFFFF"/>
              </a:solidFill>
              <a:ea typeface="+mn-ea"/>
              <a:cs typeface="Arial" pitchFamily="34" charset="0"/>
            </a:endParaRPr>
          </a:p>
        </p:txBody>
      </p:sp>
      <p:sp>
        <p:nvSpPr>
          <p:cNvPr id="65" name="Line 24">
            <a:extLst>
              <a:ext uri="{FF2B5EF4-FFF2-40B4-BE49-F238E27FC236}">
                <a16:creationId xmlns:a16="http://schemas.microsoft.com/office/drawing/2014/main" id="{0B0C5CE8-09ED-4FD8-ABA5-37833ABAD5C9}"/>
              </a:ext>
            </a:extLst>
          </p:cNvPr>
          <p:cNvSpPr>
            <a:spLocks noChangeShapeType="1"/>
          </p:cNvSpPr>
          <p:nvPr/>
        </p:nvSpPr>
        <p:spPr bwMode="auto">
          <a:xfrm flipH="1" flipV="1">
            <a:off x="14359675" y="2059172"/>
            <a:ext cx="88018" cy="5850386"/>
          </a:xfrm>
          <a:prstGeom prst="line">
            <a:avLst/>
          </a:prstGeom>
          <a:noFill/>
          <a:ln w="127000">
            <a:solidFill>
              <a:srgbClr val="D9D9D9"/>
            </a:solidFill>
            <a:round/>
            <a:headEnd type="none" w="sm" len="sm"/>
            <a:tailEnd type="none" w="sm" len="sm"/>
          </a:ln>
        </p:spPr>
        <p:txBody>
          <a:bodyPr wrap="none" anchor="ctr"/>
          <a:lstStyle/>
          <a:p>
            <a:pPr algn="ctr" eaLnBrk="1" hangingPunct="1">
              <a:spcBef>
                <a:spcPct val="20000"/>
              </a:spcBef>
              <a:defRPr/>
            </a:pPr>
            <a:endParaRPr lang="en-GB" sz="1400" b="1" dirty="0">
              <a:solidFill>
                <a:srgbClr val="FFFFFF"/>
              </a:solidFill>
              <a:ea typeface="+mn-ea"/>
              <a:cs typeface="Arial" pitchFamily="34" charset="0"/>
            </a:endParaRPr>
          </a:p>
        </p:txBody>
      </p:sp>
      <p:sp>
        <p:nvSpPr>
          <p:cNvPr id="68" name="Arc 22">
            <a:extLst>
              <a:ext uri="{FF2B5EF4-FFF2-40B4-BE49-F238E27FC236}">
                <a16:creationId xmlns:a16="http://schemas.microsoft.com/office/drawing/2014/main" id="{6314685A-6A39-4F90-BCEC-6B7080F25EAF}"/>
              </a:ext>
            </a:extLst>
          </p:cNvPr>
          <p:cNvSpPr>
            <a:spLocks/>
          </p:cNvSpPr>
          <p:nvPr/>
        </p:nvSpPr>
        <p:spPr bwMode="auto">
          <a:xfrm rot="10800000">
            <a:off x="14359675" y="1120958"/>
            <a:ext cx="3025671" cy="992378"/>
          </a:xfrm>
          <a:custGeom>
            <a:avLst/>
            <a:gdLst>
              <a:gd name="T0" fmla="*/ 0 w 43200"/>
              <a:gd name="T1" fmla="*/ 0 h 21705"/>
              <a:gd name="T2" fmla="*/ 0 w 43200"/>
              <a:gd name="T3" fmla="*/ 0 h 21705"/>
              <a:gd name="T4" fmla="*/ 0 w 43200"/>
              <a:gd name="T5" fmla="*/ 0 h 21705"/>
              <a:gd name="T6" fmla="*/ 0 60000 65536"/>
              <a:gd name="T7" fmla="*/ 0 60000 65536"/>
              <a:gd name="T8" fmla="*/ 0 60000 65536"/>
              <a:gd name="T9" fmla="*/ 0 w 43200"/>
              <a:gd name="T10" fmla="*/ 0 h 21705"/>
              <a:gd name="T11" fmla="*/ 43200 w 43200"/>
              <a:gd name="T12" fmla="*/ 21705 h 21705"/>
            </a:gdLst>
            <a:ahLst/>
            <a:cxnLst>
              <a:cxn ang="T6">
                <a:pos x="T0" y="T1"/>
              </a:cxn>
              <a:cxn ang="T7">
                <a:pos x="T2" y="T3"/>
              </a:cxn>
              <a:cxn ang="T8">
                <a:pos x="T4" y="T5"/>
              </a:cxn>
            </a:cxnLst>
            <a:rect l="T9" t="T10" r="T11" b="T12"/>
            <a:pathLst>
              <a:path w="43200" h="21705" fill="none" extrusionOk="0">
                <a:moveTo>
                  <a:pt x="43199" y="53"/>
                </a:moveTo>
                <a:cubicBezTo>
                  <a:pt x="43199" y="70"/>
                  <a:pt x="43200" y="87"/>
                  <a:pt x="43200" y="105"/>
                </a:cubicBezTo>
                <a:cubicBezTo>
                  <a:pt x="43200" y="12034"/>
                  <a:pt x="33529" y="21705"/>
                  <a:pt x="21600" y="21705"/>
                </a:cubicBezTo>
                <a:cubicBezTo>
                  <a:pt x="9670" y="21705"/>
                  <a:pt x="0" y="12034"/>
                  <a:pt x="0" y="105"/>
                </a:cubicBezTo>
                <a:cubicBezTo>
                  <a:pt x="-1" y="70"/>
                  <a:pt x="0" y="35"/>
                  <a:pt x="0" y="0"/>
                </a:cubicBezTo>
              </a:path>
              <a:path w="43200" h="21705" stroke="0" extrusionOk="0">
                <a:moveTo>
                  <a:pt x="43199" y="53"/>
                </a:moveTo>
                <a:cubicBezTo>
                  <a:pt x="43199" y="70"/>
                  <a:pt x="43200" y="87"/>
                  <a:pt x="43200" y="105"/>
                </a:cubicBezTo>
                <a:cubicBezTo>
                  <a:pt x="43200" y="12034"/>
                  <a:pt x="33529" y="21705"/>
                  <a:pt x="21600" y="21705"/>
                </a:cubicBezTo>
                <a:cubicBezTo>
                  <a:pt x="9670" y="21705"/>
                  <a:pt x="0" y="12034"/>
                  <a:pt x="0" y="105"/>
                </a:cubicBezTo>
                <a:cubicBezTo>
                  <a:pt x="-1" y="70"/>
                  <a:pt x="0" y="35"/>
                  <a:pt x="0" y="0"/>
                </a:cubicBezTo>
                <a:lnTo>
                  <a:pt x="21600" y="105"/>
                </a:lnTo>
                <a:close/>
              </a:path>
            </a:pathLst>
          </a:custGeom>
          <a:noFill/>
          <a:ln w="127000" cap="rnd">
            <a:solidFill>
              <a:srgbClr val="D9D9D9"/>
            </a:solidFill>
            <a:round/>
            <a:headEnd type="none" w="sm" len="sm"/>
            <a:tailEnd type="none" w="sm" len="sm"/>
          </a:ln>
        </p:spPr>
        <p:txBody>
          <a:bodyPr wrap="none" anchor="ctr"/>
          <a:lstStyle/>
          <a:p>
            <a:pPr algn="ctr" eaLnBrk="1" hangingPunct="1">
              <a:spcBef>
                <a:spcPct val="20000"/>
              </a:spcBef>
              <a:defRPr/>
            </a:pPr>
            <a:endParaRPr lang="en-GB" sz="1400" b="1" dirty="0">
              <a:solidFill>
                <a:srgbClr val="FFFFFF"/>
              </a:solidFill>
              <a:ea typeface="+mn-ea"/>
              <a:cs typeface="Arial" pitchFamily="34" charset="0"/>
            </a:endParaRPr>
          </a:p>
        </p:txBody>
      </p:sp>
      <p:grpSp>
        <p:nvGrpSpPr>
          <p:cNvPr id="22" name="Group 21">
            <a:extLst>
              <a:ext uri="{FF2B5EF4-FFF2-40B4-BE49-F238E27FC236}">
                <a16:creationId xmlns:a16="http://schemas.microsoft.com/office/drawing/2014/main" id="{6C1CB6A8-269A-4107-8B00-60599B90BD1E}"/>
              </a:ext>
            </a:extLst>
          </p:cNvPr>
          <p:cNvGrpSpPr/>
          <p:nvPr/>
        </p:nvGrpSpPr>
        <p:grpSpPr>
          <a:xfrm>
            <a:off x="2132451" y="1651915"/>
            <a:ext cx="2684157" cy="2340000"/>
            <a:chOff x="2132451" y="1651915"/>
            <a:chExt cx="2684157" cy="2340000"/>
          </a:xfrm>
        </p:grpSpPr>
        <p:sp>
          <p:nvSpPr>
            <p:cNvPr id="11" name="Oval 10">
              <a:extLst>
                <a:ext uri="{FF2B5EF4-FFF2-40B4-BE49-F238E27FC236}">
                  <a16:creationId xmlns:a16="http://schemas.microsoft.com/office/drawing/2014/main" id="{55C89FE3-6D0E-4002-817E-65C47A17FD98}"/>
                </a:ext>
              </a:extLst>
            </p:cNvPr>
            <p:cNvSpPr/>
            <p:nvPr/>
          </p:nvSpPr>
          <p:spPr>
            <a:xfrm>
              <a:off x="2324377" y="1651915"/>
              <a:ext cx="2340000" cy="2340000"/>
            </a:xfrm>
            <a:prstGeom prst="ellipse">
              <a:avLst/>
            </a:prstGeom>
            <a:solidFill>
              <a:srgbClr val="241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6"/>
                </a:buClr>
                <a:defRPr/>
              </a:pPr>
              <a:endParaRPr lang="en-AU" b="1" dirty="0">
                <a:solidFill>
                  <a:schemeClr val="bg1"/>
                </a:solidFill>
              </a:endParaRPr>
            </a:p>
            <a:p>
              <a:pPr algn="ctr">
                <a:buClr>
                  <a:schemeClr val="accent6"/>
                </a:buClr>
                <a:defRPr/>
              </a:pPr>
              <a:endParaRPr lang="en-AU" b="1" dirty="0">
                <a:solidFill>
                  <a:schemeClr val="bg1"/>
                </a:solidFill>
              </a:endParaRPr>
            </a:p>
            <a:p>
              <a:pPr algn="ctr">
                <a:buClr>
                  <a:schemeClr val="accent6"/>
                </a:buClr>
                <a:defRPr/>
              </a:pPr>
              <a:endParaRPr lang="en-AU" b="1" dirty="0">
                <a:solidFill>
                  <a:schemeClr val="bg1"/>
                </a:solidFill>
              </a:endParaRPr>
            </a:p>
          </p:txBody>
        </p:sp>
        <p:sp>
          <p:nvSpPr>
            <p:cNvPr id="5" name="TextBox 4">
              <a:extLst>
                <a:ext uri="{FF2B5EF4-FFF2-40B4-BE49-F238E27FC236}">
                  <a16:creationId xmlns:a16="http://schemas.microsoft.com/office/drawing/2014/main" id="{C6F48220-06D0-49FC-A2BC-3B0C2E4621FC}"/>
                </a:ext>
              </a:extLst>
            </p:cNvPr>
            <p:cNvSpPr txBox="1"/>
            <p:nvPr/>
          </p:nvSpPr>
          <p:spPr>
            <a:xfrm>
              <a:off x="2132451" y="2842144"/>
              <a:ext cx="2684157" cy="984885"/>
            </a:xfrm>
            <a:prstGeom prst="rect">
              <a:avLst/>
            </a:prstGeom>
            <a:noFill/>
          </p:spPr>
          <p:txBody>
            <a:bodyPr wrap="square" rtlCol="0">
              <a:spAutoFit/>
            </a:bodyPr>
            <a:lstStyle/>
            <a:p>
              <a:pPr algn="ctr"/>
              <a:r>
                <a:rPr lang="en-AU" sz="2000" b="1" dirty="0">
                  <a:solidFill>
                    <a:schemeClr val="bg1"/>
                  </a:solidFill>
                </a:rPr>
                <a:t>Custody population decreasing</a:t>
              </a:r>
              <a:endParaRPr lang="en-US" sz="2000" b="1" dirty="0">
                <a:solidFill>
                  <a:schemeClr val="bg1"/>
                </a:solidFill>
              </a:endParaRPr>
            </a:p>
            <a:p>
              <a:endParaRPr lang="en-AU" dirty="0"/>
            </a:p>
          </p:txBody>
        </p:sp>
      </p:grpSp>
      <p:grpSp>
        <p:nvGrpSpPr>
          <p:cNvPr id="28" name="Group 27">
            <a:extLst>
              <a:ext uri="{FF2B5EF4-FFF2-40B4-BE49-F238E27FC236}">
                <a16:creationId xmlns:a16="http://schemas.microsoft.com/office/drawing/2014/main" id="{0BA50A21-757E-4701-A18C-7C82CDED5E54}"/>
              </a:ext>
            </a:extLst>
          </p:cNvPr>
          <p:cNvGrpSpPr/>
          <p:nvPr/>
        </p:nvGrpSpPr>
        <p:grpSpPr>
          <a:xfrm>
            <a:off x="8561959" y="1617147"/>
            <a:ext cx="2340000" cy="2340000"/>
            <a:chOff x="11647327" y="1651915"/>
            <a:chExt cx="2340000" cy="2340000"/>
          </a:xfrm>
        </p:grpSpPr>
        <p:grpSp>
          <p:nvGrpSpPr>
            <p:cNvPr id="15" name="Group 14">
              <a:extLst>
                <a:ext uri="{FF2B5EF4-FFF2-40B4-BE49-F238E27FC236}">
                  <a16:creationId xmlns:a16="http://schemas.microsoft.com/office/drawing/2014/main" id="{9ACBD141-60BD-42B9-8E92-EEA33AEF8535}"/>
                </a:ext>
              </a:extLst>
            </p:cNvPr>
            <p:cNvGrpSpPr/>
            <p:nvPr/>
          </p:nvGrpSpPr>
          <p:grpSpPr>
            <a:xfrm>
              <a:off x="11647327" y="1651915"/>
              <a:ext cx="2340000" cy="2340000"/>
              <a:chOff x="11647327" y="1651915"/>
              <a:chExt cx="2340000" cy="2340000"/>
            </a:xfrm>
          </p:grpSpPr>
          <p:sp>
            <p:nvSpPr>
              <p:cNvPr id="47" name="Oval 46">
                <a:extLst>
                  <a:ext uri="{FF2B5EF4-FFF2-40B4-BE49-F238E27FC236}">
                    <a16:creationId xmlns:a16="http://schemas.microsoft.com/office/drawing/2014/main" id="{175B7AFA-0D4F-4285-BE3F-345D5379D3D1}"/>
                  </a:ext>
                </a:extLst>
              </p:cNvPr>
              <p:cNvSpPr/>
              <p:nvPr/>
            </p:nvSpPr>
            <p:spPr>
              <a:xfrm>
                <a:off x="11647327" y="1651915"/>
                <a:ext cx="2340000" cy="2340000"/>
              </a:xfrm>
              <a:prstGeom prst="ellipse">
                <a:avLst/>
              </a:prstGeom>
              <a:solidFill>
                <a:srgbClr val="219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6"/>
                  </a:buClr>
                  <a:defRPr/>
                </a:pPr>
                <a:endParaRPr lang="en-AU" b="1" dirty="0">
                  <a:solidFill>
                    <a:schemeClr val="bg1"/>
                  </a:solidFill>
                </a:endParaRPr>
              </a:p>
              <a:p>
                <a:pPr algn="ctr">
                  <a:buClr>
                    <a:schemeClr val="accent6"/>
                  </a:buClr>
                  <a:defRPr/>
                </a:pPr>
                <a:endParaRPr lang="en-AU" b="1" dirty="0">
                  <a:solidFill>
                    <a:schemeClr val="bg1"/>
                  </a:solidFill>
                </a:endParaRPr>
              </a:p>
              <a:p>
                <a:pPr algn="ctr">
                  <a:buClr>
                    <a:schemeClr val="accent6"/>
                  </a:buClr>
                  <a:defRPr/>
                </a:pPr>
                <a:endParaRPr lang="en-AU" b="1" dirty="0">
                  <a:solidFill>
                    <a:schemeClr val="bg1"/>
                  </a:solidFill>
                </a:endParaRPr>
              </a:p>
            </p:txBody>
          </p:sp>
          <p:pic>
            <p:nvPicPr>
              <p:cNvPr id="53" name="Graphic 52" descr="Handcuffs">
                <a:extLst>
                  <a:ext uri="{FF2B5EF4-FFF2-40B4-BE49-F238E27FC236}">
                    <a16:creationId xmlns:a16="http://schemas.microsoft.com/office/drawing/2014/main" id="{64D78258-CB5A-4905-8DFF-B323292083D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252701" y="1806344"/>
                <a:ext cx="1132861" cy="1132861"/>
              </a:xfrm>
              <a:prstGeom prst="rect">
                <a:avLst/>
              </a:prstGeom>
            </p:spPr>
          </p:pic>
        </p:grpSp>
        <p:sp>
          <p:nvSpPr>
            <p:cNvPr id="60" name="TextBox 59">
              <a:extLst>
                <a:ext uri="{FF2B5EF4-FFF2-40B4-BE49-F238E27FC236}">
                  <a16:creationId xmlns:a16="http://schemas.microsoft.com/office/drawing/2014/main" id="{4D811B96-821E-4867-805D-849E74E6F4E4}"/>
                </a:ext>
              </a:extLst>
            </p:cNvPr>
            <p:cNvSpPr txBox="1"/>
            <p:nvPr/>
          </p:nvSpPr>
          <p:spPr>
            <a:xfrm>
              <a:off x="11704632" y="2831340"/>
              <a:ext cx="2225389" cy="1061829"/>
            </a:xfrm>
            <a:prstGeom prst="rect">
              <a:avLst/>
            </a:prstGeom>
            <a:noFill/>
          </p:spPr>
          <p:txBody>
            <a:bodyPr wrap="square" rtlCol="0">
              <a:spAutoFit/>
            </a:bodyPr>
            <a:lstStyle/>
            <a:p>
              <a:pPr algn="ctr">
                <a:buClr>
                  <a:schemeClr val="accent6"/>
                </a:buClr>
              </a:pPr>
              <a:r>
                <a:rPr lang="en-AU" sz="2000" b="1" dirty="0">
                  <a:solidFill>
                    <a:schemeClr val="bg1"/>
                  </a:solidFill>
                </a:rPr>
                <a:t>Bail &amp; </a:t>
              </a:r>
            </a:p>
            <a:p>
              <a:pPr algn="ctr">
                <a:buClr>
                  <a:schemeClr val="accent6"/>
                </a:buClr>
              </a:pPr>
              <a:r>
                <a:rPr lang="en-AU" sz="2000" b="1" dirty="0">
                  <a:solidFill>
                    <a:schemeClr val="bg1"/>
                  </a:solidFill>
                </a:rPr>
                <a:t>Remand</a:t>
              </a:r>
            </a:p>
            <a:p>
              <a:endParaRPr lang="en-AU" sz="2300" dirty="0">
                <a:solidFill>
                  <a:srgbClr val="2190D7"/>
                </a:solidFill>
              </a:endParaRPr>
            </a:p>
          </p:txBody>
        </p:sp>
      </p:grpSp>
      <p:grpSp>
        <p:nvGrpSpPr>
          <p:cNvPr id="31" name="Group 30">
            <a:extLst>
              <a:ext uri="{FF2B5EF4-FFF2-40B4-BE49-F238E27FC236}">
                <a16:creationId xmlns:a16="http://schemas.microsoft.com/office/drawing/2014/main" id="{88E95275-75FA-4668-8E36-ADE29057721E}"/>
              </a:ext>
            </a:extLst>
          </p:cNvPr>
          <p:cNvGrpSpPr/>
          <p:nvPr/>
        </p:nvGrpSpPr>
        <p:grpSpPr>
          <a:xfrm>
            <a:off x="11631499" y="1545681"/>
            <a:ext cx="2485106" cy="2340000"/>
            <a:chOff x="14689745" y="1617147"/>
            <a:chExt cx="2485106" cy="2340000"/>
          </a:xfrm>
        </p:grpSpPr>
        <p:sp>
          <p:nvSpPr>
            <p:cNvPr id="52" name="Oval 51">
              <a:extLst>
                <a:ext uri="{FF2B5EF4-FFF2-40B4-BE49-F238E27FC236}">
                  <a16:creationId xmlns:a16="http://schemas.microsoft.com/office/drawing/2014/main" id="{6A02F8AB-730E-4140-A59E-1ECAD19658A2}"/>
                </a:ext>
              </a:extLst>
            </p:cNvPr>
            <p:cNvSpPr/>
            <p:nvPr/>
          </p:nvSpPr>
          <p:spPr>
            <a:xfrm>
              <a:off x="14755487" y="1617147"/>
              <a:ext cx="2340000" cy="2340000"/>
            </a:xfrm>
            <a:prstGeom prst="ellipse">
              <a:avLst/>
            </a:prstGeom>
            <a:solidFill>
              <a:srgbClr val="FFB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6"/>
                </a:buClr>
                <a:defRPr/>
              </a:pPr>
              <a:endParaRPr lang="en-AU" b="1" dirty="0">
                <a:solidFill>
                  <a:schemeClr val="bg1"/>
                </a:solidFill>
              </a:endParaRPr>
            </a:p>
            <a:p>
              <a:pPr algn="ctr">
                <a:buClr>
                  <a:schemeClr val="accent6"/>
                </a:buClr>
                <a:defRPr/>
              </a:pPr>
              <a:endParaRPr lang="en-AU" b="1" dirty="0">
                <a:solidFill>
                  <a:schemeClr val="bg1"/>
                </a:solidFill>
              </a:endParaRPr>
            </a:p>
            <a:p>
              <a:pPr algn="ctr">
                <a:buClr>
                  <a:schemeClr val="accent6"/>
                </a:buClr>
                <a:defRPr/>
              </a:pPr>
              <a:endParaRPr lang="en-AU" b="1" dirty="0">
                <a:solidFill>
                  <a:schemeClr val="bg1"/>
                </a:solidFill>
              </a:endParaRPr>
            </a:p>
          </p:txBody>
        </p:sp>
        <p:sp>
          <p:nvSpPr>
            <p:cNvPr id="66" name="TextBox 65">
              <a:extLst>
                <a:ext uri="{FF2B5EF4-FFF2-40B4-BE49-F238E27FC236}">
                  <a16:creationId xmlns:a16="http://schemas.microsoft.com/office/drawing/2014/main" id="{B78C59D7-5563-4F06-B82C-97A98DE5D676}"/>
                </a:ext>
              </a:extLst>
            </p:cNvPr>
            <p:cNvSpPr txBox="1"/>
            <p:nvPr/>
          </p:nvSpPr>
          <p:spPr>
            <a:xfrm>
              <a:off x="14689745" y="2842144"/>
              <a:ext cx="2485106" cy="400110"/>
            </a:xfrm>
            <a:prstGeom prst="rect">
              <a:avLst/>
            </a:prstGeom>
            <a:noFill/>
          </p:spPr>
          <p:txBody>
            <a:bodyPr wrap="square" rtlCol="0">
              <a:spAutoFit/>
            </a:bodyPr>
            <a:lstStyle/>
            <a:p>
              <a:pPr algn="ctr">
                <a:buClr>
                  <a:schemeClr val="accent6"/>
                </a:buClr>
                <a:defRPr/>
              </a:pPr>
              <a:r>
                <a:rPr lang="en-AU" sz="2000" b="1" dirty="0"/>
                <a:t>Sentencing</a:t>
              </a:r>
              <a:endParaRPr lang="en-US" sz="2000" b="1" dirty="0"/>
            </a:p>
          </p:txBody>
        </p:sp>
        <p:pic>
          <p:nvPicPr>
            <p:cNvPr id="6" name="Graphic 5" descr="Gavel">
              <a:extLst>
                <a:ext uri="{FF2B5EF4-FFF2-40B4-BE49-F238E27FC236}">
                  <a16:creationId xmlns:a16="http://schemas.microsoft.com/office/drawing/2014/main" id="{7EBE7059-5360-4C96-AB54-EAB8A40F06C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5430404" y="1789742"/>
              <a:ext cx="914400" cy="914400"/>
            </a:xfrm>
            <a:prstGeom prst="rect">
              <a:avLst/>
            </a:prstGeom>
          </p:spPr>
        </p:pic>
      </p:grpSp>
      <p:grpSp>
        <p:nvGrpSpPr>
          <p:cNvPr id="17" name="Group 16">
            <a:extLst>
              <a:ext uri="{FF2B5EF4-FFF2-40B4-BE49-F238E27FC236}">
                <a16:creationId xmlns:a16="http://schemas.microsoft.com/office/drawing/2014/main" id="{070D5FD3-EFA4-435F-A279-301A2DB50761}"/>
              </a:ext>
            </a:extLst>
          </p:cNvPr>
          <p:cNvGrpSpPr/>
          <p:nvPr/>
        </p:nvGrpSpPr>
        <p:grpSpPr>
          <a:xfrm>
            <a:off x="5272634" y="1651915"/>
            <a:ext cx="2684157" cy="2340000"/>
            <a:chOff x="8385447" y="1651915"/>
            <a:chExt cx="2684157" cy="2340000"/>
          </a:xfrm>
        </p:grpSpPr>
        <p:sp>
          <p:nvSpPr>
            <p:cNvPr id="43" name="Oval 42">
              <a:extLst>
                <a:ext uri="{FF2B5EF4-FFF2-40B4-BE49-F238E27FC236}">
                  <a16:creationId xmlns:a16="http://schemas.microsoft.com/office/drawing/2014/main" id="{CE1D7487-9AB1-45FC-BA37-0A1AF26264AA}"/>
                </a:ext>
              </a:extLst>
            </p:cNvPr>
            <p:cNvSpPr/>
            <p:nvPr/>
          </p:nvSpPr>
          <p:spPr>
            <a:xfrm>
              <a:off x="8539677" y="1651915"/>
              <a:ext cx="2340000" cy="234000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6"/>
                </a:buClr>
                <a:defRPr/>
              </a:pPr>
              <a:endParaRPr lang="en-AU" b="1" dirty="0">
                <a:solidFill>
                  <a:schemeClr val="bg1"/>
                </a:solidFill>
              </a:endParaRPr>
            </a:p>
            <a:p>
              <a:pPr algn="ctr">
                <a:buClr>
                  <a:schemeClr val="accent6"/>
                </a:buClr>
                <a:defRPr/>
              </a:pPr>
              <a:endParaRPr lang="en-AU" b="1" dirty="0">
                <a:solidFill>
                  <a:schemeClr val="bg1"/>
                </a:solidFill>
              </a:endParaRPr>
            </a:p>
            <a:p>
              <a:pPr algn="ctr">
                <a:buClr>
                  <a:schemeClr val="accent6"/>
                </a:buClr>
                <a:defRPr/>
              </a:pPr>
              <a:endParaRPr lang="en-AU" b="1" dirty="0">
                <a:solidFill>
                  <a:schemeClr val="bg1"/>
                </a:solidFill>
              </a:endParaRPr>
            </a:p>
          </p:txBody>
        </p:sp>
        <p:sp>
          <p:nvSpPr>
            <p:cNvPr id="59" name="TextBox 58">
              <a:extLst>
                <a:ext uri="{FF2B5EF4-FFF2-40B4-BE49-F238E27FC236}">
                  <a16:creationId xmlns:a16="http://schemas.microsoft.com/office/drawing/2014/main" id="{AAFEF934-4DAC-4C9A-9DF8-E2A7D6BC958F}"/>
                </a:ext>
              </a:extLst>
            </p:cNvPr>
            <p:cNvSpPr txBox="1"/>
            <p:nvPr/>
          </p:nvSpPr>
          <p:spPr>
            <a:xfrm>
              <a:off x="8385447" y="2907806"/>
              <a:ext cx="2684157" cy="984885"/>
            </a:xfrm>
            <a:prstGeom prst="rect">
              <a:avLst/>
            </a:prstGeom>
            <a:noFill/>
          </p:spPr>
          <p:txBody>
            <a:bodyPr wrap="square" rtlCol="0">
              <a:spAutoFit/>
            </a:bodyPr>
            <a:lstStyle/>
            <a:p>
              <a:pPr algn="ctr">
                <a:buClr>
                  <a:schemeClr val="accent6"/>
                </a:buClr>
              </a:pPr>
              <a:r>
                <a:rPr lang="en-AU" sz="2000" b="1" dirty="0">
                  <a:solidFill>
                    <a:schemeClr val="bg1"/>
                  </a:solidFill>
                </a:rPr>
                <a:t>Legal </a:t>
              </a:r>
            </a:p>
            <a:p>
              <a:pPr algn="ctr">
                <a:buClr>
                  <a:schemeClr val="accent6"/>
                </a:buClr>
              </a:pPr>
              <a:r>
                <a:rPr lang="en-AU" sz="2000" b="1" dirty="0">
                  <a:solidFill>
                    <a:schemeClr val="bg1"/>
                  </a:solidFill>
                </a:rPr>
                <a:t>actions</a:t>
              </a:r>
            </a:p>
            <a:p>
              <a:endParaRPr lang="en-AU" dirty="0"/>
            </a:p>
          </p:txBody>
        </p:sp>
        <p:pic>
          <p:nvPicPr>
            <p:cNvPr id="12" name="Graphic 11" descr="Police">
              <a:extLst>
                <a:ext uri="{FF2B5EF4-FFF2-40B4-BE49-F238E27FC236}">
                  <a16:creationId xmlns:a16="http://schemas.microsoft.com/office/drawing/2014/main" id="{EE8CC89E-D782-4FA1-AC58-523A0A8F7EF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175028" y="1894225"/>
              <a:ext cx="1080000" cy="1080000"/>
            </a:xfrm>
            <a:prstGeom prst="rect">
              <a:avLst/>
            </a:prstGeom>
          </p:spPr>
        </p:pic>
      </p:grpSp>
      <p:pic>
        <p:nvPicPr>
          <p:cNvPr id="74" name="Graphic 73" descr="Bar graph with downward trend with solid fill">
            <a:extLst>
              <a:ext uri="{FF2B5EF4-FFF2-40B4-BE49-F238E27FC236}">
                <a16:creationId xmlns:a16="http://schemas.microsoft.com/office/drawing/2014/main" id="{831D4228-9490-4695-A70D-4E7151525E7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991553" y="1877249"/>
            <a:ext cx="1003830" cy="1003830"/>
          </a:xfrm>
          <a:prstGeom prst="rect">
            <a:avLst/>
          </a:prstGeom>
        </p:spPr>
      </p:pic>
      <p:grpSp>
        <p:nvGrpSpPr>
          <p:cNvPr id="73" name="Group 72">
            <a:extLst>
              <a:ext uri="{FF2B5EF4-FFF2-40B4-BE49-F238E27FC236}">
                <a16:creationId xmlns:a16="http://schemas.microsoft.com/office/drawing/2014/main" id="{09A87B34-0F37-47C5-BAC0-EC740601195D}"/>
              </a:ext>
            </a:extLst>
          </p:cNvPr>
          <p:cNvGrpSpPr/>
          <p:nvPr/>
        </p:nvGrpSpPr>
        <p:grpSpPr>
          <a:xfrm>
            <a:off x="14751029" y="1507568"/>
            <a:ext cx="2425187" cy="2340000"/>
            <a:chOff x="5428402" y="1750993"/>
            <a:chExt cx="2425187" cy="2340000"/>
          </a:xfrm>
        </p:grpSpPr>
        <p:grpSp>
          <p:nvGrpSpPr>
            <p:cNvPr id="75" name="Group 74">
              <a:extLst>
                <a:ext uri="{FF2B5EF4-FFF2-40B4-BE49-F238E27FC236}">
                  <a16:creationId xmlns:a16="http://schemas.microsoft.com/office/drawing/2014/main" id="{DCF0F0E5-E4A1-451A-820A-5169F7FB998E}"/>
                </a:ext>
              </a:extLst>
            </p:cNvPr>
            <p:cNvGrpSpPr/>
            <p:nvPr/>
          </p:nvGrpSpPr>
          <p:grpSpPr>
            <a:xfrm>
              <a:off x="5434446" y="1750993"/>
              <a:ext cx="2340000" cy="2340000"/>
              <a:chOff x="5507196" y="1749842"/>
              <a:chExt cx="2235020" cy="2230812"/>
            </a:xfrm>
          </p:grpSpPr>
          <p:sp>
            <p:nvSpPr>
              <p:cNvPr id="77" name="Oval 76">
                <a:extLst>
                  <a:ext uri="{FF2B5EF4-FFF2-40B4-BE49-F238E27FC236}">
                    <a16:creationId xmlns:a16="http://schemas.microsoft.com/office/drawing/2014/main" id="{1FA09F24-C8CF-4F85-8F15-34C94F8ACE5B}"/>
                  </a:ext>
                </a:extLst>
              </p:cNvPr>
              <p:cNvSpPr/>
              <p:nvPr/>
            </p:nvSpPr>
            <p:spPr>
              <a:xfrm>
                <a:off x="5507196" y="1749842"/>
                <a:ext cx="2235020" cy="2230812"/>
              </a:xfrm>
              <a:prstGeom prst="ellipse">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6"/>
                  </a:buClr>
                  <a:defRPr/>
                </a:pPr>
                <a:endParaRPr lang="en-AU" b="1" dirty="0">
                  <a:solidFill>
                    <a:schemeClr val="bg1"/>
                  </a:solidFill>
                </a:endParaRPr>
              </a:p>
              <a:p>
                <a:pPr algn="ctr">
                  <a:buClr>
                    <a:schemeClr val="accent6"/>
                  </a:buClr>
                  <a:defRPr/>
                </a:pPr>
                <a:endParaRPr lang="en-AU" b="1" dirty="0">
                  <a:solidFill>
                    <a:schemeClr val="bg1"/>
                  </a:solidFill>
                </a:endParaRPr>
              </a:p>
              <a:p>
                <a:pPr algn="ctr">
                  <a:buClr>
                    <a:schemeClr val="accent6"/>
                  </a:buClr>
                  <a:defRPr/>
                </a:pPr>
                <a:endParaRPr lang="en-AU" b="1" dirty="0">
                  <a:solidFill>
                    <a:schemeClr val="bg1"/>
                  </a:solidFill>
                </a:endParaRPr>
              </a:p>
            </p:txBody>
          </p:sp>
          <p:grpSp>
            <p:nvGrpSpPr>
              <p:cNvPr id="78" name="Graphic 6" descr="Group of men">
                <a:extLst>
                  <a:ext uri="{FF2B5EF4-FFF2-40B4-BE49-F238E27FC236}">
                    <a16:creationId xmlns:a16="http://schemas.microsoft.com/office/drawing/2014/main" id="{8AFC9D02-1981-4612-A82D-F5A5216C714E}"/>
                  </a:ext>
                </a:extLst>
              </p:cNvPr>
              <p:cNvGrpSpPr/>
              <p:nvPr/>
            </p:nvGrpSpPr>
            <p:grpSpPr>
              <a:xfrm>
                <a:off x="6191749" y="1993176"/>
                <a:ext cx="836509" cy="756599"/>
                <a:chOff x="6206405" y="2051442"/>
                <a:chExt cx="836509" cy="756599"/>
              </a:xfrm>
              <a:solidFill>
                <a:srgbClr val="FFFFFF"/>
              </a:solidFill>
            </p:grpSpPr>
            <p:sp>
              <p:nvSpPr>
                <p:cNvPr id="79" name="Freeform: Shape 78">
                  <a:extLst>
                    <a:ext uri="{FF2B5EF4-FFF2-40B4-BE49-F238E27FC236}">
                      <a16:creationId xmlns:a16="http://schemas.microsoft.com/office/drawing/2014/main" id="{5C2BB87A-A4B3-4AFD-88E8-EA8A2EB25760}"/>
                    </a:ext>
                  </a:extLst>
                </p:cNvPr>
                <p:cNvSpPr/>
                <p:nvPr/>
              </p:nvSpPr>
              <p:spPr>
                <a:xfrm>
                  <a:off x="6800194" y="2051442"/>
                  <a:ext cx="136500" cy="136500"/>
                </a:xfrm>
                <a:custGeom>
                  <a:avLst/>
                  <a:gdLst>
                    <a:gd name="connsiteX0" fmla="*/ 136500 w 136500"/>
                    <a:gd name="connsiteY0" fmla="*/ 68250 h 136500"/>
                    <a:gd name="connsiteX1" fmla="*/ 68250 w 136500"/>
                    <a:gd name="connsiteY1" fmla="*/ 136500 h 136500"/>
                    <a:gd name="connsiteX2" fmla="*/ 0 w 136500"/>
                    <a:gd name="connsiteY2" fmla="*/ 68250 h 136500"/>
                    <a:gd name="connsiteX3" fmla="*/ 68250 w 136500"/>
                    <a:gd name="connsiteY3" fmla="*/ 0 h 136500"/>
                    <a:gd name="connsiteX4" fmla="*/ 136500 w 136500"/>
                    <a:gd name="connsiteY4" fmla="*/ 68250 h 13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00" h="136500">
                      <a:moveTo>
                        <a:pt x="136500" y="68250"/>
                      </a:moveTo>
                      <a:cubicBezTo>
                        <a:pt x="136500" y="105943"/>
                        <a:pt x="105943" y="136500"/>
                        <a:pt x="68250" y="136500"/>
                      </a:cubicBezTo>
                      <a:cubicBezTo>
                        <a:pt x="30557" y="136500"/>
                        <a:pt x="0" y="105943"/>
                        <a:pt x="0" y="68250"/>
                      </a:cubicBezTo>
                      <a:cubicBezTo>
                        <a:pt x="0" y="30557"/>
                        <a:pt x="30557" y="0"/>
                        <a:pt x="68250" y="0"/>
                      </a:cubicBezTo>
                      <a:cubicBezTo>
                        <a:pt x="105943" y="0"/>
                        <a:pt x="136500" y="30557"/>
                        <a:pt x="136500" y="68250"/>
                      </a:cubicBezTo>
                      <a:close/>
                    </a:path>
                  </a:pathLst>
                </a:custGeom>
                <a:solidFill>
                  <a:schemeClr val="bg1"/>
                </a:solidFill>
                <a:ln w="9723" cap="flat">
                  <a:noFill/>
                  <a:prstDash val="solid"/>
                  <a:miter/>
                </a:ln>
              </p:spPr>
              <p:txBody>
                <a:bodyPr rtlCol="0" anchor="ctr"/>
                <a:lstStyle/>
                <a:p>
                  <a:endParaRPr lang="en-AU" dirty="0"/>
                </a:p>
              </p:txBody>
            </p:sp>
            <p:sp>
              <p:nvSpPr>
                <p:cNvPr id="80" name="Freeform: Shape 79">
                  <a:extLst>
                    <a:ext uri="{FF2B5EF4-FFF2-40B4-BE49-F238E27FC236}">
                      <a16:creationId xmlns:a16="http://schemas.microsoft.com/office/drawing/2014/main" id="{44BC85E7-84F1-4C9A-B86D-2C1C780D33F4}"/>
                    </a:ext>
                  </a:extLst>
                </p:cNvPr>
                <p:cNvSpPr/>
                <p:nvPr/>
              </p:nvSpPr>
              <p:spPr>
                <a:xfrm>
                  <a:off x="6312694" y="2051442"/>
                  <a:ext cx="136500" cy="136500"/>
                </a:xfrm>
                <a:custGeom>
                  <a:avLst/>
                  <a:gdLst>
                    <a:gd name="connsiteX0" fmla="*/ 136500 w 136500"/>
                    <a:gd name="connsiteY0" fmla="*/ 68250 h 136500"/>
                    <a:gd name="connsiteX1" fmla="*/ 68250 w 136500"/>
                    <a:gd name="connsiteY1" fmla="*/ 136500 h 136500"/>
                    <a:gd name="connsiteX2" fmla="*/ 0 w 136500"/>
                    <a:gd name="connsiteY2" fmla="*/ 68250 h 136500"/>
                    <a:gd name="connsiteX3" fmla="*/ 68250 w 136500"/>
                    <a:gd name="connsiteY3" fmla="*/ 0 h 136500"/>
                    <a:gd name="connsiteX4" fmla="*/ 136500 w 136500"/>
                    <a:gd name="connsiteY4" fmla="*/ 68250 h 13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00" h="136500">
                      <a:moveTo>
                        <a:pt x="136500" y="68250"/>
                      </a:moveTo>
                      <a:cubicBezTo>
                        <a:pt x="136500" y="105943"/>
                        <a:pt x="105943" y="136500"/>
                        <a:pt x="68250" y="136500"/>
                      </a:cubicBezTo>
                      <a:cubicBezTo>
                        <a:pt x="30557" y="136500"/>
                        <a:pt x="0" y="105943"/>
                        <a:pt x="0" y="68250"/>
                      </a:cubicBezTo>
                      <a:cubicBezTo>
                        <a:pt x="0" y="30557"/>
                        <a:pt x="30557" y="0"/>
                        <a:pt x="68250" y="0"/>
                      </a:cubicBezTo>
                      <a:cubicBezTo>
                        <a:pt x="105943" y="0"/>
                        <a:pt x="136500" y="30557"/>
                        <a:pt x="136500" y="68250"/>
                      </a:cubicBezTo>
                      <a:close/>
                    </a:path>
                  </a:pathLst>
                </a:custGeom>
                <a:solidFill>
                  <a:schemeClr val="bg1"/>
                </a:solidFill>
                <a:ln w="9723" cap="flat">
                  <a:noFill/>
                  <a:prstDash val="solid"/>
                  <a:miter/>
                </a:ln>
              </p:spPr>
              <p:txBody>
                <a:bodyPr rtlCol="0" anchor="ctr"/>
                <a:lstStyle/>
                <a:p>
                  <a:endParaRPr lang="en-AU" dirty="0"/>
                </a:p>
              </p:txBody>
            </p:sp>
            <p:sp>
              <p:nvSpPr>
                <p:cNvPr id="81" name="Freeform: Shape 80">
                  <a:extLst>
                    <a:ext uri="{FF2B5EF4-FFF2-40B4-BE49-F238E27FC236}">
                      <a16:creationId xmlns:a16="http://schemas.microsoft.com/office/drawing/2014/main" id="{255EE96C-6C75-4926-9183-2A9D83E27F42}"/>
                    </a:ext>
                  </a:extLst>
                </p:cNvPr>
                <p:cNvSpPr/>
                <p:nvPr/>
              </p:nvSpPr>
              <p:spPr>
                <a:xfrm>
                  <a:off x="6556444" y="2051442"/>
                  <a:ext cx="136500" cy="136500"/>
                </a:xfrm>
                <a:custGeom>
                  <a:avLst/>
                  <a:gdLst>
                    <a:gd name="connsiteX0" fmla="*/ 136500 w 136500"/>
                    <a:gd name="connsiteY0" fmla="*/ 68250 h 136500"/>
                    <a:gd name="connsiteX1" fmla="*/ 68250 w 136500"/>
                    <a:gd name="connsiteY1" fmla="*/ 136500 h 136500"/>
                    <a:gd name="connsiteX2" fmla="*/ 0 w 136500"/>
                    <a:gd name="connsiteY2" fmla="*/ 68250 h 136500"/>
                    <a:gd name="connsiteX3" fmla="*/ 68250 w 136500"/>
                    <a:gd name="connsiteY3" fmla="*/ 0 h 136500"/>
                    <a:gd name="connsiteX4" fmla="*/ 136500 w 136500"/>
                    <a:gd name="connsiteY4" fmla="*/ 68250 h 13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00" h="136500">
                      <a:moveTo>
                        <a:pt x="136500" y="68250"/>
                      </a:moveTo>
                      <a:cubicBezTo>
                        <a:pt x="136500" y="105943"/>
                        <a:pt x="105943" y="136500"/>
                        <a:pt x="68250" y="136500"/>
                      </a:cubicBezTo>
                      <a:cubicBezTo>
                        <a:pt x="30557" y="136500"/>
                        <a:pt x="0" y="105943"/>
                        <a:pt x="0" y="68250"/>
                      </a:cubicBezTo>
                      <a:cubicBezTo>
                        <a:pt x="0" y="30557"/>
                        <a:pt x="30557" y="0"/>
                        <a:pt x="68250" y="0"/>
                      </a:cubicBezTo>
                      <a:cubicBezTo>
                        <a:pt x="105943" y="0"/>
                        <a:pt x="136500" y="30557"/>
                        <a:pt x="136500" y="68250"/>
                      </a:cubicBezTo>
                      <a:close/>
                    </a:path>
                  </a:pathLst>
                </a:custGeom>
                <a:solidFill>
                  <a:schemeClr val="bg1"/>
                </a:solidFill>
                <a:ln w="9723" cap="flat">
                  <a:noFill/>
                  <a:prstDash val="solid"/>
                  <a:miter/>
                </a:ln>
              </p:spPr>
              <p:txBody>
                <a:bodyPr rtlCol="0" anchor="ctr"/>
                <a:lstStyle/>
                <a:p>
                  <a:endParaRPr lang="en-AU" dirty="0"/>
                </a:p>
              </p:txBody>
            </p:sp>
            <p:sp>
              <p:nvSpPr>
                <p:cNvPr id="82" name="Freeform: Shape 81">
                  <a:extLst>
                    <a:ext uri="{FF2B5EF4-FFF2-40B4-BE49-F238E27FC236}">
                      <a16:creationId xmlns:a16="http://schemas.microsoft.com/office/drawing/2014/main" id="{F3AA46AD-CA45-4239-9537-D78C0440FC9C}"/>
                    </a:ext>
                  </a:extLst>
                </p:cNvPr>
                <p:cNvSpPr/>
                <p:nvPr/>
              </p:nvSpPr>
              <p:spPr>
                <a:xfrm>
                  <a:off x="6452107" y="2208416"/>
                  <a:ext cx="347069" cy="599625"/>
                </a:xfrm>
                <a:custGeom>
                  <a:avLst/>
                  <a:gdLst>
                    <a:gd name="connsiteX0" fmla="*/ 346139 w 347069"/>
                    <a:gd name="connsiteY0" fmla="*/ 229125 h 599625"/>
                    <a:gd name="connsiteX1" fmla="*/ 302264 w 347069"/>
                    <a:gd name="connsiteY1" fmla="*/ 67275 h 599625"/>
                    <a:gd name="connsiteX2" fmla="*/ 293489 w 347069"/>
                    <a:gd name="connsiteY2" fmla="*/ 51675 h 599625"/>
                    <a:gd name="connsiteX3" fmla="*/ 226214 w 347069"/>
                    <a:gd name="connsiteY3" fmla="*/ 8775 h 599625"/>
                    <a:gd name="connsiteX4" fmla="*/ 173564 w 347069"/>
                    <a:gd name="connsiteY4" fmla="*/ 0 h 599625"/>
                    <a:gd name="connsiteX5" fmla="*/ 120914 w 347069"/>
                    <a:gd name="connsiteY5" fmla="*/ 8775 h 599625"/>
                    <a:gd name="connsiteX6" fmla="*/ 53639 w 347069"/>
                    <a:gd name="connsiteY6" fmla="*/ 51675 h 599625"/>
                    <a:gd name="connsiteX7" fmla="*/ 44864 w 347069"/>
                    <a:gd name="connsiteY7" fmla="*/ 67275 h 599625"/>
                    <a:gd name="connsiteX8" fmla="*/ 989 w 347069"/>
                    <a:gd name="connsiteY8" fmla="*/ 229125 h 599625"/>
                    <a:gd name="connsiteX9" fmla="*/ 21464 w 347069"/>
                    <a:gd name="connsiteY9" fmla="*/ 266175 h 599625"/>
                    <a:gd name="connsiteX10" fmla="*/ 29264 w 347069"/>
                    <a:gd name="connsiteY10" fmla="*/ 267150 h 599625"/>
                    <a:gd name="connsiteX11" fmla="*/ 57539 w 347069"/>
                    <a:gd name="connsiteY11" fmla="*/ 245700 h 599625"/>
                    <a:gd name="connsiteX12" fmla="*/ 96539 w 347069"/>
                    <a:gd name="connsiteY12" fmla="*/ 103350 h 599625"/>
                    <a:gd name="connsiteX13" fmla="*/ 96539 w 347069"/>
                    <a:gd name="connsiteY13" fmla="*/ 599625 h 599625"/>
                    <a:gd name="connsiteX14" fmla="*/ 155039 w 347069"/>
                    <a:gd name="connsiteY14" fmla="*/ 599625 h 599625"/>
                    <a:gd name="connsiteX15" fmla="*/ 155039 w 347069"/>
                    <a:gd name="connsiteY15" fmla="*/ 320775 h 599625"/>
                    <a:gd name="connsiteX16" fmla="*/ 194039 w 347069"/>
                    <a:gd name="connsiteY16" fmla="*/ 320775 h 599625"/>
                    <a:gd name="connsiteX17" fmla="*/ 194039 w 347069"/>
                    <a:gd name="connsiteY17" fmla="*/ 598650 h 599625"/>
                    <a:gd name="connsiteX18" fmla="*/ 252539 w 347069"/>
                    <a:gd name="connsiteY18" fmla="*/ 598650 h 599625"/>
                    <a:gd name="connsiteX19" fmla="*/ 252539 w 347069"/>
                    <a:gd name="connsiteY19" fmla="*/ 103350 h 599625"/>
                    <a:gd name="connsiteX20" fmla="*/ 291539 w 347069"/>
                    <a:gd name="connsiteY20" fmla="*/ 245700 h 599625"/>
                    <a:gd name="connsiteX21" fmla="*/ 319814 w 347069"/>
                    <a:gd name="connsiteY21" fmla="*/ 267150 h 599625"/>
                    <a:gd name="connsiteX22" fmla="*/ 327614 w 347069"/>
                    <a:gd name="connsiteY22" fmla="*/ 266175 h 599625"/>
                    <a:gd name="connsiteX23" fmla="*/ 346139 w 347069"/>
                    <a:gd name="connsiteY23" fmla="*/ 229125 h 59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7069" h="599625">
                      <a:moveTo>
                        <a:pt x="346139" y="229125"/>
                      </a:moveTo>
                      <a:lnTo>
                        <a:pt x="302264" y="67275"/>
                      </a:lnTo>
                      <a:cubicBezTo>
                        <a:pt x="300314" y="61425"/>
                        <a:pt x="297389" y="55575"/>
                        <a:pt x="293489" y="51675"/>
                      </a:cubicBezTo>
                      <a:cubicBezTo>
                        <a:pt x="274964" y="32175"/>
                        <a:pt x="251564" y="17550"/>
                        <a:pt x="226214" y="8775"/>
                      </a:cubicBezTo>
                      <a:cubicBezTo>
                        <a:pt x="209639" y="2925"/>
                        <a:pt x="192089" y="0"/>
                        <a:pt x="173564" y="0"/>
                      </a:cubicBezTo>
                      <a:cubicBezTo>
                        <a:pt x="155039" y="0"/>
                        <a:pt x="137489" y="2925"/>
                        <a:pt x="120914" y="8775"/>
                      </a:cubicBezTo>
                      <a:cubicBezTo>
                        <a:pt x="94589" y="17550"/>
                        <a:pt x="72164" y="32175"/>
                        <a:pt x="53639" y="51675"/>
                      </a:cubicBezTo>
                      <a:cubicBezTo>
                        <a:pt x="49739" y="56550"/>
                        <a:pt x="46814" y="61425"/>
                        <a:pt x="44864" y="67275"/>
                      </a:cubicBezTo>
                      <a:lnTo>
                        <a:pt x="989" y="229125"/>
                      </a:lnTo>
                      <a:cubicBezTo>
                        <a:pt x="-2911" y="244725"/>
                        <a:pt x="4889" y="262275"/>
                        <a:pt x="21464" y="266175"/>
                      </a:cubicBezTo>
                      <a:cubicBezTo>
                        <a:pt x="24389" y="267150"/>
                        <a:pt x="26339" y="267150"/>
                        <a:pt x="29264" y="267150"/>
                      </a:cubicBezTo>
                      <a:cubicBezTo>
                        <a:pt x="41939" y="267150"/>
                        <a:pt x="53639" y="258375"/>
                        <a:pt x="57539" y="245700"/>
                      </a:cubicBezTo>
                      <a:lnTo>
                        <a:pt x="96539" y="103350"/>
                      </a:lnTo>
                      <a:lnTo>
                        <a:pt x="96539" y="599625"/>
                      </a:lnTo>
                      <a:lnTo>
                        <a:pt x="155039" y="599625"/>
                      </a:lnTo>
                      <a:lnTo>
                        <a:pt x="155039" y="320775"/>
                      </a:lnTo>
                      <a:lnTo>
                        <a:pt x="194039" y="320775"/>
                      </a:lnTo>
                      <a:lnTo>
                        <a:pt x="194039" y="598650"/>
                      </a:lnTo>
                      <a:lnTo>
                        <a:pt x="252539" y="598650"/>
                      </a:lnTo>
                      <a:lnTo>
                        <a:pt x="252539" y="103350"/>
                      </a:lnTo>
                      <a:lnTo>
                        <a:pt x="291539" y="245700"/>
                      </a:lnTo>
                      <a:cubicBezTo>
                        <a:pt x="295439" y="258375"/>
                        <a:pt x="307139" y="267150"/>
                        <a:pt x="319814" y="267150"/>
                      </a:cubicBezTo>
                      <a:cubicBezTo>
                        <a:pt x="322739" y="267150"/>
                        <a:pt x="324689" y="267150"/>
                        <a:pt x="327614" y="266175"/>
                      </a:cubicBezTo>
                      <a:cubicBezTo>
                        <a:pt x="341264" y="262275"/>
                        <a:pt x="350039" y="244725"/>
                        <a:pt x="346139" y="229125"/>
                      </a:cubicBezTo>
                      <a:close/>
                    </a:path>
                  </a:pathLst>
                </a:custGeom>
                <a:solidFill>
                  <a:schemeClr val="bg1"/>
                </a:solidFill>
                <a:ln w="9723" cap="flat">
                  <a:noFill/>
                  <a:prstDash val="solid"/>
                  <a:miter/>
                </a:ln>
              </p:spPr>
              <p:txBody>
                <a:bodyPr rtlCol="0" anchor="ctr"/>
                <a:lstStyle/>
                <a:p>
                  <a:endParaRPr lang="en-AU" dirty="0"/>
                </a:p>
              </p:txBody>
            </p:sp>
            <p:sp>
              <p:nvSpPr>
                <p:cNvPr id="83" name="Freeform: Shape 82">
                  <a:extLst>
                    <a:ext uri="{FF2B5EF4-FFF2-40B4-BE49-F238E27FC236}">
                      <a16:creationId xmlns:a16="http://schemas.microsoft.com/office/drawing/2014/main" id="{10F8D43A-DBB3-49DF-A532-AA6B1736DB5D}"/>
                    </a:ext>
                  </a:extLst>
                </p:cNvPr>
                <p:cNvSpPr/>
                <p:nvPr/>
              </p:nvSpPr>
              <p:spPr>
                <a:xfrm>
                  <a:off x="6206405" y="2207441"/>
                  <a:ext cx="281788" cy="600600"/>
                </a:xfrm>
                <a:custGeom>
                  <a:avLst/>
                  <a:gdLst>
                    <a:gd name="connsiteX0" fmla="*/ 226214 w 281788"/>
                    <a:gd name="connsiteY0" fmla="*/ 225225 h 600600"/>
                    <a:gd name="connsiteX1" fmla="*/ 270089 w 281788"/>
                    <a:gd name="connsiteY1" fmla="*/ 63375 h 600600"/>
                    <a:gd name="connsiteX2" fmla="*/ 281789 w 281788"/>
                    <a:gd name="connsiteY2" fmla="*/ 39975 h 600600"/>
                    <a:gd name="connsiteX3" fmla="*/ 226214 w 281788"/>
                    <a:gd name="connsiteY3" fmla="*/ 8775 h 600600"/>
                    <a:gd name="connsiteX4" fmla="*/ 173564 w 281788"/>
                    <a:gd name="connsiteY4" fmla="*/ 0 h 600600"/>
                    <a:gd name="connsiteX5" fmla="*/ 120914 w 281788"/>
                    <a:gd name="connsiteY5" fmla="*/ 8775 h 600600"/>
                    <a:gd name="connsiteX6" fmla="*/ 53639 w 281788"/>
                    <a:gd name="connsiteY6" fmla="*/ 51675 h 600600"/>
                    <a:gd name="connsiteX7" fmla="*/ 44864 w 281788"/>
                    <a:gd name="connsiteY7" fmla="*/ 67275 h 600600"/>
                    <a:gd name="connsiteX8" fmla="*/ 989 w 281788"/>
                    <a:gd name="connsiteY8" fmla="*/ 230100 h 600600"/>
                    <a:gd name="connsiteX9" fmla="*/ 21464 w 281788"/>
                    <a:gd name="connsiteY9" fmla="*/ 267150 h 600600"/>
                    <a:gd name="connsiteX10" fmla="*/ 29264 w 281788"/>
                    <a:gd name="connsiteY10" fmla="*/ 268125 h 600600"/>
                    <a:gd name="connsiteX11" fmla="*/ 57539 w 281788"/>
                    <a:gd name="connsiteY11" fmla="*/ 246675 h 600600"/>
                    <a:gd name="connsiteX12" fmla="*/ 96539 w 281788"/>
                    <a:gd name="connsiteY12" fmla="*/ 104325 h 600600"/>
                    <a:gd name="connsiteX13" fmla="*/ 96539 w 281788"/>
                    <a:gd name="connsiteY13" fmla="*/ 600600 h 600600"/>
                    <a:gd name="connsiteX14" fmla="*/ 155039 w 281788"/>
                    <a:gd name="connsiteY14" fmla="*/ 600600 h 600600"/>
                    <a:gd name="connsiteX15" fmla="*/ 155039 w 281788"/>
                    <a:gd name="connsiteY15" fmla="*/ 321750 h 600600"/>
                    <a:gd name="connsiteX16" fmla="*/ 194039 w 281788"/>
                    <a:gd name="connsiteY16" fmla="*/ 321750 h 600600"/>
                    <a:gd name="connsiteX17" fmla="*/ 194039 w 281788"/>
                    <a:gd name="connsiteY17" fmla="*/ 599625 h 600600"/>
                    <a:gd name="connsiteX18" fmla="*/ 252539 w 281788"/>
                    <a:gd name="connsiteY18" fmla="*/ 599625 h 600600"/>
                    <a:gd name="connsiteX19" fmla="*/ 252539 w 281788"/>
                    <a:gd name="connsiteY19" fmla="*/ 283725 h 600600"/>
                    <a:gd name="connsiteX20" fmla="*/ 226214 w 281788"/>
                    <a:gd name="connsiteY20" fmla="*/ 225225 h 6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1788" h="600600">
                      <a:moveTo>
                        <a:pt x="226214" y="225225"/>
                      </a:moveTo>
                      <a:lnTo>
                        <a:pt x="270089" y="63375"/>
                      </a:lnTo>
                      <a:cubicBezTo>
                        <a:pt x="272039" y="54600"/>
                        <a:pt x="276914" y="46800"/>
                        <a:pt x="281789" y="39975"/>
                      </a:cubicBezTo>
                      <a:cubicBezTo>
                        <a:pt x="266189" y="26325"/>
                        <a:pt x="246689" y="15600"/>
                        <a:pt x="226214" y="8775"/>
                      </a:cubicBezTo>
                      <a:cubicBezTo>
                        <a:pt x="209639" y="2925"/>
                        <a:pt x="192089" y="0"/>
                        <a:pt x="173564" y="0"/>
                      </a:cubicBezTo>
                      <a:cubicBezTo>
                        <a:pt x="155039" y="0"/>
                        <a:pt x="137489" y="2925"/>
                        <a:pt x="120914" y="8775"/>
                      </a:cubicBezTo>
                      <a:cubicBezTo>
                        <a:pt x="94589" y="17550"/>
                        <a:pt x="72164" y="32175"/>
                        <a:pt x="53639" y="51675"/>
                      </a:cubicBezTo>
                      <a:cubicBezTo>
                        <a:pt x="49739" y="56550"/>
                        <a:pt x="46814" y="61425"/>
                        <a:pt x="44864" y="67275"/>
                      </a:cubicBezTo>
                      <a:lnTo>
                        <a:pt x="989" y="230100"/>
                      </a:lnTo>
                      <a:cubicBezTo>
                        <a:pt x="-2911" y="245700"/>
                        <a:pt x="4889" y="263250"/>
                        <a:pt x="21464" y="267150"/>
                      </a:cubicBezTo>
                      <a:cubicBezTo>
                        <a:pt x="24389" y="268125"/>
                        <a:pt x="26339" y="268125"/>
                        <a:pt x="29264" y="268125"/>
                      </a:cubicBezTo>
                      <a:cubicBezTo>
                        <a:pt x="41939" y="268125"/>
                        <a:pt x="53639" y="259350"/>
                        <a:pt x="57539" y="246675"/>
                      </a:cubicBezTo>
                      <a:lnTo>
                        <a:pt x="96539" y="104325"/>
                      </a:lnTo>
                      <a:lnTo>
                        <a:pt x="96539" y="600600"/>
                      </a:lnTo>
                      <a:lnTo>
                        <a:pt x="155039" y="600600"/>
                      </a:lnTo>
                      <a:lnTo>
                        <a:pt x="155039" y="321750"/>
                      </a:lnTo>
                      <a:lnTo>
                        <a:pt x="194039" y="321750"/>
                      </a:lnTo>
                      <a:lnTo>
                        <a:pt x="194039" y="599625"/>
                      </a:lnTo>
                      <a:lnTo>
                        <a:pt x="252539" y="599625"/>
                      </a:lnTo>
                      <a:lnTo>
                        <a:pt x="252539" y="283725"/>
                      </a:lnTo>
                      <a:cubicBezTo>
                        <a:pt x="232064" y="273975"/>
                        <a:pt x="220364" y="249600"/>
                        <a:pt x="226214" y="225225"/>
                      </a:cubicBezTo>
                      <a:close/>
                    </a:path>
                  </a:pathLst>
                </a:custGeom>
                <a:solidFill>
                  <a:schemeClr val="bg1"/>
                </a:solidFill>
                <a:ln w="9723" cap="flat">
                  <a:noFill/>
                  <a:prstDash val="solid"/>
                  <a:miter/>
                </a:ln>
              </p:spPr>
              <p:txBody>
                <a:bodyPr rtlCol="0" anchor="ctr"/>
                <a:lstStyle/>
                <a:p>
                  <a:endParaRPr lang="en-AU" dirty="0"/>
                </a:p>
              </p:txBody>
            </p:sp>
            <p:sp>
              <p:nvSpPr>
                <p:cNvPr id="84" name="Freeform: Shape 83">
                  <a:extLst>
                    <a:ext uri="{FF2B5EF4-FFF2-40B4-BE49-F238E27FC236}">
                      <a16:creationId xmlns:a16="http://schemas.microsoft.com/office/drawing/2014/main" id="{26F6BD2A-C03B-4464-8EF9-DDD50C82E4D3}"/>
                    </a:ext>
                  </a:extLst>
                </p:cNvPr>
                <p:cNvSpPr/>
                <p:nvPr/>
              </p:nvSpPr>
              <p:spPr>
                <a:xfrm>
                  <a:off x="6760221" y="2208416"/>
                  <a:ext cx="282693" cy="599625"/>
                </a:xfrm>
                <a:custGeom>
                  <a:avLst/>
                  <a:gdLst>
                    <a:gd name="connsiteX0" fmla="*/ 281775 w 282693"/>
                    <a:gd name="connsiteY0" fmla="*/ 229125 h 599625"/>
                    <a:gd name="connsiteX1" fmla="*/ 236925 w 282693"/>
                    <a:gd name="connsiteY1" fmla="*/ 67275 h 599625"/>
                    <a:gd name="connsiteX2" fmla="*/ 228150 w 282693"/>
                    <a:gd name="connsiteY2" fmla="*/ 51675 h 599625"/>
                    <a:gd name="connsiteX3" fmla="*/ 160875 w 282693"/>
                    <a:gd name="connsiteY3" fmla="*/ 8775 h 599625"/>
                    <a:gd name="connsiteX4" fmla="*/ 108225 w 282693"/>
                    <a:gd name="connsiteY4" fmla="*/ 0 h 599625"/>
                    <a:gd name="connsiteX5" fmla="*/ 55575 w 282693"/>
                    <a:gd name="connsiteY5" fmla="*/ 8775 h 599625"/>
                    <a:gd name="connsiteX6" fmla="*/ 0 w 282693"/>
                    <a:gd name="connsiteY6" fmla="*/ 39975 h 599625"/>
                    <a:gd name="connsiteX7" fmla="*/ 11700 w 282693"/>
                    <a:gd name="connsiteY7" fmla="*/ 62400 h 599625"/>
                    <a:gd name="connsiteX8" fmla="*/ 55575 w 282693"/>
                    <a:gd name="connsiteY8" fmla="*/ 224250 h 599625"/>
                    <a:gd name="connsiteX9" fmla="*/ 29250 w 282693"/>
                    <a:gd name="connsiteY9" fmla="*/ 282750 h 599625"/>
                    <a:gd name="connsiteX10" fmla="*/ 29250 w 282693"/>
                    <a:gd name="connsiteY10" fmla="*/ 599625 h 599625"/>
                    <a:gd name="connsiteX11" fmla="*/ 87750 w 282693"/>
                    <a:gd name="connsiteY11" fmla="*/ 599625 h 599625"/>
                    <a:gd name="connsiteX12" fmla="*/ 87750 w 282693"/>
                    <a:gd name="connsiteY12" fmla="*/ 320775 h 599625"/>
                    <a:gd name="connsiteX13" fmla="*/ 126750 w 282693"/>
                    <a:gd name="connsiteY13" fmla="*/ 320775 h 599625"/>
                    <a:gd name="connsiteX14" fmla="*/ 126750 w 282693"/>
                    <a:gd name="connsiteY14" fmla="*/ 598650 h 599625"/>
                    <a:gd name="connsiteX15" fmla="*/ 185250 w 282693"/>
                    <a:gd name="connsiteY15" fmla="*/ 598650 h 599625"/>
                    <a:gd name="connsiteX16" fmla="*/ 185250 w 282693"/>
                    <a:gd name="connsiteY16" fmla="*/ 103350 h 599625"/>
                    <a:gd name="connsiteX17" fmla="*/ 224250 w 282693"/>
                    <a:gd name="connsiteY17" fmla="*/ 245700 h 599625"/>
                    <a:gd name="connsiteX18" fmla="*/ 252525 w 282693"/>
                    <a:gd name="connsiteY18" fmla="*/ 267150 h 599625"/>
                    <a:gd name="connsiteX19" fmla="*/ 260325 w 282693"/>
                    <a:gd name="connsiteY19" fmla="*/ 266175 h 599625"/>
                    <a:gd name="connsiteX20" fmla="*/ 281775 w 282693"/>
                    <a:gd name="connsiteY20" fmla="*/ 229125 h 59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693" h="599625">
                      <a:moveTo>
                        <a:pt x="281775" y="229125"/>
                      </a:moveTo>
                      <a:lnTo>
                        <a:pt x="236925" y="67275"/>
                      </a:lnTo>
                      <a:cubicBezTo>
                        <a:pt x="234975" y="61425"/>
                        <a:pt x="232050" y="55575"/>
                        <a:pt x="228150" y="51675"/>
                      </a:cubicBezTo>
                      <a:cubicBezTo>
                        <a:pt x="209625" y="32175"/>
                        <a:pt x="186225" y="17550"/>
                        <a:pt x="160875" y="8775"/>
                      </a:cubicBezTo>
                      <a:cubicBezTo>
                        <a:pt x="144300" y="2925"/>
                        <a:pt x="126750" y="0"/>
                        <a:pt x="108225" y="0"/>
                      </a:cubicBezTo>
                      <a:cubicBezTo>
                        <a:pt x="89700" y="0"/>
                        <a:pt x="72150" y="2925"/>
                        <a:pt x="55575" y="8775"/>
                      </a:cubicBezTo>
                      <a:cubicBezTo>
                        <a:pt x="35100" y="15600"/>
                        <a:pt x="16575" y="26325"/>
                        <a:pt x="0" y="39975"/>
                      </a:cubicBezTo>
                      <a:cubicBezTo>
                        <a:pt x="5850" y="46800"/>
                        <a:pt x="9750" y="54600"/>
                        <a:pt x="11700" y="62400"/>
                      </a:cubicBezTo>
                      <a:lnTo>
                        <a:pt x="55575" y="224250"/>
                      </a:lnTo>
                      <a:cubicBezTo>
                        <a:pt x="62400" y="248625"/>
                        <a:pt x="49725" y="273000"/>
                        <a:pt x="29250" y="282750"/>
                      </a:cubicBezTo>
                      <a:lnTo>
                        <a:pt x="29250" y="599625"/>
                      </a:lnTo>
                      <a:lnTo>
                        <a:pt x="87750" y="599625"/>
                      </a:lnTo>
                      <a:lnTo>
                        <a:pt x="87750" y="320775"/>
                      </a:lnTo>
                      <a:lnTo>
                        <a:pt x="126750" y="320775"/>
                      </a:lnTo>
                      <a:lnTo>
                        <a:pt x="126750" y="598650"/>
                      </a:lnTo>
                      <a:lnTo>
                        <a:pt x="185250" y="598650"/>
                      </a:lnTo>
                      <a:lnTo>
                        <a:pt x="185250" y="103350"/>
                      </a:lnTo>
                      <a:lnTo>
                        <a:pt x="224250" y="245700"/>
                      </a:lnTo>
                      <a:cubicBezTo>
                        <a:pt x="228150" y="258375"/>
                        <a:pt x="239850" y="267150"/>
                        <a:pt x="252525" y="267150"/>
                      </a:cubicBezTo>
                      <a:cubicBezTo>
                        <a:pt x="255450" y="267150"/>
                        <a:pt x="257400" y="267150"/>
                        <a:pt x="260325" y="266175"/>
                      </a:cubicBezTo>
                      <a:cubicBezTo>
                        <a:pt x="276900" y="262275"/>
                        <a:pt x="285675" y="244725"/>
                        <a:pt x="281775" y="229125"/>
                      </a:cubicBezTo>
                      <a:close/>
                    </a:path>
                  </a:pathLst>
                </a:custGeom>
                <a:solidFill>
                  <a:schemeClr val="bg1"/>
                </a:solidFill>
                <a:ln w="9723" cap="flat">
                  <a:noFill/>
                  <a:prstDash val="solid"/>
                  <a:miter/>
                </a:ln>
              </p:spPr>
              <p:txBody>
                <a:bodyPr rtlCol="0" anchor="ctr"/>
                <a:lstStyle/>
                <a:p>
                  <a:endParaRPr lang="en-AU" dirty="0"/>
                </a:p>
              </p:txBody>
            </p:sp>
          </p:grpSp>
        </p:grpSp>
        <p:sp>
          <p:nvSpPr>
            <p:cNvPr id="76" name="TextBox 75">
              <a:extLst>
                <a:ext uri="{FF2B5EF4-FFF2-40B4-BE49-F238E27FC236}">
                  <a16:creationId xmlns:a16="http://schemas.microsoft.com/office/drawing/2014/main" id="{BF7F2C3F-F3E7-4C79-AEAE-55FF4418405F}"/>
                </a:ext>
              </a:extLst>
            </p:cNvPr>
            <p:cNvSpPr txBox="1"/>
            <p:nvPr/>
          </p:nvSpPr>
          <p:spPr>
            <a:xfrm>
              <a:off x="5428402" y="2853290"/>
              <a:ext cx="2425187" cy="677108"/>
            </a:xfrm>
            <a:prstGeom prst="rect">
              <a:avLst/>
            </a:prstGeom>
            <a:noFill/>
          </p:spPr>
          <p:txBody>
            <a:bodyPr wrap="square" rtlCol="0">
              <a:spAutoFit/>
            </a:bodyPr>
            <a:lstStyle/>
            <a:p>
              <a:pPr algn="ctr" defTabSz="1371686">
                <a:buClr>
                  <a:srgbClr val="FF0000"/>
                </a:buClr>
                <a:defRPr/>
              </a:pPr>
              <a:r>
                <a:rPr lang="en-AU" sz="2000" b="1" dirty="0">
                  <a:solidFill>
                    <a:schemeClr val="bg1"/>
                  </a:solidFill>
                </a:rPr>
                <a:t>Reoffending</a:t>
              </a:r>
            </a:p>
            <a:p>
              <a:endParaRPr lang="en-AU" dirty="0">
                <a:solidFill>
                  <a:schemeClr val="bg1"/>
                </a:solidFill>
              </a:endParaRPr>
            </a:p>
          </p:txBody>
        </p:sp>
      </p:grpSp>
      <p:sp>
        <p:nvSpPr>
          <p:cNvPr id="71" name="TextBox 70">
            <a:extLst>
              <a:ext uri="{FF2B5EF4-FFF2-40B4-BE49-F238E27FC236}">
                <a16:creationId xmlns:a16="http://schemas.microsoft.com/office/drawing/2014/main" id="{8CDF5F95-97A5-4735-8D8C-F22FCDA1A5CC}"/>
              </a:ext>
            </a:extLst>
          </p:cNvPr>
          <p:cNvSpPr txBox="1"/>
          <p:nvPr/>
        </p:nvSpPr>
        <p:spPr>
          <a:xfrm>
            <a:off x="7115788" y="261939"/>
            <a:ext cx="5420202" cy="708014"/>
          </a:xfrm>
          <a:prstGeom prst="rect">
            <a:avLst/>
          </a:prstGeom>
          <a:noFill/>
        </p:spPr>
        <p:txBody>
          <a:bodyPr wrap="none">
            <a:spAutoFit/>
          </a:bodyPr>
          <a:lstStyle/>
          <a:p>
            <a:pPr algn="ctr">
              <a:defRPr/>
            </a:pPr>
            <a:r>
              <a:rPr lang="en-US" sz="4001" b="1" spc="300" dirty="0">
                <a:solidFill>
                  <a:srgbClr val="453977"/>
                </a:solidFill>
              </a:rPr>
              <a:t>Summary: key trends</a:t>
            </a:r>
            <a:endParaRPr lang="en-US" sz="4001" b="1" spc="300" dirty="0">
              <a:solidFill>
                <a:srgbClr val="FF0000"/>
              </a:solidFill>
            </a:endParaRPr>
          </a:p>
        </p:txBody>
      </p:sp>
      <p:sp>
        <p:nvSpPr>
          <p:cNvPr id="88" name="TextBox 87">
            <a:extLst>
              <a:ext uri="{FF2B5EF4-FFF2-40B4-BE49-F238E27FC236}">
                <a16:creationId xmlns:a16="http://schemas.microsoft.com/office/drawing/2014/main" id="{D38891FF-2FC0-438D-AC87-291720E53D74}"/>
              </a:ext>
            </a:extLst>
          </p:cNvPr>
          <p:cNvSpPr txBox="1"/>
          <p:nvPr/>
        </p:nvSpPr>
        <p:spPr>
          <a:xfrm>
            <a:off x="14757146" y="4106103"/>
            <a:ext cx="2880000" cy="4093428"/>
          </a:xfrm>
          <a:prstGeom prst="rect">
            <a:avLst/>
          </a:prstGeom>
          <a:noFill/>
          <a:ln w="38100">
            <a:solidFill>
              <a:schemeClr val="bg1"/>
            </a:solidFill>
            <a:prstDash val="solid"/>
          </a:ln>
        </p:spPr>
        <p:txBody>
          <a:bodyPr wrap="square" rtlCol="0">
            <a:spAutoFit/>
          </a:bodyPr>
          <a:lstStyle/>
          <a:p>
            <a:pPr>
              <a:defRPr/>
            </a:pPr>
            <a:r>
              <a:rPr lang="en-AU" sz="2000" dirty="0">
                <a:solidFill>
                  <a:srgbClr val="FF0000"/>
                </a:solidFill>
              </a:rPr>
              <a:t>Almost </a:t>
            </a:r>
            <a:r>
              <a:rPr lang="en-AU" sz="2000" b="1" dirty="0">
                <a:solidFill>
                  <a:srgbClr val="FF0000"/>
                </a:solidFill>
              </a:rPr>
              <a:t>three-quarter</a:t>
            </a:r>
            <a:r>
              <a:rPr lang="en-AU" sz="2000" dirty="0">
                <a:solidFill>
                  <a:srgbClr val="FF0000"/>
                </a:solidFill>
              </a:rPr>
              <a:t> of young Aboriginal offenders exiting custody </a:t>
            </a:r>
            <a:r>
              <a:rPr lang="en-AU" sz="2000" b="1" dirty="0">
                <a:solidFill>
                  <a:srgbClr val="FF0000"/>
                </a:solidFill>
              </a:rPr>
              <a:t>reoffend </a:t>
            </a:r>
            <a:r>
              <a:rPr lang="en-AU" sz="2000" dirty="0">
                <a:solidFill>
                  <a:srgbClr val="FF0000"/>
                </a:solidFill>
              </a:rPr>
              <a:t>within 12 months of release</a:t>
            </a:r>
          </a:p>
          <a:p>
            <a:pPr>
              <a:defRPr/>
            </a:pPr>
            <a:endParaRPr lang="en-AU" sz="2000" dirty="0"/>
          </a:p>
          <a:p>
            <a:pPr>
              <a:defRPr/>
            </a:pPr>
            <a:r>
              <a:rPr lang="en-AU" sz="2000" dirty="0"/>
              <a:t>However, total </a:t>
            </a:r>
            <a:r>
              <a:rPr lang="en-AU" sz="2000" b="1" dirty="0">
                <a:solidFill>
                  <a:srgbClr val="4F408E"/>
                </a:solidFill>
              </a:rPr>
              <a:t>number of reoffenders </a:t>
            </a:r>
            <a:r>
              <a:rPr lang="en-AU" sz="2000" dirty="0"/>
              <a:t>are</a:t>
            </a:r>
            <a:r>
              <a:rPr lang="en-AU" sz="2000" b="1" dirty="0">
                <a:solidFill>
                  <a:srgbClr val="4F408E"/>
                </a:solidFill>
              </a:rPr>
              <a:t> declining </a:t>
            </a:r>
            <a:r>
              <a:rPr lang="en-AU" sz="2000" dirty="0"/>
              <a:t>over time </a:t>
            </a:r>
            <a:r>
              <a:rPr lang="en-AU" sz="2000" dirty="0" err="1"/>
              <a:t>becaause</a:t>
            </a:r>
            <a:r>
              <a:rPr lang="en-AU" sz="2000" dirty="0"/>
              <a:t> of the drop in the total cohort  </a:t>
            </a:r>
          </a:p>
          <a:p>
            <a:pPr>
              <a:defRPr/>
            </a:pPr>
            <a:endParaRPr lang="en-AU" sz="2000" dirty="0"/>
          </a:p>
          <a:p>
            <a:pPr>
              <a:defRPr/>
            </a:pPr>
            <a:endParaRPr lang="en-AU" sz="2000" dirty="0"/>
          </a:p>
          <a:p>
            <a:pPr>
              <a:defRPr/>
            </a:pPr>
            <a:endParaRPr lang="en-AU" sz="2000" dirty="0"/>
          </a:p>
        </p:txBody>
      </p:sp>
      <p:sp>
        <p:nvSpPr>
          <p:cNvPr id="55" name="TextBox 54">
            <a:extLst>
              <a:ext uri="{FF2B5EF4-FFF2-40B4-BE49-F238E27FC236}">
                <a16:creationId xmlns:a16="http://schemas.microsoft.com/office/drawing/2014/main" id="{167B57F6-A5D0-499B-973E-3EF2086FC4AA}"/>
              </a:ext>
            </a:extLst>
          </p:cNvPr>
          <p:cNvSpPr txBox="1"/>
          <p:nvPr/>
        </p:nvSpPr>
        <p:spPr>
          <a:xfrm>
            <a:off x="8289644" y="4376925"/>
            <a:ext cx="2880000" cy="4401205"/>
          </a:xfrm>
          <a:prstGeom prst="rect">
            <a:avLst/>
          </a:prstGeom>
          <a:noFill/>
          <a:ln w="38100">
            <a:solidFill>
              <a:schemeClr val="bg1"/>
            </a:solidFill>
            <a:prstDash val="solid"/>
          </a:ln>
        </p:spPr>
        <p:txBody>
          <a:bodyPr wrap="square" rtlCol="0">
            <a:spAutoFit/>
          </a:bodyPr>
          <a:lstStyle/>
          <a:p>
            <a:pPr>
              <a:defRPr/>
            </a:pPr>
            <a:r>
              <a:rPr lang="en-AU" sz="2000" b="1" dirty="0">
                <a:solidFill>
                  <a:srgbClr val="FF0000"/>
                </a:solidFill>
              </a:rPr>
              <a:t>Police bail refusal rate </a:t>
            </a:r>
            <a:r>
              <a:rPr lang="en-AU" sz="2000" dirty="0">
                <a:solidFill>
                  <a:srgbClr val="FF0000"/>
                </a:solidFill>
              </a:rPr>
              <a:t>rose 23%</a:t>
            </a:r>
          </a:p>
          <a:p>
            <a:pPr>
              <a:defRPr/>
            </a:pPr>
            <a:r>
              <a:rPr lang="en-AU" sz="2000" b="1" dirty="0">
                <a:solidFill>
                  <a:srgbClr val="2190D7"/>
                </a:solidFill>
              </a:rPr>
              <a:t>Court bail refusal rate </a:t>
            </a:r>
            <a:r>
              <a:rPr lang="en-AU" sz="2000" dirty="0"/>
              <a:t>remained stable</a:t>
            </a:r>
          </a:p>
          <a:p>
            <a:pPr>
              <a:defRPr/>
            </a:pPr>
            <a:endParaRPr lang="en-AU" sz="2000" b="1" dirty="0"/>
          </a:p>
          <a:p>
            <a:pPr>
              <a:defRPr/>
            </a:pPr>
            <a:r>
              <a:rPr lang="en-AU" sz="2000" b="1" dirty="0">
                <a:solidFill>
                  <a:srgbClr val="FF0000"/>
                </a:solidFill>
              </a:rPr>
              <a:t>Police actions for breach bail </a:t>
            </a:r>
            <a:r>
              <a:rPr lang="en-AU" sz="2000" dirty="0">
                <a:solidFill>
                  <a:srgbClr val="FF0000"/>
                </a:solidFill>
              </a:rPr>
              <a:t>rose 24%</a:t>
            </a:r>
          </a:p>
          <a:p>
            <a:pPr>
              <a:defRPr/>
            </a:pPr>
            <a:r>
              <a:rPr lang="en-AU" sz="2000" b="1" dirty="0">
                <a:solidFill>
                  <a:schemeClr val="accent5"/>
                </a:solidFill>
              </a:rPr>
              <a:t>Court </a:t>
            </a:r>
            <a:r>
              <a:rPr lang="en-AU" sz="2000" b="1">
                <a:solidFill>
                  <a:schemeClr val="accent5"/>
                </a:solidFill>
              </a:rPr>
              <a:t>bail </a:t>
            </a:r>
            <a:r>
              <a:rPr lang="en-AU" sz="2000"/>
              <a:t>revocation </a:t>
            </a:r>
            <a:r>
              <a:rPr lang="en-AU" sz="2000" dirty="0"/>
              <a:t>fell.</a:t>
            </a:r>
          </a:p>
          <a:p>
            <a:pPr>
              <a:defRPr/>
            </a:pPr>
            <a:endParaRPr lang="en-AU" sz="2000" dirty="0"/>
          </a:p>
          <a:p>
            <a:pPr>
              <a:defRPr/>
            </a:pPr>
            <a:r>
              <a:rPr lang="en-AU" sz="2000" dirty="0"/>
              <a:t>Divergent trends in police/ court bail &amp; bail breach decisions caused increase in short term remand </a:t>
            </a:r>
          </a:p>
        </p:txBody>
      </p:sp>
      <p:sp>
        <p:nvSpPr>
          <p:cNvPr id="67" name="TextBox 66">
            <a:extLst>
              <a:ext uri="{FF2B5EF4-FFF2-40B4-BE49-F238E27FC236}">
                <a16:creationId xmlns:a16="http://schemas.microsoft.com/office/drawing/2014/main" id="{AFC8E595-DD2C-474A-A080-9CB085222A76}"/>
              </a:ext>
            </a:extLst>
          </p:cNvPr>
          <p:cNvSpPr txBox="1"/>
          <p:nvPr/>
        </p:nvSpPr>
        <p:spPr>
          <a:xfrm>
            <a:off x="2176556" y="4439722"/>
            <a:ext cx="2767488" cy="4401205"/>
          </a:xfrm>
          <a:prstGeom prst="rect">
            <a:avLst/>
          </a:prstGeom>
          <a:noFill/>
          <a:ln w="38100">
            <a:solidFill>
              <a:schemeClr val="bg1"/>
            </a:solidFill>
            <a:prstDash val="solid"/>
          </a:ln>
        </p:spPr>
        <p:txBody>
          <a:bodyPr wrap="square" rtlCol="0">
            <a:spAutoFit/>
          </a:bodyPr>
          <a:lstStyle/>
          <a:p>
            <a:r>
              <a:rPr lang="en-AU" sz="2000" b="1" dirty="0">
                <a:solidFill>
                  <a:srgbClr val="241F55"/>
                </a:solidFill>
              </a:rPr>
              <a:t>Total pop down 41% </a:t>
            </a:r>
          </a:p>
          <a:p>
            <a:r>
              <a:rPr lang="en-AU" sz="2000" b="1" dirty="0">
                <a:solidFill>
                  <a:srgbClr val="241F55"/>
                </a:solidFill>
              </a:rPr>
              <a:t>32 </a:t>
            </a:r>
            <a:r>
              <a:rPr lang="en-AU" sz="2000" dirty="0"/>
              <a:t>fewer Aboriginal young people in 2019 v 2015</a:t>
            </a:r>
          </a:p>
          <a:p>
            <a:endParaRPr lang="en-AU" sz="2000" dirty="0"/>
          </a:p>
          <a:p>
            <a:r>
              <a:rPr lang="en-AU" sz="2000" dirty="0"/>
              <a:t>Decline from </a:t>
            </a:r>
            <a:r>
              <a:rPr lang="en-AU" sz="2000" b="1" dirty="0">
                <a:solidFill>
                  <a:srgbClr val="241F55"/>
                </a:solidFill>
              </a:rPr>
              <a:t>remand </a:t>
            </a:r>
            <a:r>
              <a:rPr lang="en-AU" sz="2000" dirty="0"/>
              <a:t>AND</a:t>
            </a:r>
            <a:r>
              <a:rPr lang="en-AU" sz="2000" b="1" dirty="0">
                <a:solidFill>
                  <a:srgbClr val="241F55"/>
                </a:solidFill>
              </a:rPr>
              <a:t> sentenced custody</a:t>
            </a:r>
          </a:p>
          <a:p>
            <a:endParaRPr lang="en-AU" sz="2000" b="1" dirty="0">
              <a:solidFill>
                <a:srgbClr val="241F55"/>
              </a:solidFill>
            </a:endParaRPr>
          </a:p>
          <a:p>
            <a:r>
              <a:rPr lang="en-AU" sz="2000" dirty="0"/>
              <a:t>Decrease in long custody episodes </a:t>
            </a:r>
          </a:p>
          <a:p>
            <a:endParaRPr lang="en-AU" sz="2000" dirty="0"/>
          </a:p>
          <a:p>
            <a:r>
              <a:rPr lang="en-AU" sz="2000" b="1" dirty="0">
                <a:solidFill>
                  <a:srgbClr val="FF0000"/>
                </a:solidFill>
              </a:rPr>
              <a:t>Increase in short term remand episodes</a:t>
            </a:r>
          </a:p>
          <a:p>
            <a:endParaRPr lang="en-AU" sz="2000" b="1" dirty="0">
              <a:solidFill>
                <a:srgbClr val="241F55"/>
              </a:solidFill>
            </a:endParaRPr>
          </a:p>
        </p:txBody>
      </p:sp>
      <p:sp>
        <p:nvSpPr>
          <p:cNvPr id="72" name="TextBox 71">
            <a:extLst>
              <a:ext uri="{FF2B5EF4-FFF2-40B4-BE49-F238E27FC236}">
                <a16:creationId xmlns:a16="http://schemas.microsoft.com/office/drawing/2014/main" id="{A40F9CB8-C20B-4246-9B18-4982C8840916}"/>
              </a:ext>
            </a:extLst>
          </p:cNvPr>
          <p:cNvSpPr txBox="1"/>
          <p:nvPr/>
        </p:nvSpPr>
        <p:spPr>
          <a:xfrm>
            <a:off x="5296308" y="4270475"/>
            <a:ext cx="2767488" cy="4093428"/>
          </a:xfrm>
          <a:prstGeom prst="rect">
            <a:avLst/>
          </a:prstGeom>
          <a:noFill/>
          <a:ln w="38100">
            <a:noFill/>
            <a:prstDash val="solid"/>
          </a:ln>
        </p:spPr>
        <p:txBody>
          <a:bodyPr wrap="square" rtlCol="0">
            <a:spAutoFit/>
          </a:bodyPr>
          <a:lstStyle/>
          <a:p>
            <a:r>
              <a:rPr lang="en-AU" sz="2000" b="1" dirty="0">
                <a:solidFill>
                  <a:schemeClr val="tx1">
                    <a:lumMod val="65000"/>
                    <a:lumOff val="35000"/>
                  </a:schemeClr>
                </a:solidFill>
              </a:rPr>
              <a:t>Court actions down 10% </a:t>
            </a:r>
            <a:r>
              <a:rPr lang="en-AU" sz="2000" dirty="0"/>
              <a:t>369 fewer Aboriginal </a:t>
            </a:r>
            <a:r>
              <a:rPr lang="en-AU" sz="2000" dirty="0" err="1"/>
              <a:t>yp</a:t>
            </a:r>
            <a:r>
              <a:rPr lang="en-AU" sz="2000" dirty="0"/>
              <a:t> in 2019 v 2015</a:t>
            </a:r>
            <a:endParaRPr lang="en-AU" sz="2000" dirty="0">
              <a:solidFill>
                <a:srgbClr val="FF0000"/>
              </a:solidFill>
            </a:endParaRPr>
          </a:p>
          <a:p>
            <a:endParaRPr lang="en-AU" sz="2000" b="1" dirty="0">
              <a:solidFill>
                <a:srgbClr val="FF0000"/>
              </a:solidFill>
            </a:endParaRPr>
          </a:p>
          <a:p>
            <a:r>
              <a:rPr lang="en-AU" sz="2000" b="1" dirty="0">
                <a:solidFill>
                  <a:schemeClr val="tx1">
                    <a:lumMod val="65000"/>
                    <a:lumOff val="35000"/>
                  </a:schemeClr>
                </a:solidFill>
              </a:rPr>
              <a:t>Decline</a:t>
            </a:r>
            <a:r>
              <a:rPr lang="en-AU" sz="2000" dirty="0"/>
              <a:t> in </a:t>
            </a:r>
            <a:r>
              <a:rPr lang="en-AU" sz="2000" b="1" dirty="0">
                <a:solidFill>
                  <a:schemeClr val="tx1">
                    <a:lumMod val="65000"/>
                    <a:lumOff val="35000"/>
                  </a:schemeClr>
                </a:solidFill>
              </a:rPr>
              <a:t>property offence </a:t>
            </a:r>
            <a:r>
              <a:rPr lang="en-AU" sz="2000" dirty="0"/>
              <a:t>charges</a:t>
            </a:r>
            <a:endParaRPr lang="en-AU" sz="2000" b="1" dirty="0">
              <a:solidFill>
                <a:schemeClr val="tx1">
                  <a:lumMod val="65000"/>
                  <a:lumOff val="35000"/>
                </a:schemeClr>
              </a:solidFill>
            </a:endParaRPr>
          </a:p>
          <a:p>
            <a:endParaRPr lang="en-AU" sz="2000" dirty="0"/>
          </a:p>
          <a:p>
            <a:r>
              <a:rPr lang="en-AU" sz="2000" dirty="0"/>
              <a:t>Consistent split between diversion/ court</a:t>
            </a:r>
          </a:p>
          <a:p>
            <a:endParaRPr lang="en-AU" sz="2000" dirty="0"/>
          </a:p>
          <a:p>
            <a:r>
              <a:rPr lang="en-AU" sz="2000" b="1" dirty="0">
                <a:solidFill>
                  <a:srgbClr val="FF0000"/>
                </a:solidFill>
              </a:rPr>
              <a:t>Increased court actions for intimidation/stalking &amp; breach AVO</a:t>
            </a:r>
          </a:p>
        </p:txBody>
      </p:sp>
      <p:sp>
        <p:nvSpPr>
          <p:cNvPr id="85" name="TextBox 84">
            <a:extLst>
              <a:ext uri="{FF2B5EF4-FFF2-40B4-BE49-F238E27FC236}">
                <a16:creationId xmlns:a16="http://schemas.microsoft.com/office/drawing/2014/main" id="{1F33D900-CDB3-4FC2-B41E-0457E7AEB53D}"/>
              </a:ext>
            </a:extLst>
          </p:cNvPr>
          <p:cNvSpPr txBox="1"/>
          <p:nvPr/>
        </p:nvSpPr>
        <p:spPr>
          <a:xfrm>
            <a:off x="11368198" y="4106103"/>
            <a:ext cx="3147046" cy="2862322"/>
          </a:xfrm>
          <a:prstGeom prst="rect">
            <a:avLst/>
          </a:prstGeom>
          <a:noFill/>
          <a:ln w="38100">
            <a:noFill/>
            <a:prstDash val="solid"/>
          </a:ln>
        </p:spPr>
        <p:txBody>
          <a:bodyPr wrap="square" rtlCol="0">
            <a:spAutoFit/>
          </a:bodyPr>
          <a:lstStyle/>
          <a:p>
            <a:pPr>
              <a:defRPr/>
            </a:pPr>
            <a:r>
              <a:rPr lang="en-AU" sz="2000" dirty="0"/>
              <a:t>Large drop in custodial orders for </a:t>
            </a:r>
            <a:r>
              <a:rPr lang="en-AU" sz="2000" b="1" dirty="0">
                <a:solidFill>
                  <a:srgbClr val="FFBB00"/>
                </a:solidFill>
              </a:rPr>
              <a:t>break and enter </a:t>
            </a:r>
            <a:r>
              <a:rPr lang="en-AU" sz="2000" dirty="0"/>
              <a:t>and </a:t>
            </a:r>
            <a:r>
              <a:rPr lang="en-AU" sz="2000" b="1" dirty="0">
                <a:solidFill>
                  <a:srgbClr val="FFBB00"/>
                </a:solidFill>
              </a:rPr>
              <a:t>breach of community orders</a:t>
            </a:r>
          </a:p>
          <a:p>
            <a:pPr>
              <a:defRPr/>
            </a:pPr>
            <a:endParaRPr lang="en-AU" sz="2000" dirty="0"/>
          </a:p>
          <a:p>
            <a:pPr>
              <a:defRPr/>
            </a:pPr>
            <a:r>
              <a:rPr lang="en-AU" sz="2000" dirty="0">
                <a:solidFill>
                  <a:srgbClr val="FF0000"/>
                </a:solidFill>
              </a:rPr>
              <a:t>In 2019, only </a:t>
            </a:r>
            <a:r>
              <a:rPr lang="en-AU" sz="2000" b="1" dirty="0">
                <a:solidFill>
                  <a:srgbClr val="FF0000"/>
                </a:solidFill>
              </a:rPr>
              <a:t>36% </a:t>
            </a:r>
            <a:r>
              <a:rPr lang="en-AU" sz="2000" dirty="0">
                <a:solidFill>
                  <a:srgbClr val="FF0000"/>
                </a:solidFill>
              </a:rPr>
              <a:t>of young people on </a:t>
            </a:r>
            <a:r>
              <a:rPr lang="en-AU" sz="2000" b="1" dirty="0">
                <a:solidFill>
                  <a:srgbClr val="FF0000"/>
                </a:solidFill>
              </a:rPr>
              <a:t>remand</a:t>
            </a:r>
            <a:r>
              <a:rPr lang="en-AU" sz="2000" dirty="0">
                <a:solidFill>
                  <a:srgbClr val="FF0000"/>
                </a:solidFill>
              </a:rPr>
              <a:t> at finalisation received a </a:t>
            </a:r>
            <a:r>
              <a:rPr lang="en-AU" sz="2000" b="1" dirty="0">
                <a:solidFill>
                  <a:srgbClr val="FF0000"/>
                </a:solidFill>
              </a:rPr>
              <a:t>custodial order  </a:t>
            </a:r>
          </a:p>
        </p:txBody>
      </p:sp>
    </p:spTree>
    <p:extLst>
      <p:ext uri="{BB962C8B-B14F-4D97-AF65-F5344CB8AC3E}">
        <p14:creationId xmlns:p14="http://schemas.microsoft.com/office/powerpoint/2010/main" val="3851330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Chart 29">
            <a:extLst>
              <a:ext uri="{FF2B5EF4-FFF2-40B4-BE49-F238E27FC236}">
                <a16:creationId xmlns:a16="http://schemas.microsoft.com/office/drawing/2014/main" id="{42E1815A-6CA8-4AF5-90A5-0B662A678194}"/>
              </a:ext>
            </a:extLst>
          </p:cNvPr>
          <p:cNvGraphicFramePr>
            <a:graphicFrameLocks/>
          </p:cNvGraphicFramePr>
          <p:nvPr>
            <p:extLst>
              <p:ext uri="{D42A27DB-BD31-4B8C-83A1-F6EECF244321}">
                <p14:modId xmlns:p14="http://schemas.microsoft.com/office/powerpoint/2010/main" val="2155411492"/>
              </p:ext>
            </p:extLst>
          </p:nvPr>
        </p:nvGraphicFramePr>
        <p:xfrm>
          <a:off x="2251170" y="4073795"/>
          <a:ext cx="10502574" cy="6077879"/>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D6A7A553-BF5A-44DF-BF2C-612A5E183B2F}"/>
              </a:ext>
            </a:extLst>
          </p:cNvPr>
          <p:cNvSpPr>
            <a:spLocks noGrp="1"/>
          </p:cNvSpPr>
          <p:nvPr>
            <p:ph type="sldNum" sz="quarter" idx="4"/>
          </p:nvPr>
        </p:nvSpPr>
        <p:spPr/>
        <p:txBody>
          <a:bodyPr/>
          <a:lstStyle/>
          <a:p>
            <a:fld id="{BC64674B-0CCF-4531-A68C-815F17BC8CC8}" type="slidenum">
              <a:rPr lang="en-US" smtClean="0"/>
              <a:pPr/>
              <a:t>22</a:t>
            </a:fld>
            <a:endParaRPr lang="en-US" dirty="0"/>
          </a:p>
        </p:txBody>
      </p:sp>
      <p:pic>
        <p:nvPicPr>
          <p:cNvPr id="26" name="Picture 25"/>
          <p:cNvPicPr>
            <a:picLocks noChangeAspect="1"/>
          </p:cNvPicPr>
          <p:nvPr/>
        </p:nvPicPr>
        <p:blipFill>
          <a:blip r:embed="rId4"/>
          <a:stretch>
            <a:fillRect/>
          </a:stretch>
        </p:blipFill>
        <p:spPr>
          <a:xfrm>
            <a:off x="389819" y="498847"/>
            <a:ext cx="1089732" cy="782936"/>
          </a:xfrm>
          <a:prstGeom prst="rect">
            <a:avLst/>
          </a:prstGeom>
        </p:spPr>
      </p:pic>
      <p:sp>
        <p:nvSpPr>
          <p:cNvPr id="19" name="Rectangle: Rounded Corners 18">
            <a:extLst>
              <a:ext uri="{FF2B5EF4-FFF2-40B4-BE49-F238E27FC236}">
                <a16:creationId xmlns:a16="http://schemas.microsoft.com/office/drawing/2014/main" id="{C07BD266-B8E5-42E3-83BE-AB3BFCDA96E0}"/>
              </a:ext>
            </a:extLst>
          </p:cNvPr>
          <p:cNvSpPr/>
          <p:nvPr/>
        </p:nvSpPr>
        <p:spPr>
          <a:xfrm>
            <a:off x="15067915" y="1281782"/>
            <a:ext cx="2771483" cy="1735601"/>
          </a:xfrm>
          <a:prstGeom prst="roundRect">
            <a:avLst/>
          </a:prstGeom>
          <a:solidFill>
            <a:srgbClr val="4F40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1" dirty="0">
                <a:latin typeface="Arial" panose="020B0604020202020204" pitchFamily="34" charset="0"/>
                <a:cs typeface="Arial" panose="020B0604020202020204" pitchFamily="34" charset="0"/>
              </a:rPr>
              <a:t>35% of Aboriginal young people found guilty in court receive a fine, caution or YJC</a:t>
            </a:r>
          </a:p>
        </p:txBody>
      </p:sp>
      <p:sp>
        <p:nvSpPr>
          <p:cNvPr id="9" name="Facts rectangle">
            <a:extLst>
              <a:ext uri="{FF2B5EF4-FFF2-40B4-BE49-F238E27FC236}">
                <a16:creationId xmlns:a16="http://schemas.microsoft.com/office/drawing/2014/main" id="{C8D6928F-8CDA-4809-A2E1-B61ABA71293F}"/>
              </a:ext>
            </a:extLst>
          </p:cNvPr>
          <p:cNvSpPr>
            <a:spLocks/>
          </p:cNvSpPr>
          <p:nvPr/>
        </p:nvSpPr>
        <p:spPr>
          <a:xfrm>
            <a:off x="2201156" y="3798277"/>
            <a:ext cx="10779554" cy="6382672"/>
          </a:xfrm>
          <a:prstGeom prst="roundRect">
            <a:avLst>
              <a:gd name="adj" fmla="val 3139"/>
            </a:avLst>
          </a:prstGeom>
          <a:noFill/>
          <a:ln w="28575" cap="rnd" cmpd="sng" algn="ctr">
            <a:solidFill>
              <a:schemeClr val="tx1"/>
            </a:solidFill>
            <a:prstDash val="solid"/>
          </a:ln>
          <a:effectLst/>
        </p:spPr>
        <p:txBody>
          <a:bodyPr lIns="137135" tIns="68568" rIns="137135" bIns="68568" anchor="ctr"/>
          <a:lstStyle/>
          <a:p>
            <a:pPr algn="ctr" defTabSz="685710">
              <a:defRPr/>
            </a:pPr>
            <a:endParaRPr lang="en-AU" sz="4050" kern="0" dirty="0">
              <a:solidFill>
                <a:prstClr val="white"/>
              </a:solidFill>
              <a:latin typeface="Trebuchet MS" panose="020B0603020202020204"/>
            </a:endParaRPr>
          </a:p>
        </p:txBody>
      </p:sp>
      <p:sp>
        <p:nvSpPr>
          <p:cNvPr id="14" name="Facts rectangle">
            <a:extLst>
              <a:ext uri="{FF2B5EF4-FFF2-40B4-BE49-F238E27FC236}">
                <a16:creationId xmlns:a16="http://schemas.microsoft.com/office/drawing/2014/main" id="{C35CDB81-0E86-4B0D-B402-C4B6426801CA}"/>
              </a:ext>
            </a:extLst>
          </p:cNvPr>
          <p:cNvSpPr>
            <a:spLocks/>
          </p:cNvSpPr>
          <p:nvPr/>
        </p:nvSpPr>
        <p:spPr>
          <a:xfrm>
            <a:off x="2201156" y="1017136"/>
            <a:ext cx="15697026" cy="2408813"/>
          </a:xfrm>
          <a:prstGeom prst="roundRect">
            <a:avLst>
              <a:gd name="adj" fmla="val 3139"/>
            </a:avLst>
          </a:prstGeom>
          <a:noFill/>
          <a:ln w="28575" cap="rnd" cmpd="sng" algn="ctr">
            <a:solidFill>
              <a:schemeClr val="tx1"/>
            </a:solidFill>
            <a:prstDash val="solid"/>
          </a:ln>
          <a:effectLst/>
        </p:spPr>
        <p:txBody>
          <a:bodyPr lIns="137135" tIns="68568" rIns="137135" bIns="68568" anchor="ctr"/>
          <a:lstStyle/>
          <a:p>
            <a:pPr algn="ctr" defTabSz="685710">
              <a:defRPr/>
            </a:pPr>
            <a:endParaRPr lang="en-AU" sz="4050" kern="0" dirty="0">
              <a:solidFill>
                <a:prstClr val="white"/>
              </a:solidFill>
              <a:latin typeface="Trebuchet MS" panose="020B0603020202020204"/>
            </a:endParaRPr>
          </a:p>
        </p:txBody>
      </p:sp>
      <p:sp>
        <p:nvSpPr>
          <p:cNvPr id="15" name="TextBox 14">
            <a:extLst>
              <a:ext uri="{FF2B5EF4-FFF2-40B4-BE49-F238E27FC236}">
                <a16:creationId xmlns:a16="http://schemas.microsoft.com/office/drawing/2014/main" id="{BA85F47B-5CE1-4783-96A5-07028F7D4140}"/>
              </a:ext>
            </a:extLst>
          </p:cNvPr>
          <p:cNvSpPr txBox="1"/>
          <p:nvPr/>
        </p:nvSpPr>
        <p:spPr>
          <a:xfrm>
            <a:off x="4458599" y="135326"/>
            <a:ext cx="10734542" cy="646331"/>
          </a:xfrm>
          <a:prstGeom prst="rect">
            <a:avLst/>
          </a:prstGeom>
          <a:noFill/>
        </p:spPr>
        <p:txBody>
          <a:bodyPr wrap="none">
            <a:spAutoFit/>
          </a:bodyPr>
          <a:lstStyle/>
          <a:p>
            <a:pPr algn="ctr" defTabSz="1371191" fontAlgn="auto">
              <a:spcBef>
                <a:spcPts val="0"/>
              </a:spcBef>
              <a:spcAft>
                <a:spcPts val="0"/>
              </a:spcAft>
              <a:defRPr/>
            </a:pPr>
            <a:r>
              <a:rPr lang="en-US" sz="3600" b="1" dirty="0">
                <a:solidFill>
                  <a:srgbClr val="453977"/>
                </a:solidFill>
                <a:latin typeface="Arial" panose="020B0604020202020204" pitchFamily="34" charset="0"/>
                <a:cs typeface="Arial" panose="020B0604020202020204" pitchFamily="34" charset="0"/>
              </a:rPr>
              <a:t>Sentencing options for Aboriginal young people</a:t>
            </a:r>
            <a:endParaRPr lang="en-US" sz="3600" b="1" dirty="0">
              <a:solidFill>
                <a:srgbClr val="FF0000"/>
              </a:solidFill>
              <a:latin typeface="Arial" panose="020B0604020202020204" pitchFamily="34" charset="0"/>
              <a:cs typeface="Arial" panose="020B0604020202020204" pitchFamily="34" charset="0"/>
            </a:endParaRPr>
          </a:p>
        </p:txBody>
      </p:sp>
      <p:sp>
        <p:nvSpPr>
          <p:cNvPr id="16" name="TextBox 5">
            <a:extLst>
              <a:ext uri="{FF2B5EF4-FFF2-40B4-BE49-F238E27FC236}">
                <a16:creationId xmlns:a16="http://schemas.microsoft.com/office/drawing/2014/main" id="{BDF04238-564C-4B36-AA68-87F45A17A061}"/>
              </a:ext>
            </a:extLst>
          </p:cNvPr>
          <p:cNvSpPr txBox="1">
            <a:spLocks noChangeArrowheads="1"/>
          </p:cNvSpPr>
          <p:nvPr/>
        </p:nvSpPr>
        <p:spPr bwMode="auto">
          <a:xfrm>
            <a:off x="5636798" y="754573"/>
            <a:ext cx="7081997" cy="41140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2623" tIns="51312" rIns="102623" bIns="51312">
            <a:spAutoFit/>
          </a:bodyPr>
          <a:lstStyle>
            <a:lvl1pPr eaLnBrk="0" hangingPunct="0">
              <a:spcBef>
                <a:spcPct val="20000"/>
              </a:spcBef>
              <a:buFont typeface="Arial" charset="0"/>
              <a:buChar char="•"/>
              <a:defRPr sz="4300">
                <a:solidFill>
                  <a:schemeClr val="tx1"/>
                </a:solidFill>
                <a:latin typeface="Calibri" pitchFamily="34" charset="0"/>
              </a:defRPr>
            </a:lvl1pPr>
            <a:lvl2pPr marL="742950" indent="-285750" eaLnBrk="0" hangingPunct="0">
              <a:spcBef>
                <a:spcPct val="20000"/>
              </a:spcBef>
              <a:buFont typeface="Arial" charset="0"/>
              <a:buChar char="–"/>
              <a:defRPr sz="3700">
                <a:solidFill>
                  <a:schemeClr val="tx1"/>
                </a:solidFill>
                <a:latin typeface="Calibri" pitchFamily="34" charset="0"/>
              </a:defRPr>
            </a:lvl2pPr>
            <a:lvl3pPr marL="1143000" indent="-228600" eaLnBrk="0" hangingPunct="0">
              <a:spcBef>
                <a:spcPct val="20000"/>
              </a:spcBef>
              <a:buFont typeface="Arial" charset="0"/>
              <a:buChar char="•"/>
              <a:defRPr sz="3200">
                <a:solidFill>
                  <a:schemeClr val="tx1"/>
                </a:solidFill>
                <a:latin typeface="Calibri" pitchFamily="34" charset="0"/>
              </a:defRPr>
            </a:lvl3pPr>
            <a:lvl4pPr marL="1600200" indent="-228600" eaLnBrk="0" hangingPunct="0">
              <a:spcBef>
                <a:spcPct val="20000"/>
              </a:spcBef>
              <a:buFont typeface="Arial" charset="0"/>
              <a:buChar char="–"/>
              <a:defRPr sz="2700">
                <a:solidFill>
                  <a:schemeClr val="tx1"/>
                </a:solidFill>
                <a:latin typeface="Calibri" pitchFamily="34" charset="0"/>
              </a:defRPr>
            </a:lvl4pPr>
            <a:lvl5pPr marL="2057400" indent="-228600" eaLnBrk="0" hangingPunct="0">
              <a:spcBef>
                <a:spcPct val="20000"/>
              </a:spcBef>
              <a:buFont typeface="Arial" charset="0"/>
              <a:buChar char="»"/>
              <a:defRPr sz="2700">
                <a:solidFill>
                  <a:schemeClr val="tx1"/>
                </a:solidFill>
                <a:latin typeface="Calibri" pitchFamily="34" charset="0"/>
              </a:defRPr>
            </a:lvl5pPr>
            <a:lvl6pPr marL="25146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6pPr>
            <a:lvl7pPr marL="29718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7pPr>
            <a:lvl8pPr marL="34290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8pPr>
            <a:lvl9pPr marL="38862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9pPr>
          </a:lstStyle>
          <a:p>
            <a:pPr algn="ctr" eaLnBrk="1" hangingPunct="1">
              <a:spcBef>
                <a:spcPct val="0"/>
              </a:spcBef>
              <a:buFontTx/>
              <a:buNone/>
            </a:pPr>
            <a:r>
              <a:rPr lang="en-AU" altLang="en-US" sz="2000" b="1" dirty="0">
                <a:solidFill>
                  <a:schemeClr val="accent2">
                    <a:lumMod val="75000"/>
                  </a:schemeClr>
                </a:solidFill>
                <a:latin typeface="Arial" charset="0"/>
              </a:rPr>
              <a:t>Penalties for Aboriginal young people, 2019</a:t>
            </a:r>
          </a:p>
        </p:txBody>
      </p:sp>
      <p:sp>
        <p:nvSpPr>
          <p:cNvPr id="10" name="TextBox 5">
            <a:extLst>
              <a:ext uri="{FF2B5EF4-FFF2-40B4-BE49-F238E27FC236}">
                <a16:creationId xmlns:a16="http://schemas.microsoft.com/office/drawing/2014/main" id="{9A8F9CD1-9309-4882-AB1D-D480E2B17600}"/>
              </a:ext>
            </a:extLst>
          </p:cNvPr>
          <p:cNvSpPr txBox="1">
            <a:spLocks noChangeArrowheads="1"/>
          </p:cNvSpPr>
          <p:nvPr/>
        </p:nvSpPr>
        <p:spPr bwMode="auto">
          <a:xfrm>
            <a:off x="2804059" y="3533993"/>
            <a:ext cx="9498139" cy="71917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2623" tIns="51312" rIns="102623" bIns="51312">
            <a:spAutoFit/>
          </a:bodyPr>
          <a:lstStyle>
            <a:lvl1pPr eaLnBrk="0" hangingPunct="0">
              <a:spcBef>
                <a:spcPct val="20000"/>
              </a:spcBef>
              <a:buFont typeface="Arial" charset="0"/>
              <a:buChar char="•"/>
              <a:defRPr sz="4300">
                <a:solidFill>
                  <a:schemeClr val="tx1"/>
                </a:solidFill>
                <a:latin typeface="Calibri" pitchFamily="34" charset="0"/>
              </a:defRPr>
            </a:lvl1pPr>
            <a:lvl2pPr marL="742950" indent="-285750" eaLnBrk="0" hangingPunct="0">
              <a:spcBef>
                <a:spcPct val="20000"/>
              </a:spcBef>
              <a:buFont typeface="Arial" charset="0"/>
              <a:buChar char="–"/>
              <a:defRPr sz="3700">
                <a:solidFill>
                  <a:schemeClr val="tx1"/>
                </a:solidFill>
                <a:latin typeface="Calibri" pitchFamily="34" charset="0"/>
              </a:defRPr>
            </a:lvl2pPr>
            <a:lvl3pPr marL="1143000" indent="-228600" eaLnBrk="0" hangingPunct="0">
              <a:spcBef>
                <a:spcPct val="20000"/>
              </a:spcBef>
              <a:buFont typeface="Arial" charset="0"/>
              <a:buChar char="•"/>
              <a:defRPr sz="3200">
                <a:solidFill>
                  <a:schemeClr val="tx1"/>
                </a:solidFill>
                <a:latin typeface="Calibri" pitchFamily="34" charset="0"/>
              </a:defRPr>
            </a:lvl3pPr>
            <a:lvl4pPr marL="1600200" indent="-228600" eaLnBrk="0" hangingPunct="0">
              <a:spcBef>
                <a:spcPct val="20000"/>
              </a:spcBef>
              <a:buFont typeface="Arial" charset="0"/>
              <a:buChar char="–"/>
              <a:defRPr sz="2700">
                <a:solidFill>
                  <a:schemeClr val="tx1"/>
                </a:solidFill>
                <a:latin typeface="Calibri" pitchFamily="34" charset="0"/>
              </a:defRPr>
            </a:lvl4pPr>
            <a:lvl5pPr marL="2057400" indent="-228600" eaLnBrk="0" hangingPunct="0">
              <a:spcBef>
                <a:spcPct val="20000"/>
              </a:spcBef>
              <a:buFont typeface="Arial" charset="0"/>
              <a:buChar char="»"/>
              <a:defRPr sz="2700">
                <a:solidFill>
                  <a:schemeClr val="tx1"/>
                </a:solidFill>
                <a:latin typeface="Calibri" pitchFamily="34" charset="0"/>
              </a:defRPr>
            </a:lvl5pPr>
            <a:lvl6pPr marL="25146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6pPr>
            <a:lvl7pPr marL="29718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7pPr>
            <a:lvl8pPr marL="34290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8pPr>
            <a:lvl9pPr marL="38862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9pPr>
          </a:lstStyle>
          <a:p>
            <a:pPr algn="ctr" eaLnBrk="1" hangingPunct="1">
              <a:spcBef>
                <a:spcPct val="0"/>
              </a:spcBef>
              <a:buFontTx/>
              <a:buNone/>
            </a:pPr>
            <a:r>
              <a:rPr lang="en-AU" altLang="en-US" sz="2000" b="1" dirty="0">
                <a:solidFill>
                  <a:schemeClr val="accent2">
                    <a:lumMod val="75000"/>
                  </a:schemeClr>
                </a:solidFill>
                <a:latin typeface="Arial" charset="0"/>
              </a:rPr>
              <a:t>Proven appearances by penalty, with % that result in a less severe penalty by offence type</a:t>
            </a:r>
          </a:p>
        </p:txBody>
      </p:sp>
      <p:graphicFrame>
        <p:nvGraphicFramePr>
          <p:cNvPr id="22" name="Chart 21">
            <a:extLst>
              <a:ext uri="{FF2B5EF4-FFF2-40B4-BE49-F238E27FC236}">
                <a16:creationId xmlns:a16="http://schemas.microsoft.com/office/drawing/2014/main" id="{AD0C758F-FAF8-44A0-B84E-939FCB8EDA7F}"/>
              </a:ext>
            </a:extLst>
          </p:cNvPr>
          <p:cNvGraphicFramePr>
            <a:graphicFrameLocks/>
          </p:cNvGraphicFramePr>
          <p:nvPr/>
        </p:nvGraphicFramePr>
        <p:xfrm>
          <a:off x="2258423" y="880955"/>
          <a:ext cx="12750707" cy="2495009"/>
        </p:xfrm>
        <a:graphic>
          <a:graphicData uri="http://schemas.openxmlformats.org/drawingml/2006/chart">
            <c:chart xmlns:c="http://schemas.openxmlformats.org/drawingml/2006/chart" xmlns:r="http://schemas.openxmlformats.org/officeDocument/2006/relationships" r:id="rId5"/>
          </a:graphicData>
        </a:graphic>
      </p:graphicFrame>
      <p:sp>
        <p:nvSpPr>
          <p:cNvPr id="2" name="Speech Bubble: Rectangle with Corners Rounded 1">
            <a:extLst>
              <a:ext uri="{FF2B5EF4-FFF2-40B4-BE49-F238E27FC236}">
                <a16:creationId xmlns:a16="http://schemas.microsoft.com/office/drawing/2014/main" id="{40962BCF-0F48-42C6-AFA4-1C0E4E362CCF}"/>
              </a:ext>
            </a:extLst>
          </p:cNvPr>
          <p:cNvSpPr/>
          <p:nvPr/>
        </p:nvSpPr>
        <p:spPr>
          <a:xfrm>
            <a:off x="2403570" y="4738228"/>
            <a:ext cx="7920000" cy="252000"/>
          </a:xfrm>
          <a:prstGeom prst="wedgeRoundRectCallout">
            <a:avLst>
              <a:gd name="adj1" fmla="val 49554"/>
              <a:gd name="adj2" fmla="val -12657"/>
              <a:gd name="adj3" fmla="val 16667"/>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Rectangle: Rounded Corners 22">
            <a:extLst>
              <a:ext uri="{FF2B5EF4-FFF2-40B4-BE49-F238E27FC236}">
                <a16:creationId xmlns:a16="http://schemas.microsoft.com/office/drawing/2014/main" id="{61791A8E-8B66-4218-B5E9-E2EBF6C4C988}"/>
              </a:ext>
            </a:extLst>
          </p:cNvPr>
          <p:cNvSpPr/>
          <p:nvPr/>
        </p:nvSpPr>
        <p:spPr>
          <a:xfrm>
            <a:off x="13265427" y="3700869"/>
            <a:ext cx="4632756" cy="6382672"/>
          </a:xfrm>
          <a:prstGeom prst="roundRect">
            <a:avLst>
              <a:gd name="adj" fmla="val 4587"/>
            </a:avLst>
          </a:prstGeom>
          <a:solidFill>
            <a:srgbClr val="00206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defRPr/>
            </a:pPr>
            <a:r>
              <a:rPr lang="en-AU" sz="2000" b="1" dirty="0">
                <a:solidFill>
                  <a:schemeClr val="bg1"/>
                </a:solidFill>
                <a:latin typeface="Arial" panose="020B0604020202020204" pitchFamily="34" charset="0"/>
                <a:cs typeface="Arial" panose="020B0604020202020204" pitchFamily="34" charset="0"/>
              </a:rPr>
              <a:t>Less severe penalty common for some offence types </a:t>
            </a:r>
          </a:p>
          <a:p>
            <a:pPr algn="ctr">
              <a:defRPr/>
            </a:pPr>
            <a:r>
              <a:rPr lang="en-AU" sz="1100" b="1" dirty="0">
                <a:solidFill>
                  <a:schemeClr val="bg1"/>
                </a:solidFill>
                <a:latin typeface="Arial" panose="020B0604020202020204" pitchFamily="34" charset="0"/>
                <a:cs typeface="Arial" panose="020B0604020202020204" pitchFamily="34" charset="0"/>
              </a:rPr>
              <a:t>  </a:t>
            </a:r>
          </a:p>
          <a:p>
            <a:pPr marL="342900" indent="-342900">
              <a:buFont typeface="Arial" panose="020B0604020202020204" pitchFamily="34" charset="0"/>
              <a:buChar char="•"/>
              <a:defRPr/>
            </a:pPr>
            <a:r>
              <a:rPr lang="en-AU" sz="2000" dirty="0">
                <a:solidFill>
                  <a:schemeClr val="bg1"/>
                </a:solidFill>
                <a:latin typeface="Arial" panose="020B0604020202020204" pitchFamily="34" charset="0"/>
                <a:cs typeface="Arial" panose="020B0604020202020204" pitchFamily="34" charset="0"/>
              </a:rPr>
              <a:t>For a number of offence types more than half of penalties imposed are a fine, caution or YJC:</a:t>
            </a:r>
          </a:p>
          <a:p>
            <a:pPr marL="800100" lvl="1" indent="-342900">
              <a:buFont typeface="Arial" panose="020B0604020202020204" pitchFamily="34" charset="0"/>
              <a:buChar char="•"/>
              <a:defRPr/>
            </a:pPr>
            <a:r>
              <a:rPr lang="en-AU" sz="2000" dirty="0">
                <a:solidFill>
                  <a:schemeClr val="bg1"/>
                </a:solidFill>
                <a:latin typeface="Arial" panose="020B0604020202020204" pitchFamily="34" charset="0"/>
                <a:cs typeface="Arial" panose="020B0604020202020204" pitchFamily="34" charset="0"/>
              </a:rPr>
              <a:t>Driving offences (80%), </a:t>
            </a:r>
          </a:p>
          <a:p>
            <a:pPr marL="800100" lvl="1" indent="-342900">
              <a:buFont typeface="Arial" panose="020B0604020202020204" pitchFamily="34" charset="0"/>
              <a:buChar char="•"/>
              <a:defRPr/>
            </a:pPr>
            <a:r>
              <a:rPr lang="en-AU" sz="2000" dirty="0">
                <a:solidFill>
                  <a:schemeClr val="bg1"/>
                </a:solidFill>
                <a:latin typeface="Arial" panose="020B0604020202020204" pitchFamily="34" charset="0"/>
                <a:cs typeface="Arial" panose="020B0604020202020204" pitchFamily="34" charset="0"/>
              </a:rPr>
              <a:t>Drug offences (66%), </a:t>
            </a:r>
          </a:p>
          <a:p>
            <a:pPr marL="800100" lvl="1" indent="-342900">
              <a:buFont typeface="Arial" panose="020B0604020202020204" pitchFamily="34" charset="0"/>
              <a:buChar char="•"/>
              <a:defRPr/>
            </a:pPr>
            <a:r>
              <a:rPr lang="en-AU" sz="2000" dirty="0">
                <a:solidFill>
                  <a:schemeClr val="bg1"/>
                </a:solidFill>
                <a:latin typeface="Arial" panose="020B0604020202020204" pitchFamily="34" charset="0"/>
                <a:cs typeface="Arial" panose="020B0604020202020204" pitchFamily="34" charset="0"/>
              </a:rPr>
              <a:t>Resist / hinder police (59%), Property damage (57%), </a:t>
            </a:r>
          </a:p>
          <a:p>
            <a:pPr marL="800100" lvl="1" indent="-342900">
              <a:buFont typeface="Arial" panose="020B0604020202020204" pitchFamily="34" charset="0"/>
              <a:buChar char="•"/>
              <a:defRPr/>
            </a:pPr>
            <a:r>
              <a:rPr lang="en-AU" sz="2000" dirty="0">
                <a:solidFill>
                  <a:schemeClr val="bg1"/>
                </a:solidFill>
                <a:latin typeface="Arial" panose="020B0604020202020204" pitchFamily="34" charset="0"/>
                <a:cs typeface="Arial" panose="020B0604020202020204" pitchFamily="34" charset="0"/>
              </a:rPr>
              <a:t>Trespass, criminal intent &amp; riot  / affray (52%).  </a:t>
            </a:r>
          </a:p>
          <a:p>
            <a:pPr lvl="1">
              <a:defRPr/>
            </a:pPr>
            <a:endParaRPr lang="en-AU" sz="20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AU" sz="2000" dirty="0">
                <a:solidFill>
                  <a:schemeClr val="bg1"/>
                </a:solidFill>
                <a:latin typeface="Arial" panose="020B0604020202020204" pitchFamily="34" charset="0"/>
                <a:cs typeface="Arial" panose="020B0604020202020204" pitchFamily="34" charset="0"/>
              </a:rPr>
              <a:t>Offences such as </a:t>
            </a:r>
            <a:r>
              <a:rPr lang="en-AU" sz="2000" b="1" dirty="0">
                <a:solidFill>
                  <a:schemeClr val="bg1"/>
                </a:solidFill>
                <a:latin typeface="Arial" panose="020B0604020202020204" pitchFamily="34" charset="0"/>
                <a:cs typeface="Arial" panose="020B0604020202020204" pitchFamily="34" charset="0"/>
              </a:rPr>
              <a:t>theft</a:t>
            </a:r>
            <a:r>
              <a:rPr lang="en-AU" sz="2000" dirty="0">
                <a:solidFill>
                  <a:schemeClr val="bg1"/>
                </a:solidFill>
                <a:latin typeface="Arial" panose="020B0604020202020204" pitchFamily="34" charset="0"/>
                <a:cs typeface="Arial" panose="020B0604020202020204" pitchFamily="34" charset="0"/>
              </a:rPr>
              <a:t> and </a:t>
            </a:r>
            <a:r>
              <a:rPr lang="en-AU" sz="2000" b="1" dirty="0">
                <a:solidFill>
                  <a:schemeClr val="bg1"/>
                </a:solidFill>
                <a:latin typeface="Arial" panose="020B0604020202020204" pitchFamily="34" charset="0"/>
                <a:cs typeface="Arial" panose="020B0604020202020204" pitchFamily="34" charset="0"/>
              </a:rPr>
              <a:t>breach of community-based orders </a:t>
            </a:r>
            <a:r>
              <a:rPr lang="en-AU" sz="2000" dirty="0">
                <a:solidFill>
                  <a:schemeClr val="bg1"/>
                </a:solidFill>
                <a:latin typeface="Arial" panose="020B0604020202020204" pitchFamily="34" charset="0"/>
                <a:cs typeface="Arial" panose="020B0604020202020204" pitchFamily="34" charset="0"/>
              </a:rPr>
              <a:t>also have a higher than overall average rate of less severe penalty (38% and 42 % respectively) and large  volume    </a:t>
            </a:r>
          </a:p>
          <a:p>
            <a:pPr marL="342900" indent="-342900">
              <a:buFont typeface="Arial" panose="020B0604020202020204" pitchFamily="34" charset="0"/>
              <a:buChar char="•"/>
              <a:defRPr/>
            </a:pPr>
            <a:endParaRPr lang="en-AU" sz="2000" dirty="0">
              <a:solidFill>
                <a:schemeClr val="bg1"/>
              </a:solidFill>
              <a:latin typeface="Arial" panose="020B0604020202020204" pitchFamily="34" charset="0"/>
              <a:cs typeface="Arial" panose="020B0604020202020204" pitchFamily="34" charset="0"/>
            </a:endParaRPr>
          </a:p>
        </p:txBody>
      </p:sp>
      <p:sp>
        <p:nvSpPr>
          <p:cNvPr id="21" name="Speech Bubble: Rectangle with Corners Rounded 20">
            <a:extLst>
              <a:ext uri="{FF2B5EF4-FFF2-40B4-BE49-F238E27FC236}">
                <a16:creationId xmlns:a16="http://schemas.microsoft.com/office/drawing/2014/main" id="{4E7A0510-1DEE-47E2-82C2-60F8187FC970}"/>
              </a:ext>
            </a:extLst>
          </p:cNvPr>
          <p:cNvSpPr/>
          <p:nvPr/>
        </p:nvSpPr>
        <p:spPr>
          <a:xfrm>
            <a:off x="10461336" y="1164870"/>
            <a:ext cx="4346917" cy="2193318"/>
          </a:xfrm>
          <a:prstGeom prst="wedgeRoundRectCallout">
            <a:avLst>
              <a:gd name="adj1" fmla="val 55564"/>
              <a:gd name="adj2" fmla="val -1116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Speech Bubble: Rectangle with Corners Rounded 23">
            <a:extLst>
              <a:ext uri="{FF2B5EF4-FFF2-40B4-BE49-F238E27FC236}">
                <a16:creationId xmlns:a16="http://schemas.microsoft.com/office/drawing/2014/main" id="{05C042AC-E5F5-4241-A9CA-264FED5745E8}"/>
              </a:ext>
            </a:extLst>
          </p:cNvPr>
          <p:cNvSpPr/>
          <p:nvPr/>
        </p:nvSpPr>
        <p:spPr>
          <a:xfrm>
            <a:off x="2403570" y="5514405"/>
            <a:ext cx="7920000" cy="252000"/>
          </a:xfrm>
          <a:prstGeom prst="wedgeRoundRectCallout">
            <a:avLst>
              <a:gd name="adj1" fmla="val 49554"/>
              <a:gd name="adj2" fmla="val -12657"/>
              <a:gd name="adj3" fmla="val 16667"/>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Speech Bubble: Rectangle with Corners Rounded 24">
            <a:extLst>
              <a:ext uri="{FF2B5EF4-FFF2-40B4-BE49-F238E27FC236}">
                <a16:creationId xmlns:a16="http://schemas.microsoft.com/office/drawing/2014/main" id="{06BF6BC2-4677-4141-BC63-7E71F97FCC65}"/>
              </a:ext>
            </a:extLst>
          </p:cNvPr>
          <p:cNvSpPr/>
          <p:nvPr/>
        </p:nvSpPr>
        <p:spPr>
          <a:xfrm>
            <a:off x="2403570" y="6032505"/>
            <a:ext cx="7920000" cy="252000"/>
          </a:xfrm>
          <a:prstGeom prst="wedgeRoundRectCallout">
            <a:avLst>
              <a:gd name="adj1" fmla="val 49554"/>
              <a:gd name="adj2" fmla="val -12657"/>
              <a:gd name="adj3" fmla="val 16667"/>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Speech Bubble: Rectangle with Corners Rounded 26">
            <a:extLst>
              <a:ext uri="{FF2B5EF4-FFF2-40B4-BE49-F238E27FC236}">
                <a16:creationId xmlns:a16="http://schemas.microsoft.com/office/drawing/2014/main" id="{E43972FC-95A4-48A8-AED8-6EFC65613B5C}"/>
              </a:ext>
            </a:extLst>
          </p:cNvPr>
          <p:cNvSpPr/>
          <p:nvPr/>
        </p:nvSpPr>
        <p:spPr>
          <a:xfrm>
            <a:off x="2403570" y="7080135"/>
            <a:ext cx="7920000" cy="252000"/>
          </a:xfrm>
          <a:prstGeom prst="wedgeRoundRectCallout">
            <a:avLst>
              <a:gd name="adj1" fmla="val 49554"/>
              <a:gd name="adj2" fmla="val -12657"/>
              <a:gd name="adj3" fmla="val 16667"/>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Speech Bubble: Rectangle with Corners Rounded 27">
            <a:extLst>
              <a:ext uri="{FF2B5EF4-FFF2-40B4-BE49-F238E27FC236}">
                <a16:creationId xmlns:a16="http://schemas.microsoft.com/office/drawing/2014/main" id="{7783118E-C471-487C-8CC8-FB603E4808FC}"/>
              </a:ext>
            </a:extLst>
          </p:cNvPr>
          <p:cNvSpPr/>
          <p:nvPr/>
        </p:nvSpPr>
        <p:spPr>
          <a:xfrm>
            <a:off x="2403570" y="7338451"/>
            <a:ext cx="7920000" cy="252000"/>
          </a:xfrm>
          <a:prstGeom prst="wedgeRoundRectCallout">
            <a:avLst>
              <a:gd name="adj1" fmla="val 49554"/>
              <a:gd name="adj2" fmla="val -12657"/>
              <a:gd name="adj3" fmla="val 16667"/>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55704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0" grpId="0">
        <p:bldAsOne/>
      </p:bldGraphic>
      <p:bldP spid="19" grpId="0" animBg="1"/>
      <p:bldP spid="9" grpId="0" animBg="1"/>
      <p:bldP spid="10" grpId="0" animBg="1"/>
      <p:bldP spid="2" grpId="0" animBg="1"/>
      <p:bldP spid="23" grpId="0" animBg="1"/>
      <p:bldP spid="21" grpId="0" animBg="1"/>
      <p:bldP spid="24" grpId="0" animBg="1"/>
      <p:bldP spid="25" grpId="0" animBg="1"/>
      <p:bldP spid="27"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FE60CF-97DC-4F5A-A60A-78D8C539DDDC}"/>
              </a:ext>
            </a:extLst>
          </p:cNvPr>
          <p:cNvSpPr/>
          <p:nvPr/>
        </p:nvSpPr>
        <p:spPr>
          <a:xfrm>
            <a:off x="0" y="0"/>
            <a:ext cx="18288000" cy="10287000"/>
          </a:xfrm>
          <a:prstGeom prst="rect">
            <a:avLst/>
          </a:prstGeom>
          <a:gradFill flip="none" rotWithShape="1">
            <a:gsLst>
              <a:gs pos="100000">
                <a:srgbClr val="1C1B3D"/>
              </a:gs>
              <a:gs pos="25000">
                <a:srgbClr val="453977"/>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92F47A9C-3965-4A68-BF6C-C4F729FA60A7}"/>
              </a:ext>
            </a:extLst>
          </p:cNvPr>
          <p:cNvSpPr txBox="1"/>
          <p:nvPr/>
        </p:nvSpPr>
        <p:spPr>
          <a:xfrm>
            <a:off x="4514850" y="4651057"/>
            <a:ext cx="9701212" cy="1600438"/>
          </a:xfrm>
          <a:prstGeom prst="rect">
            <a:avLst/>
          </a:prstGeom>
          <a:noFill/>
          <a:ln w="63500">
            <a:solidFill>
              <a:schemeClr val="bg1"/>
            </a:solidFill>
          </a:ln>
        </p:spPr>
        <p:txBody>
          <a:bodyPr wrap="square" lIns="274320" tIns="182880" rIns="274320" bIns="182880" rtlCol="0">
            <a:spAutoFit/>
          </a:bodyPr>
          <a:lstStyle/>
          <a:p>
            <a:pPr algn="ctr"/>
            <a:r>
              <a:rPr lang="en-US" sz="4000" b="1" spc="300" dirty="0">
                <a:solidFill>
                  <a:schemeClr val="bg1"/>
                </a:solidFill>
                <a:latin typeface="Arial" panose="020B0604020202020204" pitchFamily="34" charset="0"/>
                <a:ea typeface="Open Sans Semibold" panose="020B0706030804020204" pitchFamily="34" charset="0"/>
                <a:cs typeface="Arial" panose="020B0604020202020204" pitchFamily="34" charset="0"/>
              </a:rPr>
              <a:t>Profile of Aboriginal young people in custody </a:t>
            </a:r>
          </a:p>
        </p:txBody>
      </p:sp>
    </p:spTree>
    <p:extLst>
      <p:ext uri="{BB962C8B-B14F-4D97-AF65-F5344CB8AC3E}">
        <p14:creationId xmlns:p14="http://schemas.microsoft.com/office/powerpoint/2010/main" val="399794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4592D82-FE88-4688-8D65-4A964F503E4A}"/>
              </a:ext>
            </a:extLst>
          </p:cNvPr>
          <p:cNvSpPr>
            <a:spLocks noGrp="1"/>
          </p:cNvSpPr>
          <p:nvPr>
            <p:ph type="sldNum" sz="quarter" idx="4"/>
          </p:nvPr>
        </p:nvSpPr>
        <p:spPr/>
        <p:txBody>
          <a:bodyPr/>
          <a:lstStyle/>
          <a:p>
            <a:r>
              <a:rPr lang="en-US" dirty="0"/>
              <a:t>&lt;#&gt;</a:t>
            </a:r>
          </a:p>
        </p:txBody>
      </p:sp>
      <p:sp>
        <p:nvSpPr>
          <p:cNvPr id="7" name="TextBox 6">
            <a:extLst>
              <a:ext uri="{FF2B5EF4-FFF2-40B4-BE49-F238E27FC236}">
                <a16:creationId xmlns:a16="http://schemas.microsoft.com/office/drawing/2014/main" id="{660A032C-D792-404B-9943-0969451DA237}"/>
              </a:ext>
            </a:extLst>
          </p:cNvPr>
          <p:cNvSpPr txBox="1"/>
          <p:nvPr/>
        </p:nvSpPr>
        <p:spPr>
          <a:xfrm>
            <a:off x="3116742" y="84570"/>
            <a:ext cx="13538401" cy="707886"/>
          </a:xfrm>
          <a:prstGeom prst="rect">
            <a:avLst/>
          </a:prstGeom>
          <a:noFill/>
        </p:spPr>
        <p:txBody>
          <a:bodyPr wrap="square">
            <a:spAutoFit/>
          </a:bodyPr>
          <a:lstStyle/>
          <a:p>
            <a:pPr algn="ctr" defTabSz="1371260">
              <a:defRPr/>
            </a:pPr>
            <a:r>
              <a:rPr lang="en-US" sz="4000" b="1" dirty="0">
                <a:solidFill>
                  <a:srgbClr val="453977"/>
                </a:solidFill>
                <a:latin typeface="Arial" panose="020B0604020202020204" pitchFamily="34" charset="0"/>
                <a:cs typeface="Arial" panose="020B0604020202020204" pitchFamily="34" charset="0"/>
              </a:rPr>
              <a:t>Aboriginal youth custody – by region</a:t>
            </a:r>
          </a:p>
        </p:txBody>
      </p:sp>
      <p:sp>
        <p:nvSpPr>
          <p:cNvPr id="8" name="Facts rectangle">
            <a:extLst>
              <a:ext uri="{FF2B5EF4-FFF2-40B4-BE49-F238E27FC236}">
                <a16:creationId xmlns:a16="http://schemas.microsoft.com/office/drawing/2014/main" id="{BA2F64B6-42B5-4BF5-A9C4-F9988129CAAB}"/>
              </a:ext>
            </a:extLst>
          </p:cNvPr>
          <p:cNvSpPr>
            <a:spLocks/>
          </p:cNvSpPr>
          <p:nvPr/>
        </p:nvSpPr>
        <p:spPr>
          <a:xfrm>
            <a:off x="2390495" y="968188"/>
            <a:ext cx="15228034" cy="8975911"/>
          </a:xfrm>
          <a:prstGeom prst="roundRect">
            <a:avLst>
              <a:gd name="adj" fmla="val 3139"/>
            </a:avLst>
          </a:prstGeom>
          <a:noFill/>
          <a:ln w="28575" cap="rnd" cmpd="sng" algn="ctr">
            <a:solidFill>
              <a:schemeClr val="tx1"/>
            </a:solidFill>
            <a:prstDash val="solid"/>
          </a:ln>
          <a:effectLst/>
        </p:spPr>
        <p:txBody>
          <a:bodyPr lIns="137135" tIns="68568" rIns="137135" bIns="68568" anchor="ctr"/>
          <a:lstStyle/>
          <a:p>
            <a:pPr algn="ctr" defTabSz="685676">
              <a:defRPr/>
            </a:pPr>
            <a:endParaRPr lang="en-AU" sz="4050" kern="0" dirty="0">
              <a:solidFill>
                <a:prstClr val="white"/>
              </a:solidFill>
              <a:latin typeface="Trebuchet MS" panose="020B0603020202020204"/>
            </a:endParaRPr>
          </a:p>
        </p:txBody>
      </p:sp>
      <p:sp>
        <p:nvSpPr>
          <p:cNvPr id="9" name="TextBox 5">
            <a:extLst>
              <a:ext uri="{FF2B5EF4-FFF2-40B4-BE49-F238E27FC236}">
                <a16:creationId xmlns:a16="http://schemas.microsoft.com/office/drawing/2014/main" id="{6B9B95B9-239A-44D1-B7F1-9452D90F21DD}"/>
              </a:ext>
            </a:extLst>
          </p:cNvPr>
          <p:cNvSpPr txBox="1">
            <a:spLocks noChangeArrowheads="1"/>
          </p:cNvSpPr>
          <p:nvPr/>
        </p:nvSpPr>
        <p:spPr bwMode="auto">
          <a:xfrm>
            <a:off x="2816352" y="815664"/>
            <a:ext cx="14014519" cy="41140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2623" tIns="51312" rIns="102623" bIns="51312">
            <a:spAutoFit/>
          </a:bodyPr>
          <a:lstStyle>
            <a:lvl1pPr eaLnBrk="0" hangingPunct="0">
              <a:spcBef>
                <a:spcPct val="20000"/>
              </a:spcBef>
              <a:buFont typeface="Arial" charset="0"/>
              <a:buChar char="•"/>
              <a:defRPr sz="4300">
                <a:solidFill>
                  <a:schemeClr val="tx1"/>
                </a:solidFill>
                <a:latin typeface="Calibri" pitchFamily="34" charset="0"/>
              </a:defRPr>
            </a:lvl1pPr>
            <a:lvl2pPr marL="742950" indent="-285750" eaLnBrk="0" hangingPunct="0">
              <a:spcBef>
                <a:spcPct val="20000"/>
              </a:spcBef>
              <a:buFont typeface="Arial" charset="0"/>
              <a:buChar char="–"/>
              <a:defRPr sz="3700">
                <a:solidFill>
                  <a:schemeClr val="tx1"/>
                </a:solidFill>
                <a:latin typeface="Calibri" pitchFamily="34" charset="0"/>
              </a:defRPr>
            </a:lvl2pPr>
            <a:lvl3pPr marL="1143000" indent="-228600" eaLnBrk="0" hangingPunct="0">
              <a:spcBef>
                <a:spcPct val="20000"/>
              </a:spcBef>
              <a:buFont typeface="Arial" charset="0"/>
              <a:buChar char="•"/>
              <a:defRPr sz="3200">
                <a:solidFill>
                  <a:schemeClr val="tx1"/>
                </a:solidFill>
                <a:latin typeface="Calibri" pitchFamily="34" charset="0"/>
              </a:defRPr>
            </a:lvl3pPr>
            <a:lvl4pPr marL="1600200" indent="-228600" eaLnBrk="0" hangingPunct="0">
              <a:spcBef>
                <a:spcPct val="20000"/>
              </a:spcBef>
              <a:buFont typeface="Arial" charset="0"/>
              <a:buChar char="–"/>
              <a:defRPr sz="2700">
                <a:solidFill>
                  <a:schemeClr val="tx1"/>
                </a:solidFill>
                <a:latin typeface="Calibri" pitchFamily="34" charset="0"/>
              </a:defRPr>
            </a:lvl4pPr>
            <a:lvl5pPr marL="2057400" indent="-228600" eaLnBrk="0" hangingPunct="0">
              <a:spcBef>
                <a:spcPct val="20000"/>
              </a:spcBef>
              <a:buFont typeface="Arial" charset="0"/>
              <a:buChar char="»"/>
              <a:defRPr sz="2700">
                <a:solidFill>
                  <a:schemeClr val="tx1"/>
                </a:solidFill>
                <a:latin typeface="Calibri" pitchFamily="34" charset="0"/>
              </a:defRPr>
            </a:lvl5pPr>
            <a:lvl6pPr marL="25146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6pPr>
            <a:lvl7pPr marL="29718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7pPr>
            <a:lvl8pPr marL="34290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8pPr>
            <a:lvl9pPr marL="38862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9pPr>
          </a:lstStyle>
          <a:p>
            <a:pPr algn="ctr">
              <a:buNone/>
              <a:defRPr sz="1200" b="0" i="0" u="none" strike="noStrike" kern="1200" spc="0" baseline="0">
                <a:solidFill>
                  <a:prstClr val="black">
                    <a:lumMod val="65000"/>
                    <a:lumOff val="35000"/>
                  </a:prstClr>
                </a:solidFill>
                <a:latin typeface="+mn-lt"/>
                <a:ea typeface="+mn-ea"/>
                <a:cs typeface="+mn-cs"/>
              </a:defRPr>
            </a:pPr>
            <a:r>
              <a:rPr lang="en-AU" sz="2000" b="1" dirty="0">
                <a:solidFill>
                  <a:schemeClr val="accent2"/>
                </a:solidFill>
              </a:rPr>
              <a:t>Average rate of Aboriginal young people in custody by Statistical Area of residence prior to entering custody, Dec 2017 to Dec 2021</a:t>
            </a:r>
          </a:p>
        </p:txBody>
      </p:sp>
      <p:graphicFrame>
        <p:nvGraphicFramePr>
          <p:cNvPr id="11" name="Chart 10">
            <a:extLst>
              <a:ext uri="{FF2B5EF4-FFF2-40B4-BE49-F238E27FC236}">
                <a16:creationId xmlns:a16="http://schemas.microsoft.com/office/drawing/2014/main" id="{38A7F272-9987-4727-9CFE-10419F7B44FF}"/>
              </a:ext>
            </a:extLst>
          </p:cNvPr>
          <p:cNvGraphicFramePr>
            <a:graphicFrameLocks/>
          </p:cNvGraphicFramePr>
          <p:nvPr>
            <p:extLst>
              <p:ext uri="{D42A27DB-BD31-4B8C-83A1-F6EECF244321}">
                <p14:modId xmlns:p14="http://schemas.microsoft.com/office/powerpoint/2010/main" val="393218043"/>
              </p:ext>
            </p:extLst>
          </p:nvPr>
        </p:nvGraphicFramePr>
        <p:xfrm>
          <a:off x="2504812" y="1227067"/>
          <a:ext cx="15113717" cy="825972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2F744DA5-733E-4AE4-870A-9CBE00857029}"/>
              </a:ext>
            </a:extLst>
          </p:cNvPr>
          <p:cNvSpPr txBox="1"/>
          <p:nvPr/>
        </p:nvSpPr>
        <p:spPr>
          <a:xfrm>
            <a:off x="7179764" y="9454653"/>
            <a:ext cx="6345199" cy="369332"/>
          </a:xfrm>
          <a:prstGeom prst="rect">
            <a:avLst/>
          </a:prstGeom>
          <a:noFill/>
        </p:spPr>
        <p:txBody>
          <a:bodyPr wrap="none" rtlCol="0">
            <a:spAutoFit/>
          </a:bodyPr>
          <a:lstStyle/>
          <a:p>
            <a:r>
              <a:rPr lang="en-AU" dirty="0"/>
              <a:t>Rate of Aboriginal young people in custody per 10,000 population</a:t>
            </a:r>
          </a:p>
        </p:txBody>
      </p:sp>
    </p:spTree>
    <p:extLst>
      <p:ext uri="{BB962C8B-B14F-4D97-AF65-F5344CB8AC3E}">
        <p14:creationId xmlns:p14="http://schemas.microsoft.com/office/powerpoint/2010/main" val="154429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2">
            <a:extLst>
              <a:ext uri="{FF2B5EF4-FFF2-40B4-BE49-F238E27FC236}">
                <a16:creationId xmlns:a16="http://schemas.microsoft.com/office/drawing/2014/main" id="{6EA9561E-519B-4CF4-8043-A6E6DBDF0BC9}"/>
              </a:ext>
            </a:extLst>
          </p:cNvPr>
          <p:cNvSpPr>
            <a:spLocks noGrp="1"/>
          </p:cNvSpPr>
          <p:nvPr>
            <p:ph type="sldNum" sz="quarter" idx="4"/>
          </p:nvPr>
        </p:nvSpPr>
        <p:spPr>
          <a:ln>
            <a:noFill/>
          </a:ln>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C64674B-0CCF-4531-A68C-815F17BC8CC8}" type="slidenum">
              <a:rPr kumimoji="0" lang="en-US" sz="1800" b="0"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25</a:t>
            </a:fld>
            <a:endPar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endParaRPr>
          </a:p>
        </p:txBody>
      </p:sp>
      <p:sp>
        <p:nvSpPr>
          <p:cNvPr id="137" name="TextBox 136">
            <a:extLst>
              <a:ext uri="{FF2B5EF4-FFF2-40B4-BE49-F238E27FC236}">
                <a16:creationId xmlns:a16="http://schemas.microsoft.com/office/drawing/2014/main" id="{12E49641-613E-46F5-BC24-FA39D280EF51}"/>
              </a:ext>
            </a:extLst>
          </p:cNvPr>
          <p:cNvSpPr txBox="1"/>
          <p:nvPr/>
        </p:nvSpPr>
        <p:spPr>
          <a:xfrm>
            <a:off x="3714467" y="173868"/>
            <a:ext cx="12452511" cy="646331"/>
          </a:xfrm>
          <a:prstGeom prst="rect">
            <a:avLst/>
          </a:prstGeom>
          <a:noFill/>
          <a:ln>
            <a:noFill/>
          </a:ln>
        </p:spPr>
        <p:txBody>
          <a:bodyPr wrap="none">
            <a:spAutoFit/>
          </a:bodyPr>
          <a:lstStyle/>
          <a:p>
            <a:pPr algn="ctr" defTabSz="1371260">
              <a:defRPr/>
            </a:pPr>
            <a:r>
              <a:rPr lang="en-US" sz="3600" b="1" spc="300" dirty="0">
                <a:solidFill>
                  <a:srgbClr val="453977"/>
                </a:solidFill>
              </a:rPr>
              <a:t>Snapshot of Aboriginal young people in custody, 2019</a:t>
            </a:r>
            <a:endParaRPr lang="en-US" sz="3600" b="1" spc="300" dirty="0">
              <a:solidFill>
                <a:srgbClr val="FF0000"/>
              </a:solidFill>
            </a:endParaRPr>
          </a:p>
        </p:txBody>
      </p:sp>
      <p:sp>
        <p:nvSpPr>
          <p:cNvPr id="28" name="Hexagon 27">
            <a:extLst>
              <a:ext uri="{FF2B5EF4-FFF2-40B4-BE49-F238E27FC236}">
                <a16:creationId xmlns:a16="http://schemas.microsoft.com/office/drawing/2014/main" id="{B11AAD9A-F820-4E06-B30E-1DB62C5EAC4D}"/>
              </a:ext>
            </a:extLst>
          </p:cNvPr>
          <p:cNvSpPr>
            <a:spLocks/>
          </p:cNvSpPr>
          <p:nvPr/>
        </p:nvSpPr>
        <p:spPr>
          <a:xfrm>
            <a:off x="6782124" y="2090123"/>
            <a:ext cx="2340000" cy="1980000"/>
          </a:xfrm>
          <a:prstGeom prst="hexagon">
            <a:avLst/>
          </a:prstGeom>
          <a:solidFill>
            <a:srgbClr val="D9D9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4001"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49%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prior DV offence*</a:t>
            </a:r>
            <a:endParaRPr kumimoji="0" lang="en-AU"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9" name="Hexagon 28">
            <a:extLst>
              <a:ext uri="{FF2B5EF4-FFF2-40B4-BE49-F238E27FC236}">
                <a16:creationId xmlns:a16="http://schemas.microsoft.com/office/drawing/2014/main" id="{9CEBAB39-6D46-4090-ACA0-E508BE08D263}"/>
              </a:ext>
            </a:extLst>
          </p:cNvPr>
          <p:cNvSpPr>
            <a:spLocks/>
          </p:cNvSpPr>
          <p:nvPr/>
        </p:nvSpPr>
        <p:spPr>
          <a:xfrm>
            <a:off x="6629042" y="6695075"/>
            <a:ext cx="2340000" cy="1980000"/>
          </a:xfrm>
          <a:prstGeom prst="hexagon">
            <a:avLst/>
          </a:prstGeom>
          <a:solidFill>
            <a:srgbClr val="2190D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16</a:t>
            </a:r>
          </a:p>
          <a:p>
            <a:pPr marL="0" marR="0" lvl="0" indent="0" algn="ctr" defTabSz="457200" rtl="0" eaLnBrk="1" fontAlgn="auto" latinLnBrk="0" hangingPunct="1">
              <a:lnSpc>
                <a:spcPct val="100000"/>
              </a:lnSpc>
              <a:spcBef>
                <a:spcPts val="0"/>
              </a:spcBef>
              <a:spcAft>
                <a:spcPts val="0"/>
              </a:spcAft>
              <a:buClrTx/>
              <a:buSzTx/>
              <a:buFontTx/>
              <a:buNone/>
              <a:tabLst/>
              <a:defRPr/>
            </a:pPr>
            <a:r>
              <a:rPr lang="en-AU" sz="2400" dirty="0">
                <a:solidFill>
                  <a:prstClr val="white"/>
                </a:solidFill>
                <a:latin typeface="Arial" panose="020B0604020202020204" pitchFamily="34" charset="0"/>
                <a:cs typeface="Arial" panose="020B0604020202020204" pitchFamily="34" charset="0"/>
              </a:rPr>
              <a:t>Median age*</a:t>
            </a:r>
            <a:endParaRPr kumimoji="0" lang="en-AU" sz="280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1" name="Hexagon 30">
            <a:extLst>
              <a:ext uri="{FF2B5EF4-FFF2-40B4-BE49-F238E27FC236}">
                <a16:creationId xmlns:a16="http://schemas.microsoft.com/office/drawing/2014/main" id="{8CEF4820-CCA1-4E9F-B039-A3CC1FB40F0C}"/>
              </a:ext>
            </a:extLst>
          </p:cNvPr>
          <p:cNvSpPr>
            <a:spLocks/>
          </p:cNvSpPr>
          <p:nvPr/>
        </p:nvSpPr>
        <p:spPr>
          <a:xfrm>
            <a:off x="8896842" y="5354137"/>
            <a:ext cx="2340000" cy="1980000"/>
          </a:xfrm>
          <a:prstGeom prst="hexagon">
            <a:avLst/>
          </a:prstGeom>
          <a:solidFill>
            <a:srgbClr val="D9D9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median age at first court appearance*</a:t>
            </a:r>
            <a:endParaRPr kumimoji="0" lang="en-AU"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 name="Hexagon 32">
            <a:extLst>
              <a:ext uri="{FF2B5EF4-FFF2-40B4-BE49-F238E27FC236}">
                <a16:creationId xmlns:a16="http://schemas.microsoft.com/office/drawing/2014/main" id="{54B7F5D1-F223-4048-A581-0DFAF303EB39}"/>
              </a:ext>
            </a:extLst>
          </p:cNvPr>
          <p:cNvSpPr>
            <a:spLocks/>
          </p:cNvSpPr>
          <p:nvPr/>
        </p:nvSpPr>
        <p:spPr>
          <a:xfrm>
            <a:off x="4065908" y="1555301"/>
            <a:ext cx="2340000" cy="1980000"/>
          </a:xfrm>
          <a:prstGeom prst="hexagon">
            <a:avLst/>
          </a:prstGeom>
          <a:solidFill>
            <a:srgbClr val="4F408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3600" b="1" noProof="0" dirty="0">
                <a:solidFill>
                  <a:prstClr val="white"/>
                </a:solidFill>
                <a:latin typeface="Arial" panose="020B0604020202020204" pitchFamily="34" charset="0"/>
                <a:cs typeface="Arial" panose="020B0604020202020204" pitchFamily="34" charset="0"/>
              </a:rPr>
              <a:t>45</a:t>
            </a:r>
            <a:r>
              <a:rPr kumimoji="0" lang="en-AU" sz="36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lang="en-AU" dirty="0">
                <a:solidFill>
                  <a:prstClr val="white"/>
                </a:solidFill>
                <a:latin typeface="Arial" panose="020B0604020202020204" pitchFamily="34" charset="0"/>
                <a:cs typeface="Arial" panose="020B0604020202020204" pitchFamily="34" charset="0"/>
              </a:rPr>
              <a:t>Had a prior OOHC placement*</a:t>
            </a:r>
            <a:endParaRPr kumimoji="0" lang="en-AU"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4" name="Hexagon 33">
            <a:extLst>
              <a:ext uri="{FF2B5EF4-FFF2-40B4-BE49-F238E27FC236}">
                <a16:creationId xmlns:a16="http://schemas.microsoft.com/office/drawing/2014/main" id="{EF6ECF61-89AC-4164-8F0B-E44E7B15CC38}"/>
              </a:ext>
            </a:extLst>
          </p:cNvPr>
          <p:cNvSpPr>
            <a:spLocks/>
          </p:cNvSpPr>
          <p:nvPr/>
        </p:nvSpPr>
        <p:spPr>
          <a:xfrm>
            <a:off x="2226716" y="2545301"/>
            <a:ext cx="2340000" cy="1980000"/>
          </a:xfrm>
          <a:prstGeom prst="hexagon">
            <a:avLst/>
          </a:prstGeom>
          <a:solidFill>
            <a:srgbClr val="4F408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3600" b="1" dirty="0">
                <a:solidFill>
                  <a:prstClr val="white"/>
                </a:solidFill>
                <a:latin typeface="Arial" panose="020B0604020202020204" pitchFamily="34" charset="0"/>
                <a:cs typeface="Arial" panose="020B0604020202020204" pitchFamily="34" charset="0"/>
              </a:rPr>
              <a:t>92%</a:t>
            </a:r>
            <a:endParaRPr kumimoji="0" lang="en-AU" sz="36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lvl="0" algn="ctr">
              <a:defRPr/>
            </a:pPr>
            <a:r>
              <a:rPr lang="en-AU" dirty="0">
                <a:solidFill>
                  <a:schemeClr val="bg1"/>
                </a:solidFill>
                <a:latin typeface="Arial" panose="020B0604020202020204" pitchFamily="34" charset="0"/>
                <a:cs typeface="Arial" panose="020B0604020202020204" pitchFamily="34" charset="0"/>
              </a:rPr>
              <a:t>reported at risk of serious harm (</a:t>
            </a:r>
            <a:r>
              <a:rPr lang="en-AU">
                <a:solidFill>
                  <a:schemeClr val="bg1"/>
                </a:solidFill>
                <a:latin typeface="Arial" panose="020B0604020202020204" pitchFamily="34" charset="0"/>
                <a:cs typeface="Arial" panose="020B0604020202020204" pitchFamily="34" charset="0"/>
              </a:rPr>
              <a:t>ROSH)*</a:t>
            </a:r>
            <a:endParaRPr kumimoji="0" lang="en-AU"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5" name="Hexagon 34">
            <a:extLst>
              <a:ext uri="{FF2B5EF4-FFF2-40B4-BE49-F238E27FC236}">
                <a16:creationId xmlns:a16="http://schemas.microsoft.com/office/drawing/2014/main" id="{16C3F2B2-A96B-4AA3-B32D-F7E598C7BE6F}"/>
              </a:ext>
            </a:extLst>
          </p:cNvPr>
          <p:cNvSpPr>
            <a:spLocks/>
          </p:cNvSpPr>
          <p:nvPr/>
        </p:nvSpPr>
        <p:spPr>
          <a:xfrm>
            <a:off x="7005684" y="4347930"/>
            <a:ext cx="2340000" cy="1980000"/>
          </a:xfrm>
          <a:prstGeom prst="hexagon">
            <a:avLst/>
          </a:prstGeom>
          <a:solidFill>
            <a:srgbClr val="D9D9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median prior court appearances*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AU"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6" name="Hexagon 35">
            <a:extLst>
              <a:ext uri="{FF2B5EF4-FFF2-40B4-BE49-F238E27FC236}">
                <a16:creationId xmlns:a16="http://schemas.microsoft.com/office/drawing/2014/main" id="{E8465B44-B1E6-48A7-BA19-F1907DB1BEC7}"/>
              </a:ext>
            </a:extLst>
          </p:cNvPr>
          <p:cNvSpPr>
            <a:spLocks/>
          </p:cNvSpPr>
          <p:nvPr/>
        </p:nvSpPr>
        <p:spPr>
          <a:xfrm>
            <a:off x="11082468" y="4230580"/>
            <a:ext cx="2340000" cy="1980000"/>
          </a:xfrm>
          <a:prstGeom prst="hexagon">
            <a:avLst/>
          </a:prstGeom>
          <a:solidFill>
            <a:srgbClr val="D9D9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AU" sz="3200" b="1" dirty="0">
                <a:solidFill>
                  <a:prstClr val="black"/>
                </a:solidFill>
                <a:latin typeface="Arial" panose="020B0604020202020204" pitchFamily="34" charset="0"/>
                <a:cs typeface="Arial" panose="020B0604020202020204" pitchFamily="34" charset="0"/>
              </a:rPr>
              <a:t>14</a:t>
            </a:r>
          </a:p>
          <a:p>
            <a:pPr lvl="0" algn="ctr">
              <a:defRPr/>
            </a:pPr>
            <a:r>
              <a:rPr lang="en-AU" dirty="0">
                <a:solidFill>
                  <a:prstClr val="black"/>
                </a:solidFill>
                <a:latin typeface="Arial" panose="020B0604020202020204" pitchFamily="34" charset="0"/>
                <a:cs typeface="Arial" panose="020B0604020202020204" pitchFamily="34" charset="0"/>
              </a:rPr>
              <a:t>median age at first custody episode*</a:t>
            </a:r>
            <a:endParaRPr kumimoji="0" lang="en-AU"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37" name="Hexagon 36">
            <a:extLst>
              <a:ext uri="{FF2B5EF4-FFF2-40B4-BE49-F238E27FC236}">
                <a16:creationId xmlns:a16="http://schemas.microsoft.com/office/drawing/2014/main" id="{E82561B1-6B94-4F85-B0E5-50DCF08FD0DA}"/>
              </a:ext>
            </a:extLst>
          </p:cNvPr>
          <p:cNvSpPr>
            <a:spLocks/>
          </p:cNvSpPr>
          <p:nvPr/>
        </p:nvSpPr>
        <p:spPr>
          <a:xfrm>
            <a:off x="8896842" y="3349066"/>
            <a:ext cx="2340000" cy="1980000"/>
          </a:xfrm>
          <a:prstGeom prst="hexagon">
            <a:avLst/>
          </a:prstGeom>
          <a:solidFill>
            <a:srgbClr val="D9D9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5</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Median prior custody episodes*</a:t>
            </a:r>
            <a:endParaRPr kumimoji="0" lang="en-AU" sz="2801"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38" name="Hexagon 37">
            <a:extLst>
              <a:ext uri="{FF2B5EF4-FFF2-40B4-BE49-F238E27FC236}">
                <a16:creationId xmlns:a16="http://schemas.microsoft.com/office/drawing/2014/main" id="{B7FC1EF8-6778-403D-A574-3D03A1C346ED}"/>
              </a:ext>
            </a:extLst>
          </p:cNvPr>
          <p:cNvSpPr>
            <a:spLocks/>
          </p:cNvSpPr>
          <p:nvPr/>
        </p:nvSpPr>
        <p:spPr>
          <a:xfrm>
            <a:off x="4792044" y="5713770"/>
            <a:ext cx="2340000" cy="1980000"/>
          </a:xfrm>
          <a:prstGeom prst="hexagon">
            <a:avLst/>
          </a:prstGeom>
          <a:solidFill>
            <a:srgbClr val="2190D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90%</a:t>
            </a:r>
            <a:r>
              <a:rPr kumimoji="0" lang="en-AU"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AU"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Male</a:t>
            </a:r>
            <a:endParaRPr kumimoji="0" lang="en-AU" sz="200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AU" sz="2400" b="1" noProof="0" dirty="0">
                <a:solidFill>
                  <a:prstClr val="white"/>
                </a:solidFill>
                <a:latin typeface="Arial" panose="020B0604020202020204" pitchFamily="34" charset="0"/>
                <a:cs typeface="Arial" panose="020B0604020202020204" pitchFamily="34" charset="0"/>
              </a:rPr>
              <a:t>10%  </a:t>
            </a:r>
            <a:r>
              <a:rPr kumimoji="0" lang="en-AU" i="0" u="none" strike="noStrike" kern="1200" cap="none" spc="0" normalizeH="0" baseline="0" dirty="0">
                <a:ln>
                  <a:noFill/>
                </a:ln>
                <a:solidFill>
                  <a:prstClr val="white"/>
                </a:solidFill>
                <a:effectLst/>
                <a:uLnTx/>
                <a:uFillTx/>
                <a:latin typeface="Arial" panose="020B0604020202020204" pitchFamily="34" charset="0"/>
                <a:cs typeface="Arial" panose="020B0604020202020204" pitchFamily="34" charset="0"/>
              </a:rPr>
              <a:t>Female</a:t>
            </a:r>
            <a:endParaRPr kumimoji="0" lang="en-AU" sz="120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9" name="Hexagon 38">
            <a:extLst>
              <a:ext uri="{FF2B5EF4-FFF2-40B4-BE49-F238E27FC236}">
                <a16:creationId xmlns:a16="http://schemas.microsoft.com/office/drawing/2014/main" id="{B862E6B3-AB41-4BD6-9DFC-17CBB95082E9}"/>
              </a:ext>
            </a:extLst>
          </p:cNvPr>
          <p:cNvSpPr>
            <a:spLocks/>
          </p:cNvSpPr>
          <p:nvPr/>
        </p:nvSpPr>
        <p:spPr>
          <a:xfrm>
            <a:off x="2040926" y="4777784"/>
            <a:ext cx="2340000" cy="1980000"/>
          </a:xfrm>
          <a:prstGeom prst="hexagon">
            <a:avLst/>
          </a:prstGeom>
          <a:solidFill>
            <a:srgbClr val="8D80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AU" sz="3600" b="1" dirty="0">
                <a:solidFill>
                  <a:prstClr val="white"/>
                </a:solidFill>
                <a:latin typeface="Arial" panose="020B0604020202020204" pitchFamily="34" charset="0"/>
                <a:cs typeface="Arial" panose="020B0604020202020204" pitchFamily="34" charset="0"/>
              </a:rPr>
              <a:t>30%</a:t>
            </a:r>
            <a:r>
              <a:rPr lang="en-AU" sz="4400" b="1" dirty="0">
                <a:solidFill>
                  <a:prstClr val="white"/>
                </a:solidFill>
                <a:latin typeface="Arial" panose="020B0604020202020204" pitchFamily="34" charset="0"/>
                <a:cs typeface="Arial" panose="020B0604020202020204" pitchFamily="34" charset="0"/>
              </a:rPr>
              <a:t> </a:t>
            </a:r>
          </a:p>
          <a:p>
            <a:pPr lvl="0" algn="ctr">
              <a:defRPr/>
            </a:pPr>
            <a:r>
              <a:rPr lang="en-AU" dirty="0">
                <a:solidFill>
                  <a:prstClr val="white"/>
                </a:solidFill>
                <a:latin typeface="Arial" panose="020B0604020202020204" pitchFamily="34" charset="0"/>
                <a:cs typeface="Arial" panose="020B0604020202020204" pitchFamily="34" charset="0"/>
              </a:rPr>
              <a:t>were attending school prior to custody</a:t>
            </a:r>
          </a:p>
        </p:txBody>
      </p:sp>
      <p:sp>
        <p:nvSpPr>
          <p:cNvPr id="40" name="Hexagon 39">
            <a:extLst>
              <a:ext uri="{FF2B5EF4-FFF2-40B4-BE49-F238E27FC236}">
                <a16:creationId xmlns:a16="http://schemas.microsoft.com/office/drawing/2014/main" id="{B1ACB4E5-49E0-4880-AA33-D454F1C16388}"/>
              </a:ext>
            </a:extLst>
          </p:cNvPr>
          <p:cNvSpPr>
            <a:spLocks/>
          </p:cNvSpPr>
          <p:nvPr/>
        </p:nvSpPr>
        <p:spPr>
          <a:xfrm>
            <a:off x="10757004" y="6392785"/>
            <a:ext cx="2340000" cy="1980000"/>
          </a:xfrm>
          <a:prstGeom prst="hexagon">
            <a:avLst/>
          </a:prstGeom>
          <a:solidFill>
            <a:srgbClr val="D9D9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Median sentence</a:t>
            </a:r>
            <a:r>
              <a:rPr kumimoji="0" lang="en-AU"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length*</a:t>
            </a:r>
          </a:p>
          <a:p>
            <a:pPr marL="0" marR="0" lvl="0" indent="0" algn="ctr" defTabSz="457200" rtl="0" eaLnBrk="1" fontAlgn="auto" latinLnBrk="0" hangingPunct="1">
              <a:lnSpc>
                <a:spcPct val="100000"/>
              </a:lnSpc>
              <a:spcBef>
                <a:spcPts val="0"/>
              </a:spcBef>
              <a:spcAft>
                <a:spcPts val="0"/>
              </a:spcAft>
              <a:buClrTx/>
              <a:buSzTx/>
              <a:buFontTx/>
              <a:buNone/>
              <a:tabLst/>
              <a:defRPr/>
            </a:pPr>
            <a:r>
              <a:rPr lang="en-AU" sz="2800" b="1" baseline="0" dirty="0">
                <a:solidFill>
                  <a:prstClr val="black"/>
                </a:solidFill>
                <a:latin typeface="Arial" panose="020B0604020202020204" pitchFamily="34" charset="0"/>
                <a:cs typeface="Arial" panose="020B0604020202020204" pitchFamily="34" charset="0"/>
              </a:rPr>
              <a:t>5.6 Months</a:t>
            </a:r>
            <a:endParaRPr kumimoji="0" lang="en-AU"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1" name="Hexagon 40">
            <a:extLst>
              <a:ext uri="{FF2B5EF4-FFF2-40B4-BE49-F238E27FC236}">
                <a16:creationId xmlns:a16="http://schemas.microsoft.com/office/drawing/2014/main" id="{FC0E6358-A2DF-4EED-87C8-BE83DE4C09E6}"/>
              </a:ext>
            </a:extLst>
          </p:cNvPr>
          <p:cNvSpPr>
            <a:spLocks/>
          </p:cNvSpPr>
          <p:nvPr/>
        </p:nvSpPr>
        <p:spPr>
          <a:xfrm>
            <a:off x="2040926" y="6774113"/>
            <a:ext cx="2340000" cy="1980000"/>
          </a:xfrm>
          <a:prstGeom prst="hexagon">
            <a:avLst/>
          </a:prstGeom>
          <a:solidFill>
            <a:srgbClr val="8D80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97%</a:t>
            </a:r>
          </a:p>
          <a:p>
            <a:pPr marL="0" marR="0" lvl="0" indent="0" algn="ctr" defTabSz="457200" rtl="0" eaLnBrk="1" fontAlgn="auto" latinLnBrk="0" hangingPunct="1">
              <a:lnSpc>
                <a:spcPct val="100000"/>
              </a:lnSpc>
              <a:spcBef>
                <a:spcPts val="0"/>
              </a:spcBef>
              <a:spcAft>
                <a:spcPts val="0"/>
              </a:spcAft>
              <a:buClrTx/>
              <a:buSzTx/>
              <a:buFontTx/>
              <a:buNone/>
              <a:tabLst/>
              <a:defRPr/>
            </a:pPr>
            <a:r>
              <a:rPr lang="en-AU" dirty="0">
                <a:solidFill>
                  <a:prstClr val="white"/>
                </a:solidFill>
                <a:latin typeface="Arial" panose="020B0604020202020204" pitchFamily="34" charset="0"/>
                <a:cs typeface="Arial" panose="020B0604020202020204" pitchFamily="34" charset="0"/>
              </a:rPr>
              <a:t>below average literacy skills</a:t>
            </a:r>
            <a:endParaRPr kumimoji="0" lang="en-AU"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42" name="Hexagon 41">
            <a:extLst>
              <a:ext uri="{FF2B5EF4-FFF2-40B4-BE49-F238E27FC236}">
                <a16:creationId xmlns:a16="http://schemas.microsoft.com/office/drawing/2014/main" id="{83C61F97-676B-4952-B4A7-3947F084BA8B}"/>
              </a:ext>
            </a:extLst>
          </p:cNvPr>
          <p:cNvSpPr>
            <a:spLocks/>
          </p:cNvSpPr>
          <p:nvPr/>
        </p:nvSpPr>
        <p:spPr>
          <a:xfrm>
            <a:off x="3877923" y="7764113"/>
            <a:ext cx="2340000" cy="1980000"/>
          </a:xfrm>
          <a:prstGeom prst="hexagon">
            <a:avLst/>
          </a:prstGeom>
          <a:solidFill>
            <a:srgbClr val="8D80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b="1" dirty="0">
                <a:solidFill>
                  <a:schemeClr val="bg1"/>
                </a:solidFill>
                <a:latin typeface="Arial" panose="020B0604020202020204" pitchFamily="34" charset="0"/>
                <a:cs typeface="Arial" panose="020B0604020202020204" pitchFamily="34" charset="0"/>
              </a:rPr>
              <a:t>5%</a:t>
            </a:r>
            <a:r>
              <a:rPr lang="en-AU" sz="2000" dirty="0">
                <a:solidFill>
                  <a:schemeClr val="bg1"/>
                </a:solidFill>
                <a:latin typeface="Arial" panose="020B0604020202020204" pitchFamily="34" charset="0"/>
                <a:cs typeface="Arial" panose="020B0604020202020204" pitchFamily="34" charset="0"/>
              </a:rPr>
              <a:t> </a:t>
            </a:r>
          </a:p>
          <a:p>
            <a:pPr algn="ctr"/>
            <a:r>
              <a:rPr lang="en-AU" dirty="0">
                <a:solidFill>
                  <a:schemeClr val="bg1"/>
                </a:solidFill>
                <a:latin typeface="Arial" panose="020B0604020202020204" pitchFamily="34" charset="0"/>
                <a:cs typeface="Arial" panose="020B0604020202020204" pitchFamily="34" charset="0"/>
              </a:rPr>
              <a:t>were  homeless prior to custody</a:t>
            </a:r>
          </a:p>
        </p:txBody>
      </p:sp>
      <p:sp>
        <p:nvSpPr>
          <p:cNvPr id="43" name="Hexagon 42">
            <a:extLst>
              <a:ext uri="{FF2B5EF4-FFF2-40B4-BE49-F238E27FC236}">
                <a16:creationId xmlns:a16="http://schemas.microsoft.com/office/drawing/2014/main" id="{BDC2811D-71B1-4A9E-9A9C-2090EC9F4F75}"/>
              </a:ext>
            </a:extLst>
          </p:cNvPr>
          <p:cNvSpPr>
            <a:spLocks/>
          </p:cNvSpPr>
          <p:nvPr/>
        </p:nvSpPr>
        <p:spPr>
          <a:xfrm>
            <a:off x="15687485" y="2365326"/>
            <a:ext cx="2340000" cy="1980000"/>
          </a:xfrm>
          <a:prstGeom prst="hexagon">
            <a:avLst/>
          </a:prstGeom>
          <a:solidFill>
            <a:srgbClr val="215AA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b="1" dirty="0">
                <a:solidFill>
                  <a:schemeClr val="bg1"/>
                </a:solidFill>
                <a:latin typeface="Arial" panose="020B0604020202020204" pitchFamily="34" charset="0"/>
                <a:cs typeface="Arial" panose="020B0604020202020204" pitchFamily="34" charset="0"/>
              </a:rPr>
              <a:t>93% </a:t>
            </a:r>
            <a:r>
              <a:rPr lang="en-AU" dirty="0">
                <a:solidFill>
                  <a:schemeClr val="bg1"/>
                </a:solidFill>
                <a:latin typeface="Arial" panose="020B0604020202020204" pitchFamily="34" charset="0"/>
                <a:cs typeface="Arial" panose="020B0604020202020204" pitchFamily="34" charset="0"/>
              </a:rPr>
              <a:t>prior drug use</a:t>
            </a:r>
          </a:p>
        </p:txBody>
      </p:sp>
      <p:sp>
        <p:nvSpPr>
          <p:cNvPr id="44" name="Hexagon 43">
            <a:extLst>
              <a:ext uri="{FF2B5EF4-FFF2-40B4-BE49-F238E27FC236}">
                <a16:creationId xmlns:a16="http://schemas.microsoft.com/office/drawing/2014/main" id="{4F8013AB-DD81-4079-AEA7-8B2844A01360}"/>
              </a:ext>
            </a:extLst>
          </p:cNvPr>
          <p:cNvSpPr>
            <a:spLocks/>
          </p:cNvSpPr>
          <p:nvPr/>
        </p:nvSpPr>
        <p:spPr>
          <a:xfrm>
            <a:off x="13856161" y="5344557"/>
            <a:ext cx="2340000" cy="1980000"/>
          </a:xfrm>
          <a:prstGeom prst="hexagon">
            <a:avLst/>
          </a:prstGeom>
          <a:solidFill>
            <a:srgbClr val="215AA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34%</a:t>
            </a:r>
          </a:p>
          <a:p>
            <a:pPr marL="0" marR="0" lvl="0" indent="0" algn="ctr" defTabSz="457200" rtl="0" eaLnBrk="1" fontAlgn="auto" latinLnBrk="0" hangingPunct="1">
              <a:lnSpc>
                <a:spcPct val="100000"/>
              </a:lnSpc>
              <a:spcBef>
                <a:spcPts val="0"/>
              </a:spcBef>
              <a:spcAft>
                <a:spcPts val="0"/>
              </a:spcAft>
              <a:buClrTx/>
              <a:buSzTx/>
              <a:buFontTx/>
              <a:buNone/>
              <a:tabLst/>
              <a:defRPr/>
            </a:pPr>
            <a:r>
              <a:rPr lang="en-AU" dirty="0">
                <a:solidFill>
                  <a:prstClr val="white"/>
                </a:solidFill>
                <a:latin typeface="Arial" panose="020B0604020202020204" pitchFamily="34" charset="0"/>
                <a:cs typeface="Arial" panose="020B0604020202020204" pitchFamily="34" charset="0"/>
              </a:rPr>
              <a:t>had a disability</a:t>
            </a:r>
            <a:endParaRPr kumimoji="0" lang="en-AU"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5" name="Hexagon 44">
            <a:extLst>
              <a:ext uri="{FF2B5EF4-FFF2-40B4-BE49-F238E27FC236}">
                <a16:creationId xmlns:a16="http://schemas.microsoft.com/office/drawing/2014/main" id="{C06E883E-A63E-4B0F-9C53-A3D3DC465FDB}"/>
              </a:ext>
            </a:extLst>
          </p:cNvPr>
          <p:cNvSpPr>
            <a:spLocks/>
          </p:cNvSpPr>
          <p:nvPr/>
        </p:nvSpPr>
        <p:spPr>
          <a:xfrm>
            <a:off x="15687485" y="4343694"/>
            <a:ext cx="2340000" cy="1980000"/>
          </a:xfrm>
          <a:prstGeom prst="hexagon">
            <a:avLst/>
          </a:prstGeom>
          <a:solidFill>
            <a:srgbClr val="215AA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b="1" dirty="0">
                <a:solidFill>
                  <a:schemeClr val="bg1"/>
                </a:solidFill>
                <a:latin typeface="Arial" panose="020B0604020202020204" pitchFamily="34" charset="0"/>
                <a:cs typeface="Arial" panose="020B0604020202020204" pitchFamily="34" charset="0"/>
              </a:rPr>
              <a:t>92% </a:t>
            </a:r>
            <a:r>
              <a:rPr lang="en-AU" dirty="0">
                <a:solidFill>
                  <a:schemeClr val="bg1"/>
                </a:solidFill>
                <a:latin typeface="Arial" panose="020B0604020202020204" pitchFamily="34" charset="0"/>
                <a:cs typeface="Arial" panose="020B0604020202020204" pitchFamily="34" charset="0"/>
              </a:rPr>
              <a:t>prior alcohol use</a:t>
            </a:r>
            <a:endParaRPr lang="en-AU" sz="2000" dirty="0">
              <a:solidFill>
                <a:schemeClr val="bg1"/>
              </a:solidFill>
              <a:latin typeface="Arial" panose="020B0604020202020204" pitchFamily="34" charset="0"/>
              <a:cs typeface="Arial" panose="020B0604020202020204" pitchFamily="34" charset="0"/>
            </a:endParaRPr>
          </a:p>
        </p:txBody>
      </p:sp>
      <p:sp>
        <p:nvSpPr>
          <p:cNvPr id="46" name="Hexagon 45">
            <a:extLst>
              <a:ext uri="{FF2B5EF4-FFF2-40B4-BE49-F238E27FC236}">
                <a16:creationId xmlns:a16="http://schemas.microsoft.com/office/drawing/2014/main" id="{20537097-8BAE-42CB-9CD7-780251E15552}"/>
              </a:ext>
            </a:extLst>
          </p:cNvPr>
          <p:cNvSpPr>
            <a:spLocks/>
          </p:cNvSpPr>
          <p:nvPr/>
        </p:nvSpPr>
        <p:spPr>
          <a:xfrm>
            <a:off x="13856161" y="7312062"/>
            <a:ext cx="2340000" cy="1980000"/>
          </a:xfrm>
          <a:prstGeom prst="hexagon">
            <a:avLst/>
          </a:prstGeom>
          <a:solidFill>
            <a:srgbClr val="215AA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were receiving mental</a:t>
            </a:r>
            <a:r>
              <a:rPr kumimoji="0" lang="en-AU"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 health treatment</a:t>
            </a:r>
            <a:endParaRPr kumimoji="0" lang="en-AU"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Hexagon 46">
            <a:extLst>
              <a:ext uri="{FF2B5EF4-FFF2-40B4-BE49-F238E27FC236}">
                <a16:creationId xmlns:a16="http://schemas.microsoft.com/office/drawing/2014/main" id="{0DB6999F-F3DC-449C-8FB2-071949A0AB12}"/>
              </a:ext>
            </a:extLst>
          </p:cNvPr>
          <p:cNvSpPr>
            <a:spLocks/>
          </p:cNvSpPr>
          <p:nvPr/>
        </p:nvSpPr>
        <p:spPr>
          <a:xfrm>
            <a:off x="13324176" y="1211379"/>
            <a:ext cx="2340000" cy="1980000"/>
          </a:xfrm>
          <a:prstGeom prst="hexagon">
            <a:avLst/>
          </a:prstGeom>
          <a:solidFill>
            <a:srgbClr val="7F7F7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74% </a:t>
            </a:r>
            <a:r>
              <a:rPr lang="en-AU" noProof="0" dirty="0">
                <a:solidFill>
                  <a:prstClr val="white"/>
                </a:solidFill>
                <a:latin typeface="Arial" panose="020B0604020202020204" pitchFamily="34" charset="0"/>
                <a:cs typeface="Arial" panose="020B0604020202020204" pitchFamily="34" charset="0"/>
              </a:rPr>
              <a:t>r</a:t>
            </a:r>
            <a:r>
              <a:rPr kumimoji="0" lang="en-AU"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eoffend within a year</a:t>
            </a:r>
            <a:endParaRPr kumimoji="0" lang="en-AU" sz="110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8" name="Hexagon 47">
            <a:extLst>
              <a:ext uri="{FF2B5EF4-FFF2-40B4-BE49-F238E27FC236}">
                <a16:creationId xmlns:a16="http://schemas.microsoft.com/office/drawing/2014/main" id="{7729245D-6394-4FC0-8E79-92D673EAF8EF}"/>
              </a:ext>
            </a:extLst>
          </p:cNvPr>
          <p:cNvSpPr>
            <a:spLocks/>
          </p:cNvSpPr>
          <p:nvPr/>
        </p:nvSpPr>
        <p:spPr>
          <a:xfrm>
            <a:off x="13324121" y="3163500"/>
            <a:ext cx="2340000" cy="1980000"/>
          </a:xfrm>
          <a:prstGeom prst="hexagon">
            <a:avLst/>
          </a:prstGeom>
          <a:solidFill>
            <a:srgbClr val="7F7F7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AU"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34%</a:t>
            </a:r>
          </a:p>
          <a:p>
            <a:pPr lvl="0" algn="ctr">
              <a:defRPr/>
            </a:pPr>
            <a:r>
              <a:rPr lang="en-AU" sz="2400" dirty="0">
                <a:solidFill>
                  <a:schemeClr val="bg1"/>
                </a:solidFill>
                <a:latin typeface="Arial" panose="020B0604020202020204" pitchFamily="34" charset="0"/>
                <a:cs typeface="Arial" panose="020B0604020202020204" pitchFamily="34" charset="0"/>
              </a:rPr>
              <a:t> </a:t>
            </a:r>
            <a:r>
              <a:rPr lang="en-AU" dirty="0">
                <a:solidFill>
                  <a:schemeClr val="bg1"/>
                </a:solidFill>
                <a:latin typeface="Arial" panose="020B0604020202020204" pitchFamily="34" charset="0"/>
                <a:cs typeface="Arial" panose="020B0604020202020204" pitchFamily="34" charset="0"/>
              </a:rPr>
              <a:t>new custodial sentence within a year</a:t>
            </a:r>
            <a:endParaRPr kumimoji="0" lang="en-AU"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0" name="Hexagon 49">
            <a:extLst>
              <a:ext uri="{FF2B5EF4-FFF2-40B4-BE49-F238E27FC236}">
                <a16:creationId xmlns:a16="http://schemas.microsoft.com/office/drawing/2014/main" id="{CDCA8545-EDCE-45BA-B87E-127036C8B354}"/>
              </a:ext>
            </a:extLst>
          </p:cNvPr>
          <p:cNvSpPr>
            <a:spLocks/>
          </p:cNvSpPr>
          <p:nvPr/>
        </p:nvSpPr>
        <p:spPr>
          <a:xfrm>
            <a:off x="4084071" y="3535301"/>
            <a:ext cx="2340000" cy="1980000"/>
          </a:xfrm>
          <a:prstGeom prst="hexagon">
            <a:avLst/>
          </a:prstGeom>
          <a:solidFill>
            <a:srgbClr val="4F408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AU" sz="3600" b="1" dirty="0">
                <a:solidFill>
                  <a:prstClr val="white"/>
                </a:solidFill>
                <a:latin typeface="Arial" panose="020B0604020202020204" pitchFamily="34" charset="0"/>
                <a:cs typeface="Arial" panose="020B0604020202020204" pitchFamily="34" charset="0"/>
              </a:rPr>
              <a:t>46%</a:t>
            </a:r>
          </a:p>
          <a:p>
            <a:pPr lvl="0" algn="ctr">
              <a:defRPr/>
            </a:pPr>
            <a:r>
              <a:rPr lang="en-AU" dirty="0">
                <a:solidFill>
                  <a:prstClr val="white"/>
                </a:solidFill>
                <a:latin typeface="Arial" panose="020B0604020202020204" pitchFamily="34" charset="0"/>
                <a:cs typeface="Arial" panose="020B0604020202020204" pitchFamily="34" charset="0"/>
              </a:rPr>
              <a:t>Previously recorded as a DV Victim*</a:t>
            </a:r>
          </a:p>
        </p:txBody>
      </p:sp>
      <p:sp>
        <p:nvSpPr>
          <p:cNvPr id="51" name="Hexagon 50">
            <a:extLst>
              <a:ext uri="{FF2B5EF4-FFF2-40B4-BE49-F238E27FC236}">
                <a16:creationId xmlns:a16="http://schemas.microsoft.com/office/drawing/2014/main" id="{ED74B2CD-9A07-4251-83D7-5D8A881212DD}"/>
              </a:ext>
            </a:extLst>
          </p:cNvPr>
          <p:cNvSpPr>
            <a:spLocks/>
          </p:cNvSpPr>
          <p:nvPr/>
        </p:nvSpPr>
        <p:spPr>
          <a:xfrm>
            <a:off x="8881798" y="1043162"/>
            <a:ext cx="2340000" cy="1980000"/>
          </a:xfrm>
          <a:prstGeom prst="hexagon">
            <a:avLst/>
          </a:prstGeom>
          <a:solidFill>
            <a:srgbClr val="FFBB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26.8 per 10,000</a:t>
            </a:r>
          </a:p>
          <a:p>
            <a:pPr marL="0" marR="0" lvl="0" indent="0" algn="ctr" defTabSz="457200" rtl="0" eaLnBrk="1" fontAlgn="auto" latinLnBrk="0" hangingPunct="1">
              <a:lnSpc>
                <a:spcPct val="100000"/>
              </a:lnSpc>
              <a:spcBef>
                <a:spcPts val="0"/>
              </a:spcBef>
              <a:spcAft>
                <a:spcPts val="0"/>
              </a:spcAft>
              <a:buClrTx/>
              <a:buSzTx/>
              <a:buFontTx/>
              <a:buNone/>
              <a:tabLst/>
              <a:defRPr/>
            </a:pPr>
            <a:r>
              <a:rPr lang="en-AU" dirty="0">
                <a:solidFill>
                  <a:prstClr val="black"/>
                </a:solidFill>
                <a:latin typeface="Arial" panose="020B0604020202020204" pitchFamily="34" charset="0"/>
                <a:cs typeface="Arial" panose="020B0604020202020204" pitchFamily="34" charset="0"/>
              </a:rPr>
              <a:t>Aboriginal young people in custody </a:t>
            </a:r>
            <a:endParaRPr kumimoji="0" lang="en-AU" sz="20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7" name="Hexagon 26">
            <a:extLst>
              <a:ext uri="{FF2B5EF4-FFF2-40B4-BE49-F238E27FC236}">
                <a16:creationId xmlns:a16="http://schemas.microsoft.com/office/drawing/2014/main" id="{289756CE-1F48-4CA4-9196-D994F0E29EA5}"/>
              </a:ext>
            </a:extLst>
          </p:cNvPr>
          <p:cNvSpPr>
            <a:spLocks/>
          </p:cNvSpPr>
          <p:nvPr/>
        </p:nvSpPr>
        <p:spPr>
          <a:xfrm>
            <a:off x="8784170" y="7819789"/>
            <a:ext cx="2340000" cy="1980000"/>
          </a:xfrm>
          <a:prstGeom prst="hexagon">
            <a:avLst/>
          </a:prstGeom>
          <a:solidFill>
            <a:srgbClr val="7DC1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3200" b="1" dirty="0">
                <a:solidFill>
                  <a:schemeClr val="tx1"/>
                </a:solidFill>
                <a:latin typeface="Arial" panose="020B0604020202020204" pitchFamily="34" charset="0"/>
                <a:cs typeface="Arial" panose="020B0604020202020204" pitchFamily="34" charset="0"/>
              </a:rPr>
              <a:t>68%</a:t>
            </a:r>
            <a:endParaRPr kumimoji="0" lang="en-AU" sz="32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AU" sz="2000" dirty="0">
                <a:solidFill>
                  <a:schemeClr val="tx1"/>
                </a:solidFill>
                <a:latin typeface="Arial" panose="020B0604020202020204" pitchFamily="34" charset="0"/>
                <a:cs typeface="Arial" panose="020B0604020202020204" pitchFamily="34" charset="0"/>
              </a:rPr>
              <a:t>have a parent who has been incarcerated </a:t>
            </a:r>
            <a:endParaRPr kumimoji="0" lang="en-AU" sz="240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2ACB494-0A76-4BAE-80E6-764C4CC5D41A}"/>
              </a:ext>
            </a:extLst>
          </p:cNvPr>
          <p:cNvSpPr txBox="1"/>
          <p:nvPr/>
        </p:nvSpPr>
        <p:spPr>
          <a:xfrm>
            <a:off x="1982206" y="9931874"/>
            <a:ext cx="9975794" cy="307777"/>
          </a:xfrm>
          <a:prstGeom prst="rect">
            <a:avLst/>
          </a:prstGeom>
          <a:noFill/>
        </p:spPr>
        <p:txBody>
          <a:bodyPr wrap="square" rtlCol="0">
            <a:spAutoFit/>
          </a:bodyPr>
          <a:lstStyle/>
          <a:p>
            <a:r>
              <a:rPr lang="en-AU" sz="1400" dirty="0"/>
              <a:t>* Data provided by BOCSAR, all other data provided by Youth Justice NSW</a:t>
            </a:r>
          </a:p>
        </p:txBody>
      </p:sp>
      <p:sp>
        <p:nvSpPr>
          <p:cNvPr id="30" name="Hexagon 29">
            <a:extLst>
              <a:ext uri="{FF2B5EF4-FFF2-40B4-BE49-F238E27FC236}">
                <a16:creationId xmlns:a16="http://schemas.microsoft.com/office/drawing/2014/main" id="{253D7F02-4341-40A5-9291-56F18A12AFF7}"/>
              </a:ext>
            </a:extLst>
          </p:cNvPr>
          <p:cNvSpPr>
            <a:spLocks/>
          </p:cNvSpPr>
          <p:nvPr/>
        </p:nvSpPr>
        <p:spPr>
          <a:xfrm>
            <a:off x="11058626" y="2225509"/>
            <a:ext cx="2340000" cy="1980000"/>
          </a:xfrm>
          <a:prstGeom prst="hexagon">
            <a:avLst/>
          </a:prstGeom>
          <a:solidFill>
            <a:srgbClr val="D9D9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000" b="1" dirty="0">
                <a:solidFill>
                  <a:sysClr val="windowText" lastClr="000000"/>
                </a:solidFill>
                <a:latin typeface="Arial" panose="020B0604020202020204" pitchFamily="34" charset="0"/>
                <a:cs typeface="Arial" panose="020B0604020202020204" pitchFamily="34" charset="0"/>
              </a:rPr>
              <a:t>76%</a:t>
            </a:r>
            <a:r>
              <a:rPr lang="en-AU" sz="4400" b="1" dirty="0">
                <a:solidFill>
                  <a:sysClr val="windowText" lastClr="000000"/>
                </a:solidFill>
                <a:latin typeface="Arial" panose="020B0604020202020204" pitchFamily="34" charset="0"/>
                <a:cs typeface="Arial" panose="020B0604020202020204" pitchFamily="34" charset="0"/>
              </a:rPr>
              <a:t> </a:t>
            </a:r>
            <a:r>
              <a:rPr lang="en-AU" dirty="0">
                <a:solidFill>
                  <a:sysClr val="windowText" lastClr="000000"/>
                </a:solidFill>
                <a:latin typeface="Arial" panose="020B0604020202020204" pitchFamily="34" charset="0"/>
                <a:cs typeface="Arial" panose="020B0604020202020204" pitchFamily="34" charset="0"/>
              </a:rPr>
              <a:t>prior custody episode</a:t>
            </a:r>
            <a:endParaRPr lang="en-AU" sz="2801"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7938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FE60CF-97DC-4F5A-A60A-78D8C539DDDC}"/>
              </a:ext>
            </a:extLst>
          </p:cNvPr>
          <p:cNvSpPr/>
          <p:nvPr/>
        </p:nvSpPr>
        <p:spPr>
          <a:xfrm>
            <a:off x="0" y="0"/>
            <a:ext cx="18288000" cy="10287000"/>
          </a:xfrm>
          <a:prstGeom prst="rect">
            <a:avLst/>
          </a:prstGeom>
          <a:gradFill flip="none" rotWithShape="1">
            <a:gsLst>
              <a:gs pos="100000">
                <a:srgbClr val="1C1B3D"/>
              </a:gs>
              <a:gs pos="25000">
                <a:srgbClr val="453977"/>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92F47A9C-3965-4A68-BF6C-C4F729FA60A7}"/>
              </a:ext>
            </a:extLst>
          </p:cNvPr>
          <p:cNvSpPr txBox="1"/>
          <p:nvPr/>
        </p:nvSpPr>
        <p:spPr>
          <a:xfrm>
            <a:off x="4514850" y="4651057"/>
            <a:ext cx="9701212" cy="984885"/>
          </a:xfrm>
          <a:prstGeom prst="rect">
            <a:avLst/>
          </a:prstGeom>
          <a:noFill/>
          <a:ln w="63500">
            <a:solidFill>
              <a:schemeClr val="bg1"/>
            </a:solidFill>
          </a:ln>
        </p:spPr>
        <p:txBody>
          <a:bodyPr wrap="square" lIns="274320" tIns="182880" rIns="274320" bIns="182880" rtlCol="0">
            <a:spAutoFit/>
          </a:bodyPr>
          <a:lstStyle/>
          <a:p>
            <a:pPr algn="ctr"/>
            <a:r>
              <a:rPr lang="en-US" sz="4000" b="1" spc="300" dirty="0">
                <a:solidFill>
                  <a:schemeClr val="bg1"/>
                </a:solidFill>
                <a:latin typeface="Arial" panose="020B0604020202020204" pitchFamily="34" charset="0"/>
                <a:ea typeface="Open Sans Semibold" panose="020B0706030804020204" pitchFamily="34" charset="0"/>
                <a:cs typeface="Arial" panose="020B0604020202020204" pitchFamily="34" charset="0"/>
              </a:rPr>
              <a:t>Potential Levers</a:t>
            </a:r>
          </a:p>
        </p:txBody>
      </p:sp>
    </p:spTree>
    <p:extLst>
      <p:ext uri="{BB962C8B-B14F-4D97-AF65-F5344CB8AC3E}">
        <p14:creationId xmlns:p14="http://schemas.microsoft.com/office/powerpoint/2010/main" val="488110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Outback Road and Clouds | Australian Outback. It&amp;#39;s a Wide Op… | Flickr">
            <a:extLst>
              <a:ext uri="{FF2B5EF4-FFF2-40B4-BE49-F238E27FC236}">
                <a16:creationId xmlns:a16="http://schemas.microsoft.com/office/drawing/2014/main" id="{DCC89616-FBDD-485B-B544-BAEEFDD24B87}"/>
              </a:ext>
            </a:extLst>
          </p:cNvPr>
          <p:cNvPicPr>
            <a:picLocks noGrp="1" noChangeAspect="1" noChangeArrowheads="1"/>
          </p:cNvPicPr>
          <p:nvPr>
            <p:ph type="pic" sz="quarter" idx="10"/>
          </p:nvPr>
        </p:nvPicPr>
        <p:blipFill rotWithShape="1">
          <a:blip r:embed="rId3">
            <a:extLst>
              <a:ext uri="{28A0092B-C50C-407E-A947-70E740481C1C}">
                <a14:useLocalDpi xmlns:a14="http://schemas.microsoft.com/office/drawing/2010/main" val="0"/>
              </a:ext>
            </a:extLst>
          </a:blip>
          <a:srcRect l="24805" t="6486" r="24805" b="6114"/>
          <a:stretch/>
        </p:blipFill>
        <p:spPr bwMode="auto">
          <a:xfrm>
            <a:off x="11429999" y="1"/>
            <a:ext cx="6858000" cy="1041009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D6A7A553-BF5A-44DF-BF2C-612A5E183B2F}"/>
              </a:ext>
            </a:extLst>
          </p:cNvPr>
          <p:cNvSpPr>
            <a:spLocks noGrp="1"/>
          </p:cNvSpPr>
          <p:nvPr>
            <p:ph type="sldNum" sz="quarter" idx="4"/>
          </p:nvPr>
        </p:nvSpPr>
        <p:spPr/>
        <p:txBody>
          <a:bodyPr/>
          <a:lstStyle/>
          <a:p>
            <a:fld id="{BC64674B-0CCF-4531-A68C-815F17BC8CC8}" type="slidenum">
              <a:rPr lang="en-US" smtClean="0"/>
              <a:pPr/>
              <a:t>27</a:t>
            </a:fld>
            <a:endParaRPr lang="en-US"/>
          </a:p>
        </p:txBody>
      </p:sp>
      <p:sp>
        <p:nvSpPr>
          <p:cNvPr id="54" name="TextBox 53">
            <a:extLst>
              <a:ext uri="{FF2B5EF4-FFF2-40B4-BE49-F238E27FC236}">
                <a16:creationId xmlns:a16="http://schemas.microsoft.com/office/drawing/2014/main" id="{2ACAE5C2-DB49-47FD-AA9A-9BA5B86A78C4}"/>
              </a:ext>
            </a:extLst>
          </p:cNvPr>
          <p:cNvSpPr txBox="1"/>
          <p:nvPr/>
        </p:nvSpPr>
        <p:spPr>
          <a:xfrm>
            <a:off x="2237847" y="231213"/>
            <a:ext cx="7398101" cy="708014"/>
          </a:xfrm>
          <a:prstGeom prst="rect">
            <a:avLst/>
          </a:prstGeom>
          <a:noFill/>
        </p:spPr>
        <p:txBody>
          <a:bodyPr wrap="square" rtlCol="0">
            <a:spAutoFit/>
          </a:bodyPr>
          <a:lstStyle/>
          <a:p>
            <a:pPr lvl="0">
              <a:defRPr/>
            </a:pPr>
            <a:r>
              <a:rPr lang="en-US" sz="4001" b="1" spc="300" dirty="0">
                <a:solidFill>
                  <a:srgbClr val="453977"/>
                </a:solidFill>
              </a:rPr>
              <a:t>Potential levers</a:t>
            </a:r>
            <a:endParaRPr lang="en-US" sz="4001" b="1" spc="300" dirty="0">
              <a:solidFill>
                <a:srgbClr val="FF0000"/>
              </a:solidFill>
            </a:endParaRPr>
          </a:p>
        </p:txBody>
      </p:sp>
      <p:pic>
        <p:nvPicPr>
          <p:cNvPr id="26" name="Picture 25"/>
          <p:cNvPicPr>
            <a:picLocks noChangeAspect="1"/>
          </p:cNvPicPr>
          <p:nvPr/>
        </p:nvPicPr>
        <p:blipFill>
          <a:blip r:embed="rId4"/>
          <a:stretch>
            <a:fillRect/>
          </a:stretch>
        </p:blipFill>
        <p:spPr>
          <a:xfrm>
            <a:off x="389818" y="498844"/>
            <a:ext cx="1089732" cy="782936"/>
          </a:xfrm>
          <a:prstGeom prst="rect">
            <a:avLst/>
          </a:prstGeom>
        </p:spPr>
      </p:pic>
      <p:grpSp>
        <p:nvGrpSpPr>
          <p:cNvPr id="23" name="Group 22">
            <a:extLst>
              <a:ext uri="{FF2B5EF4-FFF2-40B4-BE49-F238E27FC236}">
                <a16:creationId xmlns:a16="http://schemas.microsoft.com/office/drawing/2014/main" id="{EBF50D2F-264F-4250-8756-DF51650AED8C}"/>
              </a:ext>
            </a:extLst>
          </p:cNvPr>
          <p:cNvGrpSpPr/>
          <p:nvPr/>
        </p:nvGrpSpPr>
        <p:grpSpPr>
          <a:xfrm>
            <a:off x="1993426" y="3294591"/>
            <a:ext cx="12142299" cy="2020172"/>
            <a:chOff x="1993426" y="3338420"/>
            <a:chExt cx="12142299" cy="2020172"/>
          </a:xfrm>
        </p:grpSpPr>
        <p:grpSp>
          <p:nvGrpSpPr>
            <p:cNvPr id="63" name="Group 62">
              <a:extLst>
                <a:ext uri="{FF2B5EF4-FFF2-40B4-BE49-F238E27FC236}">
                  <a16:creationId xmlns:a16="http://schemas.microsoft.com/office/drawing/2014/main" id="{D0D74159-59F9-43F9-940F-5577442A8FDA}"/>
                </a:ext>
              </a:extLst>
            </p:cNvPr>
            <p:cNvGrpSpPr/>
            <p:nvPr/>
          </p:nvGrpSpPr>
          <p:grpSpPr>
            <a:xfrm>
              <a:off x="1993426" y="3338420"/>
              <a:ext cx="12142299" cy="2020172"/>
              <a:chOff x="1982917" y="1168024"/>
              <a:chExt cx="12142299" cy="2020172"/>
            </a:xfrm>
          </p:grpSpPr>
          <p:sp>
            <p:nvSpPr>
              <p:cNvPr id="64" name="Rectangle 63">
                <a:extLst>
                  <a:ext uri="{FF2B5EF4-FFF2-40B4-BE49-F238E27FC236}">
                    <a16:creationId xmlns:a16="http://schemas.microsoft.com/office/drawing/2014/main" id="{0D7BD73D-FFCF-412D-9CBA-9037B504BD9B}"/>
                  </a:ext>
                </a:extLst>
              </p:cNvPr>
              <p:cNvSpPr/>
              <p:nvPr/>
            </p:nvSpPr>
            <p:spPr>
              <a:xfrm>
                <a:off x="2650457" y="1727940"/>
                <a:ext cx="11474759" cy="1440000"/>
              </a:xfrm>
              <a:prstGeom prst="rect">
                <a:avLst/>
              </a:prstGeom>
              <a:solidFill>
                <a:schemeClr val="bg1"/>
              </a:solidFill>
              <a:ln w="25400">
                <a:solidFill>
                  <a:srgbClr val="219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71600" lvl="2" indent="-457200">
                  <a:buFont typeface="+mj-lt"/>
                  <a:buAutoNum type="arabicPeriod"/>
                </a:pPr>
                <a:r>
                  <a:rPr lang="en-AU" dirty="0">
                    <a:solidFill>
                      <a:srgbClr val="5F5F5F"/>
                    </a:solidFill>
                  </a:rPr>
                  <a:t>Alternative pathway for 10-12 year-olds (age of criminal responsibility) </a:t>
                </a:r>
              </a:p>
              <a:p>
                <a:pPr marL="1371600" lvl="2" indent="-457200">
                  <a:buFont typeface="+mj-lt"/>
                  <a:buAutoNum type="arabicPeriod"/>
                </a:pPr>
                <a:r>
                  <a:rPr lang="en-AU" dirty="0">
                    <a:solidFill>
                      <a:srgbClr val="5F5F5F"/>
                    </a:solidFill>
                  </a:rPr>
                  <a:t>Increase diversion from court </a:t>
                </a:r>
              </a:p>
            </p:txBody>
          </p:sp>
          <p:grpSp>
            <p:nvGrpSpPr>
              <p:cNvPr id="65" name="Group 64">
                <a:extLst>
                  <a:ext uri="{FF2B5EF4-FFF2-40B4-BE49-F238E27FC236}">
                    <a16:creationId xmlns:a16="http://schemas.microsoft.com/office/drawing/2014/main" id="{FA95946F-8546-4559-AFFE-1FED43FD2F04}"/>
                  </a:ext>
                </a:extLst>
              </p:cNvPr>
              <p:cNvGrpSpPr/>
              <p:nvPr/>
            </p:nvGrpSpPr>
            <p:grpSpPr>
              <a:xfrm>
                <a:off x="1982917" y="1168024"/>
                <a:ext cx="5620320" cy="2020172"/>
                <a:chOff x="1982917" y="1168024"/>
                <a:chExt cx="5620320" cy="2020172"/>
              </a:xfrm>
            </p:grpSpPr>
            <p:sp>
              <p:nvSpPr>
                <p:cNvPr id="68" name="TextBox 67">
                  <a:extLst>
                    <a:ext uri="{FF2B5EF4-FFF2-40B4-BE49-F238E27FC236}">
                      <a16:creationId xmlns:a16="http://schemas.microsoft.com/office/drawing/2014/main" id="{51C12A45-324B-4587-A2C8-0A9FD49290E5}"/>
                    </a:ext>
                  </a:extLst>
                </p:cNvPr>
                <p:cNvSpPr txBox="1"/>
                <p:nvPr/>
              </p:nvSpPr>
              <p:spPr>
                <a:xfrm>
                  <a:off x="2137549" y="1168024"/>
                  <a:ext cx="5465688" cy="415498"/>
                </a:xfrm>
                <a:prstGeom prst="rect">
                  <a:avLst/>
                </a:prstGeom>
                <a:noFill/>
              </p:spPr>
              <p:txBody>
                <a:bodyPr wrap="square" rtlCol="0">
                  <a:spAutoFit/>
                </a:bodyPr>
                <a:lstStyle/>
                <a:p>
                  <a:r>
                    <a:rPr lang="en-US" sz="2100" b="1" dirty="0">
                      <a:solidFill>
                        <a:schemeClr val="bg2">
                          <a:lumMod val="10000"/>
                        </a:schemeClr>
                      </a:solidFill>
                      <a:latin typeface="Arial" panose="020B0604020202020204" pitchFamily="34" charset="0"/>
                      <a:ea typeface="Open Sans Semibold" panose="020B0706030804020204" pitchFamily="34" charset="0"/>
                      <a:cs typeface="Arial" panose="020B0604020202020204" pitchFamily="34" charset="0"/>
                    </a:rPr>
                    <a:t>Divert from court </a:t>
                  </a:r>
                </a:p>
              </p:txBody>
            </p:sp>
            <p:sp>
              <p:nvSpPr>
                <p:cNvPr id="71" name="Oval 70">
                  <a:extLst>
                    <a:ext uri="{FF2B5EF4-FFF2-40B4-BE49-F238E27FC236}">
                      <a16:creationId xmlns:a16="http://schemas.microsoft.com/office/drawing/2014/main" id="{B1D489AC-24D0-4466-8093-3D7FE2819A95}"/>
                    </a:ext>
                  </a:extLst>
                </p:cNvPr>
                <p:cNvSpPr/>
                <p:nvPr/>
              </p:nvSpPr>
              <p:spPr>
                <a:xfrm>
                  <a:off x="1982917" y="1712196"/>
                  <a:ext cx="1476000" cy="1476000"/>
                </a:xfrm>
                <a:prstGeom prst="ellipse">
                  <a:avLst/>
                </a:prstGeom>
                <a:solidFill>
                  <a:srgbClr val="219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92" name="Group 91">
              <a:extLst>
                <a:ext uri="{FF2B5EF4-FFF2-40B4-BE49-F238E27FC236}">
                  <a16:creationId xmlns:a16="http://schemas.microsoft.com/office/drawing/2014/main" id="{BEAC1BAC-F3BD-4955-B38F-E4E21A739971}"/>
                </a:ext>
              </a:extLst>
            </p:cNvPr>
            <p:cNvGrpSpPr/>
            <p:nvPr/>
          </p:nvGrpSpPr>
          <p:grpSpPr>
            <a:xfrm rot="21036247">
              <a:off x="2276317" y="4316387"/>
              <a:ext cx="778438" cy="535273"/>
              <a:chOff x="7726363" y="1603045"/>
              <a:chExt cx="876914" cy="555955"/>
            </a:xfrm>
            <a:solidFill>
              <a:schemeClr val="bg1"/>
            </a:solidFill>
          </p:grpSpPr>
          <p:grpSp>
            <p:nvGrpSpPr>
              <p:cNvPr id="93" name="Group 92">
                <a:extLst>
                  <a:ext uri="{FF2B5EF4-FFF2-40B4-BE49-F238E27FC236}">
                    <a16:creationId xmlns:a16="http://schemas.microsoft.com/office/drawing/2014/main" id="{61843E26-E381-4220-B03C-B2E7B6F0032F}"/>
                  </a:ext>
                </a:extLst>
              </p:cNvPr>
              <p:cNvGrpSpPr/>
              <p:nvPr/>
            </p:nvGrpSpPr>
            <p:grpSpPr>
              <a:xfrm>
                <a:off x="7726363" y="1666875"/>
                <a:ext cx="492125" cy="492125"/>
                <a:chOff x="7726363" y="1666875"/>
                <a:chExt cx="492125" cy="492125"/>
              </a:xfrm>
              <a:grpFill/>
            </p:grpSpPr>
            <p:sp>
              <p:nvSpPr>
                <p:cNvPr id="98" name="Freeform 10">
                  <a:extLst>
                    <a:ext uri="{FF2B5EF4-FFF2-40B4-BE49-F238E27FC236}">
                      <a16:creationId xmlns:a16="http://schemas.microsoft.com/office/drawing/2014/main" id="{DFAC6623-2069-4ACF-A27D-2181CBEE8A55}"/>
                    </a:ext>
                  </a:extLst>
                </p:cNvPr>
                <p:cNvSpPr>
                  <a:spLocks noEditPoints="1"/>
                </p:cNvSpPr>
                <p:nvPr/>
              </p:nvSpPr>
              <p:spPr bwMode="auto">
                <a:xfrm>
                  <a:off x="7726363" y="1666875"/>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id-ID" sz="2300"/>
                </a:p>
              </p:txBody>
            </p:sp>
            <p:sp>
              <p:nvSpPr>
                <p:cNvPr id="99" name="Freeform 11">
                  <a:extLst>
                    <a:ext uri="{FF2B5EF4-FFF2-40B4-BE49-F238E27FC236}">
                      <a16:creationId xmlns:a16="http://schemas.microsoft.com/office/drawing/2014/main" id="{B22D6516-5093-4B5A-80E6-02CC6A394098}"/>
                    </a:ext>
                  </a:extLst>
                </p:cNvPr>
                <p:cNvSpPr>
                  <a:spLocks noEditPoints="1"/>
                </p:cNvSpPr>
                <p:nvPr/>
              </p:nvSpPr>
              <p:spPr bwMode="auto">
                <a:xfrm>
                  <a:off x="7866063" y="1806575"/>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id-ID" sz="2300"/>
                </a:p>
              </p:txBody>
            </p:sp>
            <p:sp>
              <p:nvSpPr>
                <p:cNvPr id="100" name="Freeform 12">
                  <a:extLst>
                    <a:ext uri="{FF2B5EF4-FFF2-40B4-BE49-F238E27FC236}">
                      <a16:creationId xmlns:a16="http://schemas.microsoft.com/office/drawing/2014/main" id="{CEE4D0E9-C5D6-43B9-B85F-310008B57B72}"/>
                    </a:ext>
                  </a:extLst>
                </p:cNvPr>
                <p:cNvSpPr>
                  <a:spLocks noEditPoints="1"/>
                </p:cNvSpPr>
                <p:nvPr/>
              </p:nvSpPr>
              <p:spPr bwMode="auto">
                <a:xfrm>
                  <a:off x="7912101" y="1852613"/>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id-ID" sz="2300"/>
                </a:p>
              </p:txBody>
            </p:sp>
          </p:grpSp>
          <p:grpSp>
            <p:nvGrpSpPr>
              <p:cNvPr id="94" name="Group 93">
                <a:extLst>
                  <a:ext uri="{FF2B5EF4-FFF2-40B4-BE49-F238E27FC236}">
                    <a16:creationId xmlns:a16="http://schemas.microsoft.com/office/drawing/2014/main" id="{24822187-A5E2-4CEC-8BDF-58A4376774DA}"/>
                  </a:ext>
                </a:extLst>
              </p:cNvPr>
              <p:cNvGrpSpPr/>
              <p:nvPr/>
            </p:nvGrpSpPr>
            <p:grpSpPr>
              <a:xfrm>
                <a:off x="8191089" y="1603045"/>
                <a:ext cx="412188" cy="412188"/>
                <a:chOff x="7726363" y="1666875"/>
                <a:chExt cx="492125" cy="492125"/>
              </a:xfrm>
              <a:grpFill/>
            </p:grpSpPr>
            <p:sp>
              <p:nvSpPr>
                <p:cNvPr id="95" name="Freeform 10">
                  <a:extLst>
                    <a:ext uri="{FF2B5EF4-FFF2-40B4-BE49-F238E27FC236}">
                      <a16:creationId xmlns:a16="http://schemas.microsoft.com/office/drawing/2014/main" id="{108AB06A-2FBA-4F78-9C1F-127CC7C0B450}"/>
                    </a:ext>
                  </a:extLst>
                </p:cNvPr>
                <p:cNvSpPr>
                  <a:spLocks noEditPoints="1"/>
                </p:cNvSpPr>
                <p:nvPr/>
              </p:nvSpPr>
              <p:spPr bwMode="auto">
                <a:xfrm>
                  <a:off x="7726363" y="1666875"/>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id-ID" sz="2300"/>
                </a:p>
              </p:txBody>
            </p:sp>
            <p:sp>
              <p:nvSpPr>
                <p:cNvPr id="96" name="Freeform 11">
                  <a:extLst>
                    <a:ext uri="{FF2B5EF4-FFF2-40B4-BE49-F238E27FC236}">
                      <a16:creationId xmlns:a16="http://schemas.microsoft.com/office/drawing/2014/main" id="{0BE86533-E461-4FA5-A84D-AA21CBDBAF97}"/>
                    </a:ext>
                  </a:extLst>
                </p:cNvPr>
                <p:cNvSpPr>
                  <a:spLocks noEditPoints="1"/>
                </p:cNvSpPr>
                <p:nvPr/>
              </p:nvSpPr>
              <p:spPr bwMode="auto">
                <a:xfrm>
                  <a:off x="7866063" y="1806575"/>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id-ID" sz="2300"/>
                </a:p>
              </p:txBody>
            </p:sp>
            <p:sp>
              <p:nvSpPr>
                <p:cNvPr id="97" name="Freeform 12">
                  <a:extLst>
                    <a:ext uri="{FF2B5EF4-FFF2-40B4-BE49-F238E27FC236}">
                      <a16:creationId xmlns:a16="http://schemas.microsoft.com/office/drawing/2014/main" id="{16069345-EFFC-4F94-884A-4C0DEC9876D7}"/>
                    </a:ext>
                  </a:extLst>
                </p:cNvPr>
                <p:cNvSpPr>
                  <a:spLocks noEditPoints="1"/>
                </p:cNvSpPr>
                <p:nvPr/>
              </p:nvSpPr>
              <p:spPr bwMode="auto">
                <a:xfrm>
                  <a:off x="7912101" y="1852613"/>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id-ID" sz="2300"/>
                </a:p>
              </p:txBody>
            </p:sp>
          </p:grpSp>
        </p:grpSp>
      </p:grpSp>
      <p:grpSp>
        <p:nvGrpSpPr>
          <p:cNvPr id="22" name="Group 21">
            <a:extLst>
              <a:ext uri="{FF2B5EF4-FFF2-40B4-BE49-F238E27FC236}">
                <a16:creationId xmlns:a16="http://schemas.microsoft.com/office/drawing/2014/main" id="{8B29ABCA-9BB4-4564-8C1F-6AD5148F290F}"/>
              </a:ext>
            </a:extLst>
          </p:cNvPr>
          <p:cNvGrpSpPr/>
          <p:nvPr/>
        </p:nvGrpSpPr>
        <p:grpSpPr>
          <a:xfrm>
            <a:off x="1982917" y="5487223"/>
            <a:ext cx="12142299" cy="2020172"/>
            <a:chOff x="1982917" y="5547414"/>
            <a:chExt cx="12142299" cy="2020172"/>
          </a:xfrm>
        </p:grpSpPr>
        <p:grpSp>
          <p:nvGrpSpPr>
            <p:cNvPr id="73" name="Group 72">
              <a:extLst>
                <a:ext uri="{FF2B5EF4-FFF2-40B4-BE49-F238E27FC236}">
                  <a16:creationId xmlns:a16="http://schemas.microsoft.com/office/drawing/2014/main" id="{A056C860-98CC-4ABC-A7D8-5B8D9758347E}"/>
                </a:ext>
              </a:extLst>
            </p:cNvPr>
            <p:cNvGrpSpPr/>
            <p:nvPr/>
          </p:nvGrpSpPr>
          <p:grpSpPr>
            <a:xfrm>
              <a:off x="1982917" y="5547414"/>
              <a:ext cx="12142299" cy="2020172"/>
              <a:chOff x="1982917" y="1168024"/>
              <a:chExt cx="12142299" cy="2020172"/>
            </a:xfrm>
          </p:grpSpPr>
          <p:sp>
            <p:nvSpPr>
              <p:cNvPr id="75" name="Rectangle 74">
                <a:extLst>
                  <a:ext uri="{FF2B5EF4-FFF2-40B4-BE49-F238E27FC236}">
                    <a16:creationId xmlns:a16="http://schemas.microsoft.com/office/drawing/2014/main" id="{091A03E8-7B20-465B-B39D-DC7E2D1338F7}"/>
                  </a:ext>
                </a:extLst>
              </p:cNvPr>
              <p:cNvSpPr/>
              <p:nvPr/>
            </p:nvSpPr>
            <p:spPr>
              <a:xfrm>
                <a:off x="2650457" y="1727938"/>
                <a:ext cx="11474759" cy="1440000"/>
              </a:xfrm>
              <a:prstGeom prst="rect">
                <a:avLst/>
              </a:prstGeom>
              <a:solidFill>
                <a:schemeClr val="bg1"/>
              </a:solidFill>
              <a:ln w="25400">
                <a:solidFill>
                  <a:srgbClr val="215A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71600" lvl="2" indent="-457200">
                  <a:buFont typeface="+mj-lt"/>
                  <a:buAutoNum type="arabicPeriod"/>
                </a:pPr>
                <a:r>
                  <a:rPr lang="en-AU" dirty="0">
                    <a:solidFill>
                      <a:srgbClr val="5F5F5F"/>
                    </a:solidFill>
                  </a:rPr>
                  <a:t>Reduce police bail refusals </a:t>
                </a:r>
              </a:p>
              <a:p>
                <a:pPr marL="1371600" lvl="2" indent="-457200">
                  <a:buFont typeface="+mj-lt"/>
                  <a:buAutoNum type="arabicPeriod"/>
                </a:pPr>
                <a:r>
                  <a:rPr lang="en-AU" dirty="0">
                    <a:solidFill>
                      <a:srgbClr val="5F5F5F"/>
                    </a:solidFill>
                  </a:rPr>
                  <a:t>Reduce bail breaches and revocations </a:t>
                </a:r>
              </a:p>
              <a:p>
                <a:pPr marL="1371600" lvl="2" indent="-457200">
                  <a:buFont typeface="+mj-lt"/>
                  <a:buAutoNum type="arabicPeriod"/>
                </a:pPr>
                <a:r>
                  <a:rPr lang="en-AU" dirty="0">
                    <a:solidFill>
                      <a:srgbClr val="5F5F5F"/>
                    </a:solidFill>
                  </a:rPr>
                  <a:t>Alternative court processes and programs that support non-custodial options  </a:t>
                </a:r>
              </a:p>
            </p:txBody>
          </p:sp>
          <p:grpSp>
            <p:nvGrpSpPr>
              <p:cNvPr id="76" name="Group 75">
                <a:extLst>
                  <a:ext uri="{FF2B5EF4-FFF2-40B4-BE49-F238E27FC236}">
                    <a16:creationId xmlns:a16="http://schemas.microsoft.com/office/drawing/2014/main" id="{BE84C2C6-C258-47D3-B3AE-4268DF656E25}"/>
                  </a:ext>
                </a:extLst>
              </p:cNvPr>
              <p:cNvGrpSpPr/>
              <p:nvPr/>
            </p:nvGrpSpPr>
            <p:grpSpPr>
              <a:xfrm>
                <a:off x="1982917" y="1168024"/>
                <a:ext cx="5620320" cy="2020172"/>
                <a:chOff x="1982917" y="1168024"/>
                <a:chExt cx="5620320" cy="2020172"/>
              </a:xfrm>
            </p:grpSpPr>
            <p:sp>
              <p:nvSpPr>
                <p:cNvPr id="77" name="TextBox 76">
                  <a:extLst>
                    <a:ext uri="{FF2B5EF4-FFF2-40B4-BE49-F238E27FC236}">
                      <a16:creationId xmlns:a16="http://schemas.microsoft.com/office/drawing/2014/main" id="{A25D00A2-BC37-4C0C-92D8-484D9923301A}"/>
                    </a:ext>
                  </a:extLst>
                </p:cNvPr>
                <p:cNvSpPr txBox="1"/>
                <p:nvPr/>
              </p:nvSpPr>
              <p:spPr>
                <a:xfrm>
                  <a:off x="2137549" y="1168024"/>
                  <a:ext cx="5465688" cy="415498"/>
                </a:xfrm>
                <a:prstGeom prst="rect">
                  <a:avLst/>
                </a:prstGeom>
                <a:noFill/>
              </p:spPr>
              <p:txBody>
                <a:bodyPr wrap="square" rtlCol="0">
                  <a:spAutoFit/>
                </a:bodyPr>
                <a:lstStyle/>
                <a:p>
                  <a:r>
                    <a:rPr lang="en-US" sz="2100" b="1" dirty="0">
                      <a:solidFill>
                        <a:schemeClr val="bg2">
                          <a:lumMod val="10000"/>
                        </a:schemeClr>
                      </a:solidFill>
                      <a:latin typeface="Arial" panose="020B0604020202020204" pitchFamily="34" charset="0"/>
                      <a:ea typeface="Open Sans Semibold" panose="020B0706030804020204" pitchFamily="34" charset="0"/>
                      <a:cs typeface="Arial" panose="020B0604020202020204" pitchFamily="34" charset="0"/>
                    </a:rPr>
                    <a:t>Divert from custody </a:t>
                  </a:r>
                </a:p>
              </p:txBody>
            </p:sp>
            <p:sp>
              <p:nvSpPr>
                <p:cNvPr id="83" name="Oval 82">
                  <a:extLst>
                    <a:ext uri="{FF2B5EF4-FFF2-40B4-BE49-F238E27FC236}">
                      <a16:creationId xmlns:a16="http://schemas.microsoft.com/office/drawing/2014/main" id="{53F09E74-FD74-4E49-90EB-ACAD5EC1E5B4}"/>
                    </a:ext>
                  </a:extLst>
                </p:cNvPr>
                <p:cNvSpPr/>
                <p:nvPr/>
              </p:nvSpPr>
              <p:spPr>
                <a:xfrm>
                  <a:off x="1982917" y="1712196"/>
                  <a:ext cx="1476000" cy="1476000"/>
                </a:xfrm>
                <a:prstGeom prst="ellipse">
                  <a:avLst/>
                </a:prstGeom>
                <a:solidFill>
                  <a:srgbClr val="215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2" name="Freeform 20">
              <a:extLst>
                <a:ext uri="{FF2B5EF4-FFF2-40B4-BE49-F238E27FC236}">
                  <a16:creationId xmlns:a16="http://schemas.microsoft.com/office/drawing/2014/main" id="{50DD9811-D5CA-4E05-9924-40F0E0112B42}"/>
                </a:ext>
              </a:extLst>
            </p:cNvPr>
            <p:cNvSpPr>
              <a:spLocks noEditPoints="1"/>
            </p:cNvSpPr>
            <p:nvPr/>
          </p:nvSpPr>
          <p:spPr bwMode="auto">
            <a:xfrm>
              <a:off x="2430191" y="6483964"/>
              <a:ext cx="558041" cy="686727"/>
            </a:xfrm>
            <a:custGeom>
              <a:avLst/>
              <a:gdLst>
                <a:gd name="T0" fmla="*/ 119 w 144"/>
                <a:gd name="T1" fmla="*/ 89 h 176"/>
                <a:gd name="T2" fmla="*/ 84 w 144"/>
                <a:gd name="T3" fmla="*/ 88 h 176"/>
                <a:gd name="T4" fmla="*/ 124 w 144"/>
                <a:gd name="T5" fmla="*/ 72 h 176"/>
                <a:gd name="T6" fmla="*/ 128 w 144"/>
                <a:gd name="T7" fmla="*/ 20 h 176"/>
                <a:gd name="T8" fmla="*/ 84 w 144"/>
                <a:gd name="T9" fmla="*/ 16 h 176"/>
                <a:gd name="T10" fmla="*/ 76 w 144"/>
                <a:gd name="T11" fmla="*/ 0 h 176"/>
                <a:gd name="T12" fmla="*/ 60 w 144"/>
                <a:gd name="T13" fmla="*/ 8 h 176"/>
                <a:gd name="T14" fmla="*/ 28 w 144"/>
                <a:gd name="T15" fmla="*/ 16 h 176"/>
                <a:gd name="T16" fmla="*/ 1 w 144"/>
                <a:gd name="T17" fmla="*/ 41 h 176"/>
                <a:gd name="T18" fmla="*/ 1 w 144"/>
                <a:gd name="T19" fmla="*/ 47 h 176"/>
                <a:gd name="T20" fmla="*/ 28 w 144"/>
                <a:gd name="T21" fmla="*/ 72 h 176"/>
                <a:gd name="T22" fmla="*/ 60 w 144"/>
                <a:gd name="T23" fmla="*/ 88 h 176"/>
                <a:gd name="T24" fmla="*/ 16 w 144"/>
                <a:gd name="T25" fmla="*/ 92 h 176"/>
                <a:gd name="T26" fmla="*/ 20 w 144"/>
                <a:gd name="T27" fmla="*/ 144 h 176"/>
                <a:gd name="T28" fmla="*/ 60 w 144"/>
                <a:gd name="T29" fmla="*/ 168 h 176"/>
                <a:gd name="T30" fmla="*/ 76 w 144"/>
                <a:gd name="T31" fmla="*/ 176 h 176"/>
                <a:gd name="T32" fmla="*/ 84 w 144"/>
                <a:gd name="T33" fmla="*/ 144 h 176"/>
                <a:gd name="T34" fmla="*/ 119 w 144"/>
                <a:gd name="T35" fmla="*/ 143 h 176"/>
                <a:gd name="T36" fmla="*/ 144 w 144"/>
                <a:gd name="T37" fmla="*/ 116 h 176"/>
                <a:gd name="T38" fmla="*/ 68 w 144"/>
                <a:gd name="T39" fmla="*/ 8 h 176"/>
                <a:gd name="T40" fmla="*/ 76 w 144"/>
                <a:gd name="T41" fmla="*/ 16 h 176"/>
                <a:gd name="T42" fmla="*/ 68 w 144"/>
                <a:gd name="T43" fmla="*/ 8 h 176"/>
                <a:gd name="T44" fmla="*/ 10 w 144"/>
                <a:gd name="T45" fmla="*/ 44 h 176"/>
                <a:gd name="T46" fmla="*/ 120 w 144"/>
                <a:gd name="T47" fmla="*/ 24 h 176"/>
                <a:gd name="T48" fmla="*/ 30 w 144"/>
                <a:gd name="T49" fmla="*/ 64 h 176"/>
                <a:gd name="T50" fmla="*/ 68 w 144"/>
                <a:gd name="T51" fmla="*/ 88 h 176"/>
                <a:gd name="T52" fmla="*/ 76 w 144"/>
                <a:gd name="T53" fmla="*/ 72 h 176"/>
                <a:gd name="T54" fmla="*/ 76 w 144"/>
                <a:gd name="T55" fmla="*/ 168 h 176"/>
                <a:gd name="T56" fmla="*/ 68 w 144"/>
                <a:gd name="T57" fmla="*/ 144 h 176"/>
                <a:gd name="T58" fmla="*/ 76 w 144"/>
                <a:gd name="T59" fmla="*/ 168 h 176"/>
                <a:gd name="T60" fmla="*/ 24 w 144"/>
                <a:gd name="T61" fmla="*/ 136 h 176"/>
                <a:gd name="T62" fmla="*/ 114 w 144"/>
                <a:gd name="T63" fmla="*/ 96 h 176"/>
                <a:gd name="T64" fmla="*/ 114 w 144"/>
                <a:gd name="T65"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4" h="176">
                  <a:moveTo>
                    <a:pt x="143" y="113"/>
                  </a:moveTo>
                  <a:cubicBezTo>
                    <a:pt x="119" y="89"/>
                    <a:pt x="119" y="89"/>
                    <a:pt x="119" y="89"/>
                  </a:cubicBezTo>
                  <a:cubicBezTo>
                    <a:pt x="118" y="88"/>
                    <a:pt x="117" y="88"/>
                    <a:pt x="116" y="88"/>
                  </a:cubicBezTo>
                  <a:cubicBezTo>
                    <a:pt x="84" y="88"/>
                    <a:pt x="84" y="88"/>
                    <a:pt x="84" y="88"/>
                  </a:cubicBezTo>
                  <a:cubicBezTo>
                    <a:pt x="84" y="72"/>
                    <a:pt x="84" y="72"/>
                    <a:pt x="84" y="72"/>
                  </a:cubicBezTo>
                  <a:cubicBezTo>
                    <a:pt x="124" y="72"/>
                    <a:pt x="124" y="72"/>
                    <a:pt x="124" y="72"/>
                  </a:cubicBezTo>
                  <a:cubicBezTo>
                    <a:pt x="126" y="72"/>
                    <a:pt x="128" y="70"/>
                    <a:pt x="128" y="68"/>
                  </a:cubicBezTo>
                  <a:cubicBezTo>
                    <a:pt x="128" y="20"/>
                    <a:pt x="128" y="20"/>
                    <a:pt x="128" y="20"/>
                  </a:cubicBezTo>
                  <a:cubicBezTo>
                    <a:pt x="128" y="18"/>
                    <a:pt x="126" y="16"/>
                    <a:pt x="124" y="16"/>
                  </a:cubicBezTo>
                  <a:cubicBezTo>
                    <a:pt x="84" y="16"/>
                    <a:pt x="84" y="16"/>
                    <a:pt x="84" y="16"/>
                  </a:cubicBezTo>
                  <a:cubicBezTo>
                    <a:pt x="84" y="8"/>
                    <a:pt x="84" y="8"/>
                    <a:pt x="84" y="8"/>
                  </a:cubicBezTo>
                  <a:cubicBezTo>
                    <a:pt x="84" y="4"/>
                    <a:pt x="80" y="0"/>
                    <a:pt x="76" y="0"/>
                  </a:cubicBezTo>
                  <a:cubicBezTo>
                    <a:pt x="68" y="0"/>
                    <a:pt x="68" y="0"/>
                    <a:pt x="68" y="0"/>
                  </a:cubicBezTo>
                  <a:cubicBezTo>
                    <a:pt x="64" y="0"/>
                    <a:pt x="60" y="4"/>
                    <a:pt x="60" y="8"/>
                  </a:cubicBezTo>
                  <a:cubicBezTo>
                    <a:pt x="60" y="16"/>
                    <a:pt x="60" y="16"/>
                    <a:pt x="60" y="16"/>
                  </a:cubicBezTo>
                  <a:cubicBezTo>
                    <a:pt x="28" y="16"/>
                    <a:pt x="28" y="16"/>
                    <a:pt x="28" y="16"/>
                  </a:cubicBezTo>
                  <a:cubicBezTo>
                    <a:pt x="27" y="16"/>
                    <a:pt x="26" y="16"/>
                    <a:pt x="25" y="17"/>
                  </a:cubicBezTo>
                  <a:cubicBezTo>
                    <a:pt x="1" y="41"/>
                    <a:pt x="1" y="41"/>
                    <a:pt x="1" y="41"/>
                  </a:cubicBezTo>
                  <a:cubicBezTo>
                    <a:pt x="0" y="42"/>
                    <a:pt x="0" y="43"/>
                    <a:pt x="0" y="44"/>
                  </a:cubicBezTo>
                  <a:cubicBezTo>
                    <a:pt x="0" y="45"/>
                    <a:pt x="0" y="46"/>
                    <a:pt x="1" y="47"/>
                  </a:cubicBezTo>
                  <a:cubicBezTo>
                    <a:pt x="25" y="71"/>
                    <a:pt x="25" y="71"/>
                    <a:pt x="25" y="71"/>
                  </a:cubicBezTo>
                  <a:cubicBezTo>
                    <a:pt x="26" y="72"/>
                    <a:pt x="27" y="72"/>
                    <a:pt x="28" y="72"/>
                  </a:cubicBezTo>
                  <a:cubicBezTo>
                    <a:pt x="60" y="72"/>
                    <a:pt x="60" y="72"/>
                    <a:pt x="60" y="72"/>
                  </a:cubicBezTo>
                  <a:cubicBezTo>
                    <a:pt x="60" y="88"/>
                    <a:pt x="60" y="88"/>
                    <a:pt x="60" y="88"/>
                  </a:cubicBezTo>
                  <a:cubicBezTo>
                    <a:pt x="20" y="88"/>
                    <a:pt x="20" y="88"/>
                    <a:pt x="20" y="88"/>
                  </a:cubicBezTo>
                  <a:cubicBezTo>
                    <a:pt x="18" y="88"/>
                    <a:pt x="16" y="90"/>
                    <a:pt x="16" y="92"/>
                  </a:cubicBezTo>
                  <a:cubicBezTo>
                    <a:pt x="16" y="140"/>
                    <a:pt x="16" y="140"/>
                    <a:pt x="16" y="140"/>
                  </a:cubicBezTo>
                  <a:cubicBezTo>
                    <a:pt x="16" y="142"/>
                    <a:pt x="18" y="144"/>
                    <a:pt x="20" y="144"/>
                  </a:cubicBezTo>
                  <a:cubicBezTo>
                    <a:pt x="60" y="144"/>
                    <a:pt x="60" y="144"/>
                    <a:pt x="60" y="144"/>
                  </a:cubicBezTo>
                  <a:cubicBezTo>
                    <a:pt x="60" y="168"/>
                    <a:pt x="60" y="168"/>
                    <a:pt x="60" y="168"/>
                  </a:cubicBezTo>
                  <a:cubicBezTo>
                    <a:pt x="60" y="172"/>
                    <a:pt x="64" y="176"/>
                    <a:pt x="68" y="176"/>
                  </a:cubicBezTo>
                  <a:cubicBezTo>
                    <a:pt x="76" y="176"/>
                    <a:pt x="76" y="176"/>
                    <a:pt x="76" y="176"/>
                  </a:cubicBezTo>
                  <a:cubicBezTo>
                    <a:pt x="80" y="176"/>
                    <a:pt x="84" y="172"/>
                    <a:pt x="84" y="168"/>
                  </a:cubicBezTo>
                  <a:cubicBezTo>
                    <a:pt x="84" y="144"/>
                    <a:pt x="84" y="144"/>
                    <a:pt x="84" y="144"/>
                  </a:cubicBezTo>
                  <a:cubicBezTo>
                    <a:pt x="116" y="144"/>
                    <a:pt x="116" y="144"/>
                    <a:pt x="116" y="144"/>
                  </a:cubicBezTo>
                  <a:cubicBezTo>
                    <a:pt x="117" y="144"/>
                    <a:pt x="118" y="144"/>
                    <a:pt x="119" y="143"/>
                  </a:cubicBezTo>
                  <a:cubicBezTo>
                    <a:pt x="143" y="119"/>
                    <a:pt x="143" y="119"/>
                    <a:pt x="143" y="119"/>
                  </a:cubicBezTo>
                  <a:cubicBezTo>
                    <a:pt x="144" y="118"/>
                    <a:pt x="144" y="117"/>
                    <a:pt x="144" y="116"/>
                  </a:cubicBezTo>
                  <a:cubicBezTo>
                    <a:pt x="144" y="115"/>
                    <a:pt x="144" y="114"/>
                    <a:pt x="143" y="113"/>
                  </a:cubicBezTo>
                  <a:moveTo>
                    <a:pt x="68" y="8"/>
                  </a:moveTo>
                  <a:cubicBezTo>
                    <a:pt x="76" y="8"/>
                    <a:pt x="76" y="8"/>
                    <a:pt x="76" y="8"/>
                  </a:cubicBezTo>
                  <a:cubicBezTo>
                    <a:pt x="76" y="16"/>
                    <a:pt x="76" y="16"/>
                    <a:pt x="76" y="16"/>
                  </a:cubicBezTo>
                  <a:cubicBezTo>
                    <a:pt x="68" y="16"/>
                    <a:pt x="68" y="16"/>
                    <a:pt x="68" y="16"/>
                  </a:cubicBezTo>
                  <a:lnTo>
                    <a:pt x="68" y="8"/>
                  </a:lnTo>
                  <a:close/>
                  <a:moveTo>
                    <a:pt x="30" y="64"/>
                  </a:moveTo>
                  <a:cubicBezTo>
                    <a:pt x="10" y="44"/>
                    <a:pt x="10" y="44"/>
                    <a:pt x="10" y="44"/>
                  </a:cubicBezTo>
                  <a:cubicBezTo>
                    <a:pt x="30" y="24"/>
                    <a:pt x="30" y="24"/>
                    <a:pt x="30" y="24"/>
                  </a:cubicBezTo>
                  <a:cubicBezTo>
                    <a:pt x="120" y="24"/>
                    <a:pt x="120" y="24"/>
                    <a:pt x="120" y="24"/>
                  </a:cubicBezTo>
                  <a:cubicBezTo>
                    <a:pt x="120" y="64"/>
                    <a:pt x="120" y="64"/>
                    <a:pt x="120" y="64"/>
                  </a:cubicBezTo>
                  <a:lnTo>
                    <a:pt x="30" y="64"/>
                  </a:lnTo>
                  <a:close/>
                  <a:moveTo>
                    <a:pt x="76" y="88"/>
                  </a:moveTo>
                  <a:cubicBezTo>
                    <a:pt x="68" y="88"/>
                    <a:pt x="68" y="88"/>
                    <a:pt x="68" y="88"/>
                  </a:cubicBezTo>
                  <a:cubicBezTo>
                    <a:pt x="68" y="72"/>
                    <a:pt x="68" y="72"/>
                    <a:pt x="68" y="72"/>
                  </a:cubicBezTo>
                  <a:cubicBezTo>
                    <a:pt x="76" y="72"/>
                    <a:pt x="76" y="72"/>
                    <a:pt x="76" y="72"/>
                  </a:cubicBezTo>
                  <a:lnTo>
                    <a:pt x="76" y="88"/>
                  </a:lnTo>
                  <a:close/>
                  <a:moveTo>
                    <a:pt x="76" y="168"/>
                  </a:moveTo>
                  <a:cubicBezTo>
                    <a:pt x="68" y="168"/>
                    <a:pt x="68" y="168"/>
                    <a:pt x="68" y="168"/>
                  </a:cubicBezTo>
                  <a:cubicBezTo>
                    <a:pt x="68" y="144"/>
                    <a:pt x="68" y="144"/>
                    <a:pt x="68" y="144"/>
                  </a:cubicBezTo>
                  <a:cubicBezTo>
                    <a:pt x="76" y="144"/>
                    <a:pt x="76" y="144"/>
                    <a:pt x="76" y="144"/>
                  </a:cubicBezTo>
                  <a:lnTo>
                    <a:pt x="76" y="168"/>
                  </a:lnTo>
                  <a:close/>
                  <a:moveTo>
                    <a:pt x="114" y="136"/>
                  </a:moveTo>
                  <a:cubicBezTo>
                    <a:pt x="24" y="136"/>
                    <a:pt x="24" y="136"/>
                    <a:pt x="24" y="136"/>
                  </a:cubicBezTo>
                  <a:cubicBezTo>
                    <a:pt x="24" y="96"/>
                    <a:pt x="24" y="96"/>
                    <a:pt x="24" y="96"/>
                  </a:cubicBezTo>
                  <a:cubicBezTo>
                    <a:pt x="114" y="96"/>
                    <a:pt x="114" y="96"/>
                    <a:pt x="114" y="96"/>
                  </a:cubicBezTo>
                  <a:cubicBezTo>
                    <a:pt x="134" y="116"/>
                    <a:pt x="134" y="116"/>
                    <a:pt x="134" y="116"/>
                  </a:cubicBezTo>
                  <a:lnTo>
                    <a:pt x="114" y="136"/>
                  </a:lnTo>
                  <a:close/>
                </a:path>
              </a:pathLst>
            </a:custGeom>
            <a:solidFill>
              <a:schemeClr val="bg1"/>
            </a:solidFill>
            <a:ln>
              <a:noFill/>
            </a:ln>
          </p:spPr>
          <p:txBody>
            <a:bodyPr vert="horz" wrap="square" lIns="76810" tIns="38405" rIns="76810" bIns="38405" numCol="1" anchor="t" anchorCtr="0" compatLnSpc="1">
              <a:prstTxWarp prst="textNoShape">
                <a:avLst/>
              </a:prstTxWarp>
            </a:bodyPr>
            <a:lstStyle/>
            <a:p>
              <a:endParaRPr lang="en-US" sz="2300"/>
            </a:p>
          </p:txBody>
        </p:sp>
      </p:grpSp>
      <p:grpSp>
        <p:nvGrpSpPr>
          <p:cNvPr id="5" name="Group 4">
            <a:extLst>
              <a:ext uri="{FF2B5EF4-FFF2-40B4-BE49-F238E27FC236}">
                <a16:creationId xmlns:a16="http://schemas.microsoft.com/office/drawing/2014/main" id="{C19DBD41-4366-4AF9-8B13-C6C11D7AC9BD}"/>
              </a:ext>
            </a:extLst>
          </p:cNvPr>
          <p:cNvGrpSpPr/>
          <p:nvPr/>
        </p:nvGrpSpPr>
        <p:grpSpPr>
          <a:xfrm>
            <a:off x="2137549" y="1097666"/>
            <a:ext cx="12051719" cy="2019406"/>
            <a:chOff x="2073496" y="1293417"/>
            <a:chExt cx="12051719" cy="2019406"/>
          </a:xfrm>
        </p:grpSpPr>
        <p:grpSp>
          <p:nvGrpSpPr>
            <p:cNvPr id="20" name="Group 19">
              <a:extLst>
                <a:ext uri="{FF2B5EF4-FFF2-40B4-BE49-F238E27FC236}">
                  <a16:creationId xmlns:a16="http://schemas.microsoft.com/office/drawing/2014/main" id="{475CA44F-C756-4E64-9541-DE97170EC30E}"/>
                </a:ext>
              </a:extLst>
            </p:cNvPr>
            <p:cNvGrpSpPr/>
            <p:nvPr/>
          </p:nvGrpSpPr>
          <p:grpSpPr>
            <a:xfrm>
              <a:off x="2184974" y="1293417"/>
              <a:ext cx="11940241" cy="1999916"/>
              <a:chOff x="2137549" y="1168024"/>
              <a:chExt cx="9137667" cy="1999916"/>
            </a:xfrm>
          </p:grpSpPr>
          <p:sp>
            <p:nvSpPr>
              <p:cNvPr id="62" name="Rectangle 61">
                <a:extLst>
                  <a:ext uri="{FF2B5EF4-FFF2-40B4-BE49-F238E27FC236}">
                    <a16:creationId xmlns:a16="http://schemas.microsoft.com/office/drawing/2014/main" id="{0D658AAC-C678-47E1-A7B4-8E993CBBAF52}"/>
                  </a:ext>
                </a:extLst>
              </p:cNvPr>
              <p:cNvSpPr/>
              <p:nvPr/>
            </p:nvSpPr>
            <p:spPr>
              <a:xfrm>
                <a:off x="2574723" y="1727940"/>
                <a:ext cx="8700493" cy="1440000"/>
              </a:xfrm>
              <a:prstGeom prst="rect">
                <a:avLst/>
              </a:prstGeom>
              <a:solidFill>
                <a:schemeClr val="bg1"/>
              </a:solidFill>
              <a:ln w="25400">
                <a:solidFill>
                  <a:srgbClr val="4539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50950" lvl="2" indent="-457200">
                  <a:buFont typeface="+mj-lt"/>
                  <a:buAutoNum type="arabicPeriod"/>
                </a:pPr>
                <a:r>
                  <a:rPr lang="en-AU" dirty="0">
                    <a:solidFill>
                      <a:srgbClr val="5F5F5F"/>
                    </a:solidFill>
                  </a:rPr>
                  <a:t>Increase youth engagement with school, work and other meaningful activities </a:t>
                </a:r>
              </a:p>
              <a:p>
                <a:pPr marL="1250950" lvl="2" indent="-457200">
                  <a:buFont typeface="+mj-lt"/>
                  <a:buAutoNum type="arabicPeriod"/>
                </a:pPr>
                <a:r>
                  <a:rPr lang="en-AU" dirty="0">
                    <a:solidFill>
                      <a:srgbClr val="5F5F5F"/>
                    </a:solidFill>
                  </a:rPr>
                  <a:t>Better respond to risk factors (like mental health and drug use)</a:t>
                </a:r>
              </a:p>
              <a:p>
                <a:pPr marL="1250950" lvl="2" indent="-457200">
                  <a:buFont typeface="+mj-lt"/>
                  <a:buAutoNum type="arabicPeriod"/>
                </a:pPr>
                <a:r>
                  <a:rPr lang="en-AU" dirty="0">
                    <a:solidFill>
                      <a:srgbClr val="5F5F5F"/>
                    </a:solidFill>
                  </a:rPr>
                  <a:t>Provide early intervention to address risky thinking and behaviour</a:t>
                </a:r>
              </a:p>
              <a:p>
                <a:pPr marL="1250950" lvl="2" indent="-457200">
                  <a:buFont typeface="+mj-lt"/>
                  <a:buAutoNum type="arabicPeriod"/>
                </a:pPr>
                <a:r>
                  <a:rPr lang="en-AU" dirty="0">
                    <a:solidFill>
                      <a:srgbClr val="5F5F5F"/>
                    </a:solidFill>
                  </a:rPr>
                  <a:t>Strengthen family functioning and address criminalisation of care </a:t>
                </a:r>
              </a:p>
            </p:txBody>
          </p:sp>
          <p:sp>
            <p:nvSpPr>
              <p:cNvPr id="41" name="TextBox 40">
                <a:extLst>
                  <a:ext uri="{FF2B5EF4-FFF2-40B4-BE49-F238E27FC236}">
                    <a16:creationId xmlns:a16="http://schemas.microsoft.com/office/drawing/2014/main" id="{4E787C36-AECB-4FDC-95DB-BBB499DE1F78}"/>
                  </a:ext>
                </a:extLst>
              </p:cNvPr>
              <p:cNvSpPr txBox="1"/>
              <p:nvPr/>
            </p:nvSpPr>
            <p:spPr>
              <a:xfrm>
                <a:off x="2137549" y="1168024"/>
                <a:ext cx="5465688" cy="415498"/>
              </a:xfrm>
              <a:prstGeom prst="rect">
                <a:avLst/>
              </a:prstGeom>
              <a:noFill/>
            </p:spPr>
            <p:txBody>
              <a:bodyPr wrap="square" rtlCol="0">
                <a:spAutoFit/>
              </a:bodyPr>
              <a:lstStyle/>
              <a:p>
                <a:r>
                  <a:rPr lang="en-AU" sz="2100" b="1" dirty="0">
                    <a:solidFill>
                      <a:schemeClr val="bg2">
                        <a:lumMod val="10000"/>
                      </a:schemeClr>
                    </a:solidFill>
                    <a:latin typeface="Arial" panose="020B0604020202020204" pitchFamily="34" charset="0"/>
                    <a:ea typeface="Open Sans Semibold" panose="020B0706030804020204" pitchFamily="34" charset="0"/>
                    <a:cs typeface="Arial" panose="020B0604020202020204" pitchFamily="34" charset="0"/>
                  </a:rPr>
                  <a:t>Prevent and respond early to youth offending </a:t>
                </a:r>
                <a:endParaRPr lang="en-US" sz="2100" b="1" dirty="0">
                  <a:solidFill>
                    <a:schemeClr val="bg2">
                      <a:lumMod val="10000"/>
                    </a:schemeClr>
                  </a:solidFill>
                  <a:latin typeface="Arial" panose="020B0604020202020204" pitchFamily="34" charset="0"/>
                  <a:ea typeface="Open Sans Semibold" panose="020B0706030804020204" pitchFamily="34" charset="0"/>
                  <a:cs typeface="Arial" panose="020B0604020202020204" pitchFamily="34" charset="0"/>
                </a:endParaRPr>
              </a:p>
            </p:txBody>
          </p:sp>
        </p:grpSp>
        <p:grpSp>
          <p:nvGrpSpPr>
            <p:cNvPr id="4" name="Group 3">
              <a:extLst>
                <a:ext uri="{FF2B5EF4-FFF2-40B4-BE49-F238E27FC236}">
                  <a16:creationId xmlns:a16="http://schemas.microsoft.com/office/drawing/2014/main" id="{D5B8306D-7E5D-49DC-84B6-FD9257618869}"/>
                </a:ext>
              </a:extLst>
            </p:cNvPr>
            <p:cNvGrpSpPr/>
            <p:nvPr/>
          </p:nvGrpSpPr>
          <p:grpSpPr>
            <a:xfrm>
              <a:off x="2073496" y="1836823"/>
              <a:ext cx="1476000" cy="1476000"/>
              <a:chOff x="1993426" y="1825310"/>
              <a:chExt cx="1476000" cy="1476000"/>
            </a:xfrm>
          </p:grpSpPr>
          <p:sp>
            <p:nvSpPr>
              <p:cNvPr id="42" name="Oval 41">
                <a:extLst>
                  <a:ext uri="{FF2B5EF4-FFF2-40B4-BE49-F238E27FC236}">
                    <a16:creationId xmlns:a16="http://schemas.microsoft.com/office/drawing/2014/main" id="{B3F90FB1-D595-429E-8B33-EC40F174412D}"/>
                  </a:ext>
                </a:extLst>
              </p:cNvPr>
              <p:cNvSpPr/>
              <p:nvPr/>
            </p:nvSpPr>
            <p:spPr>
              <a:xfrm>
                <a:off x="1993426" y="1825310"/>
                <a:ext cx="1476000" cy="1476000"/>
              </a:xfrm>
              <a:prstGeom prst="ellipse">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Graphic 44" descr="Raised hand">
                <a:extLst>
                  <a:ext uri="{FF2B5EF4-FFF2-40B4-BE49-F238E27FC236}">
                    <a16:creationId xmlns:a16="http://schemas.microsoft.com/office/drawing/2014/main" id="{EA167B53-6E25-4330-A371-C4EC42E2FC6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97005" y="2089949"/>
                <a:ext cx="901784" cy="901784"/>
              </a:xfrm>
              <a:prstGeom prst="rect">
                <a:avLst/>
              </a:prstGeom>
            </p:spPr>
          </p:pic>
        </p:grpSp>
      </p:grpSp>
      <p:grpSp>
        <p:nvGrpSpPr>
          <p:cNvPr id="9" name="Group 8">
            <a:extLst>
              <a:ext uri="{FF2B5EF4-FFF2-40B4-BE49-F238E27FC236}">
                <a16:creationId xmlns:a16="http://schemas.microsoft.com/office/drawing/2014/main" id="{551E32EF-14C9-4BF7-ACAF-0621D32C4601}"/>
              </a:ext>
            </a:extLst>
          </p:cNvPr>
          <p:cNvGrpSpPr/>
          <p:nvPr/>
        </p:nvGrpSpPr>
        <p:grpSpPr>
          <a:xfrm>
            <a:off x="1993426" y="7770660"/>
            <a:ext cx="12131790" cy="2020172"/>
            <a:chOff x="1993426" y="7770660"/>
            <a:chExt cx="12131790" cy="2020172"/>
          </a:xfrm>
        </p:grpSpPr>
        <p:grpSp>
          <p:nvGrpSpPr>
            <p:cNvPr id="85" name="Group 84">
              <a:extLst>
                <a:ext uri="{FF2B5EF4-FFF2-40B4-BE49-F238E27FC236}">
                  <a16:creationId xmlns:a16="http://schemas.microsoft.com/office/drawing/2014/main" id="{1AD9E9B6-E743-475C-AF53-D1593D7BC3B7}"/>
                </a:ext>
              </a:extLst>
            </p:cNvPr>
            <p:cNvGrpSpPr/>
            <p:nvPr/>
          </p:nvGrpSpPr>
          <p:grpSpPr>
            <a:xfrm>
              <a:off x="1993426" y="7770660"/>
              <a:ext cx="12131790" cy="2020172"/>
              <a:chOff x="1982917" y="1168024"/>
              <a:chExt cx="12131790" cy="2020172"/>
            </a:xfrm>
          </p:grpSpPr>
          <p:sp>
            <p:nvSpPr>
              <p:cNvPr id="86" name="Rectangle 85">
                <a:extLst>
                  <a:ext uri="{FF2B5EF4-FFF2-40B4-BE49-F238E27FC236}">
                    <a16:creationId xmlns:a16="http://schemas.microsoft.com/office/drawing/2014/main" id="{5DFD6C03-F3F6-41AC-AF07-0AB55C699BBF}"/>
                  </a:ext>
                </a:extLst>
              </p:cNvPr>
              <p:cNvSpPr/>
              <p:nvPr/>
            </p:nvSpPr>
            <p:spPr>
              <a:xfrm>
                <a:off x="2650457" y="1727940"/>
                <a:ext cx="11464250" cy="1440000"/>
              </a:xfrm>
              <a:prstGeom prst="rect">
                <a:avLst/>
              </a:prstGeom>
              <a:solidFill>
                <a:schemeClr val="bg1"/>
              </a:solid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71600" lvl="2" indent="-457200">
                  <a:buFont typeface="+mj-lt"/>
                  <a:buAutoNum type="arabicPeriod"/>
                </a:pPr>
                <a:r>
                  <a:rPr lang="en-AU" dirty="0">
                    <a:solidFill>
                      <a:srgbClr val="5F5F5F"/>
                    </a:solidFill>
                  </a:rPr>
                  <a:t>Reduce risk factors for young people on custodial and community orders  </a:t>
                </a:r>
              </a:p>
              <a:p>
                <a:pPr marL="1371600" lvl="2" indent="-457200">
                  <a:buFont typeface="+mj-lt"/>
                  <a:buAutoNum type="arabicPeriod"/>
                </a:pPr>
                <a:r>
                  <a:rPr lang="en-AU" dirty="0">
                    <a:solidFill>
                      <a:srgbClr val="5F5F5F"/>
                    </a:solidFill>
                  </a:rPr>
                  <a:t>Reduce returns to custody</a:t>
                </a:r>
              </a:p>
              <a:p>
                <a:pPr marL="1371600" lvl="2" indent="-457200">
                  <a:buFont typeface="+mj-lt"/>
                  <a:buAutoNum type="arabicPeriod"/>
                </a:pPr>
                <a:r>
                  <a:rPr lang="en-AU" dirty="0">
                    <a:solidFill>
                      <a:srgbClr val="5F5F5F"/>
                    </a:solidFill>
                  </a:rPr>
                  <a:t>Reduce reoffending on community orders </a:t>
                </a:r>
              </a:p>
              <a:p>
                <a:pPr marL="1371600" lvl="2" indent="-457200">
                  <a:buFont typeface="+mj-lt"/>
                  <a:buAutoNum type="arabicPeriod"/>
                </a:pPr>
                <a:r>
                  <a:rPr lang="en-AU" dirty="0">
                    <a:solidFill>
                      <a:srgbClr val="5F5F5F"/>
                    </a:solidFill>
                  </a:rPr>
                  <a:t>Address violent offending </a:t>
                </a:r>
              </a:p>
            </p:txBody>
          </p:sp>
          <p:grpSp>
            <p:nvGrpSpPr>
              <p:cNvPr id="87" name="Group 86">
                <a:extLst>
                  <a:ext uri="{FF2B5EF4-FFF2-40B4-BE49-F238E27FC236}">
                    <a16:creationId xmlns:a16="http://schemas.microsoft.com/office/drawing/2014/main" id="{366DCF00-FFCF-4C55-85FD-4E459CCAFE07}"/>
                  </a:ext>
                </a:extLst>
              </p:cNvPr>
              <p:cNvGrpSpPr/>
              <p:nvPr/>
            </p:nvGrpSpPr>
            <p:grpSpPr>
              <a:xfrm>
                <a:off x="1982917" y="1168024"/>
                <a:ext cx="5620320" cy="2020172"/>
                <a:chOff x="1982917" y="1168024"/>
                <a:chExt cx="5620320" cy="2020172"/>
              </a:xfrm>
            </p:grpSpPr>
            <p:sp>
              <p:nvSpPr>
                <p:cNvPr id="88" name="TextBox 87">
                  <a:extLst>
                    <a:ext uri="{FF2B5EF4-FFF2-40B4-BE49-F238E27FC236}">
                      <a16:creationId xmlns:a16="http://schemas.microsoft.com/office/drawing/2014/main" id="{ED99125E-57B8-4A32-8670-6F7002907A69}"/>
                    </a:ext>
                  </a:extLst>
                </p:cNvPr>
                <p:cNvSpPr txBox="1"/>
                <p:nvPr/>
              </p:nvSpPr>
              <p:spPr>
                <a:xfrm>
                  <a:off x="2137549" y="1168024"/>
                  <a:ext cx="5465688" cy="415498"/>
                </a:xfrm>
                <a:prstGeom prst="rect">
                  <a:avLst/>
                </a:prstGeom>
                <a:noFill/>
              </p:spPr>
              <p:txBody>
                <a:bodyPr wrap="square" rtlCol="0">
                  <a:spAutoFit/>
                </a:bodyPr>
                <a:lstStyle/>
                <a:p>
                  <a:r>
                    <a:rPr lang="en-US" sz="2100" b="1" dirty="0">
                      <a:solidFill>
                        <a:schemeClr val="bg2">
                          <a:lumMod val="10000"/>
                        </a:schemeClr>
                      </a:solidFill>
                      <a:latin typeface="Arial" panose="020B0604020202020204" pitchFamily="34" charset="0"/>
                      <a:ea typeface="Open Sans Semibold" panose="020B0706030804020204" pitchFamily="34" charset="0"/>
                      <a:cs typeface="Arial" panose="020B0604020202020204" pitchFamily="34" charset="0"/>
                    </a:rPr>
                    <a:t>Reduce reoffending </a:t>
                  </a:r>
                </a:p>
              </p:txBody>
            </p:sp>
            <p:sp>
              <p:nvSpPr>
                <p:cNvPr id="90" name="Oval 89">
                  <a:extLst>
                    <a:ext uri="{FF2B5EF4-FFF2-40B4-BE49-F238E27FC236}">
                      <a16:creationId xmlns:a16="http://schemas.microsoft.com/office/drawing/2014/main" id="{D339A478-23CD-4824-A9F4-B571FD8CE5C6}"/>
                    </a:ext>
                  </a:extLst>
                </p:cNvPr>
                <p:cNvSpPr/>
                <p:nvPr/>
              </p:nvSpPr>
              <p:spPr>
                <a:xfrm>
                  <a:off x="1982917" y="1712196"/>
                  <a:ext cx="1476000" cy="1476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8" name="Graphic 7" descr="Jail">
              <a:extLst>
                <a:ext uri="{FF2B5EF4-FFF2-40B4-BE49-F238E27FC236}">
                  <a16:creationId xmlns:a16="http://schemas.microsoft.com/office/drawing/2014/main" id="{122B8F62-AA31-4A8D-85A5-66BEED15530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14739" y="8600907"/>
              <a:ext cx="857379" cy="857379"/>
            </a:xfrm>
            <a:prstGeom prst="rect">
              <a:avLst/>
            </a:prstGeom>
          </p:spPr>
        </p:pic>
      </p:grpSp>
    </p:spTree>
    <p:extLst>
      <p:ext uri="{BB962C8B-B14F-4D97-AF65-F5344CB8AC3E}">
        <p14:creationId xmlns:p14="http://schemas.microsoft.com/office/powerpoint/2010/main" val="268667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1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1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FE60CF-97DC-4F5A-A60A-78D8C539DDDC}"/>
              </a:ext>
            </a:extLst>
          </p:cNvPr>
          <p:cNvSpPr/>
          <p:nvPr/>
        </p:nvSpPr>
        <p:spPr>
          <a:xfrm>
            <a:off x="0" y="0"/>
            <a:ext cx="18288000" cy="10287000"/>
          </a:xfrm>
          <a:prstGeom prst="rect">
            <a:avLst/>
          </a:prstGeom>
          <a:gradFill flip="none" rotWithShape="1">
            <a:gsLst>
              <a:gs pos="100000">
                <a:srgbClr val="1C1B3D"/>
              </a:gs>
              <a:gs pos="25000">
                <a:srgbClr val="453977"/>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92F47A9C-3965-4A68-BF6C-C4F729FA60A7}"/>
              </a:ext>
            </a:extLst>
          </p:cNvPr>
          <p:cNvSpPr txBox="1"/>
          <p:nvPr/>
        </p:nvSpPr>
        <p:spPr>
          <a:xfrm>
            <a:off x="4514850" y="4651057"/>
            <a:ext cx="9701212" cy="984885"/>
          </a:xfrm>
          <a:prstGeom prst="rect">
            <a:avLst/>
          </a:prstGeom>
          <a:noFill/>
          <a:ln w="63500">
            <a:solidFill>
              <a:schemeClr val="bg1"/>
            </a:solidFill>
          </a:ln>
        </p:spPr>
        <p:txBody>
          <a:bodyPr wrap="square" lIns="274320" tIns="182880" rIns="274320" bIns="182880" rtlCol="0">
            <a:spAutoFit/>
          </a:bodyPr>
          <a:lstStyle/>
          <a:p>
            <a:pPr algn="ctr"/>
            <a:r>
              <a:rPr lang="en-US" sz="4000" b="1" spc="300" dirty="0">
                <a:solidFill>
                  <a:schemeClr val="bg1"/>
                </a:solidFill>
                <a:latin typeface="Arial" panose="020B0604020202020204" pitchFamily="34" charset="0"/>
                <a:ea typeface="Open Sans Semibold" panose="020B0706030804020204" pitchFamily="34" charset="0"/>
                <a:cs typeface="Arial" panose="020B0604020202020204" pitchFamily="34" charset="0"/>
              </a:rPr>
              <a:t>The End</a:t>
            </a:r>
          </a:p>
        </p:txBody>
      </p:sp>
    </p:spTree>
    <p:extLst>
      <p:ext uri="{BB962C8B-B14F-4D97-AF65-F5344CB8AC3E}">
        <p14:creationId xmlns:p14="http://schemas.microsoft.com/office/powerpoint/2010/main" val="4469151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FE60CF-97DC-4F5A-A60A-78D8C539DDDC}"/>
              </a:ext>
            </a:extLst>
          </p:cNvPr>
          <p:cNvSpPr/>
          <p:nvPr/>
        </p:nvSpPr>
        <p:spPr>
          <a:xfrm>
            <a:off x="0" y="0"/>
            <a:ext cx="18288000" cy="10287000"/>
          </a:xfrm>
          <a:prstGeom prst="rect">
            <a:avLst/>
          </a:prstGeom>
          <a:gradFill flip="none" rotWithShape="1">
            <a:gsLst>
              <a:gs pos="100000">
                <a:srgbClr val="1C1B3D"/>
              </a:gs>
              <a:gs pos="25000">
                <a:srgbClr val="453977"/>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92F47A9C-3965-4A68-BF6C-C4F729FA60A7}"/>
              </a:ext>
            </a:extLst>
          </p:cNvPr>
          <p:cNvSpPr txBox="1"/>
          <p:nvPr/>
        </p:nvSpPr>
        <p:spPr>
          <a:xfrm>
            <a:off x="4514850" y="4651057"/>
            <a:ext cx="9701212" cy="984885"/>
          </a:xfrm>
          <a:prstGeom prst="rect">
            <a:avLst/>
          </a:prstGeom>
          <a:noFill/>
          <a:ln w="63500">
            <a:solidFill>
              <a:schemeClr val="bg1"/>
            </a:solidFill>
          </a:ln>
        </p:spPr>
        <p:txBody>
          <a:bodyPr wrap="square" lIns="274320" tIns="182880" rIns="274320" bIns="182880" rtlCol="0">
            <a:spAutoFit/>
          </a:bodyPr>
          <a:lstStyle/>
          <a:p>
            <a:pPr algn="ctr"/>
            <a:r>
              <a:rPr lang="en-US" sz="4000" b="1" spc="300" dirty="0">
                <a:solidFill>
                  <a:schemeClr val="bg1"/>
                </a:solidFill>
                <a:latin typeface="Arial" panose="020B0604020202020204" pitchFamily="34" charset="0"/>
                <a:ea typeface="Open Sans Semibold" panose="020B0706030804020204" pitchFamily="34" charset="0"/>
                <a:cs typeface="Arial" panose="020B0604020202020204" pitchFamily="34" charset="0"/>
              </a:rPr>
              <a:t>Extra Slides</a:t>
            </a:r>
          </a:p>
        </p:txBody>
      </p:sp>
    </p:spTree>
    <p:extLst>
      <p:ext uri="{BB962C8B-B14F-4D97-AF65-F5344CB8AC3E}">
        <p14:creationId xmlns:p14="http://schemas.microsoft.com/office/powerpoint/2010/main" val="2482781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A7A553-BF5A-44DF-BF2C-612A5E183B2F}"/>
              </a:ext>
            </a:extLst>
          </p:cNvPr>
          <p:cNvSpPr>
            <a:spLocks noGrp="1"/>
          </p:cNvSpPr>
          <p:nvPr>
            <p:ph type="sldNum" sz="quarter" idx="4"/>
          </p:nvPr>
        </p:nvSpPr>
        <p:spPr/>
        <p:txBody>
          <a:bodyPr/>
          <a:lstStyle/>
          <a:p>
            <a:fld id="{BC64674B-0CCF-4531-A68C-815F17BC8CC8}" type="slidenum">
              <a:rPr lang="en-US" smtClean="0"/>
              <a:pPr/>
              <a:t>3</a:t>
            </a:fld>
            <a:endParaRPr lang="en-US" dirty="0"/>
          </a:p>
        </p:txBody>
      </p:sp>
      <p:pic>
        <p:nvPicPr>
          <p:cNvPr id="26" name="Picture 25"/>
          <p:cNvPicPr>
            <a:picLocks noChangeAspect="1"/>
          </p:cNvPicPr>
          <p:nvPr/>
        </p:nvPicPr>
        <p:blipFill>
          <a:blip r:embed="rId3"/>
          <a:stretch>
            <a:fillRect/>
          </a:stretch>
        </p:blipFill>
        <p:spPr>
          <a:xfrm>
            <a:off x="389819" y="498845"/>
            <a:ext cx="1089732" cy="782936"/>
          </a:xfrm>
          <a:prstGeom prst="rect">
            <a:avLst/>
          </a:prstGeom>
        </p:spPr>
      </p:pic>
      <p:sp>
        <p:nvSpPr>
          <p:cNvPr id="4" name="TextBox 3">
            <a:extLst>
              <a:ext uri="{FF2B5EF4-FFF2-40B4-BE49-F238E27FC236}">
                <a16:creationId xmlns:a16="http://schemas.microsoft.com/office/drawing/2014/main" id="{B2FAB5AF-89DE-476E-BB73-FCC1B45D61A6}"/>
              </a:ext>
            </a:extLst>
          </p:cNvPr>
          <p:cNvSpPr txBox="1"/>
          <p:nvPr/>
        </p:nvSpPr>
        <p:spPr>
          <a:xfrm>
            <a:off x="5865127" y="261938"/>
            <a:ext cx="7921464" cy="769441"/>
          </a:xfrm>
          <a:prstGeom prst="rect">
            <a:avLst/>
          </a:prstGeom>
          <a:noFill/>
        </p:spPr>
        <p:txBody>
          <a:bodyPr wrap="none">
            <a:spAutoFit/>
          </a:bodyPr>
          <a:lstStyle/>
          <a:p>
            <a:pPr algn="ctr" defTabSz="1371191" fontAlgn="auto">
              <a:spcBef>
                <a:spcPts val="0"/>
              </a:spcBef>
              <a:spcAft>
                <a:spcPts val="0"/>
              </a:spcAft>
              <a:defRPr/>
            </a:pPr>
            <a:r>
              <a:rPr lang="en-US" sz="4400" b="1" dirty="0">
                <a:solidFill>
                  <a:srgbClr val="453977"/>
                </a:solidFill>
                <a:latin typeface="Arial" panose="020B0604020202020204" pitchFamily="34" charset="0"/>
                <a:cs typeface="Arial" panose="020B0604020202020204" pitchFamily="34" charset="0"/>
              </a:rPr>
              <a:t>Target 11 in the NSW context</a:t>
            </a:r>
          </a:p>
        </p:txBody>
      </p:sp>
      <p:graphicFrame>
        <p:nvGraphicFramePr>
          <p:cNvPr id="8" name="Chart 7">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1638075623"/>
              </p:ext>
            </p:extLst>
          </p:nvPr>
        </p:nvGraphicFramePr>
        <p:xfrm>
          <a:off x="2178220" y="1281781"/>
          <a:ext cx="12086845" cy="4081440"/>
        </p:xfrm>
        <a:graphic>
          <a:graphicData uri="http://schemas.openxmlformats.org/drawingml/2006/chart">
            <c:chart xmlns:c="http://schemas.openxmlformats.org/drawingml/2006/chart" xmlns:r="http://schemas.openxmlformats.org/officeDocument/2006/relationships" r:id="rId4"/>
          </a:graphicData>
        </a:graphic>
      </p:graphicFrame>
      <p:sp>
        <p:nvSpPr>
          <p:cNvPr id="9" name="Speech Bubble: Rectangle 8">
            <a:extLst>
              <a:ext uri="{FF2B5EF4-FFF2-40B4-BE49-F238E27FC236}">
                <a16:creationId xmlns:a16="http://schemas.microsoft.com/office/drawing/2014/main" id="{6178B51C-BBD6-4374-B958-70FF15D963B9}"/>
              </a:ext>
            </a:extLst>
          </p:cNvPr>
          <p:cNvSpPr/>
          <p:nvPr/>
        </p:nvSpPr>
        <p:spPr>
          <a:xfrm>
            <a:off x="14467113" y="2475475"/>
            <a:ext cx="3575903" cy="630000"/>
          </a:xfrm>
          <a:prstGeom prst="wedgeRectCallout">
            <a:avLst>
              <a:gd name="adj1" fmla="val -60605"/>
              <a:gd name="adj2" fmla="val -20098"/>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AU" sz="1800" b="1" dirty="0">
                <a:solidFill>
                  <a:schemeClr val="accent5">
                    <a:lumMod val="50000"/>
                  </a:schemeClr>
                </a:solidFill>
                <a:cs typeface="Arial" panose="020B0604020202020204" pitchFamily="34" charset="0"/>
              </a:rPr>
              <a:t>2019 NSW incarceration rate</a:t>
            </a:r>
          </a:p>
        </p:txBody>
      </p:sp>
      <p:sp>
        <p:nvSpPr>
          <p:cNvPr id="10" name="Speech Bubble: Rectangle 9">
            <a:extLst>
              <a:ext uri="{FF2B5EF4-FFF2-40B4-BE49-F238E27FC236}">
                <a16:creationId xmlns:a16="http://schemas.microsoft.com/office/drawing/2014/main" id="{BFA56AFF-C215-40CD-A0C6-B43D53EA5B64}"/>
              </a:ext>
            </a:extLst>
          </p:cNvPr>
          <p:cNvSpPr/>
          <p:nvPr/>
        </p:nvSpPr>
        <p:spPr>
          <a:xfrm>
            <a:off x="14467113" y="3322501"/>
            <a:ext cx="3575903" cy="630000"/>
          </a:xfrm>
          <a:prstGeom prst="wedgeRectCallout">
            <a:avLst>
              <a:gd name="adj1" fmla="val -61940"/>
              <a:gd name="adj2" fmla="val -34609"/>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AU" sz="1800" b="1" dirty="0">
                <a:solidFill>
                  <a:schemeClr val="accent2">
                    <a:lumMod val="75000"/>
                  </a:schemeClr>
                </a:solidFill>
                <a:cs typeface="Arial" panose="020B0604020202020204" pitchFamily="34" charset="0"/>
              </a:rPr>
              <a:t>Closing the Gap target</a:t>
            </a:r>
          </a:p>
        </p:txBody>
      </p:sp>
      <p:sp>
        <p:nvSpPr>
          <p:cNvPr id="14" name="Speech Bubble: Rectangle 13">
            <a:extLst>
              <a:ext uri="{FF2B5EF4-FFF2-40B4-BE49-F238E27FC236}">
                <a16:creationId xmlns:a16="http://schemas.microsoft.com/office/drawing/2014/main" id="{ED3D5300-956C-4D13-858C-BEDF8184D846}"/>
              </a:ext>
            </a:extLst>
          </p:cNvPr>
          <p:cNvSpPr/>
          <p:nvPr/>
        </p:nvSpPr>
        <p:spPr>
          <a:xfrm>
            <a:off x="8037903" y="3434067"/>
            <a:ext cx="3575903" cy="630000"/>
          </a:xfrm>
          <a:prstGeom prst="wedgeRectCallout">
            <a:avLst>
              <a:gd name="adj1" fmla="val -60605"/>
              <a:gd name="adj2" fmla="val -20098"/>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AU" sz="1800" b="1" dirty="0">
                <a:solidFill>
                  <a:srgbClr val="241F55"/>
                </a:solidFill>
                <a:cs typeface="Arial" panose="020B0604020202020204" pitchFamily="34" charset="0"/>
              </a:rPr>
              <a:t>Actual rate (12 monthly average)</a:t>
            </a:r>
          </a:p>
        </p:txBody>
      </p:sp>
      <p:graphicFrame>
        <p:nvGraphicFramePr>
          <p:cNvPr id="15" name="Chart 14">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412126958"/>
              </p:ext>
            </p:extLst>
          </p:nvPr>
        </p:nvGraphicFramePr>
        <p:xfrm>
          <a:off x="2178219" y="5780314"/>
          <a:ext cx="12086845" cy="3899990"/>
        </p:xfrm>
        <a:graphic>
          <a:graphicData uri="http://schemas.openxmlformats.org/drawingml/2006/chart">
            <c:chart xmlns:c="http://schemas.openxmlformats.org/drawingml/2006/chart" xmlns:r="http://schemas.openxmlformats.org/officeDocument/2006/relationships" r:id="rId5"/>
          </a:graphicData>
        </a:graphic>
      </p:graphicFrame>
      <p:sp>
        <p:nvSpPr>
          <p:cNvPr id="16" name="Speech Bubble: Rectangle 15">
            <a:extLst>
              <a:ext uri="{FF2B5EF4-FFF2-40B4-BE49-F238E27FC236}">
                <a16:creationId xmlns:a16="http://schemas.microsoft.com/office/drawing/2014/main" id="{E992991E-AD09-493A-8DB9-2177A8074238}"/>
              </a:ext>
            </a:extLst>
          </p:cNvPr>
          <p:cNvSpPr/>
          <p:nvPr/>
        </p:nvSpPr>
        <p:spPr>
          <a:xfrm>
            <a:off x="14467113" y="6710018"/>
            <a:ext cx="3575903" cy="630000"/>
          </a:xfrm>
          <a:prstGeom prst="wedgeRectCallout">
            <a:avLst>
              <a:gd name="adj1" fmla="val -60605"/>
              <a:gd name="adj2" fmla="val -20098"/>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AU" sz="1800" b="1" dirty="0">
                <a:solidFill>
                  <a:schemeClr val="accent5">
                    <a:lumMod val="50000"/>
                  </a:schemeClr>
                </a:solidFill>
                <a:cs typeface="Arial" panose="020B0604020202020204" pitchFamily="34" charset="0"/>
              </a:rPr>
              <a:t>2019 NSW incarceration rate</a:t>
            </a:r>
          </a:p>
        </p:txBody>
      </p:sp>
      <p:sp>
        <p:nvSpPr>
          <p:cNvPr id="17" name="Speech Bubble: Rectangle 16">
            <a:extLst>
              <a:ext uri="{FF2B5EF4-FFF2-40B4-BE49-F238E27FC236}">
                <a16:creationId xmlns:a16="http://schemas.microsoft.com/office/drawing/2014/main" id="{7F6014F3-CA33-49A3-A7E7-2DA367EF4B3D}"/>
              </a:ext>
            </a:extLst>
          </p:cNvPr>
          <p:cNvSpPr/>
          <p:nvPr/>
        </p:nvSpPr>
        <p:spPr>
          <a:xfrm>
            <a:off x="14467113" y="7472096"/>
            <a:ext cx="3575903" cy="630000"/>
          </a:xfrm>
          <a:prstGeom prst="wedgeRectCallout">
            <a:avLst>
              <a:gd name="adj1" fmla="val -61940"/>
              <a:gd name="adj2" fmla="val -34609"/>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AU" sz="1800" b="1" dirty="0">
                <a:solidFill>
                  <a:schemeClr val="accent2">
                    <a:lumMod val="75000"/>
                  </a:schemeClr>
                </a:solidFill>
                <a:cs typeface="Arial" panose="020B0604020202020204" pitchFamily="34" charset="0"/>
              </a:rPr>
              <a:t>Closing the Gap target</a:t>
            </a:r>
          </a:p>
        </p:txBody>
      </p:sp>
      <p:sp>
        <p:nvSpPr>
          <p:cNvPr id="18" name="Speech Bubble: Rectangle 17">
            <a:extLst>
              <a:ext uri="{FF2B5EF4-FFF2-40B4-BE49-F238E27FC236}">
                <a16:creationId xmlns:a16="http://schemas.microsoft.com/office/drawing/2014/main" id="{9E8215B2-4494-457D-96A9-4F8B38E4608F}"/>
              </a:ext>
            </a:extLst>
          </p:cNvPr>
          <p:cNvSpPr/>
          <p:nvPr/>
        </p:nvSpPr>
        <p:spPr>
          <a:xfrm>
            <a:off x="8394320" y="7730309"/>
            <a:ext cx="3981179" cy="630000"/>
          </a:xfrm>
          <a:prstGeom prst="wedgeRectCallout">
            <a:avLst>
              <a:gd name="adj1" fmla="val -60605"/>
              <a:gd name="adj2" fmla="val -20098"/>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AU" sz="1800" b="1" dirty="0">
                <a:solidFill>
                  <a:srgbClr val="241F55"/>
                </a:solidFill>
                <a:cs typeface="Arial" panose="020B0604020202020204" pitchFamily="34" charset="0"/>
              </a:rPr>
              <a:t>Actual number (12 monthly average)</a:t>
            </a:r>
          </a:p>
        </p:txBody>
      </p:sp>
      <p:sp>
        <p:nvSpPr>
          <p:cNvPr id="19" name="Facts rectangle">
            <a:extLst>
              <a:ext uri="{FF2B5EF4-FFF2-40B4-BE49-F238E27FC236}">
                <a16:creationId xmlns:a16="http://schemas.microsoft.com/office/drawing/2014/main" id="{A2BA9E04-BF2C-49EF-B24B-5CD7D3D8E760}"/>
              </a:ext>
            </a:extLst>
          </p:cNvPr>
          <p:cNvSpPr>
            <a:spLocks/>
          </p:cNvSpPr>
          <p:nvPr/>
        </p:nvSpPr>
        <p:spPr>
          <a:xfrm>
            <a:off x="2178219" y="1101591"/>
            <a:ext cx="15995481" cy="4461697"/>
          </a:xfrm>
          <a:prstGeom prst="roundRect">
            <a:avLst>
              <a:gd name="adj" fmla="val 3139"/>
            </a:avLst>
          </a:prstGeom>
          <a:noFill/>
          <a:ln w="28575" cap="rnd" cmpd="sng" algn="ctr">
            <a:solidFill>
              <a:schemeClr val="tx1"/>
            </a:solidFill>
            <a:prstDash val="solid"/>
          </a:ln>
          <a:effectLst/>
        </p:spPr>
        <p:txBody>
          <a:bodyPr lIns="137135" tIns="68568" rIns="137135" bIns="68568" anchor="ctr"/>
          <a:lstStyle/>
          <a:p>
            <a:pPr algn="ctr" defTabSz="685676">
              <a:defRPr/>
            </a:pPr>
            <a:endParaRPr lang="en-AU" sz="4050" kern="0" dirty="0">
              <a:solidFill>
                <a:prstClr val="white"/>
              </a:solidFill>
              <a:latin typeface="Trebuchet MS" panose="020B0603020202020204"/>
            </a:endParaRPr>
          </a:p>
        </p:txBody>
      </p:sp>
      <p:sp>
        <p:nvSpPr>
          <p:cNvPr id="20" name="Facts rectangle">
            <a:extLst>
              <a:ext uri="{FF2B5EF4-FFF2-40B4-BE49-F238E27FC236}">
                <a16:creationId xmlns:a16="http://schemas.microsoft.com/office/drawing/2014/main" id="{73C198FE-3415-4E39-BB07-6E6152ACB205}"/>
              </a:ext>
            </a:extLst>
          </p:cNvPr>
          <p:cNvSpPr>
            <a:spLocks/>
          </p:cNvSpPr>
          <p:nvPr/>
        </p:nvSpPr>
        <p:spPr>
          <a:xfrm>
            <a:off x="2167329" y="5695366"/>
            <a:ext cx="15995481" cy="4461697"/>
          </a:xfrm>
          <a:prstGeom prst="roundRect">
            <a:avLst>
              <a:gd name="adj" fmla="val 3139"/>
            </a:avLst>
          </a:prstGeom>
          <a:noFill/>
          <a:ln w="28575" cap="rnd" cmpd="sng" algn="ctr">
            <a:solidFill>
              <a:schemeClr val="tx1"/>
            </a:solidFill>
            <a:prstDash val="solid"/>
          </a:ln>
          <a:effectLst/>
        </p:spPr>
        <p:txBody>
          <a:bodyPr lIns="137135" tIns="68568" rIns="137135" bIns="68568" anchor="ctr"/>
          <a:lstStyle/>
          <a:p>
            <a:pPr algn="ctr" defTabSz="685676">
              <a:defRPr/>
            </a:pPr>
            <a:endParaRPr lang="en-AU" sz="4050" kern="0" dirty="0">
              <a:solidFill>
                <a:prstClr val="white"/>
              </a:solidFill>
              <a:latin typeface="Trebuchet MS" panose="020B0603020202020204"/>
            </a:endParaRPr>
          </a:p>
        </p:txBody>
      </p:sp>
    </p:spTree>
    <p:extLst>
      <p:ext uri="{BB962C8B-B14F-4D97-AF65-F5344CB8AC3E}">
        <p14:creationId xmlns:p14="http://schemas.microsoft.com/office/powerpoint/2010/main" val="335441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wipe(left)">
                                      <p:cBhvr>
                                        <p:cTn id="7" dur="500"/>
                                        <p:tgtEl>
                                          <p:spTgt spid="8">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graphicEl>
                                              <a:chart seriesIdx="1" categoryIdx="-4" bldStep="series"/>
                                            </p:graphicEl>
                                          </p:spTgt>
                                        </p:tgtEl>
                                        <p:attrNameLst>
                                          <p:attrName>style.visibility</p:attrName>
                                        </p:attrNameLst>
                                      </p:cBhvr>
                                      <p:to>
                                        <p:strVal val="visible"/>
                                      </p:to>
                                    </p:set>
                                    <p:animEffect transition="in" filter="wipe(left)">
                                      <p:cBhvr>
                                        <p:cTn id="16" dur="500"/>
                                        <p:tgtEl>
                                          <p:spTgt spid="8">
                                            <p:graphicEl>
                                              <a:chart seriesIdx="1" categoryIdx="-4" bldStep="series"/>
                                            </p:graphic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8">
                                            <p:graphicEl>
                                              <a:chart seriesIdx="2" categoryIdx="-4" bldStep="series"/>
                                            </p:graphicEl>
                                          </p:spTgt>
                                        </p:tgtEl>
                                        <p:attrNameLst>
                                          <p:attrName>style.visibility</p:attrName>
                                        </p:attrNameLst>
                                      </p:cBhvr>
                                      <p:to>
                                        <p:strVal val="visible"/>
                                      </p:to>
                                    </p:set>
                                    <p:animEffect transition="in" filter="wipe(left)">
                                      <p:cBhvr>
                                        <p:cTn id="19" dur="500"/>
                                        <p:tgtEl>
                                          <p:spTgt spid="8">
                                            <p:graphicEl>
                                              <a:chart seriesIdx="2" categoryIdx="-4" bldStep="series"/>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 animBg="0"/>
        </p:bldSub>
      </p:bldGraphic>
      <p:bldP spid="9" grpId="0" animBg="1"/>
      <p:bldP spid="10" grpId="0" animBg="1"/>
      <p:bldP spid="14" grpId="0" animBg="1"/>
      <p:bldGraphic spid="15" grpId="0">
        <p:bldAsOne/>
      </p:bldGraphic>
      <p:bldP spid="16" grpId="0" animBg="1"/>
      <p:bldP spid="17" grpId="0" animBg="1"/>
      <p:bldP spid="18" grpId="0" animBg="1"/>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A7A553-BF5A-44DF-BF2C-612A5E183B2F}"/>
              </a:ext>
            </a:extLst>
          </p:cNvPr>
          <p:cNvSpPr>
            <a:spLocks noGrp="1"/>
          </p:cNvSpPr>
          <p:nvPr>
            <p:ph type="sldNum" sz="quarter" idx="4"/>
          </p:nvPr>
        </p:nvSpPr>
        <p:spPr/>
        <p:txBody>
          <a:bodyPr/>
          <a:lstStyle/>
          <a:p>
            <a:fld id="{BC64674B-0CCF-4531-A68C-815F17BC8CC8}" type="slidenum">
              <a:rPr lang="en-US" smtClean="0"/>
              <a:pPr/>
              <a:t>30</a:t>
            </a:fld>
            <a:endParaRPr lang="en-US" dirty="0"/>
          </a:p>
        </p:txBody>
      </p:sp>
      <p:pic>
        <p:nvPicPr>
          <p:cNvPr id="26" name="Picture 25"/>
          <p:cNvPicPr>
            <a:picLocks noChangeAspect="1"/>
          </p:cNvPicPr>
          <p:nvPr/>
        </p:nvPicPr>
        <p:blipFill>
          <a:blip r:embed="rId3"/>
          <a:stretch>
            <a:fillRect/>
          </a:stretch>
        </p:blipFill>
        <p:spPr>
          <a:xfrm>
            <a:off x="389819" y="498845"/>
            <a:ext cx="1089732" cy="782936"/>
          </a:xfrm>
          <a:prstGeom prst="rect">
            <a:avLst/>
          </a:prstGeom>
        </p:spPr>
      </p:pic>
      <p:sp>
        <p:nvSpPr>
          <p:cNvPr id="6" name="Rectangle 5">
            <a:extLst>
              <a:ext uri="{FF2B5EF4-FFF2-40B4-BE49-F238E27FC236}">
                <a16:creationId xmlns:a16="http://schemas.microsoft.com/office/drawing/2014/main" id="{1C2D90AF-9737-4912-81B6-02563A6B14EB}"/>
              </a:ext>
            </a:extLst>
          </p:cNvPr>
          <p:cNvSpPr/>
          <p:nvPr/>
        </p:nvSpPr>
        <p:spPr>
          <a:xfrm>
            <a:off x="16331631" y="3980"/>
            <a:ext cx="1870753" cy="931109"/>
          </a:xfrm>
          <a:prstGeom prst="rect">
            <a:avLst/>
          </a:prstGeom>
          <a:solidFill>
            <a:srgbClr val="FFFFFF">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67D14228-B74B-4818-966D-E52C21EF3BC3}"/>
              </a:ext>
            </a:extLst>
          </p:cNvPr>
          <p:cNvSpPr txBox="1"/>
          <p:nvPr/>
        </p:nvSpPr>
        <p:spPr>
          <a:xfrm>
            <a:off x="3276017" y="177146"/>
            <a:ext cx="13118463" cy="584775"/>
          </a:xfrm>
          <a:prstGeom prst="rect">
            <a:avLst/>
          </a:prstGeom>
          <a:noFill/>
        </p:spPr>
        <p:txBody>
          <a:bodyPr wrap="none">
            <a:spAutoFit/>
          </a:bodyPr>
          <a:lstStyle/>
          <a:p>
            <a:pPr algn="ctr" defTabSz="1371191" fontAlgn="auto">
              <a:spcBef>
                <a:spcPts val="0"/>
              </a:spcBef>
              <a:spcAft>
                <a:spcPts val="0"/>
              </a:spcAft>
              <a:defRPr/>
            </a:pPr>
            <a:r>
              <a:rPr lang="en-US" sz="3200" b="1" dirty="0">
                <a:solidFill>
                  <a:srgbClr val="453977"/>
                </a:solidFill>
                <a:latin typeface="Arial" panose="020B0604020202020204" pitchFamily="34" charset="0"/>
                <a:cs typeface="Arial" panose="020B0604020202020204" pitchFamily="34" charset="0"/>
              </a:rPr>
              <a:t>Court appearances by Aboriginal young people by gender and age</a:t>
            </a:r>
          </a:p>
        </p:txBody>
      </p:sp>
      <p:sp>
        <p:nvSpPr>
          <p:cNvPr id="9" name="Facts rectangle">
            <a:extLst>
              <a:ext uri="{FF2B5EF4-FFF2-40B4-BE49-F238E27FC236}">
                <a16:creationId xmlns:a16="http://schemas.microsoft.com/office/drawing/2014/main" id="{660A6A2E-C39E-453A-85DD-7BE21C5CC65B}"/>
              </a:ext>
            </a:extLst>
          </p:cNvPr>
          <p:cNvSpPr>
            <a:spLocks/>
          </p:cNvSpPr>
          <p:nvPr/>
        </p:nvSpPr>
        <p:spPr>
          <a:xfrm>
            <a:off x="8416499" y="5780164"/>
            <a:ext cx="9785885" cy="4118400"/>
          </a:xfrm>
          <a:prstGeom prst="roundRect">
            <a:avLst>
              <a:gd name="adj" fmla="val 3139"/>
            </a:avLst>
          </a:prstGeom>
          <a:noFill/>
          <a:ln w="28575" cap="rnd" cmpd="sng" algn="ctr">
            <a:solidFill>
              <a:schemeClr val="tx1"/>
            </a:solidFill>
            <a:prstDash val="solid"/>
          </a:ln>
          <a:effectLst/>
        </p:spPr>
        <p:txBody>
          <a:bodyPr lIns="137135" tIns="68568" rIns="137135" bIns="68568" anchor="ctr"/>
          <a:lstStyle/>
          <a:p>
            <a:pPr algn="ctr" defTabSz="685676">
              <a:defRPr/>
            </a:pPr>
            <a:endParaRPr lang="en-AU" sz="4050" kern="0" dirty="0">
              <a:solidFill>
                <a:prstClr val="white"/>
              </a:solidFill>
              <a:latin typeface="Trebuchet MS" panose="020B0603020202020204"/>
            </a:endParaRPr>
          </a:p>
        </p:txBody>
      </p:sp>
      <p:sp>
        <p:nvSpPr>
          <p:cNvPr id="11" name="Facts rectangle">
            <a:extLst>
              <a:ext uri="{FF2B5EF4-FFF2-40B4-BE49-F238E27FC236}">
                <a16:creationId xmlns:a16="http://schemas.microsoft.com/office/drawing/2014/main" id="{68648847-22D7-4B52-A97A-3B547054356A}"/>
              </a:ext>
            </a:extLst>
          </p:cNvPr>
          <p:cNvSpPr>
            <a:spLocks/>
          </p:cNvSpPr>
          <p:nvPr/>
        </p:nvSpPr>
        <p:spPr>
          <a:xfrm>
            <a:off x="2101315" y="1281781"/>
            <a:ext cx="9785885" cy="4118522"/>
          </a:xfrm>
          <a:prstGeom prst="roundRect">
            <a:avLst>
              <a:gd name="adj" fmla="val 3139"/>
            </a:avLst>
          </a:prstGeom>
          <a:noFill/>
          <a:ln w="28575" cap="rnd" cmpd="sng" algn="ctr">
            <a:solidFill>
              <a:schemeClr val="tx1"/>
            </a:solidFill>
            <a:prstDash val="solid"/>
          </a:ln>
          <a:effectLst/>
        </p:spPr>
        <p:txBody>
          <a:bodyPr lIns="137135" tIns="68568" rIns="137135" bIns="68568" anchor="ctr"/>
          <a:lstStyle/>
          <a:p>
            <a:pPr algn="ctr" defTabSz="685676">
              <a:defRPr/>
            </a:pPr>
            <a:endParaRPr lang="en-AU" sz="4050" kern="0" dirty="0">
              <a:solidFill>
                <a:prstClr val="white"/>
              </a:solidFill>
              <a:latin typeface="Trebuchet MS" panose="020B0603020202020204"/>
            </a:endParaRPr>
          </a:p>
        </p:txBody>
      </p:sp>
      <p:sp>
        <p:nvSpPr>
          <p:cNvPr id="16" name="Rectangle: Rounded Corners 15">
            <a:extLst>
              <a:ext uri="{FF2B5EF4-FFF2-40B4-BE49-F238E27FC236}">
                <a16:creationId xmlns:a16="http://schemas.microsoft.com/office/drawing/2014/main" id="{1D5017A4-00B9-408B-AFFD-3B20AAB71B2A}"/>
              </a:ext>
            </a:extLst>
          </p:cNvPr>
          <p:cNvSpPr/>
          <p:nvPr/>
        </p:nvSpPr>
        <p:spPr>
          <a:xfrm>
            <a:off x="12085430" y="1279139"/>
            <a:ext cx="6067967" cy="4118522"/>
          </a:xfrm>
          <a:prstGeom prst="roundRect">
            <a:avLst>
              <a:gd name="adj" fmla="val 3176"/>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defRPr/>
            </a:pPr>
            <a:r>
              <a:rPr lang="en-AU" sz="2000" b="1" dirty="0">
                <a:solidFill>
                  <a:schemeClr val="bg1"/>
                </a:solidFill>
                <a:latin typeface="Arial" panose="020B0604020202020204" pitchFamily="34" charset="0"/>
                <a:cs typeface="Arial" panose="020B0604020202020204" pitchFamily="34" charset="0"/>
              </a:rPr>
              <a:t>Finalised appearances declining across genders and age groups</a:t>
            </a:r>
          </a:p>
          <a:p>
            <a:pPr algn="ctr">
              <a:defRPr/>
            </a:pPr>
            <a:endParaRPr lang="en-AU" sz="2000" b="1"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AU" sz="2000" dirty="0">
                <a:solidFill>
                  <a:schemeClr val="bg1"/>
                </a:solidFill>
                <a:latin typeface="Arial" panose="020B0604020202020204" pitchFamily="34" charset="0"/>
                <a:cs typeface="Arial" panose="020B0604020202020204" pitchFamily="34" charset="0"/>
              </a:rPr>
              <a:t>Finalised appearances by 10-13 year old Aboriginal people dropped by </a:t>
            </a:r>
            <a:r>
              <a:rPr lang="en-AU" sz="2000" b="1" dirty="0">
                <a:solidFill>
                  <a:schemeClr val="bg1"/>
                </a:solidFill>
                <a:latin typeface="Arial" panose="020B0604020202020204" pitchFamily="34" charset="0"/>
                <a:cs typeface="Arial" panose="020B0604020202020204" pitchFamily="34" charset="0"/>
              </a:rPr>
              <a:t>31% </a:t>
            </a:r>
            <a:r>
              <a:rPr lang="en-AU" sz="2000" dirty="0">
                <a:solidFill>
                  <a:schemeClr val="bg1"/>
                </a:solidFill>
                <a:latin typeface="Arial" panose="020B0604020202020204" pitchFamily="34" charset="0"/>
                <a:cs typeface="Arial" panose="020B0604020202020204" pitchFamily="34" charset="0"/>
              </a:rPr>
              <a:t>with appearances by males accounting for </a:t>
            </a:r>
            <a:r>
              <a:rPr lang="en-AU" sz="2000" b="1" dirty="0">
                <a:solidFill>
                  <a:schemeClr val="bg1"/>
                </a:solidFill>
                <a:latin typeface="Arial" panose="020B0604020202020204" pitchFamily="34" charset="0"/>
                <a:cs typeface="Arial" panose="020B0604020202020204" pitchFamily="34" charset="0"/>
              </a:rPr>
              <a:t>73% </a:t>
            </a:r>
            <a:r>
              <a:rPr lang="en-AU" sz="2000" dirty="0">
                <a:solidFill>
                  <a:schemeClr val="bg1"/>
                </a:solidFill>
                <a:latin typeface="Arial" panose="020B0604020202020204" pitchFamily="34" charset="0"/>
                <a:cs typeface="Arial" panose="020B0604020202020204" pitchFamily="34" charset="0"/>
              </a:rPr>
              <a:t> of the decline.</a:t>
            </a:r>
          </a:p>
          <a:p>
            <a:pPr marL="342900" indent="-342900">
              <a:buFont typeface="Arial" panose="020B0604020202020204" pitchFamily="34" charset="0"/>
              <a:buChar char="•"/>
              <a:defRPr/>
            </a:pPr>
            <a:endParaRPr lang="en-AU" sz="2000" b="1"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AU" sz="2000" dirty="0">
                <a:solidFill>
                  <a:schemeClr val="bg1"/>
                </a:solidFill>
                <a:latin typeface="Arial" panose="020B0604020202020204" pitchFamily="34" charset="0"/>
                <a:cs typeface="Arial" panose="020B0604020202020204" pitchFamily="34" charset="0"/>
              </a:rPr>
              <a:t>Finalised appearances by 14-17 year olds  declined by </a:t>
            </a:r>
            <a:r>
              <a:rPr lang="en-AU" sz="2000" b="1" dirty="0">
                <a:solidFill>
                  <a:schemeClr val="bg1"/>
                </a:solidFill>
                <a:latin typeface="Arial" panose="020B0604020202020204" pitchFamily="34" charset="0"/>
                <a:cs typeface="Arial" panose="020B0604020202020204" pitchFamily="34" charset="0"/>
              </a:rPr>
              <a:t>18%</a:t>
            </a:r>
            <a:r>
              <a:rPr lang="en-AU" sz="2000" dirty="0">
                <a:solidFill>
                  <a:schemeClr val="bg1"/>
                </a:solidFill>
                <a:latin typeface="Arial" panose="020B0604020202020204" pitchFamily="34" charset="0"/>
                <a:cs typeface="Arial" panose="020B0604020202020204" pitchFamily="34" charset="0"/>
              </a:rPr>
              <a:t>, with appearances by males accounting for </a:t>
            </a:r>
            <a:r>
              <a:rPr lang="en-AU" sz="2000" b="1" dirty="0">
                <a:solidFill>
                  <a:schemeClr val="bg1"/>
                </a:solidFill>
                <a:latin typeface="Arial" panose="020B0604020202020204" pitchFamily="34" charset="0"/>
                <a:cs typeface="Arial" panose="020B0604020202020204" pitchFamily="34" charset="0"/>
              </a:rPr>
              <a:t>91% </a:t>
            </a:r>
            <a:r>
              <a:rPr lang="en-AU" sz="2000" dirty="0">
                <a:solidFill>
                  <a:schemeClr val="bg1"/>
                </a:solidFill>
                <a:latin typeface="Arial" panose="020B0604020202020204" pitchFamily="34" charset="0"/>
                <a:cs typeface="Arial" panose="020B0604020202020204" pitchFamily="34" charset="0"/>
              </a:rPr>
              <a:t>of the fall. </a:t>
            </a:r>
          </a:p>
          <a:p>
            <a:pPr>
              <a:defRPr/>
            </a:pPr>
            <a:endParaRPr lang="en-AU" sz="2000" dirty="0">
              <a:solidFill>
                <a:schemeClr val="bg1"/>
              </a:solidFill>
              <a:latin typeface="Arial" panose="020B0604020202020204" pitchFamily="34" charset="0"/>
              <a:cs typeface="Arial" panose="020B0604020202020204" pitchFamily="34" charset="0"/>
            </a:endParaRPr>
          </a:p>
          <a:p>
            <a:pPr>
              <a:defRPr/>
            </a:pPr>
            <a:endParaRPr lang="en-AU" sz="2000" dirty="0">
              <a:solidFill>
                <a:schemeClr val="bg1"/>
              </a:solidFill>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9C902924-8854-4C6F-89E9-329A0D0BC8EF}"/>
              </a:ext>
            </a:extLst>
          </p:cNvPr>
          <p:cNvSpPr/>
          <p:nvPr/>
        </p:nvSpPr>
        <p:spPr>
          <a:xfrm>
            <a:off x="2083383" y="5780164"/>
            <a:ext cx="6067967" cy="4118400"/>
          </a:xfrm>
          <a:prstGeom prst="roundRect">
            <a:avLst>
              <a:gd name="adj" fmla="val 3176"/>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defRPr/>
            </a:pPr>
            <a:r>
              <a:rPr lang="en-AU" sz="2000" b="1" dirty="0">
                <a:solidFill>
                  <a:schemeClr val="bg1"/>
                </a:solidFill>
                <a:latin typeface="Arial" panose="020B0604020202020204" pitchFamily="34" charset="0"/>
                <a:cs typeface="Arial" panose="020B0604020202020204" pitchFamily="34" charset="0"/>
              </a:rPr>
              <a:t>Proven appearances declining across genders and age groups</a:t>
            </a:r>
          </a:p>
          <a:p>
            <a:pPr algn="ctr">
              <a:defRPr/>
            </a:pPr>
            <a:endParaRPr lang="en-AU" sz="2000" b="1"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AU" sz="2000" dirty="0">
                <a:solidFill>
                  <a:schemeClr val="bg1"/>
                </a:solidFill>
                <a:latin typeface="Arial" panose="020B0604020202020204" pitchFamily="34" charset="0"/>
                <a:cs typeface="Arial" panose="020B0604020202020204" pitchFamily="34" charset="0"/>
              </a:rPr>
              <a:t>Proven appearances by 10-13 year old Aboriginal people dropped by </a:t>
            </a:r>
            <a:r>
              <a:rPr lang="en-AU" sz="2000" b="1" dirty="0">
                <a:solidFill>
                  <a:schemeClr val="bg1"/>
                </a:solidFill>
                <a:latin typeface="Arial" panose="020B0604020202020204" pitchFamily="34" charset="0"/>
                <a:cs typeface="Arial" panose="020B0604020202020204" pitchFamily="34" charset="0"/>
              </a:rPr>
              <a:t>55% </a:t>
            </a:r>
            <a:r>
              <a:rPr lang="en-AU" sz="2000" dirty="0">
                <a:solidFill>
                  <a:schemeClr val="bg1"/>
                </a:solidFill>
                <a:latin typeface="Arial" panose="020B0604020202020204" pitchFamily="34" charset="0"/>
                <a:cs typeface="Arial" panose="020B0604020202020204" pitchFamily="34" charset="0"/>
              </a:rPr>
              <a:t>with appearances by males accounting for </a:t>
            </a:r>
            <a:r>
              <a:rPr lang="en-AU" sz="2000" b="1" dirty="0">
                <a:solidFill>
                  <a:schemeClr val="bg1"/>
                </a:solidFill>
                <a:latin typeface="Arial" panose="020B0604020202020204" pitchFamily="34" charset="0"/>
                <a:cs typeface="Arial" panose="020B0604020202020204" pitchFamily="34" charset="0"/>
              </a:rPr>
              <a:t>78% </a:t>
            </a:r>
            <a:r>
              <a:rPr lang="en-AU" sz="2000" dirty="0">
                <a:solidFill>
                  <a:schemeClr val="bg1"/>
                </a:solidFill>
                <a:latin typeface="Arial" panose="020B0604020202020204" pitchFamily="34" charset="0"/>
                <a:cs typeface="Arial" panose="020B0604020202020204" pitchFamily="34" charset="0"/>
              </a:rPr>
              <a:t> of the decline.</a:t>
            </a:r>
          </a:p>
          <a:p>
            <a:pPr marL="342900" indent="-342900">
              <a:buFont typeface="Arial" panose="020B0604020202020204" pitchFamily="34" charset="0"/>
              <a:buChar char="•"/>
              <a:defRPr/>
            </a:pPr>
            <a:endParaRPr lang="en-AU" sz="2000" b="1"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AU" sz="2000" dirty="0">
                <a:solidFill>
                  <a:schemeClr val="bg1"/>
                </a:solidFill>
                <a:latin typeface="Arial" panose="020B0604020202020204" pitchFamily="34" charset="0"/>
                <a:cs typeface="Arial" panose="020B0604020202020204" pitchFamily="34" charset="0"/>
              </a:rPr>
              <a:t>Finalised appearances by 14-17 year olds  declined by </a:t>
            </a:r>
            <a:r>
              <a:rPr lang="en-AU" sz="2000" b="1" dirty="0">
                <a:solidFill>
                  <a:schemeClr val="bg1"/>
                </a:solidFill>
                <a:latin typeface="Arial" panose="020B0604020202020204" pitchFamily="34" charset="0"/>
                <a:cs typeface="Arial" panose="020B0604020202020204" pitchFamily="34" charset="0"/>
              </a:rPr>
              <a:t>22%</a:t>
            </a:r>
            <a:r>
              <a:rPr lang="en-AU" sz="2000" dirty="0">
                <a:solidFill>
                  <a:schemeClr val="bg1"/>
                </a:solidFill>
                <a:latin typeface="Arial" panose="020B0604020202020204" pitchFamily="34" charset="0"/>
                <a:cs typeface="Arial" panose="020B0604020202020204" pitchFamily="34" charset="0"/>
              </a:rPr>
              <a:t>, with appearances by males accounting for </a:t>
            </a:r>
            <a:r>
              <a:rPr lang="en-AU" sz="2000" b="1" dirty="0">
                <a:solidFill>
                  <a:schemeClr val="bg1"/>
                </a:solidFill>
                <a:latin typeface="Arial" panose="020B0604020202020204" pitchFamily="34" charset="0"/>
                <a:cs typeface="Arial" panose="020B0604020202020204" pitchFamily="34" charset="0"/>
              </a:rPr>
              <a:t>87% </a:t>
            </a:r>
            <a:r>
              <a:rPr lang="en-AU" sz="2000" dirty="0">
                <a:solidFill>
                  <a:schemeClr val="bg1"/>
                </a:solidFill>
                <a:latin typeface="Arial" panose="020B0604020202020204" pitchFamily="34" charset="0"/>
                <a:cs typeface="Arial" panose="020B0604020202020204" pitchFamily="34" charset="0"/>
              </a:rPr>
              <a:t>of the fall. </a:t>
            </a:r>
          </a:p>
        </p:txBody>
      </p:sp>
      <p:graphicFrame>
        <p:nvGraphicFramePr>
          <p:cNvPr id="19" name="Chart 18">
            <a:extLst>
              <a:ext uri="{FF2B5EF4-FFF2-40B4-BE49-F238E27FC236}">
                <a16:creationId xmlns:a16="http://schemas.microsoft.com/office/drawing/2014/main" id="{36C5AABE-90C9-4660-B2DA-81F4C1B69E59}"/>
              </a:ext>
            </a:extLst>
          </p:cNvPr>
          <p:cNvGraphicFramePr>
            <a:graphicFrameLocks/>
          </p:cNvGraphicFramePr>
          <p:nvPr>
            <p:extLst>
              <p:ext uri="{D42A27DB-BD31-4B8C-83A1-F6EECF244321}">
                <p14:modId xmlns:p14="http://schemas.microsoft.com/office/powerpoint/2010/main" val="3068498816"/>
              </p:ext>
            </p:extLst>
          </p:nvPr>
        </p:nvGraphicFramePr>
        <p:xfrm>
          <a:off x="2158376" y="1419153"/>
          <a:ext cx="4860000" cy="394379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a:extLst>
              <a:ext uri="{FF2B5EF4-FFF2-40B4-BE49-F238E27FC236}">
                <a16:creationId xmlns:a16="http://schemas.microsoft.com/office/drawing/2014/main" id="{30CEDC32-F85D-45AC-9DD4-499D0F6EEA76}"/>
              </a:ext>
            </a:extLst>
          </p:cNvPr>
          <p:cNvGraphicFramePr>
            <a:graphicFrameLocks/>
          </p:cNvGraphicFramePr>
          <p:nvPr>
            <p:extLst>
              <p:ext uri="{D42A27DB-BD31-4B8C-83A1-F6EECF244321}">
                <p14:modId xmlns:p14="http://schemas.microsoft.com/office/powerpoint/2010/main" val="3972200050"/>
              </p:ext>
            </p:extLst>
          </p:nvPr>
        </p:nvGraphicFramePr>
        <p:xfrm>
          <a:off x="7075437" y="1442140"/>
          <a:ext cx="4860000" cy="393253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Chart 20">
            <a:extLst>
              <a:ext uri="{FF2B5EF4-FFF2-40B4-BE49-F238E27FC236}">
                <a16:creationId xmlns:a16="http://schemas.microsoft.com/office/drawing/2014/main" id="{C842C9D8-BFC5-42B9-99C7-36FE6F6404E7}"/>
              </a:ext>
            </a:extLst>
          </p:cNvPr>
          <p:cNvGraphicFramePr>
            <a:graphicFrameLocks/>
          </p:cNvGraphicFramePr>
          <p:nvPr>
            <p:extLst>
              <p:ext uri="{D42A27DB-BD31-4B8C-83A1-F6EECF244321}">
                <p14:modId xmlns:p14="http://schemas.microsoft.com/office/powerpoint/2010/main" val="2330954963"/>
              </p:ext>
            </p:extLst>
          </p:nvPr>
        </p:nvGraphicFramePr>
        <p:xfrm>
          <a:off x="8529877" y="5914880"/>
          <a:ext cx="4730577" cy="376542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Chart 21">
            <a:extLst>
              <a:ext uri="{FF2B5EF4-FFF2-40B4-BE49-F238E27FC236}">
                <a16:creationId xmlns:a16="http://schemas.microsoft.com/office/drawing/2014/main" id="{2F4FF99E-6A43-4AA0-ADD7-3595100A81CB}"/>
              </a:ext>
            </a:extLst>
          </p:cNvPr>
          <p:cNvGraphicFramePr>
            <a:graphicFrameLocks/>
          </p:cNvGraphicFramePr>
          <p:nvPr>
            <p:extLst>
              <p:ext uri="{D42A27DB-BD31-4B8C-83A1-F6EECF244321}">
                <p14:modId xmlns:p14="http://schemas.microsoft.com/office/powerpoint/2010/main" val="2508661208"/>
              </p:ext>
            </p:extLst>
          </p:nvPr>
        </p:nvGraphicFramePr>
        <p:xfrm>
          <a:off x="13373832" y="5914879"/>
          <a:ext cx="4779565" cy="3831750"/>
        </p:xfrm>
        <a:graphic>
          <a:graphicData uri="http://schemas.openxmlformats.org/drawingml/2006/chart">
            <c:chart xmlns:c="http://schemas.openxmlformats.org/drawingml/2006/chart" xmlns:r="http://schemas.openxmlformats.org/officeDocument/2006/relationships" r:id="rId7"/>
          </a:graphicData>
        </a:graphic>
      </p:graphicFrame>
      <p:sp>
        <p:nvSpPr>
          <p:cNvPr id="2" name="TextBox 1">
            <a:extLst>
              <a:ext uri="{FF2B5EF4-FFF2-40B4-BE49-F238E27FC236}">
                <a16:creationId xmlns:a16="http://schemas.microsoft.com/office/drawing/2014/main" id="{1FA55493-48B8-4A2C-876E-6DA572BB1C3E}"/>
              </a:ext>
            </a:extLst>
          </p:cNvPr>
          <p:cNvSpPr txBox="1"/>
          <p:nvPr/>
        </p:nvSpPr>
        <p:spPr>
          <a:xfrm>
            <a:off x="4101394" y="1084534"/>
            <a:ext cx="5404043" cy="369332"/>
          </a:xfrm>
          <a:prstGeom prst="rect">
            <a:avLst/>
          </a:prstGeom>
          <a:solidFill>
            <a:schemeClr val="bg1"/>
          </a:solidFill>
        </p:spPr>
        <p:txBody>
          <a:bodyPr wrap="none" rtlCol="0">
            <a:spAutoFit/>
          </a:bodyPr>
          <a:lstStyle/>
          <a:p>
            <a:r>
              <a:rPr lang="en-AU" b="1" dirty="0">
                <a:solidFill>
                  <a:schemeClr val="accent2">
                    <a:lumMod val="75000"/>
                  </a:schemeClr>
                </a:solidFill>
                <a:latin typeface="Arial" panose="020B0604020202020204" pitchFamily="34" charset="0"/>
                <a:cs typeface="Arial" panose="020B0604020202020204" pitchFamily="34" charset="0"/>
              </a:rPr>
              <a:t>Finalised court appearances by gender and age</a:t>
            </a:r>
          </a:p>
        </p:txBody>
      </p:sp>
      <p:sp>
        <p:nvSpPr>
          <p:cNvPr id="23" name="TextBox 22">
            <a:extLst>
              <a:ext uri="{FF2B5EF4-FFF2-40B4-BE49-F238E27FC236}">
                <a16:creationId xmlns:a16="http://schemas.microsoft.com/office/drawing/2014/main" id="{8C1E27DF-1BE6-4704-B174-1E7594860F7D}"/>
              </a:ext>
            </a:extLst>
          </p:cNvPr>
          <p:cNvSpPr txBox="1"/>
          <p:nvPr/>
        </p:nvSpPr>
        <p:spPr>
          <a:xfrm>
            <a:off x="10640361" y="5537819"/>
            <a:ext cx="5186035" cy="369332"/>
          </a:xfrm>
          <a:prstGeom prst="rect">
            <a:avLst/>
          </a:prstGeom>
          <a:solidFill>
            <a:schemeClr val="bg1"/>
          </a:solidFill>
        </p:spPr>
        <p:txBody>
          <a:bodyPr wrap="none" rtlCol="0">
            <a:spAutoFit/>
          </a:bodyPr>
          <a:lstStyle/>
          <a:p>
            <a:r>
              <a:rPr lang="en-AU" b="1" dirty="0">
                <a:solidFill>
                  <a:schemeClr val="accent2">
                    <a:lumMod val="75000"/>
                  </a:schemeClr>
                </a:solidFill>
                <a:latin typeface="Arial" panose="020B0604020202020204" pitchFamily="34" charset="0"/>
                <a:cs typeface="Arial" panose="020B0604020202020204" pitchFamily="34" charset="0"/>
              </a:rPr>
              <a:t>Proven court appearances by gender and age</a:t>
            </a:r>
          </a:p>
        </p:txBody>
      </p:sp>
      <p:cxnSp>
        <p:nvCxnSpPr>
          <p:cNvPr id="5" name="Straight Connector 4">
            <a:extLst>
              <a:ext uri="{FF2B5EF4-FFF2-40B4-BE49-F238E27FC236}">
                <a16:creationId xmlns:a16="http://schemas.microsoft.com/office/drawing/2014/main" id="{C337A4F5-2867-4665-97B5-C81794BC3296}"/>
              </a:ext>
            </a:extLst>
          </p:cNvPr>
          <p:cNvCxnSpPr/>
          <p:nvPr/>
        </p:nvCxnSpPr>
        <p:spPr>
          <a:xfrm>
            <a:off x="5248151" y="5220901"/>
            <a:ext cx="517793" cy="0"/>
          </a:xfrm>
          <a:prstGeom prst="line">
            <a:avLst/>
          </a:prstGeom>
          <a:ln w="57150">
            <a:solidFill>
              <a:srgbClr val="2190D7"/>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7771E76-4B3E-446C-BAED-D155E53FB657}"/>
              </a:ext>
            </a:extLst>
          </p:cNvPr>
          <p:cNvCxnSpPr/>
          <p:nvPr/>
        </p:nvCxnSpPr>
        <p:spPr>
          <a:xfrm>
            <a:off x="6945053" y="5229286"/>
            <a:ext cx="517793" cy="0"/>
          </a:xfrm>
          <a:prstGeom prst="line">
            <a:avLst/>
          </a:prstGeom>
          <a:ln w="57150">
            <a:solidFill>
              <a:srgbClr val="4F408E"/>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75C8CC9-5431-46BC-824D-2163EF092C76}"/>
              </a:ext>
            </a:extLst>
          </p:cNvPr>
          <p:cNvSpPr txBox="1"/>
          <p:nvPr/>
        </p:nvSpPr>
        <p:spPr>
          <a:xfrm>
            <a:off x="5765944" y="5036235"/>
            <a:ext cx="684803" cy="369332"/>
          </a:xfrm>
          <a:prstGeom prst="rect">
            <a:avLst/>
          </a:prstGeom>
          <a:noFill/>
        </p:spPr>
        <p:txBody>
          <a:bodyPr wrap="none" rtlCol="0">
            <a:spAutoFit/>
          </a:bodyPr>
          <a:lstStyle/>
          <a:p>
            <a:r>
              <a:rPr lang="en-AU" dirty="0">
                <a:latin typeface="Arial" panose="020B0604020202020204" pitchFamily="34" charset="0"/>
                <a:cs typeface="Arial" panose="020B0604020202020204" pitchFamily="34" charset="0"/>
              </a:rPr>
              <a:t>Male</a:t>
            </a:r>
          </a:p>
        </p:txBody>
      </p:sp>
      <p:sp>
        <p:nvSpPr>
          <p:cNvPr id="28" name="TextBox 27">
            <a:extLst>
              <a:ext uri="{FF2B5EF4-FFF2-40B4-BE49-F238E27FC236}">
                <a16:creationId xmlns:a16="http://schemas.microsoft.com/office/drawing/2014/main" id="{7974ED68-7387-4536-BB58-D6EB09A6C0BB}"/>
              </a:ext>
            </a:extLst>
          </p:cNvPr>
          <p:cNvSpPr txBox="1"/>
          <p:nvPr/>
        </p:nvSpPr>
        <p:spPr>
          <a:xfrm>
            <a:off x="7462846" y="5033603"/>
            <a:ext cx="954107" cy="369332"/>
          </a:xfrm>
          <a:prstGeom prst="rect">
            <a:avLst/>
          </a:prstGeom>
          <a:noFill/>
        </p:spPr>
        <p:txBody>
          <a:bodyPr wrap="none" rtlCol="0">
            <a:spAutoFit/>
          </a:bodyPr>
          <a:lstStyle/>
          <a:p>
            <a:r>
              <a:rPr lang="en-AU" dirty="0">
                <a:latin typeface="Arial" panose="020B0604020202020204" pitchFamily="34" charset="0"/>
                <a:cs typeface="Arial" panose="020B0604020202020204" pitchFamily="34" charset="0"/>
              </a:rPr>
              <a:t>Female</a:t>
            </a:r>
          </a:p>
        </p:txBody>
      </p:sp>
      <p:cxnSp>
        <p:nvCxnSpPr>
          <p:cNvPr id="29" name="Straight Connector 28">
            <a:extLst>
              <a:ext uri="{FF2B5EF4-FFF2-40B4-BE49-F238E27FC236}">
                <a16:creationId xmlns:a16="http://schemas.microsoft.com/office/drawing/2014/main" id="{C470EE79-5F3C-4307-8DBB-4E3F279B3EFA}"/>
              </a:ext>
            </a:extLst>
          </p:cNvPr>
          <p:cNvCxnSpPr/>
          <p:nvPr/>
        </p:nvCxnSpPr>
        <p:spPr>
          <a:xfrm>
            <a:off x="11514912" y="9746629"/>
            <a:ext cx="517793" cy="0"/>
          </a:xfrm>
          <a:prstGeom prst="line">
            <a:avLst/>
          </a:prstGeom>
          <a:ln w="57150">
            <a:solidFill>
              <a:srgbClr val="2190D7"/>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0B77576-767E-4180-BE65-28D8A69BEF64}"/>
              </a:ext>
            </a:extLst>
          </p:cNvPr>
          <p:cNvSpPr txBox="1"/>
          <p:nvPr/>
        </p:nvSpPr>
        <p:spPr>
          <a:xfrm>
            <a:off x="12036621" y="9538784"/>
            <a:ext cx="684803" cy="369332"/>
          </a:xfrm>
          <a:prstGeom prst="rect">
            <a:avLst/>
          </a:prstGeom>
          <a:noFill/>
        </p:spPr>
        <p:txBody>
          <a:bodyPr wrap="none" rtlCol="0">
            <a:spAutoFit/>
          </a:bodyPr>
          <a:lstStyle/>
          <a:p>
            <a:r>
              <a:rPr lang="en-AU" dirty="0">
                <a:latin typeface="Arial" panose="020B0604020202020204" pitchFamily="34" charset="0"/>
                <a:cs typeface="Arial" panose="020B0604020202020204" pitchFamily="34" charset="0"/>
              </a:rPr>
              <a:t>Male</a:t>
            </a:r>
          </a:p>
        </p:txBody>
      </p:sp>
      <p:cxnSp>
        <p:nvCxnSpPr>
          <p:cNvPr id="31" name="Straight Connector 30">
            <a:extLst>
              <a:ext uri="{FF2B5EF4-FFF2-40B4-BE49-F238E27FC236}">
                <a16:creationId xmlns:a16="http://schemas.microsoft.com/office/drawing/2014/main" id="{B0C7E203-25DB-4F73-A3FC-F208ACC1F59C}"/>
              </a:ext>
            </a:extLst>
          </p:cNvPr>
          <p:cNvCxnSpPr/>
          <p:nvPr/>
        </p:nvCxnSpPr>
        <p:spPr>
          <a:xfrm>
            <a:off x="13200798" y="9727526"/>
            <a:ext cx="517793" cy="0"/>
          </a:xfrm>
          <a:prstGeom prst="line">
            <a:avLst/>
          </a:prstGeom>
          <a:ln w="57150">
            <a:solidFill>
              <a:srgbClr val="4F408E"/>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0B8CA363-3181-4042-A8B7-C1D4788BC576}"/>
              </a:ext>
            </a:extLst>
          </p:cNvPr>
          <p:cNvSpPr txBox="1"/>
          <p:nvPr/>
        </p:nvSpPr>
        <p:spPr>
          <a:xfrm>
            <a:off x="13720911" y="9528183"/>
            <a:ext cx="954107" cy="369332"/>
          </a:xfrm>
          <a:prstGeom prst="rect">
            <a:avLst/>
          </a:prstGeom>
          <a:noFill/>
        </p:spPr>
        <p:txBody>
          <a:bodyPr wrap="none" rtlCol="0">
            <a:spAutoFit/>
          </a:bodyPr>
          <a:lstStyle/>
          <a:p>
            <a:r>
              <a:rPr lang="en-AU" dirty="0">
                <a:latin typeface="Arial" panose="020B0604020202020204" pitchFamily="34" charset="0"/>
                <a:cs typeface="Arial" panose="020B0604020202020204" pitchFamily="34" charset="0"/>
              </a:rPr>
              <a:t>Female</a:t>
            </a:r>
          </a:p>
        </p:txBody>
      </p:sp>
      <p:sp>
        <p:nvSpPr>
          <p:cNvPr id="33" name="Arrow: Right 32">
            <a:extLst>
              <a:ext uri="{FF2B5EF4-FFF2-40B4-BE49-F238E27FC236}">
                <a16:creationId xmlns:a16="http://schemas.microsoft.com/office/drawing/2014/main" id="{2661D1DB-9EEC-4FA3-984A-C0B33790578B}"/>
              </a:ext>
            </a:extLst>
          </p:cNvPr>
          <p:cNvSpPr/>
          <p:nvPr/>
        </p:nvSpPr>
        <p:spPr>
          <a:xfrm rot="648778">
            <a:off x="8382753" y="2575582"/>
            <a:ext cx="2904989" cy="399202"/>
          </a:xfrm>
          <a:prstGeom prst="rightArrow">
            <a:avLst/>
          </a:prstGeom>
          <a:solidFill>
            <a:srgbClr val="2190D7"/>
          </a:solidFill>
          <a:ln>
            <a:solidFill>
              <a:srgbClr val="2190D7"/>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b="1" dirty="0">
                <a:solidFill>
                  <a:schemeClr val="bg1"/>
                </a:solidFill>
              </a:rPr>
              <a:t>21% DECREASE</a:t>
            </a:r>
          </a:p>
        </p:txBody>
      </p:sp>
      <p:sp>
        <p:nvSpPr>
          <p:cNvPr id="34" name="Arrow: Right 33">
            <a:extLst>
              <a:ext uri="{FF2B5EF4-FFF2-40B4-BE49-F238E27FC236}">
                <a16:creationId xmlns:a16="http://schemas.microsoft.com/office/drawing/2014/main" id="{26CD6ED0-D7E8-4A75-8018-D292F2C180AE}"/>
              </a:ext>
            </a:extLst>
          </p:cNvPr>
          <p:cNvSpPr/>
          <p:nvPr/>
        </p:nvSpPr>
        <p:spPr>
          <a:xfrm rot="648778">
            <a:off x="3342470" y="2516860"/>
            <a:ext cx="2904989" cy="399202"/>
          </a:xfrm>
          <a:prstGeom prst="rightArrow">
            <a:avLst/>
          </a:prstGeom>
          <a:solidFill>
            <a:srgbClr val="2190D7"/>
          </a:solidFill>
          <a:ln>
            <a:solidFill>
              <a:srgbClr val="2190D7"/>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b="1" dirty="0">
                <a:solidFill>
                  <a:schemeClr val="bg1"/>
                </a:solidFill>
              </a:rPr>
              <a:t>29% DECREASE</a:t>
            </a:r>
          </a:p>
        </p:txBody>
      </p:sp>
      <p:sp>
        <p:nvSpPr>
          <p:cNvPr id="35" name="Arrow: Right 34">
            <a:extLst>
              <a:ext uri="{FF2B5EF4-FFF2-40B4-BE49-F238E27FC236}">
                <a16:creationId xmlns:a16="http://schemas.microsoft.com/office/drawing/2014/main" id="{B9E4620F-24EF-46B4-9F38-C35A3DC9E1E6}"/>
              </a:ext>
            </a:extLst>
          </p:cNvPr>
          <p:cNvSpPr/>
          <p:nvPr/>
        </p:nvSpPr>
        <p:spPr>
          <a:xfrm rot="300000">
            <a:off x="3342681" y="4180501"/>
            <a:ext cx="2904989" cy="399202"/>
          </a:xfrm>
          <a:prstGeom prst="rightArrow">
            <a:avLst>
              <a:gd name="adj1" fmla="val 50000"/>
              <a:gd name="adj2" fmla="val 59640"/>
            </a:avLst>
          </a:prstGeom>
          <a:solidFill>
            <a:srgbClr val="4F408E"/>
          </a:solidFill>
          <a:ln>
            <a:solidFill>
              <a:srgbClr val="4F408E"/>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b="1" dirty="0">
                <a:solidFill>
                  <a:schemeClr val="bg1"/>
                </a:solidFill>
              </a:rPr>
              <a:t>42% DECREASE</a:t>
            </a:r>
          </a:p>
        </p:txBody>
      </p:sp>
      <p:sp>
        <p:nvSpPr>
          <p:cNvPr id="36" name="Arrow: Right 35">
            <a:extLst>
              <a:ext uri="{FF2B5EF4-FFF2-40B4-BE49-F238E27FC236}">
                <a16:creationId xmlns:a16="http://schemas.microsoft.com/office/drawing/2014/main" id="{E576717D-997D-444E-AD5C-47BA7E614C32}"/>
              </a:ext>
            </a:extLst>
          </p:cNvPr>
          <p:cNvSpPr/>
          <p:nvPr/>
        </p:nvSpPr>
        <p:spPr>
          <a:xfrm rot="300000">
            <a:off x="8428368" y="4180500"/>
            <a:ext cx="2904989" cy="399202"/>
          </a:xfrm>
          <a:prstGeom prst="rightArrow">
            <a:avLst>
              <a:gd name="adj1" fmla="val 50000"/>
              <a:gd name="adj2" fmla="val 59640"/>
            </a:avLst>
          </a:prstGeom>
          <a:solidFill>
            <a:srgbClr val="4F408E"/>
          </a:solidFill>
          <a:ln>
            <a:solidFill>
              <a:srgbClr val="4F408E"/>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b="1" dirty="0">
                <a:solidFill>
                  <a:schemeClr val="bg1"/>
                </a:solidFill>
              </a:rPr>
              <a:t>8% DECREASE</a:t>
            </a:r>
          </a:p>
        </p:txBody>
      </p:sp>
      <p:sp>
        <p:nvSpPr>
          <p:cNvPr id="37" name="Arrow: Right 36">
            <a:extLst>
              <a:ext uri="{FF2B5EF4-FFF2-40B4-BE49-F238E27FC236}">
                <a16:creationId xmlns:a16="http://schemas.microsoft.com/office/drawing/2014/main" id="{106F69E5-5867-4172-9E51-40AFF7E1D828}"/>
              </a:ext>
            </a:extLst>
          </p:cNvPr>
          <p:cNvSpPr/>
          <p:nvPr/>
        </p:nvSpPr>
        <p:spPr>
          <a:xfrm rot="648778">
            <a:off x="9557745" y="7420657"/>
            <a:ext cx="2904989" cy="399202"/>
          </a:xfrm>
          <a:prstGeom prst="rightArrow">
            <a:avLst/>
          </a:prstGeom>
          <a:solidFill>
            <a:srgbClr val="2190D7"/>
          </a:solidFill>
          <a:ln>
            <a:solidFill>
              <a:srgbClr val="2190D7"/>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b="1" dirty="0">
                <a:solidFill>
                  <a:schemeClr val="bg1"/>
                </a:solidFill>
              </a:rPr>
              <a:t>55% DECREASE</a:t>
            </a:r>
          </a:p>
        </p:txBody>
      </p:sp>
      <p:sp>
        <p:nvSpPr>
          <p:cNvPr id="38" name="Arrow: Right 37">
            <a:extLst>
              <a:ext uri="{FF2B5EF4-FFF2-40B4-BE49-F238E27FC236}">
                <a16:creationId xmlns:a16="http://schemas.microsoft.com/office/drawing/2014/main" id="{722BB452-734C-4BE9-A04F-06F2EC0863B4}"/>
              </a:ext>
            </a:extLst>
          </p:cNvPr>
          <p:cNvSpPr/>
          <p:nvPr/>
        </p:nvSpPr>
        <p:spPr>
          <a:xfrm rot="300000">
            <a:off x="9557956" y="8684956"/>
            <a:ext cx="2904989" cy="399202"/>
          </a:xfrm>
          <a:prstGeom prst="rightArrow">
            <a:avLst>
              <a:gd name="adj1" fmla="val 50000"/>
              <a:gd name="adj2" fmla="val 59640"/>
            </a:avLst>
          </a:prstGeom>
          <a:solidFill>
            <a:srgbClr val="4F408E"/>
          </a:solidFill>
          <a:ln>
            <a:solidFill>
              <a:srgbClr val="4F408E"/>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b="1" dirty="0">
                <a:solidFill>
                  <a:schemeClr val="bg1"/>
                </a:solidFill>
              </a:rPr>
              <a:t>56% DECREASE</a:t>
            </a:r>
          </a:p>
        </p:txBody>
      </p:sp>
      <p:sp>
        <p:nvSpPr>
          <p:cNvPr id="39" name="Arrow: Right 38">
            <a:extLst>
              <a:ext uri="{FF2B5EF4-FFF2-40B4-BE49-F238E27FC236}">
                <a16:creationId xmlns:a16="http://schemas.microsoft.com/office/drawing/2014/main" id="{15E82102-806B-4C53-9BB9-70721AA184DC}"/>
              </a:ext>
            </a:extLst>
          </p:cNvPr>
          <p:cNvSpPr/>
          <p:nvPr/>
        </p:nvSpPr>
        <p:spPr>
          <a:xfrm rot="648778">
            <a:off x="14683465" y="7053379"/>
            <a:ext cx="2904989" cy="399202"/>
          </a:xfrm>
          <a:prstGeom prst="rightArrow">
            <a:avLst/>
          </a:prstGeom>
          <a:solidFill>
            <a:srgbClr val="2190D7"/>
          </a:solidFill>
          <a:ln>
            <a:solidFill>
              <a:srgbClr val="2190D7"/>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b="1" dirty="0">
                <a:solidFill>
                  <a:schemeClr val="bg1"/>
                </a:solidFill>
              </a:rPr>
              <a:t>24% DECREASE</a:t>
            </a:r>
          </a:p>
        </p:txBody>
      </p:sp>
      <p:sp>
        <p:nvSpPr>
          <p:cNvPr id="40" name="Arrow: Right 39">
            <a:extLst>
              <a:ext uri="{FF2B5EF4-FFF2-40B4-BE49-F238E27FC236}">
                <a16:creationId xmlns:a16="http://schemas.microsoft.com/office/drawing/2014/main" id="{58BC6D3A-57AE-4D27-AE9A-16C9E4223FAE}"/>
              </a:ext>
            </a:extLst>
          </p:cNvPr>
          <p:cNvSpPr/>
          <p:nvPr/>
        </p:nvSpPr>
        <p:spPr>
          <a:xfrm rot="300000">
            <a:off x="14678629" y="8610356"/>
            <a:ext cx="2904989" cy="399202"/>
          </a:xfrm>
          <a:prstGeom prst="rightArrow">
            <a:avLst>
              <a:gd name="adj1" fmla="val 50000"/>
              <a:gd name="adj2" fmla="val 59640"/>
            </a:avLst>
          </a:prstGeom>
          <a:solidFill>
            <a:srgbClr val="4F408E"/>
          </a:solidFill>
          <a:ln>
            <a:solidFill>
              <a:srgbClr val="4F408E"/>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b="1" dirty="0">
                <a:solidFill>
                  <a:schemeClr val="bg1"/>
                </a:solidFill>
              </a:rPr>
              <a:t>13% DECREASE</a:t>
            </a:r>
          </a:p>
        </p:txBody>
      </p:sp>
    </p:spTree>
    <p:extLst>
      <p:ext uri="{BB962C8B-B14F-4D97-AF65-F5344CB8AC3E}">
        <p14:creationId xmlns:p14="http://schemas.microsoft.com/office/powerpoint/2010/main" val="104648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500"/>
                                        <p:tgtEl>
                                          <p:spTgt spid="3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500"/>
                                        <p:tgtEl>
                                          <p:spTgt spid="3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6" grpId="0" animBg="1"/>
      <p:bldP spid="18" grpId="0" animBg="1"/>
      <p:bldP spid="33" grpId="0" animBg="1"/>
      <p:bldP spid="34"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2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525" y="498475"/>
            <a:ext cx="108902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1877786" y="136535"/>
            <a:ext cx="16410214" cy="646331"/>
          </a:xfrm>
          <a:prstGeom prst="rect">
            <a:avLst/>
          </a:prstGeom>
          <a:noFill/>
        </p:spPr>
        <p:txBody>
          <a:bodyPr wrap="square">
            <a:spAutoFit/>
          </a:bodyPr>
          <a:lstStyle/>
          <a:p>
            <a:pPr algn="ctr" defTabSz="1371191" fontAlgn="auto">
              <a:spcBef>
                <a:spcPts val="0"/>
              </a:spcBef>
              <a:spcAft>
                <a:spcPts val="0"/>
              </a:spcAft>
              <a:defRPr/>
            </a:pPr>
            <a:r>
              <a:rPr lang="en-US" sz="3600" b="1" dirty="0">
                <a:solidFill>
                  <a:srgbClr val="453977"/>
                </a:solidFill>
                <a:latin typeface="Arial" panose="020B0604020202020204" pitchFamily="34" charset="0"/>
                <a:cs typeface="Arial" panose="020B0604020202020204" pitchFamily="34" charset="0"/>
              </a:rPr>
              <a:t>Why the Aboriginal youth custody rate is higher</a:t>
            </a:r>
            <a:endParaRPr lang="en-US" sz="3600" b="1" dirty="0">
              <a:solidFill>
                <a:srgbClr val="FF0000"/>
              </a:solidFill>
              <a:latin typeface="Arial" panose="020B0604020202020204" pitchFamily="34" charset="0"/>
              <a:cs typeface="Arial" panose="020B0604020202020204" pitchFamily="34" charset="0"/>
            </a:endParaRPr>
          </a:p>
        </p:txBody>
      </p:sp>
      <p:sp>
        <p:nvSpPr>
          <p:cNvPr id="24" name="Slide Number Placeholder 2">
            <a:extLst>
              <a:ext uri="{FF2B5EF4-FFF2-40B4-BE49-F238E27FC236}">
                <a16:creationId xmlns:a16="http://schemas.microsoft.com/office/drawing/2014/main" id="{6EA9561E-519B-4CF4-8043-A6E6DBDF0BC9}"/>
              </a:ext>
            </a:extLst>
          </p:cNvPr>
          <p:cNvSpPr>
            <a:spLocks noGrp="1"/>
          </p:cNvSpPr>
          <p:nvPr>
            <p:ph type="sldNum" sz="quarter" idx="4"/>
          </p:nvPr>
        </p:nvSpPr>
        <p:spPr/>
        <p:txBody>
          <a:bodyPr/>
          <a:lstStyle/>
          <a:p>
            <a:fld id="{BC64674B-0CCF-4531-A68C-815F17BC8CC8}" type="slidenum">
              <a:rPr lang="en-US" smtClean="0"/>
              <a:pPr/>
              <a:t>31</a:t>
            </a:fld>
            <a:endParaRPr lang="en-US" dirty="0"/>
          </a:p>
        </p:txBody>
      </p:sp>
      <p:sp>
        <p:nvSpPr>
          <p:cNvPr id="38" name="Facts rectangle">
            <a:extLst>
              <a:ext uri="{FF2B5EF4-FFF2-40B4-BE49-F238E27FC236}">
                <a16:creationId xmlns:a16="http://schemas.microsoft.com/office/drawing/2014/main" id="{240D0BAD-8E16-4B68-AA1E-12326F14C094}"/>
              </a:ext>
            </a:extLst>
          </p:cNvPr>
          <p:cNvSpPr>
            <a:spLocks/>
          </p:cNvSpPr>
          <p:nvPr/>
        </p:nvSpPr>
        <p:spPr>
          <a:xfrm>
            <a:off x="2111660" y="1278527"/>
            <a:ext cx="6112220" cy="4182473"/>
          </a:xfrm>
          <a:prstGeom prst="roundRect">
            <a:avLst>
              <a:gd name="adj" fmla="val 3139"/>
            </a:avLst>
          </a:prstGeom>
          <a:noFill/>
          <a:ln w="28575" cap="rnd" cmpd="sng" algn="ctr">
            <a:solidFill>
              <a:schemeClr val="tx1"/>
            </a:solidFill>
            <a:prstDash val="solid"/>
          </a:ln>
          <a:effectLst/>
        </p:spPr>
        <p:txBody>
          <a:bodyPr lIns="137135" tIns="68568" rIns="137135" bIns="68568" anchor="ctr"/>
          <a:lstStyle/>
          <a:p>
            <a:pPr algn="ctr" defTabSz="685676">
              <a:defRPr/>
            </a:pPr>
            <a:endParaRPr lang="en-AU" sz="4050" kern="0" dirty="0">
              <a:solidFill>
                <a:prstClr val="white"/>
              </a:solidFill>
              <a:latin typeface="Trebuchet MS" panose="020B0603020202020204"/>
            </a:endParaRPr>
          </a:p>
        </p:txBody>
      </p:sp>
      <p:sp>
        <p:nvSpPr>
          <p:cNvPr id="40" name="Rectangle: Rounded Corners 39">
            <a:extLst>
              <a:ext uri="{FF2B5EF4-FFF2-40B4-BE49-F238E27FC236}">
                <a16:creationId xmlns:a16="http://schemas.microsoft.com/office/drawing/2014/main" id="{8E93EB0A-561C-44DC-897C-1589AB72F643}"/>
              </a:ext>
            </a:extLst>
          </p:cNvPr>
          <p:cNvSpPr/>
          <p:nvPr/>
        </p:nvSpPr>
        <p:spPr>
          <a:xfrm>
            <a:off x="2111660" y="5805992"/>
            <a:ext cx="6112219" cy="4106633"/>
          </a:xfrm>
          <a:prstGeom prst="roundRect">
            <a:avLst>
              <a:gd name="adj" fmla="val 3526"/>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defRPr/>
            </a:pPr>
            <a:r>
              <a:rPr lang="en-AU" sz="2000" b="1" dirty="0">
                <a:solidFill>
                  <a:schemeClr val="tx1"/>
                </a:solidFill>
                <a:latin typeface="Arial" panose="020B0604020202020204" pitchFamily="34" charset="0"/>
                <a:cs typeface="Arial" panose="020B0604020202020204" pitchFamily="34" charset="0"/>
              </a:rPr>
              <a:t>Higher sentenced custody rate, more extensive prior histories</a:t>
            </a:r>
          </a:p>
          <a:p>
            <a:pPr algn="ctr">
              <a:defRPr/>
            </a:pPr>
            <a:endParaRPr lang="en-AU" sz="2000" b="1"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AU" sz="2000" dirty="0">
                <a:solidFill>
                  <a:schemeClr val="tx1"/>
                </a:solidFill>
                <a:latin typeface="Arial" panose="020B0604020202020204" pitchFamily="34" charset="0"/>
                <a:cs typeface="Arial" panose="020B0604020202020204" pitchFamily="34" charset="0"/>
              </a:rPr>
              <a:t>Sentenced custody rates are higher for Aboriginal youth despite similar conviction rates</a:t>
            </a:r>
          </a:p>
          <a:p>
            <a:pPr marL="342900" indent="-342900">
              <a:buFont typeface="Arial" panose="020B0604020202020204" pitchFamily="34" charset="0"/>
              <a:buChar char="•"/>
              <a:defRPr/>
            </a:pPr>
            <a:endParaRPr lang="en-AU" sz="200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AU" sz="2000" dirty="0">
                <a:solidFill>
                  <a:schemeClr val="tx1"/>
                </a:solidFill>
                <a:latin typeface="Arial" panose="020B0604020202020204" pitchFamily="34" charset="0"/>
                <a:cs typeface="Arial" panose="020B0604020202020204" pitchFamily="34" charset="0"/>
              </a:rPr>
              <a:t>Over half of Aboriginal youth with a proven appearance in 2019 had 3 or more prior proven appearances</a:t>
            </a:r>
          </a:p>
          <a:p>
            <a:pPr marL="342900" indent="-342900">
              <a:buFont typeface="Arial" panose="020B0604020202020204" pitchFamily="34" charset="0"/>
              <a:buChar char="•"/>
              <a:defRPr/>
            </a:pPr>
            <a:endParaRPr lang="en-AU" sz="200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AU" sz="2000" dirty="0">
                <a:solidFill>
                  <a:schemeClr val="tx1"/>
                </a:solidFill>
                <a:latin typeface="Arial" panose="020B0604020202020204" pitchFamily="34" charset="0"/>
                <a:cs typeface="Arial" panose="020B0604020202020204" pitchFamily="34" charset="0"/>
              </a:rPr>
              <a:t>Aboriginal youth also more likely to have concurrent proven offences </a:t>
            </a:r>
          </a:p>
        </p:txBody>
      </p:sp>
      <p:grpSp>
        <p:nvGrpSpPr>
          <p:cNvPr id="7" name="Group 6">
            <a:extLst>
              <a:ext uri="{FF2B5EF4-FFF2-40B4-BE49-F238E27FC236}">
                <a16:creationId xmlns:a16="http://schemas.microsoft.com/office/drawing/2014/main" id="{45B5417C-8EF4-4769-BD91-CB2193DD74CC}"/>
              </a:ext>
            </a:extLst>
          </p:cNvPr>
          <p:cNvGrpSpPr/>
          <p:nvPr/>
        </p:nvGrpSpPr>
        <p:grpSpPr>
          <a:xfrm>
            <a:off x="8455035" y="5642887"/>
            <a:ext cx="9258920" cy="4269738"/>
            <a:chOff x="8455035" y="5642887"/>
            <a:chExt cx="9258920" cy="4269738"/>
          </a:xfrm>
        </p:grpSpPr>
        <p:sp>
          <p:nvSpPr>
            <p:cNvPr id="42" name="Facts rectangle">
              <a:extLst>
                <a:ext uri="{FF2B5EF4-FFF2-40B4-BE49-F238E27FC236}">
                  <a16:creationId xmlns:a16="http://schemas.microsoft.com/office/drawing/2014/main" id="{B93C19FA-184D-4A00-82E8-84CACF67CC29}"/>
                </a:ext>
              </a:extLst>
            </p:cNvPr>
            <p:cNvSpPr>
              <a:spLocks/>
            </p:cNvSpPr>
            <p:nvPr/>
          </p:nvSpPr>
          <p:spPr>
            <a:xfrm>
              <a:off x="8455035" y="5805992"/>
              <a:ext cx="9258920" cy="4106633"/>
            </a:xfrm>
            <a:prstGeom prst="roundRect">
              <a:avLst>
                <a:gd name="adj" fmla="val 3139"/>
              </a:avLst>
            </a:prstGeom>
            <a:noFill/>
            <a:ln w="28575" cap="rnd" cmpd="sng" algn="ctr">
              <a:solidFill>
                <a:schemeClr val="tx1"/>
              </a:solidFill>
              <a:prstDash val="solid"/>
            </a:ln>
            <a:effectLst/>
          </p:spPr>
          <p:txBody>
            <a:bodyPr lIns="137135" tIns="68568" rIns="137135" bIns="68568" anchor="ctr"/>
            <a:lstStyle/>
            <a:p>
              <a:pPr algn="ctr" defTabSz="685676">
                <a:defRPr/>
              </a:pPr>
              <a:endParaRPr lang="en-AU" sz="4050" kern="0" dirty="0">
                <a:solidFill>
                  <a:prstClr val="white"/>
                </a:solidFill>
                <a:latin typeface="Trebuchet MS" panose="020B0603020202020204"/>
              </a:endParaRPr>
            </a:p>
          </p:txBody>
        </p:sp>
        <p:sp>
          <p:nvSpPr>
            <p:cNvPr id="23" name="TextBox 5">
              <a:extLst>
                <a:ext uri="{FF2B5EF4-FFF2-40B4-BE49-F238E27FC236}">
                  <a16:creationId xmlns:a16="http://schemas.microsoft.com/office/drawing/2014/main" id="{BA21D69F-7B8F-497F-8357-1C6741761462}"/>
                </a:ext>
              </a:extLst>
            </p:cNvPr>
            <p:cNvSpPr txBox="1">
              <a:spLocks noChangeArrowheads="1"/>
            </p:cNvSpPr>
            <p:nvPr/>
          </p:nvSpPr>
          <p:spPr bwMode="auto">
            <a:xfrm>
              <a:off x="9989112" y="5642887"/>
              <a:ext cx="6450376" cy="41140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2623" tIns="51312" rIns="102623" bIns="51312">
              <a:spAutoFit/>
            </a:bodyPr>
            <a:lstStyle>
              <a:lvl1pPr eaLnBrk="0" hangingPunct="0">
                <a:spcBef>
                  <a:spcPct val="20000"/>
                </a:spcBef>
                <a:buFont typeface="Arial" charset="0"/>
                <a:buChar char="•"/>
                <a:defRPr sz="4300">
                  <a:solidFill>
                    <a:schemeClr val="tx1"/>
                  </a:solidFill>
                  <a:latin typeface="Calibri" pitchFamily="34" charset="0"/>
                </a:defRPr>
              </a:lvl1pPr>
              <a:lvl2pPr marL="742950" indent="-285750" eaLnBrk="0" hangingPunct="0">
                <a:spcBef>
                  <a:spcPct val="20000"/>
                </a:spcBef>
                <a:buFont typeface="Arial" charset="0"/>
                <a:buChar char="–"/>
                <a:defRPr sz="3700">
                  <a:solidFill>
                    <a:schemeClr val="tx1"/>
                  </a:solidFill>
                  <a:latin typeface="Calibri" pitchFamily="34" charset="0"/>
                </a:defRPr>
              </a:lvl2pPr>
              <a:lvl3pPr marL="1143000" indent="-228600" eaLnBrk="0" hangingPunct="0">
                <a:spcBef>
                  <a:spcPct val="20000"/>
                </a:spcBef>
                <a:buFont typeface="Arial" charset="0"/>
                <a:buChar char="•"/>
                <a:defRPr sz="3200">
                  <a:solidFill>
                    <a:schemeClr val="tx1"/>
                  </a:solidFill>
                  <a:latin typeface="Calibri" pitchFamily="34" charset="0"/>
                </a:defRPr>
              </a:lvl3pPr>
              <a:lvl4pPr marL="1600200" indent="-228600" eaLnBrk="0" hangingPunct="0">
                <a:spcBef>
                  <a:spcPct val="20000"/>
                </a:spcBef>
                <a:buFont typeface="Arial" charset="0"/>
                <a:buChar char="–"/>
                <a:defRPr sz="2700">
                  <a:solidFill>
                    <a:schemeClr val="tx1"/>
                  </a:solidFill>
                  <a:latin typeface="Calibri" pitchFamily="34" charset="0"/>
                </a:defRPr>
              </a:lvl4pPr>
              <a:lvl5pPr marL="2057400" indent="-228600" eaLnBrk="0" hangingPunct="0">
                <a:spcBef>
                  <a:spcPct val="20000"/>
                </a:spcBef>
                <a:buFont typeface="Arial" charset="0"/>
                <a:buChar char="»"/>
                <a:defRPr sz="2700">
                  <a:solidFill>
                    <a:schemeClr val="tx1"/>
                  </a:solidFill>
                  <a:latin typeface="Calibri" pitchFamily="34" charset="0"/>
                </a:defRPr>
              </a:lvl5pPr>
              <a:lvl6pPr marL="25146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6pPr>
              <a:lvl7pPr marL="29718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7pPr>
              <a:lvl8pPr marL="34290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8pPr>
              <a:lvl9pPr marL="38862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9pPr>
            </a:lstStyle>
            <a:p>
              <a:pPr algn="ctr" eaLnBrk="1" hangingPunct="1">
                <a:spcBef>
                  <a:spcPct val="0"/>
                </a:spcBef>
                <a:buFontTx/>
                <a:buNone/>
              </a:pPr>
              <a:r>
                <a:rPr lang="en-AU" altLang="en-US" sz="2000" b="1" dirty="0">
                  <a:solidFill>
                    <a:schemeClr val="accent2">
                      <a:lumMod val="75000"/>
                    </a:schemeClr>
                  </a:solidFill>
                  <a:latin typeface="Arial" charset="0"/>
                </a:rPr>
                <a:t>2. More likely to have proven concurrent offences</a:t>
              </a:r>
            </a:p>
          </p:txBody>
        </p:sp>
      </p:grpSp>
      <p:grpSp>
        <p:nvGrpSpPr>
          <p:cNvPr id="3" name="Group 2">
            <a:extLst>
              <a:ext uri="{FF2B5EF4-FFF2-40B4-BE49-F238E27FC236}">
                <a16:creationId xmlns:a16="http://schemas.microsoft.com/office/drawing/2014/main" id="{0505C34C-1032-42D6-9BED-EEED25214F22}"/>
              </a:ext>
            </a:extLst>
          </p:cNvPr>
          <p:cNvGrpSpPr/>
          <p:nvPr/>
        </p:nvGrpSpPr>
        <p:grpSpPr>
          <a:xfrm>
            <a:off x="8455035" y="1072825"/>
            <a:ext cx="9258920" cy="4388176"/>
            <a:chOff x="8455035" y="1072825"/>
            <a:chExt cx="9258920" cy="4388176"/>
          </a:xfrm>
        </p:grpSpPr>
        <p:sp>
          <p:nvSpPr>
            <p:cNvPr id="22" name="Facts rectangle">
              <a:extLst>
                <a:ext uri="{FF2B5EF4-FFF2-40B4-BE49-F238E27FC236}">
                  <a16:creationId xmlns:a16="http://schemas.microsoft.com/office/drawing/2014/main" id="{C15EEC6A-C0FF-4FD2-BBB4-5C06F5428D05}"/>
                </a:ext>
              </a:extLst>
            </p:cNvPr>
            <p:cNvSpPr>
              <a:spLocks/>
            </p:cNvSpPr>
            <p:nvPr/>
          </p:nvSpPr>
          <p:spPr>
            <a:xfrm>
              <a:off x="8455035" y="1239808"/>
              <a:ext cx="9258920" cy="4221193"/>
            </a:xfrm>
            <a:prstGeom prst="roundRect">
              <a:avLst>
                <a:gd name="adj" fmla="val 3139"/>
              </a:avLst>
            </a:prstGeom>
            <a:noFill/>
            <a:ln w="28575" cap="rnd" cmpd="sng" algn="ctr">
              <a:solidFill>
                <a:schemeClr val="tx1"/>
              </a:solidFill>
              <a:prstDash val="solid"/>
            </a:ln>
            <a:effectLst/>
          </p:spPr>
          <p:txBody>
            <a:bodyPr lIns="137135" tIns="68568" rIns="137135" bIns="68568" anchor="ctr"/>
            <a:lstStyle/>
            <a:p>
              <a:pPr algn="ctr" defTabSz="685676">
                <a:defRPr/>
              </a:pPr>
              <a:endParaRPr lang="en-AU" sz="4050" kern="0" dirty="0">
                <a:solidFill>
                  <a:prstClr val="white"/>
                </a:solidFill>
                <a:latin typeface="Trebuchet MS" panose="020B0603020202020204"/>
              </a:endParaRPr>
            </a:p>
          </p:txBody>
        </p:sp>
        <p:sp>
          <p:nvSpPr>
            <p:cNvPr id="28" name="TextBox 5">
              <a:extLst>
                <a:ext uri="{FF2B5EF4-FFF2-40B4-BE49-F238E27FC236}">
                  <a16:creationId xmlns:a16="http://schemas.microsoft.com/office/drawing/2014/main" id="{DE7FBFFB-047C-4404-809F-315DA3FA21D3}"/>
                </a:ext>
              </a:extLst>
            </p:cNvPr>
            <p:cNvSpPr txBox="1">
              <a:spLocks noChangeArrowheads="1"/>
            </p:cNvSpPr>
            <p:nvPr/>
          </p:nvSpPr>
          <p:spPr bwMode="auto">
            <a:xfrm>
              <a:off x="9510022" y="1072825"/>
              <a:ext cx="7148946" cy="41140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2623" tIns="51312" rIns="102623" bIns="51312">
              <a:spAutoFit/>
            </a:bodyPr>
            <a:lstStyle>
              <a:lvl1pPr eaLnBrk="0" hangingPunct="0">
                <a:spcBef>
                  <a:spcPct val="20000"/>
                </a:spcBef>
                <a:buFont typeface="Arial" charset="0"/>
                <a:buChar char="•"/>
                <a:defRPr sz="4300">
                  <a:solidFill>
                    <a:schemeClr val="tx1"/>
                  </a:solidFill>
                  <a:latin typeface="Calibri" pitchFamily="34" charset="0"/>
                </a:defRPr>
              </a:lvl1pPr>
              <a:lvl2pPr marL="742950" indent="-285750" eaLnBrk="0" hangingPunct="0">
                <a:spcBef>
                  <a:spcPct val="20000"/>
                </a:spcBef>
                <a:buFont typeface="Arial" charset="0"/>
                <a:buChar char="–"/>
                <a:defRPr sz="3700">
                  <a:solidFill>
                    <a:schemeClr val="tx1"/>
                  </a:solidFill>
                  <a:latin typeface="Calibri" pitchFamily="34" charset="0"/>
                </a:defRPr>
              </a:lvl2pPr>
              <a:lvl3pPr marL="1143000" indent="-228600" eaLnBrk="0" hangingPunct="0">
                <a:spcBef>
                  <a:spcPct val="20000"/>
                </a:spcBef>
                <a:buFont typeface="Arial" charset="0"/>
                <a:buChar char="•"/>
                <a:defRPr sz="3200">
                  <a:solidFill>
                    <a:schemeClr val="tx1"/>
                  </a:solidFill>
                  <a:latin typeface="Calibri" pitchFamily="34" charset="0"/>
                </a:defRPr>
              </a:lvl3pPr>
              <a:lvl4pPr marL="1600200" indent="-228600" eaLnBrk="0" hangingPunct="0">
                <a:spcBef>
                  <a:spcPct val="20000"/>
                </a:spcBef>
                <a:buFont typeface="Arial" charset="0"/>
                <a:buChar char="–"/>
                <a:defRPr sz="2700">
                  <a:solidFill>
                    <a:schemeClr val="tx1"/>
                  </a:solidFill>
                  <a:latin typeface="Calibri" pitchFamily="34" charset="0"/>
                </a:defRPr>
              </a:lvl4pPr>
              <a:lvl5pPr marL="2057400" indent="-228600" eaLnBrk="0" hangingPunct="0">
                <a:spcBef>
                  <a:spcPct val="20000"/>
                </a:spcBef>
                <a:buFont typeface="Arial" charset="0"/>
                <a:buChar char="»"/>
                <a:defRPr sz="2700">
                  <a:solidFill>
                    <a:schemeClr val="tx1"/>
                  </a:solidFill>
                  <a:latin typeface="Calibri" pitchFamily="34" charset="0"/>
                </a:defRPr>
              </a:lvl5pPr>
              <a:lvl6pPr marL="25146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6pPr>
              <a:lvl7pPr marL="29718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7pPr>
              <a:lvl8pPr marL="34290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8pPr>
              <a:lvl9pPr marL="38862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9pPr>
            </a:lstStyle>
            <a:p>
              <a:pPr algn="ctr" eaLnBrk="1" hangingPunct="1">
                <a:spcBef>
                  <a:spcPct val="0"/>
                </a:spcBef>
                <a:buFontTx/>
                <a:buNone/>
              </a:pPr>
              <a:r>
                <a:rPr lang="en-AU" altLang="en-US" sz="2000" b="1" dirty="0">
                  <a:solidFill>
                    <a:schemeClr val="accent2">
                      <a:lumMod val="75000"/>
                    </a:schemeClr>
                  </a:solidFill>
                  <a:latin typeface="Arial" charset="0"/>
                </a:rPr>
                <a:t>1. More prior proven offences</a:t>
              </a:r>
            </a:p>
          </p:txBody>
        </p:sp>
      </p:grpSp>
      <p:graphicFrame>
        <p:nvGraphicFramePr>
          <p:cNvPr id="29" name="Chart 28">
            <a:extLst>
              <a:ext uri="{FF2B5EF4-FFF2-40B4-BE49-F238E27FC236}">
                <a16:creationId xmlns:a16="http://schemas.microsoft.com/office/drawing/2014/main" id="{27261CF5-478D-4A32-8D6E-6CB1CA81B0CB}"/>
              </a:ext>
            </a:extLst>
          </p:cNvPr>
          <p:cNvGraphicFramePr>
            <a:graphicFrameLocks/>
          </p:cNvGraphicFramePr>
          <p:nvPr>
            <p:extLst>
              <p:ext uri="{D42A27DB-BD31-4B8C-83A1-F6EECF244321}">
                <p14:modId xmlns:p14="http://schemas.microsoft.com/office/powerpoint/2010/main" val="3345137630"/>
              </p:ext>
            </p:extLst>
          </p:nvPr>
        </p:nvGraphicFramePr>
        <p:xfrm>
          <a:off x="2275542" y="1354367"/>
          <a:ext cx="5652000" cy="41066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Chart 30">
            <a:extLst>
              <a:ext uri="{FF2B5EF4-FFF2-40B4-BE49-F238E27FC236}">
                <a16:creationId xmlns:a16="http://schemas.microsoft.com/office/drawing/2014/main" id="{8A2EF2E7-437C-4E0F-9134-EAB5D8EA116D}"/>
              </a:ext>
            </a:extLst>
          </p:cNvPr>
          <p:cNvGraphicFramePr>
            <a:graphicFrameLocks/>
          </p:cNvGraphicFramePr>
          <p:nvPr>
            <p:extLst>
              <p:ext uri="{D42A27DB-BD31-4B8C-83A1-F6EECF244321}">
                <p14:modId xmlns:p14="http://schemas.microsoft.com/office/powerpoint/2010/main" val="1116864602"/>
              </p:ext>
            </p:extLst>
          </p:nvPr>
        </p:nvGraphicFramePr>
        <p:xfrm>
          <a:off x="8855990" y="1484228"/>
          <a:ext cx="8484952" cy="396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2" name="Chart 31">
            <a:extLst>
              <a:ext uri="{FF2B5EF4-FFF2-40B4-BE49-F238E27FC236}">
                <a16:creationId xmlns:a16="http://schemas.microsoft.com/office/drawing/2014/main" id="{8A0350BB-3F32-4D14-95AB-52F857A662A5}"/>
              </a:ext>
            </a:extLst>
          </p:cNvPr>
          <p:cNvGraphicFramePr>
            <a:graphicFrameLocks/>
          </p:cNvGraphicFramePr>
          <p:nvPr>
            <p:extLst>
              <p:ext uri="{D42A27DB-BD31-4B8C-83A1-F6EECF244321}">
                <p14:modId xmlns:p14="http://schemas.microsoft.com/office/powerpoint/2010/main" val="3225544890"/>
              </p:ext>
            </p:extLst>
          </p:nvPr>
        </p:nvGraphicFramePr>
        <p:xfrm>
          <a:off x="8719457" y="6003458"/>
          <a:ext cx="8621485" cy="3960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29728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A7A553-BF5A-44DF-BF2C-612A5E183B2F}"/>
              </a:ext>
            </a:extLst>
          </p:cNvPr>
          <p:cNvSpPr>
            <a:spLocks noGrp="1"/>
          </p:cNvSpPr>
          <p:nvPr>
            <p:ph type="sldNum" sz="quarter" idx="4"/>
          </p:nvPr>
        </p:nvSpPr>
        <p:spPr/>
        <p:txBody>
          <a:bodyPr/>
          <a:lstStyle/>
          <a:p>
            <a:fld id="{BC64674B-0CCF-4531-A68C-815F17BC8CC8}" type="slidenum">
              <a:rPr lang="en-US" smtClean="0"/>
              <a:pPr/>
              <a:t>32</a:t>
            </a:fld>
            <a:endParaRPr lang="en-US" dirty="0"/>
          </a:p>
        </p:txBody>
      </p:sp>
      <p:pic>
        <p:nvPicPr>
          <p:cNvPr id="26" name="Picture 25"/>
          <p:cNvPicPr>
            <a:picLocks noChangeAspect="1"/>
          </p:cNvPicPr>
          <p:nvPr/>
        </p:nvPicPr>
        <p:blipFill>
          <a:blip r:embed="rId3"/>
          <a:stretch>
            <a:fillRect/>
          </a:stretch>
        </p:blipFill>
        <p:spPr>
          <a:xfrm>
            <a:off x="389819" y="498845"/>
            <a:ext cx="1089732" cy="782936"/>
          </a:xfrm>
          <a:prstGeom prst="rect">
            <a:avLst/>
          </a:prstGeom>
        </p:spPr>
      </p:pic>
      <p:sp>
        <p:nvSpPr>
          <p:cNvPr id="6" name="Rectangle 5">
            <a:extLst>
              <a:ext uri="{FF2B5EF4-FFF2-40B4-BE49-F238E27FC236}">
                <a16:creationId xmlns:a16="http://schemas.microsoft.com/office/drawing/2014/main" id="{1C2D90AF-9737-4912-81B6-02563A6B14EB}"/>
              </a:ext>
            </a:extLst>
          </p:cNvPr>
          <p:cNvSpPr/>
          <p:nvPr/>
        </p:nvSpPr>
        <p:spPr>
          <a:xfrm>
            <a:off x="16331631" y="3980"/>
            <a:ext cx="1870753" cy="931109"/>
          </a:xfrm>
          <a:prstGeom prst="rect">
            <a:avLst/>
          </a:prstGeom>
          <a:solidFill>
            <a:srgbClr val="FFFFFF">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67D14228-B74B-4818-966D-E52C21EF3BC3}"/>
              </a:ext>
            </a:extLst>
          </p:cNvPr>
          <p:cNvSpPr txBox="1"/>
          <p:nvPr/>
        </p:nvSpPr>
        <p:spPr>
          <a:xfrm>
            <a:off x="1914052" y="158038"/>
            <a:ext cx="16288332" cy="646331"/>
          </a:xfrm>
          <a:prstGeom prst="rect">
            <a:avLst/>
          </a:prstGeom>
          <a:noFill/>
        </p:spPr>
        <p:txBody>
          <a:bodyPr wrap="square">
            <a:spAutoFit/>
          </a:bodyPr>
          <a:lstStyle/>
          <a:p>
            <a:pPr algn="ctr" defTabSz="1371191" fontAlgn="auto">
              <a:spcBef>
                <a:spcPts val="0"/>
              </a:spcBef>
              <a:spcAft>
                <a:spcPts val="0"/>
              </a:spcAft>
              <a:defRPr/>
            </a:pPr>
            <a:r>
              <a:rPr lang="en-US" sz="3600" b="1" dirty="0">
                <a:solidFill>
                  <a:srgbClr val="453977"/>
                </a:solidFill>
                <a:latin typeface="Arial" panose="020B0604020202020204" pitchFamily="34" charset="0"/>
                <a:cs typeface="Arial" panose="020B0604020202020204" pitchFamily="34" charset="0"/>
              </a:rPr>
              <a:t>Bail status at finalisation for Aboriginal young people appearing in court</a:t>
            </a:r>
          </a:p>
        </p:txBody>
      </p:sp>
      <p:graphicFrame>
        <p:nvGraphicFramePr>
          <p:cNvPr id="35" name="Chart 34">
            <a:extLst>
              <a:ext uri="{FF2B5EF4-FFF2-40B4-BE49-F238E27FC236}">
                <a16:creationId xmlns:a16="http://schemas.microsoft.com/office/drawing/2014/main" id="{2934A846-D1D3-4AA1-A75F-3429DBE29DFF}"/>
              </a:ext>
            </a:extLst>
          </p:cNvPr>
          <p:cNvGraphicFramePr>
            <a:graphicFrameLocks/>
          </p:cNvGraphicFramePr>
          <p:nvPr/>
        </p:nvGraphicFramePr>
        <p:xfrm>
          <a:off x="2005077" y="945606"/>
          <a:ext cx="7757489" cy="4514253"/>
        </p:xfrm>
        <a:graphic>
          <a:graphicData uri="http://schemas.openxmlformats.org/drawingml/2006/chart">
            <c:chart xmlns:c="http://schemas.openxmlformats.org/drawingml/2006/chart" xmlns:r="http://schemas.openxmlformats.org/officeDocument/2006/relationships" r:id="rId4"/>
          </a:graphicData>
        </a:graphic>
      </p:graphicFrame>
      <p:sp>
        <p:nvSpPr>
          <p:cNvPr id="30" name="Arrow: Right 29">
            <a:extLst>
              <a:ext uri="{FF2B5EF4-FFF2-40B4-BE49-F238E27FC236}">
                <a16:creationId xmlns:a16="http://schemas.microsoft.com/office/drawing/2014/main" id="{F2DB48F0-250E-491E-A14F-39EC63C739F8}"/>
              </a:ext>
            </a:extLst>
          </p:cNvPr>
          <p:cNvSpPr/>
          <p:nvPr/>
        </p:nvSpPr>
        <p:spPr>
          <a:xfrm rot="242317">
            <a:off x="3102365" y="2001748"/>
            <a:ext cx="4315716" cy="535487"/>
          </a:xfrm>
          <a:prstGeom prst="rightArrow">
            <a:avLst/>
          </a:prstGeom>
          <a:solidFill>
            <a:srgbClr val="ED7D3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b="1" dirty="0">
                <a:solidFill>
                  <a:schemeClr val="bg1"/>
                </a:solidFill>
              </a:rPr>
              <a:t>36% drop  in bail refusal at finalisation</a:t>
            </a:r>
          </a:p>
        </p:txBody>
      </p:sp>
      <p:sp>
        <p:nvSpPr>
          <p:cNvPr id="31" name="Rectangle 30">
            <a:extLst>
              <a:ext uri="{FF2B5EF4-FFF2-40B4-BE49-F238E27FC236}">
                <a16:creationId xmlns:a16="http://schemas.microsoft.com/office/drawing/2014/main" id="{92261096-68B8-42EB-B1D4-B996675D215E}"/>
              </a:ext>
            </a:extLst>
          </p:cNvPr>
          <p:cNvSpPr/>
          <p:nvPr/>
        </p:nvSpPr>
        <p:spPr>
          <a:xfrm>
            <a:off x="7861937" y="2367925"/>
            <a:ext cx="1779603" cy="2630447"/>
          </a:xfrm>
          <a:prstGeom prst="rect">
            <a:avLst/>
          </a:prstGeom>
          <a:solidFill>
            <a:srgbClr val="8497B0">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37" name="Chart 36">
            <a:extLst>
              <a:ext uri="{FF2B5EF4-FFF2-40B4-BE49-F238E27FC236}">
                <a16:creationId xmlns:a16="http://schemas.microsoft.com/office/drawing/2014/main" id="{011E7542-1284-44C1-8022-20FFDDE04BD1}"/>
              </a:ext>
            </a:extLst>
          </p:cNvPr>
          <p:cNvGraphicFramePr>
            <a:graphicFrameLocks/>
          </p:cNvGraphicFramePr>
          <p:nvPr>
            <p:extLst>
              <p:ext uri="{D42A27DB-BD31-4B8C-83A1-F6EECF244321}">
                <p14:modId xmlns:p14="http://schemas.microsoft.com/office/powerpoint/2010/main" val="481586554"/>
              </p:ext>
            </p:extLst>
          </p:nvPr>
        </p:nvGraphicFramePr>
        <p:xfrm>
          <a:off x="12317506" y="1089147"/>
          <a:ext cx="5782235" cy="4370712"/>
        </p:xfrm>
        <a:graphic>
          <a:graphicData uri="http://schemas.openxmlformats.org/drawingml/2006/chart">
            <c:chart xmlns:c="http://schemas.openxmlformats.org/drawingml/2006/chart" xmlns:r="http://schemas.openxmlformats.org/officeDocument/2006/relationships" r:id="rId5"/>
          </a:graphicData>
        </a:graphic>
      </p:graphicFrame>
      <p:sp>
        <p:nvSpPr>
          <p:cNvPr id="42" name="Rectangle: Rounded Corners 41">
            <a:extLst>
              <a:ext uri="{FF2B5EF4-FFF2-40B4-BE49-F238E27FC236}">
                <a16:creationId xmlns:a16="http://schemas.microsoft.com/office/drawing/2014/main" id="{41BD43A6-DBCE-4297-A955-1C4C19A1C29B}"/>
              </a:ext>
            </a:extLst>
          </p:cNvPr>
          <p:cNvSpPr/>
          <p:nvPr/>
        </p:nvSpPr>
        <p:spPr>
          <a:xfrm>
            <a:off x="10191815" y="3401437"/>
            <a:ext cx="208548" cy="203865"/>
          </a:xfrm>
          <a:prstGeom prst="roundRect">
            <a:avLst/>
          </a:prstGeom>
          <a:solidFill>
            <a:srgbClr val="219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Rectangle: Rounded Corners 42">
            <a:extLst>
              <a:ext uri="{FF2B5EF4-FFF2-40B4-BE49-F238E27FC236}">
                <a16:creationId xmlns:a16="http://schemas.microsoft.com/office/drawing/2014/main" id="{F0623981-F077-4981-A4AA-D01814A4B75B}"/>
              </a:ext>
            </a:extLst>
          </p:cNvPr>
          <p:cNvSpPr/>
          <p:nvPr/>
        </p:nvSpPr>
        <p:spPr>
          <a:xfrm>
            <a:off x="10288092" y="4413339"/>
            <a:ext cx="208548" cy="203865"/>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Rectangle: Rounded Corners 43">
            <a:extLst>
              <a:ext uri="{FF2B5EF4-FFF2-40B4-BE49-F238E27FC236}">
                <a16:creationId xmlns:a16="http://schemas.microsoft.com/office/drawing/2014/main" id="{DA1C77FC-B01B-4DD6-8F1B-86918E7BA69E}"/>
              </a:ext>
            </a:extLst>
          </p:cNvPr>
          <p:cNvSpPr/>
          <p:nvPr/>
        </p:nvSpPr>
        <p:spPr>
          <a:xfrm>
            <a:off x="10217407" y="2769454"/>
            <a:ext cx="208548" cy="20386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TextBox 44">
            <a:extLst>
              <a:ext uri="{FF2B5EF4-FFF2-40B4-BE49-F238E27FC236}">
                <a16:creationId xmlns:a16="http://schemas.microsoft.com/office/drawing/2014/main" id="{09CFAB74-BE28-4B83-9A1D-EC4EBF7F0E19}"/>
              </a:ext>
            </a:extLst>
          </p:cNvPr>
          <p:cNvSpPr txBox="1"/>
          <p:nvPr/>
        </p:nvSpPr>
        <p:spPr>
          <a:xfrm>
            <a:off x="10472484" y="3325135"/>
            <a:ext cx="1878521" cy="646331"/>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In custody for prior offence</a:t>
            </a:r>
          </a:p>
        </p:txBody>
      </p:sp>
      <p:sp>
        <p:nvSpPr>
          <p:cNvPr id="46" name="TextBox 45">
            <a:extLst>
              <a:ext uri="{FF2B5EF4-FFF2-40B4-BE49-F238E27FC236}">
                <a16:creationId xmlns:a16="http://schemas.microsoft.com/office/drawing/2014/main" id="{F8D4DC49-62FC-47E6-A85B-0894E1E5185A}"/>
              </a:ext>
            </a:extLst>
          </p:cNvPr>
          <p:cNvSpPr txBox="1"/>
          <p:nvPr/>
        </p:nvSpPr>
        <p:spPr>
          <a:xfrm>
            <a:off x="10541126" y="4319816"/>
            <a:ext cx="1878521" cy="646331"/>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On bail /bail dispensed with</a:t>
            </a:r>
          </a:p>
        </p:txBody>
      </p:sp>
      <p:sp>
        <p:nvSpPr>
          <p:cNvPr id="47" name="TextBox 46">
            <a:extLst>
              <a:ext uri="{FF2B5EF4-FFF2-40B4-BE49-F238E27FC236}">
                <a16:creationId xmlns:a16="http://schemas.microsoft.com/office/drawing/2014/main" id="{35C3AC9C-6BAA-4970-8060-A06C926775F0}"/>
              </a:ext>
            </a:extLst>
          </p:cNvPr>
          <p:cNvSpPr txBox="1"/>
          <p:nvPr/>
        </p:nvSpPr>
        <p:spPr>
          <a:xfrm>
            <a:off x="10503847" y="2684390"/>
            <a:ext cx="1402948" cy="369332"/>
          </a:xfrm>
          <a:prstGeom prst="rect">
            <a:avLst/>
          </a:prstGeom>
          <a:noFill/>
        </p:spPr>
        <p:txBody>
          <a:bodyPr wrap="none" rtlCol="0">
            <a:spAutoFit/>
          </a:bodyPr>
          <a:lstStyle/>
          <a:p>
            <a:r>
              <a:rPr lang="en-AU" dirty="0">
                <a:latin typeface="Arial" panose="020B0604020202020204" pitchFamily="34" charset="0"/>
                <a:cs typeface="Arial" panose="020B0604020202020204" pitchFamily="34" charset="0"/>
              </a:rPr>
              <a:t>Bail refused</a:t>
            </a:r>
          </a:p>
        </p:txBody>
      </p:sp>
      <p:sp>
        <p:nvSpPr>
          <p:cNvPr id="48" name="Facts rectangle">
            <a:extLst>
              <a:ext uri="{FF2B5EF4-FFF2-40B4-BE49-F238E27FC236}">
                <a16:creationId xmlns:a16="http://schemas.microsoft.com/office/drawing/2014/main" id="{9B8CE3F9-309E-4B13-B166-0FCDA498C947}"/>
              </a:ext>
            </a:extLst>
          </p:cNvPr>
          <p:cNvSpPr>
            <a:spLocks/>
          </p:cNvSpPr>
          <p:nvPr/>
        </p:nvSpPr>
        <p:spPr>
          <a:xfrm>
            <a:off x="1927512" y="887635"/>
            <a:ext cx="16172229" cy="4706341"/>
          </a:xfrm>
          <a:prstGeom prst="roundRect">
            <a:avLst>
              <a:gd name="adj" fmla="val 3139"/>
            </a:avLst>
          </a:prstGeom>
          <a:noFill/>
          <a:ln w="28575" cap="rnd" cmpd="sng" algn="ctr">
            <a:solidFill>
              <a:schemeClr val="tx1"/>
            </a:solidFill>
            <a:prstDash val="solid"/>
          </a:ln>
          <a:effectLst/>
        </p:spPr>
        <p:txBody>
          <a:bodyPr lIns="137135" tIns="68568" rIns="137135" bIns="68568" anchor="ctr"/>
          <a:lstStyle/>
          <a:p>
            <a:pPr algn="ctr" defTabSz="685676">
              <a:defRPr/>
            </a:pPr>
            <a:endParaRPr lang="en-AU" sz="4050" kern="0" dirty="0">
              <a:solidFill>
                <a:prstClr val="white"/>
              </a:solidFill>
              <a:latin typeface="Trebuchet MS" panose="020B0603020202020204"/>
            </a:endParaRPr>
          </a:p>
        </p:txBody>
      </p:sp>
      <p:sp>
        <p:nvSpPr>
          <p:cNvPr id="49" name="TextBox 48">
            <a:extLst>
              <a:ext uri="{FF2B5EF4-FFF2-40B4-BE49-F238E27FC236}">
                <a16:creationId xmlns:a16="http://schemas.microsoft.com/office/drawing/2014/main" id="{32299742-7B18-4A07-A9BA-3B6CFF7F1CCB}"/>
              </a:ext>
            </a:extLst>
          </p:cNvPr>
          <p:cNvSpPr txBox="1"/>
          <p:nvPr/>
        </p:nvSpPr>
        <p:spPr>
          <a:xfrm>
            <a:off x="8145139" y="2884445"/>
            <a:ext cx="1127828" cy="338554"/>
          </a:xfrm>
          <a:prstGeom prst="rect">
            <a:avLst/>
          </a:prstGeom>
          <a:noFill/>
        </p:spPr>
        <p:txBody>
          <a:bodyPr wrap="square" rtlCol="0">
            <a:spAutoFit/>
          </a:bodyPr>
          <a:lstStyle/>
          <a:p>
            <a:pPr algn="ctr"/>
            <a:r>
              <a:rPr lang="en-AU" sz="1600" b="1" dirty="0">
                <a:solidFill>
                  <a:schemeClr val="tx2">
                    <a:lumMod val="75000"/>
                  </a:schemeClr>
                </a:solidFill>
                <a:latin typeface="Arial" panose="020B0604020202020204" pitchFamily="34" charset="0"/>
                <a:cs typeface="Arial" panose="020B0604020202020204" pitchFamily="34" charset="0"/>
              </a:rPr>
              <a:t>COVID</a:t>
            </a:r>
          </a:p>
        </p:txBody>
      </p:sp>
      <p:graphicFrame>
        <p:nvGraphicFramePr>
          <p:cNvPr id="50" name="Chart 49">
            <a:extLst>
              <a:ext uri="{FF2B5EF4-FFF2-40B4-BE49-F238E27FC236}">
                <a16:creationId xmlns:a16="http://schemas.microsoft.com/office/drawing/2014/main" id="{38522DEA-3EEE-4BCD-8BF4-ACB80D120D97}"/>
              </a:ext>
            </a:extLst>
          </p:cNvPr>
          <p:cNvGraphicFramePr>
            <a:graphicFrameLocks/>
          </p:cNvGraphicFramePr>
          <p:nvPr>
            <p:extLst>
              <p:ext uri="{D42A27DB-BD31-4B8C-83A1-F6EECF244321}">
                <p14:modId xmlns:p14="http://schemas.microsoft.com/office/powerpoint/2010/main" val="1198362918"/>
              </p:ext>
            </p:extLst>
          </p:nvPr>
        </p:nvGraphicFramePr>
        <p:xfrm>
          <a:off x="3822319" y="6057224"/>
          <a:ext cx="5682418" cy="4026315"/>
        </p:xfrm>
        <a:graphic>
          <a:graphicData uri="http://schemas.openxmlformats.org/drawingml/2006/chart">
            <c:chart xmlns:c="http://schemas.openxmlformats.org/drawingml/2006/chart" xmlns:r="http://schemas.openxmlformats.org/officeDocument/2006/relationships" r:id="rId6"/>
          </a:graphicData>
        </a:graphic>
      </p:graphicFrame>
      <p:sp>
        <p:nvSpPr>
          <p:cNvPr id="51" name="TextBox 50">
            <a:extLst>
              <a:ext uri="{FF2B5EF4-FFF2-40B4-BE49-F238E27FC236}">
                <a16:creationId xmlns:a16="http://schemas.microsoft.com/office/drawing/2014/main" id="{6BA7BB48-8C91-49C0-89CF-D8B2E0EDC5B5}"/>
              </a:ext>
            </a:extLst>
          </p:cNvPr>
          <p:cNvSpPr txBox="1"/>
          <p:nvPr/>
        </p:nvSpPr>
        <p:spPr>
          <a:xfrm>
            <a:off x="2156111" y="6993777"/>
            <a:ext cx="1590081" cy="646331"/>
          </a:xfrm>
          <a:prstGeom prst="rect">
            <a:avLst/>
          </a:prstGeom>
          <a:noFill/>
        </p:spPr>
        <p:txBody>
          <a:bodyPr wrap="square" rtlCol="0">
            <a:spAutoFit/>
          </a:bodyPr>
          <a:lstStyle/>
          <a:p>
            <a:r>
              <a:rPr lang="en-AU" b="1" dirty="0">
                <a:solidFill>
                  <a:schemeClr val="accent2">
                    <a:lumMod val="50000"/>
                  </a:schemeClr>
                </a:solidFill>
                <a:latin typeface="Arial" panose="020B0604020202020204" pitchFamily="34" charset="0"/>
                <a:cs typeface="Arial" panose="020B0604020202020204" pitchFamily="34" charset="0"/>
              </a:rPr>
              <a:t>Custodial penalty</a:t>
            </a:r>
          </a:p>
        </p:txBody>
      </p:sp>
      <p:sp>
        <p:nvSpPr>
          <p:cNvPr id="52" name="TextBox 51">
            <a:extLst>
              <a:ext uri="{FF2B5EF4-FFF2-40B4-BE49-F238E27FC236}">
                <a16:creationId xmlns:a16="http://schemas.microsoft.com/office/drawing/2014/main" id="{1E38F5B1-B4E0-43B5-979A-84A83C208693}"/>
              </a:ext>
            </a:extLst>
          </p:cNvPr>
          <p:cNvSpPr txBox="1"/>
          <p:nvPr/>
        </p:nvSpPr>
        <p:spPr>
          <a:xfrm>
            <a:off x="2156111" y="8319143"/>
            <a:ext cx="1733632" cy="646331"/>
          </a:xfrm>
          <a:prstGeom prst="rect">
            <a:avLst/>
          </a:prstGeom>
          <a:noFill/>
        </p:spPr>
        <p:txBody>
          <a:bodyPr wrap="square" rtlCol="0">
            <a:spAutoFit/>
          </a:bodyPr>
          <a:lstStyle/>
          <a:p>
            <a:r>
              <a:rPr lang="en-AU" b="1" dirty="0">
                <a:solidFill>
                  <a:schemeClr val="accent2"/>
                </a:solidFill>
                <a:latin typeface="Arial" panose="020B0604020202020204" pitchFamily="34" charset="0"/>
                <a:cs typeface="Arial" panose="020B0604020202020204" pitchFamily="34" charset="0"/>
              </a:rPr>
              <a:t>Non custodial penalty </a:t>
            </a:r>
          </a:p>
        </p:txBody>
      </p:sp>
      <p:sp>
        <p:nvSpPr>
          <p:cNvPr id="53" name="TextBox 52">
            <a:extLst>
              <a:ext uri="{FF2B5EF4-FFF2-40B4-BE49-F238E27FC236}">
                <a16:creationId xmlns:a16="http://schemas.microsoft.com/office/drawing/2014/main" id="{0BC243D2-587C-4289-88AD-C29D0909A588}"/>
              </a:ext>
            </a:extLst>
          </p:cNvPr>
          <p:cNvSpPr txBox="1"/>
          <p:nvPr/>
        </p:nvSpPr>
        <p:spPr>
          <a:xfrm>
            <a:off x="2156111" y="9091431"/>
            <a:ext cx="1494972" cy="923330"/>
          </a:xfrm>
          <a:prstGeom prst="rect">
            <a:avLst/>
          </a:prstGeom>
          <a:noFill/>
        </p:spPr>
        <p:txBody>
          <a:bodyPr wrap="square" rtlCol="0">
            <a:spAutoFit/>
          </a:bodyPr>
          <a:lstStyle/>
          <a:p>
            <a:r>
              <a:rPr lang="en-AU" b="1" dirty="0">
                <a:solidFill>
                  <a:schemeClr val="accent3">
                    <a:lumMod val="75000"/>
                  </a:schemeClr>
                </a:solidFill>
                <a:latin typeface="Arial" panose="020B0604020202020204" pitchFamily="34" charset="0"/>
                <a:cs typeface="Arial" panose="020B0604020202020204" pitchFamily="34" charset="0"/>
              </a:rPr>
              <a:t>Acquitted, dismissed / withdrawn</a:t>
            </a:r>
          </a:p>
        </p:txBody>
      </p:sp>
      <p:sp>
        <p:nvSpPr>
          <p:cNvPr id="54" name="TextBox 53">
            <a:extLst>
              <a:ext uri="{FF2B5EF4-FFF2-40B4-BE49-F238E27FC236}">
                <a16:creationId xmlns:a16="http://schemas.microsoft.com/office/drawing/2014/main" id="{7D9DA830-806B-426B-84B3-1E4EF298CA6B}"/>
              </a:ext>
            </a:extLst>
          </p:cNvPr>
          <p:cNvSpPr txBox="1"/>
          <p:nvPr/>
        </p:nvSpPr>
        <p:spPr>
          <a:xfrm>
            <a:off x="9197136" y="6057224"/>
            <a:ext cx="1172143" cy="830997"/>
          </a:xfrm>
          <a:prstGeom prst="rect">
            <a:avLst/>
          </a:prstGeom>
          <a:noFill/>
        </p:spPr>
        <p:txBody>
          <a:bodyPr wrap="square" rtlCol="0">
            <a:spAutoFit/>
          </a:bodyPr>
          <a:lstStyle/>
          <a:p>
            <a:pPr algn="ctr"/>
            <a:r>
              <a:rPr lang="en-AU" sz="1600" b="1" dirty="0">
                <a:latin typeface="Arial" panose="020B0604020202020204" pitchFamily="34" charset="0"/>
                <a:cs typeface="Arial" panose="020B0604020202020204" pitchFamily="34" charset="0"/>
              </a:rPr>
              <a:t>% of outcome in 2019</a:t>
            </a:r>
          </a:p>
        </p:txBody>
      </p:sp>
      <p:sp>
        <p:nvSpPr>
          <p:cNvPr id="55" name="TextBox 54">
            <a:extLst>
              <a:ext uri="{FF2B5EF4-FFF2-40B4-BE49-F238E27FC236}">
                <a16:creationId xmlns:a16="http://schemas.microsoft.com/office/drawing/2014/main" id="{A5EAB112-F7FE-4C4A-AD32-EB2EE6379566}"/>
              </a:ext>
            </a:extLst>
          </p:cNvPr>
          <p:cNvSpPr txBox="1"/>
          <p:nvPr/>
        </p:nvSpPr>
        <p:spPr>
          <a:xfrm>
            <a:off x="9325837" y="7257329"/>
            <a:ext cx="1025762" cy="369332"/>
          </a:xfrm>
          <a:prstGeom prst="rect">
            <a:avLst/>
          </a:prstGeom>
          <a:noFill/>
        </p:spPr>
        <p:txBody>
          <a:bodyPr wrap="square" rtlCol="0">
            <a:spAutoFit/>
          </a:bodyPr>
          <a:lstStyle/>
          <a:p>
            <a:pPr algn="ctr"/>
            <a:r>
              <a:rPr lang="en-AU" b="1" dirty="0">
                <a:solidFill>
                  <a:srgbClr val="C55A11"/>
                </a:solidFill>
                <a:latin typeface="Arial" panose="020B0604020202020204" pitchFamily="34" charset="0"/>
                <a:cs typeface="Arial" panose="020B0604020202020204" pitchFamily="34" charset="0"/>
              </a:rPr>
              <a:t>36%</a:t>
            </a:r>
          </a:p>
        </p:txBody>
      </p:sp>
      <p:sp>
        <p:nvSpPr>
          <p:cNvPr id="56" name="TextBox 55">
            <a:extLst>
              <a:ext uri="{FF2B5EF4-FFF2-40B4-BE49-F238E27FC236}">
                <a16:creationId xmlns:a16="http://schemas.microsoft.com/office/drawing/2014/main" id="{0C7F7F83-2D20-4436-B695-DA992D7E0677}"/>
              </a:ext>
            </a:extLst>
          </p:cNvPr>
          <p:cNvSpPr txBox="1"/>
          <p:nvPr/>
        </p:nvSpPr>
        <p:spPr>
          <a:xfrm>
            <a:off x="9274804" y="9269769"/>
            <a:ext cx="1127828" cy="369332"/>
          </a:xfrm>
          <a:prstGeom prst="rect">
            <a:avLst/>
          </a:prstGeom>
          <a:noFill/>
        </p:spPr>
        <p:txBody>
          <a:bodyPr wrap="square" rtlCol="0">
            <a:spAutoFit/>
          </a:bodyPr>
          <a:lstStyle/>
          <a:p>
            <a:pPr algn="ctr"/>
            <a:r>
              <a:rPr lang="en-AU" b="1" dirty="0">
                <a:solidFill>
                  <a:srgbClr val="7C7C7C"/>
                </a:solidFill>
                <a:latin typeface="Arial" panose="020B0604020202020204" pitchFamily="34" charset="0"/>
                <a:cs typeface="Arial" panose="020B0604020202020204" pitchFamily="34" charset="0"/>
              </a:rPr>
              <a:t>9%</a:t>
            </a:r>
          </a:p>
        </p:txBody>
      </p:sp>
      <p:sp>
        <p:nvSpPr>
          <p:cNvPr id="57" name="TextBox 56">
            <a:extLst>
              <a:ext uri="{FF2B5EF4-FFF2-40B4-BE49-F238E27FC236}">
                <a16:creationId xmlns:a16="http://schemas.microsoft.com/office/drawing/2014/main" id="{464772C0-49D5-414D-87CF-5B8C538757D4}"/>
              </a:ext>
            </a:extLst>
          </p:cNvPr>
          <p:cNvSpPr txBox="1"/>
          <p:nvPr/>
        </p:nvSpPr>
        <p:spPr>
          <a:xfrm>
            <a:off x="9325837" y="8509565"/>
            <a:ext cx="1025762" cy="369332"/>
          </a:xfrm>
          <a:prstGeom prst="rect">
            <a:avLst/>
          </a:prstGeom>
          <a:noFill/>
        </p:spPr>
        <p:txBody>
          <a:bodyPr wrap="square" rtlCol="0">
            <a:spAutoFit/>
          </a:bodyPr>
          <a:lstStyle/>
          <a:p>
            <a:pPr algn="ctr"/>
            <a:r>
              <a:rPr lang="en-AU" b="1" dirty="0">
                <a:solidFill>
                  <a:schemeClr val="accent2"/>
                </a:solidFill>
                <a:latin typeface="Arial" panose="020B0604020202020204" pitchFamily="34" charset="0"/>
                <a:cs typeface="Arial" panose="020B0604020202020204" pitchFamily="34" charset="0"/>
              </a:rPr>
              <a:t>54%</a:t>
            </a:r>
          </a:p>
        </p:txBody>
      </p:sp>
      <p:cxnSp>
        <p:nvCxnSpPr>
          <p:cNvPr id="58" name="Straight Connector 57">
            <a:extLst>
              <a:ext uri="{FF2B5EF4-FFF2-40B4-BE49-F238E27FC236}">
                <a16:creationId xmlns:a16="http://schemas.microsoft.com/office/drawing/2014/main" id="{D6A02DD3-743F-47F8-B61C-A46AB4136F0B}"/>
              </a:ext>
            </a:extLst>
          </p:cNvPr>
          <p:cNvCxnSpPr>
            <a:cxnSpLocks/>
          </p:cNvCxnSpPr>
          <p:nvPr/>
        </p:nvCxnSpPr>
        <p:spPr>
          <a:xfrm>
            <a:off x="3822318" y="7720790"/>
            <a:ext cx="63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82EBF6C-9B83-46BA-B805-7B6325CB6CDF}"/>
              </a:ext>
            </a:extLst>
          </p:cNvPr>
          <p:cNvCxnSpPr>
            <a:cxnSpLocks/>
          </p:cNvCxnSpPr>
          <p:nvPr/>
        </p:nvCxnSpPr>
        <p:spPr>
          <a:xfrm>
            <a:off x="3822318" y="9069973"/>
            <a:ext cx="63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B63661F-5460-4F19-943F-DFBFBB470C6F}"/>
              </a:ext>
            </a:extLst>
          </p:cNvPr>
          <p:cNvCxnSpPr>
            <a:cxnSpLocks/>
          </p:cNvCxnSpPr>
          <p:nvPr/>
        </p:nvCxnSpPr>
        <p:spPr>
          <a:xfrm>
            <a:off x="3822318" y="9652677"/>
            <a:ext cx="63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B940F879-A06B-4B1B-8C07-3DB0E6489143}"/>
              </a:ext>
            </a:extLst>
          </p:cNvPr>
          <p:cNvGrpSpPr/>
          <p:nvPr/>
        </p:nvGrpSpPr>
        <p:grpSpPr>
          <a:xfrm>
            <a:off x="1940245" y="5704435"/>
            <a:ext cx="9812483" cy="4424531"/>
            <a:chOff x="2473366" y="6313425"/>
            <a:chExt cx="12625916" cy="5006712"/>
          </a:xfrm>
        </p:grpSpPr>
        <p:sp>
          <p:nvSpPr>
            <p:cNvPr id="64" name="Facts rectangle">
              <a:extLst>
                <a:ext uri="{FF2B5EF4-FFF2-40B4-BE49-F238E27FC236}">
                  <a16:creationId xmlns:a16="http://schemas.microsoft.com/office/drawing/2014/main" id="{815D5603-F0F0-44EA-A13A-776047B3C41D}"/>
                </a:ext>
              </a:extLst>
            </p:cNvPr>
            <p:cNvSpPr>
              <a:spLocks/>
            </p:cNvSpPr>
            <p:nvPr/>
          </p:nvSpPr>
          <p:spPr>
            <a:xfrm>
              <a:off x="2473366" y="6374289"/>
              <a:ext cx="12625916" cy="4945848"/>
            </a:xfrm>
            <a:prstGeom prst="roundRect">
              <a:avLst>
                <a:gd name="adj" fmla="val 3139"/>
              </a:avLst>
            </a:prstGeom>
            <a:noFill/>
            <a:ln w="28575" cap="rnd" cmpd="sng" algn="ctr">
              <a:solidFill>
                <a:schemeClr val="tx1"/>
              </a:solidFill>
              <a:prstDash val="solid"/>
            </a:ln>
            <a:effectLst/>
          </p:spPr>
          <p:txBody>
            <a:bodyPr lIns="137135" tIns="68568" rIns="137135" bIns="68568" anchor="ctr"/>
            <a:lstStyle/>
            <a:p>
              <a:pPr algn="ctr" defTabSz="685676">
                <a:defRPr/>
              </a:pPr>
              <a:endParaRPr lang="en-AU" sz="4050" kern="0" dirty="0">
                <a:solidFill>
                  <a:prstClr val="white"/>
                </a:solidFill>
                <a:latin typeface="Trebuchet MS" panose="020B0603020202020204"/>
              </a:endParaRPr>
            </a:p>
          </p:txBody>
        </p:sp>
        <p:sp>
          <p:nvSpPr>
            <p:cNvPr id="65" name="TextBox 5">
              <a:extLst>
                <a:ext uri="{FF2B5EF4-FFF2-40B4-BE49-F238E27FC236}">
                  <a16:creationId xmlns:a16="http://schemas.microsoft.com/office/drawing/2014/main" id="{2AC3015C-01F6-4B4A-A080-DEA8A21B80CC}"/>
                </a:ext>
              </a:extLst>
            </p:cNvPr>
            <p:cNvSpPr txBox="1">
              <a:spLocks noChangeArrowheads="1"/>
            </p:cNvSpPr>
            <p:nvPr/>
          </p:nvSpPr>
          <p:spPr bwMode="auto">
            <a:xfrm>
              <a:off x="5047201" y="6313425"/>
              <a:ext cx="7468032" cy="45634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2623" tIns="51312" rIns="102623" bIns="51312">
              <a:spAutoFit/>
            </a:bodyPr>
            <a:lstStyle>
              <a:lvl1pPr eaLnBrk="0" hangingPunct="0">
                <a:spcBef>
                  <a:spcPct val="20000"/>
                </a:spcBef>
                <a:buFont typeface="Arial" charset="0"/>
                <a:buChar char="•"/>
                <a:defRPr sz="4300">
                  <a:solidFill>
                    <a:schemeClr val="tx1"/>
                  </a:solidFill>
                  <a:latin typeface="Calibri" pitchFamily="34" charset="0"/>
                </a:defRPr>
              </a:lvl1pPr>
              <a:lvl2pPr marL="742950" indent="-285750" eaLnBrk="0" hangingPunct="0">
                <a:spcBef>
                  <a:spcPct val="20000"/>
                </a:spcBef>
                <a:buFont typeface="Arial" charset="0"/>
                <a:buChar char="–"/>
                <a:defRPr sz="3700">
                  <a:solidFill>
                    <a:schemeClr val="tx1"/>
                  </a:solidFill>
                  <a:latin typeface="Calibri" pitchFamily="34" charset="0"/>
                </a:defRPr>
              </a:lvl2pPr>
              <a:lvl3pPr marL="1143000" indent="-228600" eaLnBrk="0" hangingPunct="0">
                <a:spcBef>
                  <a:spcPct val="20000"/>
                </a:spcBef>
                <a:buFont typeface="Arial" charset="0"/>
                <a:buChar char="•"/>
                <a:defRPr sz="3200">
                  <a:solidFill>
                    <a:schemeClr val="tx1"/>
                  </a:solidFill>
                  <a:latin typeface="Calibri" pitchFamily="34" charset="0"/>
                </a:defRPr>
              </a:lvl3pPr>
              <a:lvl4pPr marL="1600200" indent="-228600" eaLnBrk="0" hangingPunct="0">
                <a:spcBef>
                  <a:spcPct val="20000"/>
                </a:spcBef>
                <a:buFont typeface="Arial" charset="0"/>
                <a:buChar char="–"/>
                <a:defRPr sz="2700">
                  <a:solidFill>
                    <a:schemeClr val="tx1"/>
                  </a:solidFill>
                  <a:latin typeface="Calibri" pitchFamily="34" charset="0"/>
                </a:defRPr>
              </a:lvl4pPr>
              <a:lvl5pPr marL="2057400" indent="-228600" eaLnBrk="0" hangingPunct="0">
                <a:spcBef>
                  <a:spcPct val="20000"/>
                </a:spcBef>
                <a:buFont typeface="Arial" charset="0"/>
                <a:buChar char="»"/>
                <a:defRPr sz="2700">
                  <a:solidFill>
                    <a:schemeClr val="tx1"/>
                  </a:solidFill>
                  <a:latin typeface="Calibri" pitchFamily="34" charset="0"/>
                </a:defRPr>
              </a:lvl5pPr>
              <a:lvl6pPr marL="25146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6pPr>
              <a:lvl7pPr marL="29718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7pPr>
              <a:lvl8pPr marL="34290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8pPr>
              <a:lvl9pPr marL="38862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9pPr>
            </a:lstStyle>
            <a:p>
              <a:pPr algn="ctr" eaLnBrk="1" hangingPunct="1">
                <a:spcBef>
                  <a:spcPct val="0"/>
                </a:spcBef>
                <a:buFontTx/>
                <a:buNone/>
              </a:pPr>
              <a:r>
                <a:rPr lang="en-AU" altLang="en-US" sz="2000" b="1" dirty="0">
                  <a:solidFill>
                    <a:schemeClr val="accent2">
                      <a:lumMod val="75000"/>
                    </a:schemeClr>
                  </a:solidFill>
                  <a:latin typeface="Arial" charset="0"/>
                </a:rPr>
                <a:t>Outcome – bail refused at finalisation</a:t>
              </a:r>
            </a:p>
          </p:txBody>
        </p:sp>
      </p:grpSp>
      <p:sp>
        <p:nvSpPr>
          <p:cNvPr id="67" name="Rectangle: Rounded Corners 66">
            <a:extLst>
              <a:ext uri="{FF2B5EF4-FFF2-40B4-BE49-F238E27FC236}">
                <a16:creationId xmlns:a16="http://schemas.microsoft.com/office/drawing/2014/main" id="{4118D85F-5AB3-48D4-8BCD-30592AD25361}"/>
              </a:ext>
            </a:extLst>
          </p:cNvPr>
          <p:cNvSpPr/>
          <p:nvPr/>
        </p:nvSpPr>
        <p:spPr>
          <a:xfrm>
            <a:off x="12004392" y="5808209"/>
            <a:ext cx="6095349" cy="4275331"/>
          </a:xfrm>
          <a:prstGeom prst="roundRect">
            <a:avLst>
              <a:gd name="adj" fmla="val 4587"/>
            </a:avLst>
          </a:prstGeom>
          <a:solidFill>
            <a:srgbClr val="00206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defRPr/>
            </a:pPr>
            <a:r>
              <a:rPr lang="en-AU" sz="2000" b="1" dirty="0">
                <a:solidFill>
                  <a:schemeClr val="bg1"/>
                </a:solidFill>
                <a:latin typeface="Arial" panose="020B0604020202020204" pitchFamily="34" charset="0"/>
                <a:cs typeface="Arial" panose="020B0604020202020204" pitchFamily="34" charset="0"/>
              </a:rPr>
              <a:t>Less young people bail refused at finalisation </a:t>
            </a:r>
          </a:p>
          <a:p>
            <a:pPr algn="ctr">
              <a:defRPr/>
            </a:pPr>
            <a:r>
              <a:rPr lang="en-AU" sz="1100" b="1" dirty="0">
                <a:solidFill>
                  <a:schemeClr val="bg1"/>
                </a:solidFill>
                <a:latin typeface="Arial" panose="020B0604020202020204" pitchFamily="34" charset="0"/>
                <a:cs typeface="Arial" panose="020B0604020202020204" pitchFamily="34" charset="0"/>
              </a:rPr>
              <a:t>  </a:t>
            </a:r>
          </a:p>
          <a:p>
            <a:pPr marL="342900" indent="-342900">
              <a:buFont typeface="Arial" panose="020B0604020202020204" pitchFamily="34" charset="0"/>
              <a:buChar char="•"/>
              <a:defRPr/>
            </a:pPr>
            <a:r>
              <a:rPr lang="en-AU" sz="2000" dirty="0">
                <a:solidFill>
                  <a:schemeClr val="bg1"/>
                </a:solidFill>
                <a:latin typeface="Arial" panose="020B0604020202020204" pitchFamily="34" charset="0"/>
                <a:cs typeface="Arial" panose="020B0604020202020204" pitchFamily="34" charset="0"/>
              </a:rPr>
              <a:t>From 2015 to 2019, there was a 36% drop in the number of Aboriginal young people bail refused at finalisation, and 55% drop in custodial penalties issued to this cohort </a:t>
            </a:r>
          </a:p>
          <a:p>
            <a:pPr>
              <a:defRPr/>
            </a:pPr>
            <a:r>
              <a:rPr lang="en-AU" sz="2000" dirty="0">
                <a:solidFill>
                  <a:schemeClr val="bg1"/>
                </a:solidFill>
                <a:latin typeface="Arial" panose="020B0604020202020204" pitchFamily="34" charset="0"/>
                <a:cs typeface="Arial" panose="020B0604020202020204" pitchFamily="34" charset="0"/>
              </a:rPr>
              <a:t>   </a:t>
            </a:r>
          </a:p>
          <a:p>
            <a:pPr marL="342900" indent="-342900">
              <a:buFont typeface="Arial" panose="020B0604020202020204" pitchFamily="34" charset="0"/>
              <a:buChar char="•"/>
              <a:defRPr/>
            </a:pPr>
            <a:r>
              <a:rPr lang="en-AU" sz="2000" dirty="0">
                <a:solidFill>
                  <a:schemeClr val="bg1"/>
                </a:solidFill>
                <a:latin typeface="Arial" panose="020B0604020202020204" pitchFamily="34" charset="0"/>
                <a:cs typeface="Arial" panose="020B0604020202020204" pitchFamily="34" charset="0"/>
              </a:rPr>
              <a:t>The higher rate of reduction for custodial penalty meant that, by 2019, only a little over one-third (36%) of Aboriginal young people bail refused at finalisation received a custodial penalty. The remaining 63% would have been released from custody at finalisation  </a:t>
            </a:r>
          </a:p>
          <a:p>
            <a:pPr marL="342900" indent="-342900">
              <a:buFont typeface="Arial" panose="020B0604020202020204" pitchFamily="34" charset="0"/>
              <a:buChar char="•"/>
              <a:defRPr/>
            </a:pPr>
            <a:endParaRPr lang="en-AU" sz="2000" dirty="0">
              <a:solidFill>
                <a:schemeClr val="bg1"/>
              </a:solidFill>
              <a:latin typeface="Arial" panose="020B0604020202020204" pitchFamily="34" charset="0"/>
              <a:cs typeface="Arial" panose="020B0604020202020204" pitchFamily="34" charset="0"/>
            </a:endParaRPr>
          </a:p>
        </p:txBody>
      </p:sp>
      <p:sp>
        <p:nvSpPr>
          <p:cNvPr id="38" name="Speech Bubble: Rectangle with Corners Rounded 37">
            <a:extLst>
              <a:ext uri="{FF2B5EF4-FFF2-40B4-BE49-F238E27FC236}">
                <a16:creationId xmlns:a16="http://schemas.microsoft.com/office/drawing/2014/main" id="{2F59DF4E-CEF7-4301-9443-C104BFEAFEBA}"/>
              </a:ext>
            </a:extLst>
          </p:cNvPr>
          <p:cNvSpPr/>
          <p:nvPr/>
        </p:nvSpPr>
        <p:spPr>
          <a:xfrm>
            <a:off x="9422883" y="8190419"/>
            <a:ext cx="840623" cy="1666274"/>
          </a:xfrm>
          <a:prstGeom prst="wedgeRoundRectCallout">
            <a:avLst>
              <a:gd name="adj1" fmla="val 80500"/>
              <a:gd name="adj2" fmla="val -11063"/>
              <a:gd name="adj3" fmla="val 16667"/>
            </a:avLst>
          </a:prstGeom>
          <a:no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TextBox 38">
            <a:extLst>
              <a:ext uri="{FF2B5EF4-FFF2-40B4-BE49-F238E27FC236}">
                <a16:creationId xmlns:a16="http://schemas.microsoft.com/office/drawing/2014/main" id="{243B30D2-A45B-4561-9838-844663278B7E}"/>
              </a:ext>
            </a:extLst>
          </p:cNvPr>
          <p:cNvSpPr txBox="1"/>
          <p:nvPr/>
        </p:nvSpPr>
        <p:spPr>
          <a:xfrm>
            <a:off x="10263506" y="8965474"/>
            <a:ext cx="1476091" cy="646331"/>
          </a:xfrm>
          <a:prstGeom prst="rect">
            <a:avLst/>
          </a:prstGeom>
          <a:noFill/>
        </p:spPr>
        <p:txBody>
          <a:bodyPr wrap="square" rtlCol="0">
            <a:spAutoFit/>
          </a:bodyPr>
          <a:lstStyle/>
          <a:p>
            <a:r>
              <a:rPr lang="en-AU" b="1" dirty="0">
                <a:solidFill>
                  <a:schemeClr val="accent2"/>
                </a:solidFill>
                <a:latin typeface="Arial" panose="020B0604020202020204" pitchFamily="34" charset="0"/>
                <a:cs typeface="Arial" panose="020B0604020202020204" pitchFamily="34" charset="0"/>
              </a:rPr>
              <a:t>Released at finalisation </a:t>
            </a:r>
          </a:p>
        </p:txBody>
      </p:sp>
      <p:sp>
        <p:nvSpPr>
          <p:cNvPr id="40" name="Rectangle: Rounded Corners 39">
            <a:extLst>
              <a:ext uri="{FF2B5EF4-FFF2-40B4-BE49-F238E27FC236}">
                <a16:creationId xmlns:a16="http://schemas.microsoft.com/office/drawing/2014/main" id="{0597FC56-3809-4025-B84C-0BB850335EE4}"/>
              </a:ext>
            </a:extLst>
          </p:cNvPr>
          <p:cNvSpPr/>
          <p:nvPr/>
        </p:nvSpPr>
        <p:spPr>
          <a:xfrm rot="305050">
            <a:off x="2947338" y="2635688"/>
            <a:ext cx="4874151" cy="1015241"/>
          </a:xfrm>
          <a:prstGeom prst="roundRect">
            <a:avLst>
              <a:gd name="adj" fmla="val 50000"/>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Arc 40">
            <a:extLst>
              <a:ext uri="{FF2B5EF4-FFF2-40B4-BE49-F238E27FC236}">
                <a16:creationId xmlns:a16="http://schemas.microsoft.com/office/drawing/2014/main" id="{1B537F5D-4819-4400-BBF4-AF8AB40A9966}"/>
              </a:ext>
            </a:extLst>
          </p:cNvPr>
          <p:cNvSpPr/>
          <p:nvPr/>
        </p:nvSpPr>
        <p:spPr>
          <a:xfrm rot="17430090">
            <a:off x="1941500" y="4370036"/>
            <a:ext cx="2740877" cy="931772"/>
          </a:xfrm>
          <a:prstGeom prst="arc">
            <a:avLst>
              <a:gd name="adj1" fmla="val 10644606"/>
              <a:gd name="adj2" fmla="val 21190346"/>
            </a:avLst>
          </a:prstGeom>
          <a:ln w="12700">
            <a:solidFill>
              <a:srgbClr val="C55A11"/>
            </a:solidFill>
            <a:headEnd type="triangle"/>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68" name="Arrow: Right 67">
            <a:extLst>
              <a:ext uri="{FF2B5EF4-FFF2-40B4-BE49-F238E27FC236}">
                <a16:creationId xmlns:a16="http://schemas.microsoft.com/office/drawing/2014/main" id="{D6DB99AC-FC69-4957-B77A-538A41AA559D}"/>
              </a:ext>
            </a:extLst>
          </p:cNvPr>
          <p:cNvSpPr/>
          <p:nvPr/>
        </p:nvSpPr>
        <p:spPr>
          <a:xfrm rot="242317">
            <a:off x="4123731" y="6285540"/>
            <a:ext cx="4924530" cy="535487"/>
          </a:xfrm>
          <a:prstGeom prst="rightArrow">
            <a:avLst/>
          </a:prstGeom>
          <a:solidFill>
            <a:srgbClr val="C55A1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b="1" dirty="0">
                <a:solidFill>
                  <a:schemeClr val="bg1"/>
                </a:solidFill>
              </a:rPr>
              <a:t>55% drop in custodial penalty for bail refused</a:t>
            </a:r>
          </a:p>
        </p:txBody>
      </p:sp>
    </p:spTree>
    <p:extLst>
      <p:ext uri="{BB962C8B-B14F-4D97-AF65-F5344CB8AC3E}">
        <p14:creationId xmlns:p14="http://schemas.microsoft.com/office/powerpoint/2010/main" val="366994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par>
                          <p:cTn id="15" fill="hold">
                            <p:stCondLst>
                              <p:cond delay="0"/>
                            </p:stCondLst>
                            <p:childTnLst>
                              <p:par>
                                <p:cTn id="16" presetID="10" presetClass="entr" presetSubtype="0"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fade">
                                      <p:cBhvr>
                                        <p:cTn id="18" dur="500"/>
                                        <p:tgtEl>
                                          <p:spTgt spid="6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8"/>
                                        </p:tgtEl>
                                        <p:attrNameLst>
                                          <p:attrName>style.visibility</p:attrName>
                                        </p:attrNameLst>
                                      </p:cBhvr>
                                      <p:to>
                                        <p:strVal val="visible"/>
                                      </p:to>
                                    </p:set>
                                    <p:animEffect transition="in" filter="fade">
                                      <p:cBhvr>
                                        <p:cTn id="21"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8" grpId="0" animBg="1"/>
      <p:bldP spid="67" grpId="0" animBg="1"/>
      <p:bldP spid="6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Chart 29">
            <a:extLst>
              <a:ext uri="{FF2B5EF4-FFF2-40B4-BE49-F238E27FC236}">
                <a16:creationId xmlns:a16="http://schemas.microsoft.com/office/drawing/2014/main" id="{00000000-0008-0000-0400-000002000000}"/>
              </a:ext>
            </a:extLst>
          </p:cNvPr>
          <p:cNvGraphicFramePr>
            <a:graphicFrameLocks/>
          </p:cNvGraphicFramePr>
          <p:nvPr/>
        </p:nvGraphicFramePr>
        <p:xfrm>
          <a:off x="2107853" y="2161582"/>
          <a:ext cx="13298560" cy="7845732"/>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D6A7A553-BF5A-44DF-BF2C-612A5E183B2F}"/>
              </a:ext>
            </a:extLst>
          </p:cNvPr>
          <p:cNvSpPr>
            <a:spLocks noGrp="1"/>
          </p:cNvSpPr>
          <p:nvPr>
            <p:ph type="sldNum" sz="quarter" idx="4"/>
          </p:nvPr>
        </p:nvSpPr>
        <p:spPr/>
        <p:txBody>
          <a:bodyPr/>
          <a:lstStyle/>
          <a:p>
            <a:fld id="{BC64674B-0CCF-4531-A68C-815F17BC8CC8}" type="slidenum">
              <a:rPr lang="en-US" smtClean="0"/>
              <a:pPr/>
              <a:t>4</a:t>
            </a:fld>
            <a:endParaRPr lang="en-US" dirty="0"/>
          </a:p>
        </p:txBody>
      </p:sp>
      <p:pic>
        <p:nvPicPr>
          <p:cNvPr id="26" name="Picture 25"/>
          <p:cNvPicPr>
            <a:picLocks noChangeAspect="1"/>
          </p:cNvPicPr>
          <p:nvPr/>
        </p:nvPicPr>
        <p:blipFill>
          <a:blip r:embed="rId4"/>
          <a:stretch>
            <a:fillRect/>
          </a:stretch>
        </p:blipFill>
        <p:spPr>
          <a:xfrm>
            <a:off x="389819" y="498845"/>
            <a:ext cx="1089732" cy="782936"/>
          </a:xfrm>
          <a:prstGeom prst="rect">
            <a:avLst/>
          </a:prstGeom>
        </p:spPr>
      </p:pic>
      <p:sp>
        <p:nvSpPr>
          <p:cNvPr id="4" name="TextBox 3">
            <a:extLst>
              <a:ext uri="{FF2B5EF4-FFF2-40B4-BE49-F238E27FC236}">
                <a16:creationId xmlns:a16="http://schemas.microsoft.com/office/drawing/2014/main" id="{F9D639B2-42CA-41C4-BEF6-BEBEE850364B}"/>
              </a:ext>
            </a:extLst>
          </p:cNvPr>
          <p:cNvSpPr txBox="1"/>
          <p:nvPr/>
        </p:nvSpPr>
        <p:spPr>
          <a:xfrm>
            <a:off x="1828800" y="84570"/>
            <a:ext cx="16459200" cy="769441"/>
          </a:xfrm>
          <a:prstGeom prst="rect">
            <a:avLst/>
          </a:prstGeom>
          <a:noFill/>
        </p:spPr>
        <p:txBody>
          <a:bodyPr wrap="square">
            <a:spAutoFit/>
          </a:bodyPr>
          <a:lstStyle/>
          <a:p>
            <a:pPr algn="ctr" defTabSz="1371260">
              <a:defRPr/>
            </a:pPr>
            <a:r>
              <a:rPr lang="en-US" sz="4400" b="1" dirty="0">
                <a:solidFill>
                  <a:srgbClr val="453977"/>
                </a:solidFill>
                <a:latin typeface="Arial" panose="020B0604020202020204" pitchFamily="34" charset="0"/>
                <a:cs typeface="Arial" panose="020B0604020202020204" pitchFamily="34" charset="0"/>
              </a:rPr>
              <a:t>Aboriginal youth custody population</a:t>
            </a:r>
          </a:p>
        </p:txBody>
      </p:sp>
      <p:cxnSp>
        <p:nvCxnSpPr>
          <p:cNvPr id="20" name="Straight Arrow Connector 19">
            <a:extLst>
              <a:ext uri="{FF2B5EF4-FFF2-40B4-BE49-F238E27FC236}">
                <a16:creationId xmlns:a16="http://schemas.microsoft.com/office/drawing/2014/main" id="{04EE0E91-41FB-4AED-817B-CB392F8538DF}"/>
              </a:ext>
            </a:extLst>
          </p:cNvPr>
          <p:cNvCxnSpPr>
            <a:cxnSpLocks/>
          </p:cNvCxnSpPr>
          <p:nvPr/>
        </p:nvCxnSpPr>
        <p:spPr>
          <a:xfrm flipH="1" flipV="1">
            <a:off x="12510231" y="5255453"/>
            <a:ext cx="9046" cy="3640363"/>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1" name="Rectangle 20">
            <a:extLst>
              <a:ext uri="{FF2B5EF4-FFF2-40B4-BE49-F238E27FC236}">
                <a16:creationId xmlns:a16="http://schemas.microsoft.com/office/drawing/2014/main" id="{D044A57E-6639-416E-87FF-1363D3314D4D}"/>
              </a:ext>
            </a:extLst>
          </p:cNvPr>
          <p:cNvSpPr/>
          <p:nvPr/>
        </p:nvSpPr>
        <p:spPr>
          <a:xfrm>
            <a:off x="11093382" y="8257400"/>
            <a:ext cx="1425894" cy="548802"/>
          </a:xfrm>
          <a:prstGeom prst="rect">
            <a:avLst/>
          </a:prstGeom>
          <a:ln/>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600" dirty="0"/>
              <a:t>First COVID-19 restrictions</a:t>
            </a:r>
          </a:p>
        </p:txBody>
      </p:sp>
      <p:grpSp>
        <p:nvGrpSpPr>
          <p:cNvPr id="14" name="Group 13">
            <a:extLst>
              <a:ext uri="{FF2B5EF4-FFF2-40B4-BE49-F238E27FC236}">
                <a16:creationId xmlns:a16="http://schemas.microsoft.com/office/drawing/2014/main" id="{04562FB1-4BF9-479E-8C4D-00AE8F676124}"/>
              </a:ext>
            </a:extLst>
          </p:cNvPr>
          <p:cNvGrpSpPr/>
          <p:nvPr/>
        </p:nvGrpSpPr>
        <p:grpSpPr>
          <a:xfrm>
            <a:off x="15201185" y="4629614"/>
            <a:ext cx="2633378" cy="1855719"/>
            <a:chOff x="15563097" y="3344336"/>
            <a:chExt cx="2633378" cy="1855719"/>
          </a:xfrm>
        </p:grpSpPr>
        <p:sp>
          <p:nvSpPr>
            <p:cNvPr id="17" name="Speech Bubble: Rectangle 16">
              <a:extLst>
                <a:ext uri="{FF2B5EF4-FFF2-40B4-BE49-F238E27FC236}">
                  <a16:creationId xmlns:a16="http://schemas.microsoft.com/office/drawing/2014/main" id="{C8E26EB8-E18B-4709-B6E3-681E09B2245B}"/>
                </a:ext>
              </a:extLst>
            </p:cNvPr>
            <p:cNvSpPr/>
            <p:nvPr/>
          </p:nvSpPr>
          <p:spPr>
            <a:xfrm>
              <a:off x="15714537" y="4234560"/>
              <a:ext cx="2342028" cy="965495"/>
            </a:xfrm>
            <a:prstGeom prst="wedgeRectCallout">
              <a:avLst>
                <a:gd name="adj1" fmla="val -55917"/>
                <a:gd name="adj2" fmla="val -16388"/>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bg1">
                      <a:lumMod val="50000"/>
                    </a:schemeClr>
                  </a:solidFill>
                </a:rPr>
                <a:t>Total population</a:t>
              </a:r>
            </a:p>
            <a:p>
              <a:pPr algn="ctr"/>
              <a:r>
                <a:rPr lang="en-AU" dirty="0">
                  <a:solidFill>
                    <a:schemeClr val="bg1">
                      <a:lumMod val="50000"/>
                    </a:schemeClr>
                  </a:solidFill>
                </a:rPr>
                <a:t>Down 21% </a:t>
              </a:r>
            </a:p>
            <a:p>
              <a:pPr algn="ctr"/>
              <a:r>
                <a:rPr lang="en-AU" dirty="0">
                  <a:solidFill>
                    <a:schemeClr val="bg1">
                      <a:lumMod val="50000"/>
                    </a:schemeClr>
                  </a:solidFill>
                </a:rPr>
                <a:t>32 people</a:t>
              </a:r>
            </a:p>
          </p:txBody>
        </p:sp>
        <p:sp>
          <p:nvSpPr>
            <p:cNvPr id="18" name="Speech Bubble: Rectangle 17">
              <a:extLst>
                <a:ext uri="{FF2B5EF4-FFF2-40B4-BE49-F238E27FC236}">
                  <a16:creationId xmlns:a16="http://schemas.microsoft.com/office/drawing/2014/main" id="{EDEAFC59-A09C-43AF-B987-1E3DADA924DF}"/>
                </a:ext>
              </a:extLst>
            </p:cNvPr>
            <p:cNvSpPr/>
            <p:nvPr/>
          </p:nvSpPr>
          <p:spPr>
            <a:xfrm>
              <a:off x="15563097" y="3344336"/>
              <a:ext cx="2633378" cy="625839"/>
            </a:xfrm>
            <a:prstGeom prst="wedgeRectCallout">
              <a:avLst>
                <a:gd name="adj1" fmla="val 24377"/>
                <a:gd name="adj2" fmla="val 49370"/>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AU" u="sng" dirty="0">
                  <a:solidFill>
                    <a:schemeClr val="tx1"/>
                  </a:solidFill>
                </a:rPr>
                <a:t>Change from Dec 2015 to Dec 2019:</a:t>
              </a:r>
            </a:p>
          </p:txBody>
        </p:sp>
      </p:grpSp>
      <p:sp>
        <p:nvSpPr>
          <p:cNvPr id="22" name="Speech Bubble: Rectangle 21">
            <a:extLst>
              <a:ext uri="{FF2B5EF4-FFF2-40B4-BE49-F238E27FC236}">
                <a16:creationId xmlns:a16="http://schemas.microsoft.com/office/drawing/2014/main" id="{F84E40B3-3A37-4040-AF91-069FC34CE0B6}"/>
              </a:ext>
            </a:extLst>
          </p:cNvPr>
          <p:cNvSpPr/>
          <p:nvPr/>
        </p:nvSpPr>
        <p:spPr>
          <a:xfrm>
            <a:off x="15367794" y="6749718"/>
            <a:ext cx="2342028" cy="965495"/>
          </a:xfrm>
          <a:prstGeom prst="wedgeRectCallout">
            <a:avLst>
              <a:gd name="adj1" fmla="val -55917"/>
              <a:gd name="adj2" fmla="val -16388"/>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AU" b="1" dirty="0">
                <a:solidFill>
                  <a:schemeClr val="accent2">
                    <a:lumMod val="75000"/>
                  </a:schemeClr>
                </a:solidFill>
              </a:rPr>
              <a:t>Remand</a:t>
            </a:r>
          </a:p>
          <a:p>
            <a:pPr algn="ctr"/>
            <a:r>
              <a:rPr lang="en-AU" dirty="0">
                <a:solidFill>
                  <a:schemeClr val="accent2">
                    <a:lumMod val="75000"/>
                  </a:schemeClr>
                </a:solidFill>
              </a:rPr>
              <a:t>Down 22%</a:t>
            </a:r>
          </a:p>
          <a:p>
            <a:pPr algn="ctr"/>
            <a:r>
              <a:rPr lang="en-AU" dirty="0">
                <a:solidFill>
                  <a:schemeClr val="accent2">
                    <a:lumMod val="75000"/>
                  </a:schemeClr>
                </a:solidFill>
              </a:rPr>
              <a:t>18 people</a:t>
            </a:r>
          </a:p>
        </p:txBody>
      </p:sp>
      <p:sp>
        <p:nvSpPr>
          <p:cNvPr id="23" name="Speech Bubble: Rectangle 22">
            <a:extLst>
              <a:ext uri="{FF2B5EF4-FFF2-40B4-BE49-F238E27FC236}">
                <a16:creationId xmlns:a16="http://schemas.microsoft.com/office/drawing/2014/main" id="{BBE9930C-15B8-4066-880E-8BCA41F93E49}"/>
              </a:ext>
            </a:extLst>
          </p:cNvPr>
          <p:cNvSpPr/>
          <p:nvPr/>
        </p:nvSpPr>
        <p:spPr>
          <a:xfrm>
            <a:off x="15367794" y="7840707"/>
            <a:ext cx="2342028" cy="965495"/>
          </a:xfrm>
          <a:prstGeom prst="wedgeRectCallout">
            <a:avLst>
              <a:gd name="adj1" fmla="val -55917"/>
              <a:gd name="adj2" fmla="val -16388"/>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AU" b="1" dirty="0">
                <a:solidFill>
                  <a:srgbClr val="0070C0"/>
                </a:solidFill>
              </a:rPr>
              <a:t>Sentenced</a:t>
            </a:r>
          </a:p>
          <a:p>
            <a:pPr algn="ctr"/>
            <a:r>
              <a:rPr lang="en-AU" dirty="0">
                <a:solidFill>
                  <a:srgbClr val="0070C0"/>
                </a:solidFill>
              </a:rPr>
              <a:t>Down 20%</a:t>
            </a:r>
          </a:p>
          <a:p>
            <a:pPr algn="ctr"/>
            <a:r>
              <a:rPr lang="en-AU" dirty="0">
                <a:solidFill>
                  <a:srgbClr val="0070C0"/>
                </a:solidFill>
              </a:rPr>
              <a:t>13 people</a:t>
            </a:r>
          </a:p>
        </p:txBody>
      </p:sp>
      <p:sp>
        <p:nvSpPr>
          <p:cNvPr id="15" name="Facts rectangle">
            <a:extLst>
              <a:ext uri="{FF2B5EF4-FFF2-40B4-BE49-F238E27FC236}">
                <a16:creationId xmlns:a16="http://schemas.microsoft.com/office/drawing/2014/main" id="{E4EF900D-0D42-4EAF-92AA-57F36186892A}"/>
              </a:ext>
            </a:extLst>
          </p:cNvPr>
          <p:cNvSpPr>
            <a:spLocks/>
          </p:cNvSpPr>
          <p:nvPr/>
        </p:nvSpPr>
        <p:spPr>
          <a:xfrm>
            <a:off x="1959429" y="1129553"/>
            <a:ext cx="15938753" cy="8928847"/>
          </a:xfrm>
          <a:prstGeom prst="roundRect">
            <a:avLst>
              <a:gd name="adj" fmla="val 3139"/>
            </a:avLst>
          </a:prstGeom>
          <a:noFill/>
          <a:ln w="28575" cap="rnd" cmpd="sng" algn="ctr">
            <a:solidFill>
              <a:schemeClr val="tx1"/>
            </a:solidFill>
            <a:prstDash val="solid"/>
          </a:ln>
          <a:effectLst/>
        </p:spPr>
        <p:txBody>
          <a:bodyPr lIns="137135" tIns="68568" rIns="137135" bIns="68568" anchor="ctr"/>
          <a:lstStyle/>
          <a:p>
            <a:pPr algn="ctr" defTabSz="685676">
              <a:defRPr/>
            </a:pPr>
            <a:endParaRPr lang="en-AU" sz="4050" kern="0" dirty="0">
              <a:solidFill>
                <a:prstClr val="white"/>
              </a:solidFill>
              <a:latin typeface="Trebuchet MS" panose="020B0603020202020204"/>
            </a:endParaRPr>
          </a:p>
        </p:txBody>
      </p:sp>
      <p:grpSp>
        <p:nvGrpSpPr>
          <p:cNvPr id="2" name="Group 1">
            <a:extLst>
              <a:ext uri="{FF2B5EF4-FFF2-40B4-BE49-F238E27FC236}">
                <a16:creationId xmlns:a16="http://schemas.microsoft.com/office/drawing/2014/main" id="{3B68E00E-291C-4C25-AF0E-FF9194947DFD}"/>
              </a:ext>
            </a:extLst>
          </p:cNvPr>
          <p:cNvGrpSpPr/>
          <p:nvPr/>
        </p:nvGrpSpPr>
        <p:grpSpPr>
          <a:xfrm>
            <a:off x="3097121" y="1409323"/>
            <a:ext cx="3505145" cy="2734632"/>
            <a:chOff x="3097121" y="1409323"/>
            <a:chExt cx="3505145" cy="2734632"/>
          </a:xfrm>
        </p:grpSpPr>
        <p:graphicFrame>
          <p:nvGraphicFramePr>
            <p:cNvPr id="24" name="Chart 23">
              <a:extLst>
                <a:ext uri="{FF2B5EF4-FFF2-40B4-BE49-F238E27FC236}">
                  <a16:creationId xmlns:a16="http://schemas.microsoft.com/office/drawing/2014/main" id="{809B3054-57BB-43F5-A7FE-EF5CF63F4011}"/>
                </a:ext>
              </a:extLst>
            </p:cNvPr>
            <p:cNvGraphicFramePr>
              <a:graphicFrameLocks/>
            </p:cNvGraphicFramePr>
            <p:nvPr/>
          </p:nvGraphicFramePr>
          <p:xfrm>
            <a:off x="3097121" y="1409323"/>
            <a:ext cx="3505145" cy="2734632"/>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2CB38A18-9A32-47AC-B67A-42F291ADC5A7}"/>
                </a:ext>
              </a:extLst>
            </p:cNvPr>
            <p:cNvSpPr txBox="1"/>
            <p:nvPr/>
          </p:nvSpPr>
          <p:spPr>
            <a:xfrm>
              <a:off x="4517808" y="2574559"/>
              <a:ext cx="783215" cy="584775"/>
            </a:xfrm>
            <a:prstGeom prst="rect">
              <a:avLst/>
            </a:prstGeom>
            <a:noFill/>
          </p:spPr>
          <p:txBody>
            <a:bodyPr wrap="square" rtlCol="0">
              <a:spAutoFit/>
            </a:bodyPr>
            <a:lstStyle/>
            <a:p>
              <a:pPr algn="ctr"/>
              <a:r>
                <a:rPr lang="en-AU" sz="1600" b="1" dirty="0"/>
                <a:t>Dec</a:t>
              </a:r>
            </a:p>
            <a:p>
              <a:pPr algn="ctr"/>
              <a:r>
                <a:rPr lang="en-AU" sz="1600" b="1" dirty="0"/>
                <a:t>2015</a:t>
              </a:r>
            </a:p>
          </p:txBody>
        </p:sp>
      </p:grpSp>
      <p:grpSp>
        <p:nvGrpSpPr>
          <p:cNvPr id="5" name="Group 4">
            <a:extLst>
              <a:ext uri="{FF2B5EF4-FFF2-40B4-BE49-F238E27FC236}">
                <a16:creationId xmlns:a16="http://schemas.microsoft.com/office/drawing/2014/main" id="{5FFD4938-265F-4124-93A5-1C69227EDCF3}"/>
              </a:ext>
            </a:extLst>
          </p:cNvPr>
          <p:cNvGrpSpPr/>
          <p:nvPr/>
        </p:nvGrpSpPr>
        <p:grpSpPr>
          <a:xfrm>
            <a:off x="10265047" y="1426430"/>
            <a:ext cx="3505145" cy="2734632"/>
            <a:chOff x="10265047" y="1426430"/>
            <a:chExt cx="3505145" cy="2734632"/>
          </a:xfrm>
        </p:grpSpPr>
        <p:graphicFrame>
          <p:nvGraphicFramePr>
            <p:cNvPr id="31" name="Chart 30">
              <a:extLst>
                <a:ext uri="{FF2B5EF4-FFF2-40B4-BE49-F238E27FC236}">
                  <a16:creationId xmlns:a16="http://schemas.microsoft.com/office/drawing/2014/main" id="{4CC41783-4E3D-4982-9844-A4243C8C5C69}"/>
                </a:ext>
              </a:extLst>
            </p:cNvPr>
            <p:cNvGraphicFramePr>
              <a:graphicFrameLocks/>
            </p:cNvGraphicFramePr>
            <p:nvPr/>
          </p:nvGraphicFramePr>
          <p:xfrm>
            <a:off x="10265047" y="1426430"/>
            <a:ext cx="3505145" cy="2734632"/>
          </p:xfrm>
          <a:graphic>
            <a:graphicData uri="http://schemas.openxmlformats.org/drawingml/2006/chart">
              <c:chart xmlns:c="http://schemas.openxmlformats.org/drawingml/2006/chart" xmlns:r="http://schemas.openxmlformats.org/officeDocument/2006/relationships" r:id="rId6"/>
            </a:graphicData>
          </a:graphic>
        </p:graphicFrame>
        <p:sp>
          <p:nvSpPr>
            <p:cNvPr id="35" name="TextBox 34">
              <a:extLst>
                <a:ext uri="{FF2B5EF4-FFF2-40B4-BE49-F238E27FC236}">
                  <a16:creationId xmlns:a16="http://schemas.microsoft.com/office/drawing/2014/main" id="{1BE9AB0A-E9FB-4DA8-B05E-2279CFA152FF}"/>
                </a:ext>
              </a:extLst>
            </p:cNvPr>
            <p:cNvSpPr txBox="1"/>
            <p:nvPr/>
          </p:nvSpPr>
          <p:spPr>
            <a:xfrm>
              <a:off x="11727016" y="2574559"/>
              <a:ext cx="783215" cy="584775"/>
            </a:xfrm>
            <a:prstGeom prst="rect">
              <a:avLst/>
            </a:prstGeom>
            <a:noFill/>
          </p:spPr>
          <p:txBody>
            <a:bodyPr wrap="square" rtlCol="0">
              <a:spAutoFit/>
            </a:bodyPr>
            <a:lstStyle/>
            <a:p>
              <a:pPr algn="ctr"/>
              <a:r>
                <a:rPr lang="en-AU" sz="1600" b="1" dirty="0"/>
                <a:t>Dec</a:t>
              </a:r>
            </a:p>
            <a:p>
              <a:pPr algn="ctr"/>
              <a:r>
                <a:rPr lang="en-AU" sz="1600" b="1" dirty="0"/>
                <a:t>2019</a:t>
              </a:r>
            </a:p>
          </p:txBody>
        </p:sp>
      </p:grpSp>
      <p:cxnSp>
        <p:nvCxnSpPr>
          <p:cNvPr id="25" name="Straight Arrow Connector 24">
            <a:extLst>
              <a:ext uri="{FF2B5EF4-FFF2-40B4-BE49-F238E27FC236}">
                <a16:creationId xmlns:a16="http://schemas.microsoft.com/office/drawing/2014/main" id="{C5D7CB7A-5FD0-4D41-A58B-5E0FF2393AAD}"/>
              </a:ext>
            </a:extLst>
          </p:cNvPr>
          <p:cNvCxnSpPr>
            <a:cxnSpLocks/>
          </p:cNvCxnSpPr>
          <p:nvPr/>
        </p:nvCxnSpPr>
        <p:spPr>
          <a:xfrm flipV="1">
            <a:off x="4149352" y="4143955"/>
            <a:ext cx="207495" cy="6106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40DEDDDE-9470-4C6F-AEFD-805F004FAD63}"/>
              </a:ext>
            </a:extLst>
          </p:cNvPr>
          <p:cNvCxnSpPr>
            <a:cxnSpLocks/>
          </p:cNvCxnSpPr>
          <p:nvPr/>
        </p:nvCxnSpPr>
        <p:spPr>
          <a:xfrm flipV="1">
            <a:off x="11979977" y="4340681"/>
            <a:ext cx="0" cy="8386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849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22" presetClass="entr" presetSubtype="8" fill="hold" grpId="0" nodeType="withEffect">
                                  <p:stCondLst>
                                    <p:cond delay="0"/>
                                  </p:stCondLst>
                                  <p:childTnLst>
                                    <p:set>
                                      <p:cBhvr>
                                        <p:cTn id="16"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17" dur="500"/>
                                        <p:tgtEl>
                                          <p:spTgt spid="30">
                                            <p:graphicEl>
                                              <a:chart seriesIdx="0"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22" dur="500"/>
                                        <p:tgtEl>
                                          <p:spTgt spid="30">
                                            <p:graphicEl>
                                              <a:chart seriesIdx="1" categoryIdx="-4" bldStep="series"/>
                                            </p:graphic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25" dur="500"/>
                                        <p:tgtEl>
                                          <p:spTgt spid="30">
                                            <p:graphicEl>
                                              <a:chart seriesIdx="2" categoryIdx="-4" bldStep="series"/>
                                            </p:graphicEl>
                                          </p:spTgt>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5"/>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0" grpId="0" uiExpand="1">
        <p:bldSub>
          <a:bldChart bld="series"/>
        </p:bldSub>
      </p:bldGraphic>
      <p:bldP spid="21" grpId="0" animBg="1"/>
      <p:bldP spid="22"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DB3A2A31-C71E-41F2-B5FC-16C7D4A30BD4}"/>
              </a:ext>
            </a:extLst>
          </p:cNvPr>
          <p:cNvGraphicFramePr>
            <a:graphicFrameLocks/>
          </p:cNvGraphicFramePr>
          <p:nvPr>
            <p:extLst>
              <p:ext uri="{D42A27DB-BD31-4B8C-83A1-F6EECF244321}">
                <p14:modId xmlns:p14="http://schemas.microsoft.com/office/powerpoint/2010/main" val="3310149130"/>
              </p:ext>
            </p:extLst>
          </p:nvPr>
        </p:nvGraphicFramePr>
        <p:xfrm>
          <a:off x="2508606" y="1080506"/>
          <a:ext cx="14800648" cy="849531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D6A7A553-BF5A-44DF-BF2C-612A5E183B2F}"/>
              </a:ext>
            </a:extLst>
          </p:cNvPr>
          <p:cNvSpPr>
            <a:spLocks noGrp="1"/>
          </p:cNvSpPr>
          <p:nvPr>
            <p:ph type="sldNum" sz="quarter" idx="4"/>
          </p:nvPr>
        </p:nvSpPr>
        <p:spPr/>
        <p:txBody>
          <a:bodyPr/>
          <a:lstStyle/>
          <a:p>
            <a:fld id="{BC64674B-0CCF-4531-A68C-815F17BC8CC8}" type="slidenum">
              <a:rPr lang="en-US" smtClean="0"/>
              <a:pPr/>
              <a:t>5</a:t>
            </a:fld>
            <a:endParaRPr lang="en-US" dirty="0"/>
          </a:p>
        </p:txBody>
      </p:sp>
      <p:pic>
        <p:nvPicPr>
          <p:cNvPr id="26" name="Picture 25"/>
          <p:cNvPicPr>
            <a:picLocks noChangeAspect="1"/>
          </p:cNvPicPr>
          <p:nvPr/>
        </p:nvPicPr>
        <p:blipFill>
          <a:blip r:embed="rId4"/>
          <a:stretch>
            <a:fillRect/>
          </a:stretch>
        </p:blipFill>
        <p:spPr>
          <a:xfrm>
            <a:off x="389819" y="498845"/>
            <a:ext cx="1089732" cy="782936"/>
          </a:xfrm>
          <a:prstGeom prst="rect">
            <a:avLst/>
          </a:prstGeom>
        </p:spPr>
      </p:pic>
      <p:sp>
        <p:nvSpPr>
          <p:cNvPr id="4" name="TextBox 3">
            <a:extLst>
              <a:ext uri="{FF2B5EF4-FFF2-40B4-BE49-F238E27FC236}">
                <a16:creationId xmlns:a16="http://schemas.microsoft.com/office/drawing/2014/main" id="{F9D639B2-42CA-41C4-BEF6-BEBEE850364B}"/>
              </a:ext>
            </a:extLst>
          </p:cNvPr>
          <p:cNvSpPr txBox="1"/>
          <p:nvPr/>
        </p:nvSpPr>
        <p:spPr>
          <a:xfrm>
            <a:off x="3116742" y="84570"/>
            <a:ext cx="13538401" cy="707886"/>
          </a:xfrm>
          <a:prstGeom prst="rect">
            <a:avLst/>
          </a:prstGeom>
          <a:noFill/>
        </p:spPr>
        <p:txBody>
          <a:bodyPr wrap="square">
            <a:spAutoFit/>
          </a:bodyPr>
          <a:lstStyle/>
          <a:p>
            <a:pPr algn="ctr" defTabSz="1371260">
              <a:defRPr/>
            </a:pPr>
            <a:r>
              <a:rPr lang="en-US" sz="4000" b="1" dirty="0">
                <a:solidFill>
                  <a:srgbClr val="453977"/>
                </a:solidFill>
                <a:latin typeface="Arial" panose="020B0604020202020204" pitchFamily="34" charset="0"/>
                <a:cs typeface="Arial" panose="020B0604020202020204" pitchFamily="34" charset="0"/>
              </a:rPr>
              <a:t>Aboriginal youth custody – by age &amp; gender</a:t>
            </a:r>
          </a:p>
        </p:txBody>
      </p:sp>
      <p:sp>
        <p:nvSpPr>
          <p:cNvPr id="14" name="Facts rectangle">
            <a:extLst>
              <a:ext uri="{FF2B5EF4-FFF2-40B4-BE49-F238E27FC236}">
                <a16:creationId xmlns:a16="http://schemas.microsoft.com/office/drawing/2014/main" id="{26B4277E-B96B-4EF0-9C44-69893E062358}"/>
              </a:ext>
            </a:extLst>
          </p:cNvPr>
          <p:cNvSpPr>
            <a:spLocks/>
          </p:cNvSpPr>
          <p:nvPr/>
        </p:nvSpPr>
        <p:spPr>
          <a:xfrm>
            <a:off x="2390495" y="1101591"/>
            <a:ext cx="15319327" cy="8901945"/>
          </a:xfrm>
          <a:prstGeom prst="roundRect">
            <a:avLst>
              <a:gd name="adj" fmla="val 3139"/>
            </a:avLst>
          </a:prstGeom>
          <a:noFill/>
          <a:ln w="28575" cap="rnd" cmpd="sng" algn="ctr">
            <a:solidFill>
              <a:schemeClr val="tx1"/>
            </a:solidFill>
            <a:prstDash val="solid"/>
          </a:ln>
          <a:effectLst/>
        </p:spPr>
        <p:txBody>
          <a:bodyPr lIns="137135" tIns="68568" rIns="137135" bIns="68568" anchor="ctr"/>
          <a:lstStyle/>
          <a:p>
            <a:pPr algn="ctr" defTabSz="685676">
              <a:defRPr/>
            </a:pPr>
            <a:endParaRPr lang="en-AU" sz="4050" kern="0" dirty="0">
              <a:solidFill>
                <a:prstClr val="white"/>
              </a:solidFill>
              <a:latin typeface="Trebuchet MS" panose="020B0603020202020204"/>
            </a:endParaRPr>
          </a:p>
        </p:txBody>
      </p:sp>
      <p:sp>
        <p:nvSpPr>
          <p:cNvPr id="16" name="TextBox 5">
            <a:extLst>
              <a:ext uri="{FF2B5EF4-FFF2-40B4-BE49-F238E27FC236}">
                <a16:creationId xmlns:a16="http://schemas.microsoft.com/office/drawing/2014/main" id="{E99EB5D2-9D72-498C-BCA3-466A22586AC0}"/>
              </a:ext>
            </a:extLst>
          </p:cNvPr>
          <p:cNvSpPr txBox="1">
            <a:spLocks noChangeArrowheads="1"/>
          </p:cNvSpPr>
          <p:nvPr/>
        </p:nvSpPr>
        <p:spPr bwMode="auto">
          <a:xfrm>
            <a:off x="6240777" y="874805"/>
            <a:ext cx="7070271" cy="41140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2623" tIns="51312" rIns="102623" bIns="51312">
            <a:spAutoFit/>
          </a:bodyPr>
          <a:lstStyle>
            <a:lvl1pPr eaLnBrk="0" hangingPunct="0">
              <a:spcBef>
                <a:spcPct val="20000"/>
              </a:spcBef>
              <a:buFont typeface="Arial" charset="0"/>
              <a:buChar char="•"/>
              <a:defRPr sz="4300">
                <a:solidFill>
                  <a:schemeClr val="tx1"/>
                </a:solidFill>
                <a:latin typeface="Calibri" pitchFamily="34" charset="0"/>
              </a:defRPr>
            </a:lvl1pPr>
            <a:lvl2pPr marL="742950" indent="-285750" eaLnBrk="0" hangingPunct="0">
              <a:spcBef>
                <a:spcPct val="20000"/>
              </a:spcBef>
              <a:buFont typeface="Arial" charset="0"/>
              <a:buChar char="–"/>
              <a:defRPr sz="3700">
                <a:solidFill>
                  <a:schemeClr val="tx1"/>
                </a:solidFill>
                <a:latin typeface="Calibri" pitchFamily="34" charset="0"/>
              </a:defRPr>
            </a:lvl2pPr>
            <a:lvl3pPr marL="1143000" indent="-228600" eaLnBrk="0" hangingPunct="0">
              <a:spcBef>
                <a:spcPct val="20000"/>
              </a:spcBef>
              <a:buFont typeface="Arial" charset="0"/>
              <a:buChar char="•"/>
              <a:defRPr sz="3200">
                <a:solidFill>
                  <a:schemeClr val="tx1"/>
                </a:solidFill>
                <a:latin typeface="Calibri" pitchFamily="34" charset="0"/>
              </a:defRPr>
            </a:lvl3pPr>
            <a:lvl4pPr marL="1600200" indent="-228600" eaLnBrk="0" hangingPunct="0">
              <a:spcBef>
                <a:spcPct val="20000"/>
              </a:spcBef>
              <a:buFont typeface="Arial" charset="0"/>
              <a:buChar char="–"/>
              <a:defRPr sz="2700">
                <a:solidFill>
                  <a:schemeClr val="tx1"/>
                </a:solidFill>
                <a:latin typeface="Calibri" pitchFamily="34" charset="0"/>
              </a:defRPr>
            </a:lvl4pPr>
            <a:lvl5pPr marL="2057400" indent="-228600" eaLnBrk="0" hangingPunct="0">
              <a:spcBef>
                <a:spcPct val="20000"/>
              </a:spcBef>
              <a:buFont typeface="Arial" charset="0"/>
              <a:buChar char="»"/>
              <a:defRPr sz="2700">
                <a:solidFill>
                  <a:schemeClr val="tx1"/>
                </a:solidFill>
                <a:latin typeface="Calibri" pitchFamily="34" charset="0"/>
              </a:defRPr>
            </a:lvl5pPr>
            <a:lvl6pPr marL="25146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6pPr>
            <a:lvl7pPr marL="29718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7pPr>
            <a:lvl8pPr marL="34290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8pPr>
            <a:lvl9pPr marL="38862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9pPr>
          </a:lstStyle>
          <a:p>
            <a:pPr algn="ctr">
              <a:buNone/>
              <a:defRPr sz="1400" b="0" i="0" u="none" strike="noStrike" kern="1200" spc="0" baseline="0">
                <a:solidFill>
                  <a:prstClr val="black">
                    <a:lumMod val="65000"/>
                    <a:lumOff val="35000"/>
                  </a:prstClr>
                </a:solidFill>
                <a:latin typeface="+mn-lt"/>
                <a:ea typeface="+mn-ea"/>
                <a:cs typeface="+mn-cs"/>
              </a:defRPr>
            </a:pPr>
            <a:r>
              <a:rPr lang="en-AU" sz="2000" b="1" dirty="0">
                <a:solidFill>
                  <a:schemeClr val="accent2"/>
                </a:solidFill>
              </a:rPr>
              <a:t>Aboriginal youth in custody: 12 monthly rolling average</a:t>
            </a:r>
            <a:endParaRPr lang="en-AU" sz="1600" dirty="0">
              <a:solidFill>
                <a:schemeClr val="accent2"/>
              </a:solidFill>
            </a:endParaRPr>
          </a:p>
        </p:txBody>
      </p:sp>
      <p:sp>
        <p:nvSpPr>
          <p:cNvPr id="2" name="Rectangle: Rounded Corners 1">
            <a:extLst>
              <a:ext uri="{FF2B5EF4-FFF2-40B4-BE49-F238E27FC236}">
                <a16:creationId xmlns:a16="http://schemas.microsoft.com/office/drawing/2014/main" id="{B413223E-1EFD-4112-A9F5-4071AA9FFB03}"/>
              </a:ext>
            </a:extLst>
          </p:cNvPr>
          <p:cNvSpPr/>
          <p:nvPr/>
        </p:nvSpPr>
        <p:spPr>
          <a:xfrm>
            <a:off x="5833572" y="5143500"/>
            <a:ext cx="2011976" cy="933739"/>
          </a:xfrm>
          <a:prstGeom prst="roundRect">
            <a:avLst/>
          </a:prstGeom>
          <a:solidFill>
            <a:srgbClr val="4F40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t>10% </a:t>
            </a:r>
            <a:r>
              <a:rPr lang="en-AU" sz="1600" dirty="0"/>
              <a:t>of Aboriginal young people in custody are female</a:t>
            </a:r>
          </a:p>
        </p:txBody>
      </p:sp>
      <p:cxnSp>
        <p:nvCxnSpPr>
          <p:cNvPr id="15" name="Straight Connector 14">
            <a:extLst>
              <a:ext uri="{FF2B5EF4-FFF2-40B4-BE49-F238E27FC236}">
                <a16:creationId xmlns:a16="http://schemas.microsoft.com/office/drawing/2014/main" id="{81F80BF0-ACE1-436E-B3EE-F6E1CC407F54}"/>
              </a:ext>
            </a:extLst>
          </p:cNvPr>
          <p:cNvCxnSpPr/>
          <p:nvPr/>
        </p:nvCxnSpPr>
        <p:spPr>
          <a:xfrm flipV="1">
            <a:off x="11646853" y="1492515"/>
            <a:ext cx="0" cy="6889931"/>
          </a:xfrm>
          <a:prstGeom prst="line">
            <a:avLst/>
          </a:prstGeom>
          <a:ln w="38100">
            <a:solidFill>
              <a:srgbClr val="C00000"/>
            </a:solidFill>
            <a:prstDash val="lgDashDot"/>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F434EFB-F46A-4935-8977-C563C55FE452}"/>
              </a:ext>
            </a:extLst>
          </p:cNvPr>
          <p:cNvSpPr txBox="1"/>
          <p:nvPr/>
        </p:nvSpPr>
        <p:spPr>
          <a:xfrm>
            <a:off x="11829311" y="1699950"/>
            <a:ext cx="198002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COVID-19 Period</a:t>
            </a:r>
          </a:p>
        </p:txBody>
      </p:sp>
      <p:sp>
        <p:nvSpPr>
          <p:cNvPr id="23" name="TextBox 1">
            <a:extLst>
              <a:ext uri="{FF2B5EF4-FFF2-40B4-BE49-F238E27FC236}">
                <a16:creationId xmlns:a16="http://schemas.microsoft.com/office/drawing/2014/main" id="{572ED174-3DE0-4CF1-85F3-A081A99A184F}"/>
              </a:ext>
            </a:extLst>
          </p:cNvPr>
          <p:cNvSpPr txBox="1"/>
          <p:nvPr/>
        </p:nvSpPr>
        <p:spPr>
          <a:xfrm flipH="1">
            <a:off x="11594216" y="9474606"/>
            <a:ext cx="5450576" cy="41139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AU" sz="1800" dirty="0">
                <a:latin typeface="Arial" panose="020B0604020202020204" pitchFamily="34" charset="0"/>
                <a:cs typeface="Arial" panose="020B0604020202020204" pitchFamily="34" charset="0"/>
              </a:rPr>
              <a:t>% Change from December 2015 to December 2019</a:t>
            </a:r>
          </a:p>
        </p:txBody>
      </p:sp>
    </p:spTree>
    <p:extLst>
      <p:ext uri="{BB962C8B-B14F-4D97-AF65-F5344CB8AC3E}">
        <p14:creationId xmlns:p14="http://schemas.microsoft.com/office/powerpoint/2010/main" val="3589721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54B30049-D462-4C8C-8847-F0972FB21EB4}"/>
              </a:ext>
            </a:extLst>
          </p:cNvPr>
          <p:cNvGraphicFramePr>
            <a:graphicFrameLocks/>
          </p:cNvGraphicFramePr>
          <p:nvPr>
            <p:extLst>
              <p:ext uri="{D42A27DB-BD31-4B8C-83A1-F6EECF244321}">
                <p14:modId xmlns:p14="http://schemas.microsoft.com/office/powerpoint/2010/main" val="2375092674"/>
              </p:ext>
            </p:extLst>
          </p:nvPr>
        </p:nvGraphicFramePr>
        <p:xfrm>
          <a:off x="2301456" y="1277497"/>
          <a:ext cx="8853489" cy="402879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5E41B3D3-2238-47E5-B18E-A0292B8CBD69}"/>
              </a:ext>
            </a:extLst>
          </p:cNvPr>
          <p:cNvSpPr txBox="1"/>
          <p:nvPr/>
        </p:nvSpPr>
        <p:spPr>
          <a:xfrm>
            <a:off x="4199372" y="177146"/>
            <a:ext cx="11271804" cy="584775"/>
          </a:xfrm>
          <a:prstGeom prst="rect">
            <a:avLst/>
          </a:prstGeom>
          <a:noFill/>
        </p:spPr>
        <p:txBody>
          <a:bodyPr wrap="none">
            <a:spAutoFit/>
          </a:bodyPr>
          <a:lstStyle/>
          <a:p>
            <a:pPr algn="ctr" defTabSz="1371191" fontAlgn="auto">
              <a:spcBef>
                <a:spcPts val="0"/>
              </a:spcBef>
              <a:spcAft>
                <a:spcPts val="0"/>
              </a:spcAft>
              <a:defRPr/>
            </a:pPr>
            <a:r>
              <a:rPr lang="en-US" sz="3200" b="1" dirty="0">
                <a:solidFill>
                  <a:srgbClr val="453977"/>
                </a:solidFill>
                <a:latin typeface="Arial" panose="020B0604020202020204" pitchFamily="34" charset="0"/>
                <a:cs typeface="Arial" panose="020B0604020202020204" pitchFamily="34" charset="0"/>
              </a:rPr>
              <a:t>How long do Aboriginal young people spend in custody?</a:t>
            </a:r>
          </a:p>
        </p:txBody>
      </p:sp>
      <p:sp>
        <p:nvSpPr>
          <p:cNvPr id="7" name="Facts rectangle">
            <a:extLst>
              <a:ext uri="{FF2B5EF4-FFF2-40B4-BE49-F238E27FC236}">
                <a16:creationId xmlns:a16="http://schemas.microsoft.com/office/drawing/2014/main" id="{A885EBEF-36A2-457C-9A81-458915730C10}"/>
              </a:ext>
            </a:extLst>
          </p:cNvPr>
          <p:cNvSpPr>
            <a:spLocks/>
          </p:cNvSpPr>
          <p:nvPr/>
        </p:nvSpPr>
        <p:spPr>
          <a:xfrm>
            <a:off x="2101315" y="1050113"/>
            <a:ext cx="9770895" cy="4392000"/>
          </a:xfrm>
          <a:prstGeom prst="roundRect">
            <a:avLst>
              <a:gd name="adj" fmla="val 3139"/>
            </a:avLst>
          </a:prstGeom>
          <a:noFill/>
          <a:ln w="28575" cap="rnd" cmpd="sng" algn="ctr">
            <a:solidFill>
              <a:schemeClr val="tx1"/>
            </a:solidFill>
            <a:prstDash val="solid"/>
          </a:ln>
          <a:effectLst/>
        </p:spPr>
        <p:txBody>
          <a:bodyPr lIns="137135" tIns="68568" rIns="137135" bIns="68568" anchor="ctr"/>
          <a:lstStyle/>
          <a:p>
            <a:pPr marL="0" marR="0" lvl="0" indent="0" algn="ctr" defTabSz="685676" rtl="0" eaLnBrk="1" fontAlgn="auto" latinLnBrk="0" hangingPunct="1">
              <a:lnSpc>
                <a:spcPct val="100000"/>
              </a:lnSpc>
              <a:spcBef>
                <a:spcPts val="0"/>
              </a:spcBef>
              <a:spcAft>
                <a:spcPts val="0"/>
              </a:spcAft>
              <a:buClrTx/>
              <a:buSzTx/>
              <a:buFontTx/>
              <a:buNone/>
              <a:tabLst/>
              <a:defRPr/>
            </a:pPr>
            <a:endParaRPr kumimoji="0" lang="en-AU" sz="405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4" name="Arrow: Up 13">
            <a:extLst>
              <a:ext uri="{FF2B5EF4-FFF2-40B4-BE49-F238E27FC236}">
                <a16:creationId xmlns:a16="http://schemas.microsoft.com/office/drawing/2014/main" id="{94460C6D-C4E8-436D-BD9F-4EEC539B526D}"/>
              </a:ext>
            </a:extLst>
          </p:cNvPr>
          <p:cNvSpPr/>
          <p:nvPr/>
        </p:nvSpPr>
        <p:spPr>
          <a:xfrm>
            <a:off x="3103417" y="2978727"/>
            <a:ext cx="755075" cy="540326"/>
          </a:xfrm>
          <a:prstGeom prst="upArrow">
            <a:avLst/>
          </a:prstGeom>
          <a:solidFill>
            <a:srgbClr val="C0504D">
              <a:lumMod val="60000"/>
              <a:lumOff val="40000"/>
            </a:srgbClr>
          </a:solidFill>
          <a:ln w="12700" cap="flat" cmpd="sng" algn="ctr">
            <a:solidFill>
              <a:srgbClr val="C0504D">
                <a:lumMod val="50000"/>
              </a:srgbClr>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1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7" name="Arrow: Up 16">
            <a:extLst>
              <a:ext uri="{FF2B5EF4-FFF2-40B4-BE49-F238E27FC236}">
                <a16:creationId xmlns:a16="http://schemas.microsoft.com/office/drawing/2014/main" id="{78627712-5D38-444E-928B-1924A7BFFA5B}"/>
              </a:ext>
            </a:extLst>
          </p:cNvPr>
          <p:cNvSpPr/>
          <p:nvPr/>
        </p:nvSpPr>
        <p:spPr>
          <a:xfrm rot="10800000">
            <a:off x="4224034" y="3086955"/>
            <a:ext cx="484909" cy="371194"/>
          </a:xfrm>
          <a:prstGeom prst="upArrow">
            <a:avLst/>
          </a:prstGeom>
          <a:solidFill>
            <a:srgbClr val="9BBB59">
              <a:lumMod val="60000"/>
              <a:lumOff val="40000"/>
            </a:srgbClr>
          </a:solidFill>
          <a:ln w="12700" cap="flat" cmpd="sng" algn="ctr">
            <a:solidFill>
              <a:srgbClr val="9BBB59">
                <a:lumMod val="75000"/>
              </a:srgbClr>
            </a:solidFill>
            <a:prstDash val="solid"/>
            <a:miter lim="800000"/>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1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8" name="Arrow: Up 17">
            <a:extLst>
              <a:ext uri="{FF2B5EF4-FFF2-40B4-BE49-F238E27FC236}">
                <a16:creationId xmlns:a16="http://schemas.microsoft.com/office/drawing/2014/main" id="{43D27589-DDF4-4504-A4FA-BD4752745BAE}"/>
              </a:ext>
            </a:extLst>
          </p:cNvPr>
          <p:cNvSpPr/>
          <p:nvPr/>
        </p:nvSpPr>
        <p:spPr>
          <a:xfrm rot="10800000">
            <a:off x="6279390" y="3105049"/>
            <a:ext cx="484909" cy="371194"/>
          </a:xfrm>
          <a:prstGeom prst="upArrow">
            <a:avLst/>
          </a:prstGeom>
          <a:solidFill>
            <a:srgbClr val="9BBB59">
              <a:lumMod val="60000"/>
              <a:lumOff val="40000"/>
            </a:srgbClr>
          </a:solidFill>
          <a:ln w="12700" cap="flat" cmpd="sng" algn="ctr">
            <a:solidFill>
              <a:srgbClr val="9BBB59">
                <a:lumMod val="75000"/>
              </a:srgbClr>
            </a:solidFill>
            <a:prstDash val="solid"/>
            <a:miter lim="800000"/>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1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9" name="Arrow: Up 18">
            <a:extLst>
              <a:ext uri="{FF2B5EF4-FFF2-40B4-BE49-F238E27FC236}">
                <a16:creationId xmlns:a16="http://schemas.microsoft.com/office/drawing/2014/main" id="{8FAD7BEF-D12A-4C8D-B95D-001BDA0CA10E}"/>
              </a:ext>
            </a:extLst>
          </p:cNvPr>
          <p:cNvSpPr/>
          <p:nvPr/>
        </p:nvSpPr>
        <p:spPr>
          <a:xfrm rot="10800000">
            <a:off x="7204580" y="3105049"/>
            <a:ext cx="484909" cy="371194"/>
          </a:xfrm>
          <a:prstGeom prst="upArrow">
            <a:avLst/>
          </a:prstGeom>
          <a:solidFill>
            <a:srgbClr val="9BBB59">
              <a:lumMod val="60000"/>
              <a:lumOff val="40000"/>
            </a:srgbClr>
          </a:solidFill>
          <a:ln w="12700" cap="flat" cmpd="sng" algn="ctr">
            <a:solidFill>
              <a:srgbClr val="9BBB59">
                <a:lumMod val="75000"/>
              </a:srgbClr>
            </a:solidFill>
            <a:prstDash val="solid"/>
            <a:miter lim="800000"/>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1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0" name="Arrow: Up 19">
            <a:extLst>
              <a:ext uri="{FF2B5EF4-FFF2-40B4-BE49-F238E27FC236}">
                <a16:creationId xmlns:a16="http://schemas.microsoft.com/office/drawing/2014/main" id="{7FAF409A-BBB2-4966-B097-FE510F47E504}"/>
              </a:ext>
            </a:extLst>
          </p:cNvPr>
          <p:cNvSpPr/>
          <p:nvPr/>
        </p:nvSpPr>
        <p:spPr>
          <a:xfrm rot="10800000">
            <a:off x="8218810" y="3105049"/>
            <a:ext cx="484909" cy="371194"/>
          </a:xfrm>
          <a:prstGeom prst="upArrow">
            <a:avLst/>
          </a:prstGeom>
          <a:solidFill>
            <a:srgbClr val="9BBB59">
              <a:lumMod val="60000"/>
              <a:lumOff val="40000"/>
            </a:srgbClr>
          </a:solidFill>
          <a:ln w="12700" cap="flat" cmpd="sng" algn="ctr">
            <a:solidFill>
              <a:srgbClr val="9BBB59">
                <a:lumMod val="75000"/>
              </a:srgbClr>
            </a:solidFill>
            <a:prstDash val="solid"/>
            <a:miter lim="800000"/>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1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1" name="Arrow: Up 20">
            <a:extLst>
              <a:ext uri="{FF2B5EF4-FFF2-40B4-BE49-F238E27FC236}">
                <a16:creationId xmlns:a16="http://schemas.microsoft.com/office/drawing/2014/main" id="{D151997B-A79E-4CA5-B85E-3A1744F4A33E}"/>
              </a:ext>
            </a:extLst>
          </p:cNvPr>
          <p:cNvSpPr/>
          <p:nvPr/>
        </p:nvSpPr>
        <p:spPr>
          <a:xfrm rot="10800000">
            <a:off x="9144000" y="3105049"/>
            <a:ext cx="484909" cy="371194"/>
          </a:xfrm>
          <a:prstGeom prst="upArrow">
            <a:avLst/>
          </a:prstGeom>
          <a:solidFill>
            <a:srgbClr val="9BBB59">
              <a:lumMod val="60000"/>
              <a:lumOff val="40000"/>
            </a:srgbClr>
          </a:solidFill>
          <a:ln w="12700" cap="flat" cmpd="sng" algn="ctr">
            <a:solidFill>
              <a:srgbClr val="9BBB59">
                <a:lumMod val="75000"/>
              </a:srgbClr>
            </a:solidFill>
            <a:prstDash val="solid"/>
            <a:miter lim="800000"/>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1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2" name="Arrow: Up 21">
            <a:extLst>
              <a:ext uri="{FF2B5EF4-FFF2-40B4-BE49-F238E27FC236}">
                <a16:creationId xmlns:a16="http://schemas.microsoft.com/office/drawing/2014/main" id="{BEE86166-F6AC-40B0-A59C-B9C97C64627F}"/>
              </a:ext>
            </a:extLst>
          </p:cNvPr>
          <p:cNvSpPr/>
          <p:nvPr/>
        </p:nvSpPr>
        <p:spPr>
          <a:xfrm rot="10800000">
            <a:off x="10187973" y="3127382"/>
            <a:ext cx="484909" cy="371194"/>
          </a:xfrm>
          <a:prstGeom prst="upArrow">
            <a:avLst/>
          </a:prstGeom>
          <a:solidFill>
            <a:srgbClr val="9BBB59">
              <a:lumMod val="60000"/>
              <a:lumOff val="40000"/>
            </a:srgbClr>
          </a:solidFill>
          <a:ln w="12700" cap="flat" cmpd="sng" algn="ctr">
            <a:solidFill>
              <a:srgbClr val="9BBB59">
                <a:lumMod val="75000"/>
              </a:srgbClr>
            </a:solidFill>
            <a:prstDash val="solid"/>
            <a:miter lim="800000"/>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1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3" name="Rectangle: Rounded Corners 22">
            <a:extLst>
              <a:ext uri="{FF2B5EF4-FFF2-40B4-BE49-F238E27FC236}">
                <a16:creationId xmlns:a16="http://schemas.microsoft.com/office/drawing/2014/main" id="{320161DC-B8F8-4198-88D4-731716F4153D}"/>
              </a:ext>
            </a:extLst>
          </p:cNvPr>
          <p:cNvSpPr/>
          <p:nvPr/>
        </p:nvSpPr>
        <p:spPr>
          <a:xfrm>
            <a:off x="12157136" y="1081896"/>
            <a:ext cx="5905391" cy="4360217"/>
          </a:xfrm>
          <a:prstGeom prst="roundRect">
            <a:avLst>
              <a:gd name="adj" fmla="val 4587"/>
            </a:avLst>
          </a:prstGeom>
          <a:solidFill>
            <a:srgbClr val="00206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defRPr/>
            </a:pPr>
            <a:r>
              <a:rPr lang="en-AU" sz="1900" b="1" dirty="0">
                <a:solidFill>
                  <a:schemeClr val="bg1"/>
                </a:solidFill>
                <a:latin typeface="Arial" panose="020B0604020202020204" pitchFamily="34" charset="0"/>
                <a:cs typeface="Arial" panose="020B0604020202020204" pitchFamily="34" charset="0"/>
              </a:rPr>
              <a:t>Large increase in short term remand</a:t>
            </a:r>
          </a:p>
          <a:p>
            <a:pPr marL="342900" indent="-342900">
              <a:buFont typeface="Arial" panose="020B0604020202020204" pitchFamily="34" charset="0"/>
              <a:buChar char="•"/>
              <a:defRPr/>
            </a:pPr>
            <a:r>
              <a:rPr lang="en-AU" sz="1900" dirty="0">
                <a:solidFill>
                  <a:schemeClr val="bg1"/>
                </a:solidFill>
                <a:latin typeface="Arial" panose="020B0604020202020204" pitchFamily="34" charset="0"/>
                <a:cs typeface="Arial" panose="020B0604020202020204" pitchFamily="34" charset="0"/>
              </a:rPr>
              <a:t>In 2019 over half in custody for under 48hrs</a:t>
            </a:r>
          </a:p>
          <a:p>
            <a:pPr marL="342900" indent="-342900">
              <a:buFont typeface="Arial" panose="020B0604020202020204" pitchFamily="34" charset="0"/>
              <a:buChar char="•"/>
              <a:defRPr/>
            </a:pPr>
            <a:r>
              <a:rPr lang="en-AU" sz="1900" dirty="0">
                <a:solidFill>
                  <a:prstClr val="white"/>
                </a:solidFill>
                <a:latin typeface="Arial" panose="020B0604020202020204" pitchFamily="34" charset="0"/>
                <a:cs typeface="Arial" panose="020B0604020202020204" pitchFamily="34" charset="0"/>
              </a:rPr>
              <a:t>2015 to 2019: custody episodes under 48 hours increased 33% (up 204 episodes). </a:t>
            </a:r>
          </a:p>
          <a:p>
            <a:pPr marL="342900" lvl="0" indent="-342900">
              <a:buFont typeface="Arial" panose="020B0604020202020204" pitchFamily="34" charset="0"/>
              <a:buChar char="•"/>
              <a:defRPr/>
            </a:pPr>
            <a:r>
              <a:rPr lang="en-AU" sz="1900" dirty="0">
                <a:solidFill>
                  <a:prstClr val="white"/>
                </a:solidFill>
                <a:latin typeface="Arial" panose="020B0604020202020204" pitchFamily="34" charset="0"/>
                <a:cs typeface="Arial" panose="020B0604020202020204" pitchFamily="34" charset="0"/>
              </a:rPr>
              <a:t>Contrasts with a </a:t>
            </a:r>
            <a:r>
              <a:rPr lang="en-AU" sz="1900" b="1" dirty="0">
                <a:solidFill>
                  <a:prstClr val="white"/>
                </a:solidFill>
                <a:latin typeface="Arial" panose="020B0604020202020204" pitchFamily="34" charset="0"/>
                <a:cs typeface="Arial" panose="020B0604020202020204" pitchFamily="34" charset="0"/>
              </a:rPr>
              <a:t>drop</a:t>
            </a:r>
            <a:r>
              <a:rPr lang="en-AU" sz="1900" dirty="0">
                <a:solidFill>
                  <a:prstClr val="white"/>
                </a:solidFill>
                <a:latin typeface="Arial" panose="020B0604020202020204" pitchFamily="34" charset="0"/>
                <a:cs typeface="Arial" panose="020B0604020202020204" pitchFamily="34" charset="0"/>
              </a:rPr>
              <a:t> in custodial episodes </a:t>
            </a:r>
            <a:r>
              <a:rPr lang="en-AU" sz="1900" b="1" dirty="0">
                <a:solidFill>
                  <a:prstClr val="white"/>
                </a:solidFill>
                <a:latin typeface="Arial" panose="020B0604020202020204" pitchFamily="34" charset="0"/>
                <a:cs typeface="Arial" panose="020B0604020202020204" pitchFamily="34" charset="0"/>
              </a:rPr>
              <a:t>over</a:t>
            </a:r>
            <a:r>
              <a:rPr lang="en-AU" sz="1900" dirty="0">
                <a:solidFill>
                  <a:prstClr val="white"/>
                </a:solidFill>
                <a:latin typeface="Arial" panose="020B0604020202020204" pitchFamily="34" charset="0"/>
                <a:cs typeface="Arial" panose="020B0604020202020204" pitchFamily="34" charset="0"/>
              </a:rPr>
              <a:t> 48 hours. </a:t>
            </a:r>
          </a:p>
          <a:p>
            <a:pPr marL="342900" lvl="0" indent="-342900">
              <a:buFont typeface="Arial" panose="020B0604020202020204" pitchFamily="34" charset="0"/>
              <a:buChar char="•"/>
              <a:defRPr/>
            </a:pPr>
            <a:r>
              <a:rPr lang="en-AU" sz="1900" dirty="0">
                <a:solidFill>
                  <a:prstClr val="white"/>
                </a:solidFill>
                <a:latin typeface="Arial" panose="020B0604020202020204" pitchFamily="34" charset="0"/>
                <a:cs typeface="Arial" panose="020B0604020202020204" pitchFamily="34" charset="0"/>
              </a:rPr>
              <a:t>The largest drop was in 2-3 month episodes (down 36%) and 3-6 month episodes (down 37%).  </a:t>
            </a:r>
          </a:p>
          <a:p>
            <a:pPr marL="342900" lvl="0" indent="-342900">
              <a:buFont typeface="Arial" panose="020B0604020202020204" pitchFamily="34" charset="0"/>
              <a:buChar char="•"/>
              <a:defRPr/>
            </a:pPr>
            <a:endParaRPr lang="en-AU" sz="1900" dirty="0">
              <a:solidFill>
                <a:prstClr val="white"/>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defRPr/>
            </a:pPr>
            <a:r>
              <a:rPr lang="en-AU" sz="1900" dirty="0">
                <a:solidFill>
                  <a:prstClr val="white"/>
                </a:solidFill>
                <a:latin typeface="Arial" panose="020B0604020202020204" pitchFamily="34" charset="0"/>
                <a:cs typeface="Arial" panose="020B0604020202020204" pitchFamily="34" charset="0"/>
              </a:rPr>
              <a:t>Short term remand affects individuals but has little affect on custody volume …</a:t>
            </a:r>
          </a:p>
          <a:p>
            <a:pPr algn="ctr">
              <a:defRPr/>
            </a:pPr>
            <a:endParaRPr lang="en-AU" sz="2000" b="1" dirty="0">
              <a:solidFill>
                <a:schemeClr val="bg1"/>
              </a:solidFill>
              <a:latin typeface="Arial" panose="020B0604020202020204" pitchFamily="34" charset="0"/>
              <a:cs typeface="Arial" panose="020B0604020202020204" pitchFamily="34" charset="0"/>
            </a:endParaRPr>
          </a:p>
          <a:p>
            <a:pPr algn="ctr">
              <a:defRPr/>
            </a:pPr>
            <a:r>
              <a:rPr lang="en-AU" sz="2000" b="1" dirty="0">
                <a:solidFill>
                  <a:schemeClr val="bg1"/>
                </a:solidFill>
                <a:latin typeface="Arial" panose="020B0604020202020204" pitchFamily="34" charset="0"/>
                <a:cs typeface="Arial" panose="020B0604020202020204" pitchFamily="34" charset="0"/>
              </a:rPr>
              <a:t> </a:t>
            </a:r>
          </a:p>
          <a:p>
            <a:pPr algn="ctr">
              <a:defRPr/>
            </a:pPr>
            <a:r>
              <a:rPr lang="en-AU" sz="2000" dirty="0">
                <a:solidFill>
                  <a:schemeClr val="bg1"/>
                </a:solidFill>
                <a:latin typeface="Arial" panose="020B0604020202020204" pitchFamily="34" charset="0"/>
                <a:cs typeface="Arial" panose="020B0604020202020204" pitchFamily="34" charset="0"/>
              </a:rPr>
              <a:t> </a:t>
            </a:r>
          </a:p>
          <a:p>
            <a:pPr marL="342900" indent="-342900">
              <a:buFont typeface="Arial" panose="020B0604020202020204" pitchFamily="34" charset="0"/>
              <a:buChar char="•"/>
              <a:defRPr/>
            </a:pPr>
            <a:endParaRPr lang="en-AU" sz="20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endParaRPr lang="en-AU" sz="20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endParaRPr lang="en-AU" sz="2000"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082D257-246D-4971-A1C8-DDB91E39B9AA}"/>
              </a:ext>
            </a:extLst>
          </p:cNvPr>
          <p:cNvSpPr txBox="1"/>
          <p:nvPr/>
        </p:nvSpPr>
        <p:spPr>
          <a:xfrm>
            <a:off x="4815972" y="892659"/>
            <a:ext cx="4570482" cy="369332"/>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srgbClr val="ED7D31">
                    <a:lumMod val="75000"/>
                  </a:srgbClr>
                </a:solidFill>
                <a:effectLst/>
                <a:uLnTx/>
                <a:uFillTx/>
                <a:latin typeface="Arial" panose="020B0604020202020204" pitchFamily="34" charset="0"/>
                <a:ea typeface="+mn-ea"/>
                <a:cs typeface="Arial" panose="020B0604020202020204" pitchFamily="34" charset="0"/>
              </a:rPr>
              <a:t>Custody RECEPTIONS by length of stay</a:t>
            </a:r>
          </a:p>
        </p:txBody>
      </p:sp>
      <p:sp>
        <p:nvSpPr>
          <p:cNvPr id="16" name="Slide Number Placeholder 2">
            <a:extLst>
              <a:ext uri="{FF2B5EF4-FFF2-40B4-BE49-F238E27FC236}">
                <a16:creationId xmlns:a16="http://schemas.microsoft.com/office/drawing/2014/main" id="{009DADDE-162E-4983-AD78-2E868C671670}"/>
              </a:ext>
            </a:extLst>
          </p:cNvPr>
          <p:cNvSpPr>
            <a:spLocks noGrp="1"/>
          </p:cNvSpPr>
          <p:nvPr>
            <p:ph type="sldNum" sz="quarter" idx="4"/>
          </p:nvPr>
        </p:nvSpPr>
        <p:spPr>
          <a:xfrm>
            <a:off x="487680" y="8965474"/>
            <a:ext cx="873760" cy="714830"/>
          </a:xfrm>
        </p:spPr>
        <p:txBody>
          <a:bodyPr/>
          <a:lstStyle/>
          <a:p>
            <a:fld id="{BC64674B-0CCF-4531-A68C-815F17BC8CC8}" type="slidenum">
              <a:rPr lang="en-US" smtClean="0"/>
              <a:pPr/>
              <a:t>6</a:t>
            </a:fld>
            <a:endParaRPr lang="en-US" dirty="0"/>
          </a:p>
        </p:txBody>
      </p:sp>
      <p:graphicFrame>
        <p:nvGraphicFramePr>
          <p:cNvPr id="24" name="Chart 23">
            <a:extLst>
              <a:ext uri="{FF2B5EF4-FFF2-40B4-BE49-F238E27FC236}">
                <a16:creationId xmlns:a16="http://schemas.microsoft.com/office/drawing/2014/main" id="{E1130333-3AAE-4D33-AC93-3BC3F7F85B0C}"/>
              </a:ext>
            </a:extLst>
          </p:cNvPr>
          <p:cNvGraphicFramePr>
            <a:graphicFrameLocks/>
          </p:cNvGraphicFramePr>
          <p:nvPr>
            <p:extLst>
              <p:ext uri="{D42A27DB-BD31-4B8C-83A1-F6EECF244321}">
                <p14:modId xmlns:p14="http://schemas.microsoft.com/office/powerpoint/2010/main" val="3585602109"/>
              </p:ext>
            </p:extLst>
          </p:nvPr>
        </p:nvGraphicFramePr>
        <p:xfrm>
          <a:off x="2301457" y="6118968"/>
          <a:ext cx="8853489" cy="3903760"/>
        </p:xfrm>
        <a:graphic>
          <a:graphicData uri="http://schemas.openxmlformats.org/drawingml/2006/chart">
            <c:chart xmlns:c="http://schemas.openxmlformats.org/drawingml/2006/chart" xmlns:r="http://schemas.openxmlformats.org/officeDocument/2006/relationships" r:id="rId3"/>
          </a:graphicData>
        </a:graphic>
      </p:graphicFrame>
      <p:sp>
        <p:nvSpPr>
          <p:cNvPr id="25" name="Facts rectangle">
            <a:extLst>
              <a:ext uri="{FF2B5EF4-FFF2-40B4-BE49-F238E27FC236}">
                <a16:creationId xmlns:a16="http://schemas.microsoft.com/office/drawing/2014/main" id="{FBB68D52-702A-4FA8-92A5-788EC74E7383}"/>
              </a:ext>
            </a:extLst>
          </p:cNvPr>
          <p:cNvSpPr>
            <a:spLocks/>
          </p:cNvSpPr>
          <p:nvPr/>
        </p:nvSpPr>
        <p:spPr>
          <a:xfrm>
            <a:off x="2101315" y="5749636"/>
            <a:ext cx="9770895" cy="4392000"/>
          </a:xfrm>
          <a:prstGeom prst="roundRect">
            <a:avLst>
              <a:gd name="adj" fmla="val 3139"/>
            </a:avLst>
          </a:prstGeom>
          <a:noFill/>
          <a:ln w="28575" cap="rnd" cmpd="sng" algn="ctr">
            <a:solidFill>
              <a:schemeClr val="tx1"/>
            </a:solidFill>
            <a:prstDash val="solid"/>
          </a:ln>
          <a:effectLst/>
        </p:spPr>
        <p:txBody>
          <a:bodyPr lIns="137135" tIns="68568" rIns="137135" bIns="68568" anchor="ctr"/>
          <a:lstStyle/>
          <a:p>
            <a:pPr marL="0" marR="0" lvl="0" indent="0" algn="ctr" defTabSz="685676" rtl="0" eaLnBrk="1" fontAlgn="auto" latinLnBrk="0" hangingPunct="1">
              <a:lnSpc>
                <a:spcPct val="100000"/>
              </a:lnSpc>
              <a:spcBef>
                <a:spcPts val="0"/>
              </a:spcBef>
              <a:spcAft>
                <a:spcPts val="0"/>
              </a:spcAft>
              <a:buClrTx/>
              <a:buSzTx/>
              <a:buFontTx/>
              <a:buNone/>
              <a:tabLst/>
              <a:defRPr/>
            </a:pPr>
            <a:endParaRPr kumimoji="0" lang="en-AU" sz="405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26" name="Arrow: Up 25">
            <a:extLst>
              <a:ext uri="{FF2B5EF4-FFF2-40B4-BE49-F238E27FC236}">
                <a16:creationId xmlns:a16="http://schemas.microsoft.com/office/drawing/2014/main" id="{8B2CBA49-B57C-44CD-970C-F42263A144F9}"/>
              </a:ext>
            </a:extLst>
          </p:cNvPr>
          <p:cNvSpPr/>
          <p:nvPr/>
        </p:nvSpPr>
        <p:spPr>
          <a:xfrm rot="10800000">
            <a:off x="7163015" y="7640269"/>
            <a:ext cx="484909" cy="371194"/>
          </a:xfrm>
          <a:prstGeom prst="upArrow">
            <a:avLst/>
          </a:prstGeom>
          <a:solidFill>
            <a:srgbClr val="9BBB59">
              <a:lumMod val="60000"/>
              <a:lumOff val="40000"/>
            </a:srgbClr>
          </a:solidFill>
          <a:ln w="12700" cap="flat" cmpd="sng" algn="ctr">
            <a:solidFill>
              <a:srgbClr val="9BBB59">
                <a:lumMod val="75000"/>
              </a:srgbClr>
            </a:solidFill>
            <a:prstDash val="solid"/>
            <a:miter lim="800000"/>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1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7" name="Arrow: Up 26">
            <a:extLst>
              <a:ext uri="{FF2B5EF4-FFF2-40B4-BE49-F238E27FC236}">
                <a16:creationId xmlns:a16="http://schemas.microsoft.com/office/drawing/2014/main" id="{F2E01F37-1A4E-4175-A848-16D677F8D2E3}"/>
              </a:ext>
            </a:extLst>
          </p:cNvPr>
          <p:cNvSpPr/>
          <p:nvPr/>
        </p:nvSpPr>
        <p:spPr>
          <a:xfrm rot="10800000">
            <a:off x="8177245" y="7640269"/>
            <a:ext cx="484909" cy="371194"/>
          </a:xfrm>
          <a:prstGeom prst="upArrow">
            <a:avLst/>
          </a:prstGeom>
          <a:solidFill>
            <a:srgbClr val="9BBB59">
              <a:lumMod val="60000"/>
              <a:lumOff val="40000"/>
            </a:srgbClr>
          </a:solidFill>
          <a:ln w="12700" cap="flat" cmpd="sng" algn="ctr">
            <a:solidFill>
              <a:srgbClr val="9BBB59">
                <a:lumMod val="75000"/>
              </a:srgbClr>
            </a:solidFill>
            <a:prstDash val="solid"/>
            <a:miter lim="800000"/>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1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8" name="Arrow: Up 27">
            <a:extLst>
              <a:ext uri="{FF2B5EF4-FFF2-40B4-BE49-F238E27FC236}">
                <a16:creationId xmlns:a16="http://schemas.microsoft.com/office/drawing/2014/main" id="{25AABAEF-1FD5-422B-8494-74A0F1F868E3}"/>
              </a:ext>
            </a:extLst>
          </p:cNvPr>
          <p:cNvSpPr/>
          <p:nvPr/>
        </p:nvSpPr>
        <p:spPr>
          <a:xfrm rot="10800000">
            <a:off x="9043251" y="8215745"/>
            <a:ext cx="774705" cy="539300"/>
          </a:xfrm>
          <a:prstGeom prst="upArrow">
            <a:avLst/>
          </a:prstGeom>
          <a:solidFill>
            <a:srgbClr val="9BBB59">
              <a:lumMod val="60000"/>
              <a:lumOff val="40000"/>
            </a:srgbClr>
          </a:solidFill>
          <a:ln w="12700" cap="flat" cmpd="sng" algn="ctr">
            <a:solidFill>
              <a:srgbClr val="9BBB59">
                <a:lumMod val="75000"/>
              </a:srgbClr>
            </a:solidFill>
            <a:prstDash val="solid"/>
            <a:miter lim="800000"/>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1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9" name="Arrow: Up 28">
            <a:extLst>
              <a:ext uri="{FF2B5EF4-FFF2-40B4-BE49-F238E27FC236}">
                <a16:creationId xmlns:a16="http://schemas.microsoft.com/office/drawing/2014/main" id="{BA9B04E4-0EED-4CA2-9116-66275EE33623}"/>
              </a:ext>
            </a:extLst>
          </p:cNvPr>
          <p:cNvSpPr/>
          <p:nvPr/>
        </p:nvSpPr>
        <p:spPr>
          <a:xfrm rot="10800000">
            <a:off x="10112953" y="8215745"/>
            <a:ext cx="774705" cy="539300"/>
          </a:xfrm>
          <a:prstGeom prst="upArrow">
            <a:avLst/>
          </a:prstGeom>
          <a:solidFill>
            <a:srgbClr val="9BBB59">
              <a:lumMod val="60000"/>
              <a:lumOff val="40000"/>
            </a:srgbClr>
          </a:solidFill>
          <a:ln w="12700" cap="flat" cmpd="sng" algn="ctr">
            <a:solidFill>
              <a:srgbClr val="9BBB59">
                <a:lumMod val="75000"/>
              </a:srgbClr>
            </a:solidFill>
            <a:prstDash val="solid"/>
            <a:miter lim="800000"/>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1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0" name="Rectangle: Rounded Corners 29">
            <a:extLst>
              <a:ext uri="{FF2B5EF4-FFF2-40B4-BE49-F238E27FC236}">
                <a16:creationId xmlns:a16="http://schemas.microsoft.com/office/drawing/2014/main" id="{0DA4C4BF-E3E2-4279-A67B-DA3E472A662A}"/>
              </a:ext>
            </a:extLst>
          </p:cNvPr>
          <p:cNvSpPr/>
          <p:nvPr/>
        </p:nvSpPr>
        <p:spPr>
          <a:xfrm>
            <a:off x="12157136" y="5749637"/>
            <a:ext cx="5905392" cy="4360218"/>
          </a:xfrm>
          <a:prstGeom prst="roundRect">
            <a:avLst>
              <a:gd name="adj" fmla="val 4587"/>
            </a:avLst>
          </a:prstGeom>
          <a:solidFill>
            <a:srgbClr val="00206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defRPr/>
            </a:pPr>
            <a:r>
              <a:rPr lang="en-AU" sz="2000" b="1" dirty="0">
                <a:solidFill>
                  <a:schemeClr val="bg1"/>
                </a:solidFill>
                <a:latin typeface="Arial" panose="020B0604020202020204" pitchFamily="34" charset="0"/>
                <a:cs typeface="Arial" panose="020B0604020202020204" pitchFamily="34" charset="0"/>
              </a:rPr>
              <a:t>Drop in custody due to fewer young people in custody for a long time</a:t>
            </a:r>
          </a:p>
          <a:p>
            <a:pPr algn="ctr">
              <a:defRPr/>
            </a:pPr>
            <a:endParaRPr lang="en-AU" sz="2000" b="1" dirty="0">
              <a:solidFill>
                <a:schemeClr val="bg1"/>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defRPr/>
            </a:pPr>
            <a:r>
              <a:rPr lang="en-AU" sz="2000" dirty="0">
                <a:solidFill>
                  <a:prstClr val="white"/>
                </a:solidFill>
                <a:latin typeface="Arial" panose="020B0604020202020204" pitchFamily="34" charset="0"/>
                <a:cs typeface="Arial" panose="020B0604020202020204" pitchFamily="34" charset="0"/>
              </a:rPr>
              <a:t>The increase in short term remand has little impact on the custody population, due to the brevity of those episodes. </a:t>
            </a:r>
          </a:p>
          <a:p>
            <a:pPr marL="342900" lvl="0" indent="-342900">
              <a:buFont typeface="Arial" panose="020B0604020202020204" pitchFamily="34" charset="0"/>
              <a:buChar char="•"/>
              <a:defRPr/>
            </a:pPr>
            <a:r>
              <a:rPr lang="en-AU" sz="2000" dirty="0">
                <a:solidFill>
                  <a:prstClr val="white"/>
                </a:solidFill>
                <a:latin typeface="Arial" panose="020B0604020202020204" pitchFamily="34" charset="0"/>
                <a:cs typeface="Arial" panose="020B0604020202020204" pitchFamily="34" charset="0"/>
              </a:rPr>
              <a:t>The reduction in the custodial pop is from fewer young people spending :</a:t>
            </a:r>
          </a:p>
          <a:p>
            <a:pPr marL="800100" lvl="1" indent="-342900">
              <a:buFont typeface="Arial" panose="020B0604020202020204" pitchFamily="34" charset="0"/>
              <a:buChar char="•"/>
              <a:defRPr/>
            </a:pPr>
            <a:r>
              <a:rPr lang="en-AU" sz="2000" dirty="0">
                <a:solidFill>
                  <a:prstClr val="white"/>
                </a:solidFill>
                <a:latin typeface="Arial" panose="020B0604020202020204" pitchFamily="34" charset="0"/>
                <a:cs typeface="Arial" panose="020B0604020202020204" pitchFamily="34" charset="0"/>
              </a:rPr>
              <a:t>3-6 months on remand (down 15)</a:t>
            </a:r>
          </a:p>
          <a:p>
            <a:pPr marL="800100" lvl="1" indent="-342900">
              <a:buFont typeface="Arial" panose="020B0604020202020204" pitchFamily="34" charset="0"/>
              <a:buChar char="•"/>
              <a:defRPr/>
            </a:pPr>
            <a:r>
              <a:rPr lang="en-AU" sz="2000" dirty="0">
                <a:solidFill>
                  <a:prstClr val="white"/>
                </a:solidFill>
                <a:latin typeface="Arial" panose="020B0604020202020204" pitchFamily="34" charset="0"/>
                <a:cs typeface="Arial" panose="020B0604020202020204" pitchFamily="34" charset="0"/>
              </a:rPr>
              <a:t>or more than 6 months (down 10)</a:t>
            </a:r>
          </a:p>
          <a:p>
            <a:pPr algn="ctr">
              <a:defRPr/>
            </a:pPr>
            <a:endParaRPr lang="en-AU" sz="2000" b="1" dirty="0">
              <a:solidFill>
                <a:schemeClr val="bg1"/>
              </a:solidFill>
              <a:latin typeface="Arial" panose="020B0604020202020204" pitchFamily="34" charset="0"/>
              <a:cs typeface="Arial" panose="020B0604020202020204" pitchFamily="34" charset="0"/>
            </a:endParaRPr>
          </a:p>
          <a:p>
            <a:pPr algn="ctr">
              <a:defRPr/>
            </a:pPr>
            <a:r>
              <a:rPr lang="en-AU" sz="2000" dirty="0">
                <a:solidFill>
                  <a:schemeClr val="bg1"/>
                </a:solidFill>
                <a:latin typeface="Arial" panose="020B0604020202020204" pitchFamily="34" charset="0"/>
                <a:cs typeface="Arial" panose="020B0604020202020204" pitchFamily="34" charset="0"/>
              </a:rPr>
              <a:t> </a:t>
            </a:r>
          </a:p>
          <a:p>
            <a:pPr marL="342900" indent="-342900">
              <a:buFont typeface="Arial" panose="020B0604020202020204" pitchFamily="34" charset="0"/>
              <a:buChar char="•"/>
              <a:defRPr/>
            </a:pPr>
            <a:endParaRPr lang="en-AU" sz="20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endParaRPr lang="en-AU" sz="20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endParaRPr lang="en-AU" sz="2000" dirty="0">
              <a:solidFill>
                <a:schemeClr val="bg1"/>
              </a:solidFill>
              <a:latin typeface="Arial" panose="020B0604020202020204" pitchFamily="34" charset="0"/>
              <a:cs typeface="Arial" panose="020B0604020202020204" pitchFamily="34" charset="0"/>
            </a:endParaRPr>
          </a:p>
        </p:txBody>
      </p:sp>
      <p:sp>
        <p:nvSpPr>
          <p:cNvPr id="31" name="TextBox 1">
            <a:extLst>
              <a:ext uri="{FF2B5EF4-FFF2-40B4-BE49-F238E27FC236}">
                <a16:creationId xmlns:a16="http://schemas.microsoft.com/office/drawing/2014/main" id="{A0E7A14A-A8B5-445B-B01B-C906B90A9E7D}"/>
              </a:ext>
            </a:extLst>
          </p:cNvPr>
          <p:cNvSpPr txBox="1"/>
          <p:nvPr/>
        </p:nvSpPr>
        <p:spPr>
          <a:xfrm>
            <a:off x="5724621" y="6124776"/>
            <a:ext cx="1003579" cy="763704"/>
          </a:xfrm>
          <a:prstGeom prst="rect">
            <a:avLst/>
          </a:prstGeom>
          <a:ln>
            <a:solidFill>
              <a:srgbClr val="00B0F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AU" sz="1800" dirty="0"/>
          </a:p>
          <a:p>
            <a:r>
              <a:rPr lang="en-AU" sz="1800" dirty="0"/>
              <a:t>    n=159</a:t>
            </a:r>
          </a:p>
        </p:txBody>
      </p:sp>
      <p:sp>
        <p:nvSpPr>
          <p:cNvPr id="32" name="TextBox 1">
            <a:extLst>
              <a:ext uri="{FF2B5EF4-FFF2-40B4-BE49-F238E27FC236}">
                <a16:creationId xmlns:a16="http://schemas.microsoft.com/office/drawing/2014/main" id="{CE0345EB-033E-4AFF-B883-C02E75B58388}"/>
              </a:ext>
            </a:extLst>
          </p:cNvPr>
          <p:cNvSpPr txBox="1"/>
          <p:nvPr/>
        </p:nvSpPr>
        <p:spPr>
          <a:xfrm>
            <a:off x="6767884" y="6149760"/>
            <a:ext cx="1003579" cy="763704"/>
          </a:xfrm>
          <a:prstGeom prst="rect">
            <a:avLst/>
          </a:prstGeom>
          <a:ln>
            <a:solidFill>
              <a:schemeClr val="tx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AU" sz="1800" dirty="0"/>
          </a:p>
          <a:p>
            <a:r>
              <a:rPr lang="en-AU" sz="1800" dirty="0"/>
              <a:t>n=123</a:t>
            </a:r>
          </a:p>
        </p:txBody>
      </p:sp>
      <p:sp>
        <p:nvSpPr>
          <p:cNvPr id="33" name="TextBox 11">
            <a:extLst>
              <a:ext uri="{FF2B5EF4-FFF2-40B4-BE49-F238E27FC236}">
                <a16:creationId xmlns:a16="http://schemas.microsoft.com/office/drawing/2014/main" id="{F0FC3241-4A5B-45D1-8554-D02A30F06248}"/>
              </a:ext>
            </a:extLst>
          </p:cNvPr>
          <p:cNvSpPr txBox="1"/>
          <p:nvPr/>
        </p:nvSpPr>
        <p:spPr>
          <a:xfrm>
            <a:off x="4708943" y="5549464"/>
            <a:ext cx="4566186" cy="369332"/>
          </a:xfrm>
          <a:prstGeom prst="rect">
            <a:avLst/>
          </a:prstGeom>
          <a:solidFill>
            <a:schemeClr val="bg1"/>
          </a:solid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srgbClr val="ED7D31">
                    <a:lumMod val="75000"/>
                  </a:srgbClr>
                </a:solidFill>
                <a:effectLst/>
                <a:uLnTx/>
                <a:uFillTx/>
                <a:latin typeface="Arial" panose="020B0604020202020204" pitchFamily="34" charset="0"/>
                <a:ea typeface="+mn-ea"/>
                <a:cs typeface="Arial" panose="020B0604020202020204" pitchFamily="34" charset="0"/>
              </a:rPr>
              <a:t>Custody POPULATION by length of stay</a:t>
            </a:r>
          </a:p>
        </p:txBody>
      </p:sp>
    </p:spTree>
    <p:extLst>
      <p:ext uri="{BB962C8B-B14F-4D97-AF65-F5344CB8AC3E}">
        <p14:creationId xmlns:p14="http://schemas.microsoft.com/office/powerpoint/2010/main" val="349328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up)">
                                      <p:cBhvr>
                                        <p:cTn id="32" dur="500"/>
                                        <p:tgtEl>
                                          <p:spTgt spid="20"/>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up)">
                                      <p:cBhvr>
                                        <p:cTn id="35" dur="500"/>
                                        <p:tgtEl>
                                          <p:spTgt spid="21"/>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up)">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up)">
                                      <p:cBhvr>
                                        <p:cTn id="57" dur="500"/>
                                        <p:tgtEl>
                                          <p:spTgt spid="26"/>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up)">
                                      <p:cBhvr>
                                        <p:cTn id="63" dur="500"/>
                                        <p:tgtEl>
                                          <p:spTgt spid="28"/>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wipe(up)">
                                      <p:cBhvr>
                                        <p:cTn id="6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7" grpId="0" animBg="1"/>
      <p:bldP spid="14" grpId="0" animBg="1"/>
      <p:bldP spid="17" grpId="0" animBg="1"/>
      <p:bldP spid="18" grpId="0" animBg="1"/>
      <p:bldP spid="19" grpId="0" animBg="1"/>
      <p:bldP spid="20" grpId="0" animBg="1"/>
      <p:bldP spid="21" grpId="0" animBg="1"/>
      <p:bldP spid="22" grpId="0" animBg="1"/>
      <p:bldP spid="23" grpId="0" animBg="1"/>
      <p:bldGraphic spid="24" grpId="0">
        <p:bldAsOne/>
      </p:bldGraphic>
      <p:bldP spid="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A7A553-BF5A-44DF-BF2C-612A5E183B2F}"/>
              </a:ext>
            </a:extLst>
          </p:cNvPr>
          <p:cNvSpPr>
            <a:spLocks noGrp="1"/>
          </p:cNvSpPr>
          <p:nvPr>
            <p:ph type="sldNum" sz="quarter" idx="4"/>
          </p:nvPr>
        </p:nvSpPr>
        <p:spPr/>
        <p:txBody>
          <a:bodyPr/>
          <a:lstStyle/>
          <a:p>
            <a:fld id="{BC64674B-0CCF-4531-A68C-815F17BC8CC8}" type="slidenum">
              <a:rPr lang="en-US" smtClean="0"/>
              <a:pPr/>
              <a:t>7</a:t>
            </a:fld>
            <a:endParaRPr lang="en-US" dirty="0"/>
          </a:p>
        </p:txBody>
      </p:sp>
      <p:pic>
        <p:nvPicPr>
          <p:cNvPr id="26" name="Picture 25"/>
          <p:cNvPicPr>
            <a:picLocks noChangeAspect="1"/>
          </p:cNvPicPr>
          <p:nvPr/>
        </p:nvPicPr>
        <p:blipFill>
          <a:blip r:embed="rId3"/>
          <a:stretch>
            <a:fillRect/>
          </a:stretch>
        </p:blipFill>
        <p:spPr>
          <a:xfrm>
            <a:off x="389819" y="498845"/>
            <a:ext cx="1089732" cy="782936"/>
          </a:xfrm>
          <a:prstGeom prst="rect">
            <a:avLst/>
          </a:prstGeom>
        </p:spPr>
      </p:pic>
      <p:sp>
        <p:nvSpPr>
          <p:cNvPr id="32" name="TextBox 31">
            <a:extLst>
              <a:ext uri="{FF2B5EF4-FFF2-40B4-BE49-F238E27FC236}">
                <a16:creationId xmlns:a16="http://schemas.microsoft.com/office/drawing/2014/main" id="{8983F599-FCD0-4467-9F4F-D6E87FFC3D51}"/>
              </a:ext>
            </a:extLst>
          </p:cNvPr>
          <p:cNvSpPr txBox="1"/>
          <p:nvPr/>
        </p:nvSpPr>
        <p:spPr>
          <a:xfrm>
            <a:off x="7115788" y="261939"/>
            <a:ext cx="5420202" cy="708014"/>
          </a:xfrm>
          <a:prstGeom prst="rect">
            <a:avLst/>
          </a:prstGeom>
          <a:noFill/>
        </p:spPr>
        <p:txBody>
          <a:bodyPr wrap="none">
            <a:spAutoFit/>
          </a:bodyPr>
          <a:lstStyle/>
          <a:p>
            <a:pPr algn="ctr">
              <a:defRPr/>
            </a:pPr>
            <a:r>
              <a:rPr lang="en-US" sz="4001" b="1" spc="300" dirty="0">
                <a:solidFill>
                  <a:srgbClr val="453977"/>
                </a:solidFill>
              </a:rPr>
              <a:t>Summary: key trends</a:t>
            </a:r>
            <a:endParaRPr lang="en-US" sz="4001" b="1" spc="300" dirty="0">
              <a:solidFill>
                <a:srgbClr val="FF0000"/>
              </a:solidFill>
            </a:endParaRPr>
          </a:p>
        </p:txBody>
      </p:sp>
      <p:pic>
        <p:nvPicPr>
          <p:cNvPr id="50" name="Graphic 49" descr="Court">
            <a:extLst>
              <a:ext uri="{FF2B5EF4-FFF2-40B4-BE49-F238E27FC236}">
                <a16:creationId xmlns:a16="http://schemas.microsoft.com/office/drawing/2014/main" id="{5F5DE2CD-FE0D-4CBF-8265-6CD3B5B827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77011" y="2259079"/>
            <a:ext cx="978017" cy="977114"/>
          </a:xfrm>
          <a:prstGeom prst="rect">
            <a:avLst/>
          </a:prstGeom>
        </p:spPr>
      </p:pic>
      <p:pic>
        <p:nvPicPr>
          <p:cNvPr id="4" name="Graphic 3" descr="Upward trend">
            <a:extLst>
              <a:ext uri="{FF2B5EF4-FFF2-40B4-BE49-F238E27FC236}">
                <a16:creationId xmlns:a16="http://schemas.microsoft.com/office/drawing/2014/main" id="{80FFB1D0-CBF4-4BB7-B64D-C19B5FE2712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37688" y="2563584"/>
            <a:ext cx="1003830" cy="1003830"/>
          </a:xfrm>
          <a:prstGeom prst="rect">
            <a:avLst/>
          </a:prstGeom>
        </p:spPr>
      </p:pic>
      <p:sp>
        <p:nvSpPr>
          <p:cNvPr id="14" name="TextBox 13">
            <a:extLst>
              <a:ext uri="{FF2B5EF4-FFF2-40B4-BE49-F238E27FC236}">
                <a16:creationId xmlns:a16="http://schemas.microsoft.com/office/drawing/2014/main" id="{F434653A-C12E-4C1B-B616-D6A24187CD6D}"/>
              </a:ext>
            </a:extLst>
          </p:cNvPr>
          <p:cNvSpPr txBox="1"/>
          <p:nvPr/>
        </p:nvSpPr>
        <p:spPr>
          <a:xfrm>
            <a:off x="2130859" y="4448613"/>
            <a:ext cx="2880000" cy="2062103"/>
          </a:xfrm>
          <a:prstGeom prst="rect">
            <a:avLst/>
          </a:prstGeom>
          <a:noFill/>
          <a:ln w="38100">
            <a:solidFill>
              <a:schemeClr val="bg1"/>
            </a:solidFill>
            <a:prstDash val="solid"/>
          </a:ln>
        </p:spPr>
        <p:txBody>
          <a:bodyPr wrap="square" rtlCol="0">
            <a:spAutoFit/>
          </a:bodyPr>
          <a:lstStyle/>
          <a:p>
            <a:r>
              <a:rPr lang="en-AU" sz="2000" b="1" dirty="0">
                <a:solidFill>
                  <a:srgbClr val="241F55"/>
                </a:solidFill>
              </a:rPr>
              <a:t>Total population up </a:t>
            </a:r>
            <a:r>
              <a:rPr lang="en-AU" sz="2400" b="1" dirty="0">
                <a:solidFill>
                  <a:srgbClr val="241F55"/>
                </a:solidFill>
              </a:rPr>
              <a:t>61%</a:t>
            </a:r>
            <a:r>
              <a:rPr lang="en-AU" sz="2000" b="1" dirty="0">
                <a:solidFill>
                  <a:srgbClr val="241F55"/>
                </a:solidFill>
              </a:rPr>
              <a:t> </a:t>
            </a:r>
            <a:r>
              <a:rPr lang="en-AU" sz="2000" dirty="0"/>
              <a:t>in 10 years </a:t>
            </a:r>
          </a:p>
          <a:p>
            <a:endParaRPr lang="en-AU" sz="2000" dirty="0"/>
          </a:p>
          <a:p>
            <a:r>
              <a:rPr lang="en-AU" sz="2000" b="1" dirty="0">
                <a:solidFill>
                  <a:srgbClr val="241F55"/>
                </a:solidFill>
              </a:rPr>
              <a:t>Remand</a:t>
            </a:r>
            <a:r>
              <a:rPr lang="en-AU" sz="2000" dirty="0"/>
              <a:t> is growing faster than sentenced custody: </a:t>
            </a:r>
            <a:r>
              <a:rPr lang="en-AU" sz="2000" b="1" dirty="0">
                <a:solidFill>
                  <a:srgbClr val="241F55"/>
                </a:solidFill>
              </a:rPr>
              <a:t>up </a:t>
            </a:r>
            <a:r>
              <a:rPr lang="en-AU" sz="2400" b="1" dirty="0">
                <a:solidFill>
                  <a:srgbClr val="241F55"/>
                </a:solidFill>
              </a:rPr>
              <a:t>143%</a:t>
            </a:r>
            <a:r>
              <a:rPr lang="en-AU" sz="2000" b="1" dirty="0">
                <a:solidFill>
                  <a:srgbClr val="241F55"/>
                </a:solidFill>
              </a:rPr>
              <a:t> </a:t>
            </a:r>
            <a:r>
              <a:rPr lang="en-AU" sz="2000" dirty="0"/>
              <a:t>in 10 years </a:t>
            </a:r>
          </a:p>
        </p:txBody>
      </p:sp>
      <p:sp>
        <p:nvSpPr>
          <p:cNvPr id="29" name="TextBox 28">
            <a:extLst>
              <a:ext uri="{FF2B5EF4-FFF2-40B4-BE49-F238E27FC236}">
                <a16:creationId xmlns:a16="http://schemas.microsoft.com/office/drawing/2014/main" id="{A5475ACE-27D6-4376-B973-C7419EC6A32C}"/>
              </a:ext>
            </a:extLst>
          </p:cNvPr>
          <p:cNvSpPr txBox="1"/>
          <p:nvPr/>
        </p:nvSpPr>
        <p:spPr>
          <a:xfrm>
            <a:off x="5220544" y="4426618"/>
            <a:ext cx="2880000" cy="3354765"/>
          </a:xfrm>
          <a:prstGeom prst="rect">
            <a:avLst/>
          </a:prstGeom>
          <a:solidFill>
            <a:schemeClr val="bg1"/>
          </a:solidFill>
          <a:ln w="38100">
            <a:solidFill>
              <a:schemeClr val="bg1"/>
            </a:solidFill>
            <a:prstDash val="solid"/>
          </a:ln>
        </p:spPr>
        <p:txBody>
          <a:bodyPr wrap="square" rtlCol="0">
            <a:spAutoFit/>
          </a:bodyPr>
          <a:lstStyle/>
          <a:p>
            <a:r>
              <a:rPr lang="en-AU" sz="2000" b="1" dirty="0">
                <a:solidFill>
                  <a:srgbClr val="4F408E"/>
                </a:solidFill>
              </a:rPr>
              <a:t>Violent offences </a:t>
            </a:r>
            <a:r>
              <a:rPr lang="en-AU" sz="2000" dirty="0"/>
              <a:t>made up </a:t>
            </a:r>
            <a:r>
              <a:rPr lang="en-AU" sz="2400" b="1" dirty="0">
                <a:solidFill>
                  <a:srgbClr val="4F408E"/>
                </a:solidFill>
              </a:rPr>
              <a:t>75%</a:t>
            </a:r>
            <a:r>
              <a:rPr lang="en-AU" sz="2000" dirty="0">
                <a:solidFill>
                  <a:srgbClr val="4F408E"/>
                </a:solidFill>
              </a:rPr>
              <a:t> </a:t>
            </a:r>
            <a:r>
              <a:rPr lang="en-AU" sz="2000" dirty="0"/>
              <a:t>of the increase in sentenced custody &amp; </a:t>
            </a:r>
            <a:r>
              <a:rPr lang="en-AU" sz="2400" b="1" dirty="0">
                <a:solidFill>
                  <a:srgbClr val="4F408E"/>
                </a:solidFill>
              </a:rPr>
              <a:t>66%</a:t>
            </a:r>
            <a:r>
              <a:rPr lang="en-AU" sz="2400" b="1" dirty="0"/>
              <a:t> </a:t>
            </a:r>
            <a:r>
              <a:rPr lang="en-AU" sz="2000" dirty="0"/>
              <a:t>of the increase in remand (in 5 years)</a:t>
            </a:r>
          </a:p>
          <a:p>
            <a:endParaRPr lang="en-AU" sz="2000" dirty="0"/>
          </a:p>
          <a:p>
            <a:r>
              <a:rPr lang="en-AU" sz="2000" b="1" dirty="0">
                <a:solidFill>
                  <a:srgbClr val="4F408E"/>
                </a:solidFill>
              </a:rPr>
              <a:t>Justice procedure offences</a:t>
            </a:r>
            <a:r>
              <a:rPr lang="en-AU" sz="2000" dirty="0">
                <a:solidFill>
                  <a:srgbClr val="4F408E"/>
                </a:solidFill>
              </a:rPr>
              <a:t> </a:t>
            </a:r>
            <a:r>
              <a:rPr lang="en-AU" sz="2000" dirty="0"/>
              <a:t>made up </a:t>
            </a:r>
            <a:r>
              <a:rPr lang="en-AU" sz="2400" b="1" dirty="0">
                <a:solidFill>
                  <a:srgbClr val="4F408E"/>
                </a:solidFill>
              </a:rPr>
              <a:t>27%</a:t>
            </a:r>
            <a:r>
              <a:rPr lang="en-AU" sz="2000" b="1" dirty="0"/>
              <a:t> </a:t>
            </a:r>
            <a:r>
              <a:rPr lang="en-AU" sz="2000" dirty="0"/>
              <a:t>of the growth in sentenced custody </a:t>
            </a:r>
          </a:p>
        </p:txBody>
      </p:sp>
      <p:sp>
        <p:nvSpPr>
          <p:cNvPr id="30" name="TextBox 29">
            <a:extLst>
              <a:ext uri="{FF2B5EF4-FFF2-40B4-BE49-F238E27FC236}">
                <a16:creationId xmlns:a16="http://schemas.microsoft.com/office/drawing/2014/main" id="{5A7DF9D7-DD24-4BDE-BB7F-444DC0DB7349}"/>
              </a:ext>
            </a:extLst>
          </p:cNvPr>
          <p:cNvSpPr txBox="1"/>
          <p:nvPr/>
        </p:nvSpPr>
        <p:spPr>
          <a:xfrm>
            <a:off x="8347492" y="4448755"/>
            <a:ext cx="2880000" cy="2985433"/>
          </a:xfrm>
          <a:prstGeom prst="rect">
            <a:avLst/>
          </a:prstGeom>
          <a:noFill/>
          <a:ln w="38100">
            <a:solidFill>
              <a:schemeClr val="bg1"/>
            </a:solidFill>
            <a:prstDash val="solid"/>
          </a:ln>
        </p:spPr>
        <p:txBody>
          <a:bodyPr wrap="square" rtlCol="0">
            <a:spAutoFit/>
          </a:bodyPr>
          <a:lstStyle/>
          <a:p>
            <a:r>
              <a:rPr lang="en-AU" sz="2000" dirty="0"/>
              <a:t>Proven appearances rose </a:t>
            </a:r>
            <a:r>
              <a:rPr lang="en-AU" sz="2400" b="1" dirty="0">
                <a:solidFill>
                  <a:srgbClr val="7F7F7F"/>
                </a:solidFill>
              </a:rPr>
              <a:t>10%</a:t>
            </a:r>
            <a:r>
              <a:rPr lang="en-AU" sz="2000" b="1" dirty="0">
                <a:solidFill>
                  <a:srgbClr val="FFBB00"/>
                </a:solidFill>
              </a:rPr>
              <a:t> </a:t>
            </a:r>
            <a:r>
              <a:rPr lang="en-AU" sz="2000" dirty="0"/>
              <a:t>in 5 years, leading to more prison sentences </a:t>
            </a:r>
          </a:p>
          <a:p>
            <a:endParaRPr lang="en-AU" sz="2000" dirty="0"/>
          </a:p>
          <a:p>
            <a:r>
              <a:rPr lang="en-AU" sz="2000" b="1" dirty="0">
                <a:solidFill>
                  <a:srgbClr val="7F7F7F"/>
                </a:solidFill>
              </a:rPr>
              <a:t>Violent offending </a:t>
            </a:r>
            <a:r>
              <a:rPr lang="en-AU" sz="2000" dirty="0"/>
              <a:t>made up </a:t>
            </a:r>
            <a:r>
              <a:rPr lang="en-AU" sz="2400" b="1" dirty="0">
                <a:solidFill>
                  <a:srgbClr val="7F7F7F"/>
                </a:solidFill>
              </a:rPr>
              <a:t>27%</a:t>
            </a:r>
            <a:r>
              <a:rPr lang="en-AU" sz="2000" b="1" dirty="0"/>
              <a:t> </a:t>
            </a:r>
            <a:r>
              <a:rPr lang="en-AU" sz="2000" dirty="0"/>
              <a:t>of the increase in court volume and had relatively high imprisonment rates </a:t>
            </a:r>
            <a:endParaRPr lang="en-AU" sz="2000" u="sng" dirty="0"/>
          </a:p>
        </p:txBody>
      </p:sp>
      <p:sp>
        <p:nvSpPr>
          <p:cNvPr id="34" name="TextBox 33">
            <a:extLst>
              <a:ext uri="{FF2B5EF4-FFF2-40B4-BE49-F238E27FC236}">
                <a16:creationId xmlns:a16="http://schemas.microsoft.com/office/drawing/2014/main" id="{5A0941B4-A7A0-497D-9DA1-5E225DEB6C27}"/>
              </a:ext>
            </a:extLst>
          </p:cNvPr>
          <p:cNvSpPr txBox="1"/>
          <p:nvPr/>
        </p:nvSpPr>
        <p:spPr>
          <a:xfrm>
            <a:off x="11534789" y="4423840"/>
            <a:ext cx="2880000" cy="3662541"/>
          </a:xfrm>
          <a:prstGeom prst="rect">
            <a:avLst/>
          </a:prstGeom>
          <a:noFill/>
          <a:ln w="38100">
            <a:solidFill>
              <a:schemeClr val="bg1"/>
            </a:solidFill>
            <a:prstDash val="solid"/>
          </a:ln>
        </p:spPr>
        <p:txBody>
          <a:bodyPr wrap="square" rtlCol="0">
            <a:spAutoFit/>
          </a:bodyPr>
          <a:lstStyle/>
          <a:p>
            <a:pPr>
              <a:defRPr/>
            </a:pPr>
            <a:r>
              <a:rPr lang="en-AU" sz="2000" dirty="0"/>
              <a:t>The number of </a:t>
            </a:r>
            <a:r>
              <a:rPr lang="en-AU" sz="2000" b="1" dirty="0">
                <a:solidFill>
                  <a:srgbClr val="2190D7"/>
                </a:solidFill>
              </a:rPr>
              <a:t>Court bail</a:t>
            </a:r>
            <a:r>
              <a:rPr lang="en-AU" sz="2000" b="1" dirty="0"/>
              <a:t> </a:t>
            </a:r>
            <a:r>
              <a:rPr lang="en-AU" sz="2000" b="1" dirty="0">
                <a:solidFill>
                  <a:srgbClr val="2190D7"/>
                </a:solidFill>
              </a:rPr>
              <a:t>refusals</a:t>
            </a:r>
            <a:r>
              <a:rPr lang="en-AU" sz="2000" b="1" dirty="0"/>
              <a:t> </a:t>
            </a:r>
            <a:r>
              <a:rPr lang="en-AU" sz="2000" dirty="0"/>
              <a:t>rose by </a:t>
            </a:r>
            <a:r>
              <a:rPr lang="en-AU" sz="2400" b="1" dirty="0">
                <a:solidFill>
                  <a:srgbClr val="2190D7"/>
                </a:solidFill>
              </a:rPr>
              <a:t>40%</a:t>
            </a:r>
            <a:r>
              <a:rPr lang="en-AU" sz="2000" b="1" dirty="0"/>
              <a:t> </a:t>
            </a:r>
          </a:p>
          <a:p>
            <a:pPr>
              <a:defRPr/>
            </a:pPr>
            <a:endParaRPr lang="en-AU" sz="2000" dirty="0"/>
          </a:p>
          <a:p>
            <a:pPr>
              <a:defRPr/>
            </a:pPr>
            <a:r>
              <a:rPr lang="en-AU" sz="2000" b="1" dirty="0">
                <a:solidFill>
                  <a:srgbClr val="2190D7"/>
                </a:solidFill>
              </a:rPr>
              <a:t>Bail refusal rates</a:t>
            </a:r>
            <a:r>
              <a:rPr lang="en-AU" sz="2000" b="1" dirty="0"/>
              <a:t> </a:t>
            </a:r>
            <a:r>
              <a:rPr lang="en-AU" sz="2000" dirty="0"/>
              <a:t>also rose by </a:t>
            </a:r>
            <a:r>
              <a:rPr lang="en-AU" sz="2400" b="1" dirty="0">
                <a:solidFill>
                  <a:srgbClr val="2190D7"/>
                </a:solidFill>
              </a:rPr>
              <a:t>22%</a:t>
            </a:r>
            <a:r>
              <a:rPr lang="en-AU" sz="2400" b="1" dirty="0"/>
              <a:t> </a:t>
            </a:r>
            <a:r>
              <a:rPr lang="en-AU" sz="2000" dirty="0"/>
              <a:t>for Police and </a:t>
            </a:r>
            <a:r>
              <a:rPr lang="en-AU" sz="2400" b="1" dirty="0">
                <a:solidFill>
                  <a:srgbClr val="2190D7"/>
                </a:solidFill>
              </a:rPr>
              <a:t>11%</a:t>
            </a:r>
            <a:r>
              <a:rPr lang="en-AU" sz="2000" dirty="0"/>
              <a:t> for courts</a:t>
            </a:r>
          </a:p>
          <a:p>
            <a:pPr>
              <a:defRPr/>
            </a:pPr>
            <a:endParaRPr lang="en-AU" sz="2000" b="1" dirty="0"/>
          </a:p>
          <a:p>
            <a:pPr>
              <a:defRPr/>
            </a:pPr>
            <a:r>
              <a:rPr lang="en-AU" sz="2000" dirty="0"/>
              <a:t>The volume of </a:t>
            </a:r>
            <a:r>
              <a:rPr lang="en-AU" sz="2000" b="1" dirty="0">
                <a:solidFill>
                  <a:srgbClr val="2190D7"/>
                </a:solidFill>
              </a:rPr>
              <a:t>bail</a:t>
            </a:r>
            <a:r>
              <a:rPr lang="en-AU" sz="2000" b="1" dirty="0"/>
              <a:t> </a:t>
            </a:r>
            <a:r>
              <a:rPr lang="en-AU" sz="2000" b="1" dirty="0">
                <a:solidFill>
                  <a:srgbClr val="2190D7"/>
                </a:solidFill>
              </a:rPr>
              <a:t>breaches</a:t>
            </a:r>
            <a:r>
              <a:rPr lang="en-AU" sz="2000" b="1" dirty="0"/>
              <a:t> </a:t>
            </a:r>
            <a:r>
              <a:rPr lang="en-AU" sz="2000" dirty="0"/>
              <a:t>established in court rose but the revocation rate fell</a:t>
            </a:r>
          </a:p>
        </p:txBody>
      </p:sp>
      <p:sp>
        <p:nvSpPr>
          <p:cNvPr id="36" name="TextBox 35">
            <a:extLst>
              <a:ext uri="{FF2B5EF4-FFF2-40B4-BE49-F238E27FC236}">
                <a16:creationId xmlns:a16="http://schemas.microsoft.com/office/drawing/2014/main" id="{389CD643-6BBA-48F5-A449-464F9202CE1F}"/>
              </a:ext>
            </a:extLst>
          </p:cNvPr>
          <p:cNvSpPr txBox="1"/>
          <p:nvPr/>
        </p:nvSpPr>
        <p:spPr>
          <a:xfrm>
            <a:off x="14751487" y="5314414"/>
            <a:ext cx="2891319" cy="400110"/>
          </a:xfrm>
          <a:prstGeom prst="rect">
            <a:avLst/>
          </a:prstGeom>
          <a:noFill/>
        </p:spPr>
        <p:txBody>
          <a:bodyPr wrap="square" rtlCol="0">
            <a:spAutoFit/>
          </a:bodyPr>
          <a:lstStyle/>
          <a:p>
            <a:pPr>
              <a:defRPr/>
            </a:pPr>
            <a:endParaRPr lang="en-AU" sz="2000" dirty="0">
              <a:solidFill>
                <a:schemeClr val="bg1"/>
              </a:solidFill>
            </a:endParaRPr>
          </a:p>
        </p:txBody>
      </p:sp>
      <p:sp>
        <p:nvSpPr>
          <p:cNvPr id="38" name="TextBox 37">
            <a:extLst>
              <a:ext uri="{FF2B5EF4-FFF2-40B4-BE49-F238E27FC236}">
                <a16:creationId xmlns:a16="http://schemas.microsoft.com/office/drawing/2014/main" id="{CDA7DB85-088C-4F7E-AA39-F14F9526BF37}"/>
              </a:ext>
            </a:extLst>
          </p:cNvPr>
          <p:cNvSpPr txBox="1"/>
          <p:nvPr/>
        </p:nvSpPr>
        <p:spPr>
          <a:xfrm>
            <a:off x="14608532" y="4448613"/>
            <a:ext cx="2880000" cy="3847207"/>
          </a:xfrm>
          <a:prstGeom prst="rect">
            <a:avLst/>
          </a:prstGeom>
          <a:noFill/>
          <a:ln w="38100">
            <a:solidFill>
              <a:schemeClr val="bg1"/>
            </a:solidFill>
            <a:prstDash val="solid"/>
          </a:ln>
        </p:spPr>
        <p:txBody>
          <a:bodyPr wrap="square" rtlCol="0">
            <a:spAutoFit/>
          </a:bodyPr>
          <a:lstStyle/>
          <a:p>
            <a:pPr>
              <a:defRPr/>
            </a:pPr>
            <a:r>
              <a:rPr lang="en-AU" sz="2000" dirty="0"/>
              <a:t>Some evidence of systemic </a:t>
            </a:r>
            <a:r>
              <a:rPr lang="en-AU" sz="2000" b="1" dirty="0">
                <a:solidFill>
                  <a:srgbClr val="FFBB00"/>
                </a:solidFill>
              </a:rPr>
              <a:t>bias</a:t>
            </a:r>
          </a:p>
          <a:p>
            <a:pPr>
              <a:defRPr/>
            </a:pPr>
            <a:endParaRPr lang="en-AU" sz="2000" dirty="0"/>
          </a:p>
          <a:p>
            <a:pPr>
              <a:defRPr/>
            </a:pPr>
            <a:r>
              <a:rPr lang="en-AU" sz="2000" dirty="0"/>
              <a:t>Multiple and frequent contacts with the system from a young age compounded by </a:t>
            </a:r>
            <a:r>
              <a:rPr lang="en-AU" sz="2000" b="1" dirty="0">
                <a:solidFill>
                  <a:srgbClr val="FFBB00"/>
                </a:solidFill>
              </a:rPr>
              <a:t>socio economic factors</a:t>
            </a:r>
          </a:p>
          <a:p>
            <a:pPr>
              <a:defRPr/>
            </a:pPr>
            <a:endParaRPr lang="en-AU" sz="2000" b="1" dirty="0"/>
          </a:p>
          <a:p>
            <a:pPr>
              <a:defRPr/>
            </a:pPr>
            <a:r>
              <a:rPr lang="en-AU" sz="2000" dirty="0"/>
              <a:t>Almost </a:t>
            </a:r>
            <a:r>
              <a:rPr lang="en-AU" sz="2400" b="1" dirty="0">
                <a:solidFill>
                  <a:srgbClr val="FFBB00"/>
                </a:solidFill>
              </a:rPr>
              <a:t>half</a:t>
            </a:r>
            <a:r>
              <a:rPr lang="en-AU" sz="2000" dirty="0"/>
              <a:t> of Aboriginal offenders </a:t>
            </a:r>
            <a:r>
              <a:rPr lang="en-AU" sz="2000" b="1" dirty="0">
                <a:solidFill>
                  <a:srgbClr val="FFBB00"/>
                </a:solidFill>
              </a:rPr>
              <a:t>reoffend</a:t>
            </a:r>
            <a:r>
              <a:rPr lang="en-AU" sz="2000" b="1" dirty="0"/>
              <a:t> </a:t>
            </a:r>
            <a:r>
              <a:rPr lang="en-AU" sz="2000" dirty="0"/>
              <a:t>within 6 months of release</a:t>
            </a:r>
          </a:p>
        </p:txBody>
      </p:sp>
      <p:sp>
        <p:nvSpPr>
          <p:cNvPr id="56" name="Arc 22">
            <a:extLst>
              <a:ext uri="{FF2B5EF4-FFF2-40B4-BE49-F238E27FC236}">
                <a16:creationId xmlns:a16="http://schemas.microsoft.com/office/drawing/2014/main" id="{97CFA674-9186-416C-BA93-B530F6BE406B}"/>
              </a:ext>
            </a:extLst>
          </p:cNvPr>
          <p:cNvSpPr>
            <a:spLocks/>
          </p:cNvSpPr>
          <p:nvPr/>
        </p:nvSpPr>
        <p:spPr bwMode="auto">
          <a:xfrm>
            <a:off x="5080146" y="7909559"/>
            <a:ext cx="3177982" cy="988714"/>
          </a:xfrm>
          <a:custGeom>
            <a:avLst/>
            <a:gdLst>
              <a:gd name="T0" fmla="*/ 0 w 43200"/>
              <a:gd name="T1" fmla="*/ 0 h 21705"/>
              <a:gd name="T2" fmla="*/ 0 w 43200"/>
              <a:gd name="T3" fmla="*/ 0 h 21705"/>
              <a:gd name="T4" fmla="*/ 0 w 43200"/>
              <a:gd name="T5" fmla="*/ 0 h 21705"/>
              <a:gd name="T6" fmla="*/ 0 60000 65536"/>
              <a:gd name="T7" fmla="*/ 0 60000 65536"/>
              <a:gd name="T8" fmla="*/ 0 60000 65536"/>
              <a:gd name="T9" fmla="*/ 0 w 43200"/>
              <a:gd name="T10" fmla="*/ 0 h 21705"/>
              <a:gd name="T11" fmla="*/ 43200 w 43200"/>
              <a:gd name="T12" fmla="*/ 21705 h 21705"/>
            </a:gdLst>
            <a:ahLst/>
            <a:cxnLst>
              <a:cxn ang="T6">
                <a:pos x="T0" y="T1"/>
              </a:cxn>
              <a:cxn ang="T7">
                <a:pos x="T2" y="T3"/>
              </a:cxn>
              <a:cxn ang="T8">
                <a:pos x="T4" y="T5"/>
              </a:cxn>
            </a:cxnLst>
            <a:rect l="T9" t="T10" r="T11" b="T12"/>
            <a:pathLst>
              <a:path w="43200" h="21705" fill="none" extrusionOk="0">
                <a:moveTo>
                  <a:pt x="43199" y="53"/>
                </a:moveTo>
                <a:cubicBezTo>
                  <a:pt x="43199" y="70"/>
                  <a:pt x="43200" y="87"/>
                  <a:pt x="43200" y="105"/>
                </a:cubicBezTo>
                <a:cubicBezTo>
                  <a:pt x="43200" y="12034"/>
                  <a:pt x="33529" y="21705"/>
                  <a:pt x="21600" y="21705"/>
                </a:cubicBezTo>
                <a:cubicBezTo>
                  <a:pt x="9670" y="21705"/>
                  <a:pt x="0" y="12034"/>
                  <a:pt x="0" y="105"/>
                </a:cubicBezTo>
                <a:cubicBezTo>
                  <a:pt x="-1" y="70"/>
                  <a:pt x="0" y="35"/>
                  <a:pt x="0" y="0"/>
                </a:cubicBezTo>
              </a:path>
              <a:path w="43200" h="21705" stroke="0" extrusionOk="0">
                <a:moveTo>
                  <a:pt x="43199" y="53"/>
                </a:moveTo>
                <a:cubicBezTo>
                  <a:pt x="43199" y="70"/>
                  <a:pt x="43200" y="87"/>
                  <a:pt x="43200" y="105"/>
                </a:cubicBezTo>
                <a:cubicBezTo>
                  <a:pt x="43200" y="12034"/>
                  <a:pt x="33529" y="21705"/>
                  <a:pt x="21600" y="21705"/>
                </a:cubicBezTo>
                <a:cubicBezTo>
                  <a:pt x="9670" y="21705"/>
                  <a:pt x="0" y="12034"/>
                  <a:pt x="0" y="105"/>
                </a:cubicBezTo>
                <a:cubicBezTo>
                  <a:pt x="-1" y="70"/>
                  <a:pt x="0" y="35"/>
                  <a:pt x="0" y="0"/>
                </a:cubicBezTo>
                <a:lnTo>
                  <a:pt x="21600" y="105"/>
                </a:lnTo>
                <a:close/>
              </a:path>
            </a:pathLst>
          </a:custGeom>
          <a:noFill/>
          <a:ln w="127000" cap="rnd">
            <a:solidFill>
              <a:srgbClr val="D9D9D9"/>
            </a:solidFill>
            <a:round/>
            <a:headEnd type="none" w="sm" len="sm"/>
            <a:tailEnd type="none" w="sm" len="sm"/>
          </a:ln>
        </p:spPr>
        <p:txBody>
          <a:bodyPr wrap="none" anchor="ctr"/>
          <a:lstStyle/>
          <a:p>
            <a:pPr algn="ctr" eaLnBrk="1" hangingPunct="1">
              <a:spcBef>
                <a:spcPct val="20000"/>
              </a:spcBef>
              <a:defRPr/>
            </a:pPr>
            <a:endParaRPr lang="en-GB" sz="1400" b="1" dirty="0">
              <a:solidFill>
                <a:srgbClr val="FFFFFF"/>
              </a:solidFill>
              <a:ea typeface="+mn-ea"/>
              <a:cs typeface="Arial" pitchFamily="34" charset="0"/>
            </a:endParaRPr>
          </a:p>
        </p:txBody>
      </p:sp>
      <p:sp>
        <p:nvSpPr>
          <p:cNvPr id="57" name="Line 23">
            <a:extLst>
              <a:ext uri="{FF2B5EF4-FFF2-40B4-BE49-F238E27FC236}">
                <a16:creationId xmlns:a16="http://schemas.microsoft.com/office/drawing/2014/main" id="{03BA0E8B-1445-478C-B6AB-D4BC20F2D626}"/>
              </a:ext>
            </a:extLst>
          </p:cNvPr>
          <p:cNvSpPr>
            <a:spLocks noChangeShapeType="1"/>
          </p:cNvSpPr>
          <p:nvPr/>
        </p:nvSpPr>
        <p:spPr bwMode="auto">
          <a:xfrm flipH="1" flipV="1">
            <a:off x="5067244" y="2226540"/>
            <a:ext cx="8017" cy="5683019"/>
          </a:xfrm>
          <a:prstGeom prst="line">
            <a:avLst/>
          </a:prstGeom>
          <a:noFill/>
          <a:ln w="127000">
            <a:solidFill>
              <a:srgbClr val="D9D9D9"/>
            </a:solidFill>
            <a:round/>
            <a:headEnd type="none" w="sm" len="sm"/>
            <a:tailEnd type="none" w="sm" len="sm"/>
          </a:ln>
        </p:spPr>
        <p:txBody>
          <a:bodyPr wrap="none" anchor="ctr"/>
          <a:lstStyle/>
          <a:p>
            <a:pPr algn="ctr" eaLnBrk="1" hangingPunct="1">
              <a:spcBef>
                <a:spcPct val="20000"/>
              </a:spcBef>
              <a:defRPr/>
            </a:pPr>
            <a:endParaRPr lang="en-GB" sz="1400" b="1" dirty="0">
              <a:solidFill>
                <a:srgbClr val="FFFFFF"/>
              </a:solidFill>
              <a:ea typeface="+mn-ea"/>
              <a:cs typeface="Arial" pitchFamily="34" charset="0"/>
            </a:endParaRPr>
          </a:p>
        </p:txBody>
      </p:sp>
      <p:sp>
        <p:nvSpPr>
          <p:cNvPr id="58" name="Line 24">
            <a:extLst>
              <a:ext uri="{FF2B5EF4-FFF2-40B4-BE49-F238E27FC236}">
                <a16:creationId xmlns:a16="http://schemas.microsoft.com/office/drawing/2014/main" id="{5A90F8AB-2D1D-4BBD-8995-B766F1E00E03}"/>
              </a:ext>
            </a:extLst>
          </p:cNvPr>
          <p:cNvSpPr>
            <a:spLocks noChangeShapeType="1"/>
          </p:cNvSpPr>
          <p:nvPr/>
        </p:nvSpPr>
        <p:spPr bwMode="auto">
          <a:xfrm flipH="1" flipV="1">
            <a:off x="8185331" y="2170894"/>
            <a:ext cx="77846" cy="5738666"/>
          </a:xfrm>
          <a:prstGeom prst="line">
            <a:avLst/>
          </a:prstGeom>
          <a:noFill/>
          <a:ln w="127000">
            <a:solidFill>
              <a:srgbClr val="D9D9D9"/>
            </a:solidFill>
            <a:round/>
            <a:headEnd type="none" w="sm" len="sm"/>
            <a:tailEnd type="none" w="sm" len="sm"/>
          </a:ln>
        </p:spPr>
        <p:txBody>
          <a:bodyPr wrap="none" anchor="ctr"/>
          <a:lstStyle/>
          <a:p>
            <a:pPr algn="ctr" eaLnBrk="1" hangingPunct="1">
              <a:spcBef>
                <a:spcPct val="20000"/>
              </a:spcBef>
              <a:defRPr/>
            </a:pPr>
            <a:endParaRPr lang="en-GB" sz="1400" b="1" dirty="0">
              <a:solidFill>
                <a:srgbClr val="FFFFFF"/>
              </a:solidFill>
              <a:ea typeface="+mn-ea"/>
              <a:cs typeface="Arial" pitchFamily="34" charset="0"/>
            </a:endParaRPr>
          </a:p>
        </p:txBody>
      </p:sp>
      <p:sp>
        <p:nvSpPr>
          <p:cNvPr id="61" name="Arc 22">
            <a:extLst>
              <a:ext uri="{FF2B5EF4-FFF2-40B4-BE49-F238E27FC236}">
                <a16:creationId xmlns:a16="http://schemas.microsoft.com/office/drawing/2014/main" id="{6E1BF4AC-050B-481E-BDBC-13528C7D6EDB}"/>
              </a:ext>
            </a:extLst>
          </p:cNvPr>
          <p:cNvSpPr>
            <a:spLocks/>
          </p:cNvSpPr>
          <p:nvPr/>
        </p:nvSpPr>
        <p:spPr bwMode="auto">
          <a:xfrm rot="10800000">
            <a:off x="2018587" y="1237827"/>
            <a:ext cx="3041091" cy="1021252"/>
          </a:xfrm>
          <a:custGeom>
            <a:avLst/>
            <a:gdLst>
              <a:gd name="T0" fmla="*/ 0 w 43200"/>
              <a:gd name="T1" fmla="*/ 0 h 21705"/>
              <a:gd name="T2" fmla="*/ 0 w 43200"/>
              <a:gd name="T3" fmla="*/ 0 h 21705"/>
              <a:gd name="T4" fmla="*/ 0 w 43200"/>
              <a:gd name="T5" fmla="*/ 0 h 21705"/>
              <a:gd name="T6" fmla="*/ 0 60000 65536"/>
              <a:gd name="T7" fmla="*/ 0 60000 65536"/>
              <a:gd name="T8" fmla="*/ 0 60000 65536"/>
              <a:gd name="T9" fmla="*/ 0 w 43200"/>
              <a:gd name="T10" fmla="*/ 0 h 21705"/>
              <a:gd name="T11" fmla="*/ 43200 w 43200"/>
              <a:gd name="T12" fmla="*/ 21705 h 21705"/>
            </a:gdLst>
            <a:ahLst/>
            <a:cxnLst>
              <a:cxn ang="T6">
                <a:pos x="T0" y="T1"/>
              </a:cxn>
              <a:cxn ang="T7">
                <a:pos x="T2" y="T3"/>
              </a:cxn>
              <a:cxn ang="T8">
                <a:pos x="T4" y="T5"/>
              </a:cxn>
            </a:cxnLst>
            <a:rect l="T9" t="T10" r="T11" b="T12"/>
            <a:pathLst>
              <a:path w="43200" h="21705" fill="none" extrusionOk="0">
                <a:moveTo>
                  <a:pt x="43199" y="53"/>
                </a:moveTo>
                <a:cubicBezTo>
                  <a:pt x="43199" y="70"/>
                  <a:pt x="43200" y="87"/>
                  <a:pt x="43200" y="105"/>
                </a:cubicBezTo>
                <a:cubicBezTo>
                  <a:pt x="43200" y="12034"/>
                  <a:pt x="33529" y="21705"/>
                  <a:pt x="21600" y="21705"/>
                </a:cubicBezTo>
                <a:cubicBezTo>
                  <a:pt x="9670" y="21705"/>
                  <a:pt x="0" y="12034"/>
                  <a:pt x="0" y="105"/>
                </a:cubicBezTo>
                <a:cubicBezTo>
                  <a:pt x="-1" y="70"/>
                  <a:pt x="0" y="35"/>
                  <a:pt x="0" y="0"/>
                </a:cubicBezTo>
              </a:path>
              <a:path w="43200" h="21705" stroke="0" extrusionOk="0">
                <a:moveTo>
                  <a:pt x="43199" y="53"/>
                </a:moveTo>
                <a:cubicBezTo>
                  <a:pt x="43199" y="70"/>
                  <a:pt x="43200" y="87"/>
                  <a:pt x="43200" y="105"/>
                </a:cubicBezTo>
                <a:cubicBezTo>
                  <a:pt x="43200" y="12034"/>
                  <a:pt x="33529" y="21705"/>
                  <a:pt x="21600" y="21705"/>
                </a:cubicBezTo>
                <a:cubicBezTo>
                  <a:pt x="9670" y="21705"/>
                  <a:pt x="0" y="12034"/>
                  <a:pt x="0" y="105"/>
                </a:cubicBezTo>
                <a:cubicBezTo>
                  <a:pt x="-1" y="70"/>
                  <a:pt x="0" y="35"/>
                  <a:pt x="0" y="0"/>
                </a:cubicBezTo>
                <a:lnTo>
                  <a:pt x="21600" y="105"/>
                </a:lnTo>
                <a:close/>
              </a:path>
            </a:pathLst>
          </a:custGeom>
          <a:noFill/>
          <a:ln w="127000" cap="rnd">
            <a:solidFill>
              <a:srgbClr val="D9D9D9"/>
            </a:solidFill>
            <a:round/>
            <a:headEnd type="none" w="sm" len="sm"/>
            <a:tailEnd type="none" w="sm" len="sm"/>
          </a:ln>
        </p:spPr>
        <p:txBody>
          <a:bodyPr wrap="none" anchor="ctr"/>
          <a:lstStyle/>
          <a:p>
            <a:pPr algn="ctr" eaLnBrk="1" hangingPunct="1">
              <a:spcBef>
                <a:spcPct val="20000"/>
              </a:spcBef>
              <a:defRPr/>
            </a:pPr>
            <a:endParaRPr lang="en-GB" sz="1400" b="1" dirty="0">
              <a:solidFill>
                <a:srgbClr val="FFFFFF"/>
              </a:solidFill>
              <a:ea typeface="+mn-ea"/>
              <a:cs typeface="Arial" pitchFamily="34" charset="0"/>
            </a:endParaRPr>
          </a:p>
        </p:txBody>
      </p:sp>
      <p:sp>
        <p:nvSpPr>
          <p:cNvPr id="62" name="Arc 22">
            <a:extLst>
              <a:ext uri="{FF2B5EF4-FFF2-40B4-BE49-F238E27FC236}">
                <a16:creationId xmlns:a16="http://schemas.microsoft.com/office/drawing/2014/main" id="{098438DA-69B0-418A-83B7-F3DD492CCA7E}"/>
              </a:ext>
            </a:extLst>
          </p:cNvPr>
          <p:cNvSpPr>
            <a:spLocks/>
          </p:cNvSpPr>
          <p:nvPr/>
        </p:nvSpPr>
        <p:spPr bwMode="auto">
          <a:xfrm rot="10800000">
            <a:off x="8185331" y="1237827"/>
            <a:ext cx="3093257" cy="988714"/>
          </a:xfrm>
          <a:custGeom>
            <a:avLst/>
            <a:gdLst>
              <a:gd name="T0" fmla="*/ 0 w 43200"/>
              <a:gd name="T1" fmla="*/ 0 h 21705"/>
              <a:gd name="T2" fmla="*/ 0 w 43200"/>
              <a:gd name="T3" fmla="*/ 0 h 21705"/>
              <a:gd name="T4" fmla="*/ 0 w 43200"/>
              <a:gd name="T5" fmla="*/ 0 h 21705"/>
              <a:gd name="T6" fmla="*/ 0 60000 65536"/>
              <a:gd name="T7" fmla="*/ 0 60000 65536"/>
              <a:gd name="T8" fmla="*/ 0 60000 65536"/>
              <a:gd name="T9" fmla="*/ 0 w 43200"/>
              <a:gd name="T10" fmla="*/ 0 h 21705"/>
              <a:gd name="T11" fmla="*/ 43200 w 43200"/>
              <a:gd name="T12" fmla="*/ 21705 h 21705"/>
            </a:gdLst>
            <a:ahLst/>
            <a:cxnLst>
              <a:cxn ang="T6">
                <a:pos x="T0" y="T1"/>
              </a:cxn>
              <a:cxn ang="T7">
                <a:pos x="T2" y="T3"/>
              </a:cxn>
              <a:cxn ang="T8">
                <a:pos x="T4" y="T5"/>
              </a:cxn>
            </a:cxnLst>
            <a:rect l="T9" t="T10" r="T11" b="T12"/>
            <a:pathLst>
              <a:path w="43200" h="21705" fill="none" extrusionOk="0">
                <a:moveTo>
                  <a:pt x="43199" y="53"/>
                </a:moveTo>
                <a:cubicBezTo>
                  <a:pt x="43199" y="70"/>
                  <a:pt x="43200" y="87"/>
                  <a:pt x="43200" y="105"/>
                </a:cubicBezTo>
                <a:cubicBezTo>
                  <a:pt x="43200" y="12034"/>
                  <a:pt x="33529" y="21705"/>
                  <a:pt x="21600" y="21705"/>
                </a:cubicBezTo>
                <a:cubicBezTo>
                  <a:pt x="9670" y="21705"/>
                  <a:pt x="0" y="12034"/>
                  <a:pt x="0" y="105"/>
                </a:cubicBezTo>
                <a:cubicBezTo>
                  <a:pt x="-1" y="70"/>
                  <a:pt x="0" y="35"/>
                  <a:pt x="0" y="0"/>
                </a:cubicBezTo>
              </a:path>
              <a:path w="43200" h="21705" stroke="0" extrusionOk="0">
                <a:moveTo>
                  <a:pt x="43199" y="53"/>
                </a:moveTo>
                <a:cubicBezTo>
                  <a:pt x="43199" y="70"/>
                  <a:pt x="43200" y="87"/>
                  <a:pt x="43200" y="105"/>
                </a:cubicBezTo>
                <a:cubicBezTo>
                  <a:pt x="43200" y="12034"/>
                  <a:pt x="33529" y="21705"/>
                  <a:pt x="21600" y="21705"/>
                </a:cubicBezTo>
                <a:cubicBezTo>
                  <a:pt x="9670" y="21705"/>
                  <a:pt x="0" y="12034"/>
                  <a:pt x="0" y="105"/>
                </a:cubicBezTo>
                <a:cubicBezTo>
                  <a:pt x="-1" y="70"/>
                  <a:pt x="0" y="35"/>
                  <a:pt x="0" y="0"/>
                </a:cubicBezTo>
                <a:lnTo>
                  <a:pt x="21600" y="105"/>
                </a:lnTo>
                <a:close/>
              </a:path>
            </a:pathLst>
          </a:custGeom>
          <a:noFill/>
          <a:ln w="127000" cap="rnd">
            <a:solidFill>
              <a:srgbClr val="D9D9D9"/>
            </a:solidFill>
            <a:round/>
            <a:headEnd type="none" w="sm" len="sm"/>
            <a:tailEnd type="none" w="sm" len="sm"/>
          </a:ln>
        </p:spPr>
        <p:txBody>
          <a:bodyPr wrap="none" anchor="ctr"/>
          <a:lstStyle/>
          <a:p>
            <a:pPr algn="ctr" eaLnBrk="1" hangingPunct="1">
              <a:spcBef>
                <a:spcPct val="20000"/>
              </a:spcBef>
              <a:defRPr/>
            </a:pPr>
            <a:endParaRPr lang="en-GB" sz="1400" b="1" dirty="0">
              <a:solidFill>
                <a:srgbClr val="FFFFFF"/>
              </a:solidFill>
              <a:ea typeface="+mn-ea"/>
              <a:cs typeface="Arial" pitchFamily="34" charset="0"/>
            </a:endParaRPr>
          </a:p>
        </p:txBody>
      </p:sp>
      <p:sp>
        <p:nvSpPr>
          <p:cNvPr id="63" name="Arc 22">
            <a:extLst>
              <a:ext uri="{FF2B5EF4-FFF2-40B4-BE49-F238E27FC236}">
                <a16:creationId xmlns:a16="http://schemas.microsoft.com/office/drawing/2014/main" id="{A23CEEE9-7C1D-4470-B509-21D3AC89E049}"/>
              </a:ext>
            </a:extLst>
          </p:cNvPr>
          <p:cNvSpPr>
            <a:spLocks/>
          </p:cNvSpPr>
          <p:nvPr/>
        </p:nvSpPr>
        <p:spPr bwMode="auto">
          <a:xfrm>
            <a:off x="11257465" y="7909558"/>
            <a:ext cx="3190228" cy="988714"/>
          </a:xfrm>
          <a:custGeom>
            <a:avLst/>
            <a:gdLst>
              <a:gd name="T0" fmla="*/ 0 w 43200"/>
              <a:gd name="T1" fmla="*/ 0 h 21705"/>
              <a:gd name="T2" fmla="*/ 0 w 43200"/>
              <a:gd name="T3" fmla="*/ 0 h 21705"/>
              <a:gd name="T4" fmla="*/ 0 w 43200"/>
              <a:gd name="T5" fmla="*/ 0 h 21705"/>
              <a:gd name="T6" fmla="*/ 0 60000 65536"/>
              <a:gd name="T7" fmla="*/ 0 60000 65536"/>
              <a:gd name="T8" fmla="*/ 0 60000 65536"/>
              <a:gd name="T9" fmla="*/ 0 w 43200"/>
              <a:gd name="T10" fmla="*/ 0 h 21705"/>
              <a:gd name="T11" fmla="*/ 43200 w 43200"/>
              <a:gd name="T12" fmla="*/ 21705 h 21705"/>
            </a:gdLst>
            <a:ahLst/>
            <a:cxnLst>
              <a:cxn ang="T6">
                <a:pos x="T0" y="T1"/>
              </a:cxn>
              <a:cxn ang="T7">
                <a:pos x="T2" y="T3"/>
              </a:cxn>
              <a:cxn ang="T8">
                <a:pos x="T4" y="T5"/>
              </a:cxn>
            </a:cxnLst>
            <a:rect l="T9" t="T10" r="T11" b="T12"/>
            <a:pathLst>
              <a:path w="43200" h="21705" fill="none" extrusionOk="0">
                <a:moveTo>
                  <a:pt x="43199" y="53"/>
                </a:moveTo>
                <a:cubicBezTo>
                  <a:pt x="43199" y="70"/>
                  <a:pt x="43200" y="87"/>
                  <a:pt x="43200" y="105"/>
                </a:cubicBezTo>
                <a:cubicBezTo>
                  <a:pt x="43200" y="12034"/>
                  <a:pt x="33529" y="21705"/>
                  <a:pt x="21600" y="21705"/>
                </a:cubicBezTo>
                <a:cubicBezTo>
                  <a:pt x="9670" y="21705"/>
                  <a:pt x="0" y="12034"/>
                  <a:pt x="0" y="105"/>
                </a:cubicBezTo>
                <a:cubicBezTo>
                  <a:pt x="-1" y="70"/>
                  <a:pt x="0" y="35"/>
                  <a:pt x="0" y="0"/>
                </a:cubicBezTo>
              </a:path>
              <a:path w="43200" h="21705" stroke="0" extrusionOk="0">
                <a:moveTo>
                  <a:pt x="43199" y="53"/>
                </a:moveTo>
                <a:cubicBezTo>
                  <a:pt x="43199" y="70"/>
                  <a:pt x="43200" y="87"/>
                  <a:pt x="43200" y="105"/>
                </a:cubicBezTo>
                <a:cubicBezTo>
                  <a:pt x="43200" y="12034"/>
                  <a:pt x="33529" y="21705"/>
                  <a:pt x="21600" y="21705"/>
                </a:cubicBezTo>
                <a:cubicBezTo>
                  <a:pt x="9670" y="21705"/>
                  <a:pt x="0" y="12034"/>
                  <a:pt x="0" y="105"/>
                </a:cubicBezTo>
                <a:cubicBezTo>
                  <a:pt x="-1" y="70"/>
                  <a:pt x="0" y="35"/>
                  <a:pt x="0" y="0"/>
                </a:cubicBezTo>
                <a:lnTo>
                  <a:pt x="21600" y="105"/>
                </a:lnTo>
                <a:close/>
              </a:path>
            </a:pathLst>
          </a:custGeom>
          <a:noFill/>
          <a:ln w="127000" cap="rnd">
            <a:solidFill>
              <a:srgbClr val="D9D9D9"/>
            </a:solidFill>
            <a:round/>
            <a:headEnd type="none" w="sm" len="sm"/>
            <a:tailEnd type="none" w="sm" len="sm"/>
          </a:ln>
        </p:spPr>
        <p:txBody>
          <a:bodyPr wrap="none" anchor="ctr"/>
          <a:lstStyle/>
          <a:p>
            <a:pPr algn="ctr" eaLnBrk="1" hangingPunct="1">
              <a:spcBef>
                <a:spcPct val="20000"/>
              </a:spcBef>
              <a:defRPr/>
            </a:pPr>
            <a:endParaRPr lang="en-GB" sz="1400" b="1" dirty="0">
              <a:solidFill>
                <a:srgbClr val="FFFFFF"/>
              </a:solidFill>
              <a:ea typeface="+mn-ea"/>
              <a:cs typeface="Arial" pitchFamily="34" charset="0"/>
            </a:endParaRPr>
          </a:p>
        </p:txBody>
      </p:sp>
      <p:sp>
        <p:nvSpPr>
          <p:cNvPr id="64" name="Line 23">
            <a:extLst>
              <a:ext uri="{FF2B5EF4-FFF2-40B4-BE49-F238E27FC236}">
                <a16:creationId xmlns:a16="http://schemas.microsoft.com/office/drawing/2014/main" id="{EB35D063-D9A6-4275-8A6A-7AE0FADF6370}"/>
              </a:ext>
            </a:extLst>
          </p:cNvPr>
          <p:cNvSpPr>
            <a:spLocks noChangeShapeType="1"/>
          </p:cNvSpPr>
          <p:nvPr/>
        </p:nvSpPr>
        <p:spPr bwMode="auto">
          <a:xfrm flipV="1">
            <a:off x="11262514" y="2127471"/>
            <a:ext cx="353" cy="5782087"/>
          </a:xfrm>
          <a:prstGeom prst="line">
            <a:avLst/>
          </a:prstGeom>
          <a:noFill/>
          <a:ln w="127000">
            <a:solidFill>
              <a:srgbClr val="D9D9D9"/>
            </a:solidFill>
            <a:round/>
            <a:headEnd type="none" w="sm" len="sm"/>
            <a:tailEnd type="none" w="sm" len="sm"/>
          </a:ln>
        </p:spPr>
        <p:txBody>
          <a:bodyPr wrap="none" anchor="ctr"/>
          <a:lstStyle/>
          <a:p>
            <a:pPr algn="ctr" eaLnBrk="1" hangingPunct="1">
              <a:spcBef>
                <a:spcPct val="20000"/>
              </a:spcBef>
              <a:defRPr/>
            </a:pPr>
            <a:endParaRPr lang="en-GB" sz="1400" b="1" dirty="0">
              <a:solidFill>
                <a:srgbClr val="FFFFFF"/>
              </a:solidFill>
              <a:ea typeface="+mn-ea"/>
              <a:cs typeface="Arial" pitchFamily="34" charset="0"/>
            </a:endParaRPr>
          </a:p>
        </p:txBody>
      </p:sp>
      <p:sp>
        <p:nvSpPr>
          <p:cNvPr id="65" name="Line 24">
            <a:extLst>
              <a:ext uri="{FF2B5EF4-FFF2-40B4-BE49-F238E27FC236}">
                <a16:creationId xmlns:a16="http://schemas.microsoft.com/office/drawing/2014/main" id="{0B0C5CE8-09ED-4FD8-ABA5-37833ABAD5C9}"/>
              </a:ext>
            </a:extLst>
          </p:cNvPr>
          <p:cNvSpPr>
            <a:spLocks noChangeShapeType="1"/>
          </p:cNvSpPr>
          <p:nvPr/>
        </p:nvSpPr>
        <p:spPr bwMode="auto">
          <a:xfrm flipH="1" flipV="1">
            <a:off x="14359675" y="2059172"/>
            <a:ext cx="88018" cy="5850386"/>
          </a:xfrm>
          <a:prstGeom prst="line">
            <a:avLst/>
          </a:prstGeom>
          <a:noFill/>
          <a:ln w="127000">
            <a:solidFill>
              <a:srgbClr val="D9D9D9"/>
            </a:solidFill>
            <a:round/>
            <a:headEnd type="none" w="sm" len="sm"/>
            <a:tailEnd type="none" w="sm" len="sm"/>
          </a:ln>
        </p:spPr>
        <p:txBody>
          <a:bodyPr wrap="none" anchor="ctr"/>
          <a:lstStyle/>
          <a:p>
            <a:pPr algn="ctr" eaLnBrk="1" hangingPunct="1">
              <a:spcBef>
                <a:spcPct val="20000"/>
              </a:spcBef>
              <a:defRPr/>
            </a:pPr>
            <a:endParaRPr lang="en-GB" sz="1400" b="1" dirty="0">
              <a:solidFill>
                <a:srgbClr val="FFFFFF"/>
              </a:solidFill>
              <a:ea typeface="+mn-ea"/>
              <a:cs typeface="Arial" pitchFamily="34" charset="0"/>
            </a:endParaRPr>
          </a:p>
        </p:txBody>
      </p:sp>
      <p:sp>
        <p:nvSpPr>
          <p:cNvPr id="68" name="Arc 22">
            <a:extLst>
              <a:ext uri="{FF2B5EF4-FFF2-40B4-BE49-F238E27FC236}">
                <a16:creationId xmlns:a16="http://schemas.microsoft.com/office/drawing/2014/main" id="{6314685A-6A39-4F90-BCEC-6B7080F25EAF}"/>
              </a:ext>
            </a:extLst>
          </p:cNvPr>
          <p:cNvSpPr>
            <a:spLocks/>
          </p:cNvSpPr>
          <p:nvPr/>
        </p:nvSpPr>
        <p:spPr bwMode="auto">
          <a:xfrm rot="10800000">
            <a:off x="14359675" y="1120958"/>
            <a:ext cx="3025671" cy="992378"/>
          </a:xfrm>
          <a:custGeom>
            <a:avLst/>
            <a:gdLst>
              <a:gd name="T0" fmla="*/ 0 w 43200"/>
              <a:gd name="T1" fmla="*/ 0 h 21705"/>
              <a:gd name="T2" fmla="*/ 0 w 43200"/>
              <a:gd name="T3" fmla="*/ 0 h 21705"/>
              <a:gd name="T4" fmla="*/ 0 w 43200"/>
              <a:gd name="T5" fmla="*/ 0 h 21705"/>
              <a:gd name="T6" fmla="*/ 0 60000 65536"/>
              <a:gd name="T7" fmla="*/ 0 60000 65536"/>
              <a:gd name="T8" fmla="*/ 0 60000 65536"/>
              <a:gd name="T9" fmla="*/ 0 w 43200"/>
              <a:gd name="T10" fmla="*/ 0 h 21705"/>
              <a:gd name="T11" fmla="*/ 43200 w 43200"/>
              <a:gd name="T12" fmla="*/ 21705 h 21705"/>
            </a:gdLst>
            <a:ahLst/>
            <a:cxnLst>
              <a:cxn ang="T6">
                <a:pos x="T0" y="T1"/>
              </a:cxn>
              <a:cxn ang="T7">
                <a:pos x="T2" y="T3"/>
              </a:cxn>
              <a:cxn ang="T8">
                <a:pos x="T4" y="T5"/>
              </a:cxn>
            </a:cxnLst>
            <a:rect l="T9" t="T10" r="T11" b="T12"/>
            <a:pathLst>
              <a:path w="43200" h="21705" fill="none" extrusionOk="0">
                <a:moveTo>
                  <a:pt x="43199" y="53"/>
                </a:moveTo>
                <a:cubicBezTo>
                  <a:pt x="43199" y="70"/>
                  <a:pt x="43200" y="87"/>
                  <a:pt x="43200" y="105"/>
                </a:cubicBezTo>
                <a:cubicBezTo>
                  <a:pt x="43200" y="12034"/>
                  <a:pt x="33529" y="21705"/>
                  <a:pt x="21600" y="21705"/>
                </a:cubicBezTo>
                <a:cubicBezTo>
                  <a:pt x="9670" y="21705"/>
                  <a:pt x="0" y="12034"/>
                  <a:pt x="0" y="105"/>
                </a:cubicBezTo>
                <a:cubicBezTo>
                  <a:pt x="-1" y="70"/>
                  <a:pt x="0" y="35"/>
                  <a:pt x="0" y="0"/>
                </a:cubicBezTo>
              </a:path>
              <a:path w="43200" h="21705" stroke="0" extrusionOk="0">
                <a:moveTo>
                  <a:pt x="43199" y="53"/>
                </a:moveTo>
                <a:cubicBezTo>
                  <a:pt x="43199" y="70"/>
                  <a:pt x="43200" y="87"/>
                  <a:pt x="43200" y="105"/>
                </a:cubicBezTo>
                <a:cubicBezTo>
                  <a:pt x="43200" y="12034"/>
                  <a:pt x="33529" y="21705"/>
                  <a:pt x="21600" y="21705"/>
                </a:cubicBezTo>
                <a:cubicBezTo>
                  <a:pt x="9670" y="21705"/>
                  <a:pt x="0" y="12034"/>
                  <a:pt x="0" y="105"/>
                </a:cubicBezTo>
                <a:cubicBezTo>
                  <a:pt x="-1" y="70"/>
                  <a:pt x="0" y="35"/>
                  <a:pt x="0" y="0"/>
                </a:cubicBezTo>
                <a:lnTo>
                  <a:pt x="21600" y="105"/>
                </a:lnTo>
                <a:close/>
              </a:path>
            </a:pathLst>
          </a:custGeom>
          <a:noFill/>
          <a:ln w="127000" cap="rnd">
            <a:solidFill>
              <a:srgbClr val="D9D9D9"/>
            </a:solidFill>
            <a:round/>
            <a:headEnd type="none" w="sm" len="sm"/>
            <a:tailEnd type="none" w="sm" len="sm"/>
          </a:ln>
        </p:spPr>
        <p:txBody>
          <a:bodyPr wrap="none" anchor="ctr"/>
          <a:lstStyle/>
          <a:p>
            <a:pPr algn="ctr" eaLnBrk="1" hangingPunct="1">
              <a:spcBef>
                <a:spcPct val="20000"/>
              </a:spcBef>
              <a:defRPr/>
            </a:pPr>
            <a:endParaRPr lang="en-GB" sz="1400" b="1" dirty="0">
              <a:solidFill>
                <a:srgbClr val="FFFFFF"/>
              </a:solidFill>
              <a:ea typeface="+mn-ea"/>
              <a:cs typeface="Arial" pitchFamily="34" charset="0"/>
            </a:endParaRPr>
          </a:p>
        </p:txBody>
      </p:sp>
      <p:grpSp>
        <p:nvGrpSpPr>
          <p:cNvPr id="22" name="Group 21">
            <a:extLst>
              <a:ext uri="{FF2B5EF4-FFF2-40B4-BE49-F238E27FC236}">
                <a16:creationId xmlns:a16="http://schemas.microsoft.com/office/drawing/2014/main" id="{6C1CB6A8-269A-4107-8B00-60599B90BD1E}"/>
              </a:ext>
            </a:extLst>
          </p:cNvPr>
          <p:cNvGrpSpPr/>
          <p:nvPr/>
        </p:nvGrpSpPr>
        <p:grpSpPr>
          <a:xfrm>
            <a:off x="2132451" y="1651915"/>
            <a:ext cx="2684157" cy="2340000"/>
            <a:chOff x="2132451" y="1651915"/>
            <a:chExt cx="2684157" cy="2340000"/>
          </a:xfrm>
        </p:grpSpPr>
        <p:sp>
          <p:nvSpPr>
            <p:cNvPr id="11" name="Oval 10">
              <a:extLst>
                <a:ext uri="{FF2B5EF4-FFF2-40B4-BE49-F238E27FC236}">
                  <a16:creationId xmlns:a16="http://schemas.microsoft.com/office/drawing/2014/main" id="{55C89FE3-6D0E-4002-817E-65C47A17FD98}"/>
                </a:ext>
              </a:extLst>
            </p:cNvPr>
            <p:cNvSpPr/>
            <p:nvPr/>
          </p:nvSpPr>
          <p:spPr>
            <a:xfrm>
              <a:off x="2324377" y="1651915"/>
              <a:ext cx="2340000" cy="2340000"/>
            </a:xfrm>
            <a:prstGeom prst="ellipse">
              <a:avLst/>
            </a:prstGeom>
            <a:solidFill>
              <a:srgbClr val="241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6"/>
                </a:buClr>
                <a:defRPr/>
              </a:pPr>
              <a:endParaRPr lang="en-AU" b="1" dirty="0">
                <a:solidFill>
                  <a:schemeClr val="bg1"/>
                </a:solidFill>
              </a:endParaRPr>
            </a:p>
            <a:p>
              <a:pPr algn="ctr">
                <a:buClr>
                  <a:schemeClr val="accent6"/>
                </a:buClr>
                <a:defRPr/>
              </a:pPr>
              <a:endParaRPr lang="en-AU" b="1" dirty="0">
                <a:solidFill>
                  <a:schemeClr val="bg1"/>
                </a:solidFill>
              </a:endParaRPr>
            </a:p>
            <a:p>
              <a:pPr algn="ctr">
                <a:buClr>
                  <a:schemeClr val="accent6"/>
                </a:buClr>
                <a:defRPr/>
              </a:pPr>
              <a:endParaRPr lang="en-AU" b="1" dirty="0">
                <a:solidFill>
                  <a:schemeClr val="bg1"/>
                </a:solidFill>
              </a:endParaRPr>
            </a:p>
          </p:txBody>
        </p:sp>
        <p:sp>
          <p:nvSpPr>
            <p:cNvPr id="5" name="TextBox 4">
              <a:extLst>
                <a:ext uri="{FF2B5EF4-FFF2-40B4-BE49-F238E27FC236}">
                  <a16:creationId xmlns:a16="http://schemas.microsoft.com/office/drawing/2014/main" id="{C6F48220-06D0-49FC-A2BC-3B0C2E4621FC}"/>
                </a:ext>
              </a:extLst>
            </p:cNvPr>
            <p:cNvSpPr txBox="1"/>
            <p:nvPr/>
          </p:nvSpPr>
          <p:spPr>
            <a:xfrm>
              <a:off x="2132451" y="2842144"/>
              <a:ext cx="2684157" cy="984885"/>
            </a:xfrm>
            <a:prstGeom prst="rect">
              <a:avLst/>
            </a:prstGeom>
            <a:noFill/>
          </p:spPr>
          <p:txBody>
            <a:bodyPr wrap="square" rtlCol="0">
              <a:spAutoFit/>
            </a:bodyPr>
            <a:lstStyle/>
            <a:p>
              <a:pPr algn="ctr"/>
              <a:r>
                <a:rPr lang="en-AU" sz="2000" b="1" dirty="0">
                  <a:solidFill>
                    <a:schemeClr val="bg1"/>
                  </a:solidFill>
                </a:rPr>
                <a:t>Custody population decreasing</a:t>
              </a:r>
              <a:endParaRPr lang="en-US" sz="2000" b="1" dirty="0">
                <a:solidFill>
                  <a:schemeClr val="bg1"/>
                </a:solidFill>
              </a:endParaRPr>
            </a:p>
            <a:p>
              <a:endParaRPr lang="en-AU" dirty="0"/>
            </a:p>
          </p:txBody>
        </p:sp>
      </p:grpSp>
      <p:grpSp>
        <p:nvGrpSpPr>
          <p:cNvPr id="28" name="Group 27">
            <a:extLst>
              <a:ext uri="{FF2B5EF4-FFF2-40B4-BE49-F238E27FC236}">
                <a16:creationId xmlns:a16="http://schemas.microsoft.com/office/drawing/2014/main" id="{0BA50A21-757E-4701-A18C-7C82CDED5E54}"/>
              </a:ext>
            </a:extLst>
          </p:cNvPr>
          <p:cNvGrpSpPr/>
          <p:nvPr/>
        </p:nvGrpSpPr>
        <p:grpSpPr>
          <a:xfrm>
            <a:off x="8561959" y="1617147"/>
            <a:ext cx="2340000" cy="2340000"/>
            <a:chOff x="11647327" y="1651915"/>
            <a:chExt cx="2340000" cy="2340000"/>
          </a:xfrm>
        </p:grpSpPr>
        <p:grpSp>
          <p:nvGrpSpPr>
            <p:cNvPr id="15" name="Group 14">
              <a:extLst>
                <a:ext uri="{FF2B5EF4-FFF2-40B4-BE49-F238E27FC236}">
                  <a16:creationId xmlns:a16="http://schemas.microsoft.com/office/drawing/2014/main" id="{9ACBD141-60BD-42B9-8E92-EEA33AEF8535}"/>
                </a:ext>
              </a:extLst>
            </p:cNvPr>
            <p:cNvGrpSpPr/>
            <p:nvPr/>
          </p:nvGrpSpPr>
          <p:grpSpPr>
            <a:xfrm>
              <a:off x="11647327" y="1651915"/>
              <a:ext cx="2340000" cy="2340000"/>
              <a:chOff x="11647327" y="1651915"/>
              <a:chExt cx="2340000" cy="2340000"/>
            </a:xfrm>
          </p:grpSpPr>
          <p:sp>
            <p:nvSpPr>
              <p:cNvPr id="47" name="Oval 46">
                <a:extLst>
                  <a:ext uri="{FF2B5EF4-FFF2-40B4-BE49-F238E27FC236}">
                    <a16:creationId xmlns:a16="http://schemas.microsoft.com/office/drawing/2014/main" id="{175B7AFA-0D4F-4285-BE3F-345D5379D3D1}"/>
                  </a:ext>
                </a:extLst>
              </p:cNvPr>
              <p:cNvSpPr/>
              <p:nvPr/>
            </p:nvSpPr>
            <p:spPr>
              <a:xfrm>
                <a:off x="11647327" y="1651915"/>
                <a:ext cx="2340000" cy="2340000"/>
              </a:xfrm>
              <a:prstGeom prst="ellipse">
                <a:avLst/>
              </a:prstGeom>
              <a:solidFill>
                <a:srgbClr val="219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6"/>
                  </a:buClr>
                  <a:defRPr/>
                </a:pPr>
                <a:endParaRPr lang="en-AU" b="1" dirty="0">
                  <a:solidFill>
                    <a:schemeClr val="bg1"/>
                  </a:solidFill>
                </a:endParaRPr>
              </a:p>
              <a:p>
                <a:pPr algn="ctr">
                  <a:buClr>
                    <a:schemeClr val="accent6"/>
                  </a:buClr>
                  <a:defRPr/>
                </a:pPr>
                <a:endParaRPr lang="en-AU" b="1" dirty="0">
                  <a:solidFill>
                    <a:schemeClr val="bg1"/>
                  </a:solidFill>
                </a:endParaRPr>
              </a:p>
              <a:p>
                <a:pPr algn="ctr">
                  <a:buClr>
                    <a:schemeClr val="accent6"/>
                  </a:buClr>
                  <a:defRPr/>
                </a:pPr>
                <a:endParaRPr lang="en-AU" b="1" dirty="0">
                  <a:solidFill>
                    <a:schemeClr val="bg1"/>
                  </a:solidFill>
                </a:endParaRPr>
              </a:p>
            </p:txBody>
          </p:sp>
          <p:pic>
            <p:nvPicPr>
              <p:cNvPr id="53" name="Graphic 52" descr="Handcuffs">
                <a:extLst>
                  <a:ext uri="{FF2B5EF4-FFF2-40B4-BE49-F238E27FC236}">
                    <a16:creationId xmlns:a16="http://schemas.microsoft.com/office/drawing/2014/main" id="{64D78258-CB5A-4905-8DFF-B323292083D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252701" y="1806344"/>
                <a:ext cx="1132861" cy="1132861"/>
              </a:xfrm>
              <a:prstGeom prst="rect">
                <a:avLst/>
              </a:prstGeom>
            </p:spPr>
          </p:pic>
        </p:grpSp>
        <p:sp>
          <p:nvSpPr>
            <p:cNvPr id="60" name="TextBox 59">
              <a:extLst>
                <a:ext uri="{FF2B5EF4-FFF2-40B4-BE49-F238E27FC236}">
                  <a16:creationId xmlns:a16="http://schemas.microsoft.com/office/drawing/2014/main" id="{4D811B96-821E-4867-805D-849E74E6F4E4}"/>
                </a:ext>
              </a:extLst>
            </p:cNvPr>
            <p:cNvSpPr txBox="1"/>
            <p:nvPr/>
          </p:nvSpPr>
          <p:spPr>
            <a:xfrm>
              <a:off x="11704632" y="2831340"/>
              <a:ext cx="2225389" cy="1061829"/>
            </a:xfrm>
            <a:prstGeom prst="rect">
              <a:avLst/>
            </a:prstGeom>
            <a:noFill/>
          </p:spPr>
          <p:txBody>
            <a:bodyPr wrap="square" rtlCol="0">
              <a:spAutoFit/>
            </a:bodyPr>
            <a:lstStyle/>
            <a:p>
              <a:pPr algn="ctr">
                <a:buClr>
                  <a:schemeClr val="accent6"/>
                </a:buClr>
              </a:pPr>
              <a:r>
                <a:rPr lang="en-AU" sz="2000" b="1" dirty="0">
                  <a:solidFill>
                    <a:schemeClr val="bg1"/>
                  </a:solidFill>
                </a:rPr>
                <a:t>Bail &amp; </a:t>
              </a:r>
            </a:p>
            <a:p>
              <a:pPr algn="ctr">
                <a:buClr>
                  <a:schemeClr val="accent6"/>
                </a:buClr>
              </a:pPr>
              <a:r>
                <a:rPr lang="en-AU" sz="2000" b="1" dirty="0">
                  <a:solidFill>
                    <a:schemeClr val="bg1"/>
                  </a:solidFill>
                </a:rPr>
                <a:t>Remand</a:t>
              </a:r>
            </a:p>
            <a:p>
              <a:endParaRPr lang="en-AU" sz="2300" dirty="0">
                <a:solidFill>
                  <a:srgbClr val="2190D7"/>
                </a:solidFill>
              </a:endParaRPr>
            </a:p>
          </p:txBody>
        </p:sp>
      </p:grpSp>
      <p:grpSp>
        <p:nvGrpSpPr>
          <p:cNvPr id="31" name="Group 30">
            <a:extLst>
              <a:ext uri="{FF2B5EF4-FFF2-40B4-BE49-F238E27FC236}">
                <a16:creationId xmlns:a16="http://schemas.microsoft.com/office/drawing/2014/main" id="{88E95275-75FA-4668-8E36-ADE29057721E}"/>
              </a:ext>
            </a:extLst>
          </p:cNvPr>
          <p:cNvGrpSpPr/>
          <p:nvPr/>
        </p:nvGrpSpPr>
        <p:grpSpPr>
          <a:xfrm>
            <a:off x="11631499" y="1545681"/>
            <a:ext cx="2485106" cy="2340000"/>
            <a:chOff x="14689745" y="1617147"/>
            <a:chExt cx="2485106" cy="2340000"/>
          </a:xfrm>
        </p:grpSpPr>
        <p:sp>
          <p:nvSpPr>
            <p:cNvPr id="52" name="Oval 51">
              <a:extLst>
                <a:ext uri="{FF2B5EF4-FFF2-40B4-BE49-F238E27FC236}">
                  <a16:creationId xmlns:a16="http://schemas.microsoft.com/office/drawing/2014/main" id="{6A02F8AB-730E-4140-A59E-1ECAD19658A2}"/>
                </a:ext>
              </a:extLst>
            </p:cNvPr>
            <p:cNvSpPr/>
            <p:nvPr/>
          </p:nvSpPr>
          <p:spPr>
            <a:xfrm>
              <a:off x="14755487" y="1617147"/>
              <a:ext cx="2340000" cy="2340000"/>
            </a:xfrm>
            <a:prstGeom prst="ellipse">
              <a:avLst/>
            </a:prstGeom>
            <a:solidFill>
              <a:srgbClr val="FFB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6"/>
                </a:buClr>
                <a:defRPr/>
              </a:pPr>
              <a:endParaRPr lang="en-AU" b="1" dirty="0">
                <a:solidFill>
                  <a:schemeClr val="bg1"/>
                </a:solidFill>
              </a:endParaRPr>
            </a:p>
            <a:p>
              <a:pPr algn="ctr">
                <a:buClr>
                  <a:schemeClr val="accent6"/>
                </a:buClr>
                <a:defRPr/>
              </a:pPr>
              <a:endParaRPr lang="en-AU" b="1" dirty="0">
                <a:solidFill>
                  <a:schemeClr val="bg1"/>
                </a:solidFill>
              </a:endParaRPr>
            </a:p>
            <a:p>
              <a:pPr algn="ctr">
                <a:buClr>
                  <a:schemeClr val="accent6"/>
                </a:buClr>
                <a:defRPr/>
              </a:pPr>
              <a:endParaRPr lang="en-AU" b="1" dirty="0">
                <a:solidFill>
                  <a:schemeClr val="bg1"/>
                </a:solidFill>
              </a:endParaRPr>
            </a:p>
          </p:txBody>
        </p:sp>
        <p:sp>
          <p:nvSpPr>
            <p:cNvPr id="66" name="TextBox 65">
              <a:extLst>
                <a:ext uri="{FF2B5EF4-FFF2-40B4-BE49-F238E27FC236}">
                  <a16:creationId xmlns:a16="http://schemas.microsoft.com/office/drawing/2014/main" id="{B78C59D7-5563-4F06-B82C-97A98DE5D676}"/>
                </a:ext>
              </a:extLst>
            </p:cNvPr>
            <p:cNvSpPr txBox="1"/>
            <p:nvPr/>
          </p:nvSpPr>
          <p:spPr>
            <a:xfrm>
              <a:off x="14689745" y="2842144"/>
              <a:ext cx="2485106" cy="400110"/>
            </a:xfrm>
            <a:prstGeom prst="rect">
              <a:avLst/>
            </a:prstGeom>
            <a:noFill/>
          </p:spPr>
          <p:txBody>
            <a:bodyPr wrap="square" rtlCol="0">
              <a:spAutoFit/>
            </a:bodyPr>
            <a:lstStyle/>
            <a:p>
              <a:pPr algn="ctr">
                <a:buClr>
                  <a:schemeClr val="accent6"/>
                </a:buClr>
                <a:defRPr/>
              </a:pPr>
              <a:r>
                <a:rPr lang="en-AU" sz="2000" b="1" dirty="0"/>
                <a:t>Sentencing</a:t>
              </a:r>
              <a:endParaRPr lang="en-US" sz="2000" b="1" dirty="0"/>
            </a:p>
          </p:txBody>
        </p:sp>
        <p:pic>
          <p:nvPicPr>
            <p:cNvPr id="6" name="Graphic 5" descr="Gavel">
              <a:extLst>
                <a:ext uri="{FF2B5EF4-FFF2-40B4-BE49-F238E27FC236}">
                  <a16:creationId xmlns:a16="http://schemas.microsoft.com/office/drawing/2014/main" id="{7EBE7059-5360-4C96-AB54-EAB8A40F06C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5430404" y="1789742"/>
              <a:ext cx="914400" cy="914400"/>
            </a:xfrm>
            <a:prstGeom prst="rect">
              <a:avLst/>
            </a:prstGeom>
          </p:spPr>
        </p:pic>
      </p:grpSp>
      <p:grpSp>
        <p:nvGrpSpPr>
          <p:cNvPr id="17" name="Group 16">
            <a:extLst>
              <a:ext uri="{FF2B5EF4-FFF2-40B4-BE49-F238E27FC236}">
                <a16:creationId xmlns:a16="http://schemas.microsoft.com/office/drawing/2014/main" id="{070D5FD3-EFA4-435F-A279-301A2DB50761}"/>
              </a:ext>
            </a:extLst>
          </p:cNvPr>
          <p:cNvGrpSpPr/>
          <p:nvPr/>
        </p:nvGrpSpPr>
        <p:grpSpPr>
          <a:xfrm>
            <a:off x="5272634" y="1651915"/>
            <a:ext cx="2684157" cy="2340000"/>
            <a:chOff x="8385447" y="1651915"/>
            <a:chExt cx="2684157" cy="2340000"/>
          </a:xfrm>
        </p:grpSpPr>
        <p:sp>
          <p:nvSpPr>
            <p:cNvPr id="43" name="Oval 42">
              <a:extLst>
                <a:ext uri="{FF2B5EF4-FFF2-40B4-BE49-F238E27FC236}">
                  <a16:creationId xmlns:a16="http://schemas.microsoft.com/office/drawing/2014/main" id="{CE1D7487-9AB1-45FC-BA37-0A1AF26264AA}"/>
                </a:ext>
              </a:extLst>
            </p:cNvPr>
            <p:cNvSpPr/>
            <p:nvPr/>
          </p:nvSpPr>
          <p:spPr>
            <a:xfrm>
              <a:off x="8539677" y="1651915"/>
              <a:ext cx="2340000" cy="234000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6"/>
                </a:buClr>
                <a:defRPr/>
              </a:pPr>
              <a:endParaRPr lang="en-AU" b="1" dirty="0">
                <a:solidFill>
                  <a:schemeClr val="bg1"/>
                </a:solidFill>
              </a:endParaRPr>
            </a:p>
            <a:p>
              <a:pPr algn="ctr">
                <a:buClr>
                  <a:schemeClr val="accent6"/>
                </a:buClr>
                <a:defRPr/>
              </a:pPr>
              <a:endParaRPr lang="en-AU" b="1" dirty="0">
                <a:solidFill>
                  <a:schemeClr val="bg1"/>
                </a:solidFill>
              </a:endParaRPr>
            </a:p>
            <a:p>
              <a:pPr algn="ctr">
                <a:buClr>
                  <a:schemeClr val="accent6"/>
                </a:buClr>
                <a:defRPr/>
              </a:pPr>
              <a:endParaRPr lang="en-AU" b="1" dirty="0">
                <a:solidFill>
                  <a:schemeClr val="bg1"/>
                </a:solidFill>
              </a:endParaRPr>
            </a:p>
          </p:txBody>
        </p:sp>
        <p:sp>
          <p:nvSpPr>
            <p:cNvPr id="59" name="TextBox 58">
              <a:extLst>
                <a:ext uri="{FF2B5EF4-FFF2-40B4-BE49-F238E27FC236}">
                  <a16:creationId xmlns:a16="http://schemas.microsoft.com/office/drawing/2014/main" id="{AAFEF934-4DAC-4C9A-9DF8-E2A7D6BC958F}"/>
                </a:ext>
              </a:extLst>
            </p:cNvPr>
            <p:cNvSpPr txBox="1"/>
            <p:nvPr/>
          </p:nvSpPr>
          <p:spPr>
            <a:xfrm>
              <a:off x="8385447" y="2907806"/>
              <a:ext cx="2684157" cy="984885"/>
            </a:xfrm>
            <a:prstGeom prst="rect">
              <a:avLst/>
            </a:prstGeom>
            <a:noFill/>
          </p:spPr>
          <p:txBody>
            <a:bodyPr wrap="square" rtlCol="0">
              <a:spAutoFit/>
            </a:bodyPr>
            <a:lstStyle/>
            <a:p>
              <a:pPr algn="ctr">
                <a:buClr>
                  <a:schemeClr val="accent6"/>
                </a:buClr>
              </a:pPr>
              <a:r>
                <a:rPr lang="en-AU" sz="2000" b="1" dirty="0">
                  <a:solidFill>
                    <a:schemeClr val="bg1"/>
                  </a:solidFill>
                </a:rPr>
                <a:t>Legal </a:t>
              </a:r>
            </a:p>
            <a:p>
              <a:pPr algn="ctr">
                <a:buClr>
                  <a:schemeClr val="accent6"/>
                </a:buClr>
              </a:pPr>
              <a:r>
                <a:rPr lang="en-AU" sz="2000" b="1" dirty="0">
                  <a:solidFill>
                    <a:schemeClr val="bg1"/>
                  </a:solidFill>
                </a:rPr>
                <a:t>actions</a:t>
              </a:r>
            </a:p>
            <a:p>
              <a:endParaRPr lang="en-AU" dirty="0"/>
            </a:p>
          </p:txBody>
        </p:sp>
        <p:pic>
          <p:nvPicPr>
            <p:cNvPr id="12" name="Graphic 11" descr="Police">
              <a:extLst>
                <a:ext uri="{FF2B5EF4-FFF2-40B4-BE49-F238E27FC236}">
                  <a16:creationId xmlns:a16="http://schemas.microsoft.com/office/drawing/2014/main" id="{EE8CC89E-D782-4FA1-AC58-523A0A8F7EF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175028" y="1894225"/>
              <a:ext cx="1080000" cy="1080000"/>
            </a:xfrm>
            <a:prstGeom prst="rect">
              <a:avLst/>
            </a:prstGeom>
          </p:spPr>
        </p:pic>
      </p:grpSp>
      <p:sp>
        <p:nvSpPr>
          <p:cNvPr id="67" name="Rectangle 66">
            <a:extLst>
              <a:ext uri="{FF2B5EF4-FFF2-40B4-BE49-F238E27FC236}">
                <a16:creationId xmlns:a16="http://schemas.microsoft.com/office/drawing/2014/main" id="{FDE77437-3C89-44D6-B4C1-3517645BAC69}"/>
              </a:ext>
            </a:extLst>
          </p:cNvPr>
          <p:cNvSpPr/>
          <p:nvPr/>
        </p:nvSpPr>
        <p:spPr>
          <a:xfrm>
            <a:off x="14553279" y="4090993"/>
            <a:ext cx="3207723" cy="550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9" name="Rectangle 68">
            <a:extLst>
              <a:ext uri="{FF2B5EF4-FFF2-40B4-BE49-F238E27FC236}">
                <a16:creationId xmlns:a16="http://schemas.microsoft.com/office/drawing/2014/main" id="{E8CAF94B-0210-4FF0-A065-0D4560B5D253}"/>
              </a:ext>
            </a:extLst>
          </p:cNvPr>
          <p:cNvSpPr/>
          <p:nvPr/>
        </p:nvSpPr>
        <p:spPr>
          <a:xfrm>
            <a:off x="11452501" y="4027015"/>
            <a:ext cx="2871445" cy="40593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0" name="Rectangle 69">
            <a:extLst>
              <a:ext uri="{FF2B5EF4-FFF2-40B4-BE49-F238E27FC236}">
                <a16:creationId xmlns:a16="http://schemas.microsoft.com/office/drawing/2014/main" id="{E06452D5-75EC-462B-9678-1D5DA9D9D97B}"/>
              </a:ext>
            </a:extLst>
          </p:cNvPr>
          <p:cNvSpPr/>
          <p:nvPr/>
        </p:nvSpPr>
        <p:spPr>
          <a:xfrm>
            <a:off x="8298199" y="4376925"/>
            <a:ext cx="2871445" cy="40593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1" name="Rectangle 70">
            <a:extLst>
              <a:ext uri="{FF2B5EF4-FFF2-40B4-BE49-F238E27FC236}">
                <a16:creationId xmlns:a16="http://schemas.microsoft.com/office/drawing/2014/main" id="{6A384FCB-4E42-4904-B716-F1747DFBEC18}"/>
              </a:ext>
            </a:extLst>
          </p:cNvPr>
          <p:cNvSpPr/>
          <p:nvPr/>
        </p:nvSpPr>
        <p:spPr>
          <a:xfrm>
            <a:off x="5191616" y="4150327"/>
            <a:ext cx="2871445" cy="38609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2" name="Rectangle 71">
            <a:extLst>
              <a:ext uri="{FF2B5EF4-FFF2-40B4-BE49-F238E27FC236}">
                <a16:creationId xmlns:a16="http://schemas.microsoft.com/office/drawing/2014/main" id="{EC8DB6BE-E779-49FB-A20B-8FDA57EFE1E9}"/>
              </a:ext>
            </a:extLst>
          </p:cNvPr>
          <p:cNvSpPr/>
          <p:nvPr/>
        </p:nvSpPr>
        <p:spPr>
          <a:xfrm>
            <a:off x="1993582" y="4270475"/>
            <a:ext cx="2871445" cy="38609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74" name="Graphic 73" descr="Bar graph with downward trend with solid fill">
            <a:extLst>
              <a:ext uri="{FF2B5EF4-FFF2-40B4-BE49-F238E27FC236}">
                <a16:creationId xmlns:a16="http://schemas.microsoft.com/office/drawing/2014/main" id="{831D4228-9490-4695-A70D-4E7151525E7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991553" y="1877249"/>
            <a:ext cx="1003830" cy="1003830"/>
          </a:xfrm>
          <a:prstGeom prst="rect">
            <a:avLst/>
          </a:prstGeom>
        </p:spPr>
      </p:pic>
      <p:grpSp>
        <p:nvGrpSpPr>
          <p:cNvPr id="73" name="Group 72">
            <a:extLst>
              <a:ext uri="{FF2B5EF4-FFF2-40B4-BE49-F238E27FC236}">
                <a16:creationId xmlns:a16="http://schemas.microsoft.com/office/drawing/2014/main" id="{09A87B34-0F37-47C5-BAC0-EC740601195D}"/>
              </a:ext>
            </a:extLst>
          </p:cNvPr>
          <p:cNvGrpSpPr/>
          <p:nvPr/>
        </p:nvGrpSpPr>
        <p:grpSpPr>
          <a:xfrm>
            <a:off x="14751029" y="1507568"/>
            <a:ext cx="2425187" cy="2340000"/>
            <a:chOff x="5428402" y="1750993"/>
            <a:chExt cx="2425187" cy="2340000"/>
          </a:xfrm>
        </p:grpSpPr>
        <p:grpSp>
          <p:nvGrpSpPr>
            <p:cNvPr id="75" name="Group 74">
              <a:extLst>
                <a:ext uri="{FF2B5EF4-FFF2-40B4-BE49-F238E27FC236}">
                  <a16:creationId xmlns:a16="http://schemas.microsoft.com/office/drawing/2014/main" id="{DCF0F0E5-E4A1-451A-820A-5169F7FB998E}"/>
                </a:ext>
              </a:extLst>
            </p:cNvPr>
            <p:cNvGrpSpPr/>
            <p:nvPr/>
          </p:nvGrpSpPr>
          <p:grpSpPr>
            <a:xfrm>
              <a:off x="5434446" y="1750993"/>
              <a:ext cx="2340000" cy="2340000"/>
              <a:chOff x="5507196" y="1749842"/>
              <a:chExt cx="2235020" cy="2230812"/>
            </a:xfrm>
          </p:grpSpPr>
          <p:sp>
            <p:nvSpPr>
              <p:cNvPr id="77" name="Oval 76">
                <a:extLst>
                  <a:ext uri="{FF2B5EF4-FFF2-40B4-BE49-F238E27FC236}">
                    <a16:creationId xmlns:a16="http://schemas.microsoft.com/office/drawing/2014/main" id="{1FA09F24-C8CF-4F85-8F15-34C94F8ACE5B}"/>
                  </a:ext>
                </a:extLst>
              </p:cNvPr>
              <p:cNvSpPr/>
              <p:nvPr/>
            </p:nvSpPr>
            <p:spPr>
              <a:xfrm>
                <a:off x="5507196" y="1749842"/>
                <a:ext cx="2235020" cy="2230812"/>
              </a:xfrm>
              <a:prstGeom prst="ellipse">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6"/>
                  </a:buClr>
                  <a:defRPr/>
                </a:pPr>
                <a:endParaRPr lang="en-AU" b="1" dirty="0">
                  <a:solidFill>
                    <a:schemeClr val="bg1"/>
                  </a:solidFill>
                </a:endParaRPr>
              </a:p>
              <a:p>
                <a:pPr algn="ctr">
                  <a:buClr>
                    <a:schemeClr val="accent6"/>
                  </a:buClr>
                  <a:defRPr/>
                </a:pPr>
                <a:endParaRPr lang="en-AU" b="1" dirty="0">
                  <a:solidFill>
                    <a:schemeClr val="bg1"/>
                  </a:solidFill>
                </a:endParaRPr>
              </a:p>
              <a:p>
                <a:pPr algn="ctr">
                  <a:buClr>
                    <a:schemeClr val="accent6"/>
                  </a:buClr>
                  <a:defRPr/>
                </a:pPr>
                <a:endParaRPr lang="en-AU" b="1" dirty="0">
                  <a:solidFill>
                    <a:schemeClr val="bg1"/>
                  </a:solidFill>
                </a:endParaRPr>
              </a:p>
            </p:txBody>
          </p:sp>
          <p:grpSp>
            <p:nvGrpSpPr>
              <p:cNvPr id="78" name="Graphic 6" descr="Group of men">
                <a:extLst>
                  <a:ext uri="{FF2B5EF4-FFF2-40B4-BE49-F238E27FC236}">
                    <a16:creationId xmlns:a16="http://schemas.microsoft.com/office/drawing/2014/main" id="{8AFC9D02-1981-4612-A82D-F5A5216C714E}"/>
                  </a:ext>
                </a:extLst>
              </p:cNvPr>
              <p:cNvGrpSpPr/>
              <p:nvPr/>
            </p:nvGrpSpPr>
            <p:grpSpPr>
              <a:xfrm>
                <a:off x="6191749" y="1993176"/>
                <a:ext cx="836509" cy="756599"/>
                <a:chOff x="6206405" y="2051442"/>
                <a:chExt cx="836509" cy="756599"/>
              </a:xfrm>
              <a:solidFill>
                <a:srgbClr val="FFFFFF"/>
              </a:solidFill>
            </p:grpSpPr>
            <p:sp>
              <p:nvSpPr>
                <p:cNvPr id="79" name="Freeform: Shape 78">
                  <a:extLst>
                    <a:ext uri="{FF2B5EF4-FFF2-40B4-BE49-F238E27FC236}">
                      <a16:creationId xmlns:a16="http://schemas.microsoft.com/office/drawing/2014/main" id="{5C2BB87A-A4B3-4AFD-88E8-EA8A2EB25760}"/>
                    </a:ext>
                  </a:extLst>
                </p:cNvPr>
                <p:cNvSpPr/>
                <p:nvPr/>
              </p:nvSpPr>
              <p:spPr>
                <a:xfrm>
                  <a:off x="6800194" y="2051442"/>
                  <a:ext cx="136500" cy="136500"/>
                </a:xfrm>
                <a:custGeom>
                  <a:avLst/>
                  <a:gdLst>
                    <a:gd name="connsiteX0" fmla="*/ 136500 w 136500"/>
                    <a:gd name="connsiteY0" fmla="*/ 68250 h 136500"/>
                    <a:gd name="connsiteX1" fmla="*/ 68250 w 136500"/>
                    <a:gd name="connsiteY1" fmla="*/ 136500 h 136500"/>
                    <a:gd name="connsiteX2" fmla="*/ 0 w 136500"/>
                    <a:gd name="connsiteY2" fmla="*/ 68250 h 136500"/>
                    <a:gd name="connsiteX3" fmla="*/ 68250 w 136500"/>
                    <a:gd name="connsiteY3" fmla="*/ 0 h 136500"/>
                    <a:gd name="connsiteX4" fmla="*/ 136500 w 136500"/>
                    <a:gd name="connsiteY4" fmla="*/ 68250 h 13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00" h="136500">
                      <a:moveTo>
                        <a:pt x="136500" y="68250"/>
                      </a:moveTo>
                      <a:cubicBezTo>
                        <a:pt x="136500" y="105943"/>
                        <a:pt x="105943" y="136500"/>
                        <a:pt x="68250" y="136500"/>
                      </a:cubicBezTo>
                      <a:cubicBezTo>
                        <a:pt x="30557" y="136500"/>
                        <a:pt x="0" y="105943"/>
                        <a:pt x="0" y="68250"/>
                      </a:cubicBezTo>
                      <a:cubicBezTo>
                        <a:pt x="0" y="30557"/>
                        <a:pt x="30557" y="0"/>
                        <a:pt x="68250" y="0"/>
                      </a:cubicBezTo>
                      <a:cubicBezTo>
                        <a:pt x="105943" y="0"/>
                        <a:pt x="136500" y="30557"/>
                        <a:pt x="136500" y="68250"/>
                      </a:cubicBezTo>
                      <a:close/>
                    </a:path>
                  </a:pathLst>
                </a:custGeom>
                <a:solidFill>
                  <a:schemeClr val="bg1"/>
                </a:solidFill>
                <a:ln w="9723" cap="flat">
                  <a:noFill/>
                  <a:prstDash val="solid"/>
                  <a:miter/>
                </a:ln>
              </p:spPr>
              <p:txBody>
                <a:bodyPr rtlCol="0" anchor="ctr"/>
                <a:lstStyle/>
                <a:p>
                  <a:endParaRPr lang="en-AU" dirty="0"/>
                </a:p>
              </p:txBody>
            </p:sp>
            <p:sp>
              <p:nvSpPr>
                <p:cNvPr id="80" name="Freeform: Shape 79">
                  <a:extLst>
                    <a:ext uri="{FF2B5EF4-FFF2-40B4-BE49-F238E27FC236}">
                      <a16:creationId xmlns:a16="http://schemas.microsoft.com/office/drawing/2014/main" id="{44BC85E7-84F1-4C9A-B86D-2C1C780D33F4}"/>
                    </a:ext>
                  </a:extLst>
                </p:cNvPr>
                <p:cNvSpPr/>
                <p:nvPr/>
              </p:nvSpPr>
              <p:spPr>
                <a:xfrm>
                  <a:off x="6312694" y="2051442"/>
                  <a:ext cx="136500" cy="136500"/>
                </a:xfrm>
                <a:custGeom>
                  <a:avLst/>
                  <a:gdLst>
                    <a:gd name="connsiteX0" fmla="*/ 136500 w 136500"/>
                    <a:gd name="connsiteY0" fmla="*/ 68250 h 136500"/>
                    <a:gd name="connsiteX1" fmla="*/ 68250 w 136500"/>
                    <a:gd name="connsiteY1" fmla="*/ 136500 h 136500"/>
                    <a:gd name="connsiteX2" fmla="*/ 0 w 136500"/>
                    <a:gd name="connsiteY2" fmla="*/ 68250 h 136500"/>
                    <a:gd name="connsiteX3" fmla="*/ 68250 w 136500"/>
                    <a:gd name="connsiteY3" fmla="*/ 0 h 136500"/>
                    <a:gd name="connsiteX4" fmla="*/ 136500 w 136500"/>
                    <a:gd name="connsiteY4" fmla="*/ 68250 h 13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00" h="136500">
                      <a:moveTo>
                        <a:pt x="136500" y="68250"/>
                      </a:moveTo>
                      <a:cubicBezTo>
                        <a:pt x="136500" y="105943"/>
                        <a:pt x="105943" y="136500"/>
                        <a:pt x="68250" y="136500"/>
                      </a:cubicBezTo>
                      <a:cubicBezTo>
                        <a:pt x="30557" y="136500"/>
                        <a:pt x="0" y="105943"/>
                        <a:pt x="0" y="68250"/>
                      </a:cubicBezTo>
                      <a:cubicBezTo>
                        <a:pt x="0" y="30557"/>
                        <a:pt x="30557" y="0"/>
                        <a:pt x="68250" y="0"/>
                      </a:cubicBezTo>
                      <a:cubicBezTo>
                        <a:pt x="105943" y="0"/>
                        <a:pt x="136500" y="30557"/>
                        <a:pt x="136500" y="68250"/>
                      </a:cubicBezTo>
                      <a:close/>
                    </a:path>
                  </a:pathLst>
                </a:custGeom>
                <a:solidFill>
                  <a:schemeClr val="bg1"/>
                </a:solidFill>
                <a:ln w="9723" cap="flat">
                  <a:noFill/>
                  <a:prstDash val="solid"/>
                  <a:miter/>
                </a:ln>
              </p:spPr>
              <p:txBody>
                <a:bodyPr rtlCol="0" anchor="ctr"/>
                <a:lstStyle/>
                <a:p>
                  <a:endParaRPr lang="en-AU" dirty="0"/>
                </a:p>
              </p:txBody>
            </p:sp>
            <p:sp>
              <p:nvSpPr>
                <p:cNvPr id="81" name="Freeform: Shape 80">
                  <a:extLst>
                    <a:ext uri="{FF2B5EF4-FFF2-40B4-BE49-F238E27FC236}">
                      <a16:creationId xmlns:a16="http://schemas.microsoft.com/office/drawing/2014/main" id="{255EE96C-6C75-4926-9183-2A9D83E27F42}"/>
                    </a:ext>
                  </a:extLst>
                </p:cNvPr>
                <p:cNvSpPr/>
                <p:nvPr/>
              </p:nvSpPr>
              <p:spPr>
                <a:xfrm>
                  <a:off x="6556444" y="2051442"/>
                  <a:ext cx="136500" cy="136500"/>
                </a:xfrm>
                <a:custGeom>
                  <a:avLst/>
                  <a:gdLst>
                    <a:gd name="connsiteX0" fmla="*/ 136500 w 136500"/>
                    <a:gd name="connsiteY0" fmla="*/ 68250 h 136500"/>
                    <a:gd name="connsiteX1" fmla="*/ 68250 w 136500"/>
                    <a:gd name="connsiteY1" fmla="*/ 136500 h 136500"/>
                    <a:gd name="connsiteX2" fmla="*/ 0 w 136500"/>
                    <a:gd name="connsiteY2" fmla="*/ 68250 h 136500"/>
                    <a:gd name="connsiteX3" fmla="*/ 68250 w 136500"/>
                    <a:gd name="connsiteY3" fmla="*/ 0 h 136500"/>
                    <a:gd name="connsiteX4" fmla="*/ 136500 w 136500"/>
                    <a:gd name="connsiteY4" fmla="*/ 68250 h 13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00" h="136500">
                      <a:moveTo>
                        <a:pt x="136500" y="68250"/>
                      </a:moveTo>
                      <a:cubicBezTo>
                        <a:pt x="136500" y="105943"/>
                        <a:pt x="105943" y="136500"/>
                        <a:pt x="68250" y="136500"/>
                      </a:cubicBezTo>
                      <a:cubicBezTo>
                        <a:pt x="30557" y="136500"/>
                        <a:pt x="0" y="105943"/>
                        <a:pt x="0" y="68250"/>
                      </a:cubicBezTo>
                      <a:cubicBezTo>
                        <a:pt x="0" y="30557"/>
                        <a:pt x="30557" y="0"/>
                        <a:pt x="68250" y="0"/>
                      </a:cubicBezTo>
                      <a:cubicBezTo>
                        <a:pt x="105943" y="0"/>
                        <a:pt x="136500" y="30557"/>
                        <a:pt x="136500" y="68250"/>
                      </a:cubicBezTo>
                      <a:close/>
                    </a:path>
                  </a:pathLst>
                </a:custGeom>
                <a:solidFill>
                  <a:schemeClr val="bg1"/>
                </a:solidFill>
                <a:ln w="9723" cap="flat">
                  <a:noFill/>
                  <a:prstDash val="solid"/>
                  <a:miter/>
                </a:ln>
              </p:spPr>
              <p:txBody>
                <a:bodyPr rtlCol="0" anchor="ctr"/>
                <a:lstStyle/>
                <a:p>
                  <a:endParaRPr lang="en-AU" dirty="0"/>
                </a:p>
              </p:txBody>
            </p:sp>
            <p:sp>
              <p:nvSpPr>
                <p:cNvPr id="82" name="Freeform: Shape 81">
                  <a:extLst>
                    <a:ext uri="{FF2B5EF4-FFF2-40B4-BE49-F238E27FC236}">
                      <a16:creationId xmlns:a16="http://schemas.microsoft.com/office/drawing/2014/main" id="{F3AA46AD-CA45-4239-9537-D78C0440FC9C}"/>
                    </a:ext>
                  </a:extLst>
                </p:cNvPr>
                <p:cNvSpPr/>
                <p:nvPr/>
              </p:nvSpPr>
              <p:spPr>
                <a:xfrm>
                  <a:off x="6452107" y="2208416"/>
                  <a:ext cx="347069" cy="599625"/>
                </a:xfrm>
                <a:custGeom>
                  <a:avLst/>
                  <a:gdLst>
                    <a:gd name="connsiteX0" fmla="*/ 346139 w 347069"/>
                    <a:gd name="connsiteY0" fmla="*/ 229125 h 599625"/>
                    <a:gd name="connsiteX1" fmla="*/ 302264 w 347069"/>
                    <a:gd name="connsiteY1" fmla="*/ 67275 h 599625"/>
                    <a:gd name="connsiteX2" fmla="*/ 293489 w 347069"/>
                    <a:gd name="connsiteY2" fmla="*/ 51675 h 599625"/>
                    <a:gd name="connsiteX3" fmla="*/ 226214 w 347069"/>
                    <a:gd name="connsiteY3" fmla="*/ 8775 h 599625"/>
                    <a:gd name="connsiteX4" fmla="*/ 173564 w 347069"/>
                    <a:gd name="connsiteY4" fmla="*/ 0 h 599625"/>
                    <a:gd name="connsiteX5" fmla="*/ 120914 w 347069"/>
                    <a:gd name="connsiteY5" fmla="*/ 8775 h 599625"/>
                    <a:gd name="connsiteX6" fmla="*/ 53639 w 347069"/>
                    <a:gd name="connsiteY6" fmla="*/ 51675 h 599625"/>
                    <a:gd name="connsiteX7" fmla="*/ 44864 w 347069"/>
                    <a:gd name="connsiteY7" fmla="*/ 67275 h 599625"/>
                    <a:gd name="connsiteX8" fmla="*/ 989 w 347069"/>
                    <a:gd name="connsiteY8" fmla="*/ 229125 h 599625"/>
                    <a:gd name="connsiteX9" fmla="*/ 21464 w 347069"/>
                    <a:gd name="connsiteY9" fmla="*/ 266175 h 599625"/>
                    <a:gd name="connsiteX10" fmla="*/ 29264 w 347069"/>
                    <a:gd name="connsiteY10" fmla="*/ 267150 h 599625"/>
                    <a:gd name="connsiteX11" fmla="*/ 57539 w 347069"/>
                    <a:gd name="connsiteY11" fmla="*/ 245700 h 599625"/>
                    <a:gd name="connsiteX12" fmla="*/ 96539 w 347069"/>
                    <a:gd name="connsiteY12" fmla="*/ 103350 h 599625"/>
                    <a:gd name="connsiteX13" fmla="*/ 96539 w 347069"/>
                    <a:gd name="connsiteY13" fmla="*/ 599625 h 599625"/>
                    <a:gd name="connsiteX14" fmla="*/ 155039 w 347069"/>
                    <a:gd name="connsiteY14" fmla="*/ 599625 h 599625"/>
                    <a:gd name="connsiteX15" fmla="*/ 155039 w 347069"/>
                    <a:gd name="connsiteY15" fmla="*/ 320775 h 599625"/>
                    <a:gd name="connsiteX16" fmla="*/ 194039 w 347069"/>
                    <a:gd name="connsiteY16" fmla="*/ 320775 h 599625"/>
                    <a:gd name="connsiteX17" fmla="*/ 194039 w 347069"/>
                    <a:gd name="connsiteY17" fmla="*/ 598650 h 599625"/>
                    <a:gd name="connsiteX18" fmla="*/ 252539 w 347069"/>
                    <a:gd name="connsiteY18" fmla="*/ 598650 h 599625"/>
                    <a:gd name="connsiteX19" fmla="*/ 252539 w 347069"/>
                    <a:gd name="connsiteY19" fmla="*/ 103350 h 599625"/>
                    <a:gd name="connsiteX20" fmla="*/ 291539 w 347069"/>
                    <a:gd name="connsiteY20" fmla="*/ 245700 h 599625"/>
                    <a:gd name="connsiteX21" fmla="*/ 319814 w 347069"/>
                    <a:gd name="connsiteY21" fmla="*/ 267150 h 599625"/>
                    <a:gd name="connsiteX22" fmla="*/ 327614 w 347069"/>
                    <a:gd name="connsiteY22" fmla="*/ 266175 h 599625"/>
                    <a:gd name="connsiteX23" fmla="*/ 346139 w 347069"/>
                    <a:gd name="connsiteY23" fmla="*/ 229125 h 59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7069" h="599625">
                      <a:moveTo>
                        <a:pt x="346139" y="229125"/>
                      </a:moveTo>
                      <a:lnTo>
                        <a:pt x="302264" y="67275"/>
                      </a:lnTo>
                      <a:cubicBezTo>
                        <a:pt x="300314" y="61425"/>
                        <a:pt x="297389" y="55575"/>
                        <a:pt x="293489" y="51675"/>
                      </a:cubicBezTo>
                      <a:cubicBezTo>
                        <a:pt x="274964" y="32175"/>
                        <a:pt x="251564" y="17550"/>
                        <a:pt x="226214" y="8775"/>
                      </a:cubicBezTo>
                      <a:cubicBezTo>
                        <a:pt x="209639" y="2925"/>
                        <a:pt x="192089" y="0"/>
                        <a:pt x="173564" y="0"/>
                      </a:cubicBezTo>
                      <a:cubicBezTo>
                        <a:pt x="155039" y="0"/>
                        <a:pt x="137489" y="2925"/>
                        <a:pt x="120914" y="8775"/>
                      </a:cubicBezTo>
                      <a:cubicBezTo>
                        <a:pt x="94589" y="17550"/>
                        <a:pt x="72164" y="32175"/>
                        <a:pt x="53639" y="51675"/>
                      </a:cubicBezTo>
                      <a:cubicBezTo>
                        <a:pt x="49739" y="56550"/>
                        <a:pt x="46814" y="61425"/>
                        <a:pt x="44864" y="67275"/>
                      </a:cubicBezTo>
                      <a:lnTo>
                        <a:pt x="989" y="229125"/>
                      </a:lnTo>
                      <a:cubicBezTo>
                        <a:pt x="-2911" y="244725"/>
                        <a:pt x="4889" y="262275"/>
                        <a:pt x="21464" y="266175"/>
                      </a:cubicBezTo>
                      <a:cubicBezTo>
                        <a:pt x="24389" y="267150"/>
                        <a:pt x="26339" y="267150"/>
                        <a:pt x="29264" y="267150"/>
                      </a:cubicBezTo>
                      <a:cubicBezTo>
                        <a:pt x="41939" y="267150"/>
                        <a:pt x="53639" y="258375"/>
                        <a:pt x="57539" y="245700"/>
                      </a:cubicBezTo>
                      <a:lnTo>
                        <a:pt x="96539" y="103350"/>
                      </a:lnTo>
                      <a:lnTo>
                        <a:pt x="96539" y="599625"/>
                      </a:lnTo>
                      <a:lnTo>
                        <a:pt x="155039" y="599625"/>
                      </a:lnTo>
                      <a:lnTo>
                        <a:pt x="155039" y="320775"/>
                      </a:lnTo>
                      <a:lnTo>
                        <a:pt x="194039" y="320775"/>
                      </a:lnTo>
                      <a:lnTo>
                        <a:pt x="194039" y="598650"/>
                      </a:lnTo>
                      <a:lnTo>
                        <a:pt x="252539" y="598650"/>
                      </a:lnTo>
                      <a:lnTo>
                        <a:pt x="252539" y="103350"/>
                      </a:lnTo>
                      <a:lnTo>
                        <a:pt x="291539" y="245700"/>
                      </a:lnTo>
                      <a:cubicBezTo>
                        <a:pt x="295439" y="258375"/>
                        <a:pt x="307139" y="267150"/>
                        <a:pt x="319814" y="267150"/>
                      </a:cubicBezTo>
                      <a:cubicBezTo>
                        <a:pt x="322739" y="267150"/>
                        <a:pt x="324689" y="267150"/>
                        <a:pt x="327614" y="266175"/>
                      </a:cubicBezTo>
                      <a:cubicBezTo>
                        <a:pt x="341264" y="262275"/>
                        <a:pt x="350039" y="244725"/>
                        <a:pt x="346139" y="229125"/>
                      </a:cubicBezTo>
                      <a:close/>
                    </a:path>
                  </a:pathLst>
                </a:custGeom>
                <a:solidFill>
                  <a:schemeClr val="bg1"/>
                </a:solidFill>
                <a:ln w="9723" cap="flat">
                  <a:noFill/>
                  <a:prstDash val="solid"/>
                  <a:miter/>
                </a:ln>
              </p:spPr>
              <p:txBody>
                <a:bodyPr rtlCol="0" anchor="ctr"/>
                <a:lstStyle/>
                <a:p>
                  <a:endParaRPr lang="en-AU" dirty="0"/>
                </a:p>
              </p:txBody>
            </p:sp>
            <p:sp>
              <p:nvSpPr>
                <p:cNvPr id="83" name="Freeform: Shape 82">
                  <a:extLst>
                    <a:ext uri="{FF2B5EF4-FFF2-40B4-BE49-F238E27FC236}">
                      <a16:creationId xmlns:a16="http://schemas.microsoft.com/office/drawing/2014/main" id="{10F8D43A-DBB3-49DF-A532-AA6B1736DB5D}"/>
                    </a:ext>
                  </a:extLst>
                </p:cNvPr>
                <p:cNvSpPr/>
                <p:nvPr/>
              </p:nvSpPr>
              <p:spPr>
                <a:xfrm>
                  <a:off x="6206405" y="2207441"/>
                  <a:ext cx="281788" cy="600600"/>
                </a:xfrm>
                <a:custGeom>
                  <a:avLst/>
                  <a:gdLst>
                    <a:gd name="connsiteX0" fmla="*/ 226214 w 281788"/>
                    <a:gd name="connsiteY0" fmla="*/ 225225 h 600600"/>
                    <a:gd name="connsiteX1" fmla="*/ 270089 w 281788"/>
                    <a:gd name="connsiteY1" fmla="*/ 63375 h 600600"/>
                    <a:gd name="connsiteX2" fmla="*/ 281789 w 281788"/>
                    <a:gd name="connsiteY2" fmla="*/ 39975 h 600600"/>
                    <a:gd name="connsiteX3" fmla="*/ 226214 w 281788"/>
                    <a:gd name="connsiteY3" fmla="*/ 8775 h 600600"/>
                    <a:gd name="connsiteX4" fmla="*/ 173564 w 281788"/>
                    <a:gd name="connsiteY4" fmla="*/ 0 h 600600"/>
                    <a:gd name="connsiteX5" fmla="*/ 120914 w 281788"/>
                    <a:gd name="connsiteY5" fmla="*/ 8775 h 600600"/>
                    <a:gd name="connsiteX6" fmla="*/ 53639 w 281788"/>
                    <a:gd name="connsiteY6" fmla="*/ 51675 h 600600"/>
                    <a:gd name="connsiteX7" fmla="*/ 44864 w 281788"/>
                    <a:gd name="connsiteY7" fmla="*/ 67275 h 600600"/>
                    <a:gd name="connsiteX8" fmla="*/ 989 w 281788"/>
                    <a:gd name="connsiteY8" fmla="*/ 230100 h 600600"/>
                    <a:gd name="connsiteX9" fmla="*/ 21464 w 281788"/>
                    <a:gd name="connsiteY9" fmla="*/ 267150 h 600600"/>
                    <a:gd name="connsiteX10" fmla="*/ 29264 w 281788"/>
                    <a:gd name="connsiteY10" fmla="*/ 268125 h 600600"/>
                    <a:gd name="connsiteX11" fmla="*/ 57539 w 281788"/>
                    <a:gd name="connsiteY11" fmla="*/ 246675 h 600600"/>
                    <a:gd name="connsiteX12" fmla="*/ 96539 w 281788"/>
                    <a:gd name="connsiteY12" fmla="*/ 104325 h 600600"/>
                    <a:gd name="connsiteX13" fmla="*/ 96539 w 281788"/>
                    <a:gd name="connsiteY13" fmla="*/ 600600 h 600600"/>
                    <a:gd name="connsiteX14" fmla="*/ 155039 w 281788"/>
                    <a:gd name="connsiteY14" fmla="*/ 600600 h 600600"/>
                    <a:gd name="connsiteX15" fmla="*/ 155039 w 281788"/>
                    <a:gd name="connsiteY15" fmla="*/ 321750 h 600600"/>
                    <a:gd name="connsiteX16" fmla="*/ 194039 w 281788"/>
                    <a:gd name="connsiteY16" fmla="*/ 321750 h 600600"/>
                    <a:gd name="connsiteX17" fmla="*/ 194039 w 281788"/>
                    <a:gd name="connsiteY17" fmla="*/ 599625 h 600600"/>
                    <a:gd name="connsiteX18" fmla="*/ 252539 w 281788"/>
                    <a:gd name="connsiteY18" fmla="*/ 599625 h 600600"/>
                    <a:gd name="connsiteX19" fmla="*/ 252539 w 281788"/>
                    <a:gd name="connsiteY19" fmla="*/ 283725 h 600600"/>
                    <a:gd name="connsiteX20" fmla="*/ 226214 w 281788"/>
                    <a:gd name="connsiteY20" fmla="*/ 225225 h 6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1788" h="600600">
                      <a:moveTo>
                        <a:pt x="226214" y="225225"/>
                      </a:moveTo>
                      <a:lnTo>
                        <a:pt x="270089" y="63375"/>
                      </a:lnTo>
                      <a:cubicBezTo>
                        <a:pt x="272039" y="54600"/>
                        <a:pt x="276914" y="46800"/>
                        <a:pt x="281789" y="39975"/>
                      </a:cubicBezTo>
                      <a:cubicBezTo>
                        <a:pt x="266189" y="26325"/>
                        <a:pt x="246689" y="15600"/>
                        <a:pt x="226214" y="8775"/>
                      </a:cubicBezTo>
                      <a:cubicBezTo>
                        <a:pt x="209639" y="2925"/>
                        <a:pt x="192089" y="0"/>
                        <a:pt x="173564" y="0"/>
                      </a:cubicBezTo>
                      <a:cubicBezTo>
                        <a:pt x="155039" y="0"/>
                        <a:pt x="137489" y="2925"/>
                        <a:pt x="120914" y="8775"/>
                      </a:cubicBezTo>
                      <a:cubicBezTo>
                        <a:pt x="94589" y="17550"/>
                        <a:pt x="72164" y="32175"/>
                        <a:pt x="53639" y="51675"/>
                      </a:cubicBezTo>
                      <a:cubicBezTo>
                        <a:pt x="49739" y="56550"/>
                        <a:pt x="46814" y="61425"/>
                        <a:pt x="44864" y="67275"/>
                      </a:cubicBezTo>
                      <a:lnTo>
                        <a:pt x="989" y="230100"/>
                      </a:lnTo>
                      <a:cubicBezTo>
                        <a:pt x="-2911" y="245700"/>
                        <a:pt x="4889" y="263250"/>
                        <a:pt x="21464" y="267150"/>
                      </a:cubicBezTo>
                      <a:cubicBezTo>
                        <a:pt x="24389" y="268125"/>
                        <a:pt x="26339" y="268125"/>
                        <a:pt x="29264" y="268125"/>
                      </a:cubicBezTo>
                      <a:cubicBezTo>
                        <a:pt x="41939" y="268125"/>
                        <a:pt x="53639" y="259350"/>
                        <a:pt x="57539" y="246675"/>
                      </a:cubicBezTo>
                      <a:lnTo>
                        <a:pt x="96539" y="104325"/>
                      </a:lnTo>
                      <a:lnTo>
                        <a:pt x="96539" y="600600"/>
                      </a:lnTo>
                      <a:lnTo>
                        <a:pt x="155039" y="600600"/>
                      </a:lnTo>
                      <a:lnTo>
                        <a:pt x="155039" y="321750"/>
                      </a:lnTo>
                      <a:lnTo>
                        <a:pt x="194039" y="321750"/>
                      </a:lnTo>
                      <a:lnTo>
                        <a:pt x="194039" y="599625"/>
                      </a:lnTo>
                      <a:lnTo>
                        <a:pt x="252539" y="599625"/>
                      </a:lnTo>
                      <a:lnTo>
                        <a:pt x="252539" y="283725"/>
                      </a:lnTo>
                      <a:cubicBezTo>
                        <a:pt x="232064" y="273975"/>
                        <a:pt x="220364" y="249600"/>
                        <a:pt x="226214" y="225225"/>
                      </a:cubicBezTo>
                      <a:close/>
                    </a:path>
                  </a:pathLst>
                </a:custGeom>
                <a:solidFill>
                  <a:schemeClr val="bg1"/>
                </a:solidFill>
                <a:ln w="9723" cap="flat">
                  <a:noFill/>
                  <a:prstDash val="solid"/>
                  <a:miter/>
                </a:ln>
              </p:spPr>
              <p:txBody>
                <a:bodyPr rtlCol="0" anchor="ctr"/>
                <a:lstStyle/>
                <a:p>
                  <a:endParaRPr lang="en-AU" dirty="0"/>
                </a:p>
              </p:txBody>
            </p:sp>
            <p:sp>
              <p:nvSpPr>
                <p:cNvPr id="84" name="Freeform: Shape 83">
                  <a:extLst>
                    <a:ext uri="{FF2B5EF4-FFF2-40B4-BE49-F238E27FC236}">
                      <a16:creationId xmlns:a16="http://schemas.microsoft.com/office/drawing/2014/main" id="{26F6BD2A-C03B-4464-8EF9-DDD50C82E4D3}"/>
                    </a:ext>
                  </a:extLst>
                </p:cNvPr>
                <p:cNvSpPr/>
                <p:nvPr/>
              </p:nvSpPr>
              <p:spPr>
                <a:xfrm>
                  <a:off x="6760221" y="2208416"/>
                  <a:ext cx="282693" cy="599625"/>
                </a:xfrm>
                <a:custGeom>
                  <a:avLst/>
                  <a:gdLst>
                    <a:gd name="connsiteX0" fmla="*/ 281775 w 282693"/>
                    <a:gd name="connsiteY0" fmla="*/ 229125 h 599625"/>
                    <a:gd name="connsiteX1" fmla="*/ 236925 w 282693"/>
                    <a:gd name="connsiteY1" fmla="*/ 67275 h 599625"/>
                    <a:gd name="connsiteX2" fmla="*/ 228150 w 282693"/>
                    <a:gd name="connsiteY2" fmla="*/ 51675 h 599625"/>
                    <a:gd name="connsiteX3" fmla="*/ 160875 w 282693"/>
                    <a:gd name="connsiteY3" fmla="*/ 8775 h 599625"/>
                    <a:gd name="connsiteX4" fmla="*/ 108225 w 282693"/>
                    <a:gd name="connsiteY4" fmla="*/ 0 h 599625"/>
                    <a:gd name="connsiteX5" fmla="*/ 55575 w 282693"/>
                    <a:gd name="connsiteY5" fmla="*/ 8775 h 599625"/>
                    <a:gd name="connsiteX6" fmla="*/ 0 w 282693"/>
                    <a:gd name="connsiteY6" fmla="*/ 39975 h 599625"/>
                    <a:gd name="connsiteX7" fmla="*/ 11700 w 282693"/>
                    <a:gd name="connsiteY7" fmla="*/ 62400 h 599625"/>
                    <a:gd name="connsiteX8" fmla="*/ 55575 w 282693"/>
                    <a:gd name="connsiteY8" fmla="*/ 224250 h 599625"/>
                    <a:gd name="connsiteX9" fmla="*/ 29250 w 282693"/>
                    <a:gd name="connsiteY9" fmla="*/ 282750 h 599625"/>
                    <a:gd name="connsiteX10" fmla="*/ 29250 w 282693"/>
                    <a:gd name="connsiteY10" fmla="*/ 599625 h 599625"/>
                    <a:gd name="connsiteX11" fmla="*/ 87750 w 282693"/>
                    <a:gd name="connsiteY11" fmla="*/ 599625 h 599625"/>
                    <a:gd name="connsiteX12" fmla="*/ 87750 w 282693"/>
                    <a:gd name="connsiteY12" fmla="*/ 320775 h 599625"/>
                    <a:gd name="connsiteX13" fmla="*/ 126750 w 282693"/>
                    <a:gd name="connsiteY13" fmla="*/ 320775 h 599625"/>
                    <a:gd name="connsiteX14" fmla="*/ 126750 w 282693"/>
                    <a:gd name="connsiteY14" fmla="*/ 598650 h 599625"/>
                    <a:gd name="connsiteX15" fmla="*/ 185250 w 282693"/>
                    <a:gd name="connsiteY15" fmla="*/ 598650 h 599625"/>
                    <a:gd name="connsiteX16" fmla="*/ 185250 w 282693"/>
                    <a:gd name="connsiteY16" fmla="*/ 103350 h 599625"/>
                    <a:gd name="connsiteX17" fmla="*/ 224250 w 282693"/>
                    <a:gd name="connsiteY17" fmla="*/ 245700 h 599625"/>
                    <a:gd name="connsiteX18" fmla="*/ 252525 w 282693"/>
                    <a:gd name="connsiteY18" fmla="*/ 267150 h 599625"/>
                    <a:gd name="connsiteX19" fmla="*/ 260325 w 282693"/>
                    <a:gd name="connsiteY19" fmla="*/ 266175 h 599625"/>
                    <a:gd name="connsiteX20" fmla="*/ 281775 w 282693"/>
                    <a:gd name="connsiteY20" fmla="*/ 229125 h 59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693" h="599625">
                      <a:moveTo>
                        <a:pt x="281775" y="229125"/>
                      </a:moveTo>
                      <a:lnTo>
                        <a:pt x="236925" y="67275"/>
                      </a:lnTo>
                      <a:cubicBezTo>
                        <a:pt x="234975" y="61425"/>
                        <a:pt x="232050" y="55575"/>
                        <a:pt x="228150" y="51675"/>
                      </a:cubicBezTo>
                      <a:cubicBezTo>
                        <a:pt x="209625" y="32175"/>
                        <a:pt x="186225" y="17550"/>
                        <a:pt x="160875" y="8775"/>
                      </a:cubicBezTo>
                      <a:cubicBezTo>
                        <a:pt x="144300" y="2925"/>
                        <a:pt x="126750" y="0"/>
                        <a:pt x="108225" y="0"/>
                      </a:cubicBezTo>
                      <a:cubicBezTo>
                        <a:pt x="89700" y="0"/>
                        <a:pt x="72150" y="2925"/>
                        <a:pt x="55575" y="8775"/>
                      </a:cubicBezTo>
                      <a:cubicBezTo>
                        <a:pt x="35100" y="15600"/>
                        <a:pt x="16575" y="26325"/>
                        <a:pt x="0" y="39975"/>
                      </a:cubicBezTo>
                      <a:cubicBezTo>
                        <a:pt x="5850" y="46800"/>
                        <a:pt x="9750" y="54600"/>
                        <a:pt x="11700" y="62400"/>
                      </a:cubicBezTo>
                      <a:lnTo>
                        <a:pt x="55575" y="224250"/>
                      </a:lnTo>
                      <a:cubicBezTo>
                        <a:pt x="62400" y="248625"/>
                        <a:pt x="49725" y="273000"/>
                        <a:pt x="29250" y="282750"/>
                      </a:cubicBezTo>
                      <a:lnTo>
                        <a:pt x="29250" y="599625"/>
                      </a:lnTo>
                      <a:lnTo>
                        <a:pt x="87750" y="599625"/>
                      </a:lnTo>
                      <a:lnTo>
                        <a:pt x="87750" y="320775"/>
                      </a:lnTo>
                      <a:lnTo>
                        <a:pt x="126750" y="320775"/>
                      </a:lnTo>
                      <a:lnTo>
                        <a:pt x="126750" y="598650"/>
                      </a:lnTo>
                      <a:lnTo>
                        <a:pt x="185250" y="598650"/>
                      </a:lnTo>
                      <a:lnTo>
                        <a:pt x="185250" y="103350"/>
                      </a:lnTo>
                      <a:lnTo>
                        <a:pt x="224250" y="245700"/>
                      </a:lnTo>
                      <a:cubicBezTo>
                        <a:pt x="228150" y="258375"/>
                        <a:pt x="239850" y="267150"/>
                        <a:pt x="252525" y="267150"/>
                      </a:cubicBezTo>
                      <a:cubicBezTo>
                        <a:pt x="255450" y="267150"/>
                        <a:pt x="257400" y="267150"/>
                        <a:pt x="260325" y="266175"/>
                      </a:cubicBezTo>
                      <a:cubicBezTo>
                        <a:pt x="276900" y="262275"/>
                        <a:pt x="285675" y="244725"/>
                        <a:pt x="281775" y="229125"/>
                      </a:cubicBezTo>
                      <a:close/>
                    </a:path>
                  </a:pathLst>
                </a:custGeom>
                <a:solidFill>
                  <a:schemeClr val="bg1"/>
                </a:solidFill>
                <a:ln w="9723" cap="flat">
                  <a:noFill/>
                  <a:prstDash val="solid"/>
                  <a:miter/>
                </a:ln>
              </p:spPr>
              <p:txBody>
                <a:bodyPr rtlCol="0" anchor="ctr"/>
                <a:lstStyle/>
                <a:p>
                  <a:endParaRPr lang="en-AU" dirty="0"/>
                </a:p>
              </p:txBody>
            </p:sp>
          </p:grpSp>
        </p:grpSp>
        <p:sp>
          <p:nvSpPr>
            <p:cNvPr id="76" name="TextBox 75">
              <a:extLst>
                <a:ext uri="{FF2B5EF4-FFF2-40B4-BE49-F238E27FC236}">
                  <a16:creationId xmlns:a16="http://schemas.microsoft.com/office/drawing/2014/main" id="{BF7F2C3F-F3E7-4C79-AEAE-55FF4418405F}"/>
                </a:ext>
              </a:extLst>
            </p:cNvPr>
            <p:cNvSpPr txBox="1"/>
            <p:nvPr/>
          </p:nvSpPr>
          <p:spPr>
            <a:xfrm>
              <a:off x="5428402" y="2853290"/>
              <a:ext cx="2425187" cy="677108"/>
            </a:xfrm>
            <a:prstGeom prst="rect">
              <a:avLst/>
            </a:prstGeom>
            <a:noFill/>
          </p:spPr>
          <p:txBody>
            <a:bodyPr wrap="square" rtlCol="0">
              <a:spAutoFit/>
            </a:bodyPr>
            <a:lstStyle/>
            <a:p>
              <a:pPr algn="ctr" defTabSz="1371686">
                <a:buClr>
                  <a:srgbClr val="FF0000"/>
                </a:buClr>
                <a:defRPr/>
              </a:pPr>
              <a:r>
                <a:rPr lang="en-AU" sz="2000" b="1" dirty="0">
                  <a:solidFill>
                    <a:schemeClr val="bg1"/>
                  </a:solidFill>
                </a:rPr>
                <a:t>Reoffending</a:t>
              </a:r>
            </a:p>
            <a:p>
              <a:endParaRPr lang="en-AU" dirty="0">
                <a:solidFill>
                  <a:schemeClr val="bg1"/>
                </a:solidFill>
              </a:endParaRPr>
            </a:p>
          </p:txBody>
        </p:sp>
      </p:grpSp>
      <p:sp>
        <p:nvSpPr>
          <p:cNvPr id="85" name="TextBox 84">
            <a:extLst>
              <a:ext uri="{FF2B5EF4-FFF2-40B4-BE49-F238E27FC236}">
                <a16:creationId xmlns:a16="http://schemas.microsoft.com/office/drawing/2014/main" id="{C462839A-D59D-447C-8AC8-34B06816D691}"/>
              </a:ext>
            </a:extLst>
          </p:cNvPr>
          <p:cNvSpPr txBox="1"/>
          <p:nvPr/>
        </p:nvSpPr>
        <p:spPr>
          <a:xfrm>
            <a:off x="2176556" y="4439722"/>
            <a:ext cx="2767488" cy="4401205"/>
          </a:xfrm>
          <a:prstGeom prst="rect">
            <a:avLst/>
          </a:prstGeom>
          <a:noFill/>
          <a:ln w="38100">
            <a:solidFill>
              <a:schemeClr val="bg1"/>
            </a:solidFill>
            <a:prstDash val="solid"/>
          </a:ln>
        </p:spPr>
        <p:txBody>
          <a:bodyPr wrap="square" rtlCol="0">
            <a:spAutoFit/>
          </a:bodyPr>
          <a:lstStyle/>
          <a:p>
            <a:r>
              <a:rPr lang="en-AU" sz="2000" b="1" dirty="0">
                <a:solidFill>
                  <a:srgbClr val="241F55"/>
                </a:solidFill>
              </a:rPr>
              <a:t>Total pop down 21% </a:t>
            </a:r>
          </a:p>
          <a:p>
            <a:r>
              <a:rPr lang="en-AU" sz="2000" b="1" dirty="0">
                <a:solidFill>
                  <a:srgbClr val="241F55"/>
                </a:solidFill>
              </a:rPr>
              <a:t>32 </a:t>
            </a:r>
            <a:r>
              <a:rPr lang="en-AU" sz="2000" dirty="0"/>
              <a:t>fewer Aboriginal young people in 2019 v 2015</a:t>
            </a:r>
          </a:p>
          <a:p>
            <a:endParaRPr lang="en-AU" sz="2000" dirty="0"/>
          </a:p>
          <a:p>
            <a:r>
              <a:rPr lang="en-AU" sz="2000" dirty="0"/>
              <a:t>Decline from </a:t>
            </a:r>
            <a:r>
              <a:rPr lang="en-AU" sz="2000" b="1" dirty="0">
                <a:solidFill>
                  <a:srgbClr val="241F55"/>
                </a:solidFill>
              </a:rPr>
              <a:t>remand </a:t>
            </a:r>
            <a:r>
              <a:rPr lang="en-AU" sz="2000" dirty="0"/>
              <a:t>AND</a:t>
            </a:r>
            <a:r>
              <a:rPr lang="en-AU" sz="2000" b="1" dirty="0">
                <a:solidFill>
                  <a:srgbClr val="241F55"/>
                </a:solidFill>
              </a:rPr>
              <a:t> sentenced custody</a:t>
            </a:r>
          </a:p>
          <a:p>
            <a:endParaRPr lang="en-AU" sz="2000" b="1" dirty="0">
              <a:solidFill>
                <a:srgbClr val="241F55"/>
              </a:solidFill>
            </a:endParaRPr>
          </a:p>
          <a:p>
            <a:r>
              <a:rPr lang="en-AU" sz="2000" dirty="0"/>
              <a:t>Decrease in long custody episodes </a:t>
            </a:r>
          </a:p>
          <a:p>
            <a:endParaRPr lang="en-AU" sz="2000" dirty="0"/>
          </a:p>
          <a:p>
            <a:r>
              <a:rPr lang="en-AU" sz="2000" b="1" dirty="0">
                <a:solidFill>
                  <a:srgbClr val="FF0000"/>
                </a:solidFill>
              </a:rPr>
              <a:t>Increase in short term remand episodes</a:t>
            </a:r>
          </a:p>
          <a:p>
            <a:endParaRPr lang="en-AU" sz="2000" b="1" dirty="0">
              <a:solidFill>
                <a:srgbClr val="241F55"/>
              </a:solidFill>
            </a:endParaRPr>
          </a:p>
        </p:txBody>
      </p:sp>
    </p:spTree>
    <p:extLst>
      <p:ext uri="{BB962C8B-B14F-4D97-AF65-F5344CB8AC3E}">
        <p14:creationId xmlns:p14="http://schemas.microsoft.com/office/powerpoint/2010/main" val="34860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A7A553-BF5A-44DF-BF2C-612A5E183B2F}"/>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C64674B-0CCF-4531-A68C-815F17BC8CC8}" type="slidenum">
              <a:rPr kumimoji="0" lang="en-US" sz="1800" b="0"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endParaRPr>
          </a:p>
        </p:txBody>
      </p:sp>
      <p:pic>
        <p:nvPicPr>
          <p:cNvPr id="26" name="Picture 25"/>
          <p:cNvPicPr>
            <a:picLocks noChangeAspect="1"/>
          </p:cNvPicPr>
          <p:nvPr/>
        </p:nvPicPr>
        <p:blipFill>
          <a:blip r:embed="rId3"/>
          <a:stretch>
            <a:fillRect/>
          </a:stretch>
        </p:blipFill>
        <p:spPr>
          <a:xfrm>
            <a:off x="389819" y="498845"/>
            <a:ext cx="1089732" cy="782936"/>
          </a:xfrm>
          <a:prstGeom prst="rect">
            <a:avLst/>
          </a:prstGeom>
        </p:spPr>
      </p:pic>
      <p:sp>
        <p:nvSpPr>
          <p:cNvPr id="6" name="Rectangle 5">
            <a:extLst>
              <a:ext uri="{FF2B5EF4-FFF2-40B4-BE49-F238E27FC236}">
                <a16:creationId xmlns:a16="http://schemas.microsoft.com/office/drawing/2014/main" id="{1C2D90AF-9737-4912-81B6-02563A6B14EB}"/>
              </a:ext>
            </a:extLst>
          </p:cNvPr>
          <p:cNvSpPr/>
          <p:nvPr/>
        </p:nvSpPr>
        <p:spPr>
          <a:xfrm>
            <a:off x="16331631" y="3980"/>
            <a:ext cx="1870753" cy="931109"/>
          </a:xfrm>
          <a:prstGeom prst="rect">
            <a:avLst/>
          </a:prstGeom>
          <a:solidFill>
            <a:srgbClr val="FFFFFF">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7D14228-B74B-4818-966D-E52C21EF3BC3}"/>
              </a:ext>
            </a:extLst>
          </p:cNvPr>
          <p:cNvSpPr txBox="1"/>
          <p:nvPr/>
        </p:nvSpPr>
        <p:spPr>
          <a:xfrm>
            <a:off x="4641781" y="177146"/>
            <a:ext cx="10386946" cy="584775"/>
          </a:xfrm>
          <a:prstGeom prst="rect">
            <a:avLst/>
          </a:prstGeom>
          <a:noFill/>
        </p:spPr>
        <p:txBody>
          <a:bodyPr wrap="none">
            <a:spAutoFit/>
          </a:bodyPr>
          <a:lstStyle/>
          <a:p>
            <a:pPr marL="0" marR="0" lvl="0" indent="0" algn="ctr" defTabSz="137119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53977"/>
                </a:solidFill>
                <a:effectLst/>
                <a:uLnTx/>
                <a:uFillTx/>
                <a:latin typeface="Arial" panose="020B0604020202020204" pitchFamily="34" charset="0"/>
                <a:ea typeface="+mn-ea"/>
                <a:cs typeface="Arial" panose="020B0604020202020204" pitchFamily="34" charset="0"/>
              </a:rPr>
              <a:t>Police proceedings against Aboriginal young people</a:t>
            </a:r>
          </a:p>
        </p:txBody>
      </p:sp>
      <p:sp>
        <p:nvSpPr>
          <p:cNvPr id="9" name="Facts rectangle">
            <a:extLst>
              <a:ext uri="{FF2B5EF4-FFF2-40B4-BE49-F238E27FC236}">
                <a16:creationId xmlns:a16="http://schemas.microsoft.com/office/drawing/2014/main" id="{660A6A2E-C39E-453A-85DD-7BE21C5CC65B}"/>
              </a:ext>
            </a:extLst>
          </p:cNvPr>
          <p:cNvSpPr>
            <a:spLocks/>
          </p:cNvSpPr>
          <p:nvPr/>
        </p:nvSpPr>
        <p:spPr>
          <a:xfrm>
            <a:off x="2106716" y="5653104"/>
            <a:ext cx="15566429" cy="4456750"/>
          </a:xfrm>
          <a:prstGeom prst="roundRect">
            <a:avLst>
              <a:gd name="adj" fmla="val 3139"/>
            </a:avLst>
          </a:prstGeom>
          <a:noFill/>
          <a:ln w="28575" cap="rnd" cmpd="sng" algn="ctr">
            <a:solidFill>
              <a:schemeClr val="tx1"/>
            </a:solidFill>
            <a:prstDash val="solid"/>
          </a:ln>
          <a:effectLst/>
        </p:spPr>
        <p:txBody>
          <a:bodyPr lIns="137135" tIns="68568" rIns="137135" bIns="68568" anchor="ctr"/>
          <a:lstStyle/>
          <a:p>
            <a:pPr marL="0" marR="0" lvl="0" indent="0" algn="ctr" defTabSz="685676" rtl="0" eaLnBrk="1" fontAlgn="auto" latinLnBrk="0" hangingPunct="1">
              <a:lnSpc>
                <a:spcPct val="100000"/>
              </a:lnSpc>
              <a:spcBef>
                <a:spcPts val="0"/>
              </a:spcBef>
              <a:spcAft>
                <a:spcPts val="0"/>
              </a:spcAft>
              <a:buClrTx/>
              <a:buSzTx/>
              <a:buFontTx/>
              <a:buNone/>
              <a:tabLst/>
              <a:defRPr/>
            </a:pPr>
            <a:endParaRPr kumimoji="0" lang="en-AU" sz="405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1" name="Facts rectangle">
            <a:extLst>
              <a:ext uri="{FF2B5EF4-FFF2-40B4-BE49-F238E27FC236}">
                <a16:creationId xmlns:a16="http://schemas.microsoft.com/office/drawing/2014/main" id="{68648847-22D7-4B52-A97A-3B547054356A}"/>
              </a:ext>
            </a:extLst>
          </p:cNvPr>
          <p:cNvSpPr>
            <a:spLocks/>
          </p:cNvSpPr>
          <p:nvPr/>
        </p:nvSpPr>
        <p:spPr>
          <a:xfrm>
            <a:off x="2101315" y="1281781"/>
            <a:ext cx="15571830" cy="4118522"/>
          </a:xfrm>
          <a:prstGeom prst="roundRect">
            <a:avLst>
              <a:gd name="adj" fmla="val 3139"/>
            </a:avLst>
          </a:prstGeom>
          <a:noFill/>
          <a:ln w="28575" cap="rnd" cmpd="sng" algn="ctr">
            <a:solidFill>
              <a:schemeClr val="tx1"/>
            </a:solidFill>
            <a:prstDash val="solid"/>
          </a:ln>
          <a:effectLst/>
        </p:spPr>
        <p:txBody>
          <a:bodyPr lIns="137135" tIns="68568" rIns="137135" bIns="68568" anchor="ctr"/>
          <a:lstStyle/>
          <a:p>
            <a:pPr marL="0" marR="0" lvl="0" indent="0" algn="ctr" defTabSz="685676" rtl="0" eaLnBrk="1" fontAlgn="auto" latinLnBrk="0" hangingPunct="1">
              <a:lnSpc>
                <a:spcPct val="100000"/>
              </a:lnSpc>
              <a:spcBef>
                <a:spcPts val="0"/>
              </a:spcBef>
              <a:spcAft>
                <a:spcPts val="0"/>
              </a:spcAft>
              <a:buClrTx/>
              <a:buSzTx/>
              <a:buFontTx/>
              <a:buNone/>
              <a:tabLst/>
              <a:defRPr/>
            </a:pPr>
            <a:endParaRPr kumimoji="0" lang="en-AU" sz="405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2" name="TextBox 1">
            <a:extLst>
              <a:ext uri="{FF2B5EF4-FFF2-40B4-BE49-F238E27FC236}">
                <a16:creationId xmlns:a16="http://schemas.microsoft.com/office/drawing/2014/main" id="{1FA55493-48B8-4A2C-876E-6DA572BB1C3E}"/>
              </a:ext>
            </a:extLst>
          </p:cNvPr>
          <p:cNvSpPr txBox="1"/>
          <p:nvPr/>
        </p:nvSpPr>
        <p:spPr>
          <a:xfrm>
            <a:off x="5330035" y="1103505"/>
            <a:ext cx="5044971" cy="369332"/>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srgbClr val="ED7D31">
                    <a:lumMod val="75000"/>
                  </a:srgbClr>
                </a:solidFill>
                <a:effectLst/>
                <a:uLnTx/>
                <a:uFillTx/>
                <a:latin typeface="Arial" panose="020B0604020202020204" pitchFamily="34" charset="0"/>
                <a:ea typeface="+mn-ea"/>
                <a:cs typeface="Arial" panose="020B0604020202020204" pitchFamily="34" charset="0"/>
              </a:rPr>
              <a:t>Aboriginal young people proceeded to court</a:t>
            </a:r>
          </a:p>
        </p:txBody>
      </p:sp>
      <p:sp>
        <p:nvSpPr>
          <p:cNvPr id="23" name="TextBox 22">
            <a:extLst>
              <a:ext uri="{FF2B5EF4-FFF2-40B4-BE49-F238E27FC236}">
                <a16:creationId xmlns:a16="http://schemas.microsoft.com/office/drawing/2014/main" id="{8C1E27DF-1BE6-4704-B174-1E7594860F7D}"/>
              </a:ext>
            </a:extLst>
          </p:cNvPr>
          <p:cNvSpPr txBox="1"/>
          <p:nvPr/>
        </p:nvSpPr>
        <p:spPr>
          <a:xfrm>
            <a:off x="5392943" y="5537676"/>
            <a:ext cx="5023555" cy="369332"/>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srgbClr val="ED7D31">
                    <a:lumMod val="75000"/>
                  </a:srgbClr>
                </a:solidFill>
                <a:effectLst/>
                <a:uLnTx/>
                <a:uFillTx/>
                <a:latin typeface="Arial" panose="020B0604020202020204" pitchFamily="34" charset="0"/>
                <a:ea typeface="+mn-ea"/>
                <a:cs typeface="Arial" panose="020B0604020202020204" pitchFamily="34" charset="0"/>
              </a:rPr>
              <a:t>Court diversion for Aboriginal young people</a:t>
            </a:r>
          </a:p>
        </p:txBody>
      </p:sp>
      <p:sp>
        <p:nvSpPr>
          <p:cNvPr id="4" name="TextBox 3">
            <a:extLst>
              <a:ext uri="{FF2B5EF4-FFF2-40B4-BE49-F238E27FC236}">
                <a16:creationId xmlns:a16="http://schemas.microsoft.com/office/drawing/2014/main" id="{313DBA25-2899-467C-A40F-8CA4755B612E}"/>
              </a:ext>
            </a:extLst>
          </p:cNvPr>
          <p:cNvSpPr txBox="1"/>
          <p:nvPr/>
        </p:nvSpPr>
        <p:spPr>
          <a:xfrm>
            <a:off x="2462817" y="9748531"/>
            <a:ext cx="9062879"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rPr>
              <a:t>* Excludes warnings issued for fare evasion</a:t>
            </a:r>
          </a:p>
        </p:txBody>
      </p:sp>
      <p:sp>
        <p:nvSpPr>
          <p:cNvPr id="43" name="Speech Bubble: Rectangle 42">
            <a:extLst>
              <a:ext uri="{FF2B5EF4-FFF2-40B4-BE49-F238E27FC236}">
                <a16:creationId xmlns:a16="http://schemas.microsoft.com/office/drawing/2014/main" id="{9C5B6B35-4C14-40A8-B56D-F2C40D163308}"/>
              </a:ext>
            </a:extLst>
          </p:cNvPr>
          <p:cNvSpPr/>
          <p:nvPr/>
        </p:nvSpPr>
        <p:spPr>
          <a:xfrm>
            <a:off x="14111670" y="3341042"/>
            <a:ext cx="2773197" cy="965495"/>
          </a:xfrm>
          <a:prstGeom prst="wedgeRectCallout">
            <a:avLst>
              <a:gd name="adj1" fmla="val -55917"/>
              <a:gd name="adj2" fmla="val -16388"/>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Total volume to court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Court proceedings declined by 10% (down 369)</a:t>
            </a:r>
          </a:p>
        </p:txBody>
      </p:sp>
      <p:sp>
        <p:nvSpPr>
          <p:cNvPr id="44" name="Speech Bubble: Rectangle 43">
            <a:extLst>
              <a:ext uri="{FF2B5EF4-FFF2-40B4-BE49-F238E27FC236}">
                <a16:creationId xmlns:a16="http://schemas.microsoft.com/office/drawing/2014/main" id="{DC2C895A-F27E-4D5B-A891-00224B1F986D}"/>
              </a:ext>
            </a:extLst>
          </p:cNvPr>
          <p:cNvSpPr/>
          <p:nvPr/>
        </p:nvSpPr>
        <p:spPr>
          <a:xfrm>
            <a:off x="14111671" y="2201438"/>
            <a:ext cx="2773198" cy="965495"/>
          </a:xfrm>
          <a:prstGeom prst="wedgeRectCallout">
            <a:avLst>
              <a:gd name="adj1" fmla="val -55917"/>
              <a:gd name="adj2" fmla="val -16388"/>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srgbClr val="ED7D31"/>
                </a:solidFill>
                <a:effectLst/>
                <a:uLnTx/>
                <a:uFillTx/>
                <a:latin typeface="Arial" panose="020B0604020202020204" pitchFamily="34" charset="0"/>
                <a:ea typeface="+mn-ea"/>
                <a:cs typeface="Arial" panose="020B0604020202020204" pitchFamily="34" charset="0"/>
              </a:rPr>
              <a:t>Proportion to court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srgbClr val="ED7D31"/>
                </a:solidFill>
                <a:effectLst/>
                <a:uLnTx/>
                <a:uFillTx/>
                <a:latin typeface="Arial" panose="020B0604020202020204" pitchFamily="34" charset="0"/>
                <a:ea typeface="+mn-ea"/>
                <a:cs typeface="Arial" panose="020B0604020202020204" pitchFamily="34" charset="0"/>
              </a:rPr>
              <a:t>Stable at 68%</a:t>
            </a:r>
          </a:p>
        </p:txBody>
      </p:sp>
      <p:sp>
        <p:nvSpPr>
          <p:cNvPr id="45" name="Speech Bubble: Rectangle 44">
            <a:extLst>
              <a:ext uri="{FF2B5EF4-FFF2-40B4-BE49-F238E27FC236}">
                <a16:creationId xmlns:a16="http://schemas.microsoft.com/office/drawing/2014/main" id="{DBBC8DC3-46C7-40D1-9CA9-D777F971370E}"/>
              </a:ext>
            </a:extLst>
          </p:cNvPr>
          <p:cNvSpPr/>
          <p:nvPr/>
        </p:nvSpPr>
        <p:spPr>
          <a:xfrm>
            <a:off x="13964501" y="1472837"/>
            <a:ext cx="2633378" cy="625839"/>
          </a:xfrm>
          <a:prstGeom prst="wedgeRectCallout">
            <a:avLst>
              <a:gd name="adj1" fmla="val 24377"/>
              <a:gd name="adj2" fmla="val 49370"/>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800" b="0" i="0" u="sng" strike="noStrike" kern="1200" cap="none" spc="0" normalizeH="0" baseline="0" noProof="0" dirty="0">
                <a:ln>
                  <a:noFill/>
                </a:ln>
                <a:solidFill>
                  <a:prstClr val="black"/>
                </a:solidFill>
                <a:effectLst/>
                <a:uLnTx/>
                <a:uFillTx/>
                <a:latin typeface="Calibri" panose="020F0502020204030204"/>
                <a:ea typeface="+mn-ea"/>
                <a:cs typeface="+mn-cs"/>
              </a:rPr>
              <a:t>Change from 2015 to 2019</a:t>
            </a:r>
          </a:p>
        </p:txBody>
      </p:sp>
      <p:sp>
        <p:nvSpPr>
          <p:cNvPr id="46" name="Speech Bubble: Rectangle 45">
            <a:extLst>
              <a:ext uri="{FF2B5EF4-FFF2-40B4-BE49-F238E27FC236}">
                <a16:creationId xmlns:a16="http://schemas.microsoft.com/office/drawing/2014/main" id="{8ED8BA00-5933-4A40-9206-114C4EC09E6D}"/>
              </a:ext>
            </a:extLst>
          </p:cNvPr>
          <p:cNvSpPr/>
          <p:nvPr/>
        </p:nvSpPr>
        <p:spPr>
          <a:xfrm>
            <a:off x="14175691" y="6825950"/>
            <a:ext cx="2709176" cy="965495"/>
          </a:xfrm>
          <a:prstGeom prst="wedgeRectCallout">
            <a:avLst>
              <a:gd name="adj1" fmla="val -55917"/>
              <a:gd name="adj2" fmla="val -16388"/>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Warnings*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Up 3% (Up 12)</a:t>
            </a:r>
          </a:p>
        </p:txBody>
      </p:sp>
      <p:sp>
        <p:nvSpPr>
          <p:cNvPr id="47" name="Speech Bubble: Rectangle 46">
            <a:extLst>
              <a:ext uri="{FF2B5EF4-FFF2-40B4-BE49-F238E27FC236}">
                <a16:creationId xmlns:a16="http://schemas.microsoft.com/office/drawing/2014/main" id="{C91D50A3-8F74-42EA-88DF-56E25C8C9683}"/>
              </a:ext>
            </a:extLst>
          </p:cNvPr>
          <p:cNvSpPr/>
          <p:nvPr/>
        </p:nvSpPr>
        <p:spPr>
          <a:xfrm>
            <a:off x="14175691" y="5758633"/>
            <a:ext cx="2709176" cy="965495"/>
          </a:xfrm>
          <a:prstGeom prst="wedgeRectCallout">
            <a:avLst>
              <a:gd name="adj1" fmla="val -55917"/>
              <a:gd name="adj2" fmla="val -16388"/>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srgbClr val="ED7D31"/>
                </a:solidFill>
                <a:effectLst/>
                <a:uLnTx/>
                <a:uFillTx/>
                <a:latin typeface="Arial" panose="020B0604020202020204" pitchFamily="34" charset="0"/>
                <a:ea typeface="+mn-ea"/>
                <a:cs typeface="Arial" panose="020B0604020202020204" pitchFamily="34" charset="0"/>
              </a:rPr>
              <a:t>Proportion diverted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srgbClr val="ED7D31"/>
                </a:solidFill>
                <a:effectLst/>
                <a:uLnTx/>
                <a:uFillTx/>
                <a:latin typeface="Arial" panose="020B0604020202020204" pitchFamily="34" charset="0"/>
                <a:ea typeface="+mn-ea"/>
                <a:cs typeface="Arial" panose="020B0604020202020204" pitchFamily="34" charset="0"/>
              </a:rPr>
              <a:t>Stable at 32%</a:t>
            </a:r>
          </a:p>
        </p:txBody>
      </p:sp>
      <p:sp>
        <p:nvSpPr>
          <p:cNvPr id="48" name="Speech Bubble: Rectangle 47">
            <a:extLst>
              <a:ext uri="{FF2B5EF4-FFF2-40B4-BE49-F238E27FC236}">
                <a16:creationId xmlns:a16="http://schemas.microsoft.com/office/drawing/2014/main" id="{00616422-8E91-4B29-AE57-7F820B6568FC}"/>
              </a:ext>
            </a:extLst>
          </p:cNvPr>
          <p:cNvSpPr/>
          <p:nvPr/>
        </p:nvSpPr>
        <p:spPr>
          <a:xfrm>
            <a:off x="14202415" y="7870275"/>
            <a:ext cx="2682452" cy="965495"/>
          </a:xfrm>
          <a:prstGeom prst="wedgeRectCallout">
            <a:avLst>
              <a:gd name="adj1" fmla="val -55917"/>
              <a:gd name="adj2" fmla="val -16388"/>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Cautions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Down 11% (down 124)</a:t>
            </a:r>
          </a:p>
        </p:txBody>
      </p:sp>
      <p:sp>
        <p:nvSpPr>
          <p:cNvPr id="49" name="Speech Bubble: Rectangle 48">
            <a:extLst>
              <a:ext uri="{FF2B5EF4-FFF2-40B4-BE49-F238E27FC236}">
                <a16:creationId xmlns:a16="http://schemas.microsoft.com/office/drawing/2014/main" id="{CEBC8DE4-3722-41FE-A95E-C24CB090F91E}"/>
              </a:ext>
            </a:extLst>
          </p:cNvPr>
          <p:cNvSpPr/>
          <p:nvPr/>
        </p:nvSpPr>
        <p:spPr>
          <a:xfrm>
            <a:off x="14198226" y="8942583"/>
            <a:ext cx="2682452" cy="965495"/>
          </a:xfrm>
          <a:prstGeom prst="wedgeRectCallout">
            <a:avLst>
              <a:gd name="adj1" fmla="val -55917"/>
              <a:gd name="adj2" fmla="val -16388"/>
            </a:avLst>
          </a:prstGeom>
          <a:noFill/>
          <a:ln>
            <a:solidFill>
              <a:srgbClr val="4F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srgbClr val="4F408E"/>
                </a:solidFill>
                <a:effectLst/>
                <a:uLnTx/>
                <a:uFillTx/>
                <a:latin typeface="Arial" panose="020B0604020202020204" pitchFamily="34" charset="0"/>
                <a:ea typeface="+mn-ea"/>
                <a:cs typeface="Arial" panose="020B0604020202020204" pitchFamily="34" charset="0"/>
              </a:rPr>
              <a:t>YJCs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srgbClr val="4F408E"/>
                </a:solidFill>
                <a:effectLst/>
                <a:uLnTx/>
                <a:uFillTx/>
                <a:latin typeface="Arial" panose="020B0604020202020204" pitchFamily="34" charset="0"/>
                <a:ea typeface="+mn-ea"/>
                <a:cs typeface="Arial" panose="020B0604020202020204" pitchFamily="34" charset="0"/>
              </a:rPr>
              <a:t>Down by 9% (down 19)</a:t>
            </a:r>
          </a:p>
        </p:txBody>
      </p:sp>
      <p:graphicFrame>
        <p:nvGraphicFramePr>
          <p:cNvPr id="22" name="Chart 21">
            <a:extLst>
              <a:ext uri="{FF2B5EF4-FFF2-40B4-BE49-F238E27FC236}">
                <a16:creationId xmlns:a16="http://schemas.microsoft.com/office/drawing/2014/main" id="{0ABB4009-8A50-4F59-B0DF-6EE7F9047952}"/>
              </a:ext>
            </a:extLst>
          </p:cNvPr>
          <p:cNvGraphicFramePr>
            <a:graphicFrameLocks/>
          </p:cNvGraphicFramePr>
          <p:nvPr/>
        </p:nvGraphicFramePr>
        <p:xfrm>
          <a:off x="2614908" y="1606360"/>
          <a:ext cx="10836000" cy="37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Chart 23">
            <a:extLst>
              <a:ext uri="{FF2B5EF4-FFF2-40B4-BE49-F238E27FC236}">
                <a16:creationId xmlns:a16="http://schemas.microsoft.com/office/drawing/2014/main" id="{ECDCA680-73F4-457F-A974-05BBC24951CF}"/>
              </a:ext>
            </a:extLst>
          </p:cNvPr>
          <p:cNvGraphicFramePr>
            <a:graphicFrameLocks/>
          </p:cNvGraphicFramePr>
          <p:nvPr/>
        </p:nvGraphicFramePr>
        <p:xfrm>
          <a:off x="2755410" y="6047273"/>
          <a:ext cx="10836000" cy="3708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638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graphicEl>
                                              <a:chart seriesIdx="1" categoryIdx="-4" bldStep="series"/>
                                            </p:graphicEl>
                                          </p:spTgt>
                                        </p:tgtEl>
                                        <p:attrNameLst>
                                          <p:attrName>style.visibility</p:attrName>
                                        </p:attrNameLst>
                                      </p:cBhvr>
                                      <p:to>
                                        <p:strVal val="visible"/>
                                      </p:to>
                                    </p:set>
                                    <p:animEffect transition="in" filter="wipe(left)">
                                      <p:cBhvr>
                                        <p:cTn id="7" dur="500"/>
                                        <p:tgtEl>
                                          <p:spTgt spid="22">
                                            <p:graphicEl>
                                              <a:chart seriesIdx="1" categoryIdx="-4" bldStep="series"/>
                                            </p:graphic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3" grpId="0" animBg="1"/>
      <p:bldP spid="4" grpId="0"/>
      <p:bldP spid="44" grpId="0" animBg="1"/>
      <p:bldP spid="46" grpId="0" animBg="1"/>
      <p:bldP spid="47" grpId="0" animBg="1"/>
      <p:bldP spid="48" grpId="0" animBg="1"/>
      <p:bldP spid="49" grpId="0" animBg="1"/>
      <p:bldGraphic spid="22" grpId="0" uiExpand="1">
        <p:bldSub>
          <a:bldChart bld="series"/>
        </p:bldSub>
      </p:bldGraphic>
      <p:bldGraphic spid="2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CBB1719-C4C4-440C-A0C2-55DCEE0B3FDD}"/>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cs typeface="Arial" panose="020B0604020202020204" pitchFamily="34" charset="0"/>
              </a:rPr>
              <a:t>&lt;#&gt;</a:t>
            </a:r>
            <a:endPar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endParaRPr>
          </a:p>
        </p:txBody>
      </p:sp>
      <p:graphicFrame>
        <p:nvGraphicFramePr>
          <p:cNvPr id="6" name="Chart 5">
            <a:extLst>
              <a:ext uri="{FF2B5EF4-FFF2-40B4-BE49-F238E27FC236}">
                <a16:creationId xmlns:a16="http://schemas.microsoft.com/office/drawing/2014/main" id="{97D763ED-38C4-4A10-8AD5-1A2F4717FD6C}"/>
              </a:ext>
            </a:extLst>
          </p:cNvPr>
          <p:cNvGraphicFramePr>
            <a:graphicFrameLocks/>
          </p:cNvGraphicFramePr>
          <p:nvPr/>
        </p:nvGraphicFramePr>
        <p:xfrm>
          <a:off x="2362850" y="1921399"/>
          <a:ext cx="11194653" cy="7551786"/>
        </p:xfrm>
        <a:graphic>
          <a:graphicData uri="http://schemas.openxmlformats.org/drawingml/2006/chart">
            <c:chart xmlns:c="http://schemas.openxmlformats.org/drawingml/2006/chart" xmlns:r="http://schemas.openxmlformats.org/officeDocument/2006/relationships" r:id="rId2"/>
          </a:graphicData>
        </a:graphic>
      </p:graphicFrame>
      <p:sp>
        <p:nvSpPr>
          <p:cNvPr id="10" name="Arrow: Up 9">
            <a:extLst>
              <a:ext uri="{FF2B5EF4-FFF2-40B4-BE49-F238E27FC236}">
                <a16:creationId xmlns:a16="http://schemas.microsoft.com/office/drawing/2014/main" id="{B76AB8F0-D4F3-42F5-A5A6-20924E0CE009}"/>
              </a:ext>
            </a:extLst>
          </p:cNvPr>
          <p:cNvSpPr/>
          <p:nvPr/>
        </p:nvSpPr>
        <p:spPr>
          <a:xfrm rot="16200000">
            <a:off x="8848083" y="4418563"/>
            <a:ext cx="353758" cy="371196"/>
          </a:xfrm>
          <a:prstGeom prst="upArrow">
            <a:avLst/>
          </a:prstGeom>
          <a:solidFill>
            <a:srgbClr val="9BBB59">
              <a:lumMod val="60000"/>
              <a:lumOff val="40000"/>
            </a:srgbClr>
          </a:solidFill>
          <a:ln w="12700" cap="flat" cmpd="sng" algn="ctr">
            <a:solidFill>
              <a:srgbClr val="9BBB59">
                <a:lumMod val="75000"/>
              </a:srgbClr>
            </a:solidFill>
            <a:prstDash val="solid"/>
            <a:miter lim="800000"/>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1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1" name="Arrow: Up 10">
            <a:extLst>
              <a:ext uri="{FF2B5EF4-FFF2-40B4-BE49-F238E27FC236}">
                <a16:creationId xmlns:a16="http://schemas.microsoft.com/office/drawing/2014/main" id="{D0AA7D58-BD11-45D5-B596-58C9CA786744}"/>
              </a:ext>
            </a:extLst>
          </p:cNvPr>
          <p:cNvSpPr/>
          <p:nvPr/>
        </p:nvSpPr>
        <p:spPr>
          <a:xfrm rot="16200000">
            <a:off x="7970259" y="5813651"/>
            <a:ext cx="353758" cy="371196"/>
          </a:xfrm>
          <a:prstGeom prst="upArrow">
            <a:avLst/>
          </a:prstGeom>
          <a:solidFill>
            <a:srgbClr val="9BBB59">
              <a:lumMod val="60000"/>
              <a:lumOff val="40000"/>
            </a:srgbClr>
          </a:solidFill>
          <a:ln w="12700" cap="flat" cmpd="sng" algn="ctr">
            <a:solidFill>
              <a:srgbClr val="9BBB59">
                <a:lumMod val="75000"/>
              </a:srgbClr>
            </a:solidFill>
            <a:prstDash val="solid"/>
            <a:miter lim="800000"/>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1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2" name="Arrow: Up 11">
            <a:extLst>
              <a:ext uri="{FF2B5EF4-FFF2-40B4-BE49-F238E27FC236}">
                <a16:creationId xmlns:a16="http://schemas.microsoft.com/office/drawing/2014/main" id="{EB2B604D-1135-4CD3-A491-DA983C9302FC}"/>
              </a:ext>
            </a:extLst>
          </p:cNvPr>
          <p:cNvSpPr/>
          <p:nvPr/>
        </p:nvSpPr>
        <p:spPr>
          <a:xfrm rot="16200000">
            <a:off x="7238739" y="8602997"/>
            <a:ext cx="353758" cy="371196"/>
          </a:xfrm>
          <a:prstGeom prst="upArrow">
            <a:avLst/>
          </a:prstGeom>
          <a:solidFill>
            <a:srgbClr val="9BBB59">
              <a:lumMod val="60000"/>
              <a:lumOff val="40000"/>
            </a:srgbClr>
          </a:solidFill>
          <a:ln w="12700" cap="flat" cmpd="sng" algn="ctr">
            <a:solidFill>
              <a:srgbClr val="9BBB59">
                <a:lumMod val="75000"/>
              </a:srgbClr>
            </a:solidFill>
            <a:prstDash val="solid"/>
            <a:miter lim="800000"/>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1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6" name="Arrow: Up 15">
            <a:extLst>
              <a:ext uri="{FF2B5EF4-FFF2-40B4-BE49-F238E27FC236}">
                <a16:creationId xmlns:a16="http://schemas.microsoft.com/office/drawing/2014/main" id="{C6D457AC-4DA9-4EA7-B583-42A0BD43492B}"/>
              </a:ext>
            </a:extLst>
          </p:cNvPr>
          <p:cNvSpPr/>
          <p:nvPr/>
        </p:nvSpPr>
        <p:spPr>
          <a:xfrm rot="5400000">
            <a:off x="8860275" y="3953942"/>
            <a:ext cx="353758" cy="371196"/>
          </a:xfrm>
          <a:prstGeom prst="upArrow">
            <a:avLst/>
          </a:prstGeom>
          <a:solidFill>
            <a:srgbClr val="C0504D">
              <a:lumMod val="60000"/>
              <a:lumOff val="40000"/>
            </a:srgbClr>
          </a:solidFill>
          <a:ln w="12700" cap="flat" cmpd="sng" algn="ctr">
            <a:solidFill>
              <a:srgbClr val="C0504D">
                <a:lumMod val="50000"/>
              </a:srgbClr>
            </a:solidFill>
            <a:prstDash val="solid"/>
            <a:miter lim="800000"/>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400"/>
            <a:endParaRPr lang="en-AU" kern="0">
              <a:solidFill>
                <a:sysClr val="window" lastClr="FFFFFF"/>
              </a:solidFill>
              <a:latin typeface="Calibri" panose="020F0502020204030204"/>
            </a:endParaRPr>
          </a:p>
        </p:txBody>
      </p:sp>
      <p:sp>
        <p:nvSpPr>
          <p:cNvPr id="18" name="Arrow: Up 17">
            <a:extLst>
              <a:ext uri="{FF2B5EF4-FFF2-40B4-BE49-F238E27FC236}">
                <a16:creationId xmlns:a16="http://schemas.microsoft.com/office/drawing/2014/main" id="{1087A624-145B-4459-ABEA-57A18884EDB4}"/>
              </a:ext>
            </a:extLst>
          </p:cNvPr>
          <p:cNvSpPr/>
          <p:nvPr/>
        </p:nvSpPr>
        <p:spPr>
          <a:xfrm rot="5400000">
            <a:off x="7970259" y="5344754"/>
            <a:ext cx="353758" cy="371196"/>
          </a:xfrm>
          <a:prstGeom prst="upArrow">
            <a:avLst/>
          </a:prstGeom>
          <a:solidFill>
            <a:srgbClr val="C0504D">
              <a:lumMod val="60000"/>
              <a:lumOff val="40000"/>
            </a:srgbClr>
          </a:solidFill>
          <a:ln w="12700" cap="flat" cmpd="sng" algn="ctr">
            <a:solidFill>
              <a:srgbClr val="C0504D">
                <a:lumMod val="50000"/>
              </a:srgbClr>
            </a:solidFill>
            <a:prstDash val="solid"/>
            <a:miter lim="800000"/>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400"/>
            <a:endParaRPr lang="en-AU" kern="0">
              <a:solidFill>
                <a:sysClr val="window" lastClr="FFFFFF"/>
              </a:solidFill>
              <a:latin typeface="Calibri" panose="020F0502020204030204"/>
            </a:endParaRPr>
          </a:p>
        </p:txBody>
      </p:sp>
      <p:sp>
        <p:nvSpPr>
          <p:cNvPr id="22" name="Facts rectangle">
            <a:extLst>
              <a:ext uri="{FF2B5EF4-FFF2-40B4-BE49-F238E27FC236}">
                <a16:creationId xmlns:a16="http://schemas.microsoft.com/office/drawing/2014/main" id="{246E5052-5C8F-4C9A-8FC4-CBAEF67DA4EB}"/>
              </a:ext>
            </a:extLst>
          </p:cNvPr>
          <p:cNvSpPr>
            <a:spLocks/>
          </p:cNvSpPr>
          <p:nvPr/>
        </p:nvSpPr>
        <p:spPr>
          <a:xfrm>
            <a:off x="2101315" y="1281780"/>
            <a:ext cx="11456188" cy="8752235"/>
          </a:xfrm>
          <a:prstGeom prst="roundRect">
            <a:avLst>
              <a:gd name="adj" fmla="val 3139"/>
            </a:avLst>
          </a:prstGeom>
          <a:noFill/>
          <a:ln w="28575" cap="rnd" cmpd="sng" algn="ctr">
            <a:solidFill>
              <a:schemeClr val="tx1"/>
            </a:solidFill>
            <a:prstDash val="solid"/>
          </a:ln>
          <a:effectLst/>
        </p:spPr>
        <p:txBody>
          <a:bodyPr lIns="137135" tIns="68568" rIns="137135" bIns="68568" anchor="ctr"/>
          <a:lstStyle/>
          <a:p>
            <a:pPr marL="0" marR="0" lvl="0" indent="0" algn="ctr" defTabSz="685676" rtl="0" eaLnBrk="1" fontAlgn="auto" latinLnBrk="0" hangingPunct="1">
              <a:lnSpc>
                <a:spcPct val="100000"/>
              </a:lnSpc>
              <a:spcBef>
                <a:spcPts val="0"/>
              </a:spcBef>
              <a:spcAft>
                <a:spcPts val="0"/>
              </a:spcAft>
              <a:buClrTx/>
              <a:buSzTx/>
              <a:buFontTx/>
              <a:buNone/>
              <a:tabLst/>
              <a:defRPr/>
            </a:pPr>
            <a:endParaRPr kumimoji="0" lang="en-AU" sz="405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5" name="TextBox 5">
            <a:extLst>
              <a:ext uri="{FF2B5EF4-FFF2-40B4-BE49-F238E27FC236}">
                <a16:creationId xmlns:a16="http://schemas.microsoft.com/office/drawing/2014/main" id="{AC3FA5B2-F4D1-40EF-BCDB-395456350222}"/>
              </a:ext>
            </a:extLst>
          </p:cNvPr>
          <p:cNvSpPr txBox="1">
            <a:spLocks noChangeArrowheads="1"/>
          </p:cNvSpPr>
          <p:nvPr/>
        </p:nvSpPr>
        <p:spPr bwMode="auto">
          <a:xfrm>
            <a:off x="2889504" y="1006230"/>
            <a:ext cx="9241537" cy="84229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2623" tIns="51312" rIns="102623" bIns="51312">
            <a:spAutoFit/>
          </a:bodyPr>
          <a:lstStyle>
            <a:lvl1pPr eaLnBrk="0" hangingPunct="0">
              <a:spcBef>
                <a:spcPct val="20000"/>
              </a:spcBef>
              <a:buFont typeface="Arial" charset="0"/>
              <a:buChar char="•"/>
              <a:defRPr sz="4300">
                <a:solidFill>
                  <a:schemeClr val="tx1"/>
                </a:solidFill>
                <a:latin typeface="Calibri" pitchFamily="34" charset="0"/>
              </a:defRPr>
            </a:lvl1pPr>
            <a:lvl2pPr marL="742950" indent="-285750" eaLnBrk="0" hangingPunct="0">
              <a:spcBef>
                <a:spcPct val="20000"/>
              </a:spcBef>
              <a:buFont typeface="Arial" charset="0"/>
              <a:buChar char="–"/>
              <a:defRPr sz="3700">
                <a:solidFill>
                  <a:schemeClr val="tx1"/>
                </a:solidFill>
                <a:latin typeface="Calibri" pitchFamily="34" charset="0"/>
              </a:defRPr>
            </a:lvl2pPr>
            <a:lvl3pPr marL="1143000" indent="-228600" eaLnBrk="0" hangingPunct="0">
              <a:spcBef>
                <a:spcPct val="20000"/>
              </a:spcBef>
              <a:buFont typeface="Arial" charset="0"/>
              <a:buChar char="•"/>
              <a:defRPr sz="3200">
                <a:solidFill>
                  <a:schemeClr val="tx1"/>
                </a:solidFill>
                <a:latin typeface="Calibri" pitchFamily="34" charset="0"/>
              </a:defRPr>
            </a:lvl3pPr>
            <a:lvl4pPr marL="1600200" indent="-228600" eaLnBrk="0" hangingPunct="0">
              <a:spcBef>
                <a:spcPct val="20000"/>
              </a:spcBef>
              <a:buFont typeface="Arial" charset="0"/>
              <a:buChar char="–"/>
              <a:defRPr sz="2700">
                <a:solidFill>
                  <a:schemeClr val="tx1"/>
                </a:solidFill>
                <a:latin typeface="Calibri" pitchFamily="34" charset="0"/>
              </a:defRPr>
            </a:lvl4pPr>
            <a:lvl5pPr marL="2057400" indent="-228600" eaLnBrk="0" hangingPunct="0">
              <a:spcBef>
                <a:spcPct val="20000"/>
              </a:spcBef>
              <a:buFont typeface="Arial" charset="0"/>
              <a:buChar char="»"/>
              <a:defRPr sz="2700">
                <a:solidFill>
                  <a:schemeClr val="tx1"/>
                </a:solidFill>
                <a:latin typeface="Calibri" pitchFamily="34" charset="0"/>
              </a:defRPr>
            </a:lvl5pPr>
            <a:lvl6pPr marL="25146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6pPr>
            <a:lvl7pPr marL="29718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7pPr>
            <a:lvl8pPr marL="34290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8pPr>
            <a:lvl9pPr marL="3886200" indent="-228600" defTabSz="1220788" eaLnBrk="0" fontAlgn="base" hangingPunct="0">
              <a:spcBef>
                <a:spcPct val="20000"/>
              </a:spcBef>
              <a:spcAft>
                <a:spcPct val="0"/>
              </a:spcAft>
              <a:buFont typeface="Arial" charset="0"/>
              <a:buChar char="»"/>
              <a:defRPr sz="2700">
                <a:solidFill>
                  <a:schemeClr val="tx1"/>
                </a:solidFill>
                <a:latin typeface="Calibri"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AU" altLang="en-US" sz="2400" b="1" i="0" u="none" strike="noStrike" kern="1200" cap="none" spc="0" normalizeH="0" baseline="0" noProof="0" dirty="0">
                <a:ln>
                  <a:noFill/>
                </a:ln>
                <a:solidFill>
                  <a:srgbClr val="ED7D31">
                    <a:lumMod val="75000"/>
                  </a:srgbClr>
                </a:solidFill>
                <a:effectLst/>
                <a:uLnTx/>
                <a:uFillTx/>
                <a:latin typeface="Arial" charset="0"/>
                <a:ea typeface="+mn-ea"/>
                <a:cs typeface="+mn-cs"/>
              </a:rPr>
              <a:t>Police proceedings against Aboriginal young people to Court: 2015 vs 2019 by offence</a:t>
            </a:r>
            <a:r>
              <a:rPr kumimoji="0" lang="en-AU" altLang="en-US" sz="2000" b="1" i="0" u="none" strike="noStrike" kern="1200" cap="none" spc="0" normalizeH="0" baseline="0" noProof="0" dirty="0">
                <a:ln>
                  <a:noFill/>
                </a:ln>
                <a:solidFill>
                  <a:srgbClr val="ED7D31">
                    <a:lumMod val="75000"/>
                  </a:srgbClr>
                </a:solidFill>
                <a:effectLst/>
                <a:uLnTx/>
                <a:uFillTx/>
                <a:latin typeface="Arial" charset="0"/>
                <a:ea typeface="+mn-ea"/>
                <a:cs typeface="+mn-cs"/>
              </a:rPr>
              <a:t>* </a:t>
            </a:r>
            <a:r>
              <a:rPr kumimoji="0" lang="en-AU" altLang="en-US" sz="2400" b="1" i="0" u="none" strike="noStrike" kern="1200" cap="none" spc="0" normalizeH="0" baseline="0" noProof="0" dirty="0">
                <a:ln>
                  <a:noFill/>
                </a:ln>
                <a:solidFill>
                  <a:srgbClr val="ED7D31">
                    <a:lumMod val="75000"/>
                  </a:srgbClr>
                </a:solidFill>
                <a:effectLst/>
                <a:uLnTx/>
                <a:uFillTx/>
                <a:latin typeface="Arial" charset="0"/>
                <a:ea typeface="+mn-ea"/>
                <a:cs typeface="+mn-cs"/>
              </a:rPr>
              <a:t> </a:t>
            </a:r>
          </a:p>
        </p:txBody>
      </p:sp>
      <p:sp>
        <p:nvSpPr>
          <p:cNvPr id="23" name="TextBox 22">
            <a:extLst>
              <a:ext uri="{FF2B5EF4-FFF2-40B4-BE49-F238E27FC236}">
                <a16:creationId xmlns:a16="http://schemas.microsoft.com/office/drawing/2014/main" id="{48739086-DB23-4C5A-AB2F-0FE27C74A87B}"/>
              </a:ext>
            </a:extLst>
          </p:cNvPr>
          <p:cNvSpPr txBox="1"/>
          <p:nvPr/>
        </p:nvSpPr>
        <p:spPr>
          <a:xfrm>
            <a:off x="6455168" y="177146"/>
            <a:ext cx="6760185" cy="584775"/>
          </a:xfrm>
          <a:prstGeom prst="rect">
            <a:avLst/>
          </a:prstGeom>
          <a:noFill/>
        </p:spPr>
        <p:txBody>
          <a:bodyPr wrap="none">
            <a:spAutoFit/>
          </a:bodyPr>
          <a:lstStyle/>
          <a:p>
            <a:pPr marL="0" marR="0" lvl="0" indent="0" algn="ctr" defTabSz="137119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53977"/>
                </a:solidFill>
                <a:effectLst/>
                <a:uLnTx/>
                <a:uFillTx/>
                <a:latin typeface="Arial" panose="020B0604020202020204" pitchFamily="34" charset="0"/>
                <a:ea typeface="+mn-ea"/>
                <a:cs typeface="Arial" panose="020B0604020202020204" pitchFamily="34" charset="0"/>
              </a:rPr>
              <a:t>Court legal action by offence type</a:t>
            </a:r>
          </a:p>
        </p:txBody>
      </p:sp>
      <p:sp>
        <p:nvSpPr>
          <p:cNvPr id="28" name="Arrow: Up 27">
            <a:extLst>
              <a:ext uri="{FF2B5EF4-FFF2-40B4-BE49-F238E27FC236}">
                <a16:creationId xmlns:a16="http://schemas.microsoft.com/office/drawing/2014/main" id="{5A2A7085-3C1B-4BB8-8CB0-2A32ACB723FE}"/>
              </a:ext>
            </a:extLst>
          </p:cNvPr>
          <p:cNvSpPr/>
          <p:nvPr/>
        </p:nvSpPr>
        <p:spPr>
          <a:xfrm rot="16200000">
            <a:off x="12098290" y="2084110"/>
            <a:ext cx="353758" cy="371196"/>
          </a:xfrm>
          <a:prstGeom prst="upArrow">
            <a:avLst/>
          </a:prstGeom>
          <a:solidFill>
            <a:srgbClr val="9BBB59">
              <a:lumMod val="60000"/>
              <a:lumOff val="40000"/>
            </a:srgbClr>
          </a:solidFill>
          <a:ln w="12700" cap="flat" cmpd="sng" algn="ctr">
            <a:solidFill>
              <a:srgbClr val="9BBB59">
                <a:lumMod val="75000"/>
              </a:srgbClr>
            </a:solidFill>
            <a:prstDash val="solid"/>
            <a:miter lim="800000"/>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1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9" name="Arrow: Up 28">
            <a:extLst>
              <a:ext uri="{FF2B5EF4-FFF2-40B4-BE49-F238E27FC236}">
                <a16:creationId xmlns:a16="http://schemas.microsoft.com/office/drawing/2014/main" id="{55A5BB4B-F495-4EAD-907D-1DC73F22A5AB}"/>
              </a:ext>
            </a:extLst>
          </p:cNvPr>
          <p:cNvSpPr/>
          <p:nvPr/>
        </p:nvSpPr>
        <p:spPr>
          <a:xfrm rot="16200000">
            <a:off x="11192770" y="2573511"/>
            <a:ext cx="353758" cy="371196"/>
          </a:xfrm>
          <a:prstGeom prst="upArrow">
            <a:avLst/>
          </a:prstGeom>
          <a:solidFill>
            <a:srgbClr val="9BBB59">
              <a:lumMod val="60000"/>
              <a:lumOff val="40000"/>
            </a:srgbClr>
          </a:solidFill>
          <a:ln w="12700" cap="flat" cmpd="sng" algn="ctr">
            <a:solidFill>
              <a:srgbClr val="9BBB59">
                <a:lumMod val="75000"/>
              </a:srgbClr>
            </a:solidFill>
            <a:prstDash val="solid"/>
            <a:miter lim="800000"/>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1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39B1CA6A-0855-4A59-BAF3-570B3932CD20}"/>
              </a:ext>
            </a:extLst>
          </p:cNvPr>
          <p:cNvSpPr txBox="1"/>
          <p:nvPr/>
        </p:nvSpPr>
        <p:spPr>
          <a:xfrm>
            <a:off x="12477918" y="2129405"/>
            <a:ext cx="1341120" cy="307777"/>
          </a:xfrm>
          <a:prstGeom prst="rect">
            <a:avLst/>
          </a:prstGeom>
          <a:noFill/>
        </p:spPr>
        <p:txBody>
          <a:bodyPr wrap="square" rtlCol="0">
            <a:spAutoFit/>
          </a:bodyPr>
          <a:lstStyle/>
          <a:p>
            <a:r>
              <a:rPr lang="en-AU" sz="1400" dirty="0">
                <a:latin typeface="Arial" panose="020B0604020202020204" pitchFamily="34" charset="0"/>
                <a:cs typeface="Arial" panose="020B0604020202020204" pitchFamily="34" charset="0"/>
              </a:rPr>
              <a:t>-148 (17%)</a:t>
            </a:r>
          </a:p>
        </p:txBody>
      </p:sp>
      <p:sp>
        <p:nvSpPr>
          <p:cNvPr id="31" name="TextBox 30">
            <a:extLst>
              <a:ext uri="{FF2B5EF4-FFF2-40B4-BE49-F238E27FC236}">
                <a16:creationId xmlns:a16="http://schemas.microsoft.com/office/drawing/2014/main" id="{35662846-B3AE-4C1F-AF6B-36ADA6BF6D1A}"/>
              </a:ext>
            </a:extLst>
          </p:cNvPr>
          <p:cNvSpPr txBox="1"/>
          <p:nvPr/>
        </p:nvSpPr>
        <p:spPr>
          <a:xfrm>
            <a:off x="11551326" y="2598797"/>
            <a:ext cx="1341120" cy="307777"/>
          </a:xfrm>
          <a:prstGeom prst="rect">
            <a:avLst/>
          </a:prstGeom>
          <a:noFill/>
        </p:spPr>
        <p:txBody>
          <a:bodyPr wrap="square" rtlCol="0">
            <a:spAutoFit/>
          </a:bodyPr>
          <a:lstStyle/>
          <a:p>
            <a:r>
              <a:rPr lang="en-AU" sz="1400" dirty="0">
                <a:latin typeface="Arial" panose="020B0604020202020204" pitchFamily="34" charset="0"/>
                <a:cs typeface="Arial" panose="020B0604020202020204" pitchFamily="34" charset="0"/>
              </a:rPr>
              <a:t>-185 (27%)</a:t>
            </a:r>
          </a:p>
        </p:txBody>
      </p:sp>
      <p:sp>
        <p:nvSpPr>
          <p:cNvPr id="32" name="TextBox 31">
            <a:extLst>
              <a:ext uri="{FF2B5EF4-FFF2-40B4-BE49-F238E27FC236}">
                <a16:creationId xmlns:a16="http://schemas.microsoft.com/office/drawing/2014/main" id="{AC5CF1BD-AC18-495A-BCD9-6DAC9D266064}"/>
              </a:ext>
            </a:extLst>
          </p:cNvPr>
          <p:cNvSpPr txBox="1"/>
          <p:nvPr/>
        </p:nvSpPr>
        <p:spPr>
          <a:xfrm>
            <a:off x="9375054" y="4427282"/>
            <a:ext cx="1341120" cy="307777"/>
          </a:xfrm>
          <a:prstGeom prst="rect">
            <a:avLst/>
          </a:prstGeom>
          <a:noFill/>
        </p:spPr>
        <p:txBody>
          <a:bodyPr wrap="square" rtlCol="0">
            <a:spAutoFit/>
          </a:bodyPr>
          <a:lstStyle/>
          <a:p>
            <a:r>
              <a:rPr lang="en-AU" sz="1400" dirty="0">
                <a:latin typeface="Arial" panose="020B0604020202020204" pitchFamily="34" charset="0"/>
                <a:cs typeface="Arial" panose="020B0604020202020204" pitchFamily="34" charset="0"/>
              </a:rPr>
              <a:t>-101 (30%)</a:t>
            </a:r>
          </a:p>
        </p:txBody>
      </p:sp>
      <p:sp>
        <p:nvSpPr>
          <p:cNvPr id="33" name="TextBox 32">
            <a:extLst>
              <a:ext uri="{FF2B5EF4-FFF2-40B4-BE49-F238E27FC236}">
                <a16:creationId xmlns:a16="http://schemas.microsoft.com/office/drawing/2014/main" id="{27A245E4-DE18-4819-94FF-9A234A41123A}"/>
              </a:ext>
            </a:extLst>
          </p:cNvPr>
          <p:cNvSpPr txBox="1"/>
          <p:nvPr/>
        </p:nvSpPr>
        <p:spPr>
          <a:xfrm>
            <a:off x="8472846" y="5822370"/>
            <a:ext cx="1341120" cy="307777"/>
          </a:xfrm>
          <a:prstGeom prst="rect">
            <a:avLst/>
          </a:prstGeom>
          <a:noFill/>
        </p:spPr>
        <p:txBody>
          <a:bodyPr wrap="square" rtlCol="0">
            <a:spAutoFit/>
          </a:bodyPr>
          <a:lstStyle/>
          <a:p>
            <a:r>
              <a:rPr lang="en-AU" sz="1400" dirty="0">
                <a:latin typeface="Arial" panose="020B0604020202020204" pitchFamily="34" charset="0"/>
                <a:cs typeface="Arial" panose="020B0604020202020204" pitchFamily="34" charset="0"/>
              </a:rPr>
              <a:t>-31 (19%)</a:t>
            </a:r>
          </a:p>
        </p:txBody>
      </p:sp>
      <p:sp>
        <p:nvSpPr>
          <p:cNvPr id="34" name="TextBox 33">
            <a:extLst>
              <a:ext uri="{FF2B5EF4-FFF2-40B4-BE49-F238E27FC236}">
                <a16:creationId xmlns:a16="http://schemas.microsoft.com/office/drawing/2014/main" id="{53AE0562-22D5-4847-83D4-94CF265B941B}"/>
              </a:ext>
            </a:extLst>
          </p:cNvPr>
          <p:cNvSpPr txBox="1"/>
          <p:nvPr/>
        </p:nvSpPr>
        <p:spPr>
          <a:xfrm>
            <a:off x="7711404" y="8611715"/>
            <a:ext cx="1341120" cy="307777"/>
          </a:xfrm>
          <a:prstGeom prst="rect">
            <a:avLst/>
          </a:prstGeom>
          <a:noFill/>
        </p:spPr>
        <p:txBody>
          <a:bodyPr wrap="square" rtlCol="0">
            <a:spAutoFit/>
          </a:bodyPr>
          <a:lstStyle/>
          <a:p>
            <a:r>
              <a:rPr lang="en-AU" sz="1400" dirty="0">
                <a:latin typeface="Arial" panose="020B0604020202020204" pitchFamily="34" charset="0"/>
                <a:cs typeface="Arial" panose="020B0604020202020204" pitchFamily="34" charset="0"/>
              </a:rPr>
              <a:t>-37 (43%)</a:t>
            </a:r>
          </a:p>
        </p:txBody>
      </p:sp>
      <p:sp>
        <p:nvSpPr>
          <p:cNvPr id="35" name="TextBox 34">
            <a:extLst>
              <a:ext uri="{FF2B5EF4-FFF2-40B4-BE49-F238E27FC236}">
                <a16:creationId xmlns:a16="http://schemas.microsoft.com/office/drawing/2014/main" id="{4327D041-1B54-41AC-809E-61CA8D5DED41}"/>
              </a:ext>
            </a:extLst>
          </p:cNvPr>
          <p:cNvSpPr txBox="1"/>
          <p:nvPr/>
        </p:nvSpPr>
        <p:spPr>
          <a:xfrm>
            <a:off x="9375054" y="3962661"/>
            <a:ext cx="1341120" cy="307777"/>
          </a:xfrm>
          <a:prstGeom prst="rect">
            <a:avLst/>
          </a:prstGeom>
          <a:noFill/>
        </p:spPr>
        <p:txBody>
          <a:bodyPr wrap="square" rtlCol="0">
            <a:spAutoFit/>
          </a:bodyPr>
          <a:lstStyle/>
          <a:p>
            <a:r>
              <a:rPr lang="en-AU" sz="1400" dirty="0">
                <a:latin typeface="Arial" panose="020B0604020202020204" pitchFamily="34" charset="0"/>
                <a:cs typeface="Arial" panose="020B0604020202020204" pitchFamily="34" charset="0"/>
              </a:rPr>
              <a:t> 90 (48%)</a:t>
            </a:r>
          </a:p>
        </p:txBody>
      </p:sp>
      <p:sp>
        <p:nvSpPr>
          <p:cNvPr id="38" name="TextBox 37">
            <a:extLst>
              <a:ext uri="{FF2B5EF4-FFF2-40B4-BE49-F238E27FC236}">
                <a16:creationId xmlns:a16="http://schemas.microsoft.com/office/drawing/2014/main" id="{D3E9AD17-3B0D-4E7D-95DF-6FF88BC7AB46}"/>
              </a:ext>
            </a:extLst>
          </p:cNvPr>
          <p:cNvSpPr txBox="1"/>
          <p:nvPr/>
        </p:nvSpPr>
        <p:spPr>
          <a:xfrm>
            <a:off x="8472846" y="5353473"/>
            <a:ext cx="1341120" cy="307777"/>
          </a:xfrm>
          <a:prstGeom prst="rect">
            <a:avLst/>
          </a:prstGeom>
          <a:noFill/>
        </p:spPr>
        <p:txBody>
          <a:bodyPr wrap="square" rtlCol="0">
            <a:spAutoFit/>
          </a:bodyPr>
          <a:lstStyle/>
          <a:p>
            <a:r>
              <a:rPr lang="en-AU" sz="1400" dirty="0">
                <a:latin typeface="Arial" panose="020B0604020202020204" pitchFamily="34" charset="0"/>
                <a:cs typeface="Arial" panose="020B0604020202020204" pitchFamily="34" charset="0"/>
              </a:rPr>
              <a:t> 28 (21%)</a:t>
            </a:r>
          </a:p>
        </p:txBody>
      </p:sp>
      <p:sp>
        <p:nvSpPr>
          <p:cNvPr id="41" name="TextBox 40">
            <a:extLst>
              <a:ext uri="{FF2B5EF4-FFF2-40B4-BE49-F238E27FC236}">
                <a16:creationId xmlns:a16="http://schemas.microsoft.com/office/drawing/2014/main" id="{102547DC-5A62-43C4-8D4E-A6AC7344EDF7}"/>
              </a:ext>
            </a:extLst>
          </p:cNvPr>
          <p:cNvSpPr txBox="1"/>
          <p:nvPr/>
        </p:nvSpPr>
        <p:spPr>
          <a:xfrm>
            <a:off x="4364142" y="9601612"/>
            <a:ext cx="6717792" cy="307777"/>
          </a:xfrm>
          <a:prstGeom prst="rect">
            <a:avLst/>
          </a:prstGeom>
          <a:noFill/>
        </p:spPr>
        <p:txBody>
          <a:bodyPr wrap="square" rtlCol="0">
            <a:spAutoFit/>
          </a:bodyPr>
          <a:lstStyle/>
          <a:p>
            <a:r>
              <a:rPr lang="en-AU" sz="1400" dirty="0">
                <a:latin typeface="Arial" panose="020B0604020202020204" pitchFamily="34" charset="0"/>
                <a:cs typeface="Arial" panose="020B0604020202020204" pitchFamily="34" charset="0"/>
              </a:rPr>
              <a:t>*Offences with more than 50 court legal actions in a year</a:t>
            </a:r>
          </a:p>
        </p:txBody>
      </p:sp>
      <p:sp>
        <p:nvSpPr>
          <p:cNvPr id="42" name="Rectangle: Rounded Corners 41">
            <a:extLst>
              <a:ext uri="{FF2B5EF4-FFF2-40B4-BE49-F238E27FC236}">
                <a16:creationId xmlns:a16="http://schemas.microsoft.com/office/drawing/2014/main" id="{DBD895D8-45C2-45E0-8EA6-A7FB60E714FE}"/>
              </a:ext>
            </a:extLst>
          </p:cNvPr>
          <p:cNvSpPr/>
          <p:nvPr/>
        </p:nvSpPr>
        <p:spPr>
          <a:xfrm>
            <a:off x="13819038" y="1281780"/>
            <a:ext cx="4151970" cy="8752235"/>
          </a:xfrm>
          <a:prstGeom prst="roundRect">
            <a:avLst>
              <a:gd name="adj" fmla="val 4587"/>
            </a:avLst>
          </a:prstGeom>
          <a:solidFill>
            <a:srgbClr val="00206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defRPr/>
            </a:pPr>
            <a:r>
              <a:rPr lang="en-AU" sz="2000" b="1" dirty="0">
                <a:solidFill>
                  <a:schemeClr val="bg1"/>
                </a:solidFill>
                <a:latin typeface="Arial" panose="020B0604020202020204" pitchFamily="34" charset="0"/>
                <a:cs typeface="Arial" panose="020B0604020202020204" pitchFamily="34" charset="0"/>
              </a:rPr>
              <a:t>Large drop in legal action for property offences </a:t>
            </a:r>
          </a:p>
          <a:p>
            <a:pPr algn="ctr">
              <a:defRPr/>
            </a:pPr>
            <a:r>
              <a:rPr lang="en-AU" sz="1100" b="1" dirty="0">
                <a:solidFill>
                  <a:schemeClr val="bg1"/>
                </a:solidFill>
                <a:latin typeface="Arial" panose="020B0604020202020204" pitchFamily="34" charset="0"/>
                <a:cs typeface="Arial" panose="020B0604020202020204" pitchFamily="34" charset="0"/>
              </a:rPr>
              <a:t>  </a:t>
            </a:r>
          </a:p>
          <a:p>
            <a:pPr marL="342900" indent="-342900">
              <a:buFont typeface="Arial" panose="020B0604020202020204" pitchFamily="34" charset="0"/>
              <a:buChar char="•"/>
              <a:defRPr/>
            </a:pPr>
            <a:r>
              <a:rPr lang="en-AU" sz="2000" dirty="0">
                <a:solidFill>
                  <a:schemeClr val="bg1"/>
                </a:solidFill>
                <a:latin typeface="Arial" panose="020B0604020202020204" pitchFamily="34" charset="0"/>
                <a:cs typeface="Arial" panose="020B0604020202020204" pitchFamily="34" charset="0"/>
              </a:rPr>
              <a:t>Between 2015 to 2019 court legal action trends showed:</a:t>
            </a:r>
          </a:p>
          <a:p>
            <a:pPr>
              <a:defRPr/>
            </a:pPr>
            <a:r>
              <a:rPr lang="en-AU" sz="2000" dirty="0">
                <a:solidFill>
                  <a:schemeClr val="bg1"/>
                </a:solidFill>
                <a:latin typeface="Arial" panose="020B0604020202020204" pitchFamily="34" charset="0"/>
                <a:cs typeface="Arial" panose="020B0604020202020204" pitchFamily="34" charset="0"/>
              </a:rPr>
              <a:t> </a:t>
            </a:r>
          </a:p>
          <a:p>
            <a:pPr marL="342900" indent="-342900">
              <a:buFont typeface="Arial" panose="020B0604020202020204" pitchFamily="34" charset="0"/>
              <a:buChar char="•"/>
              <a:defRPr/>
            </a:pPr>
            <a:r>
              <a:rPr lang="en-AU" sz="2000" dirty="0">
                <a:solidFill>
                  <a:schemeClr val="bg1"/>
                </a:solidFill>
                <a:latin typeface="Arial" panose="020B0604020202020204" pitchFamily="34" charset="0"/>
                <a:cs typeface="Arial" panose="020B0604020202020204" pitchFamily="34" charset="0"/>
              </a:rPr>
              <a:t>Property offences charges fell: </a:t>
            </a:r>
          </a:p>
          <a:p>
            <a:pPr marL="800100" lvl="1" indent="-342900">
              <a:buFont typeface="Wingdings" panose="05000000000000000000" pitchFamily="2" charset="2"/>
              <a:buChar char="v"/>
              <a:defRPr/>
            </a:pPr>
            <a:r>
              <a:rPr lang="en-AU" sz="2000" dirty="0">
                <a:solidFill>
                  <a:schemeClr val="bg1"/>
                </a:solidFill>
                <a:latin typeface="Arial" panose="020B0604020202020204" pitchFamily="34" charset="0"/>
                <a:cs typeface="Arial" panose="020B0604020202020204" pitchFamily="34" charset="0"/>
              </a:rPr>
              <a:t>Break and enter fell 27% </a:t>
            </a:r>
          </a:p>
          <a:p>
            <a:pPr marL="800100" lvl="1" indent="-342900">
              <a:buFont typeface="Wingdings" panose="05000000000000000000" pitchFamily="2" charset="2"/>
              <a:buChar char="v"/>
              <a:defRPr/>
            </a:pPr>
            <a:r>
              <a:rPr lang="en-AU" sz="2000" dirty="0">
                <a:solidFill>
                  <a:schemeClr val="bg1"/>
                </a:solidFill>
                <a:latin typeface="Arial" panose="020B0604020202020204" pitchFamily="34" charset="0"/>
                <a:cs typeface="Arial" panose="020B0604020202020204" pitchFamily="34" charset="0"/>
              </a:rPr>
              <a:t>Theft fell 17%	</a:t>
            </a:r>
          </a:p>
          <a:p>
            <a:pPr marL="342900" indent="-342900">
              <a:buFont typeface="Arial" panose="020B0604020202020204" pitchFamily="34" charset="0"/>
              <a:buChar char="•"/>
              <a:defRPr/>
            </a:pPr>
            <a:endParaRPr lang="en-AU" sz="20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AU" sz="2000" dirty="0">
                <a:solidFill>
                  <a:schemeClr val="bg1"/>
                </a:solidFill>
                <a:latin typeface="Arial" panose="020B0604020202020204" pitchFamily="34" charset="0"/>
                <a:cs typeface="Arial" panose="020B0604020202020204" pitchFamily="34" charset="0"/>
              </a:rPr>
              <a:t>Violent offence charges were mixed: </a:t>
            </a:r>
          </a:p>
          <a:p>
            <a:pPr marL="800100" lvl="1" indent="-342900">
              <a:buFont typeface="Wingdings" panose="05000000000000000000" pitchFamily="2" charset="2"/>
              <a:buChar char="v"/>
              <a:defRPr/>
            </a:pPr>
            <a:r>
              <a:rPr lang="en-AU" sz="2000" dirty="0">
                <a:solidFill>
                  <a:schemeClr val="bg1"/>
                </a:solidFill>
                <a:latin typeface="Arial" panose="020B0604020202020204" pitchFamily="34" charset="0"/>
                <a:cs typeface="Arial" panose="020B0604020202020204" pitchFamily="34" charset="0"/>
              </a:rPr>
              <a:t>Intimidation/stalking increased 48%</a:t>
            </a:r>
          </a:p>
          <a:p>
            <a:pPr marL="800100" lvl="1" indent="-342900">
              <a:buFont typeface="Wingdings" panose="05000000000000000000" pitchFamily="2" charset="2"/>
              <a:buChar char="v"/>
              <a:defRPr/>
            </a:pPr>
            <a:r>
              <a:rPr lang="en-AU" sz="2000" dirty="0">
                <a:solidFill>
                  <a:schemeClr val="bg1"/>
                </a:solidFill>
                <a:latin typeface="Arial" panose="020B0604020202020204" pitchFamily="34" charset="0"/>
                <a:cs typeface="Arial" panose="020B0604020202020204" pitchFamily="34" charset="0"/>
              </a:rPr>
              <a:t>DV assault fell 19% </a:t>
            </a:r>
          </a:p>
          <a:p>
            <a:pPr marL="800100" lvl="1" indent="-342900">
              <a:buFont typeface="Wingdings" panose="05000000000000000000" pitchFamily="2" charset="2"/>
              <a:buChar char="v"/>
              <a:defRPr/>
            </a:pPr>
            <a:r>
              <a:rPr lang="en-AU" sz="2000" dirty="0">
                <a:solidFill>
                  <a:schemeClr val="bg1"/>
                </a:solidFill>
                <a:latin typeface="Arial" panose="020B0604020202020204" pitchFamily="34" charset="0"/>
                <a:cs typeface="Arial" panose="020B0604020202020204" pitchFamily="34" charset="0"/>
              </a:rPr>
              <a:t>Non-DV assault stable </a:t>
            </a:r>
          </a:p>
          <a:p>
            <a:pPr marL="342900" indent="-342900">
              <a:buFont typeface="Arial" panose="020B0604020202020204" pitchFamily="34" charset="0"/>
              <a:buChar char="•"/>
              <a:defRPr/>
            </a:pPr>
            <a:endParaRPr lang="en-AU" sz="20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endParaRPr lang="en-AU" sz="20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endParaRPr lang="en-AU"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222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left)">
                                      <p:cBhvr>
                                        <p:cTn id="16" dur="500"/>
                                        <p:tgtEl>
                                          <p:spTgt spid="6">
                                            <p:graphicEl>
                                              <a:chart seriesIdx="-3" categoryIdx="-3" bldStep="gridLegend"/>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21" dur="500"/>
                                        <p:tgtEl>
                                          <p:spTgt spid="6">
                                            <p:graphicEl>
                                              <a:chart seriesIdx="0" categoryIdx="-4" bldStep="series"/>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26" dur="500"/>
                                        <p:tgtEl>
                                          <p:spTgt spid="6">
                                            <p:graphicEl>
                                              <a:chart seriesIdx="1" categoryIdx="-4" bldStep="series"/>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right)">
                                      <p:cBhvr>
                                        <p:cTn id="31" dur="500"/>
                                        <p:tgtEl>
                                          <p:spTgt spid="34"/>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right)">
                                      <p:cBhvr>
                                        <p:cTn id="34" dur="500"/>
                                        <p:tgtEl>
                                          <p:spTgt spid="12"/>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right)">
                                      <p:cBhvr>
                                        <p:cTn id="37" dur="500"/>
                                        <p:tgtEl>
                                          <p:spTgt spid="33"/>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right)">
                                      <p:cBhvr>
                                        <p:cTn id="40" dur="500"/>
                                        <p:tgtEl>
                                          <p:spTgt spid="11"/>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right)">
                                      <p:cBhvr>
                                        <p:cTn id="43" dur="500"/>
                                        <p:tgtEl>
                                          <p:spTgt spid="32"/>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right)">
                                      <p:cBhvr>
                                        <p:cTn id="46" dur="500"/>
                                        <p:tgtEl>
                                          <p:spTgt spid="10"/>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right)">
                                      <p:cBhvr>
                                        <p:cTn id="49" dur="500"/>
                                        <p:tgtEl>
                                          <p:spTgt spid="31"/>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right)">
                                      <p:cBhvr>
                                        <p:cTn id="52" dur="500"/>
                                        <p:tgtEl>
                                          <p:spTgt spid="29"/>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ipe(right)">
                                      <p:cBhvr>
                                        <p:cTn id="55" dur="500"/>
                                        <p:tgtEl>
                                          <p:spTgt spid="5"/>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right)">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500"/>
                                        <p:tgtEl>
                                          <p:spTgt spid="3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ipe(left)">
                                      <p:cBhvr>
                                        <p:cTn id="69" dur="500"/>
                                        <p:tgtEl>
                                          <p:spTgt spid="18"/>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ipe(left)">
                                      <p:cBhvr>
                                        <p:cTn id="72" dur="500"/>
                                        <p:tgtEl>
                                          <p:spTgt spid="3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up)">
                                      <p:cBhvr>
                                        <p:cTn id="7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P spid="10" grpId="0" animBg="1"/>
      <p:bldP spid="11" grpId="0" animBg="1"/>
      <p:bldP spid="12" grpId="0" animBg="1"/>
      <p:bldP spid="16" grpId="0" animBg="1"/>
      <p:bldP spid="18" grpId="0" animBg="1"/>
      <p:bldP spid="22" grpId="0" animBg="1"/>
      <p:bldP spid="28" grpId="0" animBg="1"/>
      <p:bldP spid="29" grpId="0" animBg="1"/>
      <p:bldP spid="5" grpId="0"/>
      <p:bldP spid="31" grpId="0"/>
      <p:bldP spid="32" grpId="0"/>
      <p:bldP spid="33" grpId="0"/>
      <p:bldP spid="34" grpId="0"/>
      <p:bldP spid="35" grpId="0"/>
      <p:bldP spid="38" grpId="0"/>
      <p:bldP spid="41" grpId="0"/>
      <p:bldP spid="42"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J Document" ma:contentTypeID="0x01010077DC2A28846341C9915EFC7988C44A4F00AC683DE72F6D54408E582A29A0E01260" ma:contentTypeVersion="4" ma:contentTypeDescription="" ma:contentTypeScope="" ma:versionID="6d8699e19d18e85c01352be16c7ff8ee">
  <xsd:schema xmlns:xsd="http://www.w3.org/2001/XMLSchema" xmlns:xs="http://www.w3.org/2001/XMLSchema" xmlns:p="http://schemas.microsoft.com/office/2006/metadata/properties" xmlns:ns1="http://schemas.microsoft.com/sharepoint/v3" xmlns:ns3="7682a661-0ade-4637-84c8-77ce31dee783" xmlns:ns4="e4ff26e6-61c9-4223-823f-818594960367" targetNamespace="http://schemas.microsoft.com/office/2006/metadata/properties" ma:root="true" ma:fieldsID="7b26b1d083b43316654d29245d50e201" ns1:_="" ns3:_="" ns4:_="">
    <xsd:import namespace="http://schemas.microsoft.com/sharepoint/v3"/>
    <xsd:import namespace="7682a661-0ade-4637-84c8-77ce31dee783"/>
    <xsd:import namespace="e4ff26e6-61c9-4223-823f-818594960367"/>
    <xsd:element name="properties">
      <xsd:complexType>
        <xsd:sequence>
          <xsd:element name="documentManagement">
            <xsd:complexType>
              <xsd:all>
                <xsd:element ref="ns3:TaxCatchAll" minOccurs="0"/>
                <xsd:element ref="ns4:ne8158a489a9473f9c54eecb4c21131b" minOccurs="0"/>
                <xsd:element ref="ns4:bc56bdda6a6a44c48d8cfdd96ad4c147"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3" nillable="true" ma:displayName="Scheduling Start Date" ma:description="" ma:internalName="PublishingStartDate">
      <xsd:simpleType>
        <xsd:restriction base="dms:Unknown"/>
      </xsd:simpleType>
    </xsd:element>
    <xsd:element name="PublishingExpirationDate" ma:index="14"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82a661-0ade-4637-84c8-77ce31dee783"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71544a81-4f2a-458e-ab5b-bbbaec5e6e73}" ma:internalName="TaxCatchAll" ma:readOnly="false" ma:showField="CatchAllData" ma:web="7682a661-0ade-4637-84c8-77ce31dee7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4ff26e6-61c9-4223-823f-818594960367" elementFormDefault="qualified">
    <xsd:import namespace="http://schemas.microsoft.com/office/2006/documentManagement/types"/>
    <xsd:import namespace="http://schemas.microsoft.com/office/infopath/2007/PartnerControls"/>
    <xsd:element name="ne8158a489a9473f9c54eecb4c21131b" ma:index="11" ma:taxonomy="true" ma:internalName="ne8158a489a9473f9c54eecb4c21131b" ma:taxonomyFieldName="Content_x0020_tags" ma:displayName="Content tags" ma:fieldId="{7e8158a4-89a9-473f-9c54-eecb4c21131b}" ma:taxonomyMulti="true" ma:sspId="f6e08d11-6f9a-422e-94df-5713af838a64" ma:termSetId="a069c314-3269-420f-97d4-651b5f06edc3" ma:anchorId="00000000-0000-0000-0000-000000000000" ma:open="false" ma:isKeyword="false">
      <xsd:complexType>
        <xsd:sequence>
          <xsd:element ref="pc:Terms" minOccurs="0" maxOccurs="1"/>
        </xsd:sequence>
      </xsd:complexType>
    </xsd:element>
    <xsd:element name="bc56bdda6a6a44c48d8cfdd96ad4c147" ma:index="12" nillable="true" ma:displayName="DC.Type.DocType (JSMS)_0" ma:hidden="true" ma:internalName="bc56bdda6a6a44c48d8cfdd96ad4c147">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682a661-0ade-4637-84c8-77ce31dee783">
      <Value>10</Value>
      <Value>141</Value>
      <Value>126</Value>
    </TaxCatchAll>
    <bc56bdda6a6a44c48d8cfdd96ad4c147 xmlns="e4ff26e6-61c9-4223-823f-818594960367" xsi:nil="true"/>
    <PublishingExpirationDate xmlns="http://schemas.microsoft.com/sharepoint/v3" xsi:nil="true"/>
    <PublishingStartDate xmlns="http://schemas.microsoft.com/sharepoint/v3" xsi:nil="true"/>
    <ne8158a489a9473f9c54eecb4c21131b xmlns="e4ff26e6-61c9-4223-823f-818594960367">
      <Terms xmlns="http://schemas.microsoft.com/office/infopath/2007/PartnerControls">
        <TermInfo xmlns="http://schemas.microsoft.com/office/infopath/2007/PartnerControls">
          <TermName xmlns="http://schemas.microsoft.com/office/infopath/2007/PartnerControls">Aboriginal / Indigenous Australians</TermName>
          <TermId xmlns="http://schemas.microsoft.com/office/infopath/2007/PartnerControls">1c6810d8-8463-4894-b992-a26278d77dae</TermId>
        </TermInfo>
        <TermInfo xmlns="http://schemas.microsoft.com/office/infopath/2007/PartnerControls">
          <TermName xmlns="http://schemas.microsoft.com/office/infopath/2007/PartnerControls">Custody statistics</TermName>
          <TermId xmlns="http://schemas.microsoft.com/office/infopath/2007/PartnerControls">e8f5143a-598f-4eff-82c6-1d370b362140</TermId>
        </TermInfo>
      </Terms>
    </ne8158a489a9473f9c54eecb4c21131b>
  </documentManagement>
</p:properties>
</file>

<file path=customXml/itemProps1.xml><?xml version="1.0" encoding="utf-8"?>
<ds:datastoreItem xmlns:ds="http://schemas.openxmlformats.org/officeDocument/2006/customXml" ds:itemID="{F5E60060-E6EB-432B-B047-064B9246F0CA}">
  <ds:schemaRefs>
    <ds:schemaRef ds:uri="http://schemas.microsoft.com/sharepoint/v3/contenttype/forms"/>
  </ds:schemaRefs>
</ds:datastoreItem>
</file>

<file path=customXml/itemProps2.xml><?xml version="1.0" encoding="utf-8"?>
<ds:datastoreItem xmlns:ds="http://schemas.openxmlformats.org/officeDocument/2006/customXml" ds:itemID="{EA575E3F-6B8D-4B61-B5F9-E6408B438673}"/>
</file>

<file path=customXml/itemProps3.xml><?xml version="1.0" encoding="utf-8"?>
<ds:datastoreItem xmlns:ds="http://schemas.openxmlformats.org/officeDocument/2006/customXml" ds:itemID="{8E10FB42-B8A0-4E07-A507-5BCF00AC52C4}">
  <ds:schemaRefs>
    <ds:schemaRef ds:uri="21519bb3-325b-43eb-9b71-b08154556238"/>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3489ae9a-2641-42b3-a99d-84452f0d7170"/>
    <ds:schemaRef ds:uri="http://purl.org/dc/elements/1.1/"/>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28992</TotalTime>
  <Words>3938</Words>
  <Application>Microsoft Office PowerPoint</Application>
  <PresentationFormat>Custom</PresentationFormat>
  <Paragraphs>811</Paragraphs>
  <Slides>32</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Calibri Light</vt:lpstr>
      <vt:lpstr>Open Sans Semibold</vt:lpstr>
      <vt:lpstr>Trebuchet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Attorney General &amp; Justice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BOCSAR CTG youth custody presentation</dc:title>
  <dc:creator>Grace Di Giorgio</dc:creator>
  <cp:lastModifiedBy>Jackie Fitzgerald</cp:lastModifiedBy>
  <cp:revision>2372</cp:revision>
  <cp:lastPrinted>2019-05-15T22:38:02Z</cp:lastPrinted>
  <dcterms:created xsi:type="dcterms:W3CDTF">2021-05-31T01:34:55Z</dcterms:created>
  <dcterms:modified xsi:type="dcterms:W3CDTF">2022-04-10T23:21:52Z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0x01010077DC2A28846341C9915EFC7988C44A4F00AC683DE72F6D54408E582A29A0E01260</vt:lpwstr>
  </property>
  <property fmtid="{D5CDD505-2E9C-101B-9397-08002B2CF9AE}" pid="3" name="bc56bdda6a6a44c48d8cfdd96ad4c1470">
    <vt:lpwstr>Presentation|96b9c332-40fe-4061-87fb-bc6c76567afe</vt:lpwstr>
  </property>
  <property fmtid="{D5CDD505-2E9C-101B-9397-08002B2CF9AE}" pid="4" name="Content tags">
    <vt:lpwstr>141;#Aboriginal / Indigenous Australians|1c6810d8-8463-4894-b992-a26278d77dae;#10;#Custody statistics|e8f5143a-598f-4eff-82c6-1d370b362140</vt:lpwstr>
  </property>
  <property fmtid="{D5CDD505-2E9C-101B-9397-08002B2CF9AE}" pid="5" name="DC.Type.DocType (JSMS">
    <vt:lpwstr>126;#Presentation|96b9c332-40fe-4061-87fb-bc6c76567afe</vt:lpwstr>
  </property>
</Properties>
</file>