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27.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28.xml" ContentType="application/vnd.openxmlformats-officedocument.presentationml.tags+xml"/>
  <Override PartName="/ppt/notesSlides/notesSlide2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 id="2147483807" r:id="rId5"/>
  </p:sldMasterIdLst>
  <p:notesMasterIdLst>
    <p:notesMasterId r:id="rId35"/>
  </p:notesMasterIdLst>
  <p:handoutMasterIdLst>
    <p:handoutMasterId r:id="rId36"/>
  </p:handoutMasterIdLst>
  <p:sldIdLst>
    <p:sldId id="613" r:id="rId6"/>
    <p:sldId id="608" r:id="rId7"/>
    <p:sldId id="638" r:id="rId8"/>
    <p:sldId id="621" r:id="rId9"/>
    <p:sldId id="296" r:id="rId10"/>
    <p:sldId id="297" r:id="rId11"/>
    <p:sldId id="622" r:id="rId12"/>
    <p:sldId id="641" r:id="rId13"/>
    <p:sldId id="640" r:id="rId14"/>
    <p:sldId id="624" r:id="rId15"/>
    <p:sldId id="626" r:id="rId16"/>
    <p:sldId id="642" r:id="rId17"/>
    <p:sldId id="627" r:id="rId18"/>
    <p:sldId id="633" r:id="rId19"/>
    <p:sldId id="631" r:id="rId20"/>
    <p:sldId id="643" r:id="rId21"/>
    <p:sldId id="632" r:id="rId22"/>
    <p:sldId id="644" r:id="rId23"/>
    <p:sldId id="634" r:id="rId24"/>
    <p:sldId id="645" r:id="rId25"/>
    <p:sldId id="635" r:id="rId26"/>
    <p:sldId id="636" r:id="rId27"/>
    <p:sldId id="639" r:id="rId28"/>
    <p:sldId id="623" r:id="rId29"/>
    <p:sldId id="646" r:id="rId30"/>
    <p:sldId id="647" r:id="rId31"/>
    <p:sldId id="648" r:id="rId32"/>
    <p:sldId id="649" r:id="rId33"/>
    <p:sldId id="607" r:id="rId34"/>
  </p:sldIdLst>
  <p:sldSz cx="13439775" cy="7559675"/>
  <p:notesSz cx="6669088" cy="9872663"/>
  <p:embeddedFontLst>
    <p:embeddedFont>
      <p:font typeface="Calibri" panose="020F0502020204030204" pitchFamily="34" charset="0"/>
      <p:regular r:id="rId37"/>
      <p:bold r:id="rId38"/>
      <p:italic r:id="rId39"/>
      <p:boldItalic r:id="rId40"/>
    </p:embeddedFont>
    <p:embeddedFont>
      <p:font typeface="KPMG Bold" panose="020B0803030202040204" pitchFamily="34" charset="0"/>
      <p:bold r:id="rId41"/>
      <p:boldItalic r:id="rId42"/>
    </p:embeddedFont>
  </p:embeddedFontLst>
  <p:custDataLst>
    <p:tags r:id="rId43"/>
  </p:custDataLst>
  <p:defaultText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74D816E-D236-4558-9662-8DF6CD2B75EB}">
          <p14:sldIdLst>
            <p14:sldId id="613"/>
            <p14:sldId id="608"/>
            <p14:sldId id="638"/>
            <p14:sldId id="621"/>
            <p14:sldId id="296"/>
            <p14:sldId id="297"/>
            <p14:sldId id="622"/>
            <p14:sldId id="641"/>
            <p14:sldId id="640"/>
            <p14:sldId id="624"/>
            <p14:sldId id="626"/>
            <p14:sldId id="642"/>
            <p14:sldId id="627"/>
            <p14:sldId id="633"/>
            <p14:sldId id="631"/>
            <p14:sldId id="643"/>
            <p14:sldId id="632"/>
            <p14:sldId id="644"/>
            <p14:sldId id="634"/>
            <p14:sldId id="645"/>
            <p14:sldId id="635"/>
            <p14:sldId id="636"/>
            <p14:sldId id="639"/>
            <p14:sldId id="623"/>
            <p14:sldId id="646"/>
            <p14:sldId id="647"/>
            <p14:sldId id="648"/>
            <p14:sldId id="649"/>
            <p14:sldId id="607"/>
          </p14:sldIdLst>
        </p14:section>
      </p14:sectionLst>
    </p:ext>
    <p:ext uri="{EFAFB233-063F-42B5-8137-9DF3F51BA10A}">
      <p15:sldGuideLst xmlns:p15="http://schemas.microsoft.com/office/powerpoint/2012/main">
        <p15:guide id="1" pos="4006" userDrawn="1">
          <p15:clr>
            <a:srgbClr val="A4A3A4"/>
          </p15:clr>
        </p15:guide>
        <p15:guide id="2" orient="horz" pos="238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1D8033-7F32-5381-D23F-8CBE08226419}" name="Thyssen, Kaylyn" initials="TK" userId="S::kthyssen1@kpmg.com.au::e618bee6-7edf-4a7d-9811-9dcd7cd46463" providerId="AD"/>
  <p188:author id="{25E952B6-8C5E-3FCF-D6DF-E73C2C187C66}" name="Lockie, Frances" initials="LF" userId="S::flockie@kpmg.com.au::3f15c85c-fde8-405c-aa42-07822dba64a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hite, Catherine" initials="WC" lastIdx="18" clrIdx="0">
    <p:extLst>
      <p:ext uri="{19B8F6BF-5375-455C-9EA6-DF929625EA0E}">
        <p15:presenceInfo xmlns:p15="http://schemas.microsoft.com/office/powerpoint/2012/main" userId="S::cjwhite@kpmg.ca::0dea3d63-dcad-4748-a310-11ef28cac8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EFF"/>
    <a:srgbClr val="F4EDFD"/>
    <a:srgbClr val="DFCEE5"/>
    <a:srgbClr val="EBF2FF"/>
    <a:srgbClr val="5126BA"/>
    <a:srgbClr val="63EBDA"/>
    <a:srgbClr val="ACEAFF"/>
    <a:srgbClr val="E5E5E5"/>
    <a:srgbClr val="B2B2B2"/>
    <a:srgbClr val="9898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A3BBAB-F6EB-4974-A07E-ADA2B886646A}" v="4149" dt="2023-08-14T01:11:49.727"/>
    <p1510:client id="{EB7FF10E-1BF6-4FC2-B16E-3E760294623E}" v="5789" dt="2023-08-13T22:45:28.9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141" autoAdjust="0"/>
  </p:normalViewPr>
  <p:slideViewPr>
    <p:cSldViewPr snapToGrid="0">
      <p:cViewPr varScale="1">
        <p:scale>
          <a:sx n="55" d="100"/>
          <a:sy n="55" d="100"/>
        </p:scale>
        <p:origin x="1426" y="43"/>
      </p:cViewPr>
      <p:guideLst>
        <p:guide pos="4006"/>
        <p:guide orient="horz" pos="2381"/>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3.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6.fntdata"/><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2.fntdata"/><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54D5F6-3183-428A-85C8-51C26DD4B50F}"/>
              </a:ext>
            </a:extLst>
          </p:cNvPr>
          <p:cNvSpPr>
            <a:spLocks noGrp="1"/>
          </p:cNvSpPr>
          <p:nvPr>
            <p:ph type="hdr" sz="quarter"/>
          </p:nvPr>
        </p:nvSpPr>
        <p:spPr>
          <a:xfrm>
            <a:off x="0" y="0"/>
            <a:ext cx="2889938" cy="495348"/>
          </a:xfrm>
          <a:prstGeom prst="rect">
            <a:avLst/>
          </a:prstGeom>
        </p:spPr>
        <p:txBody>
          <a:bodyPr vert="horz" lIns="94512" tIns="47256" rIns="94512" bIns="47256" rtlCol="0"/>
          <a:lstStyle>
            <a:lvl1pPr algn="l">
              <a:defRPr sz="1200"/>
            </a:lvl1pPr>
          </a:lstStyle>
          <a:p>
            <a:endParaRPr lang="en-GB">
              <a:latin typeface="Arial" panose="020B0604020202020204" pitchFamily="34" charset="0"/>
            </a:endParaRPr>
          </a:p>
        </p:txBody>
      </p:sp>
      <p:sp>
        <p:nvSpPr>
          <p:cNvPr id="3" name="Date Placeholder 2">
            <a:extLst>
              <a:ext uri="{FF2B5EF4-FFF2-40B4-BE49-F238E27FC236}">
                <a16:creationId xmlns:a16="http://schemas.microsoft.com/office/drawing/2014/main" id="{F1608F93-CC89-4063-A187-7B1597877F10}"/>
              </a:ext>
            </a:extLst>
          </p:cNvPr>
          <p:cNvSpPr>
            <a:spLocks noGrp="1"/>
          </p:cNvSpPr>
          <p:nvPr>
            <p:ph type="dt" sz="quarter" idx="1"/>
          </p:nvPr>
        </p:nvSpPr>
        <p:spPr>
          <a:xfrm>
            <a:off x="3777607" y="0"/>
            <a:ext cx="2889938" cy="495348"/>
          </a:xfrm>
          <a:prstGeom prst="rect">
            <a:avLst/>
          </a:prstGeom>
        </p:spPr>
        <p:txBody>
          <a:bodyPr vert="horz" lIns="94512" tIns="47256" rIns="94512" bIns="47256" rtlCol="0"/>
          <a:lstStyle>
            <a:lvl1pPr algn="r">
              <a:defRPr sz="1200"/>
            </a:lvl1pPr>
          </a:lstStyle>
          <a:p>
            <a:fld id="{9BABA84C-EC3E-4598-9C4D-8CE1D2A956F5}" type="datetimeFigureOut">
              <a:rPr lang="en-GB" smtClean="0">
                <a:latin typeface="Arial" panose="020B0604020202020204" pitchFamily="34" charset="0"/>
              </a:rPr>
              <a:t>14/08/2023</a:t>
            </a:fld>
            <a:endParaRPr lang="en-GB">
              <a:latin typeface="Arial" panose="020B0604020202020204" pitchFamily="34" charset="0"/>
            </a:endParaRPr>
          </a:p>
        </p:txBody>
      </p:sp>
      <p:sp>
        <p:nvSpPr>
          <p:cNvPr id="4" name="Footer Placeholder 3">
            <a:extLst>
              <a:ext uri="{FF2B5EF4-FFF2-40B4-BE49-F238E27FC236}">
                <a16:creationId xmlns:a16="http://schemas.microsoft.com/office/drawing/2014/main" id="{EE24D309-D941-4AA7-AD70-D334F1D5923A}"/>
              </a:ext>
            </a:extLst>
          </p:cNvPr>
          <p:cNvSpPr>
            <a:spLocks noGrp="1"/>
          </p:cNvSpPr>
          <p:nvPr>
            <p:ph type="ftr" sz="quarter" idx="2"/>
          </p:nvPr>
        </p:nvSpPr>
        <p:spPr>
          <a:xfrm>
            <a:off x="0" y="9377318"/>
            <a:ext cx="2889938" cy="495347"/>
          </a:xfrm>
          <a:prstGeom prst="rect">
            <a:avLst/>
          </a:prstGeom>
        </p:spPr>
        <p:txBody>
          <a:bodyPr vert="horz" lIns="94512" tIns="47256" rIns="94512" bIns="47256" rtlCol="0" anchor="b"/>
          <a:lstStyle>
            <a:lvl1pPr algn="l">
              <a:defRPr sz="1200"/>
            </a:lvl1pPr>
          </a:lstStyle>
          <a:p>
            <a:endParaRPr lang="en-GB">
              <a:latin typeface="Arial" panose="020B0604020202020204" pitchFamily="34" charset="0"/>
            </a:endParaRPr>
          </a:p>
        </p:txBody>
      </p:sp>
      <p:sp>
        <p:nvSpPr>
          <p:cNvPr id="5" name="Slide Number Placeholder 4">
            <a:extLst>
              <a:ext uri="{FF2B5EF4-FFF2-40B4-BE49-F238E27FC236}">
                <a16:creationId xmlns:a16="http://schemas.microsoft.com/office/drawing/2014/main" id="{B1E99044-B362-4E47-A054-164531AC8F82}"/>
              </a:ext>
            </a:extLst>
          </p:cNvPr>
          <p:cNvSpPr>
            <a:spLocks noGrp="1"/>
          </p:cNvSpPr>
          <p:nvPr>
            <p:ph type="sldNum" sz="quarter" idx="3"/>
          </p:nvPr>
        </p:nvSpPr>
        <p:spPr>
          <a:xfrm>
            <a:off x="3777607" y="9377318"/>
            <a:ext cx="2889938" cy="495347"/>
          </a:xfrm>
          <a:prstGeom prst="rect">
            <a:avLst/>
          </a:prstGeom>
        </p:spPr>
        <p:txBody>
          <a:bodyPr vert="horz" lIns="94512" tIns="47256" rIns="94512" bIns="47256" rtlCol="0" anchor="b"/>
          <a:lstStyle>
            <a:lvl1pPr algn="r">
              <a:defRPr sz="1200"/>
            </a:lvl1pPr>
          </a:lstStyle>
          <a:p>
            <a:fld id="{90C0F9D0-9E03-483D-AC3B-FCB5CBA393CA}" type="slidenum">
              <a:rPr lang="en-GB" smtClean="0">
                <a:latin typeface="Arial" panose="020B0604020202020204" pitchFamily="34" charset="0"/>
              </a:rPr>
              <a:t>‹#›</a:t>
            </a:fld>
            <a:endParaRPr lang="en-GB">
              <a:latin typeface="Arial" panose="020B0604020202020204" pitchFamily="34" charset="0"/>
            </a:endParaRPr>
          </a:p>
        </p:txBody>
      </p:sp>
    </p:spTree>
    <p:extLst>
      <p:ext uri="{BB962C8B-B14F-4D97-AF65-F5344CB8AC3E}">
        <p14:creationId xmlns:p14="http://schemas.microsoft.com/office/powerpoint/2010/main" val="375430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4512" tIns="47256" rIns="94512" bIns="47256" rtlCol="0"/>
          <a:lstStyle>
            <a:lvl1pPr algn="l">
              <a:defRPr sz="1200">
                <a:latin typeface="Arial" panose="020B0604020202020204" pitchFamily="34" charset="0"/>
              </a:defRPr>
            </a:lvl1pPr>
          </a:lstStyle>
          <a:p>
            <a:endParaRPr lang="en-GB"/>
          </a:p>
        </p:txBody>
      </p:sp>
      <p:sp>
        <p:nvSpPr>
          <p:cNvPr id="3" name="Date Placeholder 2"/>
          <p:cNvSpPr>
            <a:spLocks noGrp="1"/>
          </p:cNvSpPr>
          <p:nvPr>
            <p:ph type="dt" idx="1"/>
          </p:nvPr>
        </p:nvSpPr>
        <p:spPr>
          <a:xfrm>
            <a:off x="3777607" y="0"/>
            <a:ext cx="2889938" cy="495348"/>
          </a:xfrm>
          <a:prstGeom prst="rect">
            <a:avLst/>
          </a:prstGeom>
        </p:spPr>
        <p:txBody>
          <a:bodyPr vert="horz" lIns="94512" tIns="47256" rIns="94512" bIns="47256" rtlCol="0"/>
          <a:lstStyle>
            <a:lvl1pPr algn="r">
              <a:defRPr sz="1200">
                <a:latin typeface="Arial" panose="020B0604020202020204" pitchFamily="34" charset="0"/>
              </a:defRPr>
            </a:lvl1pPr>
          </a:lstStyle>
          <a:p>
            <a:fld id="{3C57A4BF-14E0-48E2-B42F-B29D277000AB}" type="datetimeFigureOut">
              <a:rPr lang="en-GB" smtClean="0"/>
              <a:pPr/>
              <a:t>14/08/2023</a:t>
            </a:fld>
            <a:endParaRPr lang="en-GB"/>
          </a:p>
        </p:txBody>
      </p:sp>
      <p:sp>
        <p:nvSpPr>
          <p:cNvPr id="4" name="Slide Image Placeholder 3"/>
          <p:cNvSpPr>
            <a:spLocks noGrp="1" noRot="1" noChangeAspect="1"/>
          </p:cNvSpPr>
          <p:nvPr>
            <p:ph type="sldImg" idx="2"/>
          </p:nvPr>
        </p:nvSpPr>
        <p:spPr>
          <a:xfrm>
            <a:off x="371475" y="1233488"/>
            <a:ext cx="5926138" cy="3333750"/>
          </a:xfrm>
          <a:prstGeom prst="rect">
            <a:avLst/>
          </a:prstGeom>
          <a:noFill/>
          <a:ln w="12700">
            <a:solidFill>
              <a:prstClr val="black"/>
            </a:solidFill>
          </a:ln>
        </p:spPr>
        <p:txBody>
          <a:bodyPr vert="horz" lIns="94512" tIns="47256" rIns="94512" bIns="47256" rtlCol="0" anchor="ctr"/>
          <a:lstStyle/>
          <a:p>
            <a:endParaRPr lang="en-GB"/>
          </a:p>
        </p:txBody>
      </p:sp>
      <p:sp>
        <p:nvSpPr>
          <p:cNvPr id="5" name="Notes Placeholder 4"/>
          <p:cNvSpPr>
            <a:spLocks noGrp="1"/>
          </p:cNvSpPr>
          <p:nvPr>
            <p:ph type="body" sz="quarter" idx="3"/>
          </p:nvPr>
        </p:nvSpPr>
        <p:spPr>
          <a:xfrm>
            <a:off x="666909" y="4751219"/>
            <a:ext cx="5335270" cy="3887361"/>
          </a:xfrm>
          <a:prstGeom prst="rect">
            <a:avLst/>
          </a:prstGeom>
        </p:spPr>
        <p:txBody>
          <a:bodyPr vert="horz" lIns="94512" tIns="47256" rIns="94512" bIns="4725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8"/>
            <a:ext cx="2889938" cy="495347"/>
          </a:xfrm>
          <a:prstGeom prst="rect">
            <a:avLst/>
          </a:prstGeom>
        </p:spPr>
        <p:txBody>
          <a:bodyPr vert="horz" lIns="94512" tIns="47256" rIns="94512" bIns="47256" rtlCol="0" anchor="b"/>
          <a:lstStyle>
            <a:lvl1pPr algn="l">
              <a:defRPr sz="1200">
                <a:latin typeface="Arial" panose="020B0604020202020204" pitchFamily="34" charset="0"/>
              </a:defRPr>
            </a:lvl1pPr>
          </a:lstStyle>
          <a:p>
            <a:endParaRPr lang="en-GB"/>
          </a:p>
        </p:txBody>
      </p:sp>
      <p:sp>
        <p:nvSpPr>
          <p:cNvPr id="7" name="Slide Number Placeholder 6"/>
          <p:cNvSpPr>
            <a:spLocks noGrp="1"/>
          </p:cNvSpPr>
          <p:nvPr>
            <p:ph type="sldNum" sz="quarter" idx="5"/>
          </p:nvPr>
        </p:nvSpPr>
        <p:spPr>
          <a:xfrm>
            <a:off x="3777607" y="9377318"/>
            <a:ext cx="2889938" cy="495347"/>
          </a:xfrm>
          <a:prstGeom prst="rect">
            <a:avLst/>
          </a:prstGeom>
        </p:spPr>
        <p:txBody>
          <a:bodyPr vert="horz" lIns="94512" tIns="47256" rIns="94512" bIns="47256" rtlCol="0" anchor="b"/>
          <a:lstStyle>
            <a:lvl1pPr algn="r">
              <a:defRPr sz="1200">
                <a:latin typeface="Arial" panose="020B0604020202020204" pitchFamily="34" charset="0"/>
              </a:defRPr>
            </a:lvl1pPr>
          </a:lstStyle>
          <a:p>
            <a:fld id="{9B5D948F-A673-4DC7-A0E9-FA274EAF3634}" type="slidenum">
              <a:rPr lang="en-GB" smtClean="0"/>
              <a:pPr/>
              <a:t>‹#›</a:t>
            </a:fld>
            <a:endParaRPr lang="en-GB"/>
          </a:p>
        </p:txBody>
      </p:sp>
    </p:spTree>
    <p:extLst>
      <p:ext uri="{BB962C8B-B14F-4D97-AF65-F5344CB8AC3E}">
        <p14:creationId xmlns:p14="http://schemas.microsoft.com/office/powerpoint/2010/main" val="3491308909"/>
      </p:ext>
    </p:extLst>
  </p:cSld>
  <p:clrMap bg1="lt1" tx1="dk1" bg2="lt2" tx2="dk2" accent1="accent1" accent2="accent2" accent3="accent3" accent4="accent4" accent5="accent5" accent6="accent6" hlink="hlink" folHlink="folHlink"/>
  <p:notesStyle>
    <a:lvl1pPr marL="0" algn="l" defTabSz="1007943" rtl="0" eaLnBrk="1" latinLnBrk="0" hangingPunct="1">
      <a:defRPr sz="1323" kern="1200">
        <a:solidFill>
          <a:schemeClr val="tx1"/>
        </a:solidFill>
        <a:latin typeface="Arial" panose="020B0604020202020204" pitchFamily="34" charset="0"/>
        <a:ea typeface="+mn-ea"/>
        <a:cs typeface="+mn-cs"/>
      </a:defRPr>
    </a:lvl1pPr>
    <a:lvl2pPr marL="503972" algn="l" defTabSz="1007943" rtl="0" eaLnBrk="1" latinLnBrk="0" hangingPunct="1">
      <a:defRPr sz="1323" kern="1200">
        <a:solidFill>
          <a:schemeClr val="tx1"/>
        </a:solidFill>
        <a:latin typeface="Arial" panose="020B0604020202020204" pitchFamily="34" charset="0"/>
        <a:ea typeface="+mn-ea"/>
        <a:cs typeface="+mn-cs"/>
      </a:defRPr>
    </a:lvl2pPr>
    <a:lvl3pPr marL="1007943" algn="l" defTabSz="1007943" rtl="0" eaLnBrk="1" latinLnBrk="0" hangingPunct="1">
      <a:defRPr sz="1323" kern="1200">
        <a:solidFill>
          <a:schemeClr val="tx1"/>
        </a:solidFill>
        <a:latin typeface="Arial" panose="020B0604020202020204" pitchFamily="34" charset="0"/>
        <a:ea typeface="+mn-ea"/>
        <a:cs typeface="+mn-cs"/>
      </a:defRPr>
    </a:lvl3pPr>
    <a:lvl4pPr marL="1511915" algn="l" defTabSz="1007943" rtl="0" eaLnBrk="1" latinLnBrk="0" hangingPunct="1">
      <a:defRPr sz="1323" kern="1200">
        <a:solidFill>
          <a:schemeClr val="tx1"/>
        </a:solidFill>
        <a:latin typeface="Arial" panose="020B0604020202020204" pitchFamily="34" charset="0"/>
        <a:ea typeface="+mn-ea"/>
        <a:cs typeface="+mn-cs"/>
      </a:defRPr>
    </a:lvl4pPr>
    <a:lvl5pPr marL="2015886" algn="l" defTabSz="1007943" rtl="0" eaLnBrk="1" latinLnBrk="0" hangingPunct="1">
      <a:defRPr sz="1323" kern="1200">
        <a:solidFill>
          <a:schemeClr val="tx1"/>
        </a:solidFill>
        <a:latin typeface="Arial" panose="020B0604020202020204" pitchFamily="34" charset="0"/>
        <a:ea typeface="+mn-ea"/>
        <a:cs typeface="+mn-cs"/>
      </a:defRPr>
    </a:lvl5pPr>
    <a:lvl6pPr marL="2519858" algn="l" defTabSz="1007943" rtl="0" eaLnBrk="1" latinLnBrk="0" hangingPunct="1">
      <a:defRPr sz="1323" kern="1200">
        <a:solidFill>
          <a:schemeClr val="tx1"/>
        </a:solidFill>
        <a:latin typeface="+mn-lt"/>
        <a:ea typeface="+mn-ea"/>
        <a:cs typeface="+mn-cs"/>
      </a:defRPr>
    </a:lvl6pPr>
    <a:lvl7pPr marL="3023829" algn="l" defTabSz="1007943" rtl="0" eaLnBrk="1" latinLnBrk="0" hangingPunct="1">
      <a:defRPr sz="1323" kern="1200">
        <a:solidFill>
          <a:schemeClr val="tx1"/>
        </a:solidFill>
        <a:latin typeface="+mn-lt"/>
        <a:ea typeface="+mn-ea"/>
        <a:cs typeface="+mn-cs"/>
      </a:defRPr>
    </a:lvl7pPr>
    <a:lvl8pPr marL="3527801" algn="l" defTabSz="1007943" rtl="0" eaLnBrk="1" latinLnBrk="0" hangingPunct="1">
      <a:defRPr sz="1323" kern="1200">
        <a:solidFill>
          <a:schemeClr val="tx1"/>
        </a:solidFill>
        <a:latin typeface="+mn-lt"/>
        <a:ea typeface="+mn-ea"/>
        <a:cs typeface="+mn-cs"/>
      </a:defRPr>
    </a:lvl8pPr>
    <a:lvl9pPr marL="4031772" algn="l" defTabSz="1007943" rtl="0" eaLnBrk="1" latinLnBrk="0" hangingPunct="1">
      <a:defRPr sz="132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ELENA</a:t>
            </a:r>
          </a:p>
        </p:txBody>
      </p:sp>
      <p:sp>
        <p:nvSpPr>
          <p:cNvPr id="4" name="Slide Number Placeholder 3"/>
          <p:cNvSpPr>
            <a:spLocks noGrp="1"/>
          </p:cNvSpPr>
          <p:nvPr>
            <p:ph type="sldNum" sz="quarter" idx="5"/>
          </p:nvPr>
        </p:nvSpPr>
        <p:spPr/>
        <p:txBody>
          <a:bodyPr/>
          <a:lstStyle/>
          <a:p>
            <a:fld id="{9B5D948F-A673-4DC7-A0E9-FA274EAF3634}" type="slidenum">
              <a:rPr lang="en-GB" smtClean="0"/>
              <a:pPr/>
              <a:t>1</a:t>
            </a:fld>
            <a:endParaRPr lang="en-GB"/>
          </a:p>
        </p:txBody>
      </p:sp>
    </p:spTree>
    <p:extLst>
      <p:ext uri="{BB962C8B-B14F-4D97-AF65-F5344CB8AC3E}">
        <p14:creationId xmlns:p14="http://schemas.microsoft.com/office/powerpoint/2010/main" val="2903526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a:t>ELENA</a:t>
            </a:r>
          </a:p>
          <a:p>
            <a:r>
              <a:rPr lang="en-AU" sz="1200"/>
              <a:t>Complainants and informants highlighted a number of </a:t>
            </a:r>
            <a:r>
              <a:rPr lang="en-AU" sz="1200" b="1"/>
              <a:t>police and justice related factors </a:t>
            </a:r>
            <a:r>
              <a:rPr lang="en-AU" sz="1200"/>
              <a:t>that act as barriers to reporting a sexual offence including:</a:t>
            </a:r>
          </a:p>
          <a:p>
            <a:pPr marL="177209" indent="-177209">
              <a:buFont typeface="Arial" panose="020B0604020202020204" pitchFamily="34" charset="0"/>
              <a:buChar char="•"/>
            </a:pPr>
            <a:r>
              <a:rPr lang="en-AU" sz="1200"/>
              <a:t>Victim survivors with extensive </a:t>
            </a:r>
            <a:r>
              <a:rPr lang="en-AU" sz="1200" b="1"/>
              <a:t>previous negative contact </a:t>
            </a:r>
            <a:r>
              <a:rPr lang="en-AU" sz="1200"/>
              <a:t>with police, particularly those who have received a negative response from police or who were in the justice system themselves</a:t>
            </a:r>
          </a:p>
          <a:p>
            <a:pPr marL="177209" indent="-177209">
              <a:buFont typeface="Arial" panose="020B0604020202020204" pitchFamily="34" charset="0"/>
              <a:buChar char="•"/>
            </a:pPr>
            <a:r>
              <a:rPr lang="en-AU" sz="1200" b="1"/>
              <a:t>First Nations </a:t>
            </a:r>
            <a:r>
              <a:rPr lang="en-AU" sz="1200"/>
              <a:t>victim survivors grappling with </a:t>
            </a:r>
            <a:r>
              <a:rPr lang="en-AU" sz="1200">
                <a:solidFill>
                  <a:srgbClr val="000000"/>
                </a:solidFill>
                <a:latin typeface="Arial"/>
              </a:rPr>
              <a:t>ongoing and historical trauma from police and government institutions</a:t>
            </a:r>
            <a:endParaRPr lang="en-AU" sz="1200"/>
          </a:p>
          <a:p>
            <a:pPr marL="177209" indent="-177209">
              <a:buFont typeface="Arial" panose="020B0604020202020204" pitchFamily="34" charset="0"/>
              <a:buChar char="•"/>
            </a:pPr>
            <a:r>
              <a:rPr lang="en-AU" sz="1200">
                <a:solidFill>
                  <a:srgbClr val="000000"/>
                </a:solidFill>
                <a:latin typeface="Arial"/>
              </a:rPr>
              <a:t>Fear amongst </a:t>
            </a:r>
            <a:r>
              <a:rPr lang="en-AU" sz="1200" b="1">
                <a:solidFill>
                  <a:srgbClr val="000000"/>
                </a:solidFill>
                <a:latin typeface="Arial"/>
              </a:rPr>
              <a:t>new migrants and asylum seekers </a:t>
            </a:r>
            <a:r>
              <a:rPr lang="en-AU" sz="1200">
                <a:solidFill>
                  <a:srgbClr val="000000"/>
                </a:solidFill>
                <a:latin typeface="Arial"/>
              </a:rPr>
              <a:t>that reporting to police will impact their visa arrangements </a:t>
            </a:r>
          </a:p>
          <a:p>
            <a:pPr marL="177209" indent="-177209">
              <a:buFont typeface="Arial" panose="020B0604020202020204" pitchFamily="34" charset="0"/>
              <a:buChar char="•"/>
            </a:pPr>
            <a:r>
              <a:rPr lang="en-AU" sz="1200"/>
              <a:t>People from the </a:t>
            </a:r>
            <a:r>
              <a:rPr lang="en-AU" sz="1200" b="1"/>
              <a:t>LGBTIQ+ community</a:t>
            </a:r>
            <a:r>
              <a:rPr lang="en-AU" sz="1200"/>
              <a:t>, which has historical issues with police, fearing homophobic or transphobic responses</a:t>
            </a:r>
          </a:p>
          <a:p>
            <a:pPr marL="177209" indent="-177209">
              <a:buFont typeface="Arial" panose="020B0604020202020204" pitchFamily="34" charset="0"/>
              <a:buChar char="•"/>
            </a:pPr>
            <a:r>
              <a:rPr lang="en-AU" sz="1200">
                <a:solidFill>
                  <a:srgbClr val="000000"/>
                </a:solidFill>
                <a:latin typeface="Arial"/>
              </a:rPr>
              <a:t>For </a:t>
            </a:r>
            <a:r>
              <a:rPr lang="en-AU" sz="1200" b="1">
                <a:solidFill>
                  <a:srgbClr val="000000"/>
                </a:solidFill>
                <a:ea typeface="Calibri" panose="020F0502020204030204" pitchFamily="34" charset="0"/>
                <a:cs typeface="Arial" panose="020B0604020202020204" pitchFamily="34" charset="0"/>
              </a:rPr>
              <a:t>victim survivors who engage in sex work </a:t>
            </a:r>
            <a:r>
              <a:rPr lang="en-AU" sz="1200">
                <a:solidFill>
                  <a:srgbClr val="000000"/>
                </a:solidFill>
                <a:ea typeface="Calibri" panose="020F0502020204030204" pitchFamily="34" charset="0"/>
                <a:cs typeface="Arial" panose="020B0604020202020204" pitchFamily="34" charset="0"/>
              </a:rPr>
              <a:t>can be deterred from reporting to police due to a: 1) </a:t>
            </a:r>
            <a:r>
              <a:rPr lang="en-AU" sz="1200">
                <a:solidFill>
                  <a:srgbClr val="000000"/>
                </a:solidFill>
                <a:ea typeface="Calibri" panose="020F0502020204030204" pitchFamily="34" charset="0"/>
                <a:cs typeface="Times New Roman" panose="02020603050405020304" pitchFamily="18" charset="0"/>
              </a:rPr>
              <a:t>Lack of understanding about the nature and laws of sex work from police officers, 2) Lack of understanding of sexual assault matters as it relates to people engaged in sex work 3) discrimination.</a:t>
            </a:r>
          </a:p>
        </p:txBody>
      </p:sp>
      <p:sp>
        <p:nvSpPr>
          <p:cNvPr id="4" name="Slide Number Placeholder 3"/>
          <p:cNvSpPr>
            <a:spLocks noGrp="1"/>
          </p:cNvSpPr>
          <p:nvPr>
            <p:ph type="sldNum" sz="quarter" idx="5"/>
          </p:nvPr>
        </p:nvSpPr>
        <p:spPr/>
        <p:txBody>
          <a:bodyPr/>
          <a:lstStyle/>
          <a:p>
            <a:fld id="{9B5D948F-A673-4DC7-A0E9-FA274EAF3634}" type="slidenum">
              <a:rPr lang="en-GB" smtClean="0"/>
              <a:pPr/>
              <a:t>10</a:t>
            </a:fld>
            <a:endParaRPr lang="en-GB"/>
          </a:p>
        </p:txBody>
      </p:sp>
    </p:spTree>
    <p:extLst>
      <p:ext uri="{BB962C8B-B14F-4D97-AF65-F5344CB8AC3E}">
        <p14:creationId xmlns:p14="http://schemas.microsoft.com/office/powerpoint/2010/main" val="509987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ELENA</a:t>
            </a:r>
          </a:p>
          <a:p>
            <a:pPr marL="272663" indent="-272663" defTabSz="961779">
              <a:buFont typeface="Arial" panose="020B0604020202020204" pitchFamily="34" charset="0"/>
              <a:buChar char="•"/>
              <a:defRPr/>
            </a:pPr>
            <a:r>
              <a:rPr lang="en-AU" sz="1300">
                <a:solidFill>
                  <a:schemeClr val="bg1"/>
                </a:solidFill>
                <a:ea typeface="Calibri" panose="020F0502020204030204" pitchFamily="34" charset="0"/>
                <a:cs typeface="Times New Roman" panose="02020603050405020304" pitchFamily="18" charset="0"/>
              </a:rPr>
              <a:t>For a small number of victim survivors, the Sexual Assault Reporting Option (SARO) was seen as a positive alternative to making a formal report to police.</a:t>
            </a:r>
          </a:p>
          <a:p>
            <a:endParaRPr lang="en-AU"/>
          </a:p>
        </p:txBody>
      </p:sp>
      <p:sp>
        <p:nvSpPr>
          <p:cNvPr id="4" name="Slide Number Placeholder 3"/>
          <p:cNvSpPr>
            <a:spLocks noGrp="1"/>
          </p:cNvSpPr>
          <p:nvPr>
            <p:ph type="sldNum" sz="quarter" idx="5"/>
          </p:nvPr>
        </p:nvSpPr>
        <p:spPr/>
        <p:txBody>
          <a:bodyPr/>
          <a:lstStyle/>
          <a:p>
            <a:fld id="{9B5D948F-A673-4DC7-A0E9-FA274EAF3634}" type="slidenum">
              <a:rPr lang="en-GB" smtClean="0"/>
              <a:pPr/>
              <a:t>11</a:t>
            </a:fld>
            <a:endParaRPr lang="en-GB"/>
          </a:p>
        </p:txBody>
      </p:sp>
    </p:spTree>
    <p:extLst>
      <p:ext uri="{BB962C8B-B14F-4D97-AF65-F5344CB8AC3E}">
        <p14:creationId xmlns:p14="http://schemas.microsoft.com/office/powerpoint/2010/main" val="782996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B5D948F-A673-4DC7-A0E9-FA274EAF3634}" type="slidenum">
              <a:rPr lang="en-GB" smtClean="0"/>
              <a:pPr/>
              <a:t>12</a:t>
            </a:fld>
            <a:endParaRPr lang="en-GB"/>
          </a:p>
        </p:txBody>
      </p:sp>
    </p:spTree>
    <p:extLst>
      <p:ext uri="{BB962C8B-B14F-4D97-AF65-F5344CB8AC3E}">
        <p14:creationId xmlns:p14="http://schemas.microsoft.com/office/powerpoint/2010/main" val="3686103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620"/>
              </a:spcAft>
            </a:pPr>
            <a:r>
              <a:rPr lang="en-AU" sz="1200"/>
              <a:t>ELENA</a:t>
            </a:r>
          </a:p>
          <a:p>
            <a:pPr>
              <a:lnSpc>
                <a:spcPct val="107000"/>
              </a:lnSpc>
              <a:spcAft>
                <a:spcPts val="620"/>
              </a:spcAft>
            </a:pPr>
            <a:r>
              <a:rPr lang="en-AU" sz="1200"/>
              <a:t>Multiple interview participants described </a:t>
            </a:r>
            <a:r>
              <a:rPr lang="en-AU" sz="1200" b="1"/>
              <a:t>features of a positive reporting experience </a:t>
            </a:r>
            <a:r>
              <a:rPr lang="en-AU" sz="1200"/>
              <a:t>including</a:t>
            </a:r>
            <a:r>
              <a:rPr lang="en-AU" sz="1200">
                <a:solidFill>
                  <a:srgbClr val="000000"/>
                </a:solidFill>
                <a:ea typeface="Calibri" panose="020F0502020204030204" pitchFamily="34" charset="0"/>
                <a:cs typeface="Arial" panose="020B0604020202020204" pitchFamily="34" charset="0"/>
              </a:rPr>
              <a:t>: </a:t>
            </a:r>
          </a:p>
          <a:p>
            <a:pPr marL="177209" indent="-177209">
              <a:spcBef>
                <a:spcPts val="620"/>
              </a:spcBef>
              <a:spcAft>
                <a:spcPts val="620"/>
              </a:spcAft>
              <a:buSzPts val="1000"/>
              <a:buFont typeface="Arial" panose="020B0604020202020204" pitchFamily="34" charset="0"/>
              <a:buChar char="•"/>
            </a:pPr>
            <a:r>
              <a:rPr lang="en-AU" sz="1200">
                <a:solidFill>
                  <a:srgbClr val="000000"/>
                </a:solidFill>
                <a:ea typeface="Calibri" panose="020F0502020204030204" pitchFamily="34" charset="0"/>
                <a:cs typeface="Times New Roman" panose="02020603050405020304" pitchFamily="18" charset="0"/>
              </a:rPr>
              <a:t>Having a safe and private space in which to be interviewed</a:t>
            </a:r>
          </a:p>
          <a:p>
            <a:pPr marL="177209" indent="-177209">
              <a:spcBef>
                <a:spcPts val="620"/>
              </a:spcBef>
              <a:spcAft>
                <a:spcPts val="620"/>
              </a:spcAft>
              <a:buSzPts val="1000"/>
              <a:buFont typeface="Arial" panose="020B0604020202020204" pitchFamily="34" charset="0"/>
              <a:buChar char="•"/>
            </a:pPr>
            <a:r>
              <a:rPr lang="en-AU" sz="1200">
                <a:solidFill>
                  <a:srgbClr val="000000"/>
                </a:solidFill>
                <a:ea typeface="Calibri" panose="020F0502020204030204" pitchFamily="34" charset="0"/>
                <a:cs typeface="Times New Roman" panose="02020603050405020304" pitchFamily="18" charset="0"/>
              </a:rPr>
              <a:t>Having a female officer available where this was the victim-survivor’s wish</a:t>
            </a:r>
          </a:p>
          <a:p>
            <a:pPr marL="177209" indent="-177209">
              <a:spcBef>
                <a:spcPts val="620"/>
              </a:spcBef>
              <a:spcAft>
                <a:spcPts val="620"/>
              </a:spcAft>
              <a:buSzPts val="1000"/>
              <a:buFont typeface="Arial" panose="020B0604020202020204" pitchFamily="34" charset="0"/>
              <a:buChar char="•"/>
            </a:pPr>
            <a:r>
              <a:rPr lang="en-AU" sz="1200">
                <a:solidFill>
                  <a:srgbClr val="000000"/>
                </a:solidFill>
                <a:ea typeface="Calibri" panose="020F0502020204030204" pitchFamily="34" charset="0"/>
                <a:cs typeface="Times New Roman" panose="02020603050405020304" pitchFamily="18" charset="0"/>
              </a:rPr>
              <a:t>Being questioned in a calm and respectful manner that indicated that the victim-survivor could take their time</a:t>
            </a:r>
          </a:p>
          <a:p>
            <a:pPr marL="177209" indent="-177209">
              <a:spcBef>
                <a:spcPts val="620"/>
              </a:spcBef>
              <a:spcAft>
                <a:spcPts val="620"/>
              </a:spcAft>
              <a:buSzPts val="1000"/>
              <a:buFont typeface="Arial" panose="020B0604020202020204" pitchFamily="34" charset="0"/>
              <a:buChar char="•"/>
            </a:pPr>
            <a:r>
              <a:rPr lang="en-AU" sz="1200">
                <a:solidFill>
                  <a:srgbClr val="000000"/>
                </a:solidFill>
                <a:ea typeface="Calibri" panose="020F0502020204030204" pitchFamily="34" charset="0"/>
                <a:cs typeface="Times New Roman" panose="02020603050405020304" pitchFamily="18" charset="0"/>
              </a:rPr>
              <a:t>Being listened to, and – most of all – feeling believed and supported that they were doing the right thing in reporting.</a:t>
            </a:r>
          </a:p>
          <a:p>
            <a:pPr marL="177209" indent="-177209">
              <a:spcBef>
                <a:spcPts val="620"/>
              </a:spcBef>
              <a:spcAft>
                <a:spcPts val="620"/>
              </a:spcAft>
              <a:buSzPts val="1000"/>
              <a:buFont typeface="Arial" panose="020B0604020202020204" pitchFamily="34" charset="0"/>
              <a:buChar char="•"/>
            </a:pPr>
            <a:r>
              <a:rPr lang="en-AU" sz="1200">
                <a:solidFill>
                  <a:srgbClr val="000000"/>
                </a:solidFill>
                <a:ea typeface="Calibri" panose="020F0502020204030204" pitchFamily="34" charset="0"/>
                <a:cs typeface="Times New Roman" panose="02020603050405020304" pitchFamily="18" charset="0"/>
              </a:rPr>
              <a:t>Having a consistent detective throughout the investigation to build an ongoing relationship with </a:t>
            </a:r>
          </a:p>
          <a:p>
            <a:pPr>
              <a:spcBef>
                <a:spcPts val="620"/>
              </a:spcBef>
              <a:spcAft>
                <a:spcPts val="620"/>
              </a:spcAft>
              <a:buSzPts val="1000"/>
            </a:pPr>
            <a:endParaRPr lang="en-AU" sz="1200">
              <a:solidFill>
                <a:srgbClr val="000000"/>
              </a:solidFill>
              <a:ea typeface="Calibri" panose="020F0502020204030204" pitchFamily="34" charset="0"/>
              <a:cs typeface="Times New Roman" panose="02020603050405020304" pitchFamily="18" charset="0"/>
            </a:endParaRPr>
          </a:p>
          <a:p>
            <a:pPr>
              <a:spcBef>
                <a:spcPts val="620"/>
              </a:spcBef>
              <a:spcAft>
                <a:spcPts val="620"/>
              </a:spcAft>
              <a:buSzPts val="1000"/>
            </a:pPr>
            <a:r>
              <a:rPr lang="en-AU" sz="1200">
                <a:solidFill>
                  <a:srgbClr val="000000"/>
                </a:solidFill>
                <a:ea typeface="Calibri" panose="020F0502020204030204" pitchFamily="34" charset="0"/>
                <a:cs typeface="Times New Roman" panose="02020603050405020304" pitchFamily="18" charset="0"/>
              </a:rPr>
              <a:t>Despite the positive experiences outlined, it is important to note that a positive experience at one point does not necessarily equate to a positive experience overall.</a:t>
            </a:r>
          </a:p>
        </p:txBody>
      </p:sp>
      <p:sp>
        <p:nvSpPr>
          <p:cNvPr id="4" name="Slide Number Placeholder 3"/>
          <p:cNvSpPr>
            <a:spLocks noGrp="1"/>
          </p:cNvSpPr>
          <p:nvPr>
            <p:ph type="sldNum" sz="quarter" idx="5"/>
          </p:nvPr>
        </p:nvSpPr>
        <p:spPr/>
        <p:txBody>
          <a:bodyPr/>
          <a:lstStyle/>
          <a:p>
            <a:fld id="{9B5D948F-A673-4DC7-A0E9-FA274EAF3634}" type="slidenum">
              <a:rPr lang="en-GB" smtClean="0"/>
              <a:pPr/>
              <a:t>13</a:t>
            </a:fld>
            <a:endParaRPr lang="en-GB"/>
          </a:p>
        </p:txBody>
      </p:sp>
    </p:spTree>
    <p:extLst>
      <p:ext uri="{BB962C8B-B14F-4D97-AF65-F5344CB8AC3E}">
        <p14:creationId xmlns:p14="http://schemas.microsoft.com/office/powerpoint/2010/main" val="3383603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5114">
              <a:spcAft>
                <a:spcPts val="620"/>
              </a:spcAft>
              <a:defRPr/>
            </a:pPr>
            <a:r>
              <a:rPr lang="en-AU" sz="1200">
                <a:solidFill>
                  <a:srgbClr val="000000"/>
                </a:solidFill>
                <a:latin typeface="Arial"/>
              </a:rPr>
              <a:t>FRANCES</a:t>
            </a:r>
          </a:p>
          <a:p>
            <a:pPr defTabSz="945114">
              <a:spcAft>
                <a:spcPts val="620"/>
              </a:spcAft>
              <a:defRPr/>
            </a:pPr>
            <a:r>
              <a:rPr lang="en-AU" sz="1200">
                <a:solidFill>
                  <a:srgbClr val="000000"/>
                </a:solidFill>
                <a:latin typeface="Arial"/>
              </a:rPr>
              <a:t>Informants highlightedd a number of factors that may impact the experience of complainants reporting sexual offence, specifically:</a:t>
            </a:r>
          </a:p>
          <a:p>
            <a:pPr marL="177209" indent="-177209" defTabSz="945114">
              <a:spcAft>
                <a:spcPts val="620"/>
              </a:spcAft>
              <a:buFont typeface="Arial" panose="020B0604020202020204" pitchFamily="34" charset="0"/>
              <a:buChar char="•"/>
              <a:defRPr/>
            </a:pPr>
            <a:r>
              <a:rPr lang="en-AU" sz="1200">
                <a:solidFill>
                  <a:srgbClr val="000000"/>
                </a:solidFill>
                <a:latin typeface="Arial"/>
              </a:rPr>
              <a:t>Multiple informant groups noted that the nature of this can make victim-survivors feel blamed for the sexual offence, with questions like "did you say no when they did that?” Informants noted that this was difficult to balance getting the required information and not distressing the complainant </a:t>
            </a:r>
          </a:p>
          <a:p>
            <a:pPr marL="177209" indent="-177209" defTabSz="945114">
              <a:spcAft>
                <a:spcPts val="620"/>
              </a:spcAft>
              <a:buFont typeface="Arial" panose="020B0604020202020204" pitchFamily="34" charset="0"/>
              <a:buChar char="•"/>
              <a:defRPr/>
            </a:pPr>
            <a:r>
              <a:rPr lang="en-AU" sz="1200">
                <a:solidFill>
                  <a:srgbClr val="000000"/>
                </a:solidFill>
                <a:latin typeface="Arial"/>
              </a:rPr>
              <a:t>Detectives consulted for this study noted that this may be confronting and intimidating for victim-survivors, for whom this may be their first interaction with police. </a:t>
            </a:r>
          </a:p>
          <a:p>
            <a:pPr marL="177209" indent="-177209" defTabSz="945114">
              <a:spcAft>
                <a:spcPts val="620"/>
              </a:spcAft>
              <a:buFont typeface="Arial" panose="020B0604020202020204" pitchFamily="34" charset="0"/>
              <a:buChar char="•"/>
              <a:defRPr/>
            </a:pPr>
            <a:r>
              <a:rPr lang="en-AU" sz="1200">
                <a:solidFill>
                  <a:srgbClr val="000000"/>
                </a:solidFill>
                <a:latin typeface="Arial"/>
              </a:rPr>
              <a:t>Police stakeholders acknowledged the importance of a trauma-informed approach </a:t>
            </a:r>
          </a:p>
          <a:p>
            <a:pPr marL="177209" indent="-177209" defTabSz="945114">
              <a:spcAft>
                <a:spcPts val="620"/>
              </a:spcAft>
              <a:buFont typeface="Arial" panose="020B0604020202020204" pitchFamily="34" charset="0"/>
              <a:buChar char="•"/>
              <a:defRPr/>
            </a:pPr>
            <a:r>
              <a:rPr lang="en-AU" sz="1200">
                <a:solidFill>
                  <a:srgbClr val="000000"/>
                </a:solidFill>
                <a:latin typeface="Arial"/>
              </a:rPr>
              <a:t>NSW Health SAS and support service informants reported that police were sometimes not familiar with how trauma can impact on people’s behaviour. </a:t>
            </a:r>
          </a:p>
          <a:p>
            <a:endParaRPr lang="en-AU" sz="1200"/>
          </a:p>
          <a:p>
            <a:r>
              <a:rPr lang="en-AU" sz="1200"/>
              <a:t>ELENA</a:t>
            </a:r>
          </a:p>
          <a:p>
            <a:r>
              <a:rPr lang="en-AU" sz="1200"/>
              <a:t>Interview participants also noted a number of factors that impacted their reporting experience namely:</a:t>
            </a:r>
          </a:p>
          <a:p>
            <a:pPr marL="177209" indent="-177209">
              <a:buFont typeface="Arial" panose="020B0604020202020204" pitchFamily="34" charset="0"/>
              <a:buChar char="•"/>
            </a:pPr>
            <a:r>
              <a:rPr lang="en-AU" sz="1200" b="1"/>
              <a:t>Initial police interactions </a:t>
            </a:r>
            <a:r>
              <a:rPr lang="en-AU" sz="1200"/>
              <a:t>- individual’s experience at the front desk or when police attend a callout can deter them from going further with their report</a:t>
            </a:r>
          </a:p>
          <a:p>
            <a:pPr marL="177209" indent="-177209">
              <a:buFont typeface="Arial" panose="020B0604020202020204" pitchFamily="34" charset="0"/>
              <a:buChar char="•"/>
            </a:pPr>
            <a:r>
              <a:rPr lang="en-AU" sz="1200" b="1"/>
              <a:t>Physical environment of the police station </a:t>
            </a:r>
            <a:r>
              <a:rPr lang="en-AU" sz="1200"/>
              <a:t>– Police stations were noted to be busy environments will all sorts of complainants and perpetrators presenting that can be distressing and/or intimidating to a victim-survivor making a report</a:t>
            </a:r>
          </a:p>
          <a:p>
            <a:pPr marL="177209" indent="-177209">
              <a:buFont typeface="Arial" panose="020B0604020202020204" pitchFamily="34" charset="0"/>
              <a:buChar char="•"/>
            </a:pPr>
            <a:r>
              <a:rPr lang="en-AU" sz="1200" b="1"/>
              <a:t>Nature of questioning when taking statements </a:t>
            </a:r>
            <a:r>
              <a:rPr lang="en-AU" sz="1200"/>
              <a:t>– The nature of questioning by police when making a report can be found distressing and intrusive for complainants</a:t>
            </a:r>
          </a:p>
          <a:p>
            <a:pPr marL="177209" indent="-177209">
              <a:buFont typeface="Arial" panose="020B0604020202020204" pitchFamily="34" charset="0"/>
              <a:buChar char="•"/>
            </a:pPr>
            <a:r>
              <a:rPr lang="en-AU" sz="1200" b="1"/>
              <a:t>Understanding of the impacts of trauma and having a trauma informed approach </a:t>
            </a:r>
            <a:r>
              <a:rPr lang="en-AU" sz="1200"/>
              <a:t>–Concern that police may not understand victim-survivor behaviour that was designed to manage their trauma and keep themselves safe after the offence would be misunderstood</a:t>
            </a:r>
          </a:p>
          <a:p>
            <a:pPr marL="177209" indent="-177209">
              <a:buFont typeface="Arial" panose="020B0604020202020204" pitchFamily="34" charset="0"/>
              <a:buChar char="•"/>
            </a:pPr>
            <a:r>
              <a:rPr lang="en-AU" sz="1200" b="1"/>
              <a:t>Recognising sexual offenses as a significant crime </a:t>
            </a:r>
            <a:r>
              <a:rPr lang="en-AU" sz="1200"/>
              <a:t>-  Experiences with police in which they overtly expressed or conveyed the strong impression that other types of offences took priority, i.e. murders, stabbings, home invasions </a:t>
            </a:r>
          </a:p>
          <a:p>
            <a:pPr marL="177209" indent="-177209">
              <a:buFont typeface="Arial" panose="020B0604020202020204" pitchFamily="34" charset="0"/>
              <a:buChar char="•"/>
            </a:pPr>
            <a:endParaRPr lang="en-AU" sz="1200"/>
          </a:p>
          <a:p>
            <a:pPr marL="177209" indent="-177209">
              <a:buFont typeface="Arial" panose="020B0604020202020204" pitchFamily="34" charset="0"/>
              <a:buChar char="•"/>
            </a:pPr>
            <a:endParaRPr lang="en-AU" sz="1200"/>
          </a:p>
          <a:p>
            <a:r>
              <a:rPr lang="en-AU" sz="1200" b="1">
                <a:solidFill>
                  <a:schemeClr val="accent5"/>
                </a:solidFill>
              </a:rPr>
              <a:t>Despite often negative experiences of reporting, the vast majority of interview participants wished to persist with the process and go to considerable lengths to see this occur.</a:t>
            </a:r>
          </a:p>
        </p:txBody>
      </p:sp>
      <p:sp>
        <p:nvSpPr>
          <p:cNvPr id="4" name="Slide Number Placeholder 3"/>
          <p:cNvSpPr>
            <a:spLocks noGrp="1"/>
          </p:cNvSpPr>
          <p:nvPr>
            <p:ph type="sldNum" sz="quarter" idx="5"/>
          </p:nvPr>
        </p:nvSpPr>
        <p:spPr/>
        <p:txBody>
          <a:bodyPr/>
          <a:lstStyle/>
          <a:p>
            <a:fld id="{9B5D948F-A673-4DC7-A0E9-FA274EAF3634}" type="slidenum">
              <a:rPr lang="en-GB" smtClean="0"/>
              <a:pPr/>
              <a:t>14</a:t>
            </a:fld>
            <a:endParaRPr lang="en-GB"/>
          </a:p>
        </p:txBody>
      </p:sp>
    </p:spTree>
    <p:extLst>
      <p:ext uri="{BB962C8B-B14F-4D97-AF65-F5344CB8AC3E}">
        <p14:creationId xmlns:p14="http://schemas.microsoft.com/office/powerpoint/2010/main" val="4126480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5114">
              <a:spcAft>
                <a:spcPts val="620"/>
              </a:spcAft>
              <a:defRPr/>
            </a:pPr>
            <a:r>
              <a:rPr lang="en-AU" sz="1200">
                <a:solidFill>
                  <a:srgbClr val="000000"/>
                </a:solidFill>
                <a:latin typeface="Arial"/>
              </a:rPr>
              <a:t>FRANCES</a:t>
            </a:r>
          </a:p>
          <a:p>
            <a:pPr defTabSz="945114">
              <a:spcAft>
                <a:spcPts val="620"/>
              </a:spcAft>
              <a:defRPr/>
            </a:pPr>
            <a:r>
              <a:rPr lang="en-AU" sz="1200">
                <a:solidFill>
                  <a:srgbClr val="000000"/>
                </a:solidFill>
                <a:latin typeface="Arial"/>
              </a:rPr>
              <a:t>Consultations with informants suggested that:</a:t>
            </a:r>
          </a:p>
          <a:p>
            <a:pPr marL="177209" indent="-177209" defTabSz="945114">
              <a:spcAft>
                <a:spcPts val="620"/>
              </a:spcAft>
              <a:buFont typeface="Arial" panose="020B0604020202020204" pitchFamily="34" charset="0"/>
              <a:buChar char="•"/>
              <a:defRPr/>
            </a:pPr>
            <a:r>
              <a:rPr lang="en-AU" sz="1200">
                <a:solidFill>
                  <a:srgbClr val="000000"/>
                </a:solidFill>
                <a:latin typeface="Arial"/>
              </a:rPr>
              <a:t>Reporting a sexual offence can be a point at which complainants choose not to continue any further with the legal process</a:t>
            </a:r>
          </a:p>
          <a:p>
            <a:pPr marL="177209" indent="-177209" defTabSz="945114">
              <a:spcAft>
                <a:spcPts val="620"/>
              </a:spcAft>
              <a:buFont typeface="Arial" panose="020B0604020202020204" pitchFamily="34" charset="0"/>
              <a:buChar char="•"/>
              <a:defRPr/>
            </a:pPr>
            <a:r>
              <a:rPr lang="en-AU" sz="1200">
                <a:solidFill>
                  <a:srgbClr val="000000"/>
                </a:solidFill>
                <a:latin typeface="Arial"/>
              </a:rPr>
              <a:t>In some instances police were noted to indicating to complainants that the case would not result in prosecution, this was particularly true for historical offences</a:t>
            </a:r>
          </a:p>
          <a:p>
            <a:pPr marL="177209" indent="-177209" defTabSz="945114">
              <a:spcAft>
                <a:spcPts val="620"/>
              </a:spcAft>
              <a:buFont typeface="Arial" panose="020B0604020202020204" pitchFamily="34" charset="0"/>
              <a:buChar char="•"/>
              <a:defRPr/>
            </a:pPr>
            <a:r>
              <a:rPr lang="en-AU" sz="1200">
                <a:solidFill>
                  <a:srgbClr val="000000"/>
                </a:solidFill>
                <a:latin typeface="Arial"/>
              </a:rPr>
              <a:t>There are often high caseloads and competing priorities for their time that can impact the designated support received from police i.e. an assigned detective or a general duties officer dependent on the severity of the sexual assault </a:t>
            </a:r>
          </a:p>
          <a:p>
            <a:endParaRPr lang="en-AU" sz="1200"/>
          </a:p>
          <a:p>
            <a:r>
              <a:rPr lang="en-AU" sz="1200"/>
              <a:t>ELENA</a:t>
            </a:r>
          </a:p>
          <a:p>
            <a:r>
              <a:rPr lang="en-AU" sz="1200"/>
              <a:t>However, interview participants whose matters did not progress stated this was due to :</a:t>
            </a:r>
          </a:p>
          <a:p>
            <a:pPr marL="177209" indent="-177209">
              <a:buFont typeface="Arial" panose="020B0604020202020204" pitchFamily="34" charset="0"/>
              <a:buChar char="•"/>
            </a:pPr>
            <a:r>
              <a:rPr lang="en-AU" sz="1200"/>
              <a:t>The complainants not hearing back from police and choosing not to follow up</a:t>
            </a:r>
          </a:p>
          <a:p>
            <a:pPr marL="177209" indent="-177209">
              <a:buFont typeface="Arial" panose="020B0604020202020204" pitchFamily="34" charset="0"/>
              <a:buChar char="•"/>
            </a:pPr>
            <a:r>
              <a:rPr lang="en-AU" sz="1200"/>
              <a:t>Police or prosecution choosing not to progress the investigation </a:t>
            </a:r>
          </a:p>
          <a:p>
            <a:pPr marL="177209" indent="-177209">
              <a:buFont typeface="Arial" panose="020B0604020202020204" pitchFamily="34" charset="0"/>
              <a:buChar char="•"/>
            </a:pPr>
            <a:r>
              <a:rPr lang="en-AU" sz="1200"/>
              <a:t>The investigation not being conducted in a timely manner. </a:t>
            </a:r>
          </a:p>
          <a:p>
            <a:endParaRPr lang="en-AU" sz="1200"/>
          </a:p>
          <a:p>
            <a:r>
              <a:rPr lang="en-AU" sz="1200"/>
              <a:t>Participant interviews highlighted that police appeared to be more inclined to respond respectfully and proactively where the assault fitted the </a:t>
            </a:r>
            <a:r>
              <a:rPr lang="en-AU" sz="1200" b="1"/>
              <a:t>stereotypical conception of a sexual assault</a:t>
            </a:r>
            <a:r>
              <a:rPr lang="en-AU" sz="1200"/>
              <a:t>. They  noted that they felt judged and shamed in instances where:</a:t>
            </a:r>
          </a:p>
          <a:p>
            <a:pPr marL="177209" indent="-177209">
              <a:buFont typeface="Arial" panose="020B0604020202020204" pitchFamily="34" charset="0"/>
              <a:buChar char="•"/>
            </a:pPr>
            <a:r>
              <a:rPr lang="en-AU" sz="1200"/>
              <a:t>They were making a report for a incident that was deemed ‘historic’</a:t>
            </a:r>
          </a:p>
          <a:p>
            <a:pPr marL="177209" indent="-177209">
              <a:buFont typeface="Arial" panose="020B0604020202020204" pitchFamily="34" charset="0"/>
              <a:buChar char="•"/>
            </a:pPr>
            <a:r>
              <a:rPr lang="en-AU" sz="1200"/>
              <a:t>Where complainants were affected by alcohol at the time of the offence</a:t>
            </a:r>
          </a:p>
          <a:p>
            <a:pPr marL="177209" indent="-177209">
              <a:buFont typeface="Arial" panose="020B0604020202020204" pitchFamily="34" charset="0"/>
              <a:buChar char="•"/>
            </a:pPr>
            <a:r>
              <a:rPr lang="en-AU" sz="1200"/>
              <a:t>Engaged in risk-taking behaviours </a:t>
            </a:r>
          </a:p>
          <a:p>
            <a:pPr marL="177209" indent="-177209">
              <a:buFont typeface="Arial" panose="020B0604020202020204" pitchFamily="34" charset="0"/>
              <a:buChar char="•"/>
            </a:pPr>
            <a:r>
              <a:rPr lang="en-AU" sz="1200"/>
              <a:t>victim-survivors did not fit the mould of a ‘real’ victim</a:t>
            </a:r>
          </a:p>
        </p:txBody>
      </p:sp>
      <p:sp>
        <p:nvSpPr>
          <p:cNvPr id="4" name="Slide Number Placeholder 3"/>
          <p:cNvSpPr>
            <a:spLocks noGrp="1"/>
          </p:cNvSpPr>
          <p:nvPr>
            <p:ph type="sldNum" sz="quarter" idx="5"/>
          </p:nvPr>
        </p:nvSpPr>
        <p:spPr/>
        <p:txBody>
          <a:bodyPr/>
          <a:lstStyle/>
          <a:p>
            <a:fld id="{9B5D948F-A673-4DC7-A0E9-FA274EAF3634}" type="slidenum">
              <a:rPr lang="en-GB" smtClean="0"/>
              <a:pPr/>
              <a:t>15</a:t>
            </a:fld>
            <a:endParaRPr lang="en-GB"/>
          </a:p>
        </p:txBody>
      </p:sp>
    </p:spTree>
    <p:extLst>
      <p:ext uri="{BB962C8B-B14F-4D97-AF65-F5344CB8AC3E}">
        <p14:creationId xmlns:p14="http://schemas.microsoft.com/office/powerpoint/2010/main" val="2569843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B5D948F-A673-4DC7-A0E9-FA274EAF3634}" type="slidenum">
              <a:rPr lang="en-GB" smtClean="0"/>
              <a:pPr/>
              <a:t>16</a:t>
            </a:fld>
            <a:endParaRPr lang="en-GB"/>
          </a:p>
        </p:txBody>
      </p:sp>
    </p:spTree>
    <p:extLst>
      <p:ext uri="{BB962C8B-B14F-4D97-AF65-F5344CB8AC3E}">
        <p14:creationId xmlns:p14="http://schemas.microsoft.com/office/powerpoint/2010/main" val="2335672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solidFill>
                  <a:schemeClr val="accent5"/>
                </a:solidFill>
              </a:rPr>
              <a:t>FRANCES</a:t>
            </a:r>
          </a:p>
          <a:p>
            <a:r>
              <a:rPr lang="en-AU" sz="1200" b="1" dirty="0">
                <a:solidFill>
                  <a:schemeClr val="accent5"/>
                </a:solidFill>
              </a:rPr>
              <a:t>Informants</a:t>
            </a:r>
          </a:p>
          <a:p>
            <a:r>
              <a:rPr lang="en-AU" sz="1200" b="1" dirty="0"/>
              <a:t>Medical and forensic examination </a:t>
            </a:r>
          </a:p>
          <a:p>
            <a:pPr marL="177209" indent="-177209">
              <a:buFont typeface="Arial" panose="020B0604020202020204" pitchFamily="34" charset="0"/>
              <a:buChar char="•"/>
            </a:pPr>
            <a:r>
              <a:rPr lang="en-AU" sz="1200" dirty="0"/>
              <a:t>In regional and remote areas, victim-survivors are required to travel hours to the local hospital to undertake an examination; sometimes, the only transport available is a police car.</a:t>
            </a:r>
          </a:p>
          <a:p>
            <a:pPr marL="177209" indent="-177209">
              <a:buFont typeface="Arial" panose="020B0604020202020204" pitchFamily="34" charset="0"/>
              <a:buChar char="•"/>
            </a:pPr>
            <a:r>
              <a:rPr lang="en-AU" sz="1200" dirty="0">
                <a:solidFill>
                  <a:srgbClr val="000000"/>
                </a:solidFill>
                <a:latin typeface="Arial"/>
              </a:rPr>
              <a:t>In metropolitan areas, i.e. victim-survivors being required to travel from hospital to hospital</a:t>
            </a:r>
          </a:p>
          <a:p>
            <a:pPr defTabSz="945114">
              <a:spcAft>
                <a:spcPts val="620"/>
              </a:spcAft>
              <a:defRPr/>
            </a:pPr>
            <a:r>
              <a:rPr lang="en-AU" sz="1200" b="1" dirty="0">
                <a:solidFill>
                  <a:srgbClr val="000000"/>
                </a:solidFill>
                <a:latin typeface="Arial"/>
              </a:rPr>
              <a:t>Variability in the quality of information and evidence collected</a:t>
            </a:r>
          </a:p>
          <a:p>
            <a:pPr marL="177209" indent="-177209" defTabSz="945114">
              <a:spcAft>
                <a:spcPts val="620"/>
              </a:spcAft>
              <a:buFont typeface="Arial" panose="020B0604020202020204" pitchFamily="34" charset="0"/>
              <a:buChar char="•"/>
              <a:defRPr/>
            </a:pPr>
            <a:r>
              <a:rPr lang="en-AU" sz="1200" dirty="0">
                <a:solidFill>
                  <a:srgbClr val="000000"/>
                </a:solidFill>
                <a:latin typeface="Arial"/>
              </a:rPr>
              <a:t>Judicial officers expressed concern about the quality of evidence often being led by the prosecution, a challenge which could be traced back to initial evidence gathering by police</a:t>
            </a:r>
          </a:p>
          <a:p>
            <a:pPr marL="177209" indent="-177209">
              <a:buFont typeface="Arial" panose="020B0604020202020204" pitchFamily="34" charset="0"/>
              <a:buChar char="•"/>
              <a:defRPr/>
            </a:pPr>
            <a:r>
              <a:rPr lang="en-AU" sz="1200" dirty="0"/>
              <a:t>Informants discussed the variability in evidence including variability in the conduct of medical and forensic examinations and failure to adequately document evidence </a:t>
            </a:r>
          </a:p>
          <a:p>
            <a:r>
              <a:rPr lang="en-AU" sz="1200" b="1" dirty="0"/>
              <a:t>Reasons for not proceeding with an investigation or charge</a:t>
            </a:r>
          </a:p>
          <a:p>
            <a:r>
              <a:rPr lang="en-AU" sz="1200" dirty="0"/>
              <a:t>Legal and NSW Health SAS informants discussed instances where police demonstrated an unwillingness to proceed or prioritise investigations. These instances included:</a:t>
            </a:r>
          </a:p>
          <a:p>
            <a:pPr marL="177209" indent="-177209">
              <a:buFont typeface="Arial" panose="020B0604020202020204" pitchFamily="34" charset="0"/>
              <a:buChar char="•"/>
            </a:pPr>
            <a:r>
              <a:rPr lang="en-AU" sz="1200" dirty="0"/>
              <a:t>Where it related to an offence that was older and therefore did not have forensic evidence </a:t>
            </a:r>
          </a:p>
          <a:p>
            <a:pPr marL="177209" indent="-177209">
              <a:buFont typeface="Arial" panose="020B0604020202020204" pitchFamily="34" charset="0"/>
              <a:buChar char="•"/>
            </a:pPr>
            <a:r>
              <a:rPr lang="en-AU" sz="1200" dirty="0"/>
              <a:t>When the sexual offence occurs in the context of an intimate partner relationship</a:t>
            </a:r>
          </a:p>
          <a:p>
            <a:pPr marL="177209" indent="-177209">
              <a:buFont typeface="Arial" panose="020B0604020202020204" pitchFamily="34" charset="0"/>
              <a:buChar char="•"/>
            </a:pPr>
            <a:r>
              <a:rPr lang="en-AU" sz="1200" dirty="0"/>
              <a:t>When there is a level of bias, such as the complainant engaging in sex work. </a:t>
            </a:r>
          </a:p>
          <a:p>
            <a:endParaRPr lang="en-AU" sz="1200" dirty="0"/>
          </a:p>
          <a:p>
            <a:r>
              <a:rPr lang="en-AU" sz="1200" dirty="0"/>
              <a:t>ELENA</a:t>
            </a:r>
          </a:p>
          <a:p>
            <a:r>
              <a:rPr lang="en-AU" sz="1200" b="1" dirty="0">
                <a:solidFill>
                  <a:schemeClr val="accent5"/>
                </a:solidFill>
              </a:rPr>
              <a:t>Complainants</a:t>
            </a:r>
          </a:p>
          <a:p>
            <a:r>
              <a:rPr lang="en-AU" sz="1200" b="1" dirty="0"/>
              <a:t>Medical and forensic examination </a:t>
            </a:r>
          </a:p>
          <a:p>
            <a:pPr marL="177209" indent="-177209">
              <a:buFont typeface="Arial" panose="020B0604020202020204" pitchFamily="34" charset="0"/>
              <a:buChar char="•"/>
            </a:pPr>
            <a:r>
              <a:rPr lang="en-AU" sz="1200" dirty="0"/>
              <a:t>Interview participants highlighted a lack of awareness and understanding of the associated legal and health processes linked to reporting sexual offences</a:t>
            </a:r>
          </a:p>
          <a:p>
            <a:pPr marL="177209" indent="-177209">
              <a:buFont typeface="Arial" panose="020B0604020202020204" pitchFamily="34" charset="0"/>
              <a:buChar char="•"/>
            </a:pPr>
            <a:r>
              <a:rPr lang="en-AU" sz="1200" dirty="0"/>
              <a:t>Interview participants who had accessed an examination through a SAS generally reported positive experiences when doing so, however one interview participant did report this experience as being distressing </a:t>
            </a:r>
          </a:p>
          <a:p>
            <a:r>
              <a:rPr lang="en-AU" sz="1200" b="1" dirty="0"/>
              <a:t>Variability in the quality of information and evidence collected</a:t>
            </a:r>
          </a:p>
          <a:p>
            <a:pPr marL="177209" indent="-177209">
              <a:buFont typeface="Arial" panose="020B0604020202020204" pitchFamily="34" charset="0"/>
              <a:buChar char="•"/>
            </a:pPr>
            <a:r>
              <a:rPr lang="en-AU" sz="1200" dirty="0"/>
              <a:t>Interview participants raised issues with the quality of information and evidence gathering.</a:t>
            </a:r>
          </a:p>
          <a:p>
            <a:r>
              <a:rPr lang="en-AU" sz="1200" b="1" dirty="0"/>
              <a:t>Reasons for not proceeding with an investigation or charge</a:t>
            </a:r>
          </a:p>
          <a:p>
            <a:pPr marL="177209" indent="-177209">
              <a:buFont typeface="Arial" panose="020B0604020202020204" pitchFamily="34" charset="0"/>
              <a:buChar char="•"/>
            </a:pPr>
            <a:r>
              <a:rPr lang="en-AU" sz="1200" dirty="0"/>
              <a:t>When police did not proceed with the investigation or charges against the offender, interview participants stated that they wanted an explanation from police explaining why this occurred</a:t>
            </a:r>
          </a:p>
        </p:txBody>
      </p:sp>
      <p:sp>
        <p:nvSpPr>
          <p:cNvPr id="4" name="Slide Number Placeholder 3"/>
          <p:cNvSpPr>
            <a:spLocks noGrp="1"/>
          </p:cNvSpPr>
          <p:nvPr>
            <p:ph type="sldNum" sz="quarter" idx="5"/>
          </p:nvPr>
        </p:nvSpPr>
        <p:spPr/>
        <p:txBody>
          <a:bodyPr/>
          <a:lstStyle/>
          <a:p>
            <a:fld id="{9B5D948F-A673-4DC7-A0E9-FA274EAF3634}" type="slidenum">
              <a:rPr lang="en-GB" smtClean="0"/>
              <a:pPr/>
              <a:t>17</a:t>
            </a:fld>
            <a:endParaRPr lang="en-GB"/>
          </a:p>
        </p:txBody>
      </p:sp>
    </p:spTree>
    <p:extLst>
      <p:ext uri="{BB962C8B-B14F-4D97-AF65-F5344CB8AC3E}">
        <p14:creationId xmlns:p14="http://schemas.microsoft.com/office/powerpoint/2010/main" val="2662836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B5D948F-A673-4DC7-A0E9-FA274EAF3634}" type="slidenum">
              <a:rPr lang="en-GB" smtClean="0"/>
              <a:pPr/>
              <a:t>18</a:t>
            </a:fld>
            <a:endParaRPr lang="en-GB"/>
          </a:p>
        </p:txBody>
      </p:sp>
    </p:spTree>
    <p:extLst>
      <p:ext uri="{BB962C8B-B14F-4D97-AF65-F5344CB8AC3E}">
        <p14:creationId xmlns:p14="http://schemas.microsoft.com/office/powerpoint/2010/main" val="4136269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a:solidFill>
                  <a:schemeClr val="accent5"/>
                </a:solidFill>
              </a:rPr>
              <a:t>ELENA</a:t>
            </a:r>
          </a:p>
          <a:p>
            <a:r>
              <a:rPr lang="en-AU" sz="1200" b="1">
                <a:solidFill>
                  <a:schemeClr val="accent5"/>
                </a:solidFill>
              </a:rPr>
              <a:t>Complainants</a:t>
            </a:r>
          </a:p>
          <a:p>
            <a:r>
              <a:rPr lang="en-AU" sz="1200" b="1"/>
              <a:t>Positive experiences </a:t>
            </a:r>
            <a:r>
              <a:rPr lang="en-AU" sz="1200"/>
              <a:t>of the trial process are marked by ongoing support, including through dedicated detectives, specialist counsellors, peer networks, and informal support from family and friends.</a:t>
            </a:r>
          </a:p>
          <a:p>
            <a:r>
              <a:rPr lang="en-AU" sz="1200"/>
              <a:t>Factors identified as contributing to </a:t>
            </a:r>
            <a:r>
              <a:rPr lang="en-AU" sz="1200" b="1"/>
              <a:t>negative experiences and </a:t>
            </a:r>
            <a:r>
              <a:rPr lang="en-AU" sz="1200" b="1" err="1"/>
              <a:t>retraumatisation</a:t>
            </a:r>
            <a:r>
              <a:rPr lang="en-AU" sz="1200" b="1"/>
              <a:t> </a:t>
            </a:r>
            <a:r>
              <a:rPr lang="en-AU" sz="1200"/>
              <a:t>included:</a:t>
            </a:r>
          </a:p>
          <a:p>
            <a:pPr marL="177209" indent="-177209">
              <a:buFont typeface="Arial" panose="020B0604020202020204" pitchFamily="34" charset="0"/>
              <a:buChar char="•"/>
            </a:pPr>
            <a:r>
              <a:rPr lang="en-AU" sz="1200"/>
              <a:t>being in close proximity with the defendant and the defendant's support networks at the courthouse</a:t>
            </a:r>
          </a:p>
          <a:p>
            <a:pPr marL="698109" lvl="1" indent="-177209" defTabSz="1041799">
              <a:buFont typeface="Arial" panose="020B0604020202020204" pitchFamily="34" charset="0"/>
              <a:buChar char="•"/>
            </a:pPr>
            <a:r>
              <a:rPr lang="en-AU" sz="1200"/>
              <a:t>Informants noted that </a:t>
            </a:r>
            <a:r>
              <a:rPr lang="en-AU" sz="1200">
                <a:solidFill>
                  <a:srgbClr val="000000"/>
                </a:solidFill>
                <a:latin typeface="Arial"/>
              </a:rPr>
              <a:t>harassment can occur towards the complainant and their family as a result of this close proximity</a:t>
            </a:r>
            <a:endParaRPr lang="en-AU" sz="1200"/>
          </a:p>
          <a:p>
            <a:pPr marL="177209" indent="-177209">
              <a:buFont typeface="Arial" panose="020B0604020202020204" pitchFamily="34" charset="0"/>
              <a:buChar char="•"/>
            </a:pPr>
            <a:r>
              <a:rPr lang="en-AU" sz="1200"/>
              <a:t>Lack of clarity on what the court process entails </a:t>
            </a:r>
          </a:p>
          <a:p>
            <a:pPr marL="177209" indent="-177209">
              <a:buFont typeface="Arial" panose="020B0604020202020204" pitchFamily="34" charset="0"/>
              <a:buChar char="•"/>
            </a:pPr>
            <a:r>
              <a:rPr lang="en-AU" sz="1200"/>
              <a:t>Lack of consistent support during the trial process, including lack of support related to other associated needs</a:t>
            </a:r>
          </a:p>
          <a:p>
            <a:pPr marL="177209" indent="-177209">
              <a:buFont typeface="Arial" panose="020B0604020202020204" pitchFamily="34" charset="0"/>
              <a:buChar char="•"/>
            </a:pPr>
            <a:r>
              <a:rPr lang="en-AU" sz="1200"/>
              <a:t>Complainants' status as a 'witness' in the trial concerning their assault </a:t>
            </a:r>
          </a:p>
          <a:p>
            <a:pPr marL="177209" indent="-177209">
              <a:buFont typeface="Arial" panose="020B0604020202020204" pitchFamily="34" charset="0"/>
              <a:buChar char="•"/>
            </a:pPr>
            <a:r>
              <a:rPr lang="en-AU" sz="1200"/>
              <a:t>Cross-examination can be a confronting and humiliating process for complainants</a:t>
            </a:r>
          </a:p>
          <a:p>
            <a:pPr marL="177209" indent="-177209">
              <a:buFont typeface="Arial" panose="020B0604020202020204" pitchFamily="34" charset="0"/>
              <a:buChar char="•"/>
            </a:pPr>
            <a:r>
              <a:rPr lang="en-AU" sz="1200"/>
              <a:t>Lack of a trauma informed approach by those involved in the trial process</a:t>
            </a:r>
          </a:p>
          <a:p>
            <a:pPr marL="177209" indent="-177209">
              <a:buFont typeface="Arial" panose="020B0604020202020204" pitchFamily="34" charset="0"/>
              <a:buChar char="•"/>
            </a:pPr>
            <a:r>
              <a:rPr lang="en-AU" sz="1200"/>
              <a:t>Delays in the trial process can stretch to years, impacting on the complainant's ability to heal and recall events.</a:t>
            </a:r>
          </a:p>
          <a:p>
            <a:endParaRPr lang="en-AU" sz="1200"/>
          </a:p>
          <a:p>
            <a:r>
              <a:rPr lang="en-AU" sz="1200"/>
              <a:t>FRANCES</a:t>
            </a:r>
          </a:p>
          <a:p>
            <a:r>
              <a:rPr lang="en-AU" sz="1200" b="1">
                <a:solidFill>
                  <a:schemeClr val="accent5"/>
                </a:solidFill>
              </a:rPr>
              <a:t>Informants</a:t>
            </a:r>
          </a:p>
          <a:p>
            <a:pPr marL="177209" indent="-177209" defTabSz="945114">
              <a:spcAft>
                <a:spcPts val="620"/>
              </a:spcAft>
              <a:buFont typeface="Arial" panose="020B0604020202020204" pitchFamily="34" charset="0"/>
              <a:buChar char="•"/>
              <a:defRPr/>
            </a:pPr>
            <a:r>
              <a:rPr lang="en-AU" sz="1200">
                <a:solidFill>
                  <a:srgbClr val="000000"/>
                </a:solidFill>
                <a:latin typeface="Arial"/>
              </a:rPr>
              <a:t>Complainants having to travel long distances to appear at court, isolating them from their homes and support systems as well as causing disruption from caring and financial responsibilities </a:t>
            </a:r>
          </a:p>
          <a:p>
            <a:pPr marL="177209" indent="-177209" defTabSz="945114">
              <a:spcAft>
                <a:spcPts val="620"/>
              </a:spcAft>
              <a:buFont typeface="Arial" panose="020B0604020202020204" pitchFamily="34" charset="0"/>
              <a:buChar char="•"/>
              <a:defRPr/>
            </a:pPr>
            <a:r>
              <a:rPr lang="en-AU" sz="1200">
                <a:solidFill>
                  <a:srgbClr val="000000"/>
                </a:solidFill>
                <a:latin typeface="Arial"/>
              </a:rPr>
              <a:t>Lack of phycological support for complainants during the trial process, including culturally safe services for First Nations complainants.</a:t>
            </a:r>
          </a:p>
          <a:p>
            <a:endParaRPr lang="en-AU" sz="1200" b="1">
              <a:solidFill>
                <a:schemeClr val="accent5"/>
              </a:solidFill>
            </a:endParaRPr>
          </a:p>
        </p:txBody>
      </p:sp>
      <p:sp>
        <p:nvSpPr>
          <p:cNvPr id="4" name="Slide Number Placeholder 3"/>
          <p:cNvSpPr>
            <a:spLocks noGrp="1"/>
          </p:cNvSpPr>
          <p:nvPr>
            <p:ph type="sldNum" sz="quarter" idx="5"/>
          </p:nvPr>
        </p:nvSpPr>
        <p:spPr/>
        <p:txBody>
          <a:bodyPr/>
          <a:lstStyle/>
          <a:p>
            <a:fld id="{9B5D948F-A673-4DC7-A0E9-FA274EAF3634}" type="slidenum">
              <a:rPr lang="en-GB" smtClean="0"/>
              <a:pPr/>
              <a:t>19</a:t>
            </a:fld>
            <a:endParaRPr lang="en-GB"/>
          </a:p>
        </p:txBody>
      </p:sp>
    </p:spTree>
    <p:extLst>
      <p:ext uri="{BB962C8B-B14F-4D97-AF65-F5344CB8AC3E}">
        <p14:creationId xmlns:p14="http://schemas.microsoft.com/office/powerpoint/2010/main" val="2749905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B5D948F-A673-4DC7-A0E9-FA274EAF3634}" type="slidenum">
              <a:rPr lang="en-GB" smtClean="0"/>
              <a:pPr/>
              <a:t>2</a:t>
            </a:fld>
            <a:endParaRPr lang="en-GB"/>
          </a:p>
        </p:txBody>
      </p:sp>
    </p:spTree>
    <p:extLst>
      <p:ext uri="{BB962C8B-B14F-4D97-AF65-F5344CB8AC3E}">
        <p14:creationId xmlns:p14="http://schemas.microsoft.com/office/powerpoint/2010/main" val="535317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B5D948F-A673-4DC7-A0E9-FA274EAF3634}" type="slidenum">
              <a:rPr lang="en-GB" smtClean="0"/>
              <a:pPr/>
              <a:t>20</a:t>
            </a:fld>
            <a:endParaRPr lang="en-GB"/>
          </a:p>
        </p:txBody>
      </p:sp>
    </p:spTree>
    <p:extLst>
      <p:ext uri="{BB962C8B-B14F-4D97-AF65-F5344CB8AC3E}">
        <p14:creationId xmlns:p14="http://schemas.microsoft.com/office/powerpoint/2010/main" val="393138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a:solidFill>
                  <a:schemeClr val="accent5"/>
                </a:solidFill>
              </a:rPr>
              <a:t>FRANCES</a:t>
            </a:r>
          </a:p>
          <a:p>
            <a:r>
              <a:rPr lang="en-AU" sz="1200" b="1">
                <a:solidFill>
                  <a:schemeClr val="accent5"/>
                </a:solidFill>
              </a:rPr>
              <a:t>Informants</a:t>
            </a:r>
          </a:p>
          <a:p>
            <a:pPr marL="177209" indent="-177209">
              <a:buFont typeface="Arial" panose="020B0604020202020204" pitchFamily="34" charset="0"/>
              <a:buChar char="•"/>
              <a:defRPr/>
            </a:pPr>
            <a:r>
              <a:rPr lang="en-AU" sz="1200" b="1"/>
              <a:t>Overall impacts </a:t>
            </a:r>
            <a:r>
              <a:rPr lang="en-AU" sz="1200"/>
              <a:t>- Informants echoed that the risk of re-traumatisation is very high when a complainant participates in the trial process. </a:t>
            </a:r>
          </a:p>
          <a:p>
            <a:pPr marL="177209" indent="-177209">
              <a:buFont typeface="Arial" panose="020B0604020202020204" pitchFamily="34" charset="0"/>
              <a:buChar char="•"/>
              <a:defRPr/>
            </a:pPr>
            <a:r>
              <a:rPr lang="en-AU" sz="1200" b="1"/>
              <a:t>Post trial support </a:t>
            </a:r>
            <a:r>
              <a:rPr lang="en-AU" sz="1200"/>
              <a:t>– Informants noted that targeted and specialised post trial support was lacking for complainants often due to due to capacity limitations and high demand</a:t>
            </a:r>
          </a:p>
          <a:p>
            <a:pPr marL="177209" indent="-177209">
              <a:buFont typeface="Arial" panose="020B0604020202020204" pitchFamily="34" charset="0"/>
              <a:buChar char="•"/>
              <a:defRPr/>
            </a:pPr>
            <a:r>
              <a:rPr lang="en-AU" sz="1200" b="1"/>
              <a:t>Reactions to the verdict </a:t>
            </a:r>
            <a:r>
              <a:rPr lang="en-AU" sz="1200"/>
              <a:t>– Multiple informants reflected that low conviction rates in sexual offence matters led to the majority of complainants feeling disappointed by the outcomes of their trials</a:t>
            </a:r>
          </a:p>
          <a:p>
            <a:pPr marL="177209" indent="-177209" defTabSz="945114">
              <a:spcAft>
                <a:spcPts val="620"/>
              </a:spcAft>
              <a:buFont typeface="Arial" panose="020B0604020202020204" pitchFamily="34" charset="0"/>
              <a:buChar char="•"/>
              <a:defRPr/>
            </a:pPr>
            <a:r>
              <a:rPr lang="en-AU" sz="1200" b="1">
                <a:solidFill>
                  <a:srgbClr val="000000"/>
                </a:solidFill>
                <a:latin typeface="Arial"/>
              </a:rPr>
              <a:t>Expectations of justice </a:t>
            </a:r>
            <a:r>
              <a:rPr lang="en-AU" sz="1200">
                <a:solidFill>
                  <a:srgbClr val="000000"/>
                </a:solidFill>
                <a:latin typeface="Arial"/>
              </a:rPr>
              <a:t>– One informants with experience in sexual assault trials expressed they would advise a family member not to report if they experienced a sexual offence. </a:t>
            </a:r>
          </a:p>
          <a:p>
            <a:endParaRPr lang="en-AU" sz="1200" b="1">
              <a:solidFill>
                <a:schemeClr val="accent5"/>
              </a:solidFill>
            </a:endParaRPr>
          </a:p>
          <a:p>
            <a:r>
              <a:rPr lang="en-AU" sz="1200" b="1">
                <a:solidFill>
                  <a:schemeClr val="accent5"/>
                </a:solidFill>
              </a:rPr>
              <a:t>ELENA</a:t>
            </a:r>
          </a:p>
          <a:p>
            <a:r>
              <a:rPr lang="en-AU" sz="1200" b="1">
                <a:solidFill>
                  <a:schemeClr val="accent5"/>
                </a:solidFill>
              </a:rPr>
              <a:t>Complainants</a:t>
            </a:r>
          </a:p>
          <a:p>
            <a:pPr marL="177209" indent="-177209">
              <a:buFont typeface="Arial" panose="020B0604020202020204" pitchFamily="34" charset="0"/>
              <a:buChar char="•"/>
            </a:pPr>
            <a:r>
              <a:rPr lang="en-AU" sz="1200" b="1"/>
              <a:t>Overall impact </a:t>
            </a:r>
            <a:r>
              <a:rPr lang="en-AU" sz="1200"/>
              <a:t>of the trial process:</a:t>
            </a:r>
          </a:p>
          <a:p>
            <a:pPr marL="364263" lvl="2" indent="-177209"/>
            <a:r>
              <a:rPr lang="en-AU" sz="1200"/>
              <a:t>Most complaints noted having created distinct and new experiences of trauma as a result of participation in the trial process</a:t>
            </a:r>
          </a:p>
          <a:p>
            <a:pPr marL="364263" lvl="2" indent="-177209"/>
            <a:r>
              <a:rPr lang="en-AU" sz="1200"/>
              <a:t>Some interview participants gained an element of what they had been seeking from the process. </a:t>
            </a:r>
          </a:p>
          <a:p>
            <a:pPr marL="177209" lvl="1" indent="-177209">
              <a:buFont typeface="Arial" panose="020B0604020202020204" pitchFamily="34" charset="0"/>
              <a:buChar char="•"/>
            </a:pPr>
            <a:r>
              <a:rPr lang="en-AU" sz="1200" b="1"/>
              <a:t>Post trial support </a:t>
            </a:r>
            <a:r>
              <a:rPr lang="en-AU" sz="1200"/>
              <a:t>was found to be lacking, particularly as complaints deal with the outcomes of the trial </a:t>
            </a:r>
          </a:p>
          <a:p>
            <a:pPr marL="177209" lvl="1" indent="-177209">
              <a:buFont typeface="Arial" panose="020B0604020202020204" pitchFamily="34" charset="0"/>
              <a:buChar char="•"/>
            </a:pPr>
            <a:r>
              <a:rPr lang="en-AU" sz="1200" b="1"/>
              <a:t>Reactions to the verdict </a:t>
            </a:r>
            <a:r>
              <a:rPr lang="en-AU" sz="1200"/>
              <a:t>for most interview participants was complex and linked to individual complainants reasons for proceeding to trial often being accountability for the offender and a feeling of being believed through the process, where these factors were not met complainants were disappointed. </a:t>
            </a:r>
          </a:p>
          <a:p>
            <a:pPr marL="177209" lvl="1" indent="-177209">
              <a:buFont typeface="Arial" panose="020B0604020202020204" pitchFamily="34" charset="0"/>
              <a:buChar char="•"/>
            </a:pPr>
            <a:endParaRPr lang="en-AU" sz="1200"/>
          </a:p>
          <a:p>
            <a:pPr marL="0" lvl="1"/>
            <a:r>
              <a:rPr lang="en-AU" sz="1200"/>
              <a:t>Notably,</a:t>
            </a:r>
            <a:r>
              <a:rPr lang="en-AU" sz="1200" b="1">
                <a:solidFill>
                  <a:schemeClr val="accent5"/>
                </a:solidFill>
              </a:rPr>
              <a:t> BOTH interview participants and informants indicated that they would be unlikely to report a sexual offence to police</a:t>
            </a:r>
          </a:p>
          <a:p>
            <a:endParaRPr lang="en-AU" sz="1200" b="1">
              <a:solidFill>
                <a:schemeClr val="accent5"/>
              </a:solidFill>
            </a:endParaRPr>
          </a:p>
        </p:txBody>
      </p:sp>
      <p:sp>
        <p:nvSpPr>
          <p:cNvPr id="4" name="Slide Number Placeholder 3"/>
          <p:cNvSpPr>
            <a:spLocks noGrp="1"/>
          </p:cNvSpPr>
          <p:nvPr>
            <p:ph type="sldNum" sz="quarter" idx="5"/>
          </p:nvPr>
        </p:nvSpPr>
        <p:spPr/>
        <p:txBody>
          <a:bodyPr/>
          <a:lstStyle/>
          <a:p>
            <a:fld id="{9B5D948F-A673-4DC7-A0E9-FA274EAF3634}" type="slidenum">
              <a:rPr lang="en-GB" smtClean="0"/>
              <a:pPr/>
              <a:t>21</a:t>
            </a:fld>
            <a:endParaRPr lang="en-GB"/>
          </a:p>
        </p:txBody>
      </p:sp>
    </p:spTree>
    <p:extLst>
      <p:ext uri="{BB962C8B-B14F-4D97-AF65-F5344CB8AC3E}">
        <p14:creationId xmlns:p14="http://schemas.microsoft.com/office/powerpoint/2010/main" val="22342533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FRANCES</a:t>
            </a:r>
          </a:p>
        </p:txBody>
      </p:sp>
      <p:sp>
        <p:nvSpPr>
          <p:cNvPr id="4" name="Slide Number Placeholder 3"/>
          <p:cNvSpPr>
            <a:spLocks noGrp="1"/>
          </p:cNvSpPr>
          <p:nvPr>
            <p:ph type="sldNum" sz="quarter" idx="5"/>
          </p:nvPr>
        </p:nvSpPr>
        <p:spPr/>
        <p:txBody>
          <a:bodyPr/>
          <a:lstStyle/>
          <a:p>
            <a:fld id="{9B5D948F-A673-4DC7-A0E9-FA274EAF3634}" type="slidenum">
              <a:rPr lang="en-GB" smtClean="0"/>
              <a:pPr/>
              <a:t>22</a:t>
            </a:fld>
            <a:endParaRPr lang="en-GB"/>
          </a:p>
        </p:txBody>
      </p:sp>
    </p:spTree>
    <p:extLst>
      <p:ext uri="{BB962C8B-B14F-4D97-AF65-F5344CB8AC3E}">
        <p14:creationId xmlns:p14="http://schemas.microsoft.com/office/powerpoint/2010/main" val="38247955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ELENA</a:t>
            </a:r>
          </a:p>
        </p:txBody>
      </p:sp>
      <p:sp>
        <p:nvSpPr>
          <p:cNvPr id="4" name="Slide Number Placeholder 3"/>
          <p:cNvSpPr>
            <a:spLocks noGrp="1"/>
          </p:cNvSpPr>
          <p:nvPr>
            <p:ph type="sldNum" sz="quarter" idx="5"/>
          </p:nvPr>
        </p:nvSpPr>
        <p:spPr/>
        <p:txBody>
          <a:bodyPr/>
          <a:lstStyle/>
          <a:p>
            <a:fld id="{9B5D948F-A673-4DC7-A0E9-FA274EAF3634}" type="slidenum">
              <a:rPr lang="en-GB" smtClean="0"/>
              <a:pPr/>
              <a:t>23</a:t>
            </a:fld>
            <a:endParaRPr lang="en-GB"/>
          </a:p>
        </p:txBody>
      </p:sp>
    </p:spTree>
    <p:extLst>
      <p:ext uri="{BB962C8B-B14F-4D97-AF65-F5344CB8AC3E}">
        <p14:creationId xmlns:p14="http://schemas.microsoft.com/office/powerpoint/2010/main" val="17018922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ELENA</a:t>
            </a:r>
          </a:p>
        </p:txBody>
      </p:sp>
      <p:sp>
        <p:nvSpPr>
          <p:cNvPr id="4" name="Slide Number Placeholder 3"/>
          <p:cNvSpPr>
            <a:spLocks noGrp="1"/>
          </p:cNvSpPr>
          <p:nvPr>
            <p:ph type="sldNum" sz="quarter" idx="5"/>
          </p:nvPr>
        </p:nvSpPr>
        <p:spPr/>
        <p:txBody>
          <a:bodyPr/>
          <a:lstStyle/>
          <a:p>
            <a:fld id="{9B5D948F-A673-4DC7-A0E9-FA274EAF3634}" type="slidenum">
              <a:rPr lang="en-GB" smtClean="0"/>
              <a:pPr/>
              <a:t>24</a:t>
            </a:fld>
            <a:endParaRPr lang="en-GB"/>
          </a:p>
        </p:txBody>
      </p:sp>
    </p:spTree>
    <p:extLst>
      <p:ext uri="{BB962C8B-B14F-4D97-AF65-F5344CB8AC3E}">
        <p14:creationId xmlns:p14="http://schemas.microsoft.com/office/powerpoint/2010/main" val="31543483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10"/>
              </a:spcBef>
              <a:spcAft>
                <a:spcPts val="310"/>
              </a:spcAft>
            </a:pPr>
            <a:r>
              <a:rPr lang="en-AU" sz="1000" b="1">
                <a:solidFill>
                  <a:srgbClr val="000000"/>
                </a:solidFill>
                <a:ea typeface="Yu Mincho" panose="02020400000000000000" pitchFamily="18" charset="-128"/>
                <a:cs typeface="Arial" panose="020B0604020202020204" pitchFamily="34" charset="0"/>
              </a:rPr>
              <a:t>1 Deliver targeted public awareness campaigns and associated resources for the community, and GPs and other frontline health professionals</a:t>
            </a:r>
            <a:endParaRPr lang="en-AU" sz="1000">
              <a:solidFill>
                <a:srgbClr val="000000"/>
              </a:solidFill>
              <a:ea typeface="Yu Mincho" panose="02020400000000000000" pitchFamily="18" charset="-128"/>
              <a:cs typeface="Arial" panose="020B0604020202020204" pitchFamily="34" charset="0"/>
            </a:endParaRPr>
          </a:p>
          <a:p>
            <a:pPr>
              <a:spcBef>
                <a:spcPts val="310"/>
              </a:spcBef>
              <a:spcAft>
                <a:spcPts val="310"/>
              </a:spcAft>
            </a:pPr>
            <a:r>
              <a:rPr lang="en-AU" sz="1000">
                <a:solidFill>
                  <a:srgbClr val="000000"/>
                </a:solidFill>
                <a:ea typeface="Yu Mincho" panose="02020400000000000000" pitchFamily="18" charset="-128"/>
                <a:cs typeface="Arial" panose="020B0604020202020204" pitchFamily="34" charset="0"/>
              </a:rPr>
              <a:t>These campaigns would seek to improve victim-survivors’ understanding of their experience as well as build a more nuanced understanding in common disclosure points – such as family, friends, and frontline health professionals – of the reporting process and available supports. </a:t>
            </a:r>
          </a:p>
          <a:p>
            <a:pPr>
              <a:spcBef>
                <a:spcPts val="310"/>
              </a:spcBef>
              <a:spcAft>
                <a:spcPts val="310"/>
              </a:spcAft>
            </a:pPr>
            <a:r>
              <a:rPr lang="en-AU" sz="1000">
                <a:solidFill>
                  <a:srgbClr val="000000"/>
                </a:solidFill>
                <a:ea typeface="Yu Mincho" panose="02020400000000000000" pitchFamily="18" charset="-128"/>
                <a:cs typeface="Arial" panose="020B0604020202020204" pitchFamily="34" charset="0"/>
              </a:rPr>
              <a:t>Campaigns would benefit from being tailored to different community groups (such as victim-survivors, family and friends, and the broader community) and different professions (such as GPs and other frontline health professionals, counsellors, and other key points of disclosure). </a:t>
            </a:r>
          </a:p>
          <a:p>
            <a:pPr>
              <a:spcBef>
                <a:spcPts val="310"/>
              </a:spcBef>
              <a:spcAft>
                <a:spcPts val="310"/>
              </a:spcAft>
            </a:pPr>
            <a:r>
              <a:rPr lang="en-AU" sz="1000">
                <a:solidFill>
                  <a:srgbClr val="000000"/>
                </a:solidFill>
                <a:ea typeface="Yu Mincho" panose="02020400000000000000" pitchFamily="18" charset="-128"/>
                <a:cs typeface="Arial" panose="020B0604020202020204" pitchFamily="34" charset="0"/>
              </a:rPr>
              <a:t>Resources may include details of the process from reporting a sexual offence through to trial, with examples and/or anecdotes of ‘success stories’ in order to support victim-survivors’ understanding.</a:t>
            </a:r>
          </a:p>
          <a:p>
            <a:pPr>
              <a:spcBef>
                <a:spcPts val="310"/>
              </a:spcBef>
              <a:spcAft>
                <a:spcPts val="310"/>
              </a:spcAft>
            </a:pPr>
            <a:endParaRPr lang="en-AU" sz="1000" b="1">
              <a:solidFill>
                <a:srgbClr val="000000"/>
              </a:solidFill>
              <a:ea typeface="Yu Mincho" panose="02020400000000000000" pitchFamily="18" charset="-128"/>
              <a:cs typeface="Arial" panose="020B0604020202020204" pitchFamily="34" charset="0"/>
            </a:endParaRPr>
          </a:p>
          <a:p>
            <a:pPr>
              <a:spcBef>
                <a:spcPts val="310"/>
              </a:spcBef>
              <a:spcAft>
                <a:spcPts val="310"/>
              </a:spcAft>
            </a:pPr>
            <a:r>
              <a:rPr lang="en-AU" sz="1000" b="1">
                <a:solidFill>
                  <a:srgbClr val="000000"/>
                </a:solidFill>
                <a:ea typeface="Yu Mincho" panose="02020400000000000000" pitchFamily="18" charset="-128"/>
                <a:cs typeface="Arial" panose="020B0604020202020204" pitchFamily="34" charset="0"/>
              </a:rPr>
              <a:t>2 Consider establishing a model of care which connects victim-survivors with a consistent source of support</a:t>
            </a:r>
            <a:endParaRPr lang="en-AU" sz="1000">
              <a:solidFill>
                <a:srgbClr val="000000"/>
              </a:solidFill>
              <a:ea typeface="Yu Mincho" panose="02020400000000000000" pitchFamily="18" charset="-128"/>
              <a:cs typeface="Arial" panose="020B0604020202020204" pitchFamily="34" charset="0"/>
            </a:endParaRPr>
          </a:p>
          <a:p>
            <a:pPr>
              <a:spcBef>
                <a:spcPts val="310"/>
              </a:spcBef>
              <a:spcAft>
                <a:spcPts val="310"/>
              </a:spcAft>
            </a:pPr>
            <a:r>
              <a:rPr lang="en-AU" sz="1000">
                <a:solidFill>
                  <a:srgbClr val="000000"/>
                </a:solidFill>
                <a:ea typeface="Yu Mincho" panose="02020400000000000000" pitchFamily="18" charset="-128"/>
                <a:cs typeface="Arial" panose="020B0604020202020204" pitchFamily="34" charset="0"/>
              </a:rPr>
              <a:t>The proposed approach would involve support that is distinct from other specialised roles already in existence and should be focused on information and advocacy, as well as coordination of care. It would ensure that victim-survivors are provided with consistent end-to-end support.</a:t>
            </a:r>
          </a:p>
          <a:p>
            <a:pPr>
              <a:spcBef>
                <a:spcPts val="310"/>
              </a:spcBef>
              <a:spcAft>
                <a:spcPts val="310"/>
              </a:spcAft>
            </a:pPr>
            <a:endParaRPr lang="en-AU" sz="1000" b="1">
              <a:solidFill>
                <a:srgbClr val="000000"/>
              </a:solidFill>
              <a:ea typeface="Yu Mincho" panose="02020400000000000000" pitchFamily="18" charset="-128"/>
              <a:cs typeface="Arial" panose="020B0604020202020204" pitchFamily="34" charset="0"/>
            </a:endParaRPr>
          </a:p>
          <a:p>
            <a:pPr>
              <a:spcBef>
                <a:spcPts val="310"/>
              </a:spcBef>
              <a:spcAft>
                <a:spcPts val="310"/>
              </a:spcAft>
            </a:pPr>
            <a:r>
              <a:rPr lang="en-AU" sz="1000" b="1">
                <a:solidFill>
                  <a:srgbClr val="000000"/>
                </a:solidFill>
                <a:ea typeface="Yu Mincho" panose="02020400000000000000" pitchFamily="18" charset="-128"/>
                <a:cs typeface="Arial" panose="020B0604020202020204" pitchFamily="34" charset="0"/>
              </a:rPr>
              <a:t>3 Explore options which facilitate access for complainants to timely and accurate legal information regarding the legal process</a:t>
            </a:r>
            <a:endParaRPr lang="en-AU" sz="1000">
              <a:solidFill>
                <a:srgbClr val="000000"/>
              </a:solidFill>
              <a:ea typeface="Yu Mincho" panose="02020400000000000000" pitchFamily="18" charset="-128"/>
              <a:cs typeface="Arial" panose="020B0604020202020204" pitchFamily="34" charset="0"/>
            </a:endParaRPr>
          </a:p>
          <a:p>
            <a:pPr>
              <a:spcBef>
                <a:spcPts val="310"/>
              </a:spcBef>
              <a:spcAft>
                <a:spcPts val="310"/>
              </a:spcAft>
            </a:pPr>
            <a:r>
              <a:rPr lang="en-AU" sz="1000">
                <a:solidFill>
                  <a:srgbClr val="000000"/>
                </a:solidFill>
                <a:ea typeface="Yu Mincho" panose="02020400000000000000" pitchFamily="18" charset="-128"/>
                <a:cs typeface="Arial" panose="020B0604020202020204" pitchFamily="34" charset="0"/>
              </a:rPr>
              <a:t>Access to legal information and expertise will ensure that victim-survivors have access to timely advice which can help them understand the process, access support on procedural issues, and improve their confidence in the legal process overall.</a:t>
            </a:r>
          </a:p>
          <a:p>
            <a:pPr>
              <a:spcBef>
                <a:spcPts val="310"/>
              </a:spcBef>
              <a:spcAft>
                <a:spcPts val="310"/>
              </a:spcAft>
            </a:pPr>
            <a:endParaRPr lang="en-AU" sz="1000" b="1">
              <a:solidFill>
                <a:srgbClr val="000000"/>
              </a:solidFill>
              <a:ea typeface="Yu Mincho" panose="02020400000000000000" pitchFamily="18" charset="-128"/>
              <a:cs typeface="Arial" panose="020B0604020202020204" pitchFamily="34" charset="0"/>
            </a:endParaRPr>
          </a:p>
          <a:p>
            <a:pPr>
              <a:spcBef>
                <a:spcPts val="310"/>
              </a:spcBef>
              <a:spcAft>
                <a:spcPts val="310"/>
              </a:spcAft>
            </a:pPr>
            <a:r>
              <a:rPr lang="en-AU" sz="1000" b="1">
                <a:solidFill>
                  <a:srgbClr val="000000"/>
                </a:solidFill>
                <a:ea typeface="Yu Mincho" panose="02020400000000000000" pitchFamily="18" charset="-128"/>
                <a:cs typeface="Arial" panose="020B0604020202020204" pitchFamily="34" charset="0"/>
              </a:rPr>
              <a:t>4 Introduce a multiagency protocol that outlines the roles and responsibilities of all stakeholders in the criminal justice process in the context of sexual offences</a:t>
            </a:r>
            <a:endParaRPr lang="en-AU" sz="1000">
              <a:solidFill>
                <a:srgbClr val="000000"/>
              </a:solidFill>
              <a:ea typeface="Yu Mincho" panose="02020400000000000000" pitchFamily="18" charset="-128"/>
              <a:cs typeface="Arial" panose="020B0604020202020204" pitchFamily="34" charset="0"/>
            </a:endParaRPr>
          </a:p>
          <a:p>
            <a:pPr>
              <a:spcBef>
                <a:spcPts val="310"/>
              </a:spcBef>
              <a:spcAft>
                <a:spcPts val="310"/>
              </a:spcAft>
            </a:pPr>
            <a:r>
              <a:rPr lang="en-AU" sz="1000">
                <a:solidFill>
                  <a:srgbClr val="000000"/>
                </a:solidFill>
                <a:ea typeface="Yu Mincho" panose="02020400000000000000" pitchFamily="18" charset="-128"/>
                <a:cs typeface="Arial" panose="020B0604020202020204" pitchFamily="34" charset="0"/>
              </a:rPr>
              <a:t>The agencies involved in this protocol could include NSW Police Force, ODPP, NSW Health, and Victims Support. </a:t>
            </a:r>
          </a:p>
          <a:p>
            <a:pPr>
              <a:spcBef>
                <a:spcPts val="310"/>
              </a:spcBef>
              <a:spcAft>
                <a:spcPts val="310"/>
              </a:spcAft>
            </a:pPr>
            <a:r>
              <a:rPr lang="en-AU" sz="1000">
                <a:solidFill>
                  <a:srgbClr val="000000"/>
                </a:solidFill>
                <a:ea typeface="Yu Mincho" panose="02020400000000000000" pitchFamily="18" charset="-128"/>
                <a:cs typeface="Arial" panose="020B0604020202020204" pitchFamily="34" charset="0"/>
              </a:rPr>
              <a:t>The intention of this protocol is to inform improvement and support across the reporting and prosecution process.</a:t>
            </a:r>
          </a:p>
          <a:p>
            <a:pPr>
              <a:spcBef>
                <a:spcPts val="310"/>
              </a:spcBef>
              <a:spcAft>
                <a:spcPts val="310"/>
              </a:spcAft>
            </a:pPr>
            <a:endParaRPr lang="en-AU" sz="1000" b="1">
              <a:solidFill>
                <a:srgbClr val="000000"/>
              </a:solidFill>
              <a:ea typeface="Yu Mincho" panose="02020400000000000000" pitchFamily="18" charset="-128"/>
              <a:cs typeface="Arial" panose="020B0604020202020204" pitchFamily="34" charset="0"/>
            </a:endParaRPr>
          </a:p>
          <a:p>
            <a:pPr>
              <a:spcBef>
                <a:spcPts val="310"/>
              </a:spcBef>
              <a:spcAft>
                <a:spcPts val="310"/>
              </a:spcAft>
            </a:pPr>
            <a:r>
              <a:rPr lang="en-AU" sz="1000" b="1">
                <a:solidFill>
                  <a:srgbClr val="000000"/>
                </a:solidFill>
                <a:ea typeface="Yu Mincho" panose="02020400000000000000" pitchFamily="18" charset="-128"/>
                <a:cs typeface="Arial" panose="020B0604020202020204" pitchFamily="34" charset="0"/>
              </a:rPr>
              <a:t>5 Introduce a NSW Police Code of Practice for Sexual Violence to standardise a trauma informed approach to working with complainants and investigating sexual offences</a:t>
            </a:r>
            <a:endParaRPr lang="en-AU" sz="1000">
              <a:solidFill>
                <a:srgbClr val="000000"/>
              </a:solidFill>
              <a:ea typeface="Yu Mincho" panose="02020400000000000000" pitchFamily="18" charset="-128"/>
              <a:cs typeface="Arial" panose="020B0604020202020204" pitchFamily="34" charset="0"/>
            </a:endParaRPr>
          </a:p>
          <a:p>
            <a:pPr>
              <a:spcBef>
                <a:spcPts val="310"/>
              </a:spcBef>
              <a:spcAft>
                <a:spcPts val="310"/>
              </a:spcAft>
            </a:pPr>
            <a:r>
              <a:rPr lang="en-AU" sz="1000">
                <a:solidFill>
                  <a:srgbClr val="000000"/>
                </a:solidFill>
                <a:ea typeface="Yu Mincho" panose="02020400000000000000" pitchFamily="18" charset="-128"/>
                <a:cs typeface="Arial" panose="020B0604020202020204" pitchFamily="34" charset="0"/>
              </a:rPr>
              <a:t>This Code of Practice would act as a companion to the Code of Practice for Domestic and Family Violence.</a:t>
            </a:r>
          </a:p>
          <a:p>
            <a:pPr>
              <a:spcBef>
                <a:spcPts val="310"/>
              </a:spcBef>
              <a:spcAft>
                <a:spcPts val="310"/>
              </a:spcAft>
            </a:pPr>
            <a:endParaRPr lang="en-AU" sz="1000" b="1">
              <a:solidFill>
                <a:srgbClr val="000000"/>
              </a:solidFill>
              <a:ea typeface="Yu Mincho" panose="02020400000000000000" pitchFamily="18" charset="-128"/>
              <a:cs typeface="Arial" panose="020B0604020202020204" pitchFamily="34" charset="0"/>
            </a:endParaRPr>
          </a:p>
          <a:p>
            <a:pPr>
              <a:spcBef>
                <a:spcPts val="310"/>
              </a:spcBef>
              <a:spcAft>
                <a:spcPts val="310"/>
              </a:spcAft>
            </a:pPr>
            <a:r>
              <a:rPr lang="en-AU" sz="1000" b="1">
                <a:solidFill>
                  <a:srgbClr val="000000"/>
                </a:solidFill>
                <a:ea typeface="Yu Mincho" panose="02020400000000000000" pitchFamily="18" charset="-128"/>
                <a:cs typeface="Arial" panose="020B0604020202020204" pitchFamily="34" charset="0"/>
              </a:rPr>
              <a:t>6 Roll out training for NSW Police across all commands on trauma, sexual offence myths, and impacts of sexual violence</a:t>
            </a:r>
            <a:endParaRPr lang="en-AU" sz="1000">
              <a:solidFill>
                <a:srgbClr val="000000"/>
              </a:solidFill>
              <a:ea typeface="Yu Mincho" panose="02020400000000000000" pitchFamily="18" charset="-128"/>
              <a:cs typeface="Arial" panose="020B0604020202020204" pitchFamily="34" charset="0"/>
            </a:endParaRPr>
          </a:p>
          <a:p>
            <a:pPr>
              <a:spcBef>
                <a:spcPts val="310"/>
              </a:spcBef>
              <a:spcAft>
                <a:spcPts val="310"/>
              </a:spcAft>
            </a:pPr>
            <a:r>
              <a:rPr lang="en-AU" sz="1000">
                <a:solidFill>
                  <a:srgbClr val="000000"/>
                </a:solidFill>
                <a:ea typeface="Yu Mincho" panose="02020400000000000000" pitchFamily="18" charset="-128"/>
                <a:cs typeface="Arial" panose="020B0604020202020204" pitchFamily="34" charset="0"/>
              </a:rPr>
              <a:t>Training will enable consistent police practice in line with the proposed Code of Practice for Sexual Violence. Ideally, this training would include co-design and delivery by victim-survivors with lived experience of sexual offences and the criminal justice process, supported by frontline practitioners. </a:t>
            </a:r>
          </a:p>
          <a:p>
            <a:pPr>
              <a:spcBef>
                <a:spcPts val="310"/>
              </a:spcBef>
              <a:spcAft>
                <a:spcPts val="310"/>
              </a:spcAft>
            </a:pPr>
            <a:r>
              <a:rPr lang="en-AU" sz="1000">
                <a:solidFill>
                  <a:srgbClr val="000000"/>
                </a:solidFill>
                <a:ea typeface="Yu Mincho" panose="02020400000000000000" pitchFamily="18" charset="-128"/>
                <a:cs typeface="Arial" panose="020B0604020202020204" pitchFamily="34" charset="0"/>
              </a:rPr>
              <a:t>Consideration will need to be given to the capacity of frontline officers to ensure that this training is appropriately scheduled and prioritised by Commands.</a:t>
            </a:r>
          </a:p>
          <a:p>
            <a:pPr>
              <a:spcBef>
                <a:spcPts val="310"/>
              </a:spcBef>
              <a:spcAft>
                <a:spcPts val="310"/>
              </a:spcAft>
            </a:pPr>
            <a:endParaRPr lang="en-AU" sz="1000" b="1">
              <a:solidFill>
                <a:srgbClr val="000000"/>
              </a:solidFill>
              <a:ea typeface="Yu Mincho" panose="02020400000000000000" pitchFamily="18" charset="-128"/>
              <a:cs typeface="Arial" panose="020B0604020202020204" pitchFamily="34" charset="0"/>
            </a:endParaRPr>
          </a:p>
          <a:p>
            <a:pPr>
              <a:spcBef>
                <a:spcPts val="310"/>
              </a:spcBef>
              <a:spcAft>
                <a:spcPts val="310"/>
              </a:spcAft>
            </a:pPr>
            <a:r>
              <a:rPr lang="en-AU" sz="1000" b="1">
                <a:solidFill>
                  <a:srgbClr val="000000"/>
                </a:solidFill>
                <a:ea typeface="Yu Mincho" panose="02020400000000000000" pitchFamily="18" charset="-128"/>
                <a:cs typeface="Arial" panose="020B0604020202020204" pitchFamily="34" charset="0"/>
              </a:rPr>
              <a:t>7 Pursue initiatives to improve access to, and quality of, medical and forensic examinations</a:t>
            </a:r>
            <a:endParaRPr lang="en-AU" sz="1000">
              <a:solidFill>
                <a:srgbClr val="000000"/>
              </a:solidFill>
              <a:ea typeface="Yu Mincho" panose="02020400000000000000" pitchFamily="18" charset="-128"/>
              <a:cs typeface="Arial" panose="020B0604020202020204" pitchFamily="34" charset="0"/>
            </a:endParaRPr>
          </a:p>
          <a:p>
            <a:pPr>
              <a:spcBef>
                <a:spcPts val="310"/>
              </a:spcBef>
              <a:spcAft>
                <a:spcPts val="310"/>
              </a:spcAft>
            </a:pPr>
            <a:r>
              <a:rPr lang="en-AU" sz="1000">
                <a:solidFill>
                  <a:srgbClr val="000000"/>
                </a:solidFill>
                <a:ea typeface="Yu Mincho" panose="02020400000000000000" pitchFamily="18" charset="-128"/>
                <a:cs typeface="Arial" panose="020B0604020202020204" pitchFamily="34" charset="0"/>
              </a:rPr>
              <a:t>This could include:</a:t>
            </a:r>
          </a:p>
          <a:p>
            <a:pPr marL="354418" indent="-354418">
              <a:spcBef>
                <a:spcPts val="310"/>
              </a:spcBef>
              <a:spcAft>
                <a:spcPts val="310"/>
              </a:spcAft>
              <a:buSzPts val="1000"/>
              <a:buFont typeface="Arial" panose="020B0604020202020204" pitchFamily="34" charset="0"/>
              <a:buChar char="•"/>
            </a:pPr>
            <a:r>
              <a:rPr lang="en-AU" sz="1000">
                <a:solidFill>
                  <a:srgbClr val="000000"/>
                </a:solidFill>
                <a:ea typeface="Calibri" panose="020F0502020204030204" pitchFamily="34" charset="0"/>
                <a:cs typeface="Times New Roman" panose="02020603050405020304" pitchFamily="18" charset="0"/>
              </a:rPr>
              <a:t>Conducting a statewide review of the process of evidence collection and recording to determine where gaps are occurring within the system and within the state.</a:t>
            </a:r>
          </a:p>
          <a:p>
            <a:pPr marL="354418" indent="-354418">
              <a:spcBef>
                <a:spcPts val="310"/>
              </a:spcBef>
              <a:spcAft>
                <a:spcPts val="310"/>
              </a:spcAft>
              <a:buSzPts val="1000"/>
              <a:buFont typeface="Arial" panose="020B0604020202020204" pitchFamily="34" charset="0"/>
              <a:buChar char="•"/>
            </a:pPr>
            <a:r>
              <a:rPr lang="en-AU" sz="1000">
                <a:solidFill>
                  <a:srgbClr val="000000"/>
                </a:solidFill>
                <a:ea typeface="Calibri" panose="020F0502020204030204" pitchFamily="34" charset="0"/>
                <a:cs typeface="Times New Roman" panose="02020603050405020304" pitchFamily="18" charset="0"/>
              </a:rPr>
              <a:t>Developing guidelines and associated training for NSW Police Force officers and mainstream frontline health professionals (such as GPs) on the medical and forensic examination process.</a:t>
            </a:r>
          </a:p>
          <a:p>
            <a:pPr>
              <a:spcBef>
                <a:spcPts val="310"/>
              </a:spcBef>
              <a:spcAft>
                <a:spcPts val="310"/>
              </a:spcAft>
            </a:pPr>
            <a:endParaRPr lang="en-AU" sz="1000" b="1">
              <a:solidFill>
                <a:srgbClr val="000000"/>
              </a:solidFill>
              <a:ea typeface="Yu Mincho" panose="02020400000000000000" pitchFamily="18" charset="-128"/>
              <a:cs typeface="Arial" panose="020B0604020202020204" pitchFamily="34" charset="0"/>
            </a:endParaRPr>
          </a:p>
          <a:p>
            <a:pPr>
              <a:spcBef>
                <a:spcPts val="310"/>
              </a:spcBef>
              <a:spcAft>
                <a:spcPts val="310"/>
              </a:spcAft>
            </a:pPr>
            <a:r>
              <a:rPr lang="en-AU" sz="1000" b="1">
                <a:solidFill>
                  <a:srgbClr val="000000"/>
                </a:solidFill>
                <a:ea typeface="Yu Mincho" panose="02020400000000000000" pitchFamily="18" charset="-128"/>
                <a:cs typeface="Arial" panose="020B0604020202020204" pitchFamily="34" charset="0"/>
              </a:rPr>
              <a:t>8 Adopt a Sexual Offence Model Litigant approach in all sexual offence trials</a:t>
            </a:r>
            <a:endParaRPr lang="en-AU" sz="1000">
              <a:solidFill>
                <a:srgbClr val="000000"/>
              </a:solidFill>
              <a:ea typeface="Yu Mincho" panose="02020400000000000000" pitchFamily="18" charset="-128"/>
              <a:cs typeface="Arial" panose="020B0604020202020204" pitchFamily="34" charset="0"/>
            </a:endParaRPr>
          </a:p>
          <a:p>
            <a:pPr>
              <a:spcBef>
                <a:spcPts val="310"/>
              </a:spcBef>
              <a:spcAft>
                <a:spcPts val="310"/>
              </a:spcAft>
            </a:pPr>
            <a:r>
              <a:rPr lang="en-AU" sz="1000">
                <a:solidFill>
                  <a:srgbClr val="000000"/>
                </a:solidFill>
                <a:ea typeface="Yu Mincho" panose="02020400000000000000" pitchFamily="18" charset="-128"/>
                <a:cs typeface="Arial" panose="020B0604020202020204" pitchFamily="34" charset="0"/>
              </a:rPr>
              <a:t>A Sexual Offence Model Litigant approach is designed to realise the intent of the relevant legislative reforms in recent years, including the introduction of new jury directions. An approach of this kind would include establishing a form of ‘ground rules’ between the parties’ representatives and the presiding judge to ensure that expectations around appropriate lines of questioning and trauma-informed approaches are shared and understood.</a:t>
            </a:r>
          </a:p>
          <a:p>
            <a:pPr>
              <a:spcBef>
                <a:spcPts val="310"/>
              </a:spcBef>
              <a:spcAft>
                <a:spcPts val="310"/>
              </a:spcAft>
            </a:pPr>
            <a:endParaRPr lang="en-AU" sz="1000" b="1">
              <a:solidFill>
                <a:srgbClr val="000000"/>
              </a:solidFill>
              <a:ea typeface="Yu Mincho" panose="02020400000000000000" pitchFamily="18" charset="-128"/>
              <a:cs typeface="Arial" panose="020B0604020202020204" pitchFamily="34" charset="0"/>
            </a:endParaRPr>
          </a:p>
          <a:p>
            <a:pPr>
              <a:spcBef>
                <a:spcPts val="310"/>
              </a:spcBef>
              <a:spcAft>
                <a:spcPts val="310"/>
              </a:spcAft>
            </a:pPr>
            <a:r>
              <a:rPr lang="en-AU" sz="1000" b="1">
                <a:solidFill>
                  <a:srgbClr val="000000"/>
                </a:solidFill>
                <a:ea typeface="Yu Mincho" panose="02020400000000000000" pitchFamily="18" charset="-128"/>
                <a:cs typeface="Arial" panose="020B0604020202020204" pitchFamily="34" charset="0"/>
              </a:rPr>
              <a:t>9 Develop and deliver consistent specialist training regarding the impacts of trauma and the provision of trauma-informed approaches for judicial officers and court personnel</a:t>
            </a:r>
            <a:endParaRPr lang="en-AU" sz="1000">
              <a:solidFill>
                <a:srgbClr val="000000"/>
              </a:solidFill>
              <a:ea typeface="Yu Mincho" panose="02020400000000000000" pitchFamily="18" charset="-128"/>
              <a:cs typeface="Arial" panose="020B0604020202020204" pitchFamily="34" charset="0"/>
            </a:endParaRPr>
          </a:p>
          <a:p>
            <a:pPr>
              <a:spcBef>
                <a:spcPts val="310"/>
              </a:spcBef>
              <a:spcAft>
                <a:spcPts val="310"/>
              </a:spcAft>
            </a:pPr>
            <a:r>
              <a:rPr lang="en-AU" sz="1000">
                <a:solidFill>
                  <a:srgbClr val="000000"/>
                </a:solidFill>
                <a:ea typeface="Yu Mincho" panose="02020400000000000000" pitchFamily="18" charset="-128"/>
                <a:cs typeface="Arial" panose="020B0604020202020204" pitchFamily="34" charset="0"/>
              </a:rPr>
              <a:t>This training would target judicial officers and court personnel, as well as legal practitioners who work in the jurisdiction. This recognises that all interactions that a complainant has, at all points of the process, can contribute to new trauma and potentially deter them from continuing with the process.</a:t>
            </a:r>
          </a:p>
          <a:p>
            <a:endParaRPr lang="en-AU" sz="1000"/>
          </a:p>
        </p:txBody>
      </p:sp>
      <p:sp>
        <p:nvSpPr>
          <p:cNvPr id="4" name="Slide Number Placeholder 3"/>
          <p:cNvSpPr>
            <a:spLocks noGrp="1"/>
          </p:cNvSpPr>
          <p:nvPr>
            <p:ph type="sldNum" sz="quarter" idx="5"/>
          </p:nvPr>
        </p:nvSpPr>
        <p:spPr/>
        <p:txBody>
          <a:bodyPr/>
          <a:lstStyle/>
          <a:p>
            <a:fld id="{9B5D948F-A673-4DC7-A0E9-FA274EAF3634}" type="slidenum">
              <a:rPr lang="en-GB" smtClean="0"/>
              <a:pPr/>
              <a:t>25</a:t>
            </a:fld>
            <a:endParaRPr lang="en-GB"/>
          </a:p>
        </p:txBody>
      </p:sp>
    </p:spTree>
    <p:extLst>
      <p:ext uri="{BB962C8B-B14F-4D97-AF65-F5344CB8AC3E}">
        <p14:creationId xmlns:p14="http://schemas.microsoft.com/office/powerpoint/2010/main" val="957852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10"/>
              </a:spcBef>
              <a:spcAft>
                <a:spcPts val="310"/>
              </a:spcAft>
            </a:pPr>
            <a:r>
              <a:rPr lang="en-AU" sz="1000" b="1">
                <a:solidFill>
                  <a:srgbClr val="000000"/>
                </a:solidFill>
                <a:ea typeface="Yu Mincho" panose="02020400000000000000" pitchFamily="18" charset="-128"/>
                <a:cs typeface="Calibri" panose="020F0502020204030204" pitchFamily="34" charset="0"/>
              </a:rPr>
              <a:t>10 Commission research into areas identified by this study as warranting closer examination</a:t>
            </a:r>
            <a:endParaRPr lang="en-AU" sz="1000">
              <a:solidFill>
                <a:srgbClr val="000000"/>
              </a:solidFill>
              <a:ea typeface="Yu Mincho" panose="02020400000000000000" pitchFamily="18" charset="-128"/>
              <a:cs typeface="Arial" panose="020B0604020202020204" pitchFamily="34" charset="0"/>
            </a:endParaRPr>
          </a:p>
          <a:p>
            <a:pPr>
              <a:spcBef>
                <a:spcPts val="310"/>
              </a:spcBef>
              <a:spcAft>
                <a:spcPts val="310"/>
              </a:spcAft>
            </a:pPr>
            <a:r>
              <a:rPr lang="en-AU" sz="1000">
                <a:solidFill>
                  <a:srgbClr val="000000"/>
                </a:solidFill>
                <a:ea typeface="Yu Mincho" panose="02020400000000000000" pitchFamily="18" charset="-128"/>
                <a:cs typeface="Arial" panose="020B0604020202020204" pitchFamily="34" charset="0"/>
              </a:rPr>
              <a:t>This study has highlighted a number of areas that would warrant further research to understand drivers and identify areas for improvement:</a:t>
            </a:r>
          </a:p>
          <a:p>
            <a:pPr marL="354418" indent="-354418">
              <a:spcBef>
                <a:spcPts val="310"/>
              </a:spcBef>
              <a:spcAft>
                <a:spcPts val="310"/>
              </a:spcAft>
              <a:buSzPts val="1000"/>
              <a:buFont typeface="Arial" panose="020B0604020202020204" pitchFamily="34" charset="0"/>
              <a:buChar char="•"/>
            </a:pPr>
            <a:r>
              <a:rPr lang="en-AU" sz="1000">
                <a:solidFill>
                  <a:srgbClr val="000000"/>
                </a:solidFill>
                <a:ea typeface="Calibri" panose="020F0502020204030204" pitchFamily="34" charset="0"/>
                <a:cs typeface="Times New Roman" panose="02020603050405020304" pitchFamily="18" charset="0"/>
              </a:rPr>
              <a:t>The experiences of people who are victim-survivors of sexual violence but who have not made a report to police to identify ways to address barriers to reporting. </a:t>
            </a:r>
          </a:p>
          <a:p>
            <a:pPr marL="354418" indent="-354418">
              <a:spcBef>
                <a:spcPts val="310"/>
              </a:spcBef>
              <a:spcAft>
                <a:spcPts val="310"/>
              </a:spcAft>
              <a:buSzPts val="1000"/>
              <a:buFont typeface="Arial" panose="020B0604020202020204" pitchFamily="34" charset="0"/>
              <a:buChar char="•"/>
            </a:pPr>
            <a:r>
              <a:rPr lang="en-AU" sz="1000">
                <a:solidFill>
                  <a:srgbClr val="000000"/>
                </a:solidFill>
                <a:ea typeface="Calibri" panose="020F0502020204030204" pitchFamily="34" charset="0"/>
                <a:cs typeface="Times New Roman" panose="02020603050405020304" pitchFamily="18" charset="0"/>
              </a:rPr>
              <a:t>Why, despite stronger case management approaches in the District Court, complainants are still experiencing adjournments and associated delays in their sexual offence matters.</a:t>
            </a:r>
          </a:p>
          <a:p>
            <a:pPr marL="354418" indent="-354418">
              <a:spcBef>
                <a:spcPts val="310"/>
              </a:spcBef>
              <a:spcAft>
                <a:spcPts val="310"/>
              </a:spcAft>
              <a:buSzPts val="1000"/>
              <a:buFont typeface="Arial" panose="020B0604020202020204" pitchFamily="34" charset="0"/>
              <a:buChar char="•"/>
            </a:pPr>
            <a:r>
              <a:rPr lang="en-AU" sz="1000">
                <a:solidFill>
                  <a:srgbClr val="000000"/>
                </a:solidFill>
                <a:ea typeface="Calibri" panose="020F0502020204030204" pitchFamily="34" charset="0"/>
                <a:cs typeface="Times New Roman" panose="02020603050405020304" pitchFamily="18" charset="0"/>
              </a:rPr>
              <a:t>The experiences of Aboriginal and Torres Strait Islander communities in relation to sexual offending and engagement with the legal process.</a:t>
            </a:r>
          </a:p>
          <a:p>
            <a:pPr>
              <a:spcBef>
                <a:spcPts val="310"/>
              </a:spcBef>
              <a:spcAft>
                <a:spcPts val="310"/>
              </a:spcAft>
            </a:pPr>
            <a:endParaRPr lang="en-AU" sz="1000" b="1">
              <a:solidFill>
                <a:srgbClr val="000000"/>
              </a:solidFill>
              <a:ea typeface="Yu Mincho" panose="02020400000000000000" pitchFamily="18" charset="-128"/>
              <a:cs typeface="Arial" panose="020B0604020202020204" pitchFamily="34" charset="0"/>
            </a:endParaRPr>
          </a:p>
          <a:p>
            <a:pPr>
              <a:spcBef>
                <a:spcPts val="310"/>
              </a:spcBef>
              <a:spcAft>
                <a:spcPts val="310"/>
              </a:spcAft>
            </a:pPr>
            <a:r>
              <a:rPr lang="en-AU" sz="1000" b="1">
                <a:solidFill>
                  <a:srgbClr val="000000"/>
                </a:solidFill>
                <a:ea typeface="Yu Mincho" panose="02020400000000000000" pitchFamily="18" charset="-128"/>
                <a:cs typeface="Arial" panose="020B0604020202020204" pitchFamily="34" charset="0"/>
              </a:rPr>
              <a:t>11 Conduct a demand, funding, and service model assessment of the WAS to determine what level of investment would ensure consistent provision of the service across the state</a:t>
            </a:r>
            <a:endParaRPr lang="en-AU" sz="1000">
              <a:solidFill>
                <a:srgbClr val="000000"/>
              </a:solidFill>
              <a:ea typeface="Yu Mincho" panose="02020400000000000000" pitchFamily="18" charset="-128"/>
              <a:cs typeface="Arial" panose="020B0604020202020204" pitchFamily="34" charset="0"/>
            </a:endParaRPr>
          </a:p>
          <a:p>
            <a:pPr>
              <a:spcBef>
                <a:spcPts val="310"/>
              </a:spcBef>
              <a:spcAft>
                <a:spcPts val="310"/>
              </a:spcAft>
            </a:pPr>
            <a:r>
              <a:rPr lang="en-AU" sz="1000">
                <a:solidFill>
                  <a:srgbClr val="000000"/>
                </a:solidFill>
                <a:ea typeface="Yu Mincho" panose="02020400000000000000" pitchFamily="18" charset="-128"/>
                <a:cs typeface="Arial" panose="020B0604020202020204" pitchFamily="34" charset="0"/>
              </a:rPr>
              <a:t>The research found that complainants experienced the WAS role as more limited than they expected and that they would have preferred access to greater consistency and support. Similarly, informants spoke of variable access to WAS officers due to capacity within the service.</a:t>
            </a:r>
          </a:p>
          <a:p>
            <a:pPr>
              <a:spcBef>
                <a:spcPts val="310"/>
              </a:spcBef>
              <a:spcAft>
                <a:spcPts val="310"/>
              </a:spcAft>
            </a:pPr>
            <a:r>
              <a:rPr lang="en-AU" sz="1000">
                <a:solidFill>
                  <a:srgbClr val="000000"/>
                </a:solidFill>
                <a:ea typeface="Yu Mincho" panose="02020400000000000000" pitchFamily="18" charset="-128"/>
                <a:cs typeface="Arial" panose="020B0604020202020204" pitchFamily="34" charset="0"/>
              </a:rPr>
              <a:t>Supplementing recommendations above, the NSW Government should assess whether additional investment could support attendance at court by WAS officers where this is the complainant’s preference or where other forms of support are not available.</a:t>
            </a:r>
          </a:p>
          <a:p>
            <a:pPr algn="ctr">
              <a:lnSpc>
                <a:spcPct val="107000"/>
              </a:lnSpc>
              <a:spcAft>
                <a:spcPts val="620"/>
              </a:spcAft>
            </a:pPr>
            <a:endParaRPr lang="en-AU" sz="1000">
              <a:solidFill>
                <a:srgbClr val="000000"/>
              </a:solidFill>
              <a:ea typeface="Calibri" panose="020F0502020204030204" pitchFamily="34" charset="0"/>
              <a:cs typeface="Arial" panose="020B0604020202020204" pitchFamily="34" charset="0"/>
            </a:endParaRPr>
          </a:p>
          <a:p>
            <a:pPr>
              <a:spcBef>
                <a:spcPts val="310"/>
              </a:spcBef>
              <a:spcAft>
                <a:spcPts val="310"/>
              </a:spcAft>
            </a:pPr>
            <a:r>
              <a:rPr lang="en-AU" sz="1000" b="1">
                <a:solidFill>
                  <a:srgbClr val="000000"/>
                </a:solidFill>
                <a:ea typeface="Yu Mincho" panose="02020400000000000000" pitchFamily="18" charset="-128"/>
                <a:cs typeface="Arial" panose="020B0604020202020204" pitchFamily="34" charset="0"/>
              </a:rPr>
              <a:t>12 Conduct a demand and funding review of the statewide NSW Health SAS network to determine what level of investment would ensure consistent provision of specialist, therapeutic supports across the state</a:t>
            </a:r>
            <a:endParaRPr lang="en-AU" sz="1000">
              <a:solidFill>
                <a:srgbClr val="000000"/>
              </a:solidFill>
              <a:ea typeface="Yu Mincho" panose="02020400000000000000" pitchFamily="18" charset="-128"/>
              <a:cs typeface="Arial" panose="020B0604020202020204" pitchFamily="34" charset="0"/>
            </a:endParaRPr>
          </a:p>
          <a:p>
            <a:pPr>
              <a:spcBef>
                <a:spcPts val="310"/>
              </a:spcBef>
              <a:spcAft>
                <a:spcPts val="310"/>
              </a:spcAft>
            </a:pPr>
            <a:r>
              <a:rPr lang="en-AU" sz="1000">
                <a:solidFill>
                  <a:srgbClr val="000000"/>
                </a:solidFill>
                <a:ea typeface="Yu Mincho" panose="02020400000000000000" pitchFamily="18" charset="-128"/>
                <a:cs typeface="Arial" panose="020B0604020202020204" pitchFamily="34" charset="0"/>
              </a:rPr>
              <a:t>We heard that capacity and workload pressures mean the NSW Health SAS network is not able to consistently provide specialist support for victim-survivors of sexual violence. A thorough assessment is required to understand the level of existing and future demand for NSW Health SASs and the funding required to meet that demand with the full suite of specialist, therapeutic support required by victim survivors. The funding model should also recognise the role of SASs in providing clinical supervision and advice to other health services and external agencies.</a:t>
            </a:r>
          </a:p>
          <a:p>
            <a:pPr algn="ctr">
              <a:lnSpc>
                <a:spcPct val="107000"/>
              </a:lnSpc>
              <a:spcAft>
                <a:spcPts val="620"/>
              </a:spcAft>
            </a:pPr>
            <a:endParaRPr lang="en-AU" sz="1000">
              <a:solidFill>
                <a:srgbClr val="000000"/>
              </a:solidFill>
              <a:ea typeface="Calibri" panose="020F0502020204030204" pitchFamily="34" charset="0"/>
              <a:cs typeface="Arial" panose="020B0604020202020204" pitchFamily="34" charset="0"/>
            </a:endParaRPr>
          </a:p>
          <a:p>
            <a:pPr>
              <a:spcBef>
                <a:spcPts val="310"/>
              </a:spcBef>
              <a:spcAft>
                <a:spcPts val="310"/>
              </a:spcAft>
            </a:pPr>
            <a:r>
              <a:rPr lang="en-AU" sz="1000" b="1">
                <a:solidFill>
                  <a:srgbClr val="000000"/>
                </a:solidFill>
                <a:ea typeface="Yu Mincho" panose="02020400000000000000" pitchFamily="18" charset="-128"/>
                <a:cs typeface="Arial" panose="020B0604020202020204" pitchFamily="34" charset="0"/>
              </a:rPr>
              <a:t>13 Explore the development of a sexual violence Restorative Justice Service to deliver restorative approaches in sexual offence matters</a:t>
            </a:r>
            <a:endParaRPr lang="en-AU" sz="1000">
              <a:solidFill>
                <a:srgbClr val="000000"/>
              </a:solidFill>
              <a:ea typeface="Yu Mincho" panose="02020400000000000000" pitchFamily="18" charset="-128"/>
              <a:cs typeface="Arial" panose="020B0604020202020204" pitchFamily="34" charset="0"/>
            </a:endParaRPr>
          </a:p>
          <a:p>
            <a:pPr>
              <a:spcBef>
                <a:spcPts val="310"/>
              </a:spcBef>
              <a:spcAft>
                <a:spcPts val="310"/>
              </a:spcAft>
            </a:pPr>
            <a:r>
              <a:rPr lang="en-AU" sz="1000">
                <a:solidFill>
                  <a:srgbClr val="000000"/>
                </a:solidFill>
                <a:ea typeface="Yu Mincho" panose="02020400000000000000" pitchFamily="18" charset="-128"/>
                <a:cs typeface="Arial" panose="020B0604020202020204" pitchFamily="34" charset="0"/>
              </a:rPr>
              <a:t>A Restorative Justice Service could sit alongside the traditional legal process to enable victim-survivors to pursue a justice response that suits their experience and recovery. This could include having an opportunity to tell their story experiencing recognition of what had occurred, receiving information about relevant events, and receiving an apology and reparations.</a:t>
            </a:r>
          </a:p>
          <a:p>
            <a:pPr>
              <a:spcBef>
                <a:spcPts val="310"/>
              </a:spcBef>
              <a:spcAft>
                <a:spcPts val="310"/>
              </a:spcAft>
            </a:pPr>
            <a:endParaRPr lang="en-AU" sz="1000" b="1">
              <a:solidFill>
                <a:srgbClr val="000000"/>
              </a:solidFill>
              <a:ea typeface="Calibri" panose="020F0502020204030204" pitchFamily="34" charset="0"/>
              <a:cs typeface="Arial" panose="020B0604020202020204" pitchFamily="34" charset="0"/>
            </a:endParaRPr>
          </a:p>
          <a:p>
            <a:pPr>
              <a:spcBef>
                <a:spcPts val="310"/>
              </a:spcBef>
              <a:spcAft>
                <a:spcPts val="310"/>
              </a:spcAft>
            </a:pPr>
            <a:r>
              <a:rPr lang="en-AU" sz="1000" b="1">
                <a:solidFill>
                  <a:srgbClr val="000000"/>
                </a:solidFill>
                <a:ea typeface="Calibri" panose="020F0502020204030204" pitchFamily="34" charset="0"/>
                <a:cs typeface="Arial" panose="020B0604020202020204" pitchFamily="34" charset="0"/>
              </a:rPr>
              <a:t>14 </a:t>
            </a:r>
            <a:r>
              <a:rPr lang="en-AU" sz="1000" b="1">
                <a:solidFill>
                  <a:srgbClr val="000000"/>
                </a:solidFill>
                <a:ea typeface="Yu Mincho" panose="02020400000000000000" pitchFamily="18" charset="-128"/>
                <a:cs typeface="Arial" panose="020B0604020202020204" pitchFamily="34" charset="0"/>
              </a:rPr>
              <a:t>Commit to public reporting on the timeliness of sexual offences, the number of sexual offence matters that are withdrawn, and reasons for the outcomes of sexual offence matters</a:t>
            </a:r>
            <a:endParaRPr lang="en-AU" sz="1000">
              <a:solidFill>
                <a:srgbClr val="000000"/>
              </a:solidFill>
              <a:ea typeface="Yu Mincho" panose="02020400000000000000" pitchFamily="18" charset="-128"/>
              <a:cs typeface="Arial" panose="020B0604020202020204" pitchFamily="34" charset="0"/>
            </a:endParaRPr>
          </a:p>
          <a:p>
            <a:pPr>
              <a:spcBef>
                <a:spcPts val="310"/>
              </a:spcBef>
              <a:spcAft>
                <a:spcPts val="310"/>
              </a:spcAft>
            </a:pPr>
            <a:r>
              <a:rPr lang="en-AU" sz="1000">
                <a:solidFill>
                  <a:srgbClr val="000000"/>
                </a:solidFill>
                <a:ea typeface="Yu Mincho" panose="02020400000000000000" pitchFamily="18" charset="-128"/>
                <a:cs typeface="Arial" panose="020B0604020202020204" pitchFamily="34" charset="0"/>
              </a:rPr>
              <a:t>Public reporting will provide greater transparency on decisions that are made during the reporting and investigation process. This will improve understanding of attrition patterns and improve accountability of police and prosecution agencies for their actions and decisions at different stages of the investigation and prosecution process. It will also enable monitoring of the impact of implementing the recommendations outlined above to determine if more needs to be done.</a:t>
            </a:r>
          </a:p>
        </p:txBody>
      </p:sp>
      <p:sp>
        <p:nvSpPr>
          <p:cNvPr id="4" name="Slide Number Placeholder 3"/>
          <p:cNvSpPr>
            <a:spLocks noGrp="1"/>
          </p:cNvSpPr>
          <p:nvPr>
            <p:ph type="sldNum" sz="quarter" idx="5"/>
          </p:nvPr>
        </p:nvSpPr>
        <p:spPr/>
        <p:txBody>
          <a:bodyPr/>
          <a:lstStyle/>
          <a:p>
            <a:fld id="{9B5D948F-A673-4DC7-A0E9-FA274EAF3634}" type="slidenum">
              <a:rPr lang="en-GB" smtClean="0"/>
              <a:pPr/>
              <a:t>26</a:t>
            </a:fld>
            <a:endParaRPr lang="en-GB"/>
          </a:p>
        </p:txBody>
      </p:sp>
    </p:spTree>
    <p:extLst>
      <p:ext uri="{BB962C8B-B14F-4D97-AF65-F5344CB8AC3E}">
        <p14:creationId xmlns:p14="http://schemas.microsoft.com/office/powerpoint/2010/main" val="20246260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FRANCES</a:t>
            </a:r>
          </a:p>
        </p:txBody>
      </p:sp>
      <p:sp>
        <p:nvSpPr>
          <p:cNvPr id="4" name="Slide Number Placeholder 3"/>
          <p:cNvSpPr>
            <a:spLocks noGrp="1"/>
          </p:cNvSpPr>
          <p:nvPr>
            <p:ph type="sldNum" sz="quarter" idx="5"/>
          </p:nvPr>
        </p:nvSpPr>
        <p:spPr/>
        <p:txBody>
          <a:bodyPr/>
          <a:lstStyle/>
          <a:p>
            <a:fld id="{9B5D948F-A673-4DC7-A0E9-FA274EAF3634}" type="slidenum">
              <a:rPr lang="en-GB" smtClean="0"/>
              <a:pPr/>
              <a:t>27</a:t>
            </a:fld>
            <a:endParaRPr lang="en-GB"/>
          </a:p>
        </p:txBody>
      </p:sp>
    </p:spTree>
    <p:extLst>
      <p:ext uri="{BB962C8B-B14F-4D97-AF65-F5344CB8AC3E}">
        <p14:creationId xmlns:p14="http://schemas.microsoft.com/office/powerpoint/2010/main" val="7760772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B5D948F-A673-4DC7-A0E9-FA274EAF3634}" type="slidenum">
              <a:rPr lang="en-GB" smtClean="0"/>
              <a:pPr/>
              <a:t>28</a:t>
            </a:fld>
            <a:endParaRPr lang="en-GB"/>
          </a:p>
        </p:txBody>
      </p:sp>
    </p:spTree>
    <p:extLst>
      <p:ext uri="{BB962C8B-B14F-4D97-AF65-F5344CB8AC3E}">
        <p14:creationId xmlns:p14="http://schemas.microsoft.com/office/powerpoint/2010/main" val="36949742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B5D948F-A673-4DC7-A0E9-FA274EAF3634}" type="slidenum">
              <a:rPr lang="en-GB" smtClean="0"/>
              <a:pPr/>
              <a:t>29</a:t>
            </a:fld>
            <a:endParaRPr lang="en-GB"/>
          </a:p>
        </p:txBody>
      </p:sp>
    </p:spTree>
    <p:extLst>
      <p:ext uri="{BB962C8B-B14F-4D97-AF65-F5344CB8AC3E}">
        <p14:creationId xmlns:p14="http://schemas.microsoft.com/office/powerpoint/2010/main" val="931517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t>FRANCES: SCOPE AND KPMG</a:t>
            </a:r>
          </a:p>
          <a:p>
            <a:r>
              <a:rPr lang="en-AU" sz="1100" dirty="0"/>
              <a:t>KPMG led consultations with total of 118 key </a:t>
            </a:r>
            <a:r>
              <a:rPr lang="en-AU" sz="1100" u="sng" dirty="0"/>
              <a:t>informants</a:t>
            </a:r>
            <a:r>
              <a:rPr lang="en-AU" sz="1100" dirty="0"/>
              <a:t>. Agencies represented through these focus groups included:</a:t>
            </a:r>
          </a:p>
          <a:p>
            <a:pPr marL="272663" indent="-272663">
              <a:buFont typeface="Arial" panose="020B0604020202020204" pitchFamily="34" charset="0"/>
              <a:buChar char="•"/>
            </a:pPr>
            <a:r>
              <a:rPr lang="en-AU" sz="1100" dirty="0"/>
              <a:t>NSW Sexual Assault Services </a:t>
            </a:r>
          </a:p>
          <a:p>
            <a:pPr marL="272663" indent="-272663">
              <a:buFont typeface="Arial" panose="020B0604020202020204" pitchFamily="34" charset="0"/>
              <a:buChar char="•"/>
            </a:pPr>
            <a:r>
              <a:rPr lang="en-AU" sz="1100" dirty="0"/>
              <a:t>NSW Police </a:t>
            </a:r>
          </a:p>
          <a:p>
            <a:pPr marL="272663" indent="-272663">
              <a:buFont typeface="Arial" panose="020B0604020202020204" pitchFamily="34" charset="0"/>
              <a:buChar char="•"/>
            </a:pPr>
            <a:r>
              <a:rPr lang="en-AU" sz="1100" dirty="0"/>
              <a:t>Legal services</a:t>
            </a:r>
          </a:p>
          <a:p>
            <a:pPr marL="272663" indent="-272663">
              <a:buFont typeface="Arial" panose="020B0604020202020204" pitchFamily="34" charset="0"/>
              <a:buChar char="•"/>
            </a:pPr>
            <a:r>
              <a:rPr lang="en-AU" sz="1100" dirty="0"/>
              <a:t>Judicial officers</a:t>
            </a:r>
          </a:p>
          <a:p>
            <a:pPr marL="272663" indent="-272663">
              <a:buFont typeface="Arial" panose="020B0604020202020204" pitchFamily="34" charset="0"/>
              <a:buChar char="•"/>
            </a:pPr>
            <a:r>
              <a:rPr lang="en-AU" sz="1100" dirty="0"/>
              <a:t>Aboriginal and Torres Strait Islander service providers</a:t>
            </a:r>
          </a:p>
          <a:p>
            <a:pPr marL="272663" indent="-272663">
              <a:buFont typeface="Arial" panose="020B0604020202020204" pitchFamily="34" charset="0"/>
              <a:buChar char="•"/>
            </a:pPr>
            <a:r>
              <a:rPr lang="en-AU" sz="1100" dirty="0"/>
              <a:t>Survivor advocacy and support organisations</a:t>
            </a:r>
          </a:p>
          <a:p>
            <a:pPr marL="272663" indent="-272663">
              <a:buFont typeface="Arial" panose="020B0604020202020204" pitchFamily="34" charset="0"/>
              <a:buChar char="•"/>
            </a:pPr>
            <a:r>
              <a:rPr lang="en-AU" sz="1100" dirty="0"/>
              <a:t>Women’s Health Centres</a:t>
            </a:r>
          </a:p>
          <a:p>
            <a:pPr marL="272663" indent="-272663" fontAlgn="t">
              <a:buFont typeface="Arial" panose="020B0604020202020204" pitchFamily="34" charset="0"/>
              <a:buChar char="•"/>
            </a:pPr>
            <a:r>
              <a:rPr lang="en-AU" sz="1100" dirty="0"/>
              <a:t>Services and advocates for people with disability</a:t>
            </a:r>
          </a:p>
          <a:p>
            <a:pPr marL="272663" indent="-272663" fontAlgn="t">
              <a:buFont typeface="Arial" panose="020B0604020202020204" pitchFamily="34" charset="0"/>
              <a:buChar char="•"/>
            </a:pPr>
            <a:r>
              <a:rPr lang="en-AU" sz="1100" dirty="0"/>
              <a:t>LGBTIQ+ focused services </a:t>
            </a:r>
          </a:p>
          <a:p>
            <a:pPr marL="272663" indent="-272663" fontAlgn="t">
              <a:buFont typeface="Arial" panose="020B0604020202020204" pitchFamily="34" charset="0"/>
              <a:buChar char="•"/>
            </a:pPr>
            <a:r>
              <a:rPr lang="en-AU" sz="1100" dirty="0"/>
              <a:t>CALD-specific services, including those for asylum seekers and refugees </a:t>
            </a:r>
          </a:p>
          <a:p>
            <a:pPr marL="272663" indent="-272663" fontAlgn="t">
              <a:buFont typeface="Arial" panose="020B0604020202020204" pitchFamily="34" charset="0"/>
              <a:buChar char="•"/>
            </a:pPr>
            <a:r>
              <a:rPr lang="en-AU" sz="1100" dirty="0"/>
              <a:t>Sex worker advocacy organisations</a:t>
            </a:r>
          </a:p>
          <a:p>
            <a:pPr marL="272663" indent="-272663" fontAlgn="t">
              <a:buFont typeface="Arial" panose="020B0604020202020204" pitchFamily="34" charset="0"/>
              <a:buChar char="•"/>
            </a:pPr>
            <a:r>
              <a:rPr lang="en-AU" sz="1100" dirty="0"/>
              <a:t>Office of the Commissioner of Victim’s Rights</a:t>
            </a:r>
          </a:p>
          <a:p>
            <a:endParaRPr lang="en-AU" sz="1100" dirty="0"/>
          </a:p>
          <a:p>
            <a:r>
              <a:rPr lang="en-AU" sz="1100" dirty="0"/>
              <a:t>ELENA: CIJ INTERVIEWS</a:t>
            </a:r>
          </a:p>
          <a:p>
            <a:r>
              <a:rPr lang="en-AU" sz="1100" dirty="0"/>
              <a:t>The CIJ led interviews with a total of 34 individual </a:t>
            </a:r>
            <a:r>
              <a:rPr lang="en-AU" sz="1100" u="sng" dirty="0"/>
              <a:t>complainants</a:t>
            </a:r>
            <a:r>
              <a:rPr lang="en-AU" sz="1100" dirty="0"/>
              <a:t>.</a:t>
            </a:r>
          </a:p>
          <a:p>
            <a:r>
              <a:rPr lang="en-AU" sz="1100" dirty="0"/>
              <a:t>The CIJ’s work is focused on the justice system and those who come into contact with it, including vulnerable populations. The CIJ brought extensive experience designing and conducting qualitative research with people who have experienced harm and trauma, including people who may face particular barriers to accessing and engaging with support.</a:t>
            </a:r>
          </a:p>
        </p:txBody>
      </p:sp>
      <p:sp>
        <p:nvSpPr>
          <p:cNvPr id="4" name="Slide Number Placeholder 3"/>
          <p:cNvSpPr>
            <a:spLocks noGrp="1"/>
          </p:cNvSpPr>
          <p:nvPr>
            <p:ph type="sldNum" sz="quarter" idx="5"/>
          </p:nvPr>
        </p:nvSpPr>
        <p:spPr/>
        <p:txBody>
          <a:bodyPr/>
          <a:lstStyle/>
          <a:p>
            <a:fld id="{9B5D948F-A673-4DC7-A0E9-FA274EAF3634}" type="slidenum">
              <a:rPr lang="en-GB" smtClean="0"/>
              <a:pPr/>
              <a:t>3</a:t>
            </a:fld>
            <a:endParaRPr lang="en-GB"/>
          </a:p>
        </p:txBody>
      </p:sp>
    </p:spTree>
    <p:extLst>
      <p:ext uri="{BB962C8B-B14F-4D97-AF65-F5344CB8AC3E}">
        <p14:creationId xmlns:p14="http://schemas.microsoft.com/office/powerpoint/2010/main" val="2761956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ELENA</a:t>
            </a:r>
          </a:p>
        </p:txBody>
      </p:sp>
      <p:sp>
        <p:nvSpPr>
          <p:cNvPr id="4" name="Slide Number Placeholder 3"/>
          <p:cNvSpPr>
            <a:spLocks noGrp="1"/>
          </p:cNvSpPr>
          <p:nvPr>
            <p:ph type="sldNum" sz="quarter" idx="5"/>
          </p:nvPr>
        </p:nvSpPr>
        <p:spPr/>
        <p:txBody>
          <a:bodyPr/>
          <a:lstStyle/>
          <a:p>
            <a:fld id="{9B5D948F-A673-4DC7-A0E9-FA274EAF3634}" type="slidenum">
              <a:rPr lang="en-GB" smtClean="0"/>
              <a:pPr/>
              <a:t>4</a:t>
            </a:fld>
            <a:endParaRPr lang="en-GB"/>
          </a:p>
        </p:txBody>
      </p:sp>
    </p:spTree>
    <p:extLst>
      <p:ext uri="{BB962C8B-B14F-4D97-AF65-F5344CB8AC3E}">
        <p14:creationId xmlns:p14="http://schemas.microsoft.com/office/powerpoint/2010/main" val="746511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2526">
              <a:spcAft>
                <a:spcPts val="260"/>
              </a:spcAft>
              <a:defRPr/>
            </a:pPr>
            <a:r>
              <a:rPr lang="en-AU" sz="1100" b="1" dirty="0">
                <a:solidFill>
                  <a:schemeClr val="bg1"/>
                </a:solidFill>
                <a:latin typeface="Arial"/>
              </a:rPr>
              <a:t>Recruiting organisations included:</a:t>
            </a:r>
          </a:p>
          <a:p>
            <a:pPr marL="163598" indent="-163598" defTabSz="872526">
              <a:spcAft>
                <a:spcPts val="260"/>
              </a:spcAft>
              <a:buFont typeface="Arial" panose="020B0604020202020204" pitchFamily="34" charset="0"/>
              <a:buChar char="•"/>
              <a:defRPr/>
            </a:pPr>
            <a:r>
              <a:rPr lang="en-AU" sz="1100" dirty="0">
                <a:solidFill>
                  <a:schemeClr val="bg1"/>
                </a:solidFill>
                <a:latin typeface="Arial"/>
              </a:rPr>
              <a:t>Sexual assault services</a:t>
            </a:r>
          </a:p>
          <a:p>
            <a:pPr marL="163598" indent="-163598" defTabSz="872526">
              <a:spcAft>
                <a:spcPts val="260"/>
              </a:spcAft>
              <a:buFont typeface="Arial" panose="020B0604020202020204" pitchFamily="34" charset="0"/>
              <a:buChar char="•"/>
              <a:defRPr/>
            </a:pPr>
            <a:r>
              <a:rPr lang="en-AU" sz="1100" dirty="0">
                <a:solidFill>
                  <a:schemeClr val="bg1"/>
                </a:solidFill>
                <a:latin typeface="Arial"/>
              </a:rPr>
              <a:t>Victim support services</a:t>
            </a:r>
          </a:p>
          <a:p>
            <a:pPr marL="163598" indent="-163598" defTabSz="872526">
              <a:spcAft>
                <a:spcPts val="260"/>
              </a:spcAft>
              <a:buFont typeface="Arial" panose="020B0604020202020204" pitchFamily="34" charset="0"/>
              <a:buChar char="•"/>
              <a:defRPr/>
            </a:pPr>
            <a:r>
              <a:rPr lang="en-AU" sz="1100" dirty="0">
                <a:solidFill>
                  <a:schemeClr val="bg1"/>
                </a:solidFill>
                <a:latin typeface="Arial"/>
              </a:rPr>
              <a:t>Family violence services</a:t>
            </a:r>
          </a:p>
          <a:p>
            <a:pPr marL="163598" indent="-163598" defTabSz="872526">
              <a:spcAft>
                <a:spcPts val="260"/>
              </a:spcAft>
              <a:buFont typeface="Arial" panose="020B0604020202020204" pitchFamily="34" charset="0"/>
              <a:buChar char="•"/>
              <a:defRPr/>
            </a:pPr>
            <a:r>
              <a:rPr lang="en-AU" sz="1100" dirty="0">
                <a:solidFill>
                  <a:schemeClr val="bg1"/>
                </a:solidFill>
                <a:latin typeface="Arial"/>
              </a:rPr>
              <a:t>Mental health and AOD services</a:t>
            </a:r>
          </a:p>
          <a:p>
            <a:pPr marL="163598" indent="-163598" defTabSz="872526">
              <a:spcAft>
                <a:spcPts val="260"/>
              </a:spcAft>
              <a:buFont typeface="Arial" panose="020B0604020202020204" pitchFamily="34" charset="0"/>
              <a:buChar char="•"/>
              <a:defRPr/>
            </a:pPr>
            <a:r>
              <a:rPr lang="en-AU" sz="1100" dirty="0">
                <a:solidFill>
                  <a:schemeClr val="bg1"/>
                </a:solidFill>
                <a:latin typeface="Arial"/>
              </a:rPr>
              <a:t>Cohort-specific services i.e. youth services, disability services, multicultural services, services for people from LGBTIQ+ communities, and services working with sex workers</a:t>
            </a:r>
          </a:p>
          <a:p>
            <a:pPr marL="163598" indent="-163598" defTabSz="872526">
              <a:spcAft>
                <a:spcPts val="260"/>
              </a:spcAft>
              <a:buFont typeface="Arial" panose="020B0604020202020204" pitchFamily="34" charset="0"/>
              <a:buChar char="•"/>
              <a:defRPr/>
            </a:pPr>
            <a:r>
              <a:rPr lang="en-AU" sz="1100" dirty="0">
                <a:solidFill>
                  <a:schemeClr val="bg1"/>
                </a:solidFill>
                <a:latin typeface="Arial"/>
              </a:rPr>
              <a:t>Aboriginal Community Controlled Organisations</a:t>
            </a:r>
          </a:p>
          <a:p>
            <a:pPr marL="163598" indent="-163598" defTabSz="872526">
              <a:spcAft>
                <a:spcPts val="260"/>
              </a:spcAft>
              <a:buFont typeface="Arial" panose="020B0604020202020204" pitchFamily="34" charset="0"/>
              <a:buChar char="•"/>
              <a:defRPr/>
            </a:pPr>
            <a:r>
              <a:rPr lang="en-AU" sz="1100" dirty="0">
                <a:solidFill>
                  <a:schemeClr val="bg1"/>
                </a:solidFill>
                <a:latin typeface="Arial"/>
              </a:rPr>
              <a:t>Offender-focussed services</a:t>
            </a:r>
          </a:p>
        </p:txBody>
      </p:sp>
      <p:sp>
        <p:nvSpPr>
          <p:cNvPr id="4" name="Slide Number Placeholder 3"/>
          <p:cNvSpPr>
            <a:spLocks noGrp="1"/>
          </p:cNvSpPr>
          <p:nvPr>
            <p:ph type="sldNum" sz="quarter" idx="5"/>
          </p:nvPr>
        </p:nvSpPr>
        <p:spPr/>
        <p:txBody>
          <a:bodyPr/>
          <a:lstStyle/>
          <a:p>
            <a:fld id="{9B5D948F-A673-4DC7-A0E9-FA274EAF3634}" type="slidenum">
              <a:rPr lang="en-GB" smtClean="0"/>
              <a:pPr/>
              <a:t>5</a:t>
            </a:fld>
            <a:endParaRPr lang="en-GB"/>
          </a:p>
        </p:txBody>
      </p:sp>
    </p:spTree>
    <p:extLst>
      <p:ext uri="{BB962C8B-B14F-4D97-AF65-F5344CB8AC3E}">
        <p14:creationId xmlns:p14="http://schemas.microsoft.com/office/powerpoint/2010/main" val="845403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B5D948F-A673-4DC7-A0E9-FA274EAF3634}" type="slidenum">
              <a:rPr lang="en-GB" smtClean="0"/>
              <a:pPr/>
              <a:t>6</a:t>
            </a:fld>
            <a:endParaRPr lang="en-GB"/>
          </a:p>
        </p:txBody>
      </p:sp>
    </p:spTree>
    <p:extLst>
      <p:ext uri="{BB962C8B-B14F-4D97-AF65-F5344CB8AC3E}">
        <p14:creationId xmlns:p14="http://schemas.microsoft.com/office/powerpoint/2010/main" val="3022214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B5D948F-A673-4DC7-A0E9-FA274EAF3634}" type="slidenum">
              <a:rPr lang="en-GB" smtClean="0"/>
              <a:pPr/>
              <a:t>7</a:t>
            </a:fld>
            <a:endParaRPr lang="en-GB"/>
          </a:p>
        </p:txBody>
      </p:sp>
    </p:spTree>
    <p:extLst>
      <p:ext uri="{BB962C8B-B14F-4D97-AF65-F5344CB8AC3E}">
        <p14:creationId xmlns:p14="http://schemas.microsoft.com/office/powerpoint/2010/main" val="2620256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B5D948F-A673-4DC7-A0E9-FA274EAF3634}" type="slidenum">
              <a:rPr lang="en-GB" smtClean="0"/>
              <a:pPr/>
              <a:t>8</a:t>
            </a:fld>
            <a:endParaRPr lang="en-GB"/>
          </a:p>
        </p:txBody>
      </p:sp>
    </p:spTree>
    <p:extLst>
      <p:ext uri="{BB962C8B-B14F-4D97-AF65-F5344CB8AC3E}">
        <p14:creationId xmlns:p14="http://schemas.microsoft.com/office/powerpoint/2010/main" val="2718160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FRANCES</a:t>
            </a:r>
          </a:p>
          <a:p>
            <a:r>
              <a:rPr lang="en-AU" sz="1200" dirty="0"/>
              <a:t>Both complainants and informants highlighted a number of barriers in reporting a sexual offence including</a:t>
            </a:r>
          </a:p>
          <a:p>
            <a:pPr marL="295348" indent="-295348" defTabSz="945114">
              <a:spcAft>
                <a:spcPts val="620"/>
              </a:spcAft>
              <a:buFont typeface="Arial" panose="020B0604020202020204" pitchFamily="34" charset="0"/>
              <a:buChar char="•"/>
              <a:defRPr/>
            </a:pPr>
            <a:r>
              <a:rPr lang="en-AU" sz="1200" dirty="0">
                <a:solidFill>
                  <a:srgbClr val="000000"/>
                </a:solidFill>
                <a:latin typeface="Arial"/>
              </a:rPr>
              <a:t>Victim-survivors </a:t>
            </a:r>
            <a:r>
              <a:rPr lang="en-AU" sz="1200" b="1" dirty="0">
                <a:solidFill>
                  <a:srgbClr val="000000"/>
                </a:solidFill>
                <a:latin typeface="Arial"/>
              </a:rPr>
              <a:t>blaming themselves or feeling shame </a:t>
            </a:r>
            <a:r>
              <a:rPr lang="en-AU" sz="1200" dirty="0">
                <a:solidFill>
                  <a:srgbClr val="000000"/>
                </a:solidFill>
                <a:latin typeface="Arial"/>
              </a:rPr>
              <a:t>for their response deterring them from reporting, or </a:t>
            </a:r>
            <a:r>
              <a:rPr lang="en-AU" sz="1200" b="1" dirty="0">
                <a:solidFill>
                  <a:srgbClr val="000000"/>
                </a:solidFill>
                <a:latin typeface="Arial"/>
              </a:rPr>
              <a:t>not seeing their assault as ‘serious enough’ </a:t>
            </a:r>
            <a:r>
              <a:rPr lang="en-AU" sz="1200" dirty="0">
                <a:solidFill>
                  <a:srgbClr val="000000"/>
                </a:solidFill>
                <a:latin typeface="Arial"/>
              </a:rPr>
              <a:t>to report</a:t>
            </a:r>
          </a:p>
          <a:p>
            <a:pPr marL="295348" indent="-295348" defTabSz="945114">
              <a:spcAft>
                <a:spcPts val="620"/>
              </a:spcAft>
              <a:buFont typeface="Arial" panose="020B0604020202020204" pitchFamily="34" charset="0"/>
              <a:buChar char="•"/>
              <a:defRPr/>
            </a:pPr>
            <a:r>
              <a:rPr lang="en-AU" sz="1200" b="1" dirty="0">
                <a:solidFill>
                  <a:srgbClr val="000000"/>
                </a:solidFill>
                <a:latin typeface="Arial"/>
              </a:rPr>
              <a:t>Community ideas of sexual assault </a:t>
            </a:r>
            <a:r>
              <a:rPr lang="en-AU" sz="1200" dirty="0">
                <a:solidFill>
                  <a:srgbClr val="000000"/>
                </a:solidFill>
                <a:latin typeface="Arial"/>
              </a:rPr>
              <a:t>means victim-survivors may fear the response they will get from their loved ones</a:t>
            </a:r>
          </a:p>
          <a:p>
            <a:pPr marL="295348" indent="-295348" defTabSz="945114">
              <a:spcAft>
                <a:spcPts val="620"/>
              </a:spcAft>
              <a:buFont typeface="Arial" panose="020B0604020202020204" pitchFamily="34" charset="0"/>
              <a:buChar char="•"/>
              <a:defRPr/>
            </a:pPr>
            <a:r>
              <a:rPr lang="en-AU" sz="1200" dirty="0">
                <a:solidFill>
                  <a:srgbClr val="000000"/>
                </a:solidFill>
                <a:latin typeface="Arial"/>
              </a:rPr>
              <a:t>Victim-survivors fearing the </a:t>
            </a:r>
            <a:r>
              <a:rPr lang="en-AU" sz="1200" b="1" dirty="0">
                <a:solidFill>
                  <a:srgbClr val="000000"/>
                </a:solidFill>
                <a:latin typeface="Arial"/>
              </a:rPr>
              <a:t>social repercussions </a:t>
            </a:r>
            <a:r>
              <a:rPr lang="en-AU" sz="1200" dirty="0">
                <a:solidFill>
                  <a:srgbClr val="000000"/>
                </a:solidFill>
                <a:latin typeface="Arial"/>
              </a:rPr>
              <a:t>of reporting a sexual offence perpetrated by their partner or a member of their local community, particularly in the case of First Nations victim-survivors and those from regional and rural areas</a:t>
            </a:r>
          </a:p>
          <a:p>
            <a:endParaRPr lang="en-AU" sz="1200" dirty="0"/>
          </a:p>
          <a:p>
            <a:pPr defTabSz="1041799">
              <a:defRPr/>
            </a:pPr>
            <a:r>
              <a:rPr lang="en-AU" sz="1200" dirty="0"/>
              <a:t>Complainants also raised the </a:t>
            </a:r>
            <a:r>
              <a:rPr lang="en-AU" sz="1200" b="1" dirty="0"/>
              <a:t>increased profile of sexual offences </a:t>
            </a:r>
            <a:r>
              <a:rPr lang="en-AU" sz="1200" dirty="0"/>
              <a:t>as a deterrent.</a:t>
            </a:r>
          </a:p>
          <a:p>
            <a:pPr defTabSz="1041799">
              <a:defRPr/>
            </a:pPr>
            <a:endParaRPr lang="en-AU" sz="1200" dirty="0"/>
          </a:p>
        </p:txBody>
      </p:sp>
      <p:sp>
        <p:nvSpPr>
          <p:cNvPr id="4" name="Slide Number Placeholder 3"/>
          <p:cNvSpPr>
            <a:spLocks noGrp="1"/>
          </p:cNvSpPr>
          <p:nvPr>
            <p:ph type="sldNum" sz="quarter" idx="5"/>
          </p:nvPr>
        </p:nvSpPr>
        <p:spPr/>
        <p:txBody>
          <a:bodyPr/>
          <a:lstStyle/>
          <a:p>
            <a:fld id="{9B5D948F-A673-4DC7-A0E9-FA274EAF3634}" type="slidenum">
              <a:rPr lang="en-GB" smtClean="0"/>
              <a:pPr/>
              <a:t>9</a:t>
            </a:fld>
            <a:endParaRPr lang="en-GB"/>
          </a:p>
        </p:txBody>
      </p:sp>
    </p:spTree>
    <p:extLst>
      <p:ext uri="{BB962C8B-B14F-4D97-AF65-F5344CB8AC3E}">
        <p14:creationId xmlns:p14="http://schemas.microsoft.com/office/powerpoint/2010/main" val="22870071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8" Type="http://schemas.openxmlformats.org/officeDocument/2006/relationships/hyperlink" Target="http://www.instagram.com/kpmgaustralia" TargetMode="External"/><Relationship Id="rId3" Type="http://schemas.openxmlformats.org/officeDocument/2006/relationships/image" Target="../media/image9.png"/><Relationship Id="rId7" Type="http://schemas.openxmlformats.org/officeDocument/2006/relationships/hyperlink" Target="https://www.youtube.com/user/kpmgaustralia" TargetMode="External"/><Relationship Id="rId12" Type="http://schemas.openxmlformats.org/officeDocument/2006/relationships/image" Target="../media/image2.svg"/><Relationship Id="rId2" Type="http://schemas.openxmlformats.org/officeDocument/2006/relationships/slideMaster" Target="../slideMasters/slideMaster1.xml"/><Relationship Id="rId1" Type="http://schemas.openxmlformats.org/officeDocument/2006/relationships/tags" Target="../tags/tag8.xml"/><Relationship Id="rId6" Type="http://schemas.openxmlformats.org/officeDocument/2006/relationships/hyperlink" Target="https://www.facebook.com/KPMGAustralia/" TargetMode="External"/><Relationship Id="rId11" Type="http://schemas.openxmlformats.org/officeDocument/2006/relationships/image" Target="../media/image1.png"/><Relationship Id="rId5" Type="http://schemas.openxmlformats.org/officeDocument/2006/relationships/hyperlink" Target="https://www.linkedin.com/company/kpmg-australia" TargetMode="External"/><Relationship Id="rId10" Type="http://schemas.openxmlformats.org/officeDocument/2006/relationships/hyperlink" Target="https://home.kpmg/au/en/home.html" TargetMode="External"/><Relationship Id="rId4" Type="http://schemas.openxmlformats.org/officeDocument/2006/relationships/hyperlink" Target="https://twitter.com/kpmgaustralia" TargetMode="External"/><Relationship Id="rId9" Type="http://schemas.openxmlformats.org/officeDocument/2006/relationships/hyperlink" Target="http://kpmg.com/socialmedia" TargetMode="Externa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Left Horizontal Window_KPMG Blue">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96C774-8B31-4EC8-BF6C-ACF71C2F0C15}"/>
              </a:ext>
            </a:extLst>
          </p:cNvPr>
          <p:cNvSpPr>
            <a:spLocks noChangeAspect="1"/>
          </p:cNvSpPr>
          <p:nvPr userDrawn="1"/>
        </p:nvSpPr>
        <p:spPr>
          <a:xfrm>
            <a:off x="899067" y="1557434"/>
            <a:ext cx="6999894" cy="4925752"/>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err="1">
              <a:solidFill>
                <a:schemeClr val="bg1"/>
              </a:solidFill>
              <a:latin typeface="KPMG Bold" panose="020B0803030202040204" pitchFamily="34" charset="0"/>
              <a:ea typeface="+mj-ea"/>
              <a:cs typeface="+mj-cs"/>
            </a:endParaRPr>
          </a:p>
        </p:txBody>
      </p:sp>
      <p:sp>
        <p:nvSpPr>
          <p:cNvPr id="2" name="Title 1"/>
          <p:cNvSpPr>
            <a:spLocks noGrp="1"/>
          </p:cNvSpPr>
          <p:nvPr>
            <p:ph type="ctrTitle" hasCustomPrompt="1"/>
          </p:nvPr>
        </p:nvSpPr>
        <p:spPr>
          <a:xfrm>
            <a:off x="1203716" y="1940005"/>
            <a:ext cx="6356094" cy="3200558"/>
          </a:xfrm>
          <a:noFill/>
          <a:ln w="3175">
            <a:noFill/>
            <a:prstDash val="lgDash"/>
          </a:ln>
        </p:spPr>
        <p:txBody>
          <a:bodyPr lIns="0" tIns="0" rIns="0" bIns="0" anchor="t" anchorCtr="0">
            <a:noAutofit/>
          </a:bodyPr>
          <a:lstStyle>
            <a:lvl1pPr algn="l">
              <a:defRPr sz="6600" baseline="0">
                <a:solidFill>
                  <a:schemeClr val="bg1"/>
                </a:solidFill>
              </a:defRPr>
            </a:lvl1pPr>
          </a:lstStyle>
          <a:p>
            <a:r>
              <a:rPr lang="en-GB"/>
              <a:t>Title slide text only</a:t>
            </a:r>
            <a:endParaRPr lang="en-US"/>
          </a:p>
        </p:txBody>
      </p:sp>
      <p:sp>
        <p:nvSpPr>
          <p:cNvPr id="6" name="Text Placeholder 3"/>
          <p:cNvSpPr>
            <a:spLocks noGrp="1"/>
          </p:cNvSpPr>
          <p:nvPr>
            <p:ph type="body" sz="quarter" idx="11"/>
          </p:nvPr>
        </p:nvSpPr>
        <p:spPr>
          <a:xfrm>
            <a:off x="1203716" y="5238369"/>
            <a:ext cx="6356094" cy="900157"/>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pic>
        <p:nvPicPr>
          <p:cNvPr id="8" name="Graphic 7">
            <a:extLst>
              <a:ext uri="{FF2B5EF4-FFF2-40B4-BE49-F238E27FC236}">
                <a16:creationId xmlns:a16="http://schemas.microsoft.com/office/drawing/2014/main" id="{F680A8EA-2B0E-411E-90AD-02F7AF4767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9067" y="409302"/>
            <a:ext cx="1007983" cy="406033"/>
          </a:xfrm>
          <a:prstGeom prst="rect">
            <a:avLst/>
          </a:prstGeom>
        </p:spPr>
      </p:pic>
    </p:spTree>
    <p:extLst>
      <p:ext uri="{BB962C8B-B14F-4D97-AF65-F5344CB8AC3E}">
        <p14:creationId xmlns:p14="http://schemas.microsoft.com/office/powerpoint/2010/main" val="185271779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Hero 04">
    <p:bg>
      <p:bgPr>
        <a:solidFill>
          <a:srgbClr val="00338D"/>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D91462-5285-497D-A79B-97551C586523}"/>
              </a:ext>
            </a:extLst>
          </p:cNvPr>
          <p:cNvPicPr>
            <a:picLocks noChangeAspect="1"/>
          </p:cNvPicPr>
          <p:nvPr userDrawn="1"/>
        </p:nvPicPr>
        <p:blipFill rotWithShape="1">
          <a:blip r:embed="rId2"/>
          <a:srcRect t="1946" b="1946"/>
          <a:stretch/>
        </p:blipFill>
        <p:spPr>
          <a:xfrm>
            <a:off x="0" y="-1"/>
            <a:ext cx="13439775" cy="7559676"/>
          </a:xfrm>
          <a:prstGeom prst="rect">
            <a:avLst/>
          </a:prstGeom>
        </p:spPr>
      </p:pic>
      <p:sp>
        <p:nvSpPr>
          <p:cNvPr id="6" name="Rectangle 5">
            <a:extLst>
              <a:ext uri="{FF2B5EF4-FFF2-40B4-BE49-F238E27FC236}">
                <a16:creationId xmlns:a16="http://schemas.microsoft.com/office/drawing/2014/main" id="{9DE4BCF1-E56F-4741-8EEA-0B82EAEE41A3}"/>
              </a:ext>
            </a:extLst>
          </p:cNvPr>
          <p:cNvSpPr/>
          <p:nvPr userDrawn="1"/>
        </p:nvSpPr>
        <p:spPr>
          <a:xfrm>
            <a:off x="1" y="-1"/>
            <a:ext cx="7013870" cy="7559676"/>
          </a:xfrm>
          <a:prstGeom prst="rect">
            <a:avLst/>
          </a:prstGeom>
          <a:gradFill>
            <a:gsLst>
              <a:gs pos="0">
                <a:srgbClr val="7213EA">
                  <a:alpha val="43000"/>
                </a:srgbClr>
              </a:gs>
              <a:gs pos="100000">
                <a:srgbClr val="1F4AE3">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GB" sz="1500" err="1">
              <a:solidFill>
                <a:schemeClr val="bg1"/>
              </a:solidFill>
            </a:endParaRPr>
          </a:p>
        </p:txBody>
      </p:sp>
      <p:sp>
        <p:nvSpPr>
          <p:cNvPr id="13" name="Graphic 6">
            <a:extLst>
              <a:ext uri="{FF2B5EF4-FFF2-40B4-BE49-F238E27FC236}">
                <a16:creationId xmlns:a16="http://schemas.microsoft.com/office/drawing/2014/main" id="{5648997C-0C4C-4D61-B98A-339C9264A952}"/>
              </a:ext>
            </a:extLst>
          </p:cNvPr>
          <p:cNvSpPr/>
          <p:nvPr userDrawn="1"/>
        </p:nvSpPr>
        <p:spPr>
          <a:xfrm>
            <a:off x="2463664" y="2075045"/>
            <a:ext cx="8508427" cy="3417166"/>
          </a:xfrm>
          <a:custGeom>
            <a:avLst/>
            <a:gdLst>
              <a:gd name="connsiteX0" fmla="*/ 6005027 w 7718488"/>
              <a:gd name="connsiteY0" fmla="*/ -77 h 3099991"/>
              <a:gd name="connsiteX1" fmla="*/ 6005027 w 7718488"/>
              <a:gd name="connsiteY1" fmla="*/ 1546752 h 3099991"/>
              <a:gd name="connsiteX2" fmla="*/ 5861992 w 7718488"/>
              <a:gd name="connsiteY2" fmla="*/ 1684334 h 3099991"/>
              <a:gd name="connsiteX3" fmla="*/ 5861992 w 7718488"/>
              <a:gd name="connsiteY3" fmla="*/ -77 h 3099991"/>
              <a:gd name="connsiteX4" fmla="*/ 4148727 w 7718488"/>
              <a:gd name="connsiteY4" fmla="*/ -77 h 3099991"/>
              <a:gd name="connsiteX5" fmla="*/ 4148727 w 7718488"/>
              <a:gd name="connsiteY5" fmla="*/ 1408466 h 3099991"/>
              <a:gd name="connsiteX6" fmla="*/ 4006746 w 7718488"/>
              <a:gd name="connsiteY6" fmla="*/ 1408466 h 3099991"/>
              <a:gd name="connsiteX7" fmla="*/ 4006746 w 7718488"/>
              <a:gd name="connsiteY7" fmla="*/ -77 h 3099991"/>
              <a:gd name="connsiteX8" fmla="*/ 2292953 w 7718488"/>
              <a:gd name="connsiteY8" fmla="*/ -77 h 3099991"/>
              <a:gd name="connsiteX9" fmla="*/ 2292953 w 7718488"/>
              <a:gd name="connsiteY9" fmla="*/ 1410753 h 3099991"/>
              <a:gd name="connsiteX10" fmla="*/ 2151149 w 7718488"/>
              <a:gd name="connsiteY10" fmla="*/ 1410753 h 3099991"/>
              <a:gd name="connsiteX11" fmla="*/ 2151149 w 7718488"/>
              <a:gd name="connsiteY11" fmla="*/ -77 h 3099991"/>
              <a:gd name="connsiteX12" fmla="*/ 437180 w 7718488"/>
              <a:gd name="connsiteY12" fmla="*/ -77 h 3099991"/>
              <a:gd name="connsiteX13" fmla="*/ 437180 w 7718488"/>
              <a:gd name="connsiteY13" fmla="*/ 1607802 h 3099991"/>
              <a:gd name="connsiteX14" fmla="*/ -21 w 7718488"/>
              <a:gd name="connsiteY14" fmla="*/ 3065783 h 3099991"/>
              <a:gd name="connsiteX15" fmla="*/ 384575 w 7718488"/>
              <a:gd name="connsiteY15" fmla="*/ 3065783 h 3099991"/>
              <a:gd name="connsiteX16" fmla="*/ 578105 w 7718488"/>
              <a:gd name="connsiteY16" fmla="*/ 2420098 h 3099991"/>
              <a:gd name="connsiteX17" fmla="*/ 633701 w 7718488"/>
              <a:gd name="connsiteY17" fmla="*/ 2420098 h 3099991"/>
              <a:gd name="connsiteX18" fmla="*/ 952673 w 7718488"/>
              <a:gd name="connsiteY18" fmla="*/ 3065783 h 3099991"/>
              <a:gd name="connsiteX19" fmla="*/ 1417144 w 7718488"/>
              <a:gd name="connsiteY19" fmla="*/ 3065783 h 3099991"/>
              <a:gd name="connsiteX20" fmla="*/ 1107496 w 7718488"/>
              <a:gd name="connsiteY20" fmla="*/ 2420098 h 3099991"/>
              <a:gd name="connsiteX21" fmla="*/ 1809657 w 7718488"/>
              <a:gd name="connsiteY21" fmla="*/ 2420098 h 3099991"/>
              <a:gd name="connsiteX22" fmla="*/ 1614896 w 7718488"/>
              <a:gd name="connsiteY22" fmla="*/ 3065783 h 3099991"/>
              <a:gd name="connsiteX23" fmla="*/ 2035207 w 7718488"/>
              <a:gd name="connsiteY23" fmla="*/ 3065783 h 3099991"/>
              <a:gd name="connsiteX24" fmla="*/ 2227329 w 7718488"/>
              <a:gd name="connsiteY24" fmla="*/ 2421857 h 3099991"/>
              <a:gd name="connsiteX25" fmla="*/ 2319696 w 7718488"/>
              <a:gd name="connsiteY25" fmla="*/ 2421857 h 3099991"/>
              <a:gd name="connsiteX26" fmla="*/ 2319696 w 7718488"/>
              <a:gd name="connsiteY26" fmla="*/ 2420098 h 3099991"/>
              <a:gd name="connsiteX27" fmla="*/ 3255324 w 7718488"/>
              <a:gd name="connsiteY27" fmla="*/ 2420098 h 3099991"/>
              <a:gd name="connsiteX28" fmla="*/ 3069711 w 7718488"/>
              <a:gd name="connsiteY28" fmla="*/ 3064024 h 3099991"/>
              <a:gd name="connsiteX29" fmla="*/ 3493541 w 7718488"/>
              <a:gd name="connsiteY29" fmla="*/ 3064024 h 3099991"/>
              <a:gd name="connsiteX30" fmla="*/ 3673172 w 7718488"/>
              <a:gd name="connsiteY30" fmla="*/ 2420098 h 3099991"/>
              <a:gd name="connsiteX31" fmla="*/ 3863886 w 7718488"/>
              <a:gd name="connsiteY31" fmla="*/ 2420098 h 3099991"/>
              <a:gd name="connsiteX32" fmla="*/ 3868988 w 7718488"/>
              <a:gd name="connsiteY32" fmla="*/ 3064024 h 3099991"/>
              <a:gd name="connsiteX33" fmla="*/ 4224555 w 7718488"/>
              <a:gd name="connsiteY33" fmla="*/ 3064024 h 3099991"/>
              <a:gd name="connsiteX34" fmla="*/ 4632375 w 7718488"/>
              <a:gd name="connsiteY34" fmla="*/ 2420098 h 3099991"/>
              <a:gd name="connsiteX35" fmla="*/ 4899445 w 7718488"/>
              <a:gd name="connsiteY35" fmla="*/ 2420098 h 3099991"/>
              <a:gd name="connsiteX36" fmla="*/ 4761688 w 7718488"/>
              <a:gd name="connsiteY36" fmla="*/ 3064024 h 3099991"/>
              <a:gd name="connsiteX37" fmla="*/ 5178832 w 7718488"/>
              <a:gd name="connsiteY37" fmla="*/ 3064024 h 3099991"/>
              <a:gd name="connsiteX38" fmla="*/ 5314303 w 7718488"/>
              <a:gd name="connsiteY38" fmla="*/ 2420098 h 3099991"/>
              <a:gd name="connsiteX39" fmla="*/ 5555511 w 7718488"/>
              <a:gd name="connsiteY39" fmla="*/ 2420098 h 3099991"/>
              <a:gd name="connsiteX40" fmla="*/ 5729336 w 7718488"/>
              <a:gd name="connsiteY40" fmla="*/ 2922923 h 3099991"/>
              <a:gd name="connsiteX41" fmla="*/ 6322944 w 7718488"/>
              <a:gd name="connsiteY41" fmla="*/ 3099914 h 3099991"/>
              <a:gd name="connsiteX42" fmla="*/ 7097942 w 7718488"/>
              <a:gd name="connsiteY42" fmla="*/ 3004733 h 3099991"/>
              <a:gd name="connsiteX43" fmla="*/ 7242385 w 7718488"/>
              <a:gd name="connsiteY43" fmla="*/ 2420098 h 3099991"/>
              <a:gd name="connsiteX44" fmla="*/ 7718468 w 7718488"/>
              <a:gd name="connsiteY44" fmla="*/ 2420098 h 3099991"/>
              <a:gd name="connsiteX45" fmla="*/ 7718468 w 7718488"/>
              <a:gd name="connsiteY45" fmla="*/ -77 h 3099991"/>
              <a:gd name="connsiteX46" fmla="*/ 2089395 w 7718488"/>
              <a:gd name="connsiteY46" fmla="*/ 1492915 h 3099991"/>
              <a:gd name="connsiteX47" fmla="*/ 2064413 w 7718488"/>
              <a:gd name="connsiteY47" fmla="*/ 1575429 h 3099991"/>
              <a:gd name="connsiteX48" fmla="*/ 1836575 w 7718488"/>
              <a:gd name="connsiteY48" fmla="*/ 2333889 h 3099991"/>
              <a:gd name="connsiteX49" fmla="*/ 1827603 w 7718488"/>
              <a:gd name="connsiteY49" fmla="*/ 2360808 h 3099991"/>
              <a:gd name="connsiteX50" fmla="*/ 1078291 w 7718488"/>
              <a:gd name="connsiteY50" fmla="*/ 2360808 h 3099991"/>
              <a:gd name="connsiteX51" fmla="*/ 1019704 w 7718488"/>
              <a:gd name="connsiteY51" fmla="*/ 2237652 h 3099991"/>
              <a:gd name="connsiteX52" fmla="*/ 1827603 w 7718488"/>
              <a:gd name="connsiteY52" fmla="*/ 1411985 h 3099991"/>
              <a:gd name="connsiteX53" fmla="*/ 1308591 w 7718488"/>
              <a:gd name="connsiteY53" fmla="*/ 1411985 h 3099991"/>
              <a:gd name="connsiteX54" fmla="*/ 676805 w 7718488"/>
              <a:gd name="connsiteY54" fmla="*/ 2091274 h 3099991"/>
              <a:gd name="connsiteX55" fmla="*/ 881419 w 7718488"/>
              <a:gd name="connsiteY55" fmla="*/ 1410753 h 3099991"/>
              <a:gd name="connsiteX56" fmla="*/ 498582 w 7718488"/>
              <a:gd name="connsiteY56" fmla="*/ 1410753 h 3099991"/>
              <a:gd name="connsiteX57" fmla="*/ 498582 w 7718488"/>
              <a:gd name="connsiteY57" fmla="*/ 60972 h 3099991"/>
              <a:gd name="connsiteX58" fmla="*/ 2089395 w 7718488"/>
              <a:gd name="connsiteY58" fmla="*/ 60972 h 3099991"/>
              <a:gd name="connsiteX59" fmla="*/ 2531874 w 7718488"/>
              <a:gd name="connsiteY59" fmla="*/ 2133498 h 3099991"/>
              <a:gd name="connsiteX60" fmla="*/ 2531874 w 7718488"/>
              <a:gd name="connsiteY60" fmla="*/ 2133498 h 3099991"/>
              <a:gd name="connsiteX61" fmla="*/ 2483140 w 7718488"/>
              <a:gd name="connsiteY61" fmla="*/ 2135786 h 3099991"/>
              <a:gd name="connsiteX62" fmla="*/ 2424554 w 7718488"/>
              <a:gd name="connsiteY62" fmla="*/ 2135786 h 3099991"/>
              <a:gd name="connsiteX63" fmla="*/ 2322863 w 7718488"/>
              <a:gd name="connsiteY63" fmla="*/ 2135786 h 3099991"/>
              <a:gd name="connsiteX64" fmla="*/ 2369838 w 7718488"/>
              <a:gd name="connsiteY64" fmla="*/ 1961609 h 3099991"/>
              <a:gd name="connsiteX65" fmla="*/ 2392005 w 7718488"/>
              <a:gd name="connsiteY65" fmla="*/ 1874872 h 3099991"/>
              <a:gd name="connsiteX66" fmla="*/ 2445666 w 7718488"/>
              <a:gd name="connsiteY66" fmla="*/ 1672546 h 3099991"/>
              <a:gd name="connsiteX67" fmla="*/ 2514633 w 7718488"/>
              <a:gd name="connsiteY67" fmla="*/ 1671491 h 3099991"/>
              <a:gd name="connsiteX68" fmla="*/ 2593452 w 7718488"/>
              <a:gd name="connsiteY68" fmla="*/ 1671491 h 3099991"/>
              <a:gd name="connsiteX69" fmla="*/ 2844337 w 7718488"/>
              <a:gd name="connsiteY69" fmla="*/ 1722512 h 3099991"/>
              <a:gd name="connsiteX70" fmla="*/ 2837124 w 7718488"/>
              <a:gd name="connsiteY70" fmla="*/ 1896688 h 3099991"/>
              <a:gd name="connsiteX71" fmla="*/ 2532402 w 7718488"/>
              <a:gd name="connsiteY71" fmla="*/ 2133498 h 3099991"/>
              <a:gd name="connsiteX72" fmla="*/ 3690941 w 7718488"/>
              <a:gd name="connsiteY72" fmla="*/ 2359928 h 3099991"/>
              <a:gd name="connsiteX73" fmla="*/ 3858432 w 7718488"/>
              <a:gd name="connsiteY73" fmla="*/ 1764736 h 3099991"/>
              <a:gd name="connsiteX74" fmla="*/ 3864414 w 7718488"/>
              <a:gd name="connsiteY74" fmla="*/ 2359928 h 3099991"/>
              <a:gd name="connsiteX75" fmla="*/ 3944641 w 7718488"/>
              <a:gd name="connsiteY75" fmla="*/ 1408466 h 3099991"/>
              <a:gd name="connsiteX76" fmla="*/ 3546674 w 7718488"/>
              <a:gd name="connsiteY76" fmla="*/ 1408466 h 3099991"/>
              <a:gd name="connsiteX77" fmla="*/ 3273445 w 7718488"/>
              <a:gd name="connsiteY77" fmla="*/ 2359928 h 3099991"/>
              <a:gd name="connsiteX78" fmla="*/ 2851198 w 7718488"/>
              <a:gd name="connsiteY78" fmla="*/ 2359928 h 3099991"/>
              <a:gd name="connsiteX79" fmla="*/ 3238258 w 7718488"/>
              <a:gd name="connsiteY79" fmla="*/ 1902494 h 3099991"/>
              <a:gd name="connsiteX80" fmla="*/ 3184421 w 7718488"/>
              <a:gd name="connsiteY80" fmla="*/ 1525287 h 3099991"/>
              <a:gd name="connsiteX81" fmla="*/ 2671040 w 7718488"/>
              <a:gd name="connsiteY81" fmla="*/ 1407938 h 3099991"/>
              <a:gd name="connsiteX82" fmla="*/ 2354355 w 7718488"/>
              <a:gd name="connsiteY82" fmla="*/ 1407938 h 3099991"/>
              <a:gd name="connsiteX83" fmla="*/ 2354355 w 7718488"/>
              <a:gd name="connsiteY83" fmla="*/ 60972 h 3099991"/>
              <a:gd name="connsiteX84" fmla="*/ 3944641 w 7718488"/>
              <a:gd name="connsiteY84" fmla="*/ 60972 h 3099991"/>
              <a:gd name="connsiteX85" fmla="*/ 4912289 w 7718488"/>
              <a:gd name="connsiteY85" fmla="*/ 2359928 h 3099991"/>
              <a:gd name="connsiteX86" fmla="*/ 4672136 w 7718488"/>
              <a:gd name="connsiteY86" fmla="*/ 2359928 h 3099991"/>
              <a:gd name="connsiteX87" fmla="*/ 5035444 w 7718488"/>
              <a:gd name="connsiteY87" fmla="*/ 1789543 h 3099991"/>
              <a:gd name="connsiteX88" fmla="*/ 5801470 w 7718488"/>
              <a:gd name="connsiteY88" fmla="*/ 1435208 h 3099991"/>
              <a:gd name="connsiteX89" fmla="*/ 5800414 w 7718488"/>
              <a:gd name="connsiteY89" fmla="*/ 1764736 h 3099991"/>
              <a:gd name="connsiteX90" fmla="*/ 5588235 w 7718488"/>
              <a:gd name="connsiteY90" fmla="*/ 2220411 h 3099991"/>
              <a:gd name="connsiteX91" fmla="*/ 5563076 w 7718488"/>
              <a:gd name="connsiteY91" fmla="*/ 2359928 h 3099991"/>
              <a:gd name="connsiteX92" fmla="*/ 5329081 w 7718488"/>
              <a:gd name="connsiteY92" fmla="*/ 2359928 h 3099991"/>
              <a:gd name="connsiteX93" fmla="*/ 5528065 w 7718488"/>
              <a:gd name="connsiteY93" fmla="*/ 1410753 h 3099991"/>
              <a:gd name="connsiteX94" fmla="*/ 4854758 w 7718488"/>
              <a:gd name="connsiteY94" fmla="*/ 1410753 h 3099991"/>
              <a:gd name="connsiteX95" fmla="*/ 4252177 w 7718488"/>
              <a:gd name="connsiteY95" fmla="*/ 2360808 h 3099991"/>
              <a:gd name="connsiteX96" fmla="*/ 4208545 w 7718488"/>
              <a:gd name="connsiteY96" fmla="*/ 2360808 h 3099991"/>
              <a:gd name="connsiteX97" fmla="*/ 4208545 w 7718488"/>
              <a:gd name="connsiteY97" fmla="*/ 60972 h 3099991"/>
              <a:gd name="connsiteX98" fmla="*/ 5800766 w 7718488"/>
              <a:gd name="connsiteY98" fmla="*/ 60972 h 3099991"/>
              <a:gd name="connsiteX99" fmla="*/ 6718976 w 7718488"/>
              <a:gd name="connsiteY99" fmla="*/ 2748219 h 3099991"/>
              <a:gd name="connsiteX100" fmla="*/ 6451201 w 7718488"/>
              <a:gd name="connsiteY100" fmla="*/ 2775840 h 3099991"/>
              <a:gd name="connsiteX101" fmla="*/ 6058512 w 7718488"/>
              <a:gd name="connsiteY101" fmla="*/ 2420098 h 3099991"/>
              <a:gd name="connsiteX102" fmla="*/ 6800434 w 7718488"/>
              <a:gd name="connsiteY102" fmla="*/ 2420098 h 3099991"/>
              <a:gd name="connsiteX103" fmla="*/ 7658650 w 7718488"/>
              <a:gd name="connsiteY103" fmla="*/ 2359928 h 3099991"/>
              <a:gd name="connsiteX104" fmla="*/ 7256988 w 7718488"/>
              <a:gd name="connsiteY104" fmla="*/ 2359928 h 3099991"/>
              <a:gd name="connsiteX105" fmla="*/ 7322612 w 7718488"/>
              <a:gd name="connsiteY105" fmla="*/ 2094616 h 3099991"/>
              <a:gd name="connsiteX106" fmla="*/ 6519816 w 7718488"/>
              <a:gd name="connsiteY106" fmla="*/ 2094616 h 3099991"/>
              <a:gd name="connsiteX107" fmla="*/ 6453664 w 7718488"/>
              <a:gd name="connsiteY107" fmla="*/ 2359928 h 3099991"/>
              <a:gd name="connsiteX108" fmla="*/ 6065374 w 7718488"/>
              <a:gd name="connsiteY108" fmla="*/ 2359928 h 3099991"/>
              <a:gd name="connsiteX109" fmla="*/ 6065374 w 7718488"/>
              <a:gd name="connsiteY109" fmla="*/ 2305388 h 3099991"/>
              <a:gd name="connsiteX110" fmla="*/ 6084023 w 7718488"/>
              <a:gd name="connsiteY110" fmla="*/ 2210734 h 3099991"/>
              <a:gd name="connsiteX111" fmla="*/ 6667251 w 7718488"/>
              <a:gd name="connsiteY111" fmla="*/ 1642109 h 3099991"/>
              <a:gd name="connsiteX112" fmla="*/ 6905996 w 7718488"/>
              <a:gd name="connsiteY112" fmla="*/ 1868715 h 3099991"/>
              <a:gd name="connsiteX113" fmla="*/ 7383838 w 7718488"/>
              <a:gd name="connsiteY113" fmla="*/ 1868715 h 3099991"/>
              <a:gd name="connsiteX114" fmla="*/ 7344253 w 7718488"/>
              <a:gd name="connsiteY114" fmla="*/ 1514555 h 3099991"/>
              <a:gd name="connsiteX115" fmla="*/ 6770877 w 7718488"/>
              <a:gd name="connsiteY115" fmla="*/ 1316979 h 3099991"/>
              <a:gd name="connsiteX116" fmla="*/ 6065374 w 7718488"/>
              <a:gd name="connsiteY116" fmla="*/ 1503295 h 3099991"/>
              <a:gd name="connsiteX117" fmla="*/ 6065374 w 7718488"/>
              <a:gd name="connsiteY117" fmla="*/ 60621 h 3099991"/>
              <a:gd name="connsiteX118" fmla="*/ 7657946 w 7718488"/>
              <a:gd name="connsiteY118" fmla="*/ 60621 h 3099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7718488" h="3099991">
                <a:moveTo>
                  <a:pt x="6005027" y="-77"/>
                </a:moveTo>
                <a:lnTo>
                  <a:pt x="6005027" y="1546752"/>
                </a:lnTo>
                <a:cubicBezTo>
                  <a:pt x="5953197" y="1588097"/>
                  <a:pt x="5905324" y="1634157"/>
                  <a:pt x="5861992" y="1684334"/>
                </a:cubicBezTo>
                <a:lnTo>
                  <a:pt x="5861992" y="-77"/>
                </a:lnTo>
                <a:lnTo>
                  <a:pt x="4148727" y="-77"/>
                </a:lnTo>
                <a:lnTo>
                  <a:pt x="4148727" y="1408466"/>
                </a:lnTo>
                <a:lnTo>
                  <a:pt x="4006746" y="1408466"/>
                </a:lnTo>
                <a:lnTo>
                  <a:pt x="4006746" y="-77"/>
                </a:lnTo>
                <a:lnTo>
                  <a:pt x="2292953" y="-77"/>
                </a:lnTo>
                <a:lnTo>
                  <a:pt x="2292953" y="1410753"/>
                </a:lnTo>
                <a:lnTo>
                  <a:pt x="2151149" y="1410753"/>
                </a:lnTo>
                <a:lnTo>
                  <a:pt x="2151149" y="-77"/>
                </a:lnTo>
                <a:lnTo>
                  <a:pt x="437180" y="-77"/>
                </a:lnTo>
                <a:lnTo>
                  <a:pt x="437180" y="1607802"/>
                </a:lnTo>
                <a:lnTo>
                  <a:pt x="-21" y="3065783"/>
                </a:lnTo>
                <a:lnTo>
                  <a:pt x="384575" y="3065783"/>
                </a:lnTo>
                <a:lnTo>
                  <a:pt x="578105" y="2420098"/>
                </a:lnTo>
                <a:lnTo>
                  <a:pt x="633701" y="2420098"/>
                </a:lnTo>
                <a:lnTo>
                  <a:pt x="952673" y="3065783"/>
                </a:lnTo>
                <a:lnTo>
                  <a:pt x="1417144" y="3065783"/>
                </a:lnTo>
                <a:lnTo>
                  <a:pt x="1107496" y="2420098"/>
                </a:lnTo>
                <a:lnTo>
                  <a:pt x="1809657" y="2420098"/>
                </a:lnTo>
                <a:lnTo>
                  <a:pt x="1614896" y="3065783"/>
                </a:lnTo>
                <a:lnTo>
                  <a:pt x="2035207" y="3065783"/>
                </a:lnTo>
                <a:lnTo>
                  <a:pt x="2227329" y="2421857"/>
                </a:lnTo>
                <a:lnTo>
                  <a:pt x="2319696" y="2421857"/>
                </a:lnTo>
                <a:lnTo>
                  <a:pt x="2319696" y="2420098"/>
                </a:lnTo>
                <a:lnTo>
                  <a:pt x="3255324" y="2420098"/>
                </a:lnTo>
                <a:lnTo>
                  <a:pt x="3069711" y="3064024"/>
                </a:lnTo>
                <a:lnTo>
                  <a:pt x="3493541" y="3064024"/>
                </a:lnTo>
                <a:lnTo>
                  <a:pt x="3673172" y="2420098"/>
                </a:lnTo>
                <a:lnTo>
                  <a:pt x="3863886" y="2420098"/>
                </a:lnTo>
                <a:lnTo>
                  <a:pt x="3868988" y="3064024"/>
                </a:lnTo>
                <a:lnTo>
                  <a:pt x="4224555" y="3064024"/>
                </a:lnTo>
                <a:lnTo>
                  <a:pt x="4632375" y="2420098"/>
                </a:lnTo>
                <a:lnTo>
                  <a:pt x="4899445" y="2420098"/>
                </a:lnTo>
                <a:lnTo>
                  <a:pt x="4761688" y="3064024"/>
                </a:lnTo>
                <a:lnTo>
                  <a:pt x="5178832" y="3064024"/>
                </a:lnTo>
                <a:lnTo>
                  <a:pt x="5314303" y="2420098"/>
                </a:lnTo>
                <a:lnTo>
                  <a:pt x="5555511" y="2420098"/>
                </a:lnTo>
                <a:cubicBezTo>
                  <a:pt x="5546010" y="2619609"/>
                  <a:pt x="5597032" y="2800999"/>
                  <a:pt x="5729336" y="2922923"/>
                </a:cubicBezTo>
                <a:cubicBezTo>
                  <a:pt x="5891197" y="3071413"/>
                  <a:pt x="6139091" y="3099914"/>
                  <a:pt x="6322944" y="3099914"/>
                </a:cubicBezTo>
                <a:cubicBezTo>
                  <a:pt x="6583998" y="3096836"/>
                  <a:pt x="6843908" y="3064903"/>
                  <a:pt x="7097942" y="3004733"/>
                </a:cubicBezTo>
                <a:lnTo>
                  <a:pt x="7242385" y="2420098"/>
                </a:lnTo>
                <a:lnTo>
                  <a:pt x="7718468" y="2420098"/>
                </a:lnTo>
                <a:lnTo>
                  <a:pt x="7718468" y="-77"/>
                </a:lnTo>
                <a:close/>
                <a:moveTo>
                  <a:pt x="2089395" y="1492915"/>
                </a:moveTo>
                <a:lnTo>
                  <a:pt x="2064413" y="1575429"/>
                </a:lnTo>
                <a:lnTo>
                  <a:pt x="1836575" y="2333889"/>
                </a:lnTo>
                <a:lnTo>
                  <a:pt x="1827603" y="2360808"/>
                </a:lnTo>
                <a:lnTo>
                  <a:pt x="1078291" y="2360808"/>
                </a:lnTo>
                <a:lnTo>
                  <a:pt x="1019704" y="2237652"/>
                </a:lnTo>
                <a:lnTo>
                  <a:pt x="1827603" y="1411985"/>
                </a:lnTo>
                <a:lnTo>
                  <a:pt x="1308591" y="1411985"/>
                </a:lnTo>
                <a:lnTo>
                  <a:pt x="676805" y="2091274"/>
                </a:lnTo>
                <a:lnTo>
                  <a:pt x="881419" y="1410753"/>
                </a:lnTo>
                <a:lnTo>
                  <a:pt x="498582" y="1410753"/>
                </a:lnTo>
                <a:lnTo>
                  <a:pt x="498582" y="60972"/>
                </a:lnTo>
                <a:lnTo>
                  <a:pt x="2089395" y="60972"/>
                </a:lnTo>
                <a:close/>
                <a:moveTo>
                  <a:pt x="2531874" y="2133498"/>
                </a:moveTo>
                <a:lnTo>
                  <a:pt x="2531874" y="2133498"/>
                </a:lnTo>
                <a:cubicBezTo>
                  <a:pt x="2516568" y="2133498"/>
                  <a:pt x="2500910" y="2135786"/>
                  <a:pt x="2483140" y="2135786"/>
                </a:cubicBezTo>
                <a:cubicBezTo>
                  <a:pt x="2459741" y="2135786"/>
                  <a:pt x="2441795" y="2135786"/>
                  <a:pt x="2424554" y="2135786"/>
                </a:cubicBezTo>
                <a:lnTo>
                  <a:pt x="2322863" y="2135786"/>
                </a:lnTo>
                <a:lnTo>
                  <a:pt x="2369838" y="1961609"/>
                </a:lnTo>
                <a:lnTo>
                  <a:pt x="2392005" y="1874872"/>
                </a:lnTo>
                <a:lnTo>
                  <a:pt x="2445666" y="1672546"/>
                </a:lnTo>
                <a:cubicBezTo>
                  <a:pt x="2469417" y="1672546"/>
                  <a:pt x="2492465" y="1671491"/>
                  <a:pt x="2514633" y="1671491"/>
                </a:cubicBezTo>
                <a:lnTo>
                  <a:pt x="2593452" y="1671491"/>
                </a:lnTo>
                <a:cubicBezTo>
                  <a:pt x="2728219" y="1671491"/>
                  <a:pt x="2813372" y="1679231"/>
                  <a:pt x="2844337" y="1722512"/>
                </a:cubicBezTo>
                <a:cubicBezTo>
                  <a:pt x="2867912" y="1755060"/>
                  <a:pt x="2865097" y="1811360"/>
                  <a:pt x="2837124" y="1896688"/>
                </a:cubicBezTo>
                <a:cubicBezTo>
                  <a:pt x="2788917" y="2043771"/>
                  <a:pt x="2728219" y="2118544"/>
                  <a:pt x="2532402" y="2133498"/>
                </a:cubicBezTo>
                <a:moveTo>
                  <a:pt x="3690941" y="2359928"/>
                </a:moveTo>
                <a:lnTo>
                  <a:pt x="3858432" y="1764736"/>
                </a:lnTo>
                <a:lnTo>
                  <a:pt x="3864414" y="2359928"/>
                </a:lnTo>
                <a:close/>
                <a:moveTo>
                  <a:pt x="3944641" y="1408466"/>
                </a:moveTo>
                <a:lnTo>
                  <a:pt x="3546674" y="1408466"/>
                </a:lnTo>
                <a:lnTo>
                  <a:pt x="3273445" y="2359928"/>
                </a:lnTo>
                <a:lnTo>
                  <a:pt x="2851198" y="2359928"/>
                </a:lnTo>
                <a:cubicBezTo>
                  <a:pt x="3066368" y="2280229"/>
                  <a:pt x="3197265" y="2128220"/>
                  <a:pt x="3238258" y="1902494"/>
                </a:cubicBezTo>
                <a:cubicBezTo>
                  <a:pt x="3271685" y="1726558"/>
                  <a:pt x="3255851" y="1611672"/>
                  <a:pt x="3184421" y="1525287"/>
                </a:cubicBezTo>
                <a:cubicBezTo>
                  <a:pt x="3077100" y="1396854"/>
                  <a:pt x="2861931" y="1407938"/>
                  <a:pt x="2671040" y="1407938"/>
                </a:cubicBezTo>
                <a:lnTo>
                  <a:pt x="2354355" y="1407938"/>
                </a:lnTo>
                <a:lnTo>
                  <a:pt x="2354355" y="60972"/>
                </a:lnTo>
                <a:lnTo>
                  <a:pt x="3944641" y="60972"/>
                </a:lnTo>
                <a:close/>
                <a:moveTo>
                  <a:pt x="4912289" y="2359928"/>
                </a:moveTo>
                <a:lnTo>
                  <a:pt x="4672136" y="2359928"/>
                </a:lnTo>
                <a:lnTo>
                  <a:pt x="5035444" y="1789543"/>
                </a:lnTo>
                <a:close/>
                <a:moveTo>
                  <a:pt x="5801470" y="1435208"/>
                </a:moveTo>
                <a:lnTo>
                  <a:pt x="5800414" y="1764736"/>
                </a:lnTo>
                <a:cubicBezTo>
                  <a:pt x="5701327" y="1901738"/>
                  <a:pt x="5629298" y="2056403"/>
                  <a:pt x="5588235" y="2220411"/>
                </a:cubicBezTo>
                <a:cubicBezTo>
                  <a:pt x="5576254" y="2266189"/>
                  <a:pt x="5567844" y="2312847"/>
                  <a:pt x="5563076" y="2359928"/>
                </a:cubicBezTo>
                <a:lnTo>
                  <a:pt x="5329081" y="2359928"/>
                </a:lnTo>
                <a:lnTo>
                  <a:pt x="5528065" y="1410753"/>
                </a:lnTo>
                <a:lnTo>
                  <a:pt x="4854758" y="1410753"/>
                </a:lnTo>
                <a:lnTo>
                  <a:pt x="4252177" y="2360808"/>
                </a:lnTo>
                <a:lnTo>
                  <a:pt x="4208545" y="2360808"/>
                </a:lnTo>
                <a:lnTo>
                  <a:pt x="4208545" y="60972"/>
                </a:lnTo>
                <a:lnTo>
                  <a:pt x="5800766" y="60972"/>
                </a:lnTo>
                <a:close/>
                <a:moveTo>
                  <a:pt x="6718976" y="2748219"/>
                </a:moveTo>
                <a:cubicBezTo>
                  <a:pt x="6630709" y="2765355"/>
                  <a:pt x="6541104" y="2774591"/>
                  <a:pt x="6451201" y="2775840"/>
                </a:cubicBezTo>
                <a:cubicBezTo>
                  <a:pt x="6221605" y="2775840"/>
                  <a:pt x="6061855" y="2669047"/>
                  <a:pt x="6058512" y="2420098"/>
                </a:cubicBezTo>
                <a:lnTo>
                  <a:pt x="6800434" y="2420098"/>
                </a:lnTo>
                <a:close/>
                <a:moveTo>
                  <a:pt x="7658650" y="2359928"/>
                </a:moveTo>
                <a:lnTo>
                  <a:pt x="7256988" y="2359928"/>
                </a:lnTo>
                <a:lnTo>
                  <a:pt x="7322612" y="2094616"/>
                </a:lnTo>
                <a:lnTo>
                  <a:pt x="6519816" y="2094616"/>
                </a:lnTo>
                <a:lnTo>
                  <a:pt x="6453664" y="2359928"/>
                </a:lnTo>
                <a:lnTo>
                  <a:pt x="6065374" y="2359928"/>
                </a:lnTo>
                <a:lnTo>
                  <a:pt x="6065374" y="2305388"/>
                </a:lnTo>
                <a:cubicBezTo>
                  <a:pt x="6071355" y="2275479"/>
                  <a:pt x="6076458" y="2244162"/>
                  <a:pt x="6084023" y="2210734"/>
                </a:cubicBezTo>
                <a:cubicBezTo>
                  <a:pt x="6154397" y="1924662"/>
                  <a:pt x="6342648" y="1642109"/>
                  <a:pt x="6667251" y="1642109"/>
                </a:cubicBezTo>
                <a:cubicBezTo>
                  <a:pt x="6795684" y="1642109"/>
                  <a:pt x="6923413" y="1691019"/>
                  <a:pt x="6905996" y="1868715"/>
                </a:cubicBezTo>
                <a:lnTo>
                  <a:pt x="7383838" y="1868715"/>
                </a:lnTo>
                <a:cubicBezTo>
                  <a:pt x="7402839" y="1785849"/>
                  <a:pt x="7434332" y="1644572"/>
                  <a:pt x="7344253" y="1514555"/>
                </a:cubicBezTo>
                <a:cubicBezTo>
                  <a:pt x="7242385" y="1373807"/>
                  <a:pt x="7037244" y="1316979"/>
                  <a:pt x="6770877" y="1316979"/>
                </a:cubicBezTo>
                <a:cubicBezTo>
                  <a:pt x="6581570" y="1316979"/>
                  <a:pt x="6304647" y="1347240"/>
                  <a:pt x="6065374" y="1503295"/>
                </a:cubicBezTo>
                <a:lnTo>
                  <a:pt x="6065374" y="60621"/>
                </a:lnTo>
                <a:lnTo>
                  <a:pt x="7657946" y="60621"/>
                </a:lnTo>
                <a:close/>
              </a:path>
            </a:pathLst>
          </a:custGeom>
          <a:solidFill>
            <a:srgbClr val="FCEAE7"/>
          </a:solidFill>
          <a:ln w="17575" cap="flat">
            <a:noFill/>
            <a:prstDash val="solid"/>
            <a:miter/>
          </a:ln>
        </p:spPr>
        <p:txBody>
          <a:bodyPr rtlCol="0" anchor="ctr"/>
          <a:lstStyle/>
          <a:p>
            <a:endParaRPr lang="en-GB" sz="1984"/>
          </a:p>
        </p:txBody>
      </p:sp>
    </p:spTree>
    <p:extLst>
      <p:ext uri="{BB962C8B-B14F-4D97-AF65-F5344CB8AC3E}">
        <p14:creationId xmlns:p14="http://schemas.microsoft.com/office/powerpoint/2010/main" val="1910507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go Hero 05">
    <p:bg>
      <p:bgPr>
        <a:gradFill flip="none" rotWithShape="1">
          <a:gsLst>
            <a:gs pos="0">
              <a:schemeClr val="accent1"/>
            </a:gs>
            <a:gs pos="100000">
              <a:schemeClr val="accent5">
                <a:lumMod val="100000"/>
              </a:schemeClr>
            </a:gs>
          </a:gsLst>
          <a:lin ang="2700000" scaled="1"/>
          <a:tileRect/>
        </a:gradFill>
        <a:effectLst/>
      </p:bgPr>
    </p:bg>
    <p:spTree>
      <p:nvGrpSpPr>
        <p:cNvPr id="1" name=""/>
        <p:cNvGrpSpPr/>
        <p:nvPr/>
      </p:nvGrpSpPr>
      <p:grpSpPr>
        <a:xfrm>
          <a:off x="0" y="0"/>
          <a:ext cx="0" cy="0"/>
          <a:chOff x="0" y="0"/>
          <a:chExt cx="0" cy="0"/>
        </a:xfrm>
      </p:grpSpPr>
      <p:sp>
        <p:nvSpPr>
          <p:cNvPr id="4" name="Graphic 6">
            <a:extLst>
              <a:ext uri="{FF2B5EF4-FFF2-40B4-BE49-F238E27FC236}">
                <a16:creationId xmlns:a16="http://schemas.microsoft.com/office/drawing/2014/main" id="{488DCDC1-4DEC-4966-B0C1-7B1DEF242ED8}"/>
              </a:ext>
            </a:extLst>
          </p:cNvPr>
          <p:cNvSpPr/>
          <p:nvPr userDrawn="1"/>
        </p:nvSpPr>
        <p:spPr>
          <a:xfrm>
            <a:off x="2463664" y="2075045"/>
            <a:ext cx="8508427" cy="3417166"/>
          </a:xfrm>
          <a:custGeom>
            <a:avLst/>
            <a:gdLst>
              <a:gd name="connsiteX0" fmla="*/ 6005027 w 7718488"/>
              <a:gd name="connsiteY0" fmla="*/ -77 h 3099991"/>
              <a:gd name="connsiteX1" fmla="*/ 6005027 w 7718488"/>
              <a:gd name="connsiteY1" fmla="*/ 1546752 h 3099991"/>
              <a:gd name="connsiteX2" fmla="*/ 5861992 w 7718488"/>
              <a:gd name="connsiteY2" fmla="*/ 1684334 h 3099991"/>
              <a:gd name="connsiteX3" fmla="*/ 5861992 w 7718488"/>
              <a:gd name="connsiteY3" fmla="*/ -77 h 3099991"/>
              <a:gd name="connsiteX4" fmla="*/ 4148727 w 7718488"/>
              <a:gd name="connsiteY4" fmla="*/ -77 h 3099991"/>
              <a:gd name="connsiteX5" fmla="*/ 4148727 w 7718488"/>
              <a:gd name="connsiteY5" fmla="*/ 1408466 h 3099991"/>
              <a:gd name="connsiteX6" fmla="*/ 4006746 w 7718488"/>
              <a:gd name="connsiteY6" fmla="*/ 1408466 h 3099991"/>
              <a:gd name="connsiteX7" fmla="*/ 4006746 w 7718488"/>
              <a:gd name="connsiteY7" fmla="*/ -77 h 3099991"/>
              <a:gd name="connsiteX8" fmla="*/ 2292953 w 7718488"/>
              <a:gd name="connsiteY8" fmla="*/ -77 h 3099991"/>
              <a:gd name="connsiteX9" fmla="*/ 2292953 w 7718488"/>
              <a:gd name="connsiteY9" fmla="*/ 1410753 h 3099991"/>
              <a:gd name="connsiteX10" fmla="*/ 2151149 w 7718488"/>
              <a:gd name="connsiteY10" fmla="*/ 1410753 h 3099991"/>
              <a:gd name="connsiteX11" fmla="*/ 2151149 w 7718488"/>
              <a:gd name="connsiteY11" fmla="*/ -77 h 3099991"/>
              <a:gd name="connsiteX12" fmla="*/ 437180 w 7718488"/>
              <a:gd name="connsiteY12" fmla="*/ -77 h 3099991"/>
              <a:gd name="connsiteX13" fmla="*/ 437180 w 7718488"/>
              <a:gd name="connsiteY13" fmla="*/ 1607802 h 3099991"/>
              <a:gd name="connsiteX14" fmla="*/ -21 w 7718488"/>
              <a:gd name="connsiteY14" fmla="*/ 3065783 h 3099991"/>
              <a:gd name="connsiteX15" fmla="*/ 384575 w 7718488"/>
              <a:gd name="connsiteY15" fmla="*/ 3065783 h 3099991"/>
              <a:gd name="connsiteX16" fmla="*/ 578105 w 7718488"/>
              <a:gd name="connsiteY16" fmla="*/ 2420098 h 3099991"/>
              <a:gd name="connsiteX17" fmla="*/ 633701 w 7718488"/>
              <a:gd name="connsiteY17" fmla="*/ 2420098 h 3099991"/>
              <a:gd name="connsiteX18" fmla="*/ 952673 w 7718488"/>
              <a:gd name="connsiteY18" fmla="*/ 3065783 h 3099991"/>
              <a:gd name="connsiteX19" fmla="*/ 1417144 w 7718488"/>
              <a:gd name="connsiteY19" fmla="*/ 3065783 h 3099991"/>
              <a:gd name="connsiteX20" fmla="*/ 1107496 w 7718488"/>
              <a:gd name="connsiteY20" fmla="*/ 2420098 h 3099991"/>
              <a:gd name="connsiteX21" fmla="*/ 1809657 w 7718488"/>
              <a:gd name="connsiteY21" fmla="*/ 2420098 h 3099991"/>
              <a:gd name="connsiteX22" fmla="*/ 1614896 w 7718488"/>
              <a:gd name="connsiteY22" fmla="*/ 3065783 h 3099991"/>
              <a:gd name="connsiteX23" fmla="*/ 2035207 w 7718488"/>
              <a:gd name="connsiteY23" fmla="*/ 3065783 h 3099991"/>
              <a:gd name="connsiteX24" fmla="*/ 2227329 w 7718488"/>
              <a:gd name="connsiteY24" fmla="*/ 2421857 h 3099991"/>
              <a:gd name="connsiteX25" fmla="*/ 2319696 w 7718488"/>
              <a:gd name="connsiteY25" fmla="*/ 2421857 h 3099991"/>
              <a:gd name="connsiteX26" fmla="*/ 2319696 w 7718488"/>
              <a:gd name="connsiteY26" fmla="*/ 2420098 h 3099991"/>
              <a:gd name="connsiteX27" fmla="*/ 3255324 w 7718488"/>
              <a:gd name="connsiteY27" fmla="*/ 2420098 h 3099991"/>
              <a:gd name="connsiteX28" fmla="*/ 3069711 w 7718488"/>
              <a:gd name="connsiteY28" fmla="*/ 3064024 h 3099991"/>
              <a:gd name="connsiteX29" fmla="*/ 3493541 w 7718488"/>
              <a:gd name="connsiteY29" fmla="*/ 3064024 h 3099991"/>
              <a:gd name="connsiteX30" fmla="*/ 3673172 w 7718488"/>
              <a:gd name="connsiteY30" fmla="*/ 2420098 h 3099991"/>
              <a:gd name="connsiteX31" fmla="*/ 3863886 w 7718488"/>
              <a:gd name="connsiteY31" fmla="*/ 2420098 h 3099991"/>
              <a:gd name="connsiteX32" fmla="*/ 3868988 w 7718488"/>
              <a:gd name="connsiteY32" fmla="*/ 3064024 h 3099991"/>
              <a:gd name="connsiteX33" fmla="*/ 4224555 w 7718488"/>
              <a:gd name="connsiteY33" fmla="*/ 3064024 h 3099991"/>
              <a:gd name="connsiteX34" fmla="*/ 4632375 w 7718488"/>
              <a:gd name="connsiteY34" fmla="*/ 2420098 h 3099991"/>
              <a:gd name="connsiteX35" fmla="*/ 4899445 w 7718488"/>
              <a:gd name="connsiteY35" fmla="*/ 2420098 h 3099991"/>
              <a:gd name="connsiteX36" fmla="*/ 4761688 w 7718488"/>
              <a:gd name="connsiteY36" fmla="*/ 3064024 h 3099991"/>
              <a:gd name="connsiteX37" fmla="*/ 5178832 w 7718488"/>
              <a:gd name="connsiteY37" fmla="*/ 3064024 h 3099991"/>
              <a:gd name="connsiteX38" fmla="*/ 5314303 w 7718488"/>
              <a:gd name="connsiteY38" fmla="*/ 2420098 h 3099991"/>
              <a:gd name="connsiteX39" fmla="*/ 5555511 w 7718488"/>
              <a:gd name="connsiteY39" fmla="*/ 2420098 h 3099991"/>
              <a:gd name="connsiteX40" fmla="*/ 5729336 w 7718488"/>
              <a:gd name="connsiteY40" fmla="*/ 2922923 h 3099991"/>
              <a:gd name="connsiteX41" fmla="*/ 6322944 w 7718488"/>
              <a:gd name="connsiteY41" fmla="*/ 3099914 h 3099991"/>
              <a:gd name="connsiteX42" fmla="*/ 7097942 w 7718488"/>
              <a:gd name="connsiteY42" fmla="*/ 3004733 h 3099991"/>
              <a:gd name="connsiteX43" fmla="*/ 7242385 w 7718488"/>
              <a:gd name="connsiteY43" fmla="*/ 2420098 h 3099991"/>
              <a:gd name="connsiteX44" fmla="*/ 7718468 w 7718488"/>
              <a:gd name="connsiteY44" fmla="*/ 2420098 h 3099991"/>
              <a:gd name="connsiteX45" fmla="*/ 7718468 w 7718488"/>
              <a:gd name="connsiteY45" fmla="*/ -77 h 3099991"/>
              <a:gd name="connsiteX46" fmla="*/ 2089395 w 7718488"/>
              <a:gd name="connsiteY46" fmla="*/ 1492915 h 3099991"/>
              <a:gd name="connsiteX47" fmla="*/ 2064413 w 7718488"/>
              <a:gd name="connsiteY47" fmla="*/ 1575429 h 3099991"/>
              <a:gd name="connsiteX48" fmla="*/ 1836575 w 7718488"/>
              <a:gd name="connsiteY48" fmla="*/ 2333889 h 3099991"/>
              <a:gd name="connsiteX49" fmla="*/ 1827603 w 7718488"/>
              <a:gd name="connsiteY49" fmla="*/ 2360808 h 3099991"/>
              <a:gd name="connsiteX50" fmla="*/ 1078291 w 7718488"/>
              <a:gd name="connsiteY50" fmla="*/ 2360808 h 3099991"/>
              <a:gd name="connsiteX51" fmla="*/ 1019704 w 7718488"/>
              <a:gd name="connsiteY51" fmla="*/ 2237652 h 3099991"/>
              <a:gd name="connsiteX52" fmla="*/ 1827603 w 7718488"/>
              <a:gd name="connsiteY52" fmla="*/ 1411985 h 3099991"/>
              <a:gd name="connsiteX53" fmla="*/ 1308591 w 7718488"/>
              <a:gd name="connsiteY53" fmla="*/ 1411985 h 3099991"/>
              <a:gd name="connsiteX54" fmla="*/ 676805 w 7718488"/>
              <a:gd name="connsiteY54" fmla="*/ 2091274 h 3099991"/>
              <a:gd name="connsiteX55" fmla="*/ 881419 w 7718488"/>
              <a:gd name="connsiteY55" fmla="*/ 1410753 h 3099991"/>
              <a:gd name="connsiteX56" fmla="*/ 498582 w 7718488"/>
              <a:gd name="connsiteY56" fmla="*/ 1410753 h 3099991"/>
              <a:gd name="connsiteX57" fmla="*/ 498582 w 7718488"/>
              <a:gd name="connsiteY57" fmla="*/ 60972 h 3099991"/>
              <a:gd name="connsiteX58" fmla="*/ 2089395 w 7718488"/>
              <a:gd name="connsiteY58" fmla="*/ 60972 h 3099991"/>
              <a:gd name="connsiteX59" fmla="*/ 2531874 w 7718488"/>
              <a:gd name="connsiteY59" fmla="*/ 2133498 h 3099991"/>
              <a:gd name="connsiteX60" fmla="*/ 2531874 w 7718488"/>
              <a:gd name="connsiteY60" fmla="*/ 2133498 h 3099991"/>
              <a:gd name="connsiteX61" fmla="*/ 2483140 w 7718488"/>
              <a:gd name="connsiteY61" fmla="*/ 2135786 h 3099991"/>
              <a:gd name="connsiteX62" fmla="*/ 2424554 w 7718488"/>
              <a:gd name="connsiteY62" fmla="*/ 2135786 h 3099991"/>
              <a:gd name="connsiteX63" fmla="*/ 2322863 w 7718488"/>
              <a:gd name="connsiteY63" fmla="*/ 2135786 h 3099991"/>
              <a:gd name="connsiteX64" fmla="*/ 2369838 w 7718488"/>
              <a:gd name="connsiteY64" fmla="*/ 1961609 h 3099991"/>
              <a:gd name="connsiteX65" fmla="*/ 2392005 w 7718488"/>
              <a:gd name="connsiteY65" fmla="*/ 1874872 h 3099991"/>
              <a:gd name="connsiteX66" fmla="*/ 2445666 w 7718488"/>
              <a:gd name="connsiteY66" fmla="*/ 1672546 h 3099991"/>
              <a:gd name="connsiteX67" fmla="*/ 2514633 w 7718488"/>
              <a:gd name="connsiteY67" fmla="*/ 1671491 h 3099991"/>
              <a:gd name="connsiteX68" fmla="*/ 2593452 w 7718488"/>
              <a:gd name="connsiteY68" fmla="*/ 1671491 h 3099991"/>
              <a:gd name="connsiteX69" fmla="*/ 2844337 w 7718488"/>
              <a:gd name="connsiteY69" fmla="*/ 1722512 h 3099991"/>
              <a:gd name="connsiteX70" fmla="*/ 2837124 w 7718488"/>
              <a:gd name="connsiteY70" fmla="*/ 1896688 h 3099991"/>
              <a:gd name="connsiteX71" fmla="*/ 2532402 w 7718488"/>
              <a:gd name="connsiteY71" fmla="*/ 2133498 h 3099991"/>
              <a:gd name="connsiteX72" fmla="*/ 3690941 w 7718488"/>
              <a:gd name="connsiteY72" fmla="*/ 2359928 h 3099991"/>
              <a:gd name="connsiteX73" fmla="*/ 3858432 w 7718488"/>
              <a:gd name="connsiteY73" fmla="*/ 1764736 h 3099991"/>
              <a:gd name="connsiteX74" fmla="*/ 3864414 w 7718488"/>
              <a:gd name="connsiteY74" fmla="*/ 2359928 h 3099991"/>
              <a:gd name="connsiteX75" fmla="*/ 3944641 w 7718488"/>
              <a:gd name="connsiteY75" fmla="*/ 1408466 h 3099991"/>
              <a:gd name="connsiteX76" fmla="*/ 3546674 w 7718488"/>
              <a:gd name="connsiteY76" fmla="*/ 1408466 h 3099991"/>
              <a:gd name="connsiteX77" fmla="*/ 3273445 w 7718488"/>
              <a:gd name="connsiteY77" fmla="*/ 2359928 h 3099991"/>
              <a:gd name="connsiteX78" fmla="*/ 2851198 w 7718488"/>
              <a:gd name="connsiteY78" fmla="*/ 2359928 h 3099991"/>
              <a:gd name="connsiteX79" fmla="*/ 3238258 w 7718488"/>
              <a:gd name="connsiteY79" fmla="*/ 1902494 h 3099991"/>
              <a:gd name="connsiteX80" fmla="*/ 3184421 w 7718488"/>
              <a:gd name="connsiteY80" fmla="*/ 1525287 h 3099991"/>
              <a:gd name="connsiteX81" fmla="*/ 2671040 w 7718488"/>
              <a:gd name="connsiteY81" fmla="*/ 1407938 h 3099991"/>
              <a:gd name="connsiteX82" fmla="*/ 2354355 w 7718488"/>
              <a:gd name="connsiteY82" fmla="*/ 1407938 h 3099991"/>
              <a:gd name="connsiteX83" fmla="*/ 2354355 w 7718488"/>
              <a:gd name="connsiteY83" fmla="*/ 60972 h 3099991"/>
              <a:gd name="connsiteX84" fmla="*/ 3944641 w 7718488"/>
              <a:gd name="connsiteY84" fmla="*/ 60972 h 3099991"/>
              <a:gd name="connsiteX85" fmla="*/ 4912289 w 7718488"/>
              <a:gd name="connsiteY85" fmla="*/ 2359928 h 3099991"/>
              <a:gd name="connsiteX86" fmla="*/ 4672136 w 7718488"/>
              <a:gd name="connsiteY86" fmla="*/ 2359928 h 3099991"/>
              <a:gd name="connsiteX87" fmla="*/ 5035444 w 7718488"/>
              <a:gd name="connsiteY87" fmla="*/ 1789543 h 3099991"/>
              <a:gd name="connsiteX88" fmla="*/ 5801470 w 7718488"/>
              <a:gd name="connsiteY88" fmla="*/ 1435208 h 3099991"/>
              <a:gd name="connsiteX89" fmla="*/ 5800414 w 7718488"/>
              <a:gd name="connsiteY89" fmla="*/ 1764736 h 3099991"/>
              <a:gd name="connsiteX90" fmla="*/ 5588235 w 7718488"/>
              <a:gd name="connsiteY90" fmla="*/ 2220411 h 3099991"/>
              <a:gd name="connsiteX91" fmla="*/ 5563076 w 7718488"/>
              <a:gd name="connsiteY91" fmla="*/ 2359928 h 3099991"/>
              <a:gd name="connsiteX92" fmla="*/ 5329081 w 7718488"/>
              <a:gd name="connsiteY92" fmla="*/ 2359928 h 3099991"/>
              <a:gd name="connsiteX93" fmla="*/ 5528065 w 7718488"/>
              <a:gd name="connsiteY93" fmla="*/ 1410753 h 3099991"/>
              <a:gd name="connsiteX94" fmla="*/ 4854758 w 7718488"/>
              <a:gd name="connsiteY94" fmla="*/ 1410753 h 3099991"/>
              <a:gd name="connsiteX95" fmla="*/ 4252177 w 7718488"/>
              <a:gd name="connsiteY95" fmla="*/ 2360808 h 3099991"/>
              <a:gd name="connsiteX96" fmla="*/ 4208545 w 7718488"/>
              <a:gd name="connsiteY96" fmla="*/ 2360808 h 3099991"/>
              <a:gd name="connsiteX97" fmla="*/ 4208545 w 7718488"/>
              <a:gd name="connsiteY97" fmla="*/ 60972 h 3099991"/>
              <a:gd name="connsiteX98" fmla="*/ 5800766 w 7718488"/>
              <a:gd name="connsiteY98" fmla="*/ 60972 h 3099991"/>
              <a:gd name="connsiteX99" fmla="*/ 6718976 w 7718488"/>
              <a:gd name="connsiteY99" fmla="*/ 2748219 h 3099991"/>
              <a:gd name="connsiteX100" fmla="*/ 6451201 w 7718488"/>
              <a:gd name="connsiteY100" fmla="*/ 2775840 h 3099991"/>
              <a:gd name="connsiteX101" fmla="*/ 6058512 w 7718488"/>
              <a:gd name="connsiteY101" fmla="*/ 2420098 h 3099991"/>
              <a:gd name="connsiteX102" fmla="*/ 6800434 w 7718488"/>
              <a:gd name="connsiteY102" fmla="*/ 2420098 h 3099991"/>
              <a:gd name="connsiteX103" fmla="*/ 7658650 w 7718488"/>
              <a:gd name="connsiteY103" fmla="*/ 2359928 h 3099991"/>
              <a:gd name="connsiteX104" fmla="*/ 7256988 w 7718488"/>
              <a:gd name="connsiteY104" fmla="*/ 2359928 h 3099991"/>
              <a:gd name="connsiteX105" fmla="*/ 7322612 w 7718488"/>
              <a:gd name="connsiteY105" fmla="*/ 2094616 h 3099991"/>
              <a:gd name="connsiteX106" fmla="*/ 6519816 w 7718488"/>
              <a:gd name="connsiteY106" fmla="*/ 2094616 h 3099991"/>
              <a:gd name="connsiteX107" fmla="*/ 6453664 w 7718488"/>
              <a:gd name="connsiteY107" fmla="*/ 2359928 h 3099991"/>
              <a:gd name="connsiteX108" fmla="*/ 6065374 w 7718488"/>
              <a:gd name="connsiteY108" fmla="*/ 2359928 h 3099991"/>
              <a:gd name="connsiteX109" fmla="*/ 6065374 w 7718488"/>
              <a:gd name="connsiteY109" fmla="*/ 2305388 h 3099991"/>
              <a:gd name="connsiteX110" fmla="*/ 6084023 w 7718488"/>
              <a:gd name="connsiteY110" fmla="*/ 2210734 h 3099991"/>
              <a:gd name="connsiteX111" fmla="*/ 6667251 w 7718488"/>
              <a:gd name="connsiteY111" fmla="*/ 1642109 h 3099991"/>
              <a:gd name="connsiteX112" fmla="*/ 6905996 w 7718488"/>
              <a:gd name="connsiteY112" fmla="*/ 1868715 h 3099991"/>
              <a:gd name="connsiteX113" fmla="*/ 7383838 w 7718488"/>
              <a:gd name="connsiteY113" fmla="*/ 1868715 h 3099991"/>
              <a:gd name="connsiteX114" fmla="*/ 7344253 w 7718488"/>
              <a:gd name="connsiteY114" fmla="*/ 1514555 h 3099991"/>
              <a:gd name="connsiteX115" fmla="*/ 6770877 w 7718488"/>
              <a:gd name="connsiteY115" fmla="*/ 1316979 h 3099991"/>
              <a:gd name="connsiteX116" fmla="*/ 6065374 w 7718488"/>
              <a:gd name="connsiteY116" fmla="*/ 1503295 h 3099991"/>
              <a:gd name="connsiteX117" fmla="*/ 6065374 w 7718488"/>
              <a:gd name="connsiteY117" fmla="*/ 60621 h 3099991"/>
              <a:gd name="connsiteX118" fmla="*/ 7657946 w 7718488"/>
              <a:gd name="connsiteY118" fmla="*/ 60621 h 3099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7718488" h="3099991">
                <a:moveTo>
                  <a:pt x="6005027" y="-77"/>
                </a:moveTo>
                <a:lnTo>
                  <a:pt x="6005027" y="1546752"/>
                </a:lnTo>
                <a:cubicBezTo>
                  <a:pt x="5953197" y="1588097"/>
                  <a:pt x="5905324" y="1634157"/>
                  <a:pt x="5861992" y="1684334"/>
                </a:cubicBezTo>
                <a:lnTo>
                  <a:pt x="5861992" y="-77"/>
                </a:lnTo>
                <a:lnTo>
                  <a:pt x="4148727" y="-77"/>
                </a:lnTo>
                <a:lnTo>
                  <a:pt x="4148727" y="1408466"/>
                </a:lnTo>
                <a:lnTo>
                  <a:pt x="4006746" y="1408466"/>
                </a:lnTo>
                <a:lnTo>
                  <a:pt x="4006746" y="-77"/>
                </a:lnTo>
                <a:lnTo>
                  <a:pt x="2292953" y="-77"/>
                </a:lnTo>
                <a:lnTo>
                  <a:pt x="2292953" y="1410753"/>
                </a:lnTo>
                <a:lnTo>
                  <a:pt x="2151149" y="1410753"/>
                </a:lnTo>
                <a:lnTo>
                  <a:pt x="2151149" y="-77"/>
                </a:lnTo>
                <a:lnTo>
                  <a:pt x="437180" y="-77"/>
                </a:lnTo>
                <a:lnTo>
                  <a:pt x="437180" y="1607802"/>
                </a:lnTo>
                <a:lnTo>
                  <a:pt x="-21" y="3065783"/>
                </a:lnTo>
                <a:lnTo>
                  <a:pt x="384575" y="3065783"/>
                </a:lnTo>
                <a:lnTo>
                  <a:pt x="578105" y="2420098"/>
                </a:lnTo>
                <a:lnTo>
                  <a:pt x="633701" y="2420098"/>
                </a:lnTo>
                <a:lnTo>
                  <a:pt x="952673" y="3065783"/>
                </a:lnTo>
                <a:lnTo>
                  <a:pt x="1417144" y="3065783"/>
                </a:lnTo>
                <a:lnTo>
                  <a:pt x="1107496" y="2420098"/>
                </a:lnTo>
                <a:lnTo>
                  <a:pt x="1809657" y="2420098"/>
                </a:lnTo>
                <a:lnTo>
                  <a:pt x="1614896" y="3065783"/>
                </a:lnTo>
                <a:lnTo>
                  <a:pt x="2035207" y="3065783"/>
                </a:lnTo>
                <a:lnTo>
                  <a:pt x="2227329" y="2421857"/>
                </a:lnTo>
                <a:lnTo>
                  <a:pt x="2319696" y="2421857"/>
                </a:lnTo>
                <a:lnTo>
                  <a:pt x="2319696" y="2420098"/>
                </a:lnTo>
                <a:lnTo>
                  <a:pt x="3255324" y="2420098"/>
                </a:lnTo>
                <a:lnTo>
                  <a:pt x="3069711" y="3064024"/>
                </a:lnTo>
                <a:lnTo>
                  <a:pt x="3493541" y="3064024"/>
                </a:lnTo>
                <a:lnTo>
                  <a:pt x="3673172" y="2420098"/>
                </a:lnTo>
                <a:lnTo>
                  <a:pt x="3863886" y="2420098"/>
                </a:lnTo>
                <a:lnTo>
                  <a:pt x="3868988" y="3064024"/>
                </a:lnTo>
                <a:lnTo>
                  <a:pt x="4224555" y="3064024"/>
                </a:lnTo>
                <a:lnTo>
                  <a:pt x="4632375" y="2420098"/>
                </a:lnTo>
                <a:lnTo>
                  <a:pt x="4899445" y="2420098"/>
                </a:lnTo>
                <a:lnTo>
                  <a:pt x="4761688" y="3064024"/>
                </a:lnTo>
                <a:lnTo>
                  <a:pt x="5178832" y="3064024"/>
                </a:lnTo>
                <a:lnTo>
                  <a:pt x="5314303" y="2420098"/>
                </a:lnTo>
                <a:lnTo>
                  <a:pt x="5555511" y="2420098"/>
                </a:lnTo>
                <a:cubicBezTo>
                  <a:pt x="5546010" y="2619609"/>
                  <a:pt x="5597032" y="2800999"/>
                  <a:pt x="5729336" y="2922923"/>
                </a:cubicBezTo>
                <a:cubicBezTo>
                  <a:pt x="5891197" y="3071413"/>
                  <a:pt x="6139091" y="3099914"/>
                  <a:pt x="6322944" y="3099914"/>
                </a:cubicBezTo>
                <a:cubicBezTo>
                  <a:pt x="6583998" y="3096836"/>
                  <a:pt x="6843908" y="3064903"/>
                  <a:pt x="7097942" y="3004733"/>
                </a:cubicBezTo>
                <a:lnTo>
                  <a:pt x="7242385" y="2420098"/>
                </a:lnTo>
                <a:lnTo>
                  <a:pt x="7718468" y="2420098"/>
                </a:lnTo>
                <a:lnTo>
                  <a:pt x="7718468" y="-77"/>
                </a:lnTo>
                <a:close/>
                <a:moveTo>
                  <a:pt x="2089395" y="1492915"/>
                </a:moveTo>
                <a:lnTo>
                  <a:pt x="2064413" y="1575429"/>
                </a:lnTo>
                <a:lnTo>
                  <a:pt x="1836575" y="2333889"/>
                </a:lnTo>
                <a:lnTo>
                  <a:pt x="1827603" y="2360808"/>
                </a:lnTo>
                <a:lnTo>
                  <a:pt x="1078291" y="2360808"/>
                </a:lnTo>
                <a:lnTo>
                  <a:pt x="1019704" y="2237652"/>
                </a:lnTo>
                <a:lnTo>
                  <a:pt x="1827603" y="1411985"/>
                </a:lnTo>
                <a:lnTo>
                  <a:pt x="1308591" y="1411985"/>
                </a:lnTo>
                <a:lnTo>
                  <a:pt x="676805" y="2091274"/>
                </a:lnTo>
                <a:lnTo>
                  <a:pt x="881419" y="1410753"/>
                </a:lnTo>
                <a:lnTo>
                  <a:pt x="498582" y="1410753"/>
                </a:lnTo>
                <a:lnTo>
                  <a:pt x="498582" y="60972"/>
                </a:lnTo>
                <a:lnTo>
                  <a:pt x="2089395" y="60972"/>
                </a:lnTo>
                <a:close/>
                <a:moveTo>
                  <a:pt x="2531874" y="2133498"/>
                </a:moveTo>
                <a:lnTo>
                  <a:pt x="2531874" y="2133498"/>
                </a:lnTo>
                <a:cubicBezTo>
                  <a:pt x="2516568" y="2133498"/>
                  <a:pt x="2500910" y="2135786"/>
                  <a:pt x="2483140" y="2135786"/>
                </a:cubicBezTo>
                <a:cubicBezTo>
                  <a:pt x="2459741" y="2135786"/>
                  <a:pt x="2441795" y="2135786"/>
                  <a:pt x="2424554" y="2135786"/>
                </a:cubicBezTo>
                <a:lnTo>
                  <a:pt x="2322863" y="2135786"/>
                </a:lnTo>
                <a:lnTo>
                  <a:pt x="2369838" y="1961609"/>
                </a:lnTo>
                <a:lnTo>
                  <a:pt x="2392005" y="1874872"/>
                </a:lnTo>
                <a:lnTo>
                  <a:pt x="2445666" y="1672546"/>
                </a:lnTo>
                <a:cubicBezTo>
                  <a:pt x="2469417" y="1672546"/>
                  <a:pt x="2492465" y="1671491"/>
                  <a:pt x="2514633" y="1671491"/>
                </a:cubicBezTo>
                <a:lnTo>
                  <a:pt x="2593452" y="1671491"/>
                </a:lnTo>
                <a:cubicBezTo>
                  <a:pt x="2728219" y="1671491"/>
                  <a:pt x="2813372" y="1679231"/>
                  <a:pt x="2844337" y="1722512"/>
                </a:cubicBezTo>
                <a:cubicBezTo>
                  <a:pt x="2867912" y="1755060"/>
                  <a:pt x="2865097" y="1811360"/>
                  <a:pt x="2837124" y="1896688"/>
                </a:cubicBezTo>
                <a:cubicBezTo>
                  <a:pt x="2788917" y="2043771"/>
                  <a:pt x="2728219" y="2118544"/>
                  <a:pt x="2532402" y="2133498"/>
                </a:cubicBezTo>
                <a:moveTo>
                  <a:pt x="3690941" y="2359928"/>
                </a:moveTo>
                <a:lnTo>
                  <a:pt x="3858432" y="1764736"/>
                </a:lnTo>
                <a:lnTo>
                  <a:pt x="3864414" y="2359928"/>
                </a:lnTo>
                <a:close/>
                <a:moveTo>
                  <a:pt x="3944641" y="1408466"/>
                </a:moveTo>
                <a:lnTo>
                  <a:pt x="3546674" y="1408466"/>
                </a:lnTo>
                <a:lnTo>
                  <a:pt x="3273445" y="2359928"/>
                </a:lnTo>
                <a:lnTo>
                  <a:pt x="2851198" y="2359928"/>
                </a:lnTo>
                <a:cubicBezTo>
                  <a:pt x="3066368" y="2280229"/>
                  <a:pt x="3197265" y="2128220"/>
                  <a:pt x="3238258" y="1902494"/>
                </a:cubicBezTo>
                <a:cubicBezTo>
                  <a:pt x="3271685" y="1726558"/>
                  <a:pt x="3255851" y="1611672"/>
                  <a:pt x="3184421" y="1525287"/>
                </a:cubicBezTo>
                <a:cubicBezTo>
                  <a:pt x="3077100" y="1396854"/>
                  <a:pt x="2861931" y="1407938"/>
                  <a:pt x="2671040" y="1407938"/>
                </a:cubicBezTo>
                <a:lnTo>
                  <a:pt x="2354355" y="1407938"/>
                </a:lnTo>
                <a:lnTo>
                  <a:pt x="2354355" y="60972"/>
                </a:lnTo>
                <a:lnTo>
                  <a:pt x="3944641" y="60972"/>
                </a:lnTo>
                <a:close/>
                <a:moveTo>
                  <a:pt x="4912289" y="2359928"/>
                </a:moveTo>
                <a:lnTo>
                  <a:pt x="4672136" y="2359928"/>
                </a:lnTo>
                <a:lnTo>
                  <a:pt x="5035444" y="1789543"/>
                </a:lnTo>
                <a:close/>
                <a:moveTo>
                  <a:pt x="5801470" y="1435208"/>
                </a:moveTo>
                <a:lnTo>
                  <a:pt x="5800414" y="1764736"/>
                </a:lnTo>
                <a:cubicBezTo>
                  <a:pt x="5701327" y="1901738"/>
                  <a:pt x="5629298" y="2056403"/>
                  <a:pt x="5588235" y="2220411"/>
                </a:cubicBezTo>
                <a:cubicBezTo>
                  <a:pt x="5576254" y="2266189"/>
                  <a:pt x="5567844" y="2312847"/>
                  <a:pt x="5563076" y="2359928"/>
                </a:cubicBezTo>
                <a:lnTo>
                  <a:pt x="5329081" y="2359928"/>
                </a:lnTo>
                <a:lnTo>
                  <a:pt x="5528065" y="1410753"/>
                </a:lnTo>
                <a:lnTo>
                  <a:pt x="4854758" y="1410753"/>
                </a:lnTo>
                <a:lnTo>
                  <a:pt x="4252177" y="2360808"/>
                </a:lnTo>
                <a:lnTo>
                  <a:pt x="4208545" y="2360808"/>
                </a:lnTo>
                <a:lnTo>
                  <a:pt x="4208545" y="60972"/>
                </a:lnTo>
                <a:lnTo>
                  <a:pt x="5800766" y="60972"/>
                </a:lnTo>
                <a:close/>
                <a:moveTo>
                  <a:pt x="6718976" y="2748219"/>
                </a:moveTo>
                <a:cubicBezTo>
                  <a:pt x="6630709" y="2765355"/>
                  <a:pt x="6541104" y="2774591"/>
                  <a:pt x="6451201" y="2775840"/>
                </a:cubicBezTo>
                <a:cubicBezTo>
                  <a:pt x="6221605" y="2775840"/>
                  <a:pt x="6061855" y="2669047"/>
                  <a:pt x="6058512" y="2420098"/>
                </a:cubicBezTo>
                <a:lnTo>
                  <a:pt x="6800434" y="2420098"/>
                </a:lnTo>
                <a:close/>
                <a:moveTo>
                  <a:pt x="7658650" y="2359928"/>
                </a:moveTo>
                <a:lnTo>
                  <a:pt x="7256988" y="2359928"/>
                </a:lnTo>
                <a:lnTo>
                  <a:pt x="7322612" y="2094616"/>
                </a:lnTo>
                <a:lnTo>
                  <a:pt x="6519816" y="2094616"/>
                </a:lnTo>
                <a:lnTo>
                  <a:pt x="6453664" y="2359928"/>
                </a:lnTo>
                <a:lnTo>
                  <a:pt x="6065374" y="2359928"/>
                </a:lnTo>
                <a:lnTo>
                  <a:pt x="6065374" y="2305388"/>
                </a:lnTo>
                <a:cubicBezTo>
                  <a:pt x="6071355" y="2275479"/>
                  <a:pt x="6076458" y="2244162"/>
                  <a:pt x="6084023" y="2210734"/>
                </a:cubicBezTo>
                <a:cubicBezTo>
                  <a:pt x="6154397" y="1924662"/>
                  <a:pt x="6342648" y="1642109"/>
                  <a:pt x="6667251" y="1642109"/>
                </a:cubicBezTo>
                <a:cubicBezTo>
                  <a:pt x="6795684" y="1642109"/>
                  <a:pt x="6923413" y="1691019"/>
                  <a:pt x="6905996" y="1868715"/>
                </a:cubicBezTo>
                <a:lnTo>
                  <a:pt x="7383838" y="1868715"/>
                </a:lnTo>
                <a:cubicBezTo>
                  <a:pt x="7402839" y="1785849"/>
                  <a:pt x="7434332" y="1644572"/>
                  <a:pt x="7344253" y="1514555"/>
                </a:cubicBezTo>
                <a:cubicBezTo>
                  <a:pt x="7242385" y="1373807"/>
                  <a:pt x="7037244" y="1316979"/>
                  <a:pt x="6770877" y="1316979"/>
                </a:cubicBezTo>
                <a:cubicBezTo>
                  <a:pt x="6581570" y="1316979"/>
                  <a:pt x="6304647" y="1347240"/>
                  <a:pt x="6065374" y="1503295"/>
                </a:cubicBezTo>
                <a:lnTo>
                  <a:pt x="6065374" y="60621"/>
                </a:lnTo>
                <a:lnTo>
                  <a:pt x="7657946" y="60621"/>
                </a:lnTo>
                <a:close/>
              </a:path>
            </a:pathLst>
          </a:custGeom>
          <a:solidFill>
            <a:schemeClr val="bg1"/>
          </a:solidFill>
          <a:ln w="17575" cap="flat">
            <a:noFill/>
            <a:prstDash val="solid"/>
            <a:miter/>
          </a:ln>
        </p:spPr>
        <p:txBody>
          <a:bodyPr rtlCol="0" anchor="ctr"/>
          <a:lstStyle/>
          <a:p>
            <a:endParaRPr lang="en-GB" sz="1984"/>
          </a:p>
        </p:txBody>
      </p:sp>
    </p:spTree>
    <p:extLst>
      <p:ext uri="{BB962C8B-B14F-4D97-AF65-F5344CB8AC3E}">
        <p14:creationId xmlns:p14="http://schemas.microsoft.com/office/powerpoint/2010/main" val="26994387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ogo Hero 06">
    <p:bg>
      <p:bgPr>
        <a:gradFill flip="none" rotWithShape="1">
          <a:gsLst>
            <a:gs pos="0">
              <a:schemeClr val="accent4"/>
            </a:gs>
            <a:gs pos="100000">
              <a:srgbClr val="ACEAFF"/>
            </a:gs>
          </a:gsLst>
          <a:lin ang="2700000" scaled="1"/>
          <a:tileRect/>
        </a:gradFill>
        <a:effectLst/>
      </p:bgPr>
    </p:bg>
    <p:spTree>
      <p:nvGrpSpPr>
        <p:cNvPr id="1" name=""/>
        <p:cNvGrpSpPr/>
        <p:nvPr/>
      </p:nvGrpSpPr>
      <p:grpSpPr>
        <a:xfrm>
          <a:off x="0" y="0"/>
          <a:ext cx="0" cy="0"/>
          <a:chOff x="0" y="0"/>
          <a:chExt cx="0" cy="0"/>
        </a:xfrm>
      </p:grpSpPr>
      <p:sp>
        <p:nvSpPr>
          <p:cNvPr id="4" name="Graphic 6">
            <a:extLst>
              <a:ext uri="{FF2B5EF4-FFF2-40B4-BE49-F238E27FC236}">
                <a16:creationId xmlns:a16="http://schemas.microsoft.com/office/drawing/2014/main" id="{488DCDC1-4DEC-4966-B0C1-7B1DEF242ED8}"/>
              </a:ext>
            </a:extLst>
          </p:cNvPr>
          <p:cNvSpPr/>
          <p:nvPr userDrawn="1"/>
        </p:nvSpPr>
        <p:spPr>
          <a:xfrm>
            <a:off x="2463664" y="2075045"/>
            <a:ext cx="8508427" cy="3417166"/>
          </a:xfrm>
          <a:custGeom>
            <a:avLst/>
            <a:gdLst>
              <a:gd name="connsiteX0" fmla="*/ 6005027 w 7718488"/>
              <a:gd name="connsiteY0" fmla="*/ -77 h 3099991"/>
              <a:gd name="connsiteX1" fmla="*/ 6005027 w 7718488"/>
              <a:gd name="connsiteY1" fmla="*/ 1546752 h 3099991"/>
              <a:gd name="connsiteX2" fmla="*/ 5861992 w 7718488"/>
              <a:gd name="connsiteY2" fmla="*/ 1684334 h 3099991"/>
              <a:gd name="connsiteX3" fmla="*/ 5861992 w 7718488"/>
              <a:gd name="connsiteY3" fmla="*/ -77 h 3099991"/>
              <a:gd name="connsiteX4" fmla="*/ 4148727 w 7718488"/>
              <a:gd name="connsiteY4" fmla="*/ -77 h 3099991"/>
              <a:gd name="connsiteX5" fmla="*/ 4148727 w 7718488"/>
              <a:gd name="connsiteY5" fmla="*/ 1408466 h 3099991"/>
              <a:gd name="connsiteX6" fmla="*/ 4006746 w 7718488"/>
              <a:gd name="connsiteY6" fmla="*/ 1408466 h 3099991"/>
              <a:gd name="connsiteX7" fmla="*/ 4006746 w 7718488"/>
              <a:gd name="connsiteY7" fmla="*/ -77 h 3099991"/>
              <a:gd name="connsiteX8" fmla="*/ 2292953 w 7718488"/>
              <a:gd name="connsiteY8" fmla="*/ -77 h 3099991"/>
              <a:gd name="connsiteX9" fmla="*/ 2292953 w 7718488"/>
              <a:gd name="connsiteY9" fmla="*/ 1410753 h 3099991"/>
              <a:gd name="connsiteX10" fmla="*/ 2151149 w 7718488"/>
              <a:gd name="connsiteY10" fmla="*/ 1410753 h 3099991"/>
              <a:gd name="connsiteX11" fmla="*/ 2151149 w 7718488"/>
              <a:gd name="connsiteY11" fmla="*/ -77 h 3099991"/>
              <a:gd name="connsiteX12" fmla="*/ 437180 w 7718488"/>
              <a:gd name="connsiteY12" fmla="*/ -77 h 3099991"/>
              <a:gd name="connsiteX13" fmla="*/ 437180 w 7718488"/>
              <a:gd name="connsiteY13" fmla="*/ 1607802 h 3099991"/>
              <a:gd name="connsiteX14" fmla="*/ -21 w 7718488"/>
              <a:gd name="connsiteY14" fmla="*/ 3065783 h 3099991"/>
              <a:gd name="connsiteX15" fmla="*/ 384575 w 7718488"/>
              <a:gd name="connsiteY15" fmla="*/ 3065783 h 3099991"/>
              <a:gd name="connsiteX16" fmla="*/ 578105 w 7718488"/>
              <a:gd name="connsiteY16" fmla="*/ 2420098 h 3099991"/>
              <a:gd name="connsiteX17" fmla="*/ 633701 w 7718488"/>
              <a:gd name="connsiteY17" fmla="*/ 2420098 h 3099991"/>
              <a:gd name="connsiteX18" fmla="*/ 952673 w 7718488"/>
              <a:gd name="connsiteY18" fmla="*/ 3065783 h 3099991"/>
              <a:gd name="connsiteX19" fmla="*/ 1417144 w 7718488"/>
              <a:gd name="connsiteY19" fmla="*/ 3065783 h 3099991"/>
              <a:gd name="connsiteX20" fmla="*/ 1107496 w 7718488"/>
              <a:gd name="connsiteY20" fmla="*/ 2420098 h 3099991"/>
              <a:gd name="connsiteX21" fmla="*/ 1809657 w 7718488"/>
              <a:gd name="connsiteY21" fmla="*/ 2420098 h 3099991"/>
              <a:gd name="connsiteX22" fmla="*/ 1614896 w 7718488"/>
              <a:gd name="connsiteY22" fmla="*/ 3065783 h 3099991"/>
              <a:gd name="connsiteX23" fmla="*/ 2035207 w 7718488"/>
              <a:gd name="connsiteY23" fmla="*/ 3065783 h 3099991"/>
              <a:gd name="connsiteX24" fmla="*/ 2227329 w 7718488"/>
              <a:gd name="connsiteY24" fmla="*/ 2421857 h 3099991"/>
              <a:gd name="connsiteX25" fmla="*/ 2319696 w 7718488"/>
              <a:gd name="connsiteY25" fmla="*/ 2421857 h 3099991"/>
              <a:gd name="connsiteX26" fmla="*/ 2319696 w 7718488"/>
              <a:gd name="connsiteY26" fmla="*/ 2420098 h 3099991"/>
              <a:gd name="connsiteX27" fmla="*/ 3255324 w 7718488"/>
              <a:gd name="connsiteY27" fmla="*/ 2420098 h 3099991"/>
              <a:gd name="connsiteX28" fmla="*/ 3069711 w 7718488"/>
              <a:gd name="connsiteY28" fmla="*/ 3064024 h 3099991"/>
              <a:gd name="connsiteX29" fmla="*/ 3493541 w 7718488"/>
              <a:gd name="connsiteY29" fmla="*/ 3064024 h 3099991"/>
              <a:gd name="connsiteX30" fmla="*/ 3673172 w 7718488"/>
              <a:gd name="connsiteY30" fmla="*/ 2420098 h 3099991"/>
              <a:gd name="connsiteX31" fmla="*/ 3863886 w 7718488"/>
              <a:gd name="connsiteY31" fmla="*/ 2420098 h 3099991"/>
              <a:gd name="connsiteX32" fmla="*/ 3868988 w 7718488"/>
              <a:gd name="connsiteY32" fmla="*/ 3064024 h 3099991"/>
              <a:gd name="connsiteX33" fmla="*/ 4224555 w 7718488"/>
              <a:gd name="connsiteY33" fmla="*/ 3064024 h 3099991"/>
              <a:gd name="connsiteX34" fmla="*/ 4632375 w 7718488"/>
              <a:gd name="connsiteY34" fmla="*/ 2420098 h 3099991"/>
              <a:gd name="connsiteX35" fmla="*/ 4899445 w 7718488"/>
              <a:gd name="connsiteY35" fmla="*/ 2420098 h 3099991"/>
              <a:gd name="connsiteX36" fmla="*/ 4761688 w 7718488"/>
              <a:gd name="connsiteY36" fmla="*/ 3064024 h 3099991"/>
              <a:gd name="connsiteX37" fmla="*/ 5178832 w 7718488"/>
              <a:gd name="connsiteY37" fmla="*/ 3064024 h 3099991"/>
              <a:gd name="connsiteX38" fmla="*/ 5314303 w 7718488"/>
              <a:gd name="connsiteY38" fmla="*/ 2420098 h 3099991"/>
              <a:gd name="connsiteX39" fmla="*/ 5555511 w 7718488"/>
              <a:gd name="connsiteY39" fmla="*/ 2420098 h 3099991"/>
              <a:gd name="connsiteX40" fmla="*/ 5729336 w 7718488"/>
              <a:gd name="connsiteY40" fmla="*/ 2922923 h 3099991"/>
              <a:gd name="connsiteX41" fmla="*/ 6322944 w 7718488"/>
              <a:gd name="connsiteY41" fmla="*/ 3099914 h 3099991"/>
              <a:gd name="connsiteX42" fmla="*/ 7097942 w 7718488"/>
              <a:gd name="connsiteY42" fmla="*/ 3004733 h 3099991"/>
              <a:gd name="connsiteX43" fmla="*/ 7242385 w 7718488"/>
              <a:gd name="connsiteY43" fmla="*/ 2420098 h 3099991"/>
              <a:gd name="connsiteX44" fmla="*/ 7718468 w 7718488"/>
              <a:gd name="connsiteY44" fmla="*/ 2420098 h 3099991"/>
              <a:gd name="connsiteX45" fmla="*/ 7718468 w 7718488"/>
              <a:gd name="connsiteY45" fmla="*/ -77 h 3099991"/>
              <a:gd name="connsiteX46" fmla="*/ 2089395 w 7718488"/>
              <a:gd name="connsiteY46" fmla="*/ 1492915 h 3099991"/>
              <a:gd name="connsiteX47" fmla="*/ 2064413 w 7718488"/>
              <a:gd name="connsiteY47" fmla="*/ 1575429 h 3099991"/>
              <a:gd name="connsiteX48" fmla="*/ 1836575 w 7718488"/>
              <a:gd name="connsiteY48" fmla="*/ 2333889 h 3099991"/>
              <a:gd name="connsiteX49" fmla="*/ 1827603 w 7718488"/>
              <a:gd name="connsiteY49" fmla="*/ 2360808 h 3099991"/>
              <a:gd name="connsiteX50" fmla="*/ 1078291 w 7718488"/>
              <a:gd name="connsiteY50" fmla="*/ 2360808 h 3099991"/>
              <a:gd name="connsiteX51" fmla="*/ 1019704 w 7718488"/>
              <a:gd name="connsiteY51" fmla="*/ 2237652 h 3099991"/>
              <a:gd name="connsiteX52" fmla="*/ 1827603 w 7718488"/>
              <a:gd name="connsiteY52" fmla="*/ 1411985 h 3099991"/>
              <a:gd name="connsiteX53" fmla="*/ 1308591 w 7718488"/>
              <a:gd name="connsiteY53" fmla="*/ 1411985 h 3099991"/>
              <a:gd name="connsiteX54" fmla="*/ 676805 w 7718488"/>
              <a:gd name="connsiteY54" fmla="*/ 2091274 h 3099991"/>
              <a:gd name="connsiteX55" fmla="*/ 881419 w 7718488"/>
              <a:gd name="connsiteY55" fmla="*/ 1410753 h 3099991"/>
              <a:gd name="connsiteX56" fmla="*/ 498582 w 7718488"/>
              <a:gd name="connsiteY56" fmla="*/ 1410753 h 3099991"/>
              <a:gd name="connsiteX57" fmla="*/ 498582 w 7718488"/>
              <a:gd name="connsiteY57" fmla="*/ 60972 h 3099991"/>
              <a:gd name="connsiteX58" fmla="*/ 2089395 w 7718488"/>
              <a:gd name="connsiteY58" fmla="*/ 60972 h 3099991"/>
              <a:gd name="connsiteX59" fmla="*/ 2531874 w 7718488"/>
              <a:gd name="connsiteY59" fmla="*/ 2133498 h 3099991"/>
              <a:gd name="connsiteX60" fmla="*/ 2531874 w 7718488"/>
              <a:gd name="connsiteY60" fmla="*/ 2133498 h 3099991"/>
              <a:gd name="connsiteX61" fmla="*/ 2483140 w 7718488"/>
              <a:gd name="connsiteY61" fmla="*/ 2135786 h 3099991"/>
              <a:gd name="connsiteX62" fmla="*/ 2424554 w 7718488"/>
              <a:gd name="connsiteY62" fmla="*/ 2135786 h 3099991"/>
              <a:gd name="connsiteX63" fmla="*/ 2322863 w 7718488"/>
              <a:gd name="connsiteY63" fmla="*/ 2135786 h 3099991"/>
              <a:gd name="connsiteX64" fmla="*/ 2369838 w 7718488"/>
              <a:gd name="connsiteY64" fmla="*/ 1961609 h 3099991"/>
              <a:gd name="connsiteX65" fmla="*/ 2392005 w 7718488"/>
              <a:gd name="connsiteY65" fmla="*/ 1874872 h 3099991"/>
              <a:gd name="connsiteX66" fmla="*/ 2445666 w 7718488"/>
              <a:gd name="connsiteY66" fmla="*/ 1672546 h 3099991"/>
              <a:gd name="connsiteX67" fmla="*/ 2514633 w 7718488"/>
              <a:gd name="connsiteY67" fmla="*/ 1671491 h 3099991"/>
              <a:gd name="connsiteX68" fmla="*/ 2593452 w 7718488"/>
              <a:gd name="connsiteY68" fmla="*/ 1671491 h 3099991"/>
              <a:gd name="connsiteX69" fmla="*/ 2844337 w 7718488"/>
              <a:gd name="connsiteY69" fmla="*/ 1722512 h 3099991"/>
              <a:gd name="connsiteX70" fmla="*/ 2837124 w 7718488"/>
              <a:gd name="connsiteY70" fmla="*/ 1896688 h 3099991"/>
              <a:gd name="connsiteX71" fmla="*/ 2532402 w 7718488"/>
              <a:gd name="connsiteY71" fmla="*/ 2133498 h 3099991"/>
              <a:gd name="connsiteX72" fmla="*/ 3690941 w 7718488"/>
              <a:gd name="connsiteY72" fmla="*/ 2359928 h 3099991"/>
              <a:gd name="connsiteX73" fmla="*/ 3858432 w 7718488"/>
              <a:gd name="connsiteY73" fmla="*/ 1764736 h 3099991"/>
              <a:gd name="connsiteX74" fmla="*/ 3864414 w 7718488"/>
              <a:gd name="connsiteY74" fmla="*/ 2359928 h 3099991"/>
              <a:gd name="connsiteX75" fmla="*/ 3944641 w 7718488"/>
              <a:gd name="connsiteY75" fmla="*/ 1408466 h 3099991"/>
              <a:gd name="connsiteX76" fmla="*/ 3546674 w 7718488"/>
              <a:gd name="connsiteY76" fmla="*/ 1408466 h 3099991"/>
              <a:gd name="connsiteX77" fmla="*/ 3273445 w 7718488"/>
              <a:gd name="connsiteY77" fmla="*/ 2359928 h 3099991"/>
              <a:gd name="connsiteX78" fmla="*/ 2851198 w 7718488"/>
              <a:gd name="connsiteY78" fmla="*/ 2359928 h 3099991"/>
              <a:gd name="connsiteX79" fmla="*/ 3238258 w 7718488"/>
              <a:gd name="connsiteY79" fmla="*/ 1902494 h 3099991"/>
              <a:gd name="connsiteX80" fmla="*/ 3184421 w 7718488"/>
              <a:gd name="connsiteY80" fmla="*/ 1525287 h 3099991"/>
              <a:gd name="connsiteX81" fmla="*/ 2671040 w 7718488"/>
              <a:gd name="connsiteY81" fmla="*/ 1407938 h 3099991"/>
              <a:gd name="connsiteX82" fmla="*/ 2354355 w 7718488"/>
              <a:gd name="connsiteY82" fmla="*/ 1407938 h 3099991"/>
              <a:gd name="connsiteX83" fmla="*/ 2354355 w 7718488"/>
              <a:gd name="connsiteY83" fmla="*/ 60972 h 3099991"/>
              <a:gd name="connsiteX84" fmla="*/ 3944641 w 7718488"/>
              <a:gd name="connsiteY84" fmla="*/ 60972 h 3099991"/>
              <a:gd name="connsiteX85" fmla="*/ 4912289 w 7718488"/>
              <a:gd name="connsiteY85" fmla="*/ 2359928 h 3099991"/>
              <a:gd name="connsiteX86" fmla="*/ 4672136 w 7718488"/>
              <a:gd name="connsiteY86" fmla="*/ 2359928 h 3099991"/>
              <a:gd name="connsiteX87" fmla="*/ 5035444 w 7718488"/>
              <a:gd name="connsiteY87" fmla="*/ 1789543 h 3099991"/>
              <a:gd name="connsiteX88" fmla="*/ 5801470 w 7718488"/>
              <a:gd name="connsiteY88" fmla="*/ 1435208 h 3099991"/>
              <a:gd name="connsiteX89" fmla="*/ 5800414 w 7718488"/>
              <a:gd name="connsiteY89" fmla="*/ 1764736 h 3099991"/>
              <a:gd name="connsiteX90" fmla="*/ 5588235 w 7718488"/>
              <a:gd name="connsiteY90" fmla="*/ 2220411 h 3099991"/>
              <a:gd name="connsiteX91" fmla="*/ 5563076 w 7718488"/>
              <a:gd name="connsiteY91" fmla="*/ 2359928 h 3099991"/>
              <a:gd name="connsiteX92" fmla="*/ 5329081 w 7718488"/>
              <a:gd name="connsiteY92" fmla="*/ 2359928 h 3099991"/>
              <a:gd name="connsiteX93" fmla="*/ 5528065 w 7718488"/>
              <a:gd name="connsiteY93" fmla="*/ 1410753 h 3099991"/>
              <a:gd name="connsiteX94" fmla="*/ 4854758 w 7718488"/>
              <a:gd name="connsiteY94" fmla="*/ 1410753 h 3099991"/>
              <a:gd name="connsiteX95" fmla="*/ 4252177 w 7718488"/>
              <a:gd name="connsiteY95" fmla="*/ 2360808 h 3099991"/>
              <a:gd name="connsiteX96" fmla="*/ 4208545 w 7718488"/>
              <a:gd name="connsiteY96" fmla="*/ 2360808 h 3099991"/>
              <a:gd name="connsiteX97" fmla="*/ 4208545 w 7718488"/>
              <a:gd name="connsiteY97" fmla="*/ 60972 h 3099991"/>
              <a:gd name="connsiteX98" fmla="*/ 5800766 w 7718488"/>
              <a:gd name="connsiteY98" fmla="*/ 60972 h 3099991"/>
              <a:gd name="connsiteX99" fmla="*/ 6718976 w 7718488"/>
              <a:gd name="connsiteY99" fmla="*/ 2748219 h 3099991"/>
              <a:gd name="connsiteX100" fmla="*/ 6451201 w 7718488"/>
              <a:gd name="connsiteY100" fmla="*/ 2775840 h 3099991"/>
              <a:gd name="connsiteX101" fmla="*/ 6058512 w 7718488"/>
              <a:gd name="connsiteY101" fmla="*/ 2420098 h 3099991"/>
              <a:gd name="connsiteX102" fmla="*/ 6800434 w 7718488"/>
              <a:gd name="connsiteY102" fmla="*/ 2420098 h 3099991"/>
              <a:gd name="connsiteX103" fmla="*/ 7658650 w 7718488"/>
              <a:gd name="connsiteY103" fmla="*/ 2359928 h 3099991"/>
              <a:gd name="connsiteX104" fmla="*/ 7256988 w 7718488"/>
              <a:gd name="connsiteY104" fmla="*/ 2359928 h 3099991"/>
              <a:gd name="connsiteX105" fmla="*/ 7322612 w 7718488"/>
              <a:gd name="connsiteY105" fmla="*/ 2094616 h 3099991"/>
              <a:gd name="connsiteX106" fmla="*/ 6519816 w 7718488"/>
              <a:gd name="connsiteY106" fmla="*/ 2094616 h 3099991"/>
              <a:gd name="connsiteX107" fmla="*/ 6453664 w 7718488"/>
              <a:gd name="connsiteY107" fmla="*/ 2359928 h 3099991"/>
              <a:gd name="connsiteX108" fmla="*/ 6065374 w 7718488"/>
              <a:gd name="connsiteY108" fmla="*/ 2359928 h 3099991"/>
              <a:gd name="connsiteX109" fmla="*/ 6065374 w 7718488"/>
              <a:gd name="connsiteY109" fmla="*/ 2305388 h 3099991"/>
              <a:gd name="connsiteX110" fmla="*/ 6084023 w 7718488"/>
              <a:gd name="connsiteY110" fmla="*/ 2210734 h 3099991"/>
              <a:gd name="connsiteX111" fmla="*/ 6667251 w 7718488"/>
              <a:gd name="connsiteY111" fmla="*/ 1642109 h 3099991"/>
              <a:gd name="connsiteX112" fmla="*/ 6905996 w 7718488"/>
              <a:gd name="connsiteY112" fmla="*/ 1868715 h 3099991"/>
              <a:gd name="connsiteX113" fmla="*/ 7383838 w 7718488"/>
              <a:gd name="connsiteY113" fmla="*/ 1868715 h 3099991"/>
              <a:gd name="connsiteX114" fmla="*/ 7344253 w 7718488"/>
              <a:gd name="connsiteY114" fmla="*/ 1514555 h 3099991"/>
              <a:gd name="connsiteX115" fmla="*/ 6770877 w 7718488"/>
              <a:gd name="connsiteY115" fmla="*/ 1316979 h 3099991"/>
              <a:gd name="connsiteX116" fmla="*/ 6065374 w 7718488"/>
              <a:gd name="connsiteY116" fmla="*/ 1503295 h 3099991"/>
              <a:gd name="connsiteX117" fmla="*/ 6065374 w 7718488"/>
              <a:gd name="connsiteY117" fmla="*/ 60621 h 3099991"/>
              <a:gd name="connsiteX118" fmla="*/ 7657946 w 7718488"/>
              <a:gd name="connsiteY118" fmla="*/ 60621 h 3099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7718488" h="3099991">
                <a:moveTo>
                  <a:pt x="6005027" y="-77"/>
                </a:moveTo>
                <a:lnTo>
                  <a:pt x="6005027" y="1546752"/>
                </a:lnTo>
                <a:cubicBezTo>
                  <a:pt x="5953197" y="1588097"/>
                  <a:pt x="5905324" y="1634157"/>
                  <a:pt x="5861992" y="1684334"/>
                </a:cubicBezTo>
                <a:lnTo>
                  <a:pt x="5861992" y="-77"/>
                </a:lnTo>
                <a:lnTo>
                  <a:pt x="4148727" y="-77"/>
                </a:lnTo>
                <a:lnTo>
                  <a:pt x="4148727" y="1408466"/>
                </a:lnTo>
                <a:lnTo>
                  <a:pt x="4006746" y="1408466"/>
                </a:lnTo>
                <a:lnTo>
                  <a:pt x="4006746" y="-77"/>
                </a:lnTo>
                <a:lnTo>
                  <a:pt x="2292953" y="-77"/>
                </a:lnTo>
                <a:lnTo>
                  <a:pt x="2292953" y="1410753"/>
                </a:lnTo>
                <a:lnTo>
                  <a:pt x="2151149" y="1410753"/>
                </a:lnTo>
                <a:lnTo>
                  <a:pt x="2151149" y="-77"/>
                </a:lnTo>
                <a:lnTo>
                  <a:pt x="437180" y="-77"/>
                </a:lnTo>
                <a:lnTo>
                  <a:pt x="437180" y="1607802"/>
                </a:lnTo>
                <a:lnTo>
                  <a:pt x="-21" y="3065783"/>
                </a:lnTo>
                <a:lnTo>
                  <a:pt x="384575" y="3065783"/>
                </a:lnTo>
                <a:lnTo>
                  <a:pt x="578105" y="2420098"/>
                </a:lnTo>
                <a:lnTo>
                  <a:pt x="633701" y="2420098"/>
                </a:lnTo>
                <a:lnTo>
                  <a:pt x="952673" y="3065783"/>
                </a:lnTo>
                <a:lnTo>
                  <a:pt x="1417144" y="3065783"/>
                </a:lnTo>
                <a:lnTo>
                  <a:pt x="1107496" y="2420098"/>
                </a:lnTo>
                <a:lnTo>
                  <a:pt x="1809657" y="2420098"/>
                </a:lnTo>
                <a:lnTo>
                  <a:pt x="1614896" y="3065783"/>
                </a:lnTo>
                <a:lnTo>
                  <a:pt x="2035207" y="3065783"/>
                </a:lnTo>
                <a:lnTo>
                  <a:pt x="2227329" y="2421857"/>
                </a:lnTo>
                <a:lnTo>
                  <a:pt x="2319696" y="2421857"/>
                </a:lnTo>
                <a:lnTo>
                  <a:pt x="2319696" y="2420098"/>
                </a:lnTo>
                <a:lnTo>
                  <a:pt x="3255324" y="2420098"/>
                </a:lnTo>
                <a:lnTo>
                  <a:pt x="3069711" y="3064024"/>
                </a:lnTo>
                <a:lnTo>
                  <a:pt x="3493541" y="3064024"/>
                </a:lnTo>
                <a:lnTo>
                  <a:pt x="3673172" y="2420098"/>
                </a:lnTo>
                <a:lnTo>
                  <a:pt x="3863886" y="2420098"/>
                </a:lnTo>
                <a:lnTo>
                  <a:pt x="3868988" y="3064024"/>
                </a:lnTo>
                <a:lnTo>
                  <a:pt x="4224555" y="3064024"/>
                </a:lnTo>
                <a:lnTo>
                  <a:pt x="4632375" y="2420098"/>
                </a:lnTo>
                <a:lnTo>
                  <a:pt x="4899445" y="2420098"/>
                </a:lnTo>
                <a:lnTo>
                  <a:pt x="4761688" y="3064024"/>
                </a:lnTo>
                <a:lnTo>
                  <a:pt x="5178832" y="3064024"/>
                </a:lnTo>
                <a:lnTo>
                  <a:pt x="5314303" y="2420098"/>
                </a:lnTo>
                <a:lnTo>
                  <a:pt x="5555511" y="2420098"/>
                </a:lnTo>
                <a:cubicBezTo>
                  <a:pt x="5546010" y="2619609"/>
                  <a:pt x="5597032" y="2800999"/>
                  <a:pt x="5729336" y="2922923"/>
                </a:cubicBezTo>
                <a:cubicBezTo>
                  <a:pt x="5891197" y="3071413"/>
                  <a:pt x="6139091" y="3099914"/>
                  <a:pt x="6322944" y="3099914"/>
                </a:cubicBezTo>
                <a:cubicBezTo>
                  <a:pt x="6583998" y="3096836"/>
                  <a:pt x="6843908" y="3064903"/>
                  <a:pt x="7097942" y="3004733"/>
                </a:cubicBezTo>
                <a:lnTo>
                  <a:pt x="7242385" y="2420098"/>
                </a:lnTo>
                <a:lnTo>
                  <a:pt x="7718468" y="2420098"/>
                </a:lnTo>
                <a:lnTo>
                  <a:pt x="7718468" y="-77"/>
                </a:lnTo>
                <a:close/>
                <a:moveTo>
                  <a:pt x="2089395" y="1492915"/>
                </a:moveTo>
                <a:lnTo>
                  <a:pt x="2064413" y="1575429"/>
                </a:lnTo>
                <a:lnTo>
                  <a:pt x="1836575" y="2333889"/>
                </a:lnTo>
                <a:lnTo>
                  <a:pt x="1827603" y="2360808"/>
                </a:lnTo>
                <a:lnTo>
                  <a:pt x="1078291" y="2360808"/>
                </a:lnTo>
                <a:lnTo>
                  <a:pt x="1019704" y="2237652"/>
                </a:lnTo>
                <a:lnTo>
                  <a:pt x="1827603" y="1411985"/>
                </a:lnTo>
                <a:lnTo>
                  <a:pt x="1308591" y="1411985"/>
                </a:lnTo>
                <a:lnTo>
                  <a:pt x="676805" y="2091274"/>
                </a:lnTo>
                <a:lnTo>
                  <a:pt x="881419" y="1410753"/>
                </a:lnTo>
                <a:lnTo>
                  <a:pt x="498582" y="1410753"/>
                </a:lnTo>
                <a:lnTo>
                  <a:pt x="498582" y="60972"/>
                </a:lnTo>
                <a:lnTo>
                  <a:pt x="2089395" y="60972"/>
                </a:lnTo>
                <a:close/>
                <a:moveTo>
                  <a:pt x="2531874" y="2133498"/>
                </a:moveTo>
                <a:lnTo>
                  <a:pt x="2531874" y="2133498"/>
                </a:lnTo>
                <a:cubicBezTo>
                  <a:pt x="2516568" y="2133498"/>
                  <a:pt x="2500910" y="2135786"/>
                  <a:pt x="2483140" y="2135786"/>
                </a:cubicBezTo>
                <a:cubicBezTo>
                  <a:pt x="2459741" y="2135786"/>
                  <a:pt x="2441795" y="2135786"/>
                  <a:pt x="2424554" y="2135786"/>
                </a:cubicBezTo>
                <a:lnTo>
                  <a:pt x="2322863" y="2135786"/>
                </a:lnTo>
                <a:lnTo>
                  <a:pt x="2369838" y="1961609"/>
                </a:lnTo>
                <a:lnTo>
                  <a:pt x="2392005" y="1874872"/>
                </a:lnTo>
                <a:lnTo>
                  <a:pt x="2445666" y="1672546"/>
                </a:lnTo>
                <a:cubicBezTo>
                  <a:pt x="2469417" y="1672546"/>
                  <a:pt x="2492465" y="1671491"/>
                  <a:pt x="2514633" y="1671491"/>
                </a:cubicBezTo>
                <a:lnTo>
                  <a:pt x="2593452" y="1671491"/>
                </a:lnTo>
                <a:cubicBezTo>
                  <a:pt x="2728219" y="1671491"/>
                  <a:pt x="2813372" y="1679231"/>
                  <a:pt x="2844337" y="1722512"/>
                </a:cubicBezTo>
                <a:cubicBezTo>
                  <a:pt x="2867912" y="1755060"/>
                  <a:pt x="2865097" y="1811360"/>
                  <a:pt x="2837124" y="1896688"/>
                </a:cubicBezTo>
                <a:cubicBezTo>
                  <a:pt x="2788917" y="2043771"/>
                  <a:pt x="2728219" y="2118544"/>
                  <a:pt x="2532402" y="2133498"/>
                </a:cubicBezTo>
                <a:moveTo>
                  <a:pt x="3690941" y="2359928"/>
                </a:moveTo>
                <a:lnTo>
                  <a:pt x="3858432" y="1764736"/>
                </a:lnTo>
                <a:lnTo>
                  <a:pt x="3864414" y="2359928"/>
                </a:lnTo>
                <a:close/>
                <a:moveTo>
                  <a:pt x="3944641" y="1408466"/>
                </a:moveTo>
                <a:lnTo>
                  <a:pt x="3546674" y="1408466"/>
                </a:lnTo>
                <a:lnTo>
                  <a:pt x="3273445" y="2359928"/>
                </a:lnTo>
                <a:lnTo>
                  <a:pt x="2851198" y="2359928"/>
                </a:lnTo>
                <a:cubicBezTo>
                  <a:pt x="3066368" y="2280229"/>
                  <a:pt x="3197265" y="2128220"/>
                  <a:pt x="3238258" y="1902494"/>
                </a:cubicBezTo>
                <a:cubicBezTo>
                  <a:pt x="3271685" y="1726558"/>
                  <a:pt x="3255851" y="1611672"/>
                  <a:pt x="3184421" y="1525287"/>
                </a:cubicBezTo>
                <a:cubicBezTo>
                  <a:pt x="3077100" y="1396854"/>
                  <a:pt x="2861931" y="1407938"/>
                  <a:pt x="2671040" y="1407938"/>
                </a:cubicBezTo>
                <a:lnTo>
                  <a:pt x="2354355" y="1407938"/>
                </a:lnTo>
                <a:lnTo>
                  <a:pt x="2354355" y="60972"/>
                </a:lnTo>
                <a:lnTo>
                  <a:pt x="3944641" y="60972"/>
                </a:lnTo>
                <a:close/>
                <a:moveTo>
                  <a:pt x="4912289" y="2359928"/>
                </a:moveTo>
                <a:lnTo>
                  <a:pt x="4672136" y="2359928"/>
                </a:lnTo>
                <a:lnTo>
                  <a:pt x="5035444" y="1789543"/>
                </a:lnTo>
                <a:close/>
                <a:moveTo>
                  <a:pt x="5801470" y="1435208"/>
                </a:moveTo>
                <a:lnTo>
                  <a:pt x="5800414" y="1764736"/>
                </a:lnTo>
                <a:cubicBezTo>
                  <a:pt x="5701327" y="1901738"/>
                  <a:pt x="5629298" y="2056403"/>
                  <a:pt x="5588235" y="2220411"/>
                </a:cubicBezTo>
                <a:cubicBezTo>
                  <a:pt x="5576254" y="2266189"/>
                  <a:pt x="5567844" y="2312847"/>
                  <a:pt x="5563076" y="2359928"/>
                </a:cubicBezTo>
                <a:lnTo>
                  <a:pt x="5329081" y="2359928"/>
                </a:lnTo>
                <a:lnTo>
                  <a:pt x="5528065" y="1410753"/>
                </a:lnTo>
                <a:lnTo>
                  <a:pt x="4854758" y="1410753"/>
                </a:lnTo>
                <a:lnTo>
                  <a:pt x="4252177" y="2360808"/>
                </a:lnTo>
                <a:lnTo>
                  <a:pt x="4208545" y="2360808"/>
                </a:lnTo>
                <a:lnTo>
                  <a:pt x="4208545" y="60972"/>
                </a:lnTo>
                <a:lnTo>
                  <a:pt x="5800766" y="60972"/>
                </a:lnTo>
                <a:close/>
                <a:moveTo>
                  <a:pt x="6718976" y="2748219"/>
                </a:moveTo>
                <a:cubicBezTo>
                  <a:pt x="6630709" y="2765355"/>
                  <a:pt x="6541104" y="2774591"/>
                  <a:pt x="6451201" y="2775840"/>
                </a:cubicBezTo>
                <a:cubicBezTo>
                  <a:pt x="6221605" y="2775840"/>
                  <a:pt x="6061855" y="2669047"/>
                  <a:pt x="6058512" y="2420098"/>
                </a:cubicBezTo>
                <a:lnTo>
                  <a:pt x="6800434" y="2420098"/>
                </a:lnTo>
                <a:close/>
                <a:moveTo>
                  <a:pt x="7658650" y="2359928"/>
                </a:moveTo>
                <a:lnTo>
                  <a:pt x="7256988" y="2359928"/>
                </a:lnTo>
                <a:lnTo>
                  <a:pt x="7322612" y="2094616"/>
                </a:lnTo>
                <a:lnTo>
                  <a:pt x="6519816" y="2094616"/>
                </a:lnTo>
                <a:lnTo>
                  <a:pt x="6453664" y="2359928"/>
                </a:lnTo>
                <a:lnTo>
                  <a:pt x="6065374" y="2359928"/>
                </a:lnTo>
                <a:lnTo>
                  <a:pt x="6065374" y="2305388"/>
                </a:lnTo>
                <a:cubicBezTo>
                  <a:pt x="6071355" y="2275479"/>
                  <a:pt x="6076458" y="2244162"/>
                  <a:pt x="6084023" y="2210734"/>
                </a:cubicBezTo>
                <a:cubicBezTo>
                  <a:pt x="6154397" y="1924662"/>
                  <a:pt x="6342648" y="1642109"/>
                  <a:pt x="6667251" y="1642109"/>
                </a:cubicBezTo>
                <a:cubicBezTo>
                  <a:pt x="6795684" y="1642109"/>
                  <a:pt x="6923413" y="1691019"/>
                  <a:pt x="6905996" y="1868715"/>
                </a:cubicBezTo>
                <a:lnTo>
                  <a:pt x="7383838" y="1868715"/>
                </a:lnTo>
                <a:cubicBezTo>
                  <a:pt x="7402839" y="1785849"/>
                  <a:pt x="7434332" y="1644572"/>
                  <a:pt x="7344253" y="1514555"/>
                </a:cubicBezTo>
                <a:cubicBezTo>
                  <a:pt x="7242385" y="1373807"/>
                  <a:pt x="7037244" y="1316979"/>
                  <a:pt x="6770877" y="1316979"/>
                </a:cubicBezTo>
                <a:cubicBezTo>
                  <a:pt x="6581570" y="1316979"/>
                  <a:pt x="6304647" y="1347240"/>
                  <a:pt x="6065374" y="1503295"/>
                </a:cubicBezTo>
                <a:lnTo>
                  <a:pt x="6065374" y="60621"/>
                </a:lnTo>
                <a:lnTo>
                  <a:pt x="7657946" y="60621"/>
                </a:lnTo>
                <a:close/>
              </a:path>
            </a:pathLst>
          </a:custGeom>
          <a:solidFill>
            <a:schemeClr val="tx2"/>
          </a:solidFill>
          <a:ln w="17575" cap="flat">
            <a:noFill/>
            <a:prstDash val="solid"/>
            <a:miter/>
          </a:ln>
        </p:spPr>
        <p:txBody>
          <a:bodyPr rtlCol="0" anchor="ctr"/>
          <a:lstStyle/>
          <a:p>
            <a:endParaRPr lang="en-GB" sz="1984"/>
          </a:p>
        </p:txBody>
      </p:sp>
    </p:spTree>
    <p:extLst>
      <p:ext uri="{BB962C8B-B14F-4D97-AF65-F5344CB8AC3E}">
        <p14:creationId xmlns:p14="http://schemas.microsoft.com/office/powerpoint/2010/main" val="3255546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 Dark BG colour">
    <p:bg>
      <p:bgPr>
        <a:solidFill>
          <a:schemeClr val="accent2"/>
        </a:solidFill>
        <a:effectLst/>
      </p:bgPr>
    </p:bg>
    <p:spTree>
      <p:nvGrpSpPr>
        <p:cNvPr id="1" name=""/>
        <p:cNvGrpSpPr/>
        <p:nvPr/>
      </p:nvGrpSpPr>
      <p:grpSpPr>
        <a:xfrm>
          <a:off x="0" y="0"/>
          <a:ext cx="0" cy="0"/>
          <a:chOff x="0" y="0"/>
          <a:chExt cx="0" cy="0"/>
        </a:xfrm>
      </p:grpSpPr>
      <p:sp>
        <p:nvSpPr>
          <p:cNvPr id="10" name="Shape 8">
            <a:extLst>
              <a:ext uri="{FF2B5EF4-FFF2-40B4-BE49-F238E27FC236}">
                <a16:creationId xmlns:a16="http://schemas.microsoft.com/office/drawing/2014/main" id="{AA4C9438-A1AC-41FF-BEAA-D88EF3FE5FD9}"/>
              </a:ext>
            </a:extLst>
          </p:cNvPr>
          <p:cNvSpPr txBox="1">
            <a:spLocks/>
          </p:cNvSpPr>
          <p:nvPr userDrawn="1"/>
        </p:nvSpPr>
        <p:spPr>
          <a:xfrm>
            <a:off x="12282355" y="6908204"/>
            <a:ext cx="267303" cy="164699"/>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a:t>
            </a:fld>
            <a:endParaRPr lang="en-GB" sz="1000">
              <a:solidFill>
                <a:schemeClr val="bg1"/>
              </a:solidFill>
              <a:latin typeface="+mn-lt"/>
              <a:ea typeface="Arial"/>
              <a:cs typeface="Arial" panose="020B0604020202020204" pitchFamily="34" charset="0"/>
            </a:endParaRPr>
          </a:p>
        </p:txBody>
      </p:sp>
      <p:cxnSp>
        <p:nvCxnSpPr>
          <p:cNvPr id="11" name="Straight Connector 10">
            <a:extLst>
              <a:ext uri="{FF2B5EF4-FFF2-40B4-BE49-F238E27FC236}">
                <a16:creationId xmlns:a16="http://schemas.microsoft.com/office/drawing/2014/main" id="{C74B1B5D-BCE6-4832-91F3-0E0FDED75B84}"/>
              </a:ext>
            </a:extLst>
          </p:cNvPr>
          <p:cNvCxnSpPr/>
          <p:nvPr userDrawn="1"/>
        </p:nvCxnSpPr>
        <p:spPr>
          <a:xfrm>
            <a:off x="12262448" y="6908204"/>
            <a:ext cx="0" cy="164699"/>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Graphic 8">
            <a:extLst>
              <a:ext uri="{FF2B5EF4-FFF2-40B4-BE49-F238E27FC236}">
                <a16:creationId xmlns:a16="http://schemas.microsoft.com/office/drawing/2014/main" id="{5E1336C1-CEF6-4F2A-B11C-A9A2E05712AD}"/>
              </a:ext>
            </a:extLst>
          </p:cNvPr>
          <p:cNvSpPr/>
          <p:nvPr userDrawn="1"/>
        </p:nvSpPr>
        <p:spPr>
          <a:xfrm>
            <a:off x="900652" y="6908203"/>
            <a:ext cx="534452" cy="214627"/>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sz="1984"/>
          </a:p>
        </p:txBody>
      </p:sp>
      <p:sp>
        <p:nvSpPr>
          <p:cNvPr id="7" name="Rectangle 6">
            <a:extLst>
              <a:ext uri="{FF2B5EF4-FFF2-40B4-BE49-F238E27FC236}">
                <a16:creationId xmlns:a16="http://schemas.microsoft.com/office/drawing/2014/main" id="{C7EFA1C5-4B1D-4547-9DFC-E1B9BBF91D2B}"/>
              </a:ext>
            </a:extLst>
          </p:cNvPr>
          <p:cNvSpPr/>
          <p:nvPr userDrawn="1"/>
        </p:nvSpPr>
        <p:spPr>
          <a:xfrm>
            <a:off x="1876930" y="7227784"/>
            <a:ext cx="3712555" cy="123111"/>
          </a:xfrm>
          <a:prstGeom prst="rect">
            <a:avLst/>
          </a:prstGeom>
        </p:spPr>
        <p:txBody>
          <a:bodyPr wrap="none" lIns="0" tIns="0" rIns="0" bIns="0">
            <a:spAutoFit/>
          </a:bodyPr>
          <a:lstStyle/>
          <a:p>
            <a:r>
              <a:rPr lang="en-AU" altLang="en-US" sz="800">
                <a:solidFill>
                  <a:schemeClr val="bg1"/>
                </a:solidFill>
                <a:latin typeface="Arial" panose="020B0604020202020204" pitchFamily="34" charset="0"/>
              </a:rPr>
              <a:t>Liability limited by a scheme approved under Professional Standards Legislation.</a:t>
            </a:r>
            <a:r>
              <a:rPr lang="en-AU" altLang="en-US" sz="800" baseline="0">
                <a:solidFill>
                  <a:schemeClr val="bg1"/>
                </a:solidFill>
                <a:latin typeface="Arial" panose="020B0604020202020204" pitchFamily="34" charset="0"/>
              </a:rPr>
              <a:t> </a:t>
            </a:r>
            <a:endParaRPr lang="en-AU" sz="1984">
              <a:solidFill>
                <a:schemeClr val="bg1"/>
              </a:solidFill>
            </a:endParaRPr>
          </a:p>
        </p:txBody>
      </p:sp>
      <p:sp>
        <p:nvSpPr>
          <p:cNvPr id="8" name="TextBox 7">
            <a:extLst>
              <a:ext uri="{FF2B5EF4-FFF2-40B4-BE49-F238E27FC236}">
                <a16:creationId xmlns:a16="http://schemas.microsoft.com/office/drawing/2014/main" id="{2DE7DF31-957D-4279-B58D-0D44A16995DF}"/>
              </a:ext>
            </a:extLst>
          </p:cNvPr>
          <p:cNvSpPr txBox="1"/>
          <p:nvPr userDrawn="1">
            <p:custDataLst>
              <p:tags r:id="rId1"/>
            </p:custDataLst>
          </p:nvPr>
        </p:nvSpPr>
        <p:spPr>
          <a:xfrm>
            <a:off x="1876930" y="7135283"/>
            <a:ext cx="6807848" cy="79303"/>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en-AU" sz="600" kern="1200" noProof="0">
                <a:solidFill>
                  <a:schemeClr val="bg1"/>
                </a:solidFill>
                <a:latin typeface="+mn-lt"/>
                <a:ea typeface="+mn-ea"/>
                <a:cs typeface="+mn-cs"/>
              </a:rPr>
              <a:t>Document Classification: KPMG Confidential</a:t>
            </a:r>
            <a:endParaRPr lang="en-US" sz="600" kern="1200" noProof="0">
              <a:solidFill>
                <a:schemeClr val="bg1"/>
              </a:solidFill>
              <a:latin typeface="+mn-lt"/>
              <a:ea typeface="+mn-ea"/>
              <a:cs typeface="+mn-cs"/>
            </a:endParaRPr>
          </a:p>
        </p:txBody>
      </p:sp>
      <p:sp>
        <p:nvSpPr>
          <p:cNvPr id="13" name="TextBox 29">
            <a:extLst>
              <a:ext uri="{FF2B5EF4-FFF2-40B4-BE49-F238E27FC236}">
                <a16:creationId xmlns:a16="http://schemas.microsoft.com/office/drawing/2014/main" id="{5855A025-371B-4137-8FDA-309E182872C7}"/>
              </a:ext>
            </a:extLst>
          </p:cNvPr>
          <p:cNvSpPr txBox="1">
            <a:spLocks noChangeArrowheads="1"/>
          </p:cNvSpPr>
          <p:nvPr userDrawn="1">
            <p:custDataLst>
              <p:tags r:id="rId2"/>
            </p:custDataLst>
          </p:nvPr>
        </p:nvSpPr>
        <p:spPr bwMode="auto">
          <a:xfrm>
            <a:off x="1876931" y="6908203"/>
            <a:ext cx="9252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AU" altLang="en-US" sz="600">
                <a:solidFill>
                  <a:schemeClr val="bg1"/>
                </a:solidFill>
                <a:latin typeface="Arial" panose="020B0604020202020204" pitchFamily="34" charset="0"/>
              </a:rPr>
              <a:t>©2023 KPMG, an Australian partnership and a member firm of the KPMG global organisation of independent member firms affiliated with KPMG International Limited, a private English company limited by guarantee. All rights reserved. </a:t>
            </a:r>
          </a:p>
          <a:p>
            <a:pPr eaLnBrk="1" hangingPunct="1"/>
            <a:r>
              <a:rPr lang="en-AU" altLang="en-US" sz="600">
                <a:solidFill>
                  <a:schemeClr val="bg1"/>
                </a:solidFill>
                <a:latin typeface="Arial" panose="020B0604020202020204" pitchFamily="34" charset="0"/>
              </a:rPr>
              <a:t>The KPMG name and logo are trademarks used under license by the independent member firms of the KPMG global organisation. </a:t>
            </a:r>
            <a:endParaRPr lang="en-AU" altLang="en-US" sz="600" b="1">
              <a:solidFill>
                <a:schemeClr val="bg1"/>
              </a:solidFill>
              <a:latin typeface="Arial" panose="020B0604020202020204" pitchFamily="34" charset="0"/>
            </a:endParaRPr>
          </a:p>
        </p:txBody>
      </p:sp>
    </p:spTree>
    <p:extLst>
      <p:ext uri="{BB962C8B-B14F-4D97-AF65-F5344CB8AC3E}">
        <p14:creationId xmlns:p14="http://schemas.microsoft.com/office/powerpoint/2010/main" val="4151943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33821-7F6E-47FF-89CD-D057DAFB6B1F}"/>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86707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Only - Dark BG colour">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06C60-BBAD-4B44-9D69-536848922030}"/>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Shape 8">
            <a:extLst>
              <a:ext uri="{FF2B5EF4-FFF2-40B4-BE49-F238E27FC236}">
                <a16:creationId xmlns:a16="http://schemas.microsoft.com/office/drawing/2014/main" id="{AA4C9438-A1AC-41FF-BEAA-D88EF3FE5FD9}"/>
              </a:ext>
            </a:extLst>
          </p:cNvPr>
          <p:cNvSpPr txBox="1">
            <a:spLocks/>
          </p:cNvSpPr>
          <p:nvPr userDrawn="1"/>
        </p:nvSpPr>
        <p:spPr>
          <a:xfrm>
            <a:off x="12282355" y="6908204"/>
            <a:ext cx="267303" cy="164699"/>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solidFill>
                <a:latin typeface="+mn-lt"/>
                <a:ea typeface="Arial"/>
                <a:cs typeface="Arial" panose="020B0604020202020204" pitchFamily="34" charset="0"/>
              </a:rPr>
              <a:pPr algn="r"/>
              <a:t>‹#›</a:t>
            </a:fld>
            <a:endParaRPr lang="en-GB" sz="1000">
              <a:solidFill>
                <a:schemeClr val="bg1"/>
              </a:solidFill>
              <a:latin typeface="+mn-lt"/>
              <a:ea typeface="Arial"/>
              <a:cs typeface="Arial" panose="020B0604020202020204" pitchFamily="34" charset="0"/>
            </a:endParaRPr>
          </a:p>
        </p:txBody>
      </p:sp>
      <p:cxnSp>
        <p:nvCxnSpPr>
          <p:cNvPr id="11" name="Straight Connector 10">
            <a:extLst>
              <a:ext uri="{FF2B5EF4-FFF2-40B4-BE49-F238E27FC236}">
                <a16:creationId xmlns:a16="http://schemas.microsoft.com/office/drawing/2014/main" id="{C74B1B5D-BCE6-4832-91F3-0E0FDED75B84}"/>
              </a:ext>
            </a:extLst>
          </p:cNvPr>
          <p:cNvCxnSpPr/>
          <p:nvPr userDrawn="1"/>
        </p:nvCxnSpPr>
        <p:spPr>
          <a:xfrm>
            <a:off x="12262448" y="6908204"/>
            <a:ext cx="0" cy="164699"/>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Graphic 8">
            <a:extLst>
              <a:ext uri="{FF2B5EF4-FFF2-40B4-BE49-F238E27FC236}">
                <a16:creationId xmlns:a16="http://schemas.microsoft.com/office/drawing/2014/main" id="{5E1336C1-CEF6-4F2A-B11C-A9A2E05712AD}"/>
              </a:ext>
            </a:extLst>
          </p:cNvPr>
          <p:cNvSpPr/>
          <p:nvPr userDrawn="1"/>
        </p:nvSpPr>
        <p:spPr>
          <a:xfrm>
            <a:off x="900652" y="6908203"/>
            <a:ext cx="534452" cy="214627"/>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bg1"/>
          </a:solidFill>
          <a:ln w="1683" cap="flat">
            <a:noFill/>
            <a:prstDash val="solid"/>
            <a:miter/>
          </a:ln>
        </p:spPr>
        <p:txBody>
          <a:bodyPr rtlCol="0" anchor="ctr"/>
          <a:lstStyle/>
          <a:p>
            <a:endParaRPr lang="en-GB" sz="1984"/>
          </a:p>
        </p:txBody>
      </p:sp>
      <p:sp>
        <p:nvSpPr>
          <p:cNvPr id="8" name="Rectangle 7">
            <a:extLst>
              <a:ext uri="{FF2B5EF4-FFF2-40B4-BE49-F238E27FC236}">
                <a16:creationId xmlns:a16="http://schemas.microsoft.com/office/drawing/2014/main" id="{C76CF7B7-6863-40E5-85BA-A6610D631E00}"/>
              </a:ext>
            </a:extLst>
          </p:cNvPr>
          <p:cNvSpPr/>
          <p:nvPr userDrawn="1"/>
        </p:nvSpPr>
        <p:spPr>
          <a:xfrm>
            <a:off x="1876930" y="7227784"/>
            <a:ext cx="3712555" cy="123111"/>
          </a:xfrm>
          <a:prstGeom prst="rect">
            <a:avLst/>
          </a:prstGeom>
        </p:spPr>
        <p:txBody>
          <a:bodyPr wrap="none" lIns="0" tIns="0" rIns="0" bIns="0">
            <a:spAutoFit/>
          </a:bodyPr>
          <a:lstStyle/>
          <a:p>
            <a:r>
              <a:rPr lang="en-AU" altLang="en-US" sz="800">
                <a:solidFill>
                  <a:schemeClr val="bg1"/>
                </a:solidFill>
                <a:latin typeface="Arial" panose="020B0604020202020204" pitchFamily="34" charset="0"/>
              </a:rPr>
              <a:t>Liability limited by a scheme approved under Professional Standards Legislation.</a:t>
            </a:r>
            <a:r>
              <a:rPr lang="en-AU" altLang="en-US" sz="800" baseline="0">
                <a:solidFill>
                  <a:schemeClr val="bg1"/>
                </a:solidFill>
                <a:latin typeface="Arial" panose="020B0604020202020204" pitchFamily="34" charset="0"/>
              </a:rPr>
              <a:t> </a:t>
            </a:r>
            <a:endParaRPr lang="en-AU" sz="1984">
              <a:solidFill>
                <a:schemeClr val="bg1"/>
              </a:solidFill>
            </a:endParaRPr>
          </a:p>
        </p:txBody>
      </p:sp>
      <p:sp>
        <p:nvSpPr>
          <p:cNvPr id="9" name="TextBox 8">
            <a:extLst>
              <a:ext uri="{FF2B5EF4-FFF2-40B4-BE49-F238E27FC236}">
                <a16:creationId xmlns:a16="http://schemas.microsoft.com/office/drawing/2014/main" id="{A2E10D75-4714-47C6-AB17-B05BB9ECA42C}"/>
              </a:ext>
            </a:extLst>
          </p:cNvPr>
          <p:cNvSpPr txBox="1"/>
          <p:nvPr userDrawn="1">
            <p:custDataLst>
              <p:tags r:id="rId1"/>
            </p:custDataLst>
          </p:nvPr>
        </p:nvSpPr>
        <p:spPr>
          <a:xfrm>
            <a:off x="1876930" y="7135283"/>
            <a:ext cx="6807848" cy="79303"/>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en-AU" sz="600" kern="1200" noProof="0">
                <a:solidFill>
                  <a:schemeClr val="bg1"/>
                </a:solidFill>
                <a:latin typeface="+mn-lt"/>
                <a:ea typeface="+mn-ea"/>
                <a:cs typeface="+mn-cs"/>
              </a:rPr>
              <a:t>Document Classification: KPMG Confidential</a:t>
            </a:r>
            <a:endParaRPr lang="en-US" sz="600" kern="1200" noProof="0">
              <a:solidFill>
                <a:schemeClr val="bg1"/>
              </a:solidFill>
              <a:latin typeface="+mn-lt"/>
              <a:ea typeface="+mn-ea"/>
              <a:cs typeface="+mn-cs"/>
            </a:endParaRPr>
          </a:p>
        </p:txBody>
      </p:sp>
      <p:sp>
        <p:nvSpPr>
          <p:cNvPr id="13" name="TextBox 29">
            <a:extLst>
              <a:ext uri="{FF2B5EF4-FFF2-40B4-BE49-F238E27FC236}">
                <a16:creationId xmlns:a16="http://schemas.microsoft.com/office/drawing/2014/main" id="{5855A025-371B-4137-8FDA-309E182872C7}"/>
              </a:ext>
            </a:extLst>
          </p:cNvPr>
          <p:cNvSpPr txBox="1">
            <a:spLocks noChangeArrowheads="1"/>
          </p:cNvSpPr>
          <p:nvPr userDrawn="1">
            <p:custDataLst>
              <p:tags r:id="rId2"/>
            </p:custDataLst>
          </p:nvPr>
        </p:nvSpPr>
        <p:spPr bwMode="auto">
          <a:xfrm>
            <a:off x="1876931" y="6908203"/>
            <a:ext cx="9252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AU" altLang="en-US" sz="600">
                <a:solidFill>
                  <a:schemeClr val="bg1"/>
                </a:solidFill>
                <a:latin typeface="Arial" panose="020B0604020202020204" pitchFamily="34" charset="0"/>
              </a:rPr>
              <a:t>©2023 KPMG, an Australian partnership and a member firm of the KPMG global organisation of independent member firms affiliated with KPMG International Limited, a private English company limited by guarantee. All rights reserved. </a:t>
            </a:r>
          </a:p>
          <a:p>
            <a:pPr eaLnBrk="1" hangingPunct="1"/>
            <a:r>
              <a:rPr lang="en-AU" altLang="en-US" sz="600">
                <a:solidFill>
                  <a:schemeClr val="bg1"/>
                </a:solidFill>
                <a:latin typeface="Arial" panose="020B0604020202020204" pitchFamily="34" charset="0"/>
              </a:rPr>
              <a:t>The KPMG name and logo are trademarks used under license by the independent member firms of the KPMG global organisation. </a:t>
            </a:r>
            <a:endParaRPr lang="en-AU" altLang="en-US" sz="600" b="1">
              <a:solidFill>
                <a:schemeClr val="bg1"/>
              </a:solidFill>
              <a:latin typeface="Arial" panose="020B0604020202020204" pitchFamily="34" charset="0"/>
            </a:endParaRPr>
          </a:p>
        </p:txBody>
      </p:sp>
    </p:spTree>
    <p:extLst>
      <p:ext uri="{BB962C8B-B14F-4D97-AF65-F5344CB8AC3E}">
        <p14:creationId xmlns:p14="http://schemas.microsoft.com/office/powerpoint/2010/main" val="1777057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885485" y="1557434"/>
            <a:ext cx="11668805" cy="5052254"/>
          </a:xfrm>
        </p:spPr>
        <p:txBody>
          <a:bodyPr/>
          <a:lstStyle>
            <a:lvl1pPr>
              <a:defRPr sz="1200" b="0">
                <a:solidFill>
                  <a:schemeClr val="tx1"/>
                </a:solidFill>
              </a:defRPr>
            </a:lvl1pPr>
            <a:lvl2pPr>
              <a:defRPr sz="1200" b="0">
                <a:solidFill>
                  <a:schemeClr val="tx1"/>
                </a:solidFill>
              </a:defRPr>
            </a:lvl2pPr>
            <a:lvl3pPr>
              <a:defRPr sz="1200" b="0">
                <a:solidFill>
                  <a:schemeClr val="tx1"/>
                </a:solidFill>
              </a:defRPr>
            </a:lvl3pPr>
            <a:lvl4pPr>
              <a:defRPr sz="1200" b="0">
                <a:solidFill>
                  <a:schemeClr val="tx1"/>
                </a:solidFill>
              </a:defRPr>
            </a:lvl4pPr>
            <a:lvl5pPr>
              <a:defRPr sz="12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132846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e Column Text_with Intro">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885486" y="1557434"/>
            <a:ext cx="11668801" cy="996057"/>
          </a:xfrm>
        </p:spPr>
        <p:txBody>
          <a:bodyPr/>
          <a:lstStyle>
            <a:lvl1pPr>
              <a:defRPr b="0"/>
            </a:lvl1pPr>
          </a:lstStyle>
          <a:p>
            <a:pPr lvl="0"/>
            <a:r>
              <a:rPr lang="en-US"/>
              <a:t>Click to edit Master text styles</a:t>
            </a:r>
          </a:p>
        </p:txBody>
      </p:sp>
      <p:sp>
        <p:nvSpPr>
          <p:cNvPr id="2" name="Title 1">
            <a:extLst>
              <a:ext uri="{FF2B5EF4-FFF2-40B4-BE49-F238E27FC236}">
                <a16:creationId xmlns:a16="http://schemas.microsoft.com/office/drawing/2014/main" id="{8CCFC99C-7410-4D22-BA8D-48877FCFB6C0}"/>
              </a:ext>
            </a:extLst>
          </p:cNvPr>
          <p:cNvSpPr>
            <a:spLocks noGrp="1"/>
          </p:cNvSpPr>
          <p:nvPr>
            <p:ph type="title"/>
          </p:nvPr>
        </p:nvSpPr>
        <p:spPr/>
        <p:txBody>
          <a:bodyPr/>
          <a:lstStyle/>
          <a:p>
            <a:r>
              <a:rPr lang="en-US"/>
              <a:t>Click to edit Master title style</a:t>
            </a:r>
            <a:endParaRPr lang="en-GB"/>
          </a:p>
        </p:txBody>
      </p:sp>
      <p:sp>
        <p:nvSpPr>
          <p:cNvPr id="4" name="Text Placeholder 8">
            <a:extLst>
              <a:ext uri="{FF2B5EF4-FFF2-40B4-BE49-F238E27FC236}">
                <a16:creationId xmlns:a16="http://schemas.microsoft.com/office/drawing/2014/main" id="{B744F0AB-4A07-4E85-9C59-9713F520680E}"/>
              </a:ext>
            </a:extLst>
          </p:cNvPr>
          <p:cNvSpPr>
            <a:spLocks noGrp="1"/>
          </p:cNvSpPr>
          <p:nvPr>
            <p:ph type="body" sz="quarter" idx="11"/>
          </p:nvPr>
        </p:nvSpPr>
        <p:spPr>
          <a:xfrm>
            <a:off x="885486" y="2777480"/>
            <a:ext cx="11668801" cy="3859985"/>
          </a:xfrm>
        </p:spPr>
        <p:txBody>
          <a:bodyPr/>
          <a:lstStyle>
            <a:lvl1pPr>
              <a:defRPr sz="1200" b="0">
                <a:solidFill>
                  <a:schemeClr val="tx1"/>
                </a:solidFill>
              </a:defRPr>
            </a:lvl1pPr>
            <a:lvl2pPr>
              <a:defRPr sz="1200" b="0">
                <a:solidFill>
                  <a:schemeClr val="tx1"/>
                </a:solidFill>
              </a:defRPr>
            </a:lvl2pPr>
            <a:lvl3pPr>
              <a:defRPr sz="1200" b="0">
                <a:solidFill>
                  <a:schemeClr val="tx1"/>
                </a:solidFill>
              </a:defRPr>
            </a:lvl3pPr>
            <a:lvl4pPr>
              <a:defRPr sz="1200" b="0">
                <a:solidFill>
                  <a:schemeClr val="tx1"/>
                </a:solidFill>
              </a:defRPr>
            </a:lvl4pPr>
            <a:lvl5pPr>
              <a:defRPr sz="12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04358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885485" y="655392"/>
            <a:ext cx="11668805" cy="571440"/>
          </a:xfrm>
        </p:spPr>
        <p:txBody>
          <a:bodyPr/>
          <a:lstStyle/>
          <a:p>
            <a:r>
              <a:rPr lang="en-US"/>
              <a:t>Click to edit Master title style</a:t>
            </a:r>
          </a:p>
        </p:txBody>
      </p:sp>
      <p:sp>
        <p:nvSpPr>
          <p:cNvPr id="9" name="Text Placeholder 8"/>
          <p:cNvSpPr>
            <a:spLocks noGrp="1"/>
          </p:cNvSpPr>
          <p:nvPr>
            <p:ph type="body" sz="quarter" idx="10"/>
          </p:nvPr>
        </p:nvSpPr>
        <p:spPr>
          <a:xfrm>
            <a:off x="885485" y="1557434"/>
            <a:ext cx="5476444" cy="5080031"/>
          </a:xfrm>
        </p:spPr>
        <p:txBody>
          <a:bodyPr/>
          <a:lstStyle>
            <a:lvl1pPr>
              <a:defRPr sz="1200" b="0">
                <a:solidFill>
                  <a:schemeClr val="tx1"/>
                </a:solidFill>
              </a:defRPr>
            </a:lvl1pPr>
            <a:lvl2pPr>
              <a:defRPr sz="1200" b="0">
                <a:solidFill>
                  <a:schemeClr val="tx1"/>
                </a:solidFill>
              </a:defRPr>
            </a:lvl2pPr>
            <a:lvl3pPr>
              <a:defRPr sz="1200" b="0">
                <a:solidFill>
                  <a:schemeClr val="tx1"/>
                </a:solidFill>
              </a:defRPr>
            </a:lvl3pPr>
            <a:lvl4pPr>
              <a:defRPr sz="1200" b="0">
                <a:solidFill>
                  <a:schemeClr val="tx1"/>
                </a:solidFill>
              </a:defRPr>
            </a:lvl4pPr>
            <a:lvl5pPr>
              <a:defRPr sz="12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8">
            <a:extLst>
              <a:ext uri="{FF2B5EF4-FFF2-40B4-BE49-F238E27FC236}">
                <a16:creationId xmlns:a16="http://schemas.microsoft.com/office/drawing/2014/main" id="{A802DE54-BEE7-4E7A-9CD0-A8E334404A75}"/>
              </a:ext>
            </a:extLst>
          </p:cNvPr>
          <p:cNvSpPr>
            <a:spLocks noGrp="1"/>
          </p:cNvSpPr>
          <p:nvPr>
            <p:ph type="body" sz="quarter" idx="11"/>
          </p:nvPr>
        </p:nvSpPr>
        <p:spPr>
          <a:xfrm>
            <a:off x="7077846" y="1557434"/>
            <a:ext cx="5476444" cy="5080031"/>
          </a:xfrm>
        </p:spPr>
        <p:txBody>
          <a:bodyPr/>
          <a:lstStyle>
            <a:lvl1pPr>
              <a:defRPr sz="1200" b="0">
                <a:solidFill>
                  <a:schemeClr val="tx1"/>
                </a:solidFill>
              </a:defRPr>
            </a:lvl1pPr>
            <a:lvl2pPr>
              <a:defRPr sz="1200" b="0">
                <a:solidFill>
                  <a:schemeClr val="tx1"/>
                </a:solidFill>
              </a:defRPr>
            </a:lvl2pPr>
            <a:lvl3pPr>
              <a:defRPr sz="1200" b="0">
                <a:solidFill>
                  <a:schemeClr val="tx1"/>
                </a:solidFill>
              </a:defRPr>
            </a:lvl3pPr>
            <a:lvl4pPr>
              <a:defRPr sz="1200" b="0">
                <a:solidFill>
                  <a:schemeClr val="tx1"/>
                </a:solidFill>
              </a:defRPr>
            </a:lvl4pPr>
            <a:lvl5pPr>
              <a:defRPr sz="12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32938695"/>
      </p:ext>
    </p:extLst>
  </p:cSld>
  <p:clrMapOvr>
    <a:masterClrMapping/>
  </p:clrMapOvr>
  <p:extLst>
    <p:ext uri="{DCECCB84-F9BA-43D5-87BE-67443E8EF086}">
      <p15:sldGuideLst xmlns:p15="http://schemas.microsoft.com/office/powerpoint/2012/main">
        <p15:guide id="1" pos="4006" userDrawn="1">
          <p15:clr>
            <a:srgbClr val="FBAE40"/>
          </p15:clr>
        </p15:guide>
        <p15:guide id="2" pos="446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Text_with intro">
    <p:spTree>
      <p:nvGrpSpPr>
        <p:cNvPr id="1" name=""/>
        <p:cNvGrpSpPr/>
        <p:nvPr/>
      </p:nvGrpSpPr>
      <p:grpSpPr>
        <a:xfrm>
          <a:off x="0" y="0"/>
          <a:ext cx="0" cy="0"/>
          <a:chOff x="0" y="0"/>
          <a:chExt cx="0" cy="0"/>
        </a:xfrm>
      </p:grpSpPr>
      <p:sp>
        <p:nvSpPr>
          <p:cNvPr id="2" name="Title 1"/>
          <p:cNvSpPr>
            <a:spLocks noGrp="1"/>
          </p:cNvSpPr>
          <p:nvPr>
            <p:ph type="title"/>
          </p:nvPr>
        </p:nvSpPr>
        <p:spPr>
          <a:xfrm>
            <a:off x="885485" y="655392"/>
            <a:ext cx="11668805" cy="571440"/>
          </a:xfrm>
        </p:spPr>
        <p:txBody>
          <a:bodyPr/>
          <a:lstStyle/>
          <a:p>
            <a:r>
              <a:rPr lang="en-US"/>
              <a:t>Click to edit Master title style</a:t>
            </a:r>
          </a:p>
        </p:txBody>
      </p:sp>
      <p:sp>
        <p:nvSpPr>
          <p:cNvPr id="9" name="Text Placeholder 8"/>
          <p:cNvSpPr>
            <a:spLocks noGrp="1"/>
          </p:cNvSpPr>
          <p:nvPr>
            <p:ph type="body" sz="quarter" idx="10"/>
          </p:nvPr>
        </p:nvSpPr>
        <p:spPr>
          <a:xfrm>
            <a:off x="885485" y="2799879"/>
            <a:ext cx="5476444" cy="3837586"/>
          </a:xfrm>
        </p:spPr>
        <p:txBody>
          <a:bodyPr/>
          <a:lstStyle>
            <a:lvl1pPr>
              <a:defRPr sz="1200" b="0">
                <a:solidFill>
                  <a:schemeClr val="tx1"/>
                </a:solidFill>
              </a:defRPr>
            </a:lvl1pPr>
            <a:lvl2pPr>
              <a:defRPr sz="1200" b="0">
                <a:solidFill>
                  <a:schemeClr val="tx1"/>
                </a:solidFill>
              </a:defRPr>
            </a:lvl2pPr>
            <a:lvl3pPr>
              <a:defRPr sz="1200" b="0">
                <a:solidFill>
                  <a:schemeClr val="tx1"/>
                </a:solidFill>
              </a:defRPr>
            </a:lvl3pPr>
            <a:lvl4pPr>
              <a:defRPr sz="1200" b="0">
                <a:solidFill>
                  <a:schemeClr val="tx1"/>
                </a:solidFill>
              </a:defRPr>
            </a:lvl4pPr>
            <a:lvl5pPr>
              <a:defRPr sz="12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8">
            <a:extLst>
              <a:ext uri="{FF2B5EF4-FFF2-40B4-BE49-F238E27FC236}">
                <a16:creationId xmlns:a16="http://schemas.microsoft.com/office/drawing/2014/main" id="{A802DE54-BEE7-4E7A-9CD0-A8E334404A75}"/>
              </a:ext>
            </a:extLst>
          </p:cNvPr>
          <p:cNvSpPr>
            <a:spLocks noGrp="1"/>
          </p:cNvSpPr>
          <p:nvPr>
            <p:ph type="body" sz="quarter" idx="11"/>
          </p:nvPr>
        </p:nvSpPr>
        <p:spPr>
          <a:xfrm>
            <a:off x="7077846" y="2799879"/>
            <a:ext cx="5476444" cy="3837586"/>
          </a:xfrm>
        </p:spPr>
        <p:txBody>
          <a:bodyPr/>
          <a:lstStyle>
            <a:lvl1pPr>
              <a:defRPr sz="1200" b="0">
                <a:solidFill>
                  <a:schemeClr val="tx1"/>
                </a:solidFill>
              </a:defRPr>
            </a:lvl1pPr>
            <a:lvl2pPr>
              <a:defRPr sz="1200" b="0">
                <a:solidFill>
                  <a:schemeClr val="tx1"/>
                </a:solidFill>
              </a:defRPr>
            </a:lvl2pPr>
            <a:lvl3pPr>
              <a:defRPr sz="1200" b="0">
                <a:solidFill>
                  <a:schemeClr val="tx1"/>
                </a:solidFill>
              </a:defRPr>
            </a:lvl3pPr>
            <a:lvl4pPr>
              <a:defRPr sz="1200" b="0">
                <a:solidFill>
                  <a:schemeClr val="tx1"/>
                </a:solidFill>
              </a:defRPr>
            </a:lvl4pPr>
            <a:lvl5pPr>
              <a:defRPr sz="12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8">
            <a:extLst>
              <a:ext uri="{FF2B5EF4-FFF2-40B4-BE49-F238E27FC236}">
                <a16:creationId xmlns:a16="http://schemas.microsoft.com/office/drawing/2014/main" id="{B72CA98E-1FB9-41EB-95CD-378F628B6E14}"/>
              </a:ext>
            </a:extLst>
          </p:cNvPr>
          <p:cNvSpPr>
            <a:spLocks noGrp="1"/>
          </p:cNvSpPr>
          <p:nvPr>
            <p:ph type="body" sz="quarter" idx="12"/>
          </p:nvPr>
        </p:nvSpPr>
        <p:spPr>
          <a:xfrm>
            <a:off x="885486" y="1557434"/>
            <a:ext cx="11668801" cy="996057"/>
          </a:xfrm>
        </p:spPr>
        <p:txBody>
          <a:bodyPr/>
          <a:lstStyle>
            <a:lvl1pPr>
              <a:defRPr b="0"/>
            </a:lvl1pPr>
          </a:lstStyle>
          <a:p>
            <a:pPr lvl="0"/>
            <a:r>
              <a:rPr lang="en-US"/>
              <a:t>Click to edit Master text styles</a:t>
            </a:r>
          </a:p>
        </p:txBody>
      </p:sp>
      <p:sp>
        <p:nvSpPr>
          <p:cNvPr id="25" name="TextBox 24">
            <a:extLst>
              <a:ext uri="{FF2B5EF4-FFF2-40B4-BE49-F238E27FC236}">
                <a16:creationId xmlns:a16="http://schemas.microsoft.com/office/drawing/2014/main" id="{9C6C509A-9718-BDA7-DE13-ECDCAD2D7691}"/>
              </a:ext>
            </a:extLst>
          </p:cNvPr>
          <p:cNvSpPr txBox="1">
            <a:spLocks/>
          </p:cNvSpPr>
          <p:nvPr userDrawn="1"/>
        </p:nvSpPr>
        <p:spPr>
          <a:xfrm>
            <a:off x="898446" y="1"/>
            <a:ext cx="2107570" cy="361927"/>
          </a:xfrm>
          <a:prstGeom prst="rect">
            <a:avLst/>
          </a:prstGeom>
          <a:solidFill>
            <a:srgbClr val="00338D"/>
          </a:solidFill>
          <a:ln>
            <a:noFill/>
          </a:ln>
        </p:spPr>
        <p:txBody>
          <a:bodyPr wrap="square" lIns="108000" tIns="72000" rIns="108000" bIns="144000" rtlCol="0" anchor="ctr">
            <a:noAutofit/>
          </a:bodyPr>
          <a:lstStyle/>
          <a:p>
            <a:pPr marL="0" marR="0" lvl="0" indent="0" algn="ctr" defTabSz="457200" eaLnBrk="1" fontAlgn="auto" latinLnBrk="0" hangingPunct="1">
              <a:lnSpc>
                <a:spcPct val="100000"/>
              </a:lnSpc>
              <a:spcBef>
                <a:spcPts val="0"/>
              </a:spcBef>
              <a:spcAft>
                <a:spcPts val="600"/>
              </a:spcAft>
              <a:buClrTx/>
              <a:buSzTx/>
              <a:buFontTx/>
              <a:buNone/>
              <a:tabLst/>
              <a:defRPr/>
            </a:pPr>
            <a:r>
              <a:rPr kumimoji="0" lang="en-AU" sz="1100" b="1" i="0" u="none" strike="noStrike" kern="0" cap="none" spc="0" normalizeH="0" baseline="0" noProof="0">
                <a:ln>
                  <a:noFill/>
                </a:ln>
                <a:solidFill>
                  <a:prstClr val="white"/>
                </a:solidFill>
                <a:effectLst/>
                <a:uLnTx/>
                <a:uFillTx/>
                <a:cs typeface="Arial" panose="020B0604020202020204" pitchFamily="34" charset="0"/>
              </a:rPr>
              <a:t>Before reporting</a:t>
            </a:r>
          </a:p>
        </p:txBody>
      </p:sp>
      <p:sp>
        <p:nvSpPr>
          <p:cNvPr id="26" name="TextBox 25">
            <a:extLst>
              <a:ext uri="{FF2B5EF4-FFF2-40B4-BE49-F238E27FC236}">
                <a16:creationId xmlns:a16="http://schemas.microsoft.com/office/drawing/2014/main" id="{DC065569-367D-452B-CB19-147EAE2C3199}"/>
              </a:ext>
            </a:extLst>
          </p:cNvPr>
          <p:cNvSpPr txBox="1">
            <a:spLocks/>
          </p:cNvSpPr>
          <p:nvPr userDrawn="1"/>
        </p:nvSpPr>
        <p:spPr>
          <a:xfrm>
            <a:off x="3282274" y="1"/>
            <a:ext cx="2107570" cy="361927"/>
          </a:xfrm>
          <a:prstGeom prst="rect">
            <a:avLst/>
          </a:prstGeom>
          <a:solidFill>
            <a:srgbClr val="EBF2FF"/>
          </a:solidFill>
          <a:ln>
            <a:noFill/>
          </a:ln>
        </p:spPr>
        <p:txBody>
          <a:bodyPr wrap="square" lIns="108000" tIns="72000" rIns="108000" bIns="144000" rtlCol="0" anchor="ctr">
            <a:noAutofit/>
          </a:bodyPr>
          <a:lstStyle/>
          <a:p>
            <a:pPr algn="ctr" defTabSz="457200">
              <a:spcAft>
                <a:spcPts val="600"/>
              </a:spcAft>
            </a:pPr>
            <a:r>
              <a:rPr lang="en-AU" sz="1100" b="1">
                <a:solidFill>
                  <a:srgbClr val="00338D"/>
                </a:solidFill>
                <a:cs typeface="Arial" panose="020B0604020202020204" pitchFamily="34" charset="0"/>
              </a:rPr>
              <a:t>During reporting</a:t>
            </a:r>
          </a:p>
        </p:txBody>
      </p:sp>
      <p:sp>
        <p:nvSpPr>
          <p:cNvPr id="27" name="TextBox 26">
            <a:extLst>
              <a:ext uri="{FF2B5EF4-FFF2-40B4-BE49-F238E27FC236}">
                <a16:creationId xmlns:a16="http://schemas.microsoft.com/office/drawing/2014/main" id="{BC1DA22C-CC6D-4491-59E6-1A5ADF701E40}"/>
              </a:ext>
            </a:extLst>
          </p:cNvPr>
          <p:cNvSpPr txBox="1">
            <a:spLocks/>
          </p:cNvSpPr>
          <p:nvPr userDrawn="1"/>
        </p:nvSpPr>
        <p:spPr>
          <a:xfrm>
            <a:off x="8049930" y="2"/>
            <a:ext cx="2107570" cy="361927"/>
          </a:xfrm>
          <a:prstGeom prst="rect">
            <a:avLst/>
          </a:prstGeom>
          <a:solidFill>
            <a:srgbClr val="EBF2FF"/>
          </a:solidFill>
          <a:ln>
            <a:noFill/>
          </a:ln>
        </p:spPr>
        <p:txBody>
          <a:bodyPr wrap="square" lIns="108000" tIns="72000" rIns="108000" bIns="144000" rtlCol="0" anchor="ctr">
            <a:noAutofit/>
          </a:bodyPr>
          <a:lstStyle/>
          <a:p>
            <a:pPr algn="ctr" defTabSz="457200">
              <a:spcAft>
                <a:spcPts val="600"/>
              </a:spcAft>
            </a:pPr>
            <a:r>
              <a:rPr lang="en-AU" sz="1100" b="1">
                <a:solidFill>
                  <a:srgbClr val="00338D"/>
                </a:solidFill>
                <a:cs typeface="Arial" panose="020B0604020202020204" pitchFamily="34" charset="0"/>
              </a:rPr>
              <a:t>During trial</a:t>
            </a:r>
          </a:p>
        </p:txBody>
      </p:sp>
      <p:sp>
        <p:nvSpPr>
          <p:cNvPr id="28" name="TextBox 27">
            <a:extLst>
              <a:ext uri="{FF2B5EF4-FFF2-40B4-BE49-F238E27FC236}">
                <a16:creationId xmlns:a16="http://schemas.microsoft.com/office/drawing/2014/main" id="{D4D51D89-0EE4-6BAF-C3F7-6860AF0267BF}"/>
              </a:ext>
            </a:extLst>
          </p:cNvPr>
          <p:cNvSpPr txBox="1">
            <a:spLocks/>
          </p:cNvSpPr>
          <p:nvPr userDrawn="1"/>
        </p:nvSpPr>
        <p:spPr>
          <a:xfrm>
            <a:off x="5666102" y="1"/>
            <a:ext cx="2107570" cy="361927"/>
          </a:xfrm>
          <a:prstGeom prst="rect">
            <a:avLst/>
          </a:prstGeom>
          <a:solidFill>
            <a:srgbClr val="EBF2FF"/>
          </a:solidFill>
          <a:ln>
            <a:noFill/>
          </a:ln>
        </p:spPr>
        <p:txBody>
          <a:bodyPr wrap="square" lIns="108000" tIns="72000" rIns="108000" bIns="144000" rtlCol="0" anchor="ctr">
            <a:noAutofit/>
          </a:bodyPr>
          <a:lstStyle/>
          <a:p>
            <a:pPr algn="ctr" defTabSz="457200">
              <a:spcAft>
                <a:spcPts val="600"/>
              </a:spcAft>
            </a:pPr>
            <a:r>
              <a:rPr lang="en-AU" sz="1100" b="1">
                <a:solidFill>
                  <a:srgbClr val="00338D"/>
                </a:solidFill>
                <a:cs typeface="Arial" panose="020B0604020202020204" pitchFamily="34" charset="0"/>
              </a:rPr>
              <a:t>In preparation for trial</a:t>
            </a:r>
          </a:p>
        </p:txBody>
      </p:sp>
      <p:sp>
        <p:nvSpPr>
          <p:cNvPr id="29" name="TextBox 28">
            <a:extLst>
              <a:ext uri="{FF2B5EF4-FFF2-40B4-BE49-F238E27FC236}">
                <a16:creationId xmlns:a16="http://schemas.microsoft.com/office/drawing/2014/main" id="{5A0BA9E8-F4FC-98AC-3614-9EE89DD974DB}"/>
              </a:ext>
            </a:extLst>
          </p:cNvPr>
          <p:cNvSpPr txBox="1">
            <a:spLocks/>
          </p:cNvSpPr>
          <p:nvPr userDrawn="1"/>
        </p:nvSpPr>
        <p:spPr>
          <a:xfrm>
            <a:off x="10433759" y="1"/>
            <a:ext cx="2107570" cy="361927"/>
          </a:xfrm>
          <a:prstGeom prst="rect">
            <a:avLst/>
          </a:prstGeom>
          <a:solidFill>
            <a:srgbClr val="EBF2FF"/>
          </a:solidFill>
          <a:ln>
            <a:noFill/>
          </a:ln>
        </p:spPr>
        <p:txBody>
          <a:bodyPr wrap="square" lIns="108000" tIns="72000" rIns="108000" bIns="144000" rtlCol="0" anchor="ctr">
            <a:noAutofit/>
          </a:bodyPr>
          <a:lstStyle/>
          <a:p>
            <a:pPr algn="ctr" defTabSz="457200">
              <a:spcAft>
                <a:spcPts val="600"/>
              </a:spcAft>
            </a:pPr>
            <a:r>
              <a:rPr lang="en-AU" sz="1100" b="1">
                <a:solidFill>
                  <a:srgbClr val="00338D"/>
                </a:solidFill>
                <a:cs typeface="Arial" panose="020B0604020202020204" pitchFamily="34" charset="0"/>
              </a:rPr>
              <a:t>Post trial</a:t>
            </a:r>
          </a:p>
        </p:txBody>
      </p:sp>
      <p:sp>
        <p:nvSpPr>
          <p:cNvPr id="30" name="Rectangle 29">
            <a:extLst>
              <a:ext uri="{FF2B5EF4-FFF2-40B4-BE49-F238E27FC236}">
                <a16:creationId xmlns:a16="http://schemas.microsoft.com/office/drawing/2014/main" id="{9D1F57A5-4264-8E1D-E26C-0ACDCEFF97F5}"/>
              </a:ext>
            </a:extLst>
          </p:cNvPr>
          <p:cNvSpPr/>
          <p:nvPr userDrawn="1"/>
        </p:nvSpPr>
        <p:spPr>
          <a:xfrm>
            <a:off x="1142231" y="308003"/>
            <a:ext cx="1620000" cy="101002"/>
          </a:xfrm>
          <a:prstGeom prst="rect">
            <a:avLst/>
          </a:prstGeom>
          <a:solidFill>
            <a:srgbClr val="7213EA"/>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AU"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1491480"/>
      </p:ext>
    </p:extLst>
  </p:cSld>
  <p:clrMapOvr>
    <a:masterClrMapping/>
  </p:clrMapOvr>
  <p:extLst>
    <p:ext uri="{DCECCB84-F9BA-43D5-87BE-67443E8EF086}">
      <p15:sldGuideLst xmlns:p15="http://schemas.microsoft.com/office/powerpoint/2012/main">
        <p15:guide id="1" pos="4233" userDrawn="1">
          <p15:clr>
            <a:srgbClr val="FBAE40"/>
          </p15:clr>
        </p15:guide>
        <p15:guide id="2" pos="4006" userDrawn="1">
          <p15:clr>
            <a:srgbClr val="FBAE40"/>
          </p15:clr>
        </p15:guide>
        <p15:guide id="3" pos="44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Left Vertical Window_KPMG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F73FA8F-86B4-4B38-9318-B211F1BBAFEB}"/>
              </a:ext>
            </a:extLst>
          </p:cNvPr>
          <p:cNvSpPr>
            <a:spLocks noChangeAspect="1"/>
          </p:cNvSpPr>
          <p:nvPr userDrawn="1"/>
        </p:nvSpPr>
        <p:spPr>
          <a:xfrm>
            <a:off x="899068" y="1557434"/>
            <a:ext cx="3366215" cy="4925752"/>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err="1">
              <a:solidFill>
                <a:schemeClr val="bg1"/>
              </a:solidFill>
              <a:latin typeface="KPMG Bold" panose="020B0803030202040204" pitchFamily="34" charset="0"/>
              <a:ea typeface="+mj-ea"/>
              <a:cs typeface="+mj-cs"/>
            </a:endParaRPr>
          </a:p>
        </p:txBody>
      </p:sp>
      <p:sp>
        <p:nvSpPr>
          <p:cNvPr id="2" name="Title 1"/>
          <p:cNvSpPr>
            <a:spLocks noGrp="1"/>
          </p:cNvSpPr>
          <p:nvPr>
            <p:ph type="ctrTitle" hasCustomPrompt="1"/>
          </p:nvPr>
        </p:nvSpPr>
        <p:spPr>
          <a:xfrm>
            <a:off x="1203716" y="1940004"/>
            <a:ext cx="2741822" cy="3197280"/>
          </a:xfrm>
          <a:noFill/>
          <a:ln w="3175">
            <a:noFill/>
            <a:prstDash val="lgDash"/>
          </a:ln>
        </p:spPr>
        <p:txBody>
          <a:bodyPr lIns="0" tIns="0" rIns="0" bIns="0" anchor="t" anchorCtr="0">
            <a:noAutofit/>
          </a:bodyPr>
          <a:lstStyle>
            <a:lvl1pPr algn="l">
              <a:defRPr sz="6600" baseline="0">
                <a:solidFill>
                  <a:schemeClr val="bg1"/>
                </a:solidFill>
              </a:defRPr>
            </a:lvl1pPr>
          </a:lstStyle>
          <a:p>
            <a:r>
              <a:rPr lang="en-GB"/>
              <a:t>Title slide text only</a:t>
            </a:r>
            <a:endParaRPr lang="en-US"/>
          </a:p>
        </p:txBody>
      </p:sp>
      <p:sp>
        <p:nvSpPr>
          <p:cNvPr id="6" name="Text Placeholder 3"/>
          <p:cNvSpPr>
            <a:spLocks noGrp="1"/>
          </p:cNvSpPr>
          <p:nvPr userDrawn="1">
            <p:ph type="body" sz="quarter" idx="11"/>
          </p:nvPr>
        </p:nvSpPr>
        <p:spPr>
          <a:xfrm>
            <a:off x="1203717" y="5238369"/>
            <a:ext cx="2741823" cy="899235"/>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pic>
        <p:nvPicPr>
          <p:cNvPr id="8" name="Graphic 7">
            <a:extLst>
              <a:ext uri="{FF2B5EF4-FFF2-40B4-BE49-F238E27FC236}">
                <a16:creationId xmlns:a16="http://schemas.microsoft.com/office/drawing/2014/main" id="{ACB44795-849A-41CE-8B25-0DE9EB09F9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99067" y="409302"/>
            <a:ext cx="1007983" cy="406033"/>
          </a:xfrm>
          <a:prstGeom prst="rect">
            <a:avLst/>
          </a:prstGeom>
        </p:spPr>
      </p:pic>
    </p:spTree>
    <p:extLst>
      <p:ext uri="{BB962C8B-B14F-4D97-AF65-F5344CB8AC3E}">
        <p14:creationId xmlns:p14="http://schemas.microsoft.com/office/powerpoint/2010/main" val="37973592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wo Column Text_with intro">
    <p:spTree>
      <p:nvGrpSpPr>
        <p:cNvPr id="1" name=""/>
        <p:cNvGrpSpPr/>
        <p:nvPr/>
      </p:nvGrpSpPr>
      <p:grpSpPr>
        <a:xfrm>
          <a:off x="0" y="0"/>
          <a:ext cx="0" cy="0"/>
          <a:chOff x="0" y="0"/>
          <a:chExt cx="0" cy="0"/>
        </a:xfrm>
      </p:grpSpPr>
      <p:sp>
        <p:nvSpPr>
          <p:cNvPr id="2" name="Title 1"/>
          <p:cNvSpPr>
            <a:spLocks noGrp="1"/>
          </p:cNvSpPr>
          <p:nvPr>
            <p:ph type="title"/>
          </p:nvPr>
        </p:nvSpPr>
        <p:spPr>
          <a:xfrm>
            <a:off x="885485" y="655392"/>
            <a:ext cx="11668805" cy="571440"/>
          </a:xfrm>
        </p:spPr>
        <p:txBody>
          <a:bodyPr/>
          <a:lstStyle/>
          <a:p>
            <a:r>
              <a:rPr lang="en-US"/>
              <a:t>Click to edit Master title style</a:t>
            </a:r>
          </a:p>
        </p:txBody>
      </p:sp>
      <p:sp>
        <p:nvSpPr>
          <p:cNvPr id="9" name="Text Placeholder 8"/>
          <p:cNvSpPr>
            <a:spLocks noGrp="1"/>
          </p:cNvSpPr>
          <p:nvPr>
            <p:ph type="body" sz="quarter" idx="10"/>
          </p:nvPr>
        </p:nvSpPr>
        <p:spPr>
          <a:xfrm>
            <a:off x="885485" y="2799879"/>
            <a:ext cx="5476444" cy="3837586"/>
          </a:xfrm>
        </p:spPr>
        <p:txBody>
          <a:bodyPr/>
          <a:lstStyle>
            <a:lvl1pPr>
              <a:defRPr sz="1200" b="0">
                <a:solidFill>
                  <a:schemeClr val="tx1"/>
                </a:solidFill>
              </a:defRPr>
            </a:lvl1pPr>
            <a:lvl2pPr>
              <a:defRPr sz="1200" b="0">
                <a:solidFill>
                  <a:schemeClr val="tx1"/>
                </a:solidFill>
              </a:defRPr>
            </a:lvl2pPr>
            <a:lvl3pPr>
              <a:defRPr sz="1200" b="0">
                <a:solidFill>
                  <a:schemeClr val="tx1"/>
                </a:solidFill>
              </a:defRPr>
            </a:lvl3pPr>
            <a:lvl4pPr>
              <a:defRPr sz="1200" b="0">
                <a:solidFill>
                  <a:schemeClr val="tx1"/>
                </a:solidFill>
              </a:defRPr>
            </a:lvl4pPr>
            <a:lvl5pPr>
              <a:defRPr sz="12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8">
            <a:extLst>
              <a:ext uri="{FF2B5EF4-FFF2-40B4-BE49-F238E27FC236}">
                <a16:creationId xmlns:a16="http://schemas.microsoft.com/office/drawing/2014/main" id="{A802DE54-BEE7-4E7A-9CD0-A8E334404A75}"/>
              </a:ext>
            </a:extLst>
          </p:cNvPr>
          <p:cNvSpPr>
            <a:spLocks noGrp="1"/>
          </p:cNvSpPr>
          <p:nvPr>
            <p:ph type="body" sz="quarter" idx="11"/>
          </p:nvPr>
        </p:nvSpPr>
        <p:spPr>
          <a:xfrm>
            <a:off x="7077846" y="2799879"/>
            <a:ext cx="5476444" cy="3837586"/>
          </a:xfrm>
        </p:spPr>
        <p:txBody>
          <a:bodyPr/>
          <a:lstStyle>
            <a:lvl1pPr>
              <a:defRPr sz="1200" b="0">
                <a:solidFill>
                  <a:schemeClr val="tx1"/>
                </a:solidFill>
              </a:defRPr>
            </a:lvl1pPr>
            <a:lvl2pPr>
              <a:defRPr sz="1200" b="0">
                <a:solidFill>
                  <a:schemeClr val="tx1"/>
                </a:solidFill>
              </a:defRPr>
            </a:lvl2pPr>
            <a:lvl3pPr>
              <a:defRPr sz="1200" b="0">
                <a:solidFill>
                  <a:schemeClr val="tx1"/>
                </a:solidFill>
              </a:defRPr>
            </a:lvl3pPr>
            <a:lvl4pPr>
              <a:defRPr sz="1200" b="0">
                <a:solidFill>
                  <a:schemeClr val="tx1"/>
                </a:solidFill>
              </a:defRPr>
            </a:lvl4pPr>
            <a:lvl5pPr>
              <a:defRPr sz="12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8">
            <a:extLst>
              <a:ext uri="{FF2B5EF4-FFF2-40B4-BE49-F238E27FC236}">
                <a16:creationId xmlns:a16="http://schemas.microsoft.com/office/drawing/2014/main" id="{B72CA98E-1FB9-41EB-95CD-378F628B6E14}"/>
              </a:ext>
            </a:extLst>
          </p:cNvPr>
          <p:cNvSpPr>
            <a:spLocks noGrp="1"/>
          </p:cNvSpPr>
          <p:nvPr>
            <p:ph type="body" sz="quarter" idx="12"/>
          </p:nvPr>
        </p:nvSpPr>
        <p:spPr>
          <a:xfrm>
            <a:off x="885486" y="1557434"/>
            <a:ext cx="11668801" cy="996057"/>
          </a:xfrm>
        </p:spPr>
        <p:txBody>
          <a:bodyPr/>
          <a:lstStyle>
            <a:lvl1pPr>
              <a:defRPr b="0"/>
            </a:lvl1pPr>
          </a:lstStyle>
          <a:p>
            <a:pPr lvl="0"/>
            <a:r>
              <a:rPr lang="en-US"/>
              <a:t>Click to edit Master text styles</a:t>
            </a:r>
          </a:p>
        </p:txBody>
      </p:sp>
      <p:sp>
        <p:nvSpPr>
          <p:cNvPr id="13" name="TextBox 12">
            <a:extLst>
              <a:ext uri="{FF2B5EF4-FFF2-40B4-BE49-F238E27FC236}">
                <a16:creationId xmlns:a16="http://schemas.microsoft.com/office/drawing/2014/main" id="{3A152596-BA96-7C31-6C78-7BFCB67D270D}"/>
              </a:ext>
            </a:extLst>
          </p:cNvPr>
          <p:cNvSpPr txBox="1">
            <a:spLocks/>
          </p:cNvSpPr>
          <p:nvPr userDrawn="1"/>
        </p:nvSpPr>
        <p:spPr>
          <a:xfrm>
            <a:off x="898446" y="1"/>
            <a:ext cx="2107570" cy="361927"/>
          </a:xfrm>
          <a:prstGeom prst="rect">
            <a:avLst/>
          </a:prstGeom>
          <a:solidFill>
            <a:srgbClr val="EBF2FF"/>
          </a:solidFill>
          <a:ln>
            <a:noFill/>
          </a:ln>
        </p:spPr>
        <p:txBody>
          <a:bodyPr wrap="square" lIns="108000" tIns="72000" rIns="108000" bIns="144000" rtlCol="0" anchor="ctr">
            <a:noAutofit/>
          </a:bodyPr>
          <a:lstStyle>
            <a:defPPr>
              <a:defRPr lang="en-US"/>
            </a:defPPr>
            <a:lvl1pPr algn="ctr" defTabSz="457200">
              <a:spcAft>
                <a:spcPts val="600"/>
              </a:spcAft>
              <a:defRPr sz="1100" b="1">
                <a:solidFill>
                  <a:srgbClr val="00338D"/>
                </a:solidFill>
                <a:cs typeface="Arial" panose="020B0604020202020204" pitchFamily="34" charset="0"/>
              </a:defRPr>
            </a:lvl1pPr>
          </a:lstStyle>
          <a:p>
            <a:pPr lvl="0"/>
            <a:r>
              <a:rPr lang="en-AU" noProof="0"/>
              <a:t>Before reporting</a:t>
            </a:r>
          </a:p>
        </p:txBody>
      </p:sp>
      <p:sp>
        <p:nvSpPr>
          <p:cNvPr id="14" name="TextBox 13">
            <a:extLst>
              <a:ext uri="{FF2B5EF4-FFF2-40B4-BE49-F238E27FC236}">
                <a16:creationId xmlns:a16="http://schemas.microsoft.com/office/drawing/2014/main" id="{C883B5A7-6D3C-D9EE-B82C-2C339701E934}"/>
              </a:ext>
            </a:extLst>
          </p:cNvPr>
          <p:cNvSpPr txBox="1">
            <a:spLocks/>
          </p:cNvSpPr>
          <p:nvPr userDrawn="1"/>
        </p:nvSpPr>
        <p:spPr>
          <a:xfrm>
            <a:off x="3282274" y="1"/>
            <a:ext cx="2107570" cy="361927"/>
          </a:xfrm>
          <a:prstGeom prst="rect">
            <a:avLst/>
          </a:prstGeom>
          <a:solidFill>
            <a:srgbClr val="00338D"/>
          </a:solidFill>
          <a:ln>
            <a:noFill/>
          </a:ln>
        </p:spPr>
        <p:txBody>
          <a:bodyPr wrap="square" lIns="108000" tIns="72000" rIns="108000" bIns="144000" rtlCol="0" anchor="ctr">
            <a:noAutofit/>
          </a:bodyPr>
          <a:lstStyle>
            <a:defPPr>
              <a:defRPr lang="en-US"/>
            </a:defPPr>
            <a:lvl1pPr marR="0" lvl="0" indent="0" algn="ctr" defTabSz="457200" fontAlgn="auto">
              <a:lnSpc>
                <a:spcPct val="100000"/>
              </a:lnSpc>
              <a:spcBef>
                <a:spcPts val="0"/>
              </a:spcBef>
              <a:spcAft>
                <a:spcPts val="600"/>
              </a:spcAft>
              <a:buClrTx/>
              <a:buSzTx/>
              <a:buFontTx/>
              <a:buNone/>
              <a:tabLst/>
              <a:defRPr kumimoji="0" sz="1100" b="1" i="0" u="none" strike="noStrike" kern="0" cap="none" spc="0" normalizeH="0" baseline="0">
                <a:ln>
                  <a:noFill/>
                </a:ln>
                <a:solidFill>
                  <a:prstClr val="white"/>
                </a:solidFill>
                <a:effectLst/>
                <a:uLnTx/>
                <a:uFillTx/>
                <a:cs typeface="Arial" panose="020B0604020202020204" pitchFamily="34" charset="0"/>
              </a:defRPr>
            </a:lvl1pPr>
          </a:lstStyle>
          <a:p>
            <a:pPr lvl="0"/>
            <a:r>
              <a:rPr lang="en-AU"/>
              <a:t>During reporting</a:t>
            </a:r>
          </a:p>
        </p:txBody>
      </p:sp>
      <p:sp>
        <p:nvSpPr>
          <p:cNvPr id="15" name="TextBox 14">
            <a:extLst>
              <a:ext uri="{FF2B5EF4-FFF2-40B4-BE49-F238E27FC236}">
                <a16:creationId xmlns:a16="http://schemas.microsoft.com/office/drawing/2014/main" id="{0F47C550-924C-1AEC-B307-6348B719A15B}"/>
              </a:ext>
            </a:extLst>
          </p:cNvPr>
          <p:cNvSpPr txBox="1">
            <a:spLocks/>
          </p:cNvSpPr>
          <p:nvPr userDrawn="1"/>
        </p:nvSpPr>
        <p:spPr>
          <a:xfrm>
            <a:off x="8049930" y="2"/>
            <a:ext cx="2107570" cy="361927"/>
          </a:xfrm>
          <a:prstGeom prst="rect">
            <a:avLst/>
          </a:prstGeom>
          <a:solidFill>
            <a:srgbClr val="EBF2FF"/>
          </a:solidFill>
          <a:ln>
            <a:noFill/>
          </a:ln>
        </p:spPr>
        <p:txBody>
          <a:bodyPr wrap="square" lIns="108000" tIns="72000" rIns="108000" bIns="144000" rtlCol="0" anchor="ctr">
            <a:noAutofit/>
          </a:bodyPr>
          <a:lstStyle/>
          <a:p>
            <a:pPr algn="ctr" defTabSz="457200">
              <a:spcAft>
                <a:spcPts val="600"/>
              </a:spcAft>
            </a:pPr>
            <a:r>
              <a:rPr lang="en-AU" sz="1100" b="1">
                <a:solidFill>
                  <a:srgbClr val="00338D"/>
                </a:solidFill>
                <a:cs typeface="Arial" panose="020B0604020202020204" pitchFamily="34" charset="0"/>
              </a:rPr>
              <a:t>During trial</a:t>
            </a:r>
          </a:p>
        </p:txBody>
      </p:sp>
      <p:sp>
        <p:nvSpPr>
          <p:cNvPr id="16" name="TextBox 15">
            <a:extLst>
              <a:ext uri="{FF2B5EF4-FFF2-40B4-BE49-F238E27FC236}">
                <a16:creationId xmlns:a16="http://schemas.microsoft.com/office/drawing/2014/main" id="{4310B26F-4850-B299-9A5C-F7187371C293}"/>
              </a:ext>
            </a:extLst>
          </p:cNvPr>
          <p:cNvSpPr txBox="1">
            <a:spLocks/>
          </p:cNvSpPr>
          <p:nvPr userDrawn="1"/>
        </p:nvSpPr>
        <p:spPr>
          <a:xfrm>
            <a:off x="5666102" y="1"/>
            <a:ext cx="2107570" cy="361927"/>
          </a:xfrm>
          <a:prstGeom prst="rect">
            <a:avLst/>
          </a:prstGeom>
          <a:solidFill>
            <a:srgbClr val="EBF2FF"/>
          </a:solidFill>
          <a:ln>
            <a:noFill/>
          </a:ln>
        </p:spPr>
        <p:txBody>
          <a:bodyPr wrap="square" lIns="108000" tIns="72000" rIns="108000" bIns="144000" rtlCol="0" anchor="ctr">
            <a:noAutofit/>
          </a:bodyPr>
          <a:lstStyle/>
          <a:p>
            <a:pPr algn="ctr" defTabSz="457200">
              <a:spcAft>
                <a:spcPts val="600"/>
              </a:spcAft>
            </a:pPr>
            <a:r>
              <a:rPr lang="en-AU" sz="1100" b="1">
                <a:solidFill>
                  <a:srgbClr val="00338D"/>
                </a:solidFill>
                <a:cs typeface="Arial" panose="020B0604020202020204" pitchFamily="34" charset="0"/>
              </a:rPr>
              <a:t>In preparation for trial</a:t>
            </a:r>
          </a:p>
        </p:txBody>
      </p:sp>
      <p:sp>
        <p:nvSpPr>
          <p:cNvPr id="17" name="TextBox 16">
            <a:extLst>
              <a:ext uri="{FF2B5EF4-FFF2-40B4-BE49-F238E27FC236}">
                <a16:creationId xmlns:a16="http://schemas.microsoft.com/office/drawing/2014/main" id="{2F1963BC-C752-4929-AFBF-37172252BBC5}"/>
              </a:ext>
            </a:extLst>
          </p:cNvPr>
          <p:cNvSpPr txBox="1">
            <a:spLocks/>
          </p:cNvSpPr>
          <p:nvPr userDrawn="1"/>
        </p:nvSpPr>
        <p:spPr>
          <a:xfrm>
            <a:off x="10433759" y="1"/>
            <a:ext cx="2107570" cy="361927"/>
          </a:xfrm>
          <a:prstGeom prst="rect">
            <a:avLst/>
          </a:prstGeom>
          <a:solidFill>
            <a:srgbClr val="EBF2FF"/>
          </a:solidFill>
          <a:ln>
            <a:noFill/>
          </a:ln>
        </p:spPr>
        <p:txBody>
          <a:bodyPr wrap="square" lIns="108000" tIns="72000" rIns="108000" bIns="144000" rtlCol="0" anchor="ctr">
            <a:noAutofit/>
          </a:bodyPr>
          <a:lstStyle/>
          <a:p>
            <a:pPr algn="ctr" defTabSz="457200">
              <a:spcAft>
                <a:spcPts val="600"/>
              </a:spcAft>
            </a:pPr>
            <a:r>
              <a:rPr lang="en-AU" sz="1100" b="1">
                <a:solidFill>
                  <a:srgbClr val="00338D"/>
                </a:solidFill>
                <a:cs typeface="Arial" panose="020B0604020202020204" pitchFamily="34" charset="0"/>
              </a:rPr>
              <a:t>Post trial</a:t>
            </a:r>
          </a:p>
        </p:txBody>
      </p:sp>
      <p:sp>
        <p:nvSpPr>
          <p:cNvPr id="18" name="Rectangle 17">
            <a:extLst>
              <a:ext uri="{FF2B5EF4-FFF2-40B4-BE49-F238E27FC236}">
                <a16:creationId xmlns:a16="http://schemas.microsoft.com/office/drawing/2014/main" id="{52D6F744-EE73-52DA-32DF-E59B731F16B7}"/>
              </a:ext>
            </a:extLst>
          </p:cNvPr>
          <p:cNvSpPr/>
          <p:nvPr userDrawn="1"/>
        </p:nvSpPr>
        <p:spPr>
          <a:xfrm>
            <a:off x="3526059" y="308003"/>
            <a:ext cx="1620000" cy="101002"/>
          </a:xfrm>
          <a:prstGeom prst="rect">
            <a:avLst/>
          </a:prstGeom>
          <a:solidFill>
            <a:srgbClr val="7213EA"/>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AU"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749774"/>
      </p:ext>
    </p:extLst>
  </p:cSld>
  <p:clrMapOvr>
    <a:masterClrMapping/>
  </p:clrMapOvr>
  <p:extLst>
    <p:ext uri="{DCECCB84-F9BA-43D5-87BE-67443E8EF086}">
      <p15:sldGuideLst xmlns:p15="http://schemas.microsoft.com/office/powerpoint/2012/main">
        <p15:guide id="1" pos="4233" userDrawn="1">
          <p15:clr>
            <a:srgbClr val="FBAE40"/>
          </p15:clr>
        </p15:guide>
        <p15:guide id="2" pos="4006" userDrawn="1">
          <p15:clr>
            <a:srgbClr val="FBAE40"/>
          </p15:clr>
        </p15:guide>
        <p15:guide id="3" pos="446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wo Column Text_with intro">
    <p:spTree>
      <p:nvGrpSpPr>
        <p:cNvPr id="1" name=""/>
        <p:cNvGrpSpPr/>
        <p:nvPr/>
      </p:nvGrpSpPr>
      <p:grpSpPr>
        <a:xfrm>
          <a:off x="0" y="0"/>
          <a:ext cx="0" cy="0"/>
          <a:chOff x="0" y="0"/>
          <a:chExt cx="0" cy="0"/>
        </a:xfrm>
      </p:grpSpPr>
      <p:sp>
        <p:nvSpPr>
          <p:cNvPr id="2" name="Title 1"/>
          <p:cNvSpPr>
            <a:spLocks noGrp="1"/>
          </p:cNvSpPr>
          <p:nvPr>
            <p:ph type="title"/>
          </p:nvPr>
        </p:nvSpPr>
        <p:spPr>
          <a:xfrm>
            <a:off x="885485" y="655392"/>
            <a:ext cx="11668805" cy="571440"/>
          </a:xfrm>
        </p:spPr>
        <p:txBody>
          <a:bodyPr/>
          <a:lstStyle/>
          <a:p>
            <a:r>
              <a:rPr lang="en-US"/>
              <a:t>Click to edit Master title style</a:t>
            </a:r>
          </a:p>
        </p:txBody>
      </p:sp>
      <p:sp>
        <p:nvSpPr>
          <p:cNvPr id="9" name="Text Placeholder 8"/>
          <p:cNvSpPr>
            <a:spLocks noGrp="1"/>
          </p:cNvSpPr>
          <p:nvPr>
            <p:ph type="body" sz="quarter" idx="10"/>
          </p:nvPr>
        </p:nvSpPr>
        <p:spPr>
          <a:xfrm>
            <a:off x="885485" y="2799879"/>
            <a:ext cx="5476444" cy="3837586"/>
          </a:xfrm>
        </p:spPr>
        <p:txBody>
          <a:bodyPr/>
          <a:lstStyle>
            <a:lvl1pPr>
              <a:defRPr sz="1200" b="0">
                <a:solidFill>
                  <a:schemeClr val="tx1"/>
                </a:solidFill>
              </a:defRPr>
            </a:lvl1pPr>
            <a:lvl2pPr>
              <a:defRPr sz="1200" b="0">
                <a:solidFill>
                  <a:schemeClr val="tx1"/>
                </a:solidFill>
              </a:defRPr>
            </a:lvl2pPr>
            <a:lvl3pPr>
              <a:defRPr sz="1200" b="0">
                <a:solidFill>
                  <a:schemeClr val="tx1"/>
                </a:solidFill>
              </a:defRPr>
            </a:lvl3pPr>
            <a:lvl4pPr>
              <a:defRPr sz="1200" b="0">
                <a:solidFill>
                  <a:schemeClr val="tx1"/>
                </a:solidFill>
              </a:defRPr>
            </a:lvl4pPr>
            <a:lvl5pPr>
              <a:defRPr sz="12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8">
            <a:extLst>
              <a:ext uri="{FF2B5EF4-FFF2-40B4-BE49-F238E27FC236}">
                <a16:creationId xmlns:a16="http://schemas.microsoft.com/office/drawing/2014/main" id="{A802DE54-BEE7-4E7A-9CD0-A8E334404A75}"/>
              </a:ext>
            </a:extLst>
          </p:cNvPr>
          <p:cNvSpPr>
            <a:spLocks noGrp="1"/>
          </p:cNvSpPr>
          <p:nvPr>
            <p:ph type="body" sz="quarter" idx="11"/>
          </p:nvPr>
        </p:nvSpPr>
        <p:spPr>
          <a:xfrm>
            <a:off x="7077846" y="2799879"/>
            <a:ext cx="5476444" cy="3837586"/>
          </a:xfrm>
        </p:spPr>
        <p:txBody>
          <a:bodyPr/>
          <a:lstStyle>
            <a:lvl1pPr>
              <a:defRPr sz="1200" b="0">
                <a:solidFill>
                  <a:schemeClr val="tx1"/>
                </a:solidFill>
              </a:defRPr>
            </a:lvl1pPr>
            <a:lvl2pPr>
              <a:defRPr sz="1200" b="0">
                <a:solidFill>
                  <a:schemeClr val="tx1"/>
                </a:solidFill>
              </a:defRPr>
            </a:lvl2pPr>
            <a:lvl3pPr>
              <a:defRPr sz="1200" b="0">
                <a:solidFill>
                  <a:schemeClr val="tx1"/>
                </a:solidFill>
              </a:defRPr>
            </a:lvl3pPr>
            <a:lvl4pPr>
              <a:defRPr sz="1200" b="0">
                <a:solidFill>
                  <a:schemeClr val="tx1"/>
                </a:solidFill>
              </a:defRPr>
            </a:lvl4pPr>
            <a:lvl5pPr>
              <a:defRPr sz="12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8">
            <a:extLst>
              <a:ext uri="{FF2B5EF4-FFF2-40B4-BE49-F238E27FC236}">
                <a16:creationId xmlns:a16="http://schemas.microsoft.com/office/drawing/2014/main" id="{B72CA98E-1FB9-41EB-95CD-378F628B6E14}"/>
              </a:ext>
            </a:extLst>
          </p:cNvPr>
          <p:cNvSpPr>
            <a:spLocks noGrp="1"/>
          </p:cNvSpPr>
          <p:nvPr>
            <p:ph type="body" sz="quarter" idx="12"/>
          </p:nvPr>
        </p:nvSpPr>
        <p:spPr>
          <a:xfrm>
            <a:off x="885486" y="1557434"/>
            <a:ext cx="11668801" cy="996057"/>
          </a:xfrm>
        </p:spPr>
        <p:txBody>
          <a:bodyPr/>
          <a:lstStyle>
            <a:lvl1pPr>
              <a:defRPr b="0"/>
            </a:lvl1pPr>
          </a:lstStyle>
          <a:p>
            <a:pPr lvl="0"/>
            <a:r>
              <a:rPr lang="en-US"/>
              <a:t>Click to edit Master text styles</a:t>
            </a:r>
          </a:p>
        </p:txBody>
      </p:sp>
      <p:sp>
        <p:nvSpPr>
          <p:cNvPr id="13" name="TextBox 12">
            <a:extLst>
              <a:ext uri="{FF2B5EF4-FFF2-40B4-BE49-F238E27FC236}">
                <a16:creationId xmlns:a16="http://schemas.microsoft.com/office/drawing/2014/main" id="{7DD7CA9B-6F45-1784-25A5-1701C7DD7DD3}"/>
              </a:ext>
            </a:extLst>
          </p:cNvPr>
          <p:cNvSpPr txBox="1">
            <a:spLocks/>
          </p:cNvSpPr>
          <p:nvPr userDrawn="1"/>
        </p:nvSpPr>
        <p:spPr>
          <a:xfrm>
            <a:off x="898446" y="1"/>
            <a:ext cx="2107570" cy="361927"/>
          </a:xfrm>
          <a:prstGeom prst="rect">
            <a:avLst/>
          </a:prstGeom>
          <a:solidFill>
            <a:srgbClr val="EBF2FF"/>
          </a:solidFill>
          <a:ln>
            <a:noFill/>
          </a:ln>
        </p:spPr>
        <p:txBody>
          <a:bodyPr wrap="square" lIns="108000" tIns="72000" rIns="108000" bIns="144000" rtlCol="0" anchor="ctr">
            <a:noAutofit/>
          </a:bodyPr>
          <a:lstStyle>
            <a:defPPr>
              <a:defRPr lang="en-US"/>
            </a:defPPr>
            <a:lvl1pPr algn="ctr" defTabSz="457200">
              <a:spcAft>
                <a:spcPts val="600"/>
              </a:spcAft>
              <a:defRPr sz="1100" b="1">
                <a:solidFill>
                  <a:srgbClr val="00338D"/>
                </a:solidFill>
                <a:cs typeface="Arial" panose="020B0604020202020204" pitchFamily="34" charset="0"/>
              </a:defRPr>
            </a:lvl1pPr>
          </a:lstStyle>
          <a:p>
            <a:pPr lvl="0"/>
            <a:r>
              <a:rPr lang="en-AU" noProof="0"/>
              <a:t>Before reporting</a:t>
            </a:r>
          </a:p>
        </p:txBody>
      </p:sp>
      <p:sp>
        <p:nvSpPr>
          <p:cNvPr id="14" name="TextBox 13">
            <a:extLst>
              <a:ext uri="{FF2B5EF4-FFF2-40B4-BE49-F238E27FC236}">
                <a16:creationId xmlns:a16="http://schemas.microsoft.com/office/drawing/2014/main" id="{A87669F1-6D37-7031-DEAA-D8B7401B68D4}"/>
              </a:ext>
            </a:extLst>
          </p:cNvPr>
          <p:cNvSpPr txBox="1">
            <a:spLocks/>
          </p:cNvSpPr>
          <p:nvPr userDrawn="1"/>
        </p:nvSpPr>
        <p:spPr>
          <a:xfrm>
            <a:off x="3282274" y="1"/>
            <a:ext cx="2107570" cy="361927"/>
          </a:xfrm>
          <a:prstGeom prst="rect">
            <a:avLst/>
          </a:prstGeom>
          <a:solidFill>
            <a:srgbClr val="EBF2FF"/>
          </a:solidFill>
          <a:ln>
            <a:noFill/>
          </a:ln>
        </p:spPr>
        <p:txBody>
          <a:bodyPr wrap="square" lIns="108000" tIns="72000" rIns="108000" bIns="144000" rtlCol="0" anchor="ctr">
            <a:noAutofit/>
          </a:bodyPr>
          <a:lstStyle/>
          <a:p>
            <a:pPr algn="ctr" defTabSz="457200">
              <a:spcAft>
                <a:spcPts val="600"/>
              </a:spcAft>
            </a:pPr>
            <a:r>
              <a:rPr lang="en-AU" sz="1100" b="1">
                <a:solidFill>
                  <a:srgbClr val="00338D"/>
                </a:solidFill>
                <a:cs typeface="Arial" panose="020B0604020202020204" pitchFamily="34" charset="0"/>
              </a:rPr>
              <a:t>During reporting</a:t>
            </a:r>
          </a:p>
        </p:txBody>
      </p:sp>
      <p:sp>
        <p:nvSpPr>
          <p:cNvPr id="15" name="TextBox 14">
            <a:extLst>
              <a:ext uri="{FF2B5EF4-FFF2-40B4-BE49-F238E27FC236}">
                <a16:creationId xmlns:a16="http://schemas.microsoft.com/office/drawing/2014/main" id="{F2EE485E-3C51-623B-1657-DB2C98285D9C}"/>
              </a:ext>
            </a:extLst>
          </p:cNvPr>
          <p:cNvSpPr txBox="1">
            <a:spLocks/>
          </p:cNvSpPr>
          <p:nvPr userDrawn="1"/>
        </p:nvSpPr>
        <p:spPr>
          <a:xfrm>
            <a:off x="8049930" y="2"/>
            <a:ext cx="2107570" cy="361927"/>
          </a:xfrm>
          <a:prstGeom prst="rect">
            <a:avLst/>
          </a:prstGeom>
          <a:solidFill>
            <a:srgbClr val="EBF2FF"/>
          </a:solidFill>
          <a:ln>
            <a:noFill/>
          </a:ln>
        </p:spPr>
        <p:txBody>
          <a:bodyPr wrap="square" lIns="108000" tIns="72000" rIns="108000" bIns="144000" rtlCol="0" anchor="ctr">
            <a:noAutofit/>
          </a:bodyPr>
          <a:lstStyle/>
          <a:p>
            <a:pPr algn="ctr" defTabSz="457200">
              <a:spcAft>
                <a:spcPts val="600"/>
              </a:spcAft>
            </a:pPr>
            <a:r>
              <a:rPr lang="en-AU" sz="1100" b="1">
                <a:solidFill>
                  <a:srgbClr val="00338D"/>
                </a:solidFill>
                <a:cs typeface="Arial" panose="020B0604020202020204" pitchFamily="34" charset="0"/>
              </a:rPr>
              <a:t>During trial</a:t>
            </a:r>
          </a:p>
        </p:txBody>
      </p:sp>
      <p:sp>
        <p:nvSpPr>
          <p:cNvPr id="16" name="TextBox 15">
            <a:extLst>
              <a:ext uri="{FF2B5EF4-FFF2-40B4-BE49-F238E27FC236}">
                <a16:creationId xmlns:a16="http://schemas.microsoft.com/office/drawing/2014/main" id="{E8A412C1-F1E8-BF04-F8C9-CABF4BFE5A58}"/>
              </a:ext>
            </a:extLst>
          </p:cNvPr>
          <p:cNvSpPr txBox="1">
            <a:spLocks/>
          </p:cNvSpPr>
          <p:nvPr userDrawn="1"/>
        </p:nvSpPr>
        <p:spPr>
          <a:xfrm>
            <a:off x="5666102" y="1"/>
            <a:ext cx="2107570" cy="361927"/>
          </a:xfrm>
          <a:prstGeom prst="rect">
            <a:avLst/>
          </a:prstGeom>
          <a:solidFill>
            <a:srgbClr val="00338D"/>
          </a:solidFill>
          <a:ln>
            <a:noFill/>
          </a:ln>
        </p:spPr>
        <p:txBody>
          <a:bodyPr wrap="square" lIns="108000" tIns="72000" rIns="108000" bIns="144000" rtlCol="0" anchor="ctr">
            <a:noAutofit/>
          </a:bodyPr>
          <a:lstStyle>
            <a:defPPr>
              <a:defRPr lang="en-US"/>
            </a:defPPr>
            <a:lvl1pPr marR="0" lvl="0" indent="0" algn="ctr" defTabSz="457200" fontAlgn="auto">
              <a:lnSpc>
                <a:spcPct val="100000"/>
              </a:lnSpc>
              <a:spcBef>
                <a:spcPts val="0"/>
              </a:spcBef>
              <a:spcAft>
                <a:spcPts val="600"/>
              </a:spcAft>
              <a:buClrTx/>
              <a:buSzTx/>
              <a:buFontTx/>
              <a:buNone/>
              <a:tabLst/>
              <a:defRPr kumimoji="0" sz="1100" b="1" i="0" u="none" strike="noStrike" kern="0" cap="none" spc="0" normalizeH="0" baseline="0">
                <a:ln>
                  <a:noFill/>
                </a:ln>
                <a:solidFill>
                  <a:prstClr val="white"/>
                </a:solidFill>
                <a:effectLst/>
                <a:uLnTx/>
                <a:uFillTx/>
                <a:cs typeface="Arial" panose="020B0604020202020204" pitchFamily="34" charset="0"/>
              </a:defRPr>
            </a:lvl1pPr>
          </a:lstStyle>
          <a:p>
            <a:pPr lvl="0"/>
            <a:r>
              <a:rPr lang="en-AU"/>
              <a:t>In preparation for trial</a:t>
            </a:r>
          </a:p>
        </p:txBody>
      </p:sp>
      <p:sp>
        <p:nvSpPr>
          <p:cNvPr id="17" name="TextBox 16">
            <a:extLst>
              <a:ext uri="{FF2B5EF4-FFF2-40B4-BE49-F238E27FC236}">
                <a16:creationId xmlns:a16="http://schemas.microsoft.com/office/drawing/2014/main" id="{C612FF52-969B-DC25-2568-0FEFF0E027EB}"/>
              </a:ext>
            </a:extLst>
          </p:cNvPr>
          <p:cNvSpPr txBox="1">
            <a:spLocks/>
          </p:cNvSpPr>
          <p:nvPr userDrawn="1"/>
        </p:nvSpPr>
        <p:spPr>
          <a:xfrm>
            <a:off x="10433759" y="1"/>
            <a:ext cx="2107570" cy="361927"/>
          </a:xfrm>
          <a:prstGeom prst="rect">
            <a:avLst/>
          </a:prstGeom>
          <a:solidFill>
            <a:srgbClr val="EBF2FF"/>
          </a:solidFill>
          <a:ln>
            <a:noFill/>
          </a:ln>
        </p:spPr>
        <p:txBody>
          <a:bodyPr wrap="square" lIns="108000" tIns="72000" rIns="108000" bIns="144000" rtlCol="0" anchor="ctr">
            <a:noAutofit/>
          </a:bodyPr>
          <a:lstStyle/>
          <a:p>
            <a:pPr algn="ctr" defTabSz="457200">
              <a:spcAft>
                <a:spcPts val="600"/>
              </a:spcAft>
            </a:pPr>
            <a:r>
              <a:rPr lang="en-AU" sz="1100" b="1">
                <a:solidFill>
                  <a:srgbClr val="00338D"/>
                </a:solidFill>
                <a:cs typeface="Arial" panose="020B0604020202020204" pitchFamily="34" charset="0"/>
              </a:rPr>
              <a:t>Post trial</a:t>
            </a:r>
          </a:p>
        </p:txBody>
      </p:sp>
      <p:sp>
        <p:nvSpPr>
          <p:cNvPr id="18" name="Rectangle 17">
            <a:extLst>
              <a:ext uri="{FF2B5EF4-FFF2-40B4-BE49-F238E27FC236}">
                <a16:creationId xmlns:a16="http://schemas.microsoft.com/office/drawing/2014/main" id="{4E433F30-0D4C-7D31-7CFC-0FCA6FD2B3E6}"/>
              </a:ext>
            </a:extLst>
          </p:cNvPr>
          <p:cNvSpPr/>
          <p:nvPr userDrawn="1"/>
        </p:nvSpPr>
        <p:spPr>
          <a:xfrm>
            <a:off x="5909887" y="308003"/>
            <a:ext cx="1620000" cy="101002"/>
          </a:xfrm>
          <a:prstGeom prst="rect">
            <a:avLst/>
          </a:prstGeom>
          <a:solidFill>
            <a:srgbClr val="7213EA"/>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AU"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1232566"/>
      </p:ext>
    </p:extLst>
  </p:cSld>
  <p:clrMapOvr>
    <a:masterClrMapping/>
  </p:clrMapOvr>
  <p:extLst>
    <p:ext uri="{DCECCB84-F9BA-43D5-87BE-67443E8EF086}">
      <p15:sldGuideLst xmlns:p15="http://schemas.microsoft.com/office/powerpoint/2012/main">
        <p15:guide id="1" pos="4233" userDrawn="1">
          <p15:clr>
            <a:srgbClr val="FBAE40"/>
          </p15:clr>
        </p15:guide>
        <p15:guide id="2" pos="4006" userDrawn="1">
          <p15:clr>
            <a:srgbClr val="FBAE40"/>
          </p15:clr>
        </p15:guide>
        <p15:guide id="3" pos="446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wo Column Text_with intro">
    <p:spTree>
      <p:nvGrpSpPr>
        <p:cNvPr id="1" name=""/>
        <p:cNvGrpSpPr/>
        <p:nvPr/>
      </p:nvGrpSpPr>
      <p:grpSpPr>
        <a:xfrm>
          <a:off x="0" y="0"/>
          <a:ext cx="0" cy="0"/>
          <a:chOff x="0" y="0"/>
          <a:chExt cx="0" cy="0"/>
        </a:xfrm>
      </p:grpSpPr>
      <p:sp>
        <p:nvSpPr>
          <p:cNvPr id="2" name="Title 1"/>
          <p:cNvSpPr>
            <a:spLocks noGrp="1"/>
          </p:cNvSpPr>
          <p:nvPr>
            <p:ph type="title"/>
          </p:nvPr>
        </p:nvSpPr>
        <p:spPr>
          <a:xfrm>
            <a:off x="885485" y="655392"/>
            <a:ext cx="11668805" cy="571440"/>
          </a:xfrm>
        </p:spPr>
        <p:txBody>
          <a:bodyPr/>
          <a:lstStyle/>
          <a:p>
            <a:r>
              <a:rPr lang="en-US"/>
              <a:t>Click to edit Master title style</a:t>
            </a:r>
          </a:p>
        </p:txBody>
      </p:sp>
      <p:sp>
        <p:nvSpPr>
          <p:cNvPr id="9" name="Text Placeholder 8"/>
          <p:cNvSpPr>
            <a:spLocks noGrp="1"/>
          </p:cNvSpPr>
          <p:nvPr>
            <p:ph type="body" sz="quarter" idx="10"/>
          </p:nvPr>
        </p:nvSpPr>
        <p:spPr>
          <a:xfrm>
            <a:off x="885485" y="2799879"/>
            <a:ext cx="5476444" cy="3837586"/>
          </a:xfrm>
        </p:spPr>
        <p:txBody>
          <a:bodyPr/>
          <a:lstStyle>
            <a:lvl1pPr>
              <a:defRPr sz="1200" b="0">
                <a:solidFill>
                  <a:schemeClr val="tx1"/>
                </a:solidFill>
              </a:defRPr>
            </a:lvl1pPr>
            <a:lvl2pPr>
              <a:defRPr sz="1200" b="0">
                <a:solidFill>
                  <a:schemeClr val="tx1"/>
                </a:solidFill>
              </a:defRPr>
            </a:lvl2pPr>
            <a:lvl3pPr>
              <a:defRPr sz="1200" b="0">
                <a:solidFill>
                  <a:schemeClr val="tx1"/>
                </a:solidFill>
              </a:defRPr>
            </a:lvl3pPr>
            <a:lvl4pPr>
              <a:defRPr sz="1200" b="0">
                <a:solidFill>
                  <a:schemeClr val="tx1"/>
                </a:solidFill>
              </a:defRPr>
            </a:lvl4pPr>
            <a:lvl5pPr>
              <a:defRPr sz="12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8">
            <a:extLst>
              <a:ext uri="{FF2B5EF4-FFF2-40B4-BE49-F238E27FC236}">
                <a16:creationId xmlns:a16="http://schemas.microsoft.com/office/drawing/2014/main" id="{A802DE54-BEE7-4E7A-9CD0-A8E334404A75}"/>
              </a:ext>
            </a:extLst>
          </p:cNvPr>
          <p:cNvSpPr>
            <a:spLocks noGrp="1"/>
          </p:cNvSpPr>
          <p:nvPr>
            <p:ph type="body" sz="quarter" idx="11"/>
          </p:nvPr>
        </p:nvSpPr>
        <p:spPr>
          <a:xfrm>
            <a:off x="7077846" y="2799879"/>
            <a:ext cx="5476444" cy="3837586"/>
          </a:xfrm>
        </p:spPr>
        <p:txBody>
          <a:bodyPr/>
          <a:lstStyle>
            <a:lvl1pPr>
              <a:defRPr sz="1200" b="0">
                <a:solidFill>
                  <a:schemeClr val="tx1"/>
                </a:solidFill>
              </a:defRPr>
            </a:lvl1pPr>
            <a:lvl2pPr>
              <a:defRPr sz="1200" b="0">
                <a:solidFill>
                  <a:schemeClr val="tx1"/>
                </a:solidFill>
              </a:defRPr>
            </a:lvl2pPr>
            <a:lvl3pPr>
              <a:defRPr sz="1200" b="0">
                <a:solidFill>
                  <a:schemeClr val="tx1"/>
                </a:solidFill>
              </a:defRPr>
            </a:lvl3pPr>
            <a:lvl4pPr>
              <a:defRPr sz="1200" b="0">
                <a:solidFill>
                  <a:schemeClr val="tx1"/>
                </a:solidFill>
              </a:defRPr>
            </a:lvl4pPr>
            <a:lvl5pPr>
              <a:defRPr sz="12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8">
            <a:extLst>
              <a:ext uri="{FF2B5EF4-FFF2-40B4-BE49-F238E27FC236}">
                <a16:creationId xmlns:a16="http://schemas.microsoft.com/office/drawing/2014/main" id="{B72CA98E-1FB9-41EB-95CD-378F628B6E14}"/>
              </a:ext>
            </a:extLst>
          </p:cNvPr>
          <p:cNvSpPr>
            <a:spLocks noGrp="1"/>
          </p:cNvSpPr>
          <p:nvPr>
            <p:ph type="body" sz="quarter" idx="12"/>
          </p:nvPr>
        </p:nvSpPr>
        <p:spPr>
          <a:xfrm>
            <a:off x="885486" y="1557434"/>
            <a:ext cx="11668801" cy="996057"/>
          </a:xfrm>
        </p:spPr>
        <p:txBody>
          <a:bodyPr/>
          <a:lstStyle>
            <a:lvl1pPr>
              <a:defRPr b="0"/>
            </a:lvl1pPr>
          </a:lstStyle>
          <a:p>
            <a:pPr lvl="0"/>
            <a:r>
              <a:rPr lang="en-US"/>
              <a:t>Click to edit Master text styles</a:t>
            </a:r>
          </a:p>
        </p:txBody>
      </p:sp>
      <p:sp>
        <p:nvSpPr>
          <p:cNvPr id="13" name="TextBox 12">
            <a:extLst>
              <a:ext uri="{FF2B5EF4-FFF2-40B4-BE49-F238E27FC236}">
                <a16:creationId xmlns:a16="http://schemas.microsoft.com/office/drawing/2014/main" id="{43605CFA-FA29-27BF-C45B-9DE34CBC28F6}"/>
              </a:ext>
            </a:extLst>
          </p:cNvPr>
          <p:cNvSpPr txBox="1">
            <a:spLocks/>
          </p:cNvSpPr>
          <p:nvPr userDrawn="1"/>
        </p:nvSpPr>
        <p:spPr>
          <a:xfrm>
            <a:off x="898446" y="1"/>
            <a:ext cx="2107570" cy="361927"/>
          </a:xfrm>
          <a:prstGeom prst="rect">
            <a:avLst/>
          </a:prstGeom>
          <a:solidFill>
            <a:srgbClr val="EBF2FF"/>
          </a:solidFill>
          <a:ln>
            <a:noFill/>
          </a:ln>
        </p:spPr>
        <p:txBody>
          <a:bodyPr wrap="square" lIns="108000" tIns="72000" rIns="108000" bIns="144000" rtlCol="0" anchor="ctr">
            <a:noAutofit/>
          </a:bodyPr>
          <a:lstStyle>
            <a:defPPr>
              <a:defRPr lang="en-US"/>
            </a:defPPr>
            <a:lvl1pPr algn="ctr" defTabSz="457200">
              <a:spcAft>
                <a:spcPts val="600"/>
              </a:spcAft>
              <a:defRPr sz="1100" b="1">
                <a:solidFill>
                  <a:srgbClr val="00338D"/>
                </a:solidFill>
                <a:cs typeface="Arial" panose="020B0604020202020204" pitchFamily="34" charset="0"/>
              </a:defRPr>
            </a:lvl1pPr>
          </a:lstStyle>
          <a:p>
            <a:pPr lvl="0"/>
            <a:r>
              <a:rPr lang="en-AU" noProof="0"/>
              <a:t>Before reporting</a:t>
            </a:r>
          </a:p>
        </p:txBody>
      </p:sp>
      <p:sp>
        <p:nvSpPr>
          <p:cNvPr id="14" name="TextBox 13">
            <a:extLst>
              <a:ext uri="{FF2B5EF4-FFF2-40B4-BE49-F238E27FC236}">
                <a16:creationId xmlns:a16="http://schemas.microsoft.com/office/drawing/2014/main" id="{E7D7ABDA-1043-3623-A302-474BC1FCE544}"/>
              </a:ext>
            </a:extLst>
          </p:cNvPr>
          <p:cNvSpPr txBox="1">
            <a:spLocks/>
          </p:cNvSpPr>
          <p:nvPr userDrawn="1"/>
        </p:nvSpPr>
        <p:spPr>
          <a:xfrm>
            <a:off x="3282274" y="1"/>
            <a:ext cx="2107570" cy="361927"/>
          </a:xfrm>
          <a:prstGeom prst="rect">
            <a:avLst/>
          </a:prstGeom>
          <a:solidFill>
            <a:srgbClr val="EBF2FF"/>
          </a:solidFill>
          <a:ln>
            <a:noFill/>
          </a:ln>
        </p:spPr>
        <p:txBody>
          <a:bodyPr wrap="square" lIns="108000" tIns="72000" rIns="108000" bIns="144000" rtlCol="0" anchor="ctr">
            <a:noAutofit/>
          </a:bodyPr>
          <a:lstStyle/>
          <a:p>
            <a:pPr algn="ctr" defTabSz="457200">
              <a:spcAft>
                <a:spcPts val="600"/>
              </a:spcAft>
            </a:pPr>
            <a:r>
              <a:rPr lang="en-AU" sz="1100" b="1">
                <a:solidFill>
                  <a:srgbClr val="00338D"/>
                </a:solidFill>
                <a:cs typeface="Arial" panose="020B0604020202020204" pitchFamily="34" charset="0"/>
              </a:rPr>
              <a:t>During reporting</a:t>
            </a:r>
          </a:p>
        </p:txBody>
      </p:sp>
      <p:sp>
        <p:nvSpPr>
          <p:cNvPr id="15" name="TextBox 14">
            <a:extLst>
              <a:ext uri="{FF2B5EF4-FFF2-40B4-BE49-F238E27FC236}">
                <a16:creationId xmlns:a16="http://schemas.microsoft.com/office/drawing/2014/main" id="{3B13BDAE-24BF-A0ED-CD16-65A41A656D0E}"/>
              </a:ext>
            </a:extLst>
          </p:cNvPr>
          <p:cNvSpPr txBox="1">
            <a:spLocks/>
          </p:cNvSpPr>
          <p:nvPr userDrawn="1"/>
        </p:nvSpPr>
        <p:spPr>
          <a:xfrm>
            <a:off x="8049930" y="2"/>
            <a:ext cx="2107570" cy="361927"/>
          </a:xfrm>
          <a:prstGeom prst="rect">
            <a:avLst/>
          </a:prstGeom>
          <a:solidFill>
            <a:srgbClr val="00338D"/>
          </a:solidFill>
          <a:ln>
            <a:noFill/>
          </a:ln>
        </p:spPr>
        <p:txBody>
          <a:bodyPr wrap="square" lIns="108000" tIns="72000" rIns="108000" bIns="144000" rtlCol="0" anchor="ctr">
            <a:noAutofit/>
          </a:bodyPr>
          <a:lstStyle>
            <a:defPPr>
              <a:defRPr lang="en-US"/>
            </a:defPPr>
            <a:lvl1pPr marR="0" lvl="0" indent="0" algn="ctr" defTabSz="457200" fontAlgn="auto">
              <a:lnSpc>
                <a:spcPct val="100000"/>
              </a:lnSpc>
              <a:spcBef>
                <a:spcPts val="0"/>
              </a:spcBef>
              <a:spcAft>
                <a:spcPts val="600"/>
              </a:spcAft>
              <a:buClrTx/>
              <a:buSzTx/>
              <a:buFontTx/>
              <a:buNone/>
              <a:tabLst/>
              <a:defRPr kumimoji="0" sz="1100" b="1" i="0" u="none" strike="noStrike" kern="0" cap="none" spc="0" normalizeH="0" baseline="0">
                <a:ln>
                  <a:noFill/>
                </a:ln>
                <a:solidFill>
                  <a:prstClr val="white"/>
                </a:solidFill>
                <a:effectLst/>
                <a:uLnTx/>
                <a:uFillTx/>
                <a:cs typeface="Arial" panose="020B0604020202020204" pitchFamily="34" charset="0"/>
              </a:defRPr>
            </a:lvl1pPr>
          </a:lstStyle>
          <a:p>
            <a:pPr lvl="0"/>
            <a:r>
              <a:rPr lang="en-AU"/>
              <a:t>During trial</a:t>
            </a:r>
          </a:p>
        </p:txBody>
      </p:sp>
      <p:sp>
        <p:nvSpPr>
          <p:cNvPr id="16" name="TextBox 15">
            <a:extLst>
              <a:ext uri="{FF2B5EF4-FFF2-40B4-BE49-F238E27FC236}">
                <a16:creationId xmlns:a16="http://schemas.microsoft.com/office/drawing/2014/main" id="{75C57BEC-2B0D-2480-A6EC-68DB3870DE54}"/>
              </a:ext>
            </a:extLst>
          </p:cNvPr>
          <p:cNvSpPr txBox="1">
            <a:spLocks/>
          </p:cNvSpPr>
          <p:nvPr userDrawn="1"/>
        </p:nvSpPr>
        <p:spPr>
          <a:xfrm>
            <a:off x="5666102" y="1"/>
            <a:ext cx="2107570" cy="361927"/>
          </a:xfrm>
          <a:prstGeom prst="rect">
            <a:avLst/>
          </a:prstGeom>
          <a:solidFill>
            <a:srgbClr val="EBF2FF"/>
          </a:solidFill>
          <a:ln>
            <a:noFill/>
          </a:ln>
        </p:spPr>
        <p:txBody>
          <a:bodyPr wrap="square" lIns="108000" tIns="72000" rIns="108000" bIns="144000" rtlCol="0" anchor="ctr">
            <a:noAutofit/>
          </a:bodyPr>
          <a:lstStyle/>
          <a:p>
            <a:pPr algn="ctr" defTabSz="457200">
              <a:spcAft>
                <a:spcPts val="600"/>
              </a:spcAft>
            </a:pPr>
            <a:r>
              <a:rPr lang="en-AU" sz="1100" b="1">
                <a:solidFill>
                  <a:srgbClr val="00338D"/>
                </a:solidFill>
                <a:cs typeface="Arial" panose="020B0604020202020204" pitchFamily="34" charset="0"/>
              </a:rPr>
              <a:t>In preparation for trial</a:t>
            </a:r>
          </a:p>
        </p:txBody>
      </p:sp>
      <p:sp>
        <p:nvSpPr>
          <p:cNvPr id="17" name="TextBox 16">
            <a:extLst>
              <a:ext uri="{FF2B5EF4-FFF2-40B4-BE49-F238E27FC236}">
                <a16:creationId xmlns:a16="http://schemas.microsoft.com/office/drawing/2014/main" id="{3A98E4AB-D60B-75F9-AB47-04B84B934E9E}"/>
              </a:ext>
            </a:extLst>
          </p:cNvPr>
          <p:cNvSpPr txBox="1">
            <a:spLocks/>
          </p:cNvSpPr>
          <p:nvPr userDrawn="1"/>
        </p:nvSpPr>
        <p:spPr>
          <a:xfrm>
            <a:off x="10433759" y="1"/>
            <a:ext cx="2107570" cy="361927"/>
          </a:xfrm>
          <a:prstGeom prst="rect">
            <a:avLst/>
          </a:prstGeom>
          <a:solidFill>
            <a:srgbClr val="EBF2FF"/>
          </a:solidFill>
          <a:ln>
            <a:noFill/>
          </a:ln>
        </p:spPr>
        <p:txBody>
          <a:bodyPr wrap="square" lIns="108000" tIns="72000" rIns="108000" bIns="144000" rtlCol="0" anchor="ctr">
            <a:noAutofit/>
          </a:bodyPr>
          <a:lstStyle/>
          <a:p>
            <a:pPr algn="ctr" defTabSz="457200">
              <a:spcAft>
                <a:spcPts val="600"/>
              </a:spcAft>
            </a:pPr>
            <a:r>
              <a:rPr lang="en-AU" sz="1100" b="1">
                <a:solidFill>
                  <a:srgbClr val="00338D"/>
                </a:solidFill>
                <a:cs typeface="Arial" panose="020B0604020202020204" pitchFamily="34" charset="0"/>
              </a:rPr>
              <a:t>Post trial</a:t>
            </a:r>
          </a:p>
        </p:txBody>
      </p:sp>
      <p:sp>
        <p:nvSpPr>
          <p:cNvPr id="18" name="Rectangle 17">
            <a:extLst>
              <a:ext uri="{FF2B5EF4-FFF2-40B4-BE49-F238E27FC236}">
                <a16:creationId xmlns:a16="http://schemas.microsoft.com/office/drawing/2014/main" id="{F133A5B0-8023-BF00-6131-BAD6A9E9BFC7}"/>
              </a:ext>
            </a:extLst>
          </p:cNvPr>
          <p:cNvSpPr/>
          <p:nvPr userDrawn="1"/>
        </p:nvSpPr>
        <p:spPr>
          <a:xfrm>
            <a:off x="8293715" y="308003"/>
            <a:ext cx="1620000" cy="101002"/>
          </a:xfrm>
          <a:prstGeom prst="rect">
            <a:avLst/>
          </a:prstGeom>
          <a:solidFill>
            <a:srgbClr val="7213EA"/>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AU"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8548050"/>
      </p:ext>
    </p:extLst>
  </p:cSld>
  <p:clrMapOvr>
    <a:masterClrMapping/>
  </p:clrMapOvr>
  <p:extLst>
    <p:ext uri="{DCECCB84-F9BA-43D5-87BE-67443E8EF086}">
      <p15:sldGuideLst xmlns:p15="http://schemas.microsoft.com/office/powerpoint/2012/main">
        <p15:guide id="1" pos="4233" userDrawn="1">
          <p15:clr>
            <a:srgbClr val="FBAE40"/>
          </p15:clr>
        </p15:guide>
        <p15:guide id="2" pos="4006" userDrawn="1">
          <p15:clr>
            <a:srgbClr val="FBAE40"/>
          </p15:clr>
        </p15:guide>
        <p15:guide id="3" pos="446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wo Column Text_with intro">
    <p:spTree>
      <p:nvGrpSpPr>
        <p:cNvPr id="1" name=""/>
        <p:cNvGrpSpPr/>
        <p:nvPr/>
      </p:nvGrpSpPr>
      <p:grpSpPr>
        <a:xfrm>
          <a:off x="0" y="0"/>
          <a:ext cx="0" cy="0"/>
          <a:chOff x="0" y="0"/>
          <a:chExt cx="0" cy="0"/>
        </a:xfrm>
      </p:grpSpPr>
      <p:sp>
        <p:nvSpPr>
          <p:cNvPr id="2" name="Title 1"/>
          <p:cNvSpPr>
            <a:spLocks noGrp="1"/>
          </p:cNvSpPr>
          <p:nvPr>
            <p:ph type="title"/>
          </p:nvPr>
        </p:nvSpPr>
        <p:spPr>
          <a:xfrm>
            <a:off x="885485" y="655392"/>
            <a:ext cx="11668805" cy="571440"/>
          </a:xfrm>
        </p:spPr>
        <p:txBody>
          <a:bodyPr/>
          <a:lstStyle/>
          <a:p>
            <a:r>
              <a:rPr lang="en-US"/>
              <a:t>Click to edit Master title style</a:t>
            </a:r>
          </a:p>
        </p:txBody>
      </p:sp>
      <p:sp>
        <p:nvSpPr>
          <p:cNvPr id="9" name="Text Placeholder 8"/>
          <p:cNvSpPr>
            <a:spLocks noGrp="1"/>
          </p:cNvSpPr>
          <p:nvPr>
            <p:ph type="body" sz="quarter" idx="10"/>
          </p:nvPr>
        </p:nvSpPr>
        <p:spPr>
          <a:xfrm>
            <a:off x="885485" y="2799879"/>
            <a:ext cx="5476444" cy="3837586"/>
          </a:xfrm>
        </p:spPr>
        <p:txBody>
          <a:bodyPr/>
          <a:lstStyle>
            <a:lvl1pPr>
              <a:defRPr sz="1200" b="0">
                <a:solidFill>
                  <a:schemeClr val="tx1"/>
                </a:solidFill>
              </a:defRPr>
            </a:lvl1pPr>
            <a:lvl2pPr>
              <a:defRPr sz="1200" b="0">
                <a:solidFill>
                  <a:schemeClr val="tx1"/>
                </a:solidFill>
              </a:defRPr>
            </a:lvl2pPr>
            <a:lvl3pPr>
              <a:defRPr sz="1200" b="0">
                <a:solidFill>
                  <a:schemeClr val="tx1"/>
                </a:solidFill>
              </a:defRPr>
            </a:lvl3pPr>
            <a:lvl4pPr>
              <a:defRPr sz="1200" b="0">
                <a:solidFill>
                  <a:schemeClr val="tx1"/>
                </a:solidFill>
              </a:defRPr>
            </a:lvl4pPr>
            <a:lvl5pPr>
              <a:defRPr sz="12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8">
            <a:extLst>
              <a:ext uri="{FF2B5EF4-FFF2-40B4-BE49-F238E27FC236}">
                <a16:creationId xmlns:a16="http://schemas.microsoft.com/office/drawing/2014/main" id="{A802DE54-BEE7-4E7A-9CD0-A8E334404A75}"/>
              </a:ext>
            </a:extLst>
          </p:cNvPr>
          <p:cNvSpPr>
            <a:spLocks noGrp="1"/>
          </p:cNvSpPr>
          <p:nvPr>
            <p:ph type="body" sz="quarter" idx="11"/>
          </p:nvPr>
        </p:nvSpPr>
        <p:spPr>
          <a:xfrm>
            <a:off x="7077846" y="2799879"/>
            <a:ext cx="5476444" cy="3837586"/>
          </a:xfrm>
        </p:spPr>
        <p:txBody>
          <a:bodyPr/>
          <a:lstStyle>
            <a:lvl1pPr>
              <a:defRPr sz="1200" b="0">
                <a:solidFill>
                  <a:schemeClr val="tx1"/>
                </a:solidFill>
              </a:defRPr>
            </a:lvl1pPr>
            <a:lvl2pPr>
              <a:defRPr sz="1200" b="0">
                <a:solidFill>
                  <a:schemeClr val="tx1"/>
                </a:solidFill>
              </a:defRPr>
            </a:lvl2pPr>
            <a:lvl3pPr>
              <a:defRPr sz="1200" b="0">
                <a:solidFill>
                  <a:schemeClr val="tx1"/>
                </a:solidFill>
              </a:defRPr>
            </a:lvl3pPr>
            <a:lvl4pPr>
              <a:defRPr sz="1200" b="0">
                <a:solidFill>
                  <a:schemeClr val="tx1"/>
                </a:solidFill>
              </a:defRPr>
            </a:lvl4pPr>
            <a:lvl5pPr>
              <a:defRPr sz="12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8">
            <a:extLst>
              <a:ext uri="{FF2B5EF4-FFF2-40B4-BE49-F238E27FC236}">
                <a16:creationId xmlns:a16="http://schemas.microsoft.com/office/drawing/2014/main" id="{B72CA98E-1FB9-41EB-95CD-378F628B6E14}"/>
              </a:ext>
            </a:extLst>
          </p:cNvPr>
          <p:cNvSpPr>
            <a:spLocks noGrp="1"/>
          </p:cNvSpPr>
          <p:nvPr>
            <p:ph type="body" sz="quarter" idx="12"/>
          </p:nvPr>
        </p:nvSpPr>
        <p:spPr>
          <a:xfrm>
            <a:off x="885486" y="1557434"/>
            <a:ext cx="11668801" cy="996057"/>
          </a:xfrm>
        </p:spPr>
        <p:txBody>
          <a:bodyPr/>
          <a:lstStyle>
            <a:lvl1pPr>
              <a:defRPr b="0"/>
            </a:lvl1pPr>
          </a:lstStyle>
          <a:p>
            <a:pPr lvl="0"/>
            <a:r>
              <a:rPr lang="en-US"/>
              <a:t>Click to edit Master text styles</a:t>
            </a:r>
          </a:p>
        </p:txBody>
      </p:sp>
      <p:sp>
        <p:nvSpPr>
          <p:cNvPr id="3" name="TextBox 2">
            <a:extLst>
              <a:ext uri="{FF2B5EF4-FFF2-40B4-BE49-F238E27FC236}">
                <a16:creationId xmlns:a16="http://schemas.microsoft.com/office/drawing/2014/main" id="{D323890C-10F2-C474-8E96-6D8BA52AE08B}"/>
              </a:ext>
            </a:extLst>
          </p:cNvPr>
          <p:cNvSpPr txBox="1">
            <a:spLocks/>
          </p:cNvSpPr>
          <p:nvPr userDrawn="1"/>
        </p:nvSpPr>
        <p:spPr>
          <a:xfrm>
            <a:off x="898446" y="1"/>
            <a:ext cx="2107570" cy="361927"/>
          </a:xfrm>
          <a:prstGeom prst="rect">
            <a:avLst/>
          </a:prstGeom>
          <a:solidFill>
            <a:srgbClr val="EBF2FF"/>
          </a:solidFill>
          <a:ln>
            <a:noFill/>
          </a:ln>
        </p:spPr>
        <p:txBody>
          <a:bodyPr wrap="square" lIns="108000" tIns="72000" rIns="108000" bIns="144000" rtlCol="0" anchor="ctr">
            <a:noAutofit/>
          </a:bodyPr>
          <a:lstStyle>
            <a:defPPr>
              <a:defRPr lang="en-US"/>
            </a:defPPr>
            <a:lvl1pPr algn="ctr" defTabSz="457200">
              <a:spcAft>
                <a:spcPts val="600"/>
              </a:spcAft>
              <a:defRPr sz="1100" b="1">
                <a:solidFill>
                  <a:srgbClr val="00338D"/>
                </a:solidFill>
                <a:cs typeface="Arial" panose="020B0604020202020204" pitchFamily="34" charset="0"/>
              </a:defRPr>
            </a:lvl1pPr>
          </a:lstStyle>
          <a:p>
            <a:pPr lvl="0"/>
            <a:r>
              <a:rPr lang="en-AU" noProof="0"/>
              <a:t>Before reporting</a:t>
            </a:r>
          </a:p>
        </p:txBody>
      </p:sp>
      <p:sp>
        <p:nvSpPr>
          <p:cNvPr id="4" name="TextBox 3">
            <a:extLst>
              <a:ext uri="{FF2B5EF4-FFF2-40B4-BE49-F238E27FC236}">
                <a16:creationId xmlns:a16="http://schemas.microsoft.com/office/drawing/2014/main" id="{927433B4-CA34-A9AD-3C24-B7DF49F0344F}"/>
              </a:ext>
            </a:extLst>
          </p:cNvPr>
          <p:cNvSpPr txBox="1">
            <a:spLocks/>
          </p:cNvSpPr>
          <p:nvPr userDrawn="1"/>
        </p:nvSpPr>
        <p:spPr>
          <a:xfrm>
            <a:off x="3282274" y="1"/>
            <a:ext cx="2107570" cy="361927"/>
          </a:xfrm>
          <a:prstGeom prst="rect">
            <a:avLst/>
          </a:prstGeom>
          <a:solidFill>
            <a:srgbClr val="EBF2FF"/>
          </a:solidFill>
          <a:ln>
            <a:noFill/>
          </a:ln>
        </p:spPr>
        <p:txBody>
          <a:bodyPr wrap="square" lIns="108000" tIns="72000" rIns="108000" bIns="144000" rtlCol="0" anchor="ctr">
            <a:noAutofit/>
          </a:bodyPr>
          <a:lstStyle/>
          <a:p>
            <a:pPr algn="ctr" defTabSz="457200">
              <a:spcAft>
                <a:spcPts val="600"/>
              </a:spcAft>
            </a:pPr>
            <a:r>
              <a:rPr lang="en-AU" sz="1100" b="1">
                <a:solidFill>
                  <a:srgbClr val="00338D"/>
                </a:solidFill>
                <a:cs typeface="Arial" panose="020B0604020202020204" pitchFamily="34" charset="0"/>
              </a:rPr>
              <a:t>During reporting</a:t>
            </a:r>
          </a:p>
        </p:txBody>
      </p:sp>
      <p:sp>
        <p:nvSpPr>
          <p:cNvPr id="7" name="TextBox 6">
            <a:extLst>
              <a:ext uri="{FF2B5EF4-FFF2-40B4-BE49-F238E27FC236}">
                <a16:creationId xmlns:a16="http://schemas.microsoft.com/office/drawing/2014/main" id="{F378ACC5-9C4C-5F13-BEB7-2C0B4211B0C0}"/>
              </a:ext>
            </a:extLst>
          </p:cNvPr>
          <p:cNvSpPr txBox="1">
            <a:spLocks/>
          </p:cNvSpPr>
          <p:nvPr userDrawn="1"/>
        </p:nvSpPr>
        <p:spPr>
          <a:xfrm>
            <a:off x="8049930" y="2"/>
            <a:ext cx="2107570" cy="361927"/>
          </a:xfrm>
          <a:prstGeom prst="rect">
            <a:avLst/>
          </a:prstGeom>
          <a:solidFill>
            <a:srgbClr val="EBF2FF"/>
          </a:solidFill>
          <a:ln>
            <a:noFill/>
          </a:ln>
        </p:spPr>
        <p:txBody>
          <a:bodyPr wrap="square" lIns="108000" tIns="72000" rIns="108000" bIns="144000" rtlCol="0" anchor="ctr">
            <a:noAutofit/>
          </a:bodyPr>
          <a:lstStyle/>
          <a:p>
            <a:pPr algn="ctr" defTabSz="457200">
              <a:spcAft>
                <a:spcPts val="600"/>
              </a:spcAft>
            </a:pPr>
            <a:r>
              <a:rPr lang="en-AU" sz="1100" b="1">
                <a:solidFill>
                  <a:srgbClr val="00338D"/>
                </a:solidFill>
                <a:cs typeface="Arial" panose="020B0604020202020204" pitchFamily="34" charset="0"/>
              </a:rPr>
              <a:t>During trial</a:t>
            </a:r>
          </a:p>
        </p:txBody>
      </p:sp>
      <p:sp>
        <p:nvSpPr>
          <p:cNvPr id="8" name="TextBox 7">
            <a:extLst>
              <a:ext uri="{FF2B5EF4-FFF2-40B4-BE49-F238E27FC236}">
                <a16:creationId xmlns:a16="http://schemas.microsoft.com/office/drawing/2014/main" id="{B84B0A0D-4C6F-B5DD-2468-5E38375513D5}"/>
              </a:ext>
            </a:extLst>
          </p:cNvPr>
          <p:cNvSpPr txBox="1">
            <a:spLocks/>
          </p:cNvSpPr>
          <p:nvPr userDrawn="1"/>
        </p:nvSpPr>
        <p:spPr>
          <a:xfrm>
            <a:off x="5666102" y="1"/>
            <a:ext cx="2107570" cy="361927"/>
          </a:xfrm>
          <a:prstGeom prst="rect">
            <a:avLst/>
          </a:prstGeom>
          <a:solidFill>
            <a:srgbClr val="EBF2FF"/>
          </a:solidFill>
          <a:ln>
            <a:noFill/>
          </a:ln>
        </p:spPr>
        <p:txBody>
          <a:bodyPr wrap="square" lIns="108000" tIns="72000" rIns="108000" bIns="144000" rtlCol="0" anchor="ctr">
            <a:noAutofit/>
          </a:bodyPr>
          <a:lstStyle/>
          <a:p>
            <a:pPr algn="ctr" defTabSz="457200">
              <a:spcAft>
                <a:spcPts val="600"/>
              </a:spcAft>
            </a:pPr>
            <a:r>
              <a:rPr lang="en-AU" sz="1100" b="1">
                <a:solidFill>
                  <a:srgbClr val="00338D"/>
                </a:solidFill>
                <a:cs typeface="Arial" panose="020B0604020202020204" pitchFamily="34" charset="0"/>
              </a:rPr>
              <a:t>In preparation for trial</a:t>
            </a:r>
          </a:p>
        </p:txBody>
      </p:sp>
      <p:sp>
        <p:nvSpPr>
          <p:cNvPr id="10" name="TextBox 9">
            <a:extLst>
              <a:ext uri="{FF2B5EF4-FFF2-40B4-BE49-F238E27FC236}">
                <a16:creationId xmlns:a16="http://schemas.microsoft.com/office/drawing/2014/main" id="{6FFD8725-09BA-E726-0175-23CEE7B72F8C}"/>
              </a:ext>
            </a:extLst>
          </p:cNvPr>
          <p:cNvSpPr txBox="1">
            <a:spLocks/>
          </p:cNvSpPr>
          <p:nvPr userDrawn="1"/>
        </p:nvSpPr>
        <p:spPr>
          <a:xfrm>
            <a:off x="10433759" y="1"/>
            <a:ext cx="2107570" cy="361927"/>
          </a:xfrm>
          <a:prstGeom prst="rect">
            <a:avLst/>
          </a:prstGeom>
          <a:solidFill>
            <a:srgbClr val="00338D"/>
          </a:solidFill>
          <a:ln>
            <a:noFill/>
          </a:ln>
        </p:spPr>
        <p:txBody>
          <a:bodyPr wrap="square" lIns="108000" tIns="72000" rIns="108000" bIns="144000" rtlCol="0" anchor="ctr">
            <a:noAutofit/>
          </a:bodyPr>
          <a:lstStyle>
            <a:defPPr>
              <a:defRPr lang="en-US"/>
            </a:defPPr>
            <a:lvl1pPr marR="0" lvl="0" indent="0" algn="ctr" defTabSz="457200" fontAlgn="auto">
              <a:lnSpc>
                <a:spcPct val="100000"/>
              </a:lnSpc>
              <a:spcBef>
                <a:spcPts val="0"/>
              </a:spcBef>
              <a:spcAft>
                <a:spcPts val="600"/>
              </a:spcAft>
              <a:buClrTx/>
              <a:buSzTx/>
              <a:buFontTx/>
              <a:buNone/>
              <a:tabLst/>
              <a:defRPr kumimoji="0" sz="1100" b="1" i="0" u="none" strike="noStrike" kern="0" cap="none" spc="0" normalizeH="0" baseline="0">
                <a:ln>
                  <a:noFill/>
                </a:ln>
                <a:solidFill>
                  <a:prstClr val="white"/>
                </a:solidFill>
                <a:effectLst/>
                <a:uLnTx/>
                <a:uFillTx/>
                <a:cs typeface="Arial" panose="020B0604020202020204" pitchFamily="34" charset="0"/>
              </a:defRPr>
            </a:lvl1pPr>
          </a:lstStyle>
          <a:p>
            <a:pPr lvl="0"/>
            <a:r>
              <a:rPr lang="en-AU"/>
              <a:t>Post trial</a:t>
            </a:r>
          </a:p>
        </p:txBody>
      </p:sp>
      <p:sp>
        <p:nvSpPr>
          <p:cNvPr id="11" name="Rectangle 10">
            <a:extLst>
              <a:ext uri="{FF2B5EF4-FFF2-40B4-BE49-F238E27FC236}">
                <a16:creationId xmlns:a16="http://schemas.microsoft.com/office/drawing/2014/main" id="{1DD5AF05-2E6B-9C8A-159B-D03F1623F2AA}"/>
              </a:ext>
            </a:extLst>
          </p:cNvPr>
          <p:cNvSpPr/>
          <p:nvPr userDrawn="1"/>
        </p:nvSpPr>
        <p:spPr>
          <a:xfrm>
            <a:off x="10677544" y="308003"/>
            <a:ext cx="1620000" cy="101002"/>
          </a:xfrm>
          <a:prstGeom prst="rect">
            <a:avLst/>
          </a:prstGeom>
          <a:solidFill>
            <a:srgbClr val="7213EA"/>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AU"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0851657"/>
      </p:ext>
    </p:extLst>
  </p:cSld>
  <p:clrMapOvr>
    <a:masterClrMapping/>
  </p:clrMapOvr>
  <p:extLst>
    <p:ext uri="{DCECCB84-F9BA-43D5-87BE-67443E8EF086}">
      <p15:sldGuideLst xmlns:p15="http://schemas.microsoft.com/office/powerpoint/2012/main">
        <p15:guide id="1" pos="4233" userDrawn="1">
          <p15:clr>
            <a:srgbClr val="FBAE40"/>
          </p15:clr>
        </p15:guide>
        <p15:guide id="2" pos="4006" userDrawn="1">
          <p15:clr>
            <a:srgbClr val="FBAE40"/>
          </p15:clr>
        </p15:guide>
        <p15:guide id="3" pos="446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Column Text with intro">
    <p:spTree>
      <p:nvGrpSpPr>
        <p:cNvPr id="1" name=""/>
        <p:cNvGrpSpPr/>
        <p:nvPr/>
      </p:nvGrpSpPr>
      <p:grpSpPr>
        <a:xfrm>
          <a:off x="0" y="0"/>
          <a:ext cx="0" cy="0"/>
          <a:chOff x="0" y="0"/>
          <a:chExt cx="0" cy="0"/>
        </a:xfrm>
      </p:grpSpPr>
      <p:sp>
        <p:nvSpPr>
          <p:cNvPr id="2" name="Title 1"/>
          <p:cNvSpPr>
            <a:spLocks noGrp="1"/>
          </p:cNvSpPr>
          <p:nvPr>
            <p:ph type="title"/>
          </p:nvPr>
        </p:nvSpPr>
        <p:spPr>
          <a:xfrm>
            <a:off x="885485" y="655392"/>
            <a:ext cx="11668805" cy="571440"/>
          </a:xfrm>
        </p:spPr>
        <p:txBody>
          <a:bodyPr/>
          <a:lstStyle/>
          <a:p>
            <a:r>
              <a:rPr lang="en-US"/>
              <a:t>Click to edit Master title style</a:t>
            </a:r>
          </a:p>
        </p:txBody>
      </p:sp>
      <p:sp>
        <p:nvSpPr>
          <p:cNvPr id="9" name="Text Placeholder 8"/>
          <p:cNvSpPr>
            <a:spLocks noGrp="1"/>
          </p:cNvSpPr>
          <p:nvPr>
            <p:ph type="body" sz="quarter" idx="10"/>
          </p:nvPr>
        </p:nvSpPr>
        <p:spPr>
          <a:xfrm>
            <a:off x="885485" y="2732683"/>
            <a:ext cx="3602378" cy="3904783"/>
          </a:xfrm>
        </p:spPr>
        <p:txBody>
          <a:bodyPr/>
          <a:lstStyle>
            <a:lvl1pPr>
              <a:defRPr sz="1200" b="0">
                <a:solidFill>
                  <a:schemeClr val="tx1"/>
                </a:solidFill>
              </a:defRPr>
            </a:lvl1pPr>
            <a:lvl2pPr>
              <a:defRPr sz="1200" b="0">
                <a:solidFill>
                  <a:schemeClr val="tx1"/>
                </a:solidFill>
              </a:defRPr>
            </a:lvl2pPr>
            <a:lvl3pPr>
              <a:defRPr sz="1200" b="0">
                <a:solidFill>
                  <a:schemeClr val="tx1"/>
                </a:solidFill>
              </a:defRPr>
            </a:lvl3pPr>
            <a:lvl4pPr>
              <a:defRPr sz="1200" b="0">
                <a:solidFill>
                  <a:schemeClr val="tx1"/>
                </a:solidFill>
              </a:defRPr>
            </a:lvl4pPr>
            <a:lvl5pPr>
              <a:defRPr sz="12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8"/>
          <p:cNvSpPr>
            <a:spLocks noGrp="1"/>
          </p:cNvSpPr>
          <p:nvPr>
            <p:ph type="body" sz="quarter" idx="11"/>
          </p:nvPr>
        </p:nvSpPr>
        <p:spPr>
          <a:xfrm>
            <a:off x="4934092" y="2732683"/>
            <a:ext cx="3571594" cy="3904783"/>
          </a:xfrm>
        </p:spPr>
        <p:txBody>
          <a:bodyPr/>
          <a:lstStyle>
            <a:lvl1pPr>
              <a:defRPr sz="1200" b="0">
                <a:solidFill>
                  <a:schemeClr val="tx1"/>
                </a:solidFill>
              </a:defRPr>
            </a:lvl1pPr>
            <a:lvl2pPr>
              <a:defRPr sz="1200" b="0">
                <a:solidFill>
                  <a:schemeClr val="tx1"/>
                </a:solidFill>
              </a:defRPr>
            </a:lvl2pPr>
            <a:lvl3pPr>
              <a:defRPr sz="1200" b="0">
                <a:solidFill>
                  <a:schemeClr val="tx1"/>
                </a:solidFill>
              </a:defRPr>
            </a:lvl3pPr>
            <a:lvl4pPr>
              <a:defRPr sz="1200" b="0">
                <a:solidFill>
                  <a:schemeClr val="tx1"/>
                </a:solidFill>
              </a:defRPr>
            </a:lvl4pPr>
            <a:lvl5pPr>
              <a:defRPr sz="12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8">
            <a:extLst>
              <a:ext uri="{FF2B5EF4-FFF2-40B4-BE49-F238E27FC236}">
                <a16:creationId xmlns:a16="http://schemas.microsoft.com/office/drawing/2014/main" id="{9ABACE40-0052-43D2-9EFB-4650B0789BFF}"/>
              </a:ext>
            </a:extLst>
          </p:cNvPr>
          <p:cNvSpPr>
            <a:spLocks noGrp="1"/>
          </p:cNvSpPr>
          <p:nvPr>
            <p:ph type="body" sz="quarter" idx="12"/>
          </p:nvPr>
        </p:nvSpPr>
        <p:spPr>
          <a:xfrm>
            <a:off x="8982698" y="2732682"/>
            <a:ext cx="3571594" cy="3904783"/>
          </a:xfrm>
        </p:spPr>
        <p:txBody>
          <a:bodyPr/>
          <a:lstStyle>
            <a:lvl1pPr>
              <a:defRPr sz="1200" b="0">
                <a:solidFill>
                  <a:schemeClr val="tx1"/>
                </a:solidFill>
              </a:defRPr>
            </a:lvl1pPr>
            <a:lvl2pPr>
              <a:defRPr sz="1200" b="0">
                <a:solidFill>
                  <a:schemeClr val="tx1"/>
                </a:solidFill>
              </a:defRPr>
            </a:lvl2pPr>
            <a:lvl3pPr>
              <a:defRPr sz="1200" b="0">
                <a:solidFill>
                  <a:schemeClr val="tx1"/>
                </a:solidFill>
              </a:defRPr>
            </a:lvl3pPr>
            <a:lvl4pPr>
              <a:defRPr sz="1200" b="0">
                <a:solidFill>
                  <a:schemeClr val="tx1"/>
                </a:solidFill>
              </a:defRPr>
            </a:lvl4pPr>
            <a:lvl5pPr>
              <a:defRPr sz="12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8">
            <a:extLst>
              <a:ext uri="{FF2B5EF4-FFF2-40B4-BE49-F238E27FC236}">
                <a16:creationId xmlns:a16="http://schemas.microsoft.com/office/drawing/2014/main" id="{DADEB386-2082-412E-B6F3-6B332BC12DA7}"/>
              </a:ext>
            </a:extLst>
          </p:cNvPr>
          <p:cNvSpPr>
            <a:spLocks noGrp="1"/>
          </p:cNvSpPr>
          <p:nvPr>
            <p:ph type="body" sz="quarter" idx="13"/>
          </p:nvPr>
        </p:nvSpPr>
        <p:spPr>
          <a:xfrm>
            <a:off x="885486" y="1557434"/>
            <a:ext cx="11668801" cy="996057"/>
          </a:xfrm>
        </p:spPr>
        <p:txBody>
          <a:bodyPr/>
          <a:lstStyle>
            <a:lvl1pPr>
              <a:defRPr b="0"/>
            </a:lvl1pPr>
          </a:lstStyle>
          <a:p>
            <a:pPr lvl="0"/>
            <a:r>
              <a:rPr lang="en-US"/>
              <a:t>Click to edit Master text styles</a:t>
            </a:r>
          </a:p>
        </p:txBody>
      </p:sp>
      <p:sp>
        <p:nvSpPr>
          <p:cNvPr id="14" name="TextBox 13">
            <a:extLst>
              <a:ext uri="{FF2B5EF4-FFF2-40B4-BE49-F238E27FC236}">
                <a16:creationId xmlns:a16="http://schemas.microsoft.com/office/drawing/2014/main" id="{99B332DC-3381-062E-7780-05B93E1A56D4}"/>
              </a:ext>
            </a:extLst>
          </p:cNvPr>
          <p:cNvSpPr txBox="1">
            <a:spLocks/>
          </p:cNvSpPr>
          <p:nvPr userDrawn="1"/>
        </p:nvSpPr>
        <p:spPr>
          <a:xfrm>
            <a:off x="898446" y="1"/>
            <a:ext cx="2107570" cy="361927"/>
          </a:xfrm>
          <a:prstGeom prst="rect">
            <a:avLst/>
          </a:prstGeom>
          <a:solidFill>
            <a:srgbClr val="EBF2FF"/>
          </a:solidFill>
          <a:ln>
            <a:noFill/>
          </a:ln>
        </p:spPr>
        <p:txBody>
          <a:bodyPr wrap="square" lIns="108000" tIns="72000" rIns="108000" bIns="144000" rtlCol="0" anchor="ctr">
            <a:noAutofit/>
          </a:bodyPr>
          <a:lstStyle>
            <a:defPPr>
              <a:defRPr lang="en-US"/>
            </a:defPPr>
            <a:lvl1pPr algn="ctr" defTabSz="457200">
              <a:spcAft>
                <a:spcPts val="600"/>
              </a:spcAft>
              <a:defRPr sz="1100" b="1">
                <a:solidFill>
                  <a:srgbClr val="00338D"/>
                </a:solidFill>
                <a:cs typeface="Arial" panose="020B0604020202020204" pitchFamily="34" charset="0"/>
              </a:defRPr>
            </a:lvl1pPr>
          </a:lstStyle>
          <a:p>
            <a:pPr lvl="0"/>
            <a:r>
              <a:rPr lang="en-AU" noProof="0"/>
              <a:t>Before reporting</a:t>
            </a:r>
          </a:p>
        </p:txBody>
      </p:sp>
      <p:sp>
        <p:nvSpPr>
          <p:cNvPr id="15" name="TextBox 14">
            <a:extLst>
              <a:ext uri="{FF2B5EF4-FFF2-40B4-BE49-F238E27FC236}">
                <a16:creationId xmlns:a16="http://schemas.microsoft.com/office/drawing/2014/main" id="{F5D47FCA-C4B1-8050-523A-837EDB83894D}"/>
              </a:ext>
            </a:extLst>
          </p:cNvPr>
          <p:cNvSpPr txBox="1">
            <a:spLocks/>
          </p:cNvSpPr>
          <p:nvPr userDrawn="1"/>
        </p:nvSpPr>
        <p:spPr>
          <a:xfrm>
            <a:off x="3282274" y="1"/>
            <a:ext cx="2107570" cy="361927"/>
          </a:xfrm>
          <a:prstGeom prst="rect">
            <a:avLst/>
          </a:prstGeom>
          <a:solidFill>
            <a:srgbClr val="EBF2FF"/>
          </a:solidFill>
          <a:ln>
            <a:noFill/>
          </a:ln>
        </p:spPr>
        <p:txBody>
          <a:bodyPr wrap="square" lIns="108000" tIns="72000" rIns="108000" bIns="144000" rtlCol="0" anchor="ctr">
            <a:noAutofit/>
          </a:bodyPr>
          <a:lstStyle/>
          <a:p>
            <a:pPr algn="ctr" defTabSz="457200">
              <a:spcAft>
                <a:spcPts val="600"/>
              </a:spcAft>
            </a:pPr>
            <a:r>
              <a:rPr lang="en-AU" sz="1100" b="1">
                <a:solidFill>
                  <a:srgbClr val="00338D"/>
                </a:solidFill>
                <a:cs typeface="Arial" panose="020B0604020202020204" pitchFamily="34" charset="0"/>
              </a:rPr>
              <a:t>During reporting</a:t>
            </a:r>
          </a:p>
        </p:txBody>
      </p:sp>
      <p:sp>
        <p:nvSpPr>
          <p:cNvPr id="16" name="TextBox 15">
            <a:extLst>
              <a:ext uri="{FF2B5EF4-FFF2-40B4-BE49-F238E27FC236}">
                <a16:creationId xmlns:a16="http://schemas.microsoft.com/office/drawing/2014/main" id="{D6420BF2-D052-4AFC-9B78-C7E96BB18D68}"/>
              </a:ext>
            </a:extLst>
          </p:cNvPr>
          <p:cNvSpPr txBox="1">
            <a:spLocks/>
          </p:cNvSpPr>
          <p:nvPr userDrawn="1"/>
        </p:nvSpPr>
        <p:spPr>
          <a:xfrm>
            <a:off x="8049930" y="2"/>
            <a:ext cx="2107570" cy="361927"/>
          </a:xfrm>
          <a:prstGeom prst="rect">
            <a:avLst/>
          </a:prstGeom>
          <a:solidFill>
            <a:srgbClr val="EBF2FF"/>
          </a:solidFill>
          <a:ln>
            <a:noFill/>
          </a:ln>
        </p:spPr>
        <p:txBody>
          <a:bodyPr wrap="square" lIns="108000" tIns="72000" rIns="108000" bIns="144000" rtlCol="0" anchor="ctr">
            <a:noAutofit/>
          </a:bodyPr>
          <a:lstStyle/>
          <a:p>
            <a:pPr algn="ctr" defTabSz="457200">
              <a:spcAft>
                <a:spcPts val="600"/>
              </a:spcAft>
            </a:pPr>
            <a:r>
              <a:rPr lang="en-AU" sz="1100" b="1">
                <a:solidFill>
                  <a:srgbClr val="00338D"/>
                </a:solidFill>
                <a:cs typeface="Arial" panose="020B0604020202020204" pitchFamily="34" charset="0"/>
              </a:rPr>
              <a:t>During trial</a:t>
            </a:r>
          </a:p>
        </p:txBody>
      </p:sp>
      <p:sp>
        <p:nvSpPr>
          <p:cNvPr id="17" name="TextBox 16">
            <a:extLst>
              <a:ext uri="{FF2B5EF4-FFF2-40B4-BE49-F238E27FC236}">
                <a16:creationId xmlns:a16="http://schemas.microsoft.com/office/drawing/2014/main" id="{391B3E59-455B-CABA-990C-4C6592CDC5FC}"/>
              </a:ext>
            </a:extLst>
          </p:cNvPr>
          <p:cNvSpPr txBox="1">
            <a:spLocks/>
          </p:cNvSpPr>
          <p:nvPr userDrawn="1"/>
        </p:nvSpPr>
        <p:spPr>
          <a:xfrm>
            <a:off x="5666102" y="1"/>
            <a:ext cx="2107570" cy="361927"/>
          </a:xfrm>
          <a:prstGeom prst="rect">
            <a:avLst/>
          </a:prstGeom>
          <a:solidFill>
            <a:srgbClr val="EBF2FF"/>
          </a:solidFill>
          <a:ln>
            <a:noFill/>
          </a:ln>
        </p:spPr>
        <p:txBody>
          <a:bodyPr wrap="square" lIns="108000" tIns="72000" rIns="108000" bIns="144000" rtlCol="0" anchor="ctr">
            <a:noAutofit/>
          </a:bodyPr>
          <a:lstStyle/>
          <a:p>
            <a:pPr algn="ctr" defTabSz="457200">
              <a:spcAft>
                <a:spcPts val="600"/>
              </a:spcAft>
            </a:pPr>
            <a:r>
              <a:rPr lang="en-AU" sz="1100" b="1">
                <a:solidFill>
                  <a:srgbClr val="00338D"/>
                </a:solidFill>
                <a:cs typeface="Arial" panose="020B0604020202020204" pitchFamily="34" charset="0"/>
              </a:rPr>
              <a:t>In preparation for trial</a:t>
            </a:r>
          </a:p>
        </p:txBody>
      </p:sp>
      <p:sp>
        <p:nvSpPr>
          <p:cNvPr id="18" name="TextBox 17">
            <a:extLst>
              <a:ext uri="{FF2B5EF4-FFF2-40B4-BE49-F238E27FC236}">
                <a16:creationId xmlns:a16="http://schemas.microsoft.com/office/drawing/2014/main" id="{A5800F04-4441-D3F5-758B-788AB6E739E2}"/>
              </a:ext>
            </a:extLst>
          </p:cNvPr>
          <p:cNvSpPr txBox="1">
            <a:spLocks/>
          </p:cNvSpPr>
          <p:nvPr userDrawn="1"/>
        </p:nvSpPr>
        <p:spPr>
          <a:xfrm>
            <a:off x="10433759" y="1"/>
            <a:ext cx="2107570" cy="361927"/>
          </a:xfrm>
          <a:prstGeom prst="rect">
            <a:avLst/>
          </a:prstGeom>
          <a:solidFill>
            <a:srgbClr val="00338D"/>
          </a:solidFill>
          <a:ln>
            <a:noFill/>
          </a:ln>
        </p:spPr>
        <p:txBody>
          <a:bodyPr wrap="square" lIns="108000" tIns="72000" rIns="108000" bIns="144000" rtlCol="0" anchor="ctr">
            <a:noAutofit/>
          </a:bodyPr>
          <a:lstStyle>
            <a:defPPr>
              <a:defRPr lang="en-US"/>
            </a:defPPr>
            <a:lvl1pPr marR="0" lvl="0" indent="0" algn="ctr" defTabSz="457200" fontAlgn="auto">
              <a:lnSpc>
                <a:spcPct val="100000"/>
              </a:lnSpc>
              <a:spcBef>
                <a:spcPts val="0"/>
              </a:spcBef>
              <a:spcAft>
                <a:spcPts val="600"/>
              </a:spcAft>
              <a:buClrTx/>
              <a:buSzTx/>
              <a:buFontTx/>
              <a:buNone/>
              <a:tabLst/>
              <a:defRPr kumimoji="0" sz="1100" b="1" i="0" u="none" strike="noStrike" kern="0" cap="none" spc="0" normalizeH="0" baseline="0">
                <a:ln>
                  <a:noFill/>
                </a:ln>
                <a:solidFill>
                  <a:prstClr val="white"/>
                </a:solidFill>
                <a:effectLst/>
                <a:uLnTx/>
                <a:uFillTx/>
                <a:cs typeface="Arial" panose="020B0604020202020204" pitchFamily="34" charset="0"/>
              </a:defRPr>
            </a:lvl1pPr>
          </a:lstStyle>
          <a:p>
            <a:pPr lvl="0"/>
            <a:r>
              <a:rPr lang="en-AU"/>
              <a:t>Post trial</a:t>
            </a:r>
          </a:p>
        </p:txBody>
      </p:sp>
      <p:sp>
        <p:nvSpPr>
          <p:cNvPr id="19" name="Rectangle 18">
            <a:extLst>
              <a:ext uri="{FF2B5EF4-FFF2-40B4-BE49-F238E27FC236}">
                <a16:creationId xmlns:a16="http://schemas.microsoft.com/office/drawing/2014/main" id="{12E3B4C0-74FE-905F-B0DC-809561992DE7}"/>
              </a:ext>
            </a:extLst>
          </p:cNvPr>
          <p:cNvSpPr/>
          <p:nvPr userDrawn="1"/>
        </p:nvSpPr>
        <p:spPr>
          <a:xfrm>
            <a:off x="10677544" y="308003"/>
            <a:ext cx="1620000" cy="101002"/>
          </a:xfrm>
          <a:prstGeom prst="rect">
            <a:avLst/>
          </a:prstGeom>
          <a:solidFill>
            <a:srgbClr val="7213EA"/>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AU" sz="20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643078"/>
      </p:ext>
    </p:extLst>
  </p:cSld>
  <p:clrMapOvr>
    <a:masterClrMapping/>
  </p:clrMapOvr>
  <p:extLst>
    <p:ext uri="{DCECCB84-F9BA-43D5-87BE-67443E8EF086}">
      <p15:sldGuideLst xmlns:p15="http://schemas.microsoft.com/office/powerpoint/2012/main">
        <p15:guide id="1" pos="3099" userDrawn="1">
          <p15:clr>
            <a:srgbClr val="FBAE40"/>
          </p15:clr>
        </p15:guide>
        <p15:guide id="2" pos="2827" userDrawn="1">
          <p15:clr>
            <a:srgbClr val="FBAE40"/>
          </p15:clr>
        </p15:guide>
        <p15:guide id="3" pos="5367" userDrawn="1">
          <p15:clr>
            <a:srgbClr val="FBAE40"/>
          </p15:clr>
        </p15:guide>
        <p15:guide id="4" pos="5662"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Back Cover dark Gradient">
    <p:bg>
      <p:bgPr>
        <a:gradFill>
          <a:gsLst>
            <a:gs pos="100000">
              <a:schemeClr val="accent1"/>
            </a:gs>
            <a:gs pos="0">
              <a:schemeClr val="accent5"/>
            </a:gs>
          </a:gsLst>
          <a:lin ang="0" scaled="0"/>
        </a:gra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71E9CC-2A2B-4C75-8522-60824F3AC7F8}"/>
              </a:ext>
            </a:extLst>
          </p:cNvPr>
          <p:cNvSpPr>
            <a:spLocks noGrp="1"/>
          </p:cNvSpPr>
          <p:nvPr>
            <p:ph type="body" sz="quarter" idx="10"/>
          </p:nvPr>
        </p:nvSpPr>
        <p:spPr>
          <a:xfrm>
            <a:off x="892651" y="5006981"/>
            <a:ext cx="11661639" cy="1630358"/>
          </a:xfrm>
        </p:spPr>
        <p:txBody>
          <a:bodyPr anchor="t"/>
          <a:lstStyle>
            <a:lvl1pPr>
              <a:spcAft>
                <a:spcPts val="1000"/>
              </a:spcAft>
              <a:defRPr sz="900" b="0">
                <a:solidFill>
                  <a:schemeClr val="bg1"/>
                </a:solidFill>
              </a:defRPr>
            </a:lvl1pPr>
            <a:lvl2pPr>
              <a:spcAft>
                <a:spcPts val="1000"/>
              </a:spcAft>
              <a:defRPr sz="900" b="0">
                <a:solidFill>
                  <a:schemeClr val="bg1"/>
                </a:solidFill>
              </a:defRPr>
            </a:lvl2pPr>
          </a:lstStyle>
          <a:p>
            <a:pPr lvl="0"/>
            <a:r>
              <a:rPr lang="en-US"/>
              <a:t>Click to edit Master text styles</a:t>
            </a:r>
          </a:p>
          <a:p>
            <a:pPr lvl="1"/>
            <a:r>
              <a:rPr lang="en-US"/>
              <a:t>Second level</a:t>
            </a:r>
          </a:p>
        </p:txBody>
      </p:sp>
      <p:pic>
        <p:nvPicPr>
          <p:cNvPr id="27" name="Picture 26">
            <a:extLst>
              <a:ext uri="{FF2B5EF4-FFF2-40B4-BE49-F238E27FC236}">
                <a16:creationId xmlns:a16="http://schemas.microsoft.com/office/drawing/2014/main" id="{1C109ADE-AF38-4B6D-9FF2-85D6A352A3E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7770" y="4476199"/>
            <a:ext cx="2103329" cy="356146"/>
          </a:xfrm>
          <a:prstGeom prst="rect">
            <a:avLst/>
          </a:prstGeom>
        </p:spPr>
      </p:pic>
      <p:sp>
        <p:nvSpPr>
          <p:cNvPr id="28" name="Rectangle 27">
            <a:hlinkClick r:id="rId4"/>
            <a:extLst>
              <a:ext uri="{FF2B5EF4-FFF2-40B4-BE49-F238E27FC236}">
                <a16:creationId xmlns:a16="http://schemas.microsoft.com/office/drawing/2014/main" id="{6D706C70-A334-49CF-9C06-CFAEE3F2AA10}"/>
              </a:ext>
            </a:extLst>
          </p:cNvPr>
          <p:cNvSpPr/>
          <p:nvPr userDrawn="1"/>
        </p:nvSpPr>
        <p:spPr>
          <a:xfrm>
            <a:off x="892650" y="4470871"/>
            <a:ext cx="410178" cy="415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defPPr>
              <a:defRPr lang="en-US"/>
            </a:defPPr>
            <a:lvl1pPr marL="0" algn="l" defTabSz="995507" rtl="0" eaLnBrk="1" latinLnBrk="0" hangingPunct="1">
              <a:defRPr sz="1960" kern="1200">
                <a:solidFill>
                  <a:schemeClr val="lt1"/>
                </a:solidFill>
                <a:latin typeface="+mn-lt"/>
                <a:ea typeface="+mn-ea"/>
                <a:cs typeface="+mn-cs"/>
              </a:defRPr>
            </a:lvl1pPr>
            <a:lvl2pPr marL="497754" algn="l" defTabSz="995507" rtl="0" eaLnBrk="1" latinLnBrk="0" hangingPunct="1">
              <a:defRPr sz="1960" kern="1200">
                <a:solidFill>
                  <a:schemeClr val="lt1"/>
                </a:solidFill>
                <a:latin typeface="+mn-lt"/>
                <a:ea typeface="+mn-ea"/>
                <a:cs typeface="+mn-cs"/>
              </a:defRPr>
            </a:lvl2pPr>
            <a:lvl3pPr marL="995507" algn="l" defTabSz="995507" rtl="0" eaLnBrk="1" latinLnBrk="0" hangingPunct="1">
              <a:defRPr sz="1960" kern="1200">
                <a:solidFill>
                  <a:schemeClr val="lt1"/>
                </a:solidFill>
                <a:latin typeface="+mn-lt"/>
                <a:ea typeface="+mn-ea"/>
                <a:cs typeface="+mn-cs"/>
              </a:defRPr>
            </a:lvl3pPr>
            <a:lvl4pPr marL="1493261" algn="l" defTabSz="995507" rtl="0" eaLnBrk="1" latinLnBrk="0" hangingPunct="1">
              <a:defRPr sz="1960" kern="1200">
                <a:solidFill>
                  <a:schemeClr val="lt1"/>
                </a:solidFill>
                <a:latin typeface="+mn-lt"/>
                <a:ea typeface="+mn-ea"/>
                <a:cs typeface="+mn-cs"/>
              </a:defRPr>
            </a:lvl4pPr>
            <a:lvl5pPr marL="1991015" algn="l" defTabSz="995507" rtl="0" eaLnBrk="1" latinLnBrk="0" hangingPunct="1">
              <a:defRPr sz="1960" kern="1200">
                <a:solidFill>
                  <a:schemeClr val="lt1"/>
                </a:solidFill>
                <a:latin typeface="+mn-lt"/>
                <a:ea typeface="+mn-ea"/>
                <a:cs typeface="+mn-cs"/>
              </a:defRPr>
            </a:lvl5pPr>
            <a:lvl6pPr marL="2488768" algn="l" defTabSz="995507" rtl="0" eaLnBrk="1" latinLnBrk="0" hangingPunct="1">
              <a:defRPr sz="1960" kern="1200">
                <a:solidFill>
                  <a:schemeClr val="lt1"/>
                </a:solidFill>
                <a:latin typeface="+mn-lt"/>
                <a:ea typeface="+mn-ea"/>
                <a:cs typeface="+mn-cs"/>
              </a:defRPr>
            </a:lvl6pPr>
            <a:lvl7pPr marL="2986522" algn="l" defTabSz="995507" rtl="0" eaLnBrk="1" latinLnBrk="0" hangingPunct="1">
              <a:defRPr sz="1960" kern="1200">
                <a:solidFill>
                  <a:schemeClr val="lt1"/>
                </a:solidFill>
                <a:latin typeface="+mn-lt"/>
                <a:ea typeface="+mn-ea"/>
                <a:cs typeface="+mn-cs"/>
              </a:defRPr>
            </a:lvl7pPr>
            <a:lvl8pPr marL="3484275" algn="l" defTabSz="995507" rtl="0" eaLnBrk="1" latinLnBrk="0" hangingPunct="1">
              <a:defRPr sz="1960" kern="1200">
                <a:solidFill>
                  <a:schemeClr val="lt1"/>
                </a:solidFill>
                <a:latin typeface="+mn-lt"/>
                <a:ea typeface="+mn-ea"/>
                <a:cs typeface="+mn-cs"/>
              </a:defRPr>
            </a:lvl8pPr>
            <a:lvl9pPr marL="3982029" algn="l" defTabSz="995507" rtl="0" eaLnBrk="1" latinLnBrk="0" hangingPunct="1">
              <a:defRPr sz="1960" kern="1200">
                <a:solidFill>
                  <a:schemeClr val="lt1"/>
                </a:solidFill>
                <a:latin typeface="+mn-lt"/>
                <a:ea typeface="+mn-ea"/>
                <a:cs typeface="+mn-cs"/>
              </a:defRPr>
            </a:lvl9pPr>
          </a:lstStyle>
          <a:p>
            <a:pPr algn="ctr"/>
            <a:endParaRPr lang="en-AU" sz="900">
              <a:solidFill>
                <a:schemeClr val="bg1"/>
              </a:solidFill>
            </a:endParaRPr>
          </a:p>
        </p:txBody>
      </p:sp>
      <p:sp>
        <p:nvSpPr>
          <p:cNvPr id="29" name="Rectangle 28">
            <a:hlinkClick r:id="rId5"/>
            <a:extLst>
              <a:ext uri="{FF2B5EF4-FFF2-40B4-BE49-F238E27FC236}">
                <a16:creationId xmlns:a16="http://schemas.microsoft.com/office/drawing/2014/main" id="{D758F206-8AA5-47E6-8F2C-0D860F57D09F}"/>
              </a:ext>
            </a:extLst>
          </p:cNvPr>
          <p:cNvSpPr/>
          <p:nvPr userDrawn="1"/>
        </p:nvSpPr>
        <p:spPr>
          <a:xfrm>
            <a:off x="1331818" y="4470871"/>
            <a:ext cx="410178" cy="415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defPPr>
              <a:defRPr lang="en-US"/>
            </a:defPPr>
            <a:lvl1pPr marL="0" algn="l" defTabSz="995507" rtl="0" eaLnBrk="1" latinLnBrk="0" hangingPunct="1">
              <a:defRPr sz="1960" kern="1200">
                <a:solidFill>
                  <a:schemeClr val="lt1"/>
                </a:solidFill>
                <a:latin typeface="+mn-lt"/>
                <a:ea typeface="+mn-ea"/>
                <a:cs typeface="+mn-cs"/>
              </a:defRPr>
            </a:lvl1pPr>
            <a:lvl2pPr marL="497754" algn="l" defTabSz="995507" rtl="0" eaLnBrk="1" latinLnBrk="0" hangingPunct="1">
              <a:defRPr sz="1960" kern="1200">
                <a:solidFill>
                  <a:schemeClr val="lt1"/>
                </a:solidFill>
                <a:latin typeface="+mn-lt"/>
                <a:ea typeface="+mn-ea"/>
                <a:cs typeface="+mn-cs"/>
              </a:defRPr>
            </a:lvl2pPr>
            <a:lvl3pPr marL="995507" algn="l" defTabSz="995507" rtl="0" eaLnBrk="1" latinLnBrk="0" hangingPunct="1">
              <a:defRPr sz="1960" kern="1200">
                <a:solidFill>
                  <a:schemeClr val="lt1"/>
                </a:solidFill>
                <a:latin typeface="+mn-lt"/>
                <a:ea typeface="+mn-ea"/>
                <a:cs typeface="+mn-cs"/>
              </a:defRPr>
            </a:lvl3pPr>
            <a:lvl4pPr marL="1493261" algn="l" defTabSz="995507" rtl="0" eaLnBrk="1" latinLnBrk="0" hangingPunct="1">
              <a:defRPr sz="1960" kern="1200">
                <a:solidFill>
                  <a:schemeClr val="lt1"/>
                </a:solidFill>
                <a:latin typeface="+mn-lt"/>
                <a:ea typeface="+mn-ea"/>
                <a:cs typeface="+mn-cs"/>
              </a:defRPr>
            </a:lvl4pPr>
            <a:lvl5pPr marL="1991015" algn="l" defTabSz="995507" rtl="0" eaLnBrk="1" latinLnBrk="0" hangingPunct="1">
              <a:defRPr sz="1960" kern="1200">
                <a:solidFill>
                  <a:schemeClr val="lt1"/>
                </a:solidFill>
                <a:latin typeface="+mn-lt"/>
                <a:ea typeface="+mn-ea"/>
                <a:cs typeface="+mn-cs"/>
              </a:defRPr>
            </a:lvl5pPr>
            <a:lvl6pPr marL="2488768" algn="l" defTabSz="995507" rtl="0" eaLnBrk="1" latinLnBrk="0" hangingPunct="1">
              <a:defRPr sz="1960" kern="1200">
                <a:solidFill>
                  <a:schemeClr val="lt1"/>
                </a:solidFill>
                <a:latin typeface="+mn-lt"/>
                <a:ea typeface="+mn-ea"/>
                <a:cs typeface="+mn-cs"/>
              </a:defRPr>
            </a:lvl6pPr>
            <a:lvl7pPr marL="2986522" algn="l" defTabSz="995507" rtl="0" eaLnBrk="1" latinLnBrk="0" hangingPunct="1">
              <a:defRPr sz="1960" kern="1200">
                <a:solidFill>
                  <a:schemeClr val="lt1"/>
                </a:solidFill>
                <a:latin typeface="+mn-lt"/>
                <a:ea typeface="+mn-ea"/>
                <a:cs typeface="+mn-cs"/>
              </a:defRPr>
            </a:lvl7pPr>
            <a:lvl8pPr marL="3484275" algn="l" defTabSz="995507" rtl="0" eaLnBrk="1" latinLnBrk="0" hangingPunct="1">
              <a:defRPr sz="1960" kern="1200">
                <a:solidFill>
                  <a:schemeClr val="lt1"/>
                </a:solidFill>
                <a:latin typeface="+mn-lt"/>
                <a:ea typeface="+mn-ea"/>
                <a:cs typeface="+mn-cs"/>
              </a:defRPr>
            </a:lvl8pPr>
            <a:lvl9pPr marL="3982029" algn="l" defTabSz="995507" rtl="0" eaLnBrk="1" latinLnBrk="0" hangingPunct="1">
              <a:defRPr sz="1960" kern="1200">
                <a:solidFill>
                  <a:schemeClr val="lt1"/>
                </a:solidFill>
                <a:latin typeface="+mn-lt"/>
                <a:ea typeface="+mn-ea"/>
                <a:cs typeface="+mn-cs"/>
              </a:defRPr>
            </a:lvl9pPr>
          </a:lstStyle>
          <a:p>
            <a:pPr algn="ctr"/>
            <a:endParaRPr lang="en-AU" sz="900">
              <a:solidFill>
                <a:schemeClr val="bg1"/>
              </a:solidFill>
            </a:endParaRPr>
          </a:p>
        </p:txBody>
      </p:sp>
      <p:sp>
        <p:nvSpPr>
          <p:cNvPr id="30" name="Rectangle 29">
            <a:hlinkClick r:id="rId6"/>
            <a:extLst>
              <a:ext uri="{FF2B5EF4-FFF2-40B4-BE49-F238E27FC236}">
                <a16:creationId xmlns:a16="http://schemas.microsoft.com/office/drawing/2014/main" id="{7B872847-11D1-42EF-90DC-094AF7C5F60F}"/>
              </a:ext>
            </a:extLst>
          </p:cNvPr>
          <p:cNvSpPr/>
          <p:nvPr userDrawn="1"/>
        </p:nvSpPr>
        <p:spPr>
          <a:xfrm>
            <a:off x="1770987" y="4470871"/>
            <a:ext cx="410178" cy="415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defPPr>
              <a:defRPr lang="en-US"/>
            </a:defPPr>
            <a:lvl1pPr marL="0" algn="l" defTabSz="995507" rtl="0" eaLnBrk="1" latinLnBrk="0" hangingPunct="1">
              <a:defRPr sz="1960" kern="1200">
                <a:solidFill>
                  <a:schemeClr val="lt1"/>
                </a:solidFill>
                <a:latin typeface="+mn-lt"/>
                <a:ea typeface="+mn-ea"/>
                <a:cs typeface="+mn-cs"/>
              </a:defRPr>
            </a:lvl1pPr>
            <a:lvl2pPr marL="497754" algn="l" defTabSz="995507" rtl="0" eaLnBrk="1" latinLnBrk="0" hangingPunct="1">
              <a:defRPr sz="1960" kern="1200">
                <a:solidFill>
                  <a:schemeClr val="lt1"/>
                </a:solidFill>
                <a:latin typeface="+mn-lt"/>
                <a:ea typeface="+mn-ea"/>
                <a:cs typeface="+mn-cs"/>
              </a:defRPr>
            </a:lvl2pPr>
            <a:lvl3pPr marL="995507" algn="l" defTabSz="995507" rtl="0" eaLnBrk="1" latinLnBrk="0" hangingPunct="1">
              <a:defRPr sz="1960" kern="1200">
                <a:solidFill>
                  <a:schemeClr val="lt1"/>
                </a:solidFill>
                <a:latin typeface="+mn-lt"/>
                <a:ea typeface="+mn-ea"/>
                <a:cs typeface="+mn-cs"/>
              </a:defRPr>
            </a:lvl3pPr>
            <a:lvl4pPr marL="1493261" algn="l" defTabSz="995507" rtl="0" eaLnBrk="1" latinLnBrk="0" hangingPunct="1">
              <a:defRPr sz="1960" kern="1200">
                <a:solidFill>
                  <a:schemeClr val="lt1"/>
                </a:solidFill>
                <a:latin typeface="+mn-lt"/>
                <a:ea typeface="+mn-ea"/>
                <a:cs typeface="+mn-cs"/>
              </a:defRPr>
            </a:lvl4pPr>
            <a:lvl5pPr marL="1991015" algn="l" defTabSz="995507" rtl="0" eaLnBrk="1" latinLnBrk="0" hangingPunct="1">
              <a:defRPr sz="1960" kern="1200">
                <a:solidFill>
                  <a:schemeClr val="lt1"/>
                </a:solidFill>
                <a:latin typeface="+mn-lt"/>
                <a:ea typeface="+mn-ea"/>
                <a:cs typeface="+mn-cs"/>
              </a:defRPr>
            </a:lvl5pPr>
            <a:lvl6pPr marL="2488768" algn="l" defTabSz="995507" rtl="0" eaLnBrk="1" latinLnBrk="0" hangingPunct="1">
              <a:defRPr sz="1960" kern="1200">
                <a:solidFill>
                  <a:schemeClr val="lt1"/>
                </a:solidFill>
                <a:latin typeface="+mn-lt"/>
                <a:ea typeface="+mn-ea"/>
                <a:cs typeface="+mn-cs"/>
              </a:defRPr>
            </a:lvl6pPr>
            <a:lvl7pPr marL="2986522" algn="l" defTabSz="995507" rtl="0" eaLnBrk="1" latinLnBrk="0" hangingPunct="1">
              <a:defRPr sz="1960" kern="1200">
                <a:solidFill>
                  <a:schemeClr val="lt1"/>
                </a:solidFill>
                <a:latin typeface="+mn-lt"/>
                <a:ea typeface="+mn-ea"/>
                <a:cs typeface="+mn-cs"/>
              </a:defRPr>
            </a:lvl7pPr>
            <a:lvl8pPr marL="3484275" algn="l" defTabSz="995507" rtl="0" eaLnBrk="1" latinLnBrk="0" hangingPunct="1">
              <a:defRPr sz="1960" kern="1200">
                <a:solidFill>
                  <a:schemeClr val="lt1"/>
                </a:solidFill>
                <a:latin typeface="+mn-lt"/>
                <a:ea typeface="+mn-ea"/>
                <a:cs typeface="+mn-cs"/>
              </a:defRPr>
            </a:lvl8pPr>
            <a:lvl9pPr marL="3982029" algn="l" defTabSz="995507" rtl="0" eaLnBrk="1" latinLnBrk="0" hangingPunct="1">
              <a:defRPr sz="1960" kern="1200">
                <a:solidFill>
                  <a:schemeClr val="lt1"/>
                </a:solidFill>
                <a:latin typeface="+mn-lt"/>
                <a:ea typeface="+mn-ea"/>
                <a:cs typeface="+mn-cs"/>
              </a:defRPr>
            </a:lvl9pPr>
          </a:lstStyle>
          <a:p>
            <a:pPr algn="ctr"/>
            <a:endParaRPr lang="en-AU" sz="900">
              <a:solidFill>
                <a:schemeClr val="bg1"/>
              </a:solidFill>
            </a:endParaRPr>
          </a:p>
        </p:txBody>
      </p:sp>
      <p:sp>
        <p:nvSpPr>
          <p:cNvPr id="31" name="Rectangle 30">
            <a:hlinkClick r:id="rId7"/>
            <a:extLst>
              <a:ext uri="{FF2B5EF4-FFF2-40B4-BE49-F238E27FC236}">
                <a16:creationId xmlns:a16="http://schemas.microsoft.com/office/drawing/2014/main" id="{50FA1A27-277B-4271-9DA0-A3F13BF94AC5}"/>
              </a:ext>
            </a:extLst>
          </p:cNvPr>
          <p:cNvSpPr/>
          <p:nvPr userDrawn="1"/>
        </p:nvSpPr>
        <p:spPr>
          <a:xfrm>
            <a:off x="2210155" y="4470871"/>
            <a:ext cx="410178" cy="415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defPPr>
              <a:defRPr lang="en-US"/>
            </a:defPPr>
            <a:lvl1pPr marL="0" algn="l" defTabSz="995507" rtl="0" eaLnBrk="1" latinLnBrk="0" hangingPunct="1">
              <a:defRPr sz="1960" kern="1200">
                <a:solidFill>
                  <a:schemeClr val="lt1"/>
                </a:solidFill>
                <a:latin typeface="+mn-lt"/>
                <a:ea typeface="+mn-ea"/>
                <a:cs typeface="+mn-cs"/>
              </a:defRPr>
            </a:lvl1pPr>
            <a:lvl2pPr marL="497754" algn="l" defTabSz="995507" rtl="0" eaLnBrk="1" latinLnBrk="0" hangingPunct="1">
              <a:defRPr sz="1960" kern="1200">
                <a:solidFill>
                  <a:schemeClr val="lt1"/>
                </a:solidFill>
                <a:latin typeface="+mn-lt"/>
                <a:ea typeface="+mn-ea"/>
                <a:cs typeface="+mn-cs"/>
              </a:defRPr>
            </a:lvl2pPr>
            <a:lvl3pPr marL="995507" algn="l" defTabSz="995507" rtl="0" eaLnBrk="1" latinLnBrk="0" hangingPunct="1">
              <a:defRPr sz="1960" kern="1200">
                <a:solidFill>
                  <a:schemeClr val="lt1"/>
                </a:solidFill>
                <a:latin typeface="+mn-lt"/>
                <a:ea typeface="+mn-ea"/>
                <a:cs typeface="+mn-cs"/>
              </a:defRPr>
            </a:lvl3pPr>
            <a:lvl4pPr marL="1493261" algn="l" defTabSz="995507" rtl="0" eaLnBrk="1" latinLnBrk="0" hangingPunct="1">
              <a:defRPr sz="1960" kern="1200">
                <a:solidFill>
                  <a:schemeClr val="lt1"/>
                </a:solidFill>
                <a:latin typeface="+mn-lt"/>
                <a:ea typeface="+mn-ea"/>
                <a:cs typeface="+mn-cs"/>
              </a:defRPr>
            </a:lvl4pPr>
            <a:lvl5pPr marL="1991015" algn="l" defTabSz="995507" rtl="0" eaLnBrk="1" latinLnBrk="0" hangingPunct="1">
              <a:defRPr sz="1960" kern="1200">
                <a:solidFill>
                  <a:schemeClr val="lt1"/>
                </a:solidFill>
                <a:latin typeface="+mn-lt"/>
                <a:ea typeface="+mn-ea"/>
                <a:cs typeface="+mn-cs"/>
              </a:defRPr>
            </a:lvl5pPr>
            <a:lvl6pPr marL="2488768" algn="l" defTabSz="995507" rtl="0" eaLnBrk="1" latinLnBrk="0" hangingPunct="1">
              <a:defRPr sz="1960" kern="1200">
                <a:solidFill>
                  <a:schemeClr val="lt1"/>
                </a:solidFill>
                <a:latin typeface="+mn-lt"/>
                <a:ea typeface="+mn-ea"/>
                <a:cs typeface="+mn-cs"/>
              </a:defRPr>
            </a:lvl6pPr>
            <a:lvl7pPr marL="2986522" algn="l" defTabSz="995507" rtl="0" eaLnBrk="1" latinLnBrk="0" hangingPunct="1">
              <a:defRPr sz="1960" kern="1200">
                <a:solidFill>
                  <a:schemeClr val="lt1"/>
                </a:solidFill>
                <a:latin typeface="+mn-lt"/>
                <a:ea typeface="+mn-ea"/>
                <a:cs typeface="+mn-cs"/>
              </a:defRPr>
            </a:lvl7pPr>
            <a:lvl8pPr marL="3484275" algn="l" defTabSz="995507" rtl="0" eaLnBrk="1" latinLnBrk="0" hangingPunct="1">
              <a:defRPr sz="1960" kern="1200">
                <a:solidFill>
                  <a:schemeClr val="lt1"/>
                </a:solidFill>
                <a:latin typeface="+mn-lt"/>
                <a:ea typeface="+mn-ea"/>
                <a:cs typeface="+mn-cs"/>
              </a:defRPr>
            </a:lvl8pPr>
            <a:lvl9pPr marL="3982029" algn="l" defTabSz="995507" rtl="0" eaLnBrk="1" latinLnBrk="0" hangingPunct="1">
              <a:defRPr sz="1960" kern="1200">
                <a:solidFill>
                  <a:schemeClr val="lt1"/>
                </a:solidFill>
                <a:latin typeface="+mn-lt"/>
                <a:ea typeface="+mn-ea"/>
                <a:cs typeface="+mn-cs"/>
              </a:defRPr>
            </a:lvl9pPr>
          </a:lstStyle>
          <a:p>
            <a:pPr algn="ctr"/>
            <a:endParaRPr lang="en-AU" sz="900">
              <a:solidFill>
                <a:schemeClr val="bg1"/>
              </a:solidFill>
            </a:endParaRPr>
          </a:p>
        </p:txBody>
      </p:sp>
      <p:sp>
        <p:nvSpPr>
          <p:cNvPr id="32" name="Rectangle 31">
            <a:hlinkClick r:id="rId8"/>
            <a:extLst>
              <a:ext uri="{FF2B5EF4-FFF2-40B4-BE49-F238E27FC236}">
                <a16:creationId xmlns:a16="http://schemas.microsoft.com/office/drawing/2014/main" id="{B9974EE3-4BF4-4F07-B9BA-FCC2E70FA419}"/>
              </a:ext>
            </a:extLst>
          </p:cNvPr>
          <p:cNvSpPr/>
          <p:nvPr userDrawn="1"/>
        </p:nvSpPr>
        <p:spPr>
          <a:xfrm>
            <a:off x="2649321" y="4470871"/>
            <a:ext cx="410178" cy="4156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defPPr>
              <a:defRPr lang="en-US"/>
            </a:defPPr>
            <a:lvl1pPr marL="0" algn="l" defTabSz="995507" rtl="0" eaLnBrk="1" latinLnBrk="0" hangingPunct="1">
              <a:defRPr sz="1960" kern="1200">
                <a:solidFill>
                  <a:schemeClr val="lt1"/>
                </a:solidFill>
                <a:latin typeface="+mn-lt"/>
                <a:ea typeface="+mn-ea"/>
                <a:cs typeface="+mn-cs"/>
              </a:defRPr>
            </a:lvl1pPr>
            <a:lvl2pPr marL="497754" algn="l" defTabSz="995507" rtl="0" eaLnBrk="1" latinLnBrk="0" hangingPunct="1">
              <a:defRPr sz="1960" kern="1200">
                <a:solidFill>
                  <a:schemeClr val="lt1"/>
                </a:solidFill>
                <a:latin typeface="+mn-lt"/>
                <a:ea typeface="+mn-ea"/>
                <a:cs typeface="+mn-cs"/>
              </a:defRPr>
            </a:lvl2pPr>
            <a:lvl3pPr marL="995507" algn="l" defTabSz="995507" rtl="0" eaLnBrk="1" latinLnBrk="0" hangingPunct="1">
              <a:defRPr sz="1960" kern="1200">
                <a:solidFill>
                  <a:schemeClr val="lt1"/>
                </a:solidFill>
                <a:latin typeface="+mn-lt"/>
                <a:ea typeface="+mn-ea"/>
                <a:cs typeface="+mn-cs"/>
              </a:defRPr>
            </a:lvl3pPr>
            <a:lvl4pPr marL="1493261" algn="l" defTabSz="995507" rtl="0" eaLnBrk="1" latinLnBrk="0" hangingPunct="1">
              <a:defRPr sz="1960" kern="1200">
                <a:solidFill>
                  <a:schemeClr val="lt1"/>
                </a:solidFill>
                <a:latin typeface="+mn-lt"/>
                <a:ea typeface="+mn-ea"/>
                <a:cs typeface="+mn-cs"/>
              </a:defRPr>
            </a:lvl4pPr>
            <a:lvl5pPr marL="1991015" algn="l" defTabSz="995507" rtl="0" eaLnBrk="1" latinLnBrk="0" hangingPunct="1">
              <a:defRPr sz="1960" kern="1200">
                <a:solidFill>
                  <a:schemeClr val="lt1"/>
                </a:solidFill>
                <a:latin typeface="+mn-lt"/>
                <a:ea typeface="+mn-ea"/>
                <a:cs typeface="+mn-cs"/>
              </a:defRPr>
            </a:lvl5pPr>
            <a:lvl6pPr marL="2488768" algn="l" defTabSz="995507" rtl="0" eaLnBrk="1" latinLnBrk="0" hangingPunct="1">
              <a:defRPr sz="1960" kern="1200">
                <a:solidFill>
                  <a:schemeClr val="lt1"/>
                </a:solidFill>
                <a:latin typeface="+mn-lt"/>
                <a:ea typeface="+mn-ea"/>
                <a:cs typeface="+mn-cs"/>
              </a:defRPr>
            </a:lvl6pPr>
            <a:lvl7pPr marL="2986522" algn="l" defTabSz="995507" rtl="0" eaLnBrk="1" latinLnBrk="0" hangingPunct="1">
              <a:defRPr sz="1960" kern="1200">
                <a:solidFill>
                  <a:schemeClr val="lt1"/>
                </a:solidFill>
                <a:latin typeface="+mn-lt"/>
                <a:ea typeface="+mn-ea"/>
                <a:cs typeface="+mn-cs"/>
              </a:defRPr>
            </a:lvl7pPr>
            <a:lvl8pPr marL="3484275" algn="l" defTabSz="995507" rtl="0" eaLnBrk="1" latinLnBrk="0" hangingPunct="1">
              <a:defRPr sz="1960" kern="1200">
                <a:solidFill>
                  <a:schemeClr val="lt1"/>
                </a:solidFill>
                <a:latin typeface="+mn-lt"/>
                <a:ea typeface="+mn-ea"/>
                <a:cs typeface="+mn-cs"/>
              </a:defRPr>
            </a:lvl8pPr>
            <a:lvl9pPr marL="3982029" algn="l" defTabSz="995507" rtl="0" eaLnBrk="1" latinLnBrk="0" hangingPunct="1">
              <a:defRPr sz="1960" kern="1200">
                <a:solidFill>
                  <a:schemeClr val="lt1"/>
                </a:solidFill>
                <a:latin typeface="+mn-lt"/>
                <a:ea typeface="+mn-ea"/>
                <a:cs typeface="+mn-cs"/>
              </a:defRPr>
            </a:lvl9pPr>
          </a:lstStyle>
          <a:p>
            <a:pPr algn="ctr"/>
            <a:endParaRPr lang="en-AU" sz="900">
              <a:solidFill>
                <a:schemeClr val="bg1"/>
              </a:solidFill>
            </a:endParaRPr>
          </a:p>
        </p:txBody>
      </p:sp>
      <p:sp>
        <p:nvSpPr>
          <p:cNvPr id="33" name="Rectangle 32">
            <a:hlinkClick r:id="rId9"/>
            <a:extLst>
              <a:ext uri="{FF2B5EF4-FFF2-40B4-BE49-F238E27FC236}">
                <a16:creationId xmlns:a16="http://schemas.microsoft.com/office/drawing/2014/main" id="{9FFAFD49-36C8-40BC-8644-18E0FC780E1C}"/>
              </a:ext>
            </a:extLst>
          </p:cNvPr>
          <p:cNvSpPr>
            <a:spLocks noChangeArrowheads="1"/>
          </p:cNvSpPr>
          <p:nvPr userDrawn="1"/>
        </p:nvSpPr>
        <p:spPr bwMode="auto">
          <a:xfrm>
            <a:off x="899653" y="4164994"/>
            <a:ext cx="1193510" cy="153888"/>
          </a:xfrm>
          <a:prstGeom prst="rect">
            <a:avLst/>
          </a:prstGeom>
          <a:noFill/>
          <a:ln w="9525">
            <a:noFill/>
            <a:miter lim="800000"/>
            <a:headEnd/>
            <a:tailEnd/>
          </a:ln>
          <a:effectLst/>
        </p:spPr>
        <p:txBody>
          <a:bodyPr wrap="square" lIns="0" tIns="0" rIns="0" bIns="0" anchor="ctr">
            <a:spAutoFit/>
          </a:bodyPr>
          <a:lstStyle>
            <a:defPPr>
              <a:defRPr lang="en-US"/>
            </a:defPPr>
            <a:lvl1pPr marL="0" algn="l" defTabSz="995507" rtl="0" eaLnBrk="1" latinLnBrk="0" hangingPunct="1">
              <a:defRPr sz="1960" kern="1200">
                <a:solidFill>
                  <a:schemeClr val="tx1"/>
                </a:solidFill>
                <a:latin typeface="+mn-lt"/>
                <a:ea typeface="+mn-ea"/>
                <a:cs typeface="+mn-cs"/>
              </a:defRPr>
            </a:lvl1pPr>
            <a:lvl2pPr marL="497754" algn="l" defTabSz="995507" rtl="0" eaLnBrk="1" latinLnBrk="0" hangingPunct="1">
              <a:defRPr sz="1960" kern="1200">
                <a:solidFill>
                  <a:schemeClr val="tx1"/>
                </a:solidFill>
                <a:latin typeface="+mn-lt"/>
                <a:ea typeface="+mn-ea"/>
                <a:cs typeface="+mn-cs"/>
              </a:defRPr>
            </a:lvl2pPr>
            <a:lvl3pPr marL="995507" algn="l" defTabSz="995507" rtl="0" eaLnBrk="1" latinLnBrk="0" hangingPunct="1">
              <a:defRPr sz="1960" kern="1200">
                <a:solidFill>
                  <a:schemeClr val="tx1"/>
                </a:solidFill>
                <a:latin typeface="+mn-lt"/>
                <a:ea typeface="+mn-ea"/>
                <a:cs typeface="+mn-cs"/>
              </a:defRPr>
            </a:lvl3pPr>
            <a:lvl4pPr marL="1493261" algn="l" defTabSz="995507" rtl="0" eaLnBrk="1" latinLnBrk="0" hangingPunct="1">
              <a:defRPr sz="1960" kern="1200">
                <a:solidFill>
                  <a:schemeClr val="tx1"/>
                </a:solidFill>
                <a:latin typeface="+mn-lt"/>
                <a:ea typeface="+mn-ea"/>
                <a:cs typeface="+mn-cs"/>
              </a:defRPr>
            </a:lvl4pPr>
            <a:lvl5pPr marL="1991015" algn="l" defTabSz="995507" rtl="0" eaLnBrk="1" latinLnBrk="0" hangingPunct="1">
              <a:defRPr sz="1960" kern="1200">
                <a:solidFill>
                  <a:schemeClr val="tx1"/>
                </a:solidFill>
                <a:latin typeface="+mn-lt"/>
                <a:ea typeface="+mn-ea"/>
                <a:cs typeface="+mn-cs"/>
              </a:defRPr>
            </a:lvl5pPr>
            <a:lvl6pPr marL="2488768" algn="l" defTabSz="995507" rtl="0" eaLnBrk="1" latinLnBrk="0" hangingPunct="1">
              <a:defRPr sz="1960" kern="1200">
                <a:solidFill>
                  <a:schemeClr val="tx1"/>
                </a:solidFill>
                <a:latin typeface="+mn-lt"/>
                <a:ea typeface="+mn-ea"/>
                <a:cs typeface="+mn-cs"/>
              </a:defRPr>
            </a:lvl6pPr>
            <a:lvl7pPr marL="2986522" algn="l" defTabSz="995507" rtl="0" eaLnBrk="1" latinLnBrk="0" hangingPunct="1">
              <a:defRPr sz="1960" kern="1200">
                <a:solidFill>
                  <a:schemeClr val="tx1"/>
                </a:solidFill>
                <a:latin typeface="+mn-lt"/>
                <a:ea typeface="+mn-ea"/>
                <a:cs typeface="+mn-cs"/>
              </a:defRPr>
            </a:lvl7pPr>
            <a:lvl8pPr marL="3484275" algn="l" defTabSz="995507" rtl="0" eaLnBrk="1" latinLnBrk="0" hangingPunct="1">
              <a:defRPr sz="1960" kern="1200">
                <a:solidFill>
                  <a:schemeClr val="tx1"/>
                </a:solidFill>
                <a:latin typeface="+mn-lt"/>
                <a:ea typeface="+mn-ea"/>
                <a:cs typeface="+mn-cs"/>
              </a:defRPr>
            </a:lvl8pPr>
            <a:lvl9pPr marL="3982029" algn="l" defTabSz="995507" rtl="0" eaLnBrk="1" latinLnBrk="0" hangingPunct="1">
              <a:defRPr sz="1960" kern="1200">
                <a:solidFill>
                  <a:schemeClr val="tx1"/>
                </a:solidFill>
                <a:latin typeface="+mn-lt"/>
                <a:ea typeface="+mn-ea"/>
                <a:cs typeface="+mn-cs"/>
              </a:defRPr>
            </a:lvl9pPr>
          </a:lstStyle>
          <a:p>
            <a:pPr>
              <a:defRPr/>
            </a:pPr>
            <a:r>
              <a:rPr lang="en-GB" sz="1000" b="1" i="0" kern="0">
                <a:solidFill>
                  <a:schemeClr val="bg1"/>
                </a:solidFill>
                <a:latin typeface="Arial" panose="020B0604020202020204" pitchFamily="34" charset="0"/>
                <a:cs typeface="Arial" panose="020B0604020202020204" pitchFamily="34" charset="0"/>
              </a:rPr>
              <a:t>KPMG.com.au</a:t>
            </a:r>
          </a:p>
        </p:txBody>
      </p:sp>
      <p:sp>
        <p:nvSpPr>
          <p:cNvPr id="34" name="Rectangle 33">
            <a:hlinkClick r:id="rId10"/>
            <a:extLst>
              <a:ext uri="{FF2B5EF4-FFF2-40B4-BE49-F238E27FC236}">
                <a16:creationId xmlns:a16="http://schemas.microsoft.com/office/drawing/2014/main" id="{0876A8D1-EA3C-4EBF-813E-2F58713E5D53}"/>
              </a:ext>
            </a:extLst>
          </p:cNvPr>
          <p:cNvSpPr/>
          <p:nvPr userDrawn="1"/>
        </p:nvSpPr>
        <p:spPr>
          <a:xfrm>
            <a:off x="833358" y="4102241"/>
            <a:ext cx="1400029" cy="248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defPPr>
              <a:defRPr lang="en-US"/>
            </a:defPPr>
            <a:lvl1pPr marL="0" algn="l" defTabSz="995507" rtl="0" eaLnBrk="1" latinLnBrk="0" hangingPunct="1">
              <a:defRPr sz="1960" kern="1200">
                <a:solidFill>
                  <a:schemeClr val="lt1"/>
                </a:solidFill>
                <a:latin typeface="+mn-lt"/>
                <a:ea typeface="+mn-ea"/>
                <a:cs typeface="+mn-cs"/>
              </a:defRPr>
            </a:lvl1pPr>
            <a:lvl2pPr marL="497754" algn="l" defTabSz="995507" rtl="0" eaLnBrk="1" latinLnBrk="0" hangingPunct="1">
              <a:defRPr sz="1960" kern="1200">
                <a:solidFill>
                  <a:schemeClr val="lt1"/>
                </a:solidFill>
                <a:latin typeface="+mn-lt"/>
                <a:ea typeface="+mn-ea"/>
                <a:cs typeface="+mn-cs"/>
              </a:defRPr>
            </a:lvl2pPr>
            <a:lvl3pPr marL="995507" algn="l" defTabSz="995507" rtl="0" eaLnBrk="1" latinLnBrk="0" hangingPunct="1">
              <a:defRPr sz="1960" kern="1200">
                <a:solidFill>
                  <a:schemeClr val="lt1"/>
                </a:solidFill>
                <a:latin typeface="+mn-lt"/>
                <a:ea typeface="+mn-ea"/>
                <a:cs typeface="+mn-cs"/>
              </a:defRPr>
            </a:lvl3pPr>
            <a:lvl4pPr marL="1493261" algn="l" defTabSz="995507" rtl="0" eaLnBrk="1" latinLnBrk="0" hangingPunct="1">
              <a:defRPr sz="1960" kern="1200">
                <a:solidFill>
                  <a:schemeClr val="lt1"/>
                </a:solidFill>
                <a:latin typeface="+mn-lt"/>
                <a:ea typeface="+mn-ea"/>
                <a:cs typeface="+mn-cs"/>
              </a:defRPr>
            </a:lvl4pPr>
            <a:lvl5pPr marL="1991015" algn="l" defTabSz="995507" rtl="0" eaLnBrk="1" latinLnBrk="0" hangingPunct="1">
              <a:defRPr sz="1960" kern="1200">
                <a:solidFill>
                  <a:schemeClr val="lt1"/>
                </a:solidFill>
                <a:latin typeface="+mn-lt"/>
                <a:ea typeface="+mn-ea"/>
                <a:cs typeface="+mn-cs"/>
              </a:defRPr>
            </a:lvl5pPr>
            <a:lvl6pPr marL="2488768" algn="l" defTabSz="995507" rtl="0" eaLnBrk="1" latinLnBrk="0" hangingPunct="1">
              <a:defRPr sz="1960" kern="1200">
                <a:solidFill>
                  <a:schemeClr val="lt1"/>
                </a:solidFill>
                <a:latin typeface="+mn-lt"/>
                <a:ea typeface="+mn-ea"/>
                <a:cs typeface="+mn-cs"/>
              </a:defRPr>
            </a:lvl6pPr>
            <a:lvl7pPr marL="2986522" algn="l" defTabSz="995507" rtl="0" eaLnBrk="1" latinLnBrk="0" hangingPunct="1">
              <a:defRPr sz="1960" kern="1200">
                <a:solidFill>
                  <a:schemeClr val="lt1"/>
                </a:solidFill>
                <a:latin typeface="+mn-lt"/>
                <a:ea typeface="+mn-ea"/>
                <a:cs typeface="+mn-cs"/>
              </a:defRPr>
            </a:lvl7pPr>
            <a:lvl8pPr marL="3484275" algn="l" defTabSz="995507" rtl="0" eaLnBrk="1" latinLnBrk="0" hangingPunct="1">
              <a:defRPr sz="1960" kern="1200">
                <a:solidFill>
                  <a:schemeClr val="lt1"/>
                </a:solidFill>
                <a:latin typeface="+mn-lt"/>
                <a:ea typeface="+mn-ea"/>
                <a:cs typeface="+mn-cs"/>
              </a:defRPr>
            </a:lvl8pPr>
            <a:lvl9pPr marL="3982029" algn="l" defTabSz="995507" rtl="0" eaLnBrk="1" latinLnBrk="0" hangingPunct="1">
              <a:defRPr sz="1960" kern="1200">
                <a:solidFill>
                  <a:schemeClr val="lt1"/>
                </a:solidFill>
                <a:latin typeface="+mn-lt"/>
                <a:ea typeface="+mn-ea"/>
                <a:cs typeface="+mn-cs"/>
              </a:defRPr>
            </a:lvl9pPr>
          </a:lstStyle>
          <a:p>
            <a:pPr algn="ctr"/>
            <a:endParaRPr lang="en-AU" sz="900">
              <a:solidFill>
                <a:schemeClr val="bg1"/>
              </a:solidFill>
            </a:endParaRPr>
          </a:p>
        </p:txBody>
      </p:sp>
      <p:pic>
        <p:nvPicPr>
          <p:cNvPr id="12" name="Graphic 11">
            <a:extLst>
              <a:ext uri="{FF2B5EF4-FFF2-40B4-BE49-F238E27FC236}">
                <a16:creationId xmlns:a16="http://schemas.microsoft.com/office/drawing/2014/main" id="{D76DC64A-48C5-484B-A417-D3CA3B366117}"/>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885485" y="527889"/>
            <a:ext cx="1007983" cy="406033"/>
          </a:xfrm>
          <a:prstGeom prst="rect">
            <a:avLst/>
          </a:prstGeom>
        </p:spPr>
      </p:pic>
      <p:sp>
        <p:nvSpPr>
          <p:cNvPr id="13" name="TextBox 12">
            <a:extLst>
              <a:ext uri="{FF2B5EF4-FFF2-40B4-BE49-F238E27FC236}">
                <a16:creationId xmlns:a16="http://schemas.microsoft.com/office/drawing/2014/main" id="{82BB1539-6233-4B02-866A-35DB198F0BC2}"/>
              </a:ext>
            </a:extLst>
          </p:cNvPr>
          <p:cNvSpPr txBox="1"/>
          <p:nvPr userDrawn="1">
            <p:custDataLst>
              <p:tags r:id="rId1"/>
            </p:custDataLst>
          </p:nvPr>
        </p:nvSpPr>
        <p:spPr>
          <a:xfrm>
            <a:off x="899653" y="6670402"/>
            <a:ext cx="7960218" cy="8741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en-AU" sz="900" kern="1200" noProof="0">
                <a:solidFill>
                  <a:schemeClr val="bg1"/>
                </a:solidFill>
                <a:latin typeface="+mn-lt"/>
                <a:ea typeface="+mn-ea"/>
                <a:cs typeface="+mn-cs"/>
              </a:rPr>
              <a:t>©2023 KPMG, an Australian partnership and a member firm of the KPMG global organisation of independent member firms affiliated with KPMG International Limited, a private English company limited by guarantee. All rights reserved. </a:t>
            </a:r>
          </a:p>
          <a:p>
            <a:pPr marL="0" marR="0" lvl="0" indent="0" algn="l" defTabSz="914400" rtl="0" eaLnBrk="1" fontAlgn="auto" latinLnBrk="0" hangingPunct="1">
              <a:lnSpc>
                <a:spcPct val="100000"/>
              </a:lnSpc>
              <a:spcBef>
                <a:spcPts val="0"/>
              </a:spcBef>
              <a:spcAft>
                <a:spcPts val="100"/>
              </a:spcAft>
              <a:buClrTx/>
              <a:buSzTx/>
              <a:buFontTx/>
              <a:buNone/>
              <a:tabLst/>
              <a:defRPr/>
            </a:pPr>
            <a:r>
              <a:rPr lang="en-AU" sz="900" kern="1200" noProof="0">
                <a:solidFill>
                  <a:schemeClr val="bg1"/>
                </a:solidFill>
                <a:latin typeface="+mn-lt"/>
                <a:ea typeface="+mn-ea"/>
                <a:cs typeface="+mn-cs"/>
              </a:rPr>
              <a:t>The KPMG name and logo are trademarks used under license by the independent member firms of the KPMG global organisation. </a:t>
            </a:r>
            <a:endParaRPr lang="en-US" sz="900" kern="1200" noProof="0">
              <a:solidFill>
                <a:schemeClr val="bg1"/>
              </a:solidFill>
              <a:latin typeface="+mn-lt"/>
              <a:ea typeface="+mn-ea"/>
              <a:cs typeface="+mn-cs"/>
            </a:endParaRPr>
          </a:p>
        </p:txBody>
      </p:sp>
    </p:spTree>
    <p:extLst>
      <p:ext uri="{BB962C8B-B14F-4D97-AF65-F5344CB8AC3E}">
        <p14:creationId xmlns:p14="http://schemas.microsoft.com/office/powerpoint/2010/main" val="17451691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lor palet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F5724-C137-47F3-B441-6C1B9714F578}"/>
              </a:ext>
            </a:extLst>
          </p:cNvPr>
          <p:cNvSpPr>
            <a:spLocks noGrp="1"/>
          </p:cNvSpPr>
          <p:nvPr>
            <p:ph type="title"/>
          </p:nvPr>
        </p:nvSpPr>
        <p:spPr>
          <a:solidFill>
            <a:schemeClr val="bg1"/>
          </a:solidFill>
        </p:spPr>
        <p:txBody>
          <a:bodyPr/>
          <a:lstStyle/>
          <a:p>
            <a:r>
              <a:rPr lang="en-US"/>
              <a:t>Click to edit Master title style</a:t>
            </a:r>
            <a:endParaRPr lang="en-GB"/>
          </a:p>
        </p:txBody>
      </p:sp>
      <p:sp>
        <p:nvSpPr>
          <p:cNvPr id="4" name="Rectangle 3">
            <a:extLst>
              <a:ext uri="{FF2B5EF4-FFF2-40B4-BE49-F238E27FC236}">
                <a16:creationId xmlns:a16="http://schemas.microsoft.com/office/drawing/2014/main" id="{1ACC0FFF-EDF5-49D0-8C1F-A5D5BA3335B9}"/>
              </a:ext>
            </a:extLst>
          </p:cNvPr>
          <p:cNvSpPr/>
          <p:nvPr userDrawn="1"/>
        </p:nvSpPr>
        <p:spPr>
          <a:xfrm>
            <a:off x="921329" y="2577183"/>
            <a:ext cx="925543" cy="453299"/>
          </a:xfrm>
          <a:prstGeom prst="rect">
            <a:avLst/>
          </a:prstGeom>
          <a:solidFill>
            <a:srgbClr val="1E49E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30</a:t>
            </a:r>
          </a:p>
          <a:p>
            <a:pPr algn="ctr"/>
            <a:r>
              <a:rPr lang="en-GB" sz="800">
                <a:solidFill>
                  <a:schemeClr val="bg1"/>
                </a:solidFill>
              </a:rPr>
              <a:t>73</a:t>
            </a:r>
          </a:p>
          <a:p>
            <a:pPr algn="ctr"/>
            <a:r>
              <a:rPr lang="en-GB" sz="800">
                <a:solidFill>
                  <a:schemeClr val="bg1"/>
                </a:solidFill>
              </a:rPr>
              <a:t>226</a:t>
            </a:r>
          </a:p>
        </p:txBody>
      </p:sp>
      <p:sp>
        <p:nvSpPr>
          <p:cNvPr id="5" name="Rectangle 4">
            <a:extLst>
              <a:ext uri="{FF2B5EF4-FFF2-40B4-BE49-F238E27FC236}">
                <a16:creationId xmlns:a16="http://schemas.microsoft.com/office/drawing/2014/main" id="{081F4118-D01B-40DD-940F-068338DB15A5}"/>
              </a:ext>
            </a:extLst>
          </p:cNvPr>
          <p:cNvSpPr/>
          <p:nvPr userDrawn="1"/>
        </p:nvSpPr>
        <p:spPr>
          <a:xfrm>
            <a:off x="921329" y="2009974"/>
            <a:ext cx="925543" cy="453299"/>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0</a:t>
            </a:r>
          </a:p>
          <a:p>
            <a:pPr algn="ctr"/>
            <a:r>
              <a:rPr lang="en-GB" sz="800">
                <a:solidFill>
                  <a:schemeClr val="bg1"/>
                </a:solidFill>
              </a:rPr>
              <a:t>51</a:t>
            </a:r>
          </a:p>
          <a:p>
            <a:pPr algn="ctr"/>
            <a:r>
              <a:rPr lang="en-GB" sz="800">
                <a:solidFill>
                  <a:schemeClr val="bg1"/>
                </a:solidFill>
              </a:rPr>
              <a:t>141</a:t>
            </a:r>
          </a:p>
        </p:txBody>
      </p:sp>
      <p:sp>
        <p:nvSpPr>
          <p:cNvPr id="6" name="Rectangle 5">
            <a:extLst>
              <a:ext uri="{FF2B5EF4-FFF2-40B4-BE49-F238E27FC236}">
                <a16:creationId xmlns:a16="http://schemas.microsoft.com/office/drawing/2014/main" id="{4A97C791-7BB0-4AC9-BDE9-68939F34221B}"/>
              </a:ext>
            </a:extLst>
          </p:cNvPr>
          <p:cNvSpPr/>
          <p:nvPr userDrawn="1"/>
        </p:nvSpPr>
        <p:spPr>
          <a:xfrm>
            <a:off x="921329" y="3144391"/>
            <a:ext cx="925543" cy="453299"/>
          </a:xfrm>
          <a:prstGeom prst="rect">
            <a:avLst/>
          </a:prstGeom>
          <a:solidFill>
            <a:srgbClr val="0C233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12</a:t>
            </a:r>
          </a:p>
          <a:p>
            <a:pPr algn="ctr"/>
            <a:r>
              <a:rPr lang="en-GB" sz="800">
                <a:solidFill>
                  <a:schemeClr val="bg1"/>
                </a:solidFill>
              </a:rPr>
              <a:t>35</a:t>
            </a:r>
          </a:p>
          <a:p>
            <a:pPr algn="ctr"/>
            <a:r>
              <a:rPr lang="en-GB" sz="800">
                <a:solidFill>
                  <a:schemeClr val="bg1"/>
                </a:solidFill>
              </a:rPr>
              <a:t>60</a:t>
            </a:r>
          </a:p>
        </p:txBody>
      </p:sp>
      <p:sp>
        <p:nvSpPr>
          <p:cNvPr id="7" name="Rectangle 6">
            <a:extLst>
              <a:ext uri="{FF2B5EF4-FFF2-40B4-BE49-F238E27FC236}">
                <a16:creationId xmlns:a16="http://schemas.microsoft.com/office/drawing/2014/main" id="{C8693543-F502-48B0-9E65-053408E60BF0}"/>
              </a:ext>
            </a:extLst>
          </p:cNvPr>
          <p:cNvSpPr/>
          <p:nvPr userDrawn="1"/>
        </p:nvSpPr>
        <p:spPr>
          <a:xfrm>
            <a:off x="921329" y="3711601"/>
            <a:ext cx="925543" cy="453299"/>
          </a:xfrm>
          <a:prstGeom prst="rect">
            <a:avLst/>
          </a:prstGeom>
          <a:solidFill>
            <a:srgbClr val="ACEA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ysClr val="windowText" lastClr="000000"/>
                </a:solidFill>
              </a:rPr>
              <a:t>172</a:t>
            </a:r>
          </a:p>
          <a:p>
            <a:pPr algn="ctr"/>
            <a:r>
              <a:rPr lang="en-GB" sz="800">
                <a:solidFill>
                  <a:sysClr val="windowText" lastClr="000000"/>
                </a:solidFill>
              </a:rPr>
              <a:t>234</a:t>
            </a:r>
          </a:p>
          <a:p>
            <a:pPr algn="ctr"/>
            <a:r>
              <a:rPr lang="en-GB" sz="800">
                <a:solidFill>
                  <a:sysClr val="windowText" lastClr="000000"/>
                </a:solidFill>
              </a:rPr>
              <a:t>255</a:t>
            </a:r>
          </a:p>
        </p:txBody>
      </p:sp>
      <p:sp>
        <p:nvSpPr>
          <p:cNvPr id="8" name="Rectangle 7">
            <a:extLst>
              <a:ext uri="{FF2B5EF4-FFF2-40B4-BE49-F238E27FC236}">
                <a16:creationId xmlns:a16="http://schemas.microsoft.com/office/drawing/2014/main" id="{A2309040-9C95-48FE-AA99-4757E8328519}"/>
              </a:ext>
            </a:extLst>
          </p:cNvPr>
          <p:cNvSpPr/>
          <p:nvPr userDrawn="1"/>
        </p:nvSpPr>
        <p:spPr>
          <a:xfrm>
            <a:off x="3119950" y="2010533"/>
            <a:ext cx="925543" cy="453299"/>
          </a:xfrm>
          <a:prstGeom prst="rect">
            <a:avLst/>
          </a:prstGeom>
          <a:solidFill>
            <a:srgbClr val="76D2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ysClr val="windowText" lastClr="000000"/>
                </a:solidFill>
              </a:rPr>
              <a:t>118</a:t>
            </a:r>
          </a:p>
          <a:p>
            <a:pPr algn="ctr"/>
            <a:r>
              <a:rPr lang="en-GB" sz="800">
                <a:solidFill>
                  <a:sysClr val="windowText" lastClr="000000"/>
                </a:solidFill>
              </a:rPr>
              <a:t>210</a:t>
            </a:r>
          </a:p>
          <a:p>
            <a:pPr algn="ctr"/>
            <a:r>
              <a:rPr lang="en-GB" sz="800">
                <a:solidFill>
                  <a:sysClr val="windowText" lastClr="000000"/>
                </a:solidFill>
              </a:rPr>
              <a:t>255</a:t>
            </a:r>
          </a:p>
        </p:txBody>
      </p:sp>
      <p:sp>
        <p:nvSpPr>
          <p:cNvPr id="11" name="TextBox 10">
            <a:extLst>
              <a:ext uri="{FF2B5EF4-FFF2-40B4-BE49-F238E27FC236}">
                <a16:creationId xmlns:a16="http://schemas.microsoft.com/office/drawing/2014/main" id="{A4897B22-3CA8-4621-8A3B-B9D2E3D07988}"/>
              </a:ext>
            </a:extLst>
          </p:cNvPr>
          <p:cNvSpPr txBox="1"/>
          <p:nvPr userDrawn="1"/>
        </p:nvSpPr>
        <p:spPr>
          <a:xfrm>
            <a:off x="905379" y="1567233"/>
            <a:ext cx="1503648" cy="153888"/>
          </a:xfrm>
          <a:prstGeom prst="rect">
            <a:avLst/>
          </a:prstGeom>
          <a:noFill/>
        </p:spPr>
        <p:txBody>
          <a:bodyPr wrap="square" lIns="0" tIns="0" rIns="0" bIns="0" rtlCol="0">
            <a:spAutoFit/>
          </a:bodyPr>
          <a:lstStyle/>
          <a:p>
            <a:pPr algn="l">
              <a:spcAft>
                <a:spcPts val="600"/>
              </a:spcAft>
            </a:pPr>
            <a:r>
              <a:rPr lang="en-US" sz="1000" b="1">
                <a:solidFill>
                  <a:sysClr val="windowText" lastClr="000000"/>
                </a:solidFill>
              </a:rPr>
              <a:t>Primary </a:t>
            </a:r>
            <a:r>
              <a:rPr lang="en-US" sz="1000" b="1" err="1">
                <a:solidFill>
                  <a:sysClr val="windowText" lastClr="000000"/>
                </a:solidFill>
              </a:rPr>
              <a:t>Colours</a:t>
            </a:r>
            <a:endParaRPr lang="en-US" sz="1000" b="1">
              <a:solidFill>
                <a:sysClr val="windowText" lastClr="000000"/>
              </a:solidFill>
            </a:endParaRPr>
          </a:p>
        </p:txBody>
      </p:sp>
      <p:sp>
        <p:nvSpPr>
          <p:cNvPr id="20" name="Rectangle 19">
            <a:extLst>
              <a:ext uri="{FF2B5EF4-FFF2-40B4-BE49-F238E27FC236}">
                <a16:creationId xmlns:a16="http://schemas.microsoft.com/office/drawing/2014/main" id="{6453D312-00EF-44B5-9D91-290BE0E19654}"/>
              </a:ext>
            </a:extLst>
          </p:cNvPr>
          <p:cNvSpPr/>
          <p:nvPr userDrawn="1"/>
        </p:nvSpPr>
        <p:spPr>
          <a:xfrm>
            <a:off x="921329" y="4274944"/>
            <a:ext cx="925543" cy="453299"/>
          </a:xfrm>
          <a:prstGeom prst="rect">
            <a:avLst/>
          </a:prstGeom>
          <a:solidFill>
            <a:srgbClr val="00B8F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0</a:t>
            </a:r>
          </a:p>
          <a:p>
            <a:pPr algn="ctr"/>
            <a:r>
              <a:rPr lang="en-GB" sz="800">
                <a:solidFill>
                  <a:schemeClr val="bg1"/>
                </a:solidFill>
              </a:rPr>
              <a:t>184</a:t>
            </a:r>
          </a:p>
          <a:p>
            <a:pPr algn="ctr"/>
            <a:r>
              <a:rPr lang="en-GB" sz="800">
                <a:solidFill>
                  <a:schemeClr val="bg1"/>
                </a:solidFill>
              </a:rPr>
              <a:t>245</a:t>
            </a:r>
          </a:p>
        </p:txBody>
      </p:sp>
      <p:sp>
        <p:nvSpPr>
          <p:cNvPr id="21" name="Rectangle 20">
            <a:extLst>
              <a:ext uri="{FF2B5EF4-FFF2-40B4-BE49-F238E27FC236}">
                <a16:creationId xmlns:a16="http://schemas.microsoft.com/office/drawing/2014/main" id="{58D98991-520C-4FD6-8B23-8732995E56B1}"/>
              </a:ext>
            </a:extLst>
          </p:cNvPr>
          <p:cNvSpPr/>
          <p:nvPr userDrawn="1"/>
        </p:nvSpPr>
        <p:spPr>
          <a:xfrm>
            <a:off x="921329" y="4842151"/>
            <a:ext cx="925543" cy="453299"/>
          </a:xfrm>
          <a:prstGeom prst="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114</a:t>
            </a:r>
          </a:p>
          <a:p>
            <a:pPr algn="ctr"/>
            <a:r>
              <a:rPr lang="en-GB" sz="800">
                <a:solidFill>
                  <a:schemeClr val="bg1"/>
                </a:solidFill>
              </a:rPr>
              <a:t>19</a:t>
            </a:r>
          </a:p>
          <a:p>
            <a:pPr algn="ctr"/>
            <a:r>
              <a:rPr lang="en-GB" sz="800">
                <a:solidFill>
                  <a:schemeClr val="bg1"/>
                </a:solidFill>
              </a:rPr>
              <a:t>234</a:t>
            </a:r>
          </a:p>
        </p:txBody>
      </p:sp>
      <p:sp>
        <p:nvSpPr>
          <p:cNvPr id="22" name="Rectangle 21">
            <a:extLst>
              <a:ext uri="{FF2B5EF4-FFF2-40B4-BE49-F238E27FC236}">
                <a16:creationId xmlns:a16="http://schemas.microsoft.com/office/drawing/2014/main" id="{2FA38B4C-5B80-413E-B283-1F1ADBFD09CD}"/>
              </a:ext>
            </a:extLst>
          </p:cNvPr>
          <p:cNvSpPr/>
          <p:nvPr userDrawn="1"/>
        </p:nvSpPr>
        <p:spPr>
          <a:xfrm>
            <a:off x="921329" y="5402312"/>
            <a:ext cx="925543" cy="453299"/>
          </a:xfrm>
          <a:prstGeom prst="rect">
            <a:avLst/>
          </a:prstGeom>
          <a:solidFill>
            <a:srgbClr val="FD349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253</a:t>
            </a:r>
          </a:p>
          <a:p>
            <a:pPr algn="ctr"/>
            <a:r>
              <a:rPr lang="en-GB" sz="800">
                <a:solidFill>
                  <a:schemeClr val="bg1"/>
                </a:solidFill>
              </a:rPr>
              <a:t>52</a:t>
            </a:r>
          </a:p>
          <a:p>
            <a:pPr algn="ctr"/>
            <a:r>
              <a:rPr lang="en-GB" sz="800">
                <a:solidFill>
                  <a:schemeClr val="bg1"/>
                </a:solidFill>
              </a:rPr>
              <a:t>156</a:t>
            </a:r>
          </a:p>
        </p:txBody>
      </p:sp>
      <p:sp>
        <p:nvSpPr>
          <p:cNvPr id="25" name="TextBox 24">
            <a:extLst>
              <a:ext uri="{FF2B5EF4-FFF2-40B4-BE49-F238E27FC236}">
                <a16:creationId xmlns:a16="http://schemas.microsoft.com/office/drawing/2014/main" id="{6A07E492-5EF0-4085-AA14-90D280B1DF69}"/>
              </a:ext>
            </a:extLst>
          </p:cNvPr>
          <p:cNvSpPr txBox="1"/>
          <p:nvPr userDrawn="1"/>
        </p:nvSpPr>
        <p:spPr>
          <a:xfrm>
            <a:off x="1939157" y="3245593"/>
            <a:ext cx="1382334" cy="261321"/>
          </a:xfrm>
          <a:prstGeom prst="rect">
            <a:avLst/>
          </a:prstGeom>
          <a:noFill/>
        </p:spPr>
        <p:txBody>
          <a:bodyPr wrap="square" lIns="54610" tIns="54610" rIns="54610" bIns="54610" rtlCol="0" anchor="ctr">
            <a:noAutofit/>
          </a:bodyPr>
          <a:lstStyle/>
          <a:p>
            <a:pPr algn="l">
              <a:spcAft>
                <a:spcPts val="600"/>
              </a:spcAft>
            </a:pPr>
            <a:r>
              <a:rPr lang="en-GB" sz="1000"/>
              <a:t>Dark Blue</a:t>
            </a:r>
          </a:p>
        </p:txBody>
      </p:sp>
      <p:sp>
        <p:nvSpPr>
          <p:cNvPr id="30" name="TextBox 29">
            <a:extLst>
              <a:ext uri="{FF2B5EF4-FFF2-40B4-BE49-F238E27FC236}">
                <a16:creationId xmlns:a16="http://schemas.microsoft.com/office/drawing/2014/main" id="{B28A2D81-3A9C-47D3-8174-874F601607DC}"/>
              </a:ext>
            </a:extLst>
          </p:cNvPr>
          <p:cNvSpPr txBox="1"/>
          <p:nvPr userDrawn="1"/>
        </p:nvSpPr>
        <p:spPr>
          <a:xfrm>
            <a:off x="1939157" y="2118902"/>
            <a:ext cx="1382334" cy="261321"/>
          </a:xfrm>
          <a:prstGeom prst="rect">
            <a:avLst/>
          </a:prstGeom>
          <a:noFill/>
        </p:spPr>
        <p:txBody>
          <a:bodyPr wrap="square" lIns="54610" tIns="54610" rIns="54610" bIns="54610" rtlCol="0" anchor="ctr">
            <a:noAutofit/>
          </a:bodyPr>
          <a:lstStyle/>
          <a:p>
            <a:pPr algn="l">
              <a:spcAft>
                <a:spcPts val="600"/>
              </a:spcAft>
            </a:pPr>
            <a:r>
              <a:rPr lang="en-GB" sz="1000"/>
              <a:t>KPMG blue</a:t>
            </a:r>
          </a:p>
        </p:txBody>
      </p:sp>
      <p:sp>
        <p:nvSpPr>
          <p:cNvPr id="33" name="TextBox 32">
            <a:extLst>
              <a:ext uri="{FF2B5EF4-FFF2-40B4-BE49-F238E27FC236}">
                <a16:creationId xmlns:a16="http://schemas.microsoft.com/office/drawing/2014/main" id="{2C791116-D184-4C43-9C1C-30181CDF0E84}"/>
              </a:ext>
            </a:extLst>
          </p:cNvPr>
          <p:cNvSpPr txBox="1"/>
          <p:nvPr userDrawn="1"/>
        </p:nvSpPr>
        <p:spPr>
          <a:xfrm>
            <a:off x="1939157" y="3808939"/>
            <a:ext cx="1382334" cy="261321"/>
          </a:xfrm>
          <a:prstGeom prst="rect">
            <a:avLst/>
          </a:prstGeom>
          <a:noFill/>
        </p:spPr>
        <p:txBody>
          <a:bodyPr wrap="square" lIns="54610" tIns="54610" rIns="54610" bIns="54610" rtlCol="0" anchor="ctr">
            <a:noAutofit/>
          </a:bodyPr>
          <a:lstStyle/>
          <a:p>
            <a:pPr algn="l">
              <a:spcAft>
                <a:spcPts val="600"/>
              </a:spcAft>
            </a:pPr>
            <a:r>
              <a:rPr lang="en-GB" sz="1000"/>
              <a:t>Light Blue</a:t>
            </a:r>
          </a:p>
        </p:txBody>
      </p:sp>
      <p:sp>
        <p:nvSpPr>
          <p:cNvPr id="36" name="TextBox 35">
            <a:extLst>
              <a:ext uri="{FF2B5EF4-FFF2-40B4-BE49-F238E27FC236}">
                <a16:creationId xmlns:a16="http://schemas.microsoft.com/office/drawing/2014/main" id="{0A430D78-5EDB-481E-BB6D-67D8689BCE11}"/>
              </a:ext>
            </a:extLst>
          </p:cNvPr>
          <p:cNvSpPr txBox="1"/>
          <p:nvPr userDrawn="1"/>
        </p:nvSpPr>
        <p:spPr>
          <a:xfrm>
            <a:off x="4137779" y="2104009"/>
            <a:ext cx="1382334" cy="261321"/>
          </a:xfrm>
          <a:prstGeom prst="rect">
            <a:avLst/>
          </a:prstGeom>
          <a:noFill/>
        </p:spPr>
        <p:txBody>
          <a:bodyPr wrap="square" lIns="54610" tIns="54610" rIns="54610" bIns="54610" rtlCol="0" anchor="ctr">
            <a:noAutofit/>
          </a:bodyPr>
          <a:lstStyle/>
          <a:p>
            <a:pPr algn="l">
              <a:spcAft>
                <a:spcPts val="600"/>
              </a:spcAft>
            </a:pPr>
            <a:r>
              <a:rPr lang="en-GB" sz="1000"/>
              <a:t>Blue</a:t>
            </a:r>
          </a:p>
        </p:txBody>
      </p:sp>
      <p:sp>
        <p:nvSpPr>
          <p:cNvPr id="39" name="TextBox 38">
            <a:extLst>
              <a:ext uri="{FF2B5EF4-FFF2-40B4-BE49-F238E27FC236}">
                <a16:creationId xmlns:a16="http://schemas.microsoft.com/office/drawing/2014/main" id="{E42EE987-0425-4CD8-B75D-E3E8F8C2096D}"/>
              </a:ext>
            </a:extLst>
          </p:cNvPr>
          <p:cNvSpPr txBox="1"/>
          <p:nvPr userDrawn="1"/>
        </p:nvSpPr>
        <p:spPr>
          <a:xfrm>
            <a:off x="1939157" y="2682247"/>
            <a:ext cx="1382334" cy="261321"/>
          </a:xfrm>
          <a:prstGeom prst="rect">
            <a:avLst/>
          </a:prstGeom>
          <a:noFill/>
        </p:spPr>
        <p:txBody>
          <a:bodyPr wrap="square" lIns="54610" tIns="54610" rIns="54610" bIns="54610" rtlCol="0" anchor="ctr">
            <a:noAutofit/>
          </a:bodyPr>
          <a:lstStyle/>
          <a:p>
            <a:pPr algn="l">
              <a:spcAft>
                <a:spcPts val="600"/>
              </a:spcAft>
            </a:pPr>
            <a:r>
              <a:rPr lang="en-GB" sz="1000"/>
              <a:t>Cobalt Blue</a:t>
            </a:r>
          </a:p>
        </p:txBody>
      </p:sp>
      <p:sp>
        <p:nvSpPr>
          <p:cNvPr id="45" name="TextBox 44">
            <a:extLst>
              <a:ext uri="{FF2B5EF4-FFF2-40B4-BE49-F238E27FC236}">
                <a16:creationId xmlns:a16="http://schemas.microsoft.com/office/drawing/2014/main" id="{1B01B4DF-404A-4544-B313-2720FCBDD0B4}"/>
              </a:ext>
            </a:extLst>
          </p:cNvPr>
          <p:cNvSpPr txBox="1"/>
          <p:nvPr userDrawn="1"/>
        </p:nvSpPr>
        <p:spPr>
          <a:xfrm>
            <a:off x="1939157" y="4371605"/>
            <a:ext cx="1382334" cy="261321"/>
          </a:xfrm>
          <a:prstGeom prst="rect">
            <a:avLst/>
          </a:prstGeom>
          <a:noFill/>
        </p:spPr>
        <p:txBody>
          <a:bodyPr wrap="square" lIns="54610" tIns="54610" rIns="54610" bIns="54610" rtlCol="0" anchor="ctr">
            <a:noAutofit/>
          </a:bodyPr>
          <a:lstStyle/>
          <a:p>
            <a:pPr algn="l">
              <a:spcAft>
                <a:spcPts val="600"/>
              </a:spcAft>
            </a:pPr>
            <a:r>
              <a:rPr lang="en-GB" sz="1000"/>
              <a:t>Pacific Blue</a:t>
            </a:r>
          </a:p>
        </p:txBody>
      </p:sp>
      <p:sp>
        <p:nvSpPr>
          <p:cNvPr id="48" name="TextBox 47">
            <a:extLst>
              <a:ext uri="{FF2B5EF4-FFF2-40B4-BE49-F238E27FC236}">
                <a16:creationId xmlns:a16="http://schemas.microsoft.com/office/drawing/2014/main" id="{96DFA940-4699-43CF-A21A-AE4227704697}"/>
              </a:ext>
            </a:extLst>
          </p:cNvPr>
          <p:cNvSpPr txBox="1"/>
          <p:nvPr userDrawn="1"/>
        </p:nvSpPr>
        <p:spPr>
          <a:xfrm>
            <a:off x="1939157" y="4934951"/>
            <a:ext cx="1382334" cy="261321"/>
          </a:xfrm>
          <a:prstGeom prst="rect">
            <a:avLst/>
          </a:prstGeom>
          <a:noFill/>
        </p:spPr>
        <p:txBody>
          <a:bodyPr wrap="square" lIns="54610" tIns="54610" rIns="54610" bIns="54610" rtlCol="0" anchor="ctr">
            <a:noAutofit/>
          </a:bodyPr>
          <a:lstStyle/>
          <a:p>
            <a:pPr algn="l">
              <a:spcAft>
                <a:spcPts val="600"/>
              </a:spcAft>
            </a:pPr>
            <a:r>
              <a:rPr lang="en-GB" sz="1000"/>
              <a:t>Purple</a:t>
            </a:r>
          </a:p>
        </p:txBody>
      </p:sp>
      <p:sp>
        <p:nvSpPr>
          <p:cNvPr id="51" name="TextBox 50">
            <a:extLst>
              <a:ext uri="{FF2B5EF4-FFF2-40B4-BE49-F238E27FC236}">
                <a16:creationId xmlns:a16="http://schemas.microsoft.com/office/drawing/2014/main" id="{49A40265-6498-4E16-877D-6BC9A8CE7DCA}"/>
              </a:ext>
            </a:extLst>
          </p:cNvPr>
          <p:cNvSpPr txBox="1"/>
          <p:nvPr userDrawn="1"/>
        </p:nvSpPr>
        <p:spPr>
          <a:xfrm>
            <a:off x="1939157" y="5498300"/>
            <a:ext cx="1382334" cy="261321"/>
          </a:xfrm>
          <a:prstGeom prst="rect">
            <a:avLst/>
          </a:prstGeom>
          <a:noFill/>
        </p:spPr>
        <p:txBody>
          <a:bodyPr wrap="square" lIns="54610" tIns="54610" rIns="54610" bIns="54610" rtlCol="0" anchor="ctr">
            <a:noAutofit/>
          </a:bodyPr>
          <a:lstStyle/>
          <a:p>
            <a:pPr algn="l">
              <a:spcAft>
                <a:spcPts val="600"/>
              </a:spcAft>
            </a:pPr>
            <a:r>
              <a:rPr lang="en-GB" sz="1000"/>
              <a:t>Pink</a:t>
            </a:r>
          </a:p>
        </p:txBody>
      </p:sp>
      <p:sp>
        <p:nvSpPr>
          <p:cNvPr id="9" name="Rectangle 8">
            <a:extLst>
              <a:ext uri="{FF2B5EF4-FFF2-40B4-BE49-F238E27FC236}">
                <a16:creationId xmlns:a16="http://schemas.microsoft.com/office/drawing/2014/main" id="{A4B6D9AD-8E94-4A62-B92C-C973F5486E37}"/>
              </a:ext>
            </a:extLst>
          </p:cNvPr>
          <p:cNvSpPr/>
          <p:nvPr userDrawn="1"/>
        </p:nvSpPr>
        <p:spPr>
          <a:xfrm>
            <a:off x="3127441" y="2573319"/>
            <a:ext cx="925543" cy="453299"/>
          </a:xfrm>
          <a:prstGeom prst="rect">
            <a:avLst/>
          </a:prstGeom>
          <a:solidFill>
            <a:srgbClr val="510DB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81</a:t>
            </a:r>
          </a:p>
          <a:p>
            <a:pPr algn="ctr"/>
            <a:r>
              <a:rPr lang="en-GB" sz="800">
                <a:solidFill>
                  <a:schemeClr val="bg1"/>
                </a:solidFill>
              </a:rPr>
              <a:t>13</a:t>
            </a:r>
          </a:p>
          <a:p>
            <a:pPr algn="ctr"/>
            <a:r>
              <a:rPr lang="en-GB" sz="800">
                <a:solidFill>
                  <a:schemeClr val="bg1"/>
                </a:solidFill>
              </a:rPr>
              <a:t>188</a:t>
            </a:r>
          </a:p>
        </p:txBody>
      </p:sp>
      <p:sp>
        <p:nvSpPr>
          <p:cNvPr id="10" name="Rectangle 9">
            <a:extLst>
              <a:ext uri="{FF2B5EF4-FFF2-40B4-BE49-F238E27FC236}">
                <a16:creationId xmlns:a16="http://schemas.microsoft.com/office/drawing/2014/main" id="{5D377AFC-4BDC-44AC-80A6-06A9503B868A}"/>
              </a:ext>
            </a:extLst>
          </p:cNvPr>
          <p:cNvSpPr/>
          <p:nvPr userDrawn="1"/>
        </p:nvSpPr>
        <p:spPr>
          <a:xfrm>
            <a:off x="3127441" y="3140529"/>
            <a:ext cx="925543" cy="453299"/>
          </a:xfrm>
          <a:prstGeom prst="rect">
            <a:avLst/>
          </a:prstGeom>
          <a:solidFill>
            <a:srgbClr val="B497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180</a:t>
            </a:r>
          </a:p>
          <a:p>
            <a:pPr algn="ctr"/>
            <a:r>
              <a:rPr lang="en-GB" sz="800">
                <a:solidFill>
                  <a:schemeClr val="bg1"/>
                </a:solidFill>
              </a:rPr>
              <a:t>151</a:t>
            </a:r>
          </a:p>
          <a:p>
            <a:pPr algn="ctr"/>
            <a:r>
              <a:rPr lang="en-GB" sz="800">
                <a:solidFill>
                  <a:schemeClr val="bg1"/>
                </a:solidFill>
              </a:rPr>
              <a:t>255</a:t>
            </a:r>
          </a:p>
        </p:txBody>
      </p:sp>
      <p:sp>
        <p:nvSpPr>
          <p:cNvPr id="12" name="TextBox 11">
            <a:extLst>
              <a:ext uri="{FF2B5EF4-FFF2-40B4-BE49-F238E27FC236}">
                <a16:creationId xmlns:a16="http://schemas.microsoft.com/office/drawing/2014/main" id="{8B231EB6-12A0-47AA-88B0-D248845383EA}"/>
              </a:ext>
            </a:extLst>
          </p:cNvPr>
          <p:cNvSpPr txBox="1"/>
          <p:nvPr userDrawn="1"/>
        </p:nvSpPr>
        <p:spPr>
          <a:xfrm>
            <a:off x="3119950" y="1567233"/>
            <a:ext cx="2145545" cy="307777"/>
          </a:xfrm>
          <a:prstGeom prst="rect">
            <a:avLst/>
          </a:prstGeom>
          <a:noFill/>
        </p:spPr>
        <p:txBody>
          <a:bodyPr wrap="square" lIns="0" tIns="0" rIns="0" bIns="0" rtlCol="0">
            <a:spAutoFit/>
          </a:bodyPr>
          <a:lstStyle/>
          <a:p>
            <a:pPr algn="l">
              <a:spcAft>
                <a:spcPts val="600"/>
              </a:spcAft>
            </a:pPr>
            <a:r>
              <a:rPr lang="en-US" sz="1000" b="1">
                <a:solidFill>
                  <a:sysClr val="windowText" lastClr="000000"/>
                </a:solidFill>
              </a:rPr>
              <a:t>Accent </a:t>
            </a:r>
            <a:r>
              <a:rPr lang="en-US" sz="1000" b="1" err="1">
                <a:solidFill>
                  <a:sysClr val="windowText" lastClr="000000"/>
                </a:solidFill>
              </a:rPr>
              <a:t>Colours</a:t>
            </a:r>
            <a:r>
              <a:rPr lang="en-US" sz="1000" b="1">
                <a:solidFill>
                  <a:sysClr val="windowText" lastClr="000000"/>
                </a:solidFill>
              </a:rPr>
              <a:t> for Infographics and charts only</a:t>
            </a:r>
          </a:p>
        </p:txBody>
      </p:sp>
      <p:sp>
        <p:nvSpPr>
          <p:cNvPr id="59" name="Rectangle 58">
            <a:extLst>
              <a:ext uri="{FF2B5EF4-FFF2-40B4-BE49-F238E27FC236}">
                <a16:creationId xmlns:a16="http://schemas.microsoft.com/office/drawing/2014/main" id="{8B8F1FC7-CA8A-485A-9440-4EA69DF44F1B}"/>
              </a:ext>
            </a:extLst>
          </p:cNvPr>
          <p:cNvSpPr/>
          <p:nvPr userDrawn="1"/>
        </p:nvSpPr>
        <p:spPr>
          <a:xfrm>
            <a:off x="3127441" y="3707737"/>
            <a:ext cx="925543" cy="453299"/>
          </a:xfrm>
          <a:prstGeom prst="rect">
            <a:avLst/>
          </a:prstGeom>
          <a:solidFill>
            <a:srgbClr val="AB0D8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171</a:t>
            </a:r>
          </a:p>
          <a:p>
            <a:pPr algn="ctr"/>
            <a:r>
              <a:rPr lang="en-GB" sz="800">
                <a:solidFill>
                  <a:schemeClr val="bg1"/>
                </a:solidFill>
              </a:rPr>
              <a:t>13</a:t>
            </a:r>
          </a:p>
          <a:p>
            <a:pPr algn="ctr"/>
            <a:r>
              <a:rPr lang="en-GB" sz="800">
                <a:solidFill>
                  <a:schemeClr val="bg1"/>
                </a:solidFill>
              </a:rPr>
              <a:t>130</a:t>
            </a:r>
          </a:p>
        </p:txBody>
      </p:sp>
      <p:sp>
        <p:nvSpPr>
          <p:cNvPr id="60" name="Rectangle 59">
            <a:extLst>
              <a:ext uri="{FF2B5EF4-FFF2-40B4-BE49-F238E27FC236}">
                <a16:creationId xmlns:a16="http://schemas.microsoft.com/office/drawing/2014/main" id="{FF4DC1F0-F2DB-41DC-B843-C645575C978D}"/>
              </a:ext>
            </a:extLst>
          </p:cNvPr>
          <p:cNvSpPr/>
          <p:nvPr userDrawn="1"/>
        </p:nvSpPr>
        <p:spPr>
          <a:xfrm>
            <a:off x="3127441" y="4274946"/>
            <a:ext cx="925543" cy="453299"/>
          </a:xfrm>
          <a:prstGeom prst="rect">
            <a:avLst/>
          </a:prstGeom>
          <a:solidFill>
            <a:srgbClr val="FFA3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ysClr val="windowText" lastClr="000000"/>
                </a:solidFill>
              </a:rPr>
              <a:t>255</a:t>
            </a:r>
          </a:p>
          <a:p>
            <a:pPr algn="ctr"/>
            <a:r>
              <a:rPr lang="en-GB" sz="800">
                <a:solidFill>
                  <a:sysClr val="windowText" lastClr="000000"/>
                </a:solidFill>
              </a:rPr>
              <a:t>163</a:t>
            </a:r>
          </a:p>
          <a:p>
            <a:pPr algn="ctr"/>
            <a:r>
              <a:rPr lang="en-GB" sz="800">
                <a:solidFill>
                  <a:sysClr val="windowText" lastClr="000000"/>
                </a:solidFill>
              </a:rPr>
              <a:t>218</a:t>
            </a:r>
          </a:p>
        </p:txBody>
      </p:sp>
      <p:sp>
        <p:nvSpPr>
          <p:cNvPr id="61" name="Rectangle 60">
            <a:extLst>
              <a:ext uri="{FF2B5EF4-FFF2-40B4-BE49-F238E27FC236}">
                <a16:creationId xmlns:a16="http://schemas.microsoft.com/office/drawing/2014/main" id="{1FDCCC15-7DDA-4C27-A66A-86FEF3CE0FDB}"/>
              </a:ext>
            </a:extLst>
          </p:cNvPr>
          <p:cNvSpPr/>
          <p:nvPr userDrawn="1"/>
        </p:nvSpPr>
        <p:spPr>
          <a:xfrm>
            <a:off x="3127441" y="4842153"/>
            <a:ext cx="925543" cy="453299"/>
          </a:xfrm>
          <a:prstGeom prst="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9</a:t>
            </a:r>
          </a:p>
          <a:p>
            <a:pPr algn="ctr"/>
            <a:r>
              <a:rPr lang="en-GB" sz="800">
                <a:solidFill>
                  <a:schemeClr val="bg1"/>
                </a:solidFill>
              </a:rPr>
              <a:t>142</a:t>
            </a:r>
          </a:p>
          <a:p>
            <a:pPr algn="ctr"/>
            <a:r>
              <a:rPr lang="en-GB" sz="800">
                <a:solidFill>
                  <a:schemeClr val="bg1"/>
                </a:solidFill>
              </a:rPr>
              <a:t>126</a:t>
            </a:r>
          </a:p>
        </p:txBody>
      </p:sp>
      <p:sp>
        <p:nvSpPr>
          <p:cNvPr id="62" name="Rectangle 61">
            <a:extLst>
              <a:ext uri="{FF2B5EF4-FFF2-40B4-BE49-F238E27FC236}">
                <a16:creationId xmlns:a16="http://schemas.microsoft.com/office/drawing/2014/main" id="{E6A7B705-A81A-45EE-B7F8-A08C39775723}"/>
              </a:ext>
            </a:extLst>
          </p:cNvPr>
          <p:cNvSpPr/>
          <p:nvPr userDrawn="1"/>
        </p:nvSpPr>
        <p:spPr>
          <a:xfrm>
            <a:off x="3127441" y="5402314"/>
            <a:ext cx="925543" cy="453299"/>
          </a:xfrm>
          <a:prstGeom prst="rect">
            <a:avLst/>
          </a:prstGeom>
          <a:solidFill>
            <a:srgbClr val="00C0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0</a:t>
            </a:r>
          </a:p>
          <a:p>
            <a:pPr algn="ctr"/>
            <a:r>
              <a:rPr lang="en-GB" sz="800">
                <a:solidFill>
                  <a:schemeClr val="bg1"/>
                </a:solidFill>
              </a:rPr>
              <a:t>192</a:t>
            </a:r>
          </a:p>
          <a:p>
            <a:pPr algn="ctr"/>
            <a:r>
              <a:rPr lang="en-GB" sz="800">
                <a:solidFill>
                  <a:schemeClr val="bg1"/>
                </a:solidFill>
              </a:rPr>
              <a:t>174</a:t>
            </a:r>
          </a:p>
        </p:txBody>
      </p:sp>
      <p:sp>
        <p:nvSpPr>
          <p:cNvPr id="63" name="Rectangle 62">
            <a:extLst>
              <a:ext uri="{FF2B5EF4-FFF2-40B4-BE49-F238E27FC236}">
                <a16:creationId xmlns:a16="http://schemas.microsoft.com/office/drawing/2014/main" id="{70C56EF7-AC83-449B-8CC3-F1D314081B92}"/>
              </a:ext>
            </a:extLst>
          </p:cNvPr>
          <p:cNvSpPr/>
          <p:nvPr userDrawn="1"/>
        </p:nvSpPr>
        <p:spPr>
          <a:xfrm>
            <a:off x="3127441" y="5969522"/>
            <a:ext cx="925543" cy="453299"/>
          </a:xfrm>
          <a:prstGeom prst="rect">
            <a:avLst/>
          </a:prstGeom>
          <a:solidFill>
            <a:srgbClr val="63EB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accent3"/>
                </a:solidFill>
              </a:rPr>
              <a:t>99</a:t>
            </a:r>
          </a:p>
          <a:p>
            <a:pPr algn="ctr"/>
            <a:r>
              <a:rPr lang="en-GB" sz="800">
                <a:solidFill>
                  <a:schemeClr val="accent3"/>
                </a:solidFill>
              </a:rPr>
              <a:t>235</a:t>
            </a:r>
          </a:p>
          <a:p>
            <a:pPr algn="ctr"/>
            <a:r>
              <a:rPr lang="en-GB" sz="800">
                <a:solidFill>
                  <a:schemeClr val="accent3"/>
                </a:solidFill>
              </a:rPr>
              <a:t>218</a:t>
            </a:r>
          </a:p>
        </p:txBody>
      </p:sp>
      <p:grpSp>
        <p:nvGrpSpPr>
          <p:cNvPr id="65" name="Group 64">
            <a:extLst>
              <a:ext uri="{FF2B5EF4-FFF2-40B4-BE49-F238E27FC236}">
                <a16:creationId xmlns:a16="http://schemas.microsoft.com/office/drawing/2014/main" id="{34556660-1591-47B1-B18E-F2FCE5FDCA50}"/>
              </a:ext>
            </a:extLst>
          </p:cNvPr>
          <p:cNvGrpSpPr/>
          <p:nvPr userDrawn="1"/>
        </p:nvGrpSpPr>
        <p:grpSpPr>
          <a:xfrm>
            <a:off x="4198669" y="2682247"/>
            <a:ext cx="1382334" cy="3641396"/>
            <a:chOff x="2169429" y="1756308"/>
            <a:chExt cx="2286000" cy="3303408"/>
          </a:xfrm>
        </p:grpSpPr>
        <p:sp>
          <p:nvSpPr>
            <p:cNvPr id="66" name="TextBox 65">
              <a:extLst>
                <a:ext uri="{FF2B5EF4-FFF2-40B4-BE49-F238E27FC236}">
                  <a16:creationId xmlns:a16="http://schemas.microsoft.com/office/drawing/2014/main" id="{C1242448-F6EA-445E-86F6-56F1F6B8DCA0}"/>
                </a:ext>
              </a:extLst>
            </p:cNvPr>
            <p:cNvSpPr txBox="1"/>
            <p:nvPr userDrawn="1"/>
          </p:nvSpPr>
          <p:spPr>
            <a:xfrm>
              <a:off x="2169429" y="2778422"/>
              <a:ext cx="2286000" cy="237066"/>
            </a:xfrm>
            <a:prstGeom prst="rect">
              <a:avLst/>
            </a:prstGeom>
            <a:noFill/>
          </p:spPr>
          <p:txBody>
            <a:bodyPr wrap="square" lIns="54610" tIns="54610" rIns="54610" bIns="54610" rtlCol="0" anchor="ctr">
              <a:noAutofit/>
            </a:bodyPr>
            <a:lstStyle/>
            <a:p>
              <a:pPr algn="l">
                <a:spcAft>
                  <a:spcPts val="600"/>
                </a:spcAft>
              </a:pPr>
              <a:r>
                <a:rPr lang="en-GB" sz="1000"/>
                <a:t>Dark Pink</a:t>
              </a:r>
            </a:p>
          </p:txBody>
        </p:sp>
        <p:sp>
          <p:nvSpPr>
            <p:cNvPr id="67" name="TextBox 66">
              <a:extLst>
                <a:ext uri="{FF2B5EF4-FFF2-40B4-BE49-F238E27FC236}">
                  <a16:creationId xmlns:a16="http://schemas.microsoft.com/office/drawing/2014/main" id="{F9F2D96E-0391-44D3-9D85-C49CD2682224}"/>
                </a:ext>
              </a:extLst>
            </p:cNvPr>
            <p:cNvSpPr txBox="1"/>
            <p:nvPr userDrawn="1"/>
          </p:nvSpPr>
          <p:spPr>
            <a:xfrm>
              <a:off x="2169429" y="1756308"/>
              <a:ext cx="2286000" cy="237066"/>
            </a:xfrm>
            <a:prstGeom prst="rect">
              <a:avLst/>
            </a:prstGeom>
            <a:noFill/>
          </p:spPr>
          <p:txBody>
            <a:bodyPr wrap="square" lIns="54610" tIns="54610" rIns="54610" bIns="54610" rtlCol="0" anchor="ctr">
              <a:noAutofit/>
            </a:bodyPr>
            <a:lstStyle/>
            <a:p>
              <a:pPr algn="l">
                <a:spcAft>
                  <a:spcPts val="600"/>
                </a:spcAft>
              </a:pPr>
              <a:r>
                <a:rPr lang="en-GB" sz="1000"/>
                <a:t>Dark Purple</a:t>
              </a:r>
            </a:p>
          </p:txBody>
        </p:sp>
        <p:sp>
          <p:nvSpPr>
            <p:cNvPr id="68" name="TextBox 67">
              <a:extLst>
                <a:ext uri="{FF2B5EF4-FFF2-40B4-BE49-F238E27FC236}">
                  <a16:creationId xmlns:a16="http://schemas.microsoft.com/office/drawing/2014/main" id="{712A9094-C141-4137-91C8-07CDF0270449}"/>
                </a:ext>
              </a:extLst>
            </p:cNvPr>
            <p:cNvSpPr txBox="1"/>
            <p:nvPr userDrawn="1"/>
          </p:nvSpPr>
          <p:spPr>
            <a:xfrm>
              <a:off x="2169429" y="3289479"/>
              <a:ext cx="2286000" cy="237066"/>
            </a:xfrm>
            <a:prstGeom prst="rect">
              <a:avLst/>
            </a:prstGeom>
            <a:noFill/>
          </p:spPr>
          <p:txBody>
            <a:bodyPr wrap="square" lIns="54610" tIns="54610" rIns="54610" bIns="54610" rtlCol="0" anchor="ctr">
              <a:noAutofit/>
            </a:bodyPr>
            <a:lstStyle/>
            <a:p>
              <a:pPr algn="l">
                <a:spcAft>
                  <a:spcPts val="600"/>
                </a:spcAft>
              </a:pPr>
              <a:r>
                <a:rPr lang="en-GB" sz="1000"/>
                <a:t>Light Pink</a:t>
              </a:r>
            </a:p>
          </p:txBody>
        </p:sp>
        <p:sp>
          <p:nvSpPr>
            <p:cNvPr id="69" name="TextBox 68">
              <a:extLst>
                <a:ext uri="{FF2B5EF4-FFF2-40B4-BE49-F238E27FC236}">
                  <a16:creationId xmlns:a16="http://schemas.microsoft.com/office/drawing/2014/main" id="{A455B7B5-73DE-46AF-B400-88997B50AD80}"/>
                </a:ext>
              </a:extLst>
            </p:cNvPr>
            <p:cNvSpPr txBox="1"/>
            <p:nvPr userDrawn="1"/>
          </p:nvSpPr>
          <p:spPr>
            <a:xfrm>
              <a:off x="2169429" y="3800536"/>
              <a:ext cx="2286000" cy="237066"/>
            </a:xfrm>
            <a:prstGeom prst="rect">
              <a:avLst/>
            </a:prstGeom>
            <a:noFill/>
          </p:spPr>
          <p:txBody>
            <a:bodyPr wrap="square" lIns="54610" tIns="54610" rIns="54610" bIns="54610" rtlCol="0" anchor="ctr">
              <a:noAutofit/>
            </a:bodyPr>
            <a:lstStyle/>
            <a:p>
              <a:pPr algn="l">
                <a:spcAft>
                  <a:spcPts val="600"/>
                </a:spcAft>
              </a:pPr>
              <a:r>
                <a:rPr lang="en-GB" sz="1000"/>
                <a:t>Dark Green</a:t>
              </a:r>
            </a:p>
          </p:txBody>
        </p:sp>
        <p:sp>
          <p:nvSpPr>
            <p:cNvPr id="70" name="TextBox 69">
              <a:extLst>
                <a:ext uri="{FF2B5EF4-FFF2-40B4-BE49-F238E27FC236}">
                  <a16:creationId xmlns:a16="http://schemas.microsoft.com/office/drawing/2014/main" id="{2B4C4881-6213-41A5-AC03-CCE78498A9AE}"/>
                </a:ext>
              </a:extLst>
            </p:cNvPr>
            <p:cNvSpPr txBox="1"/>
            <p:nvPr userDrawn="1"/>
          </p:nvSpPr>
          <p:spPr>
            <a:xfrm>
              <a:off x="2169429" y="2267365"/>
              <a:ext cx="2286000" cy="237066"/>
            </a:xfrm>
            <a:prstGeom prst="rect">
              <a:avLst/>
            </a:prstGeom>
            <a:noFill/>
          </p:spPr>
          <p:txBody>
            <a:bodyPr wrap="square" lIns="54610" tIns="54610" rIns="54610" bIns="54610" rtlCol="0" anchor="ctr">
              <a:noAutofit/>
            </a:bodyPr>
            <a:lstStyle/>
            <a:p>
              <a:pPr algn="l">
                <a:spcAft>
                  <a:spcPts val="600"/>
                </a:spcAft>
              </a:pPr>
              <a:r>
                <a:rPr lang="en-GB" sz="1000"/>
                <a:t>Light Purple</a:t>
              </a:r>
            </a:p>
          </p:txBody>
        </p:sp>
        <p:sp>
          <p:nvSpPr>
            <p:cNvPr id="71" name="TextBox 70">
              <a:extLst>
                <a:ext uri="{FF2B5EF4-FFF2-40B4-BE49-F238E27FC236}">
                  <a16:creationId xmlns:a16="http://schemas.microsoft.com/office/drawing/2014/main" id="{940387EA-5FDE-4F6F-BAF2-604549CCD0F0}"/>
                </a:ext>
              </a:extLst>
            </p:cNvPr>
            <p:cNvSpPr txBox="1"/>
            <p:nvPr userDrawn="1"/>
          </p:nvSpPr>
          <p:spPr>
            <a:xfrm>
              <a:off x="2169429" y="4311593"/>
              <a:ext cx="2286000" cy="237066"/>
            </a:xfrm>
            <a:prstGeom prst="rect">
              <a:avLst/>
            </a:prstGeom>
            <a:noFill/>
          </p:spPr>
          <p:txBody>
            <a:bodyPr wrap="square" lIns="54610" tIns="54610" rIns="54610" bIns="54610" rtlCol="0" anchor="ctr">
              <a:noAutofit/>
            </a:bodyPr>
            <a:lstStyle/>
            <a:p>
              <a:pPr algn="l">
                <a:spcAft>
                  <a:spcPts val="600"/>
                </a:spcAft>
              </a:pPr>
              <a:r>
                <a:rPr lang="en-GB" sz="1000"/>
                <a:t>Green</a:t>
              </a:r>
            </a:p>
          </p:txBody>
        </p:sp>
        <p:sp>
          <p:nvSpPr>
            <p:cNvPr id="72" name="TextBox 71">
              <a:extLst>
                <a:ext uri="{FF2B5EF4-FFF2-40B4-BE49-F238E27FC236}">
                  <a16:creationId xmlns:a16="http://schemas.microsoft.com/office/drawing/2014/main" id="{A92671DE-F6BD-48CB-B11C-208DD1F1CCB3}"/>
                </a:ext>
              </a:extLst>
            </p:cNvPr>
            <p:cNvSpPr txBox="1"/>
            <p:nvPr userDrawn="1"/>
          </p:nvSpPr>
          <p:spPr>
            <a:xfrm>
              <a:off x="2169429" y="4822650"/>
              <a:ext cx="2286000" cy="237066"/>
            </a:xfrm>
            <a:prstGeom prst="rect">
              <a:avLst/>
            </a:prstGeom>
            <a:noFill/>
          </p:spPr>
          <p:txBody>
            <a:bodyPr wrap="square" lIns="54610" tIns="54610" rIns="54610" bIns="54610" rtlCol="0" anchor="ctr">
              <a:noAutofit/>
            </a:bodyPr>
            <a:lstStyle/>
            <a:p>
              <a:pPr algn="l">
                <a:spcAft>
                  <a:spcPts val="600"/>
                </a:spcAft>
              </a:pPr>
              <a:r>
                <a:rPr lang="en-GB" sz="1000"/>
                <a:t>Light Green</a:t>
              </a:r>
            </a:p>
          </p:txBody>
        </p:sp>
      </p:grpSp>
      <p:sp>
        <p:nvSpPr>
          <p:cNvPr id="74" name="Rectangle 73">
            <a:extLst>
              <a:ext uri="{FF2B5EF4-FFF2-40B4-BE49-F238E27FC236}">
                <a16:creationId xmlns:a16="http://schemas.microsoft.com/office/drawing/2014/main" id="{35C7B945-9627-4D94-B008-C987FEA96972}"/>
              </a:ext>
            </a:extLst>
          </p:cNvPr>
          <p:cNvSpPr/>
          <p:nvPr userDrawn="1"/>
        </p:nvSpPr>
        <p:spPr>
          <a:xfrm>
            <a:off x="5588493" y="2009974"/>
            <a:ext cx="925543" cy="453299"/>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51</a:t>
            </a:r>
          </a:p>
          <a:p>
            <a:pPr algn="ctr"/>
            <a:r>
              <a:rPr lang="en-GB" sz="800">
                <a:solidFill>
                  <a:schemeClr val="bg1"/>
                </a:solidFill>
              </a:rPr>
              <a:t>51</a:t>
            </a:r>
          </a:p>
          <a:p>
            <a:pPr algn="ctr"/>
            <a:r>
              <a:rPr lang="en-GB" sz="800">
                <a:solidFill>
                  <a:schemeClr val="bg1"/>
                </a:solidFill>
              </a:rPr>
              <a:t>51</a:t>
            </a:r>
          </a:p>
        </p:txBody>
      </p:sp>
      <p:sp>
        <p:nvSpPr>
          <p:cNvPr id="75" name="Rectangle 74">
            <a:extLst>
              <a:ext uri="{FF2B5EF4-FFF2-40B4-BE49-F238E27FC236}">
                <a16:creationId xmlns:a16="http://schemas.microsoft.com/office/drawing/2014/main" id="{AEB1F170-4966-4AAF-ABAA-3D2A0369F7FA}"/>
              </a:ext>
            </a:extLst>
          </p:cNvPr>
          <p:cNvSpPr/>
          <p:nvPr userDrawn="1"/>
        </p:nvSpPr>
        <p:spPr>
          <a:xfrm>
            <a:off x="5588493" y="2577183"/>
            <a:ext cx="925543" cy="453299"/>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102</a:t>
            </a:r>
          </a:p>
          <a:p>
            <a:pPr algn="ctr"/>
            <a:r>
              <a:rPr lang="en-GB" sz="800">
                <a:solidFill>
                  <a:schemeClr val="bg1"/>
                </a:solidFill>
              </a:rPr>
              <a:t>102</a:t>
            </a:r>
          </a:p>
          <a:p>
            <a:pPr algn="ctr"/>
            <a:r>
              <a:rPr lang="en-GB" sz="800">
                <a:solidFill>
                  <a:schemeClr val="bg1"/>
                </a:solidFill>
              </a:rPr>
              <a:t>102</a:t>
            </a:r>
          </a:p>
          <a:p>
            <a:pPr algn="ctr"/>
            <a:r>
              <a:rPr lang="en-GB" sz="800">
                <a:solidFill>
                  <a:schemeClr val="bg1"/>
                </a:solidFill>
              </a:rPr>
              <a:t>102</a:t>
            </a:r>
          </a:p>
          <a:p>
            <a:pPr algn="ctr"/>
            <a:endParaRPr lang="en-GB" sz="800">
              <a:solidFill>
                <a:schemeClr val="bg1"/>
              </a:solidFill>
            </a:endParaRPr>
          </a:p>
        </p:txBody>
      </p:sp>
      <p:sp>
        <p:nvSpPr>
          <p:cNvPr id="76" name="TextBox 75">
            <a:extLst>
              <a:ext uri="{FF2B5EF4-FFF2-40B4-BE49-F238E27FC236}">
                <a16:creationId xmlns:a16="http://schemas.microsoft.com/office/drawing/2014/main" id="{7033C2B2-E4D1-4420-8509-EC1E2C80321F}"/>
              </a:ext>
            </a:extLst>
          </p:cNvPr>
          <p:cNvSpPr txBox="1"/>
          <p:nvPr userDrawn="1"/>
        </p:nvSpPr>
        <p:spPr>
          <a:xfrm>
            <a:off x="5581002" y="1567233"/>
            <a:ext cx="1703374" cy="307777"/>
          </a:xfrm>
          <a:prstGeom prst="rect">
            <a:avLst/>
          </a:prstGeom>
          <a:noFill/>
        </p:spPr>
        <p:txBody>
          <a:bodyPr wrap="square" lIns="0" tIns="0" rIns="0" bIns="0" rtlCol="0">
            <a:spAutoFit/>
          </a:bodyPr>
          <a:lstStyle/>
          <a:p>
            <a:pPr algn="l">
              <a:spcAft>
                <a:spcPts val="600"/>
              </a:spcAft>
            </a:pPr>
            <a:r>
              <a:rPr lang="en-US" sz="1000" b="1">
                <a:solidFill>
                  <a:sysClr val="windowText" lastClr="000000"/>
                </a:solidFill>
              </a:rPr>
              <a:t>Neutrals for Infographics and charts only </a:t>
            </a:r>
          </a:p>
        </p:txBody>
      </p:sp>
      <p:sp>
        <p:nvSpPr>
          <p:cNvPr id="77" name="Rectangle 76">
            <a:extLst>
              <a:ext uri="{FF2B5EF4-FFF2-40B4-BE49-F238E27FC236}">
                <a16:creationId xmlns:a16="http://schemas.microsoft.com/office/drawing/2014/main" id="{9BFC6FF0-9D30-4829-A667-26B9E6467077}"/>
              </a:ext>
            </a:extLst>
          </p:cNvPr>
          <p:cNvSpPr/>
          <p:nvPr userDrawn="1"/>
        </p:nvSpPr>
        <p:spPr>
          <a:xfrm>
            <a:off x="5588493" y="3144391"/>
            <a:ext cx="925543" cy="453299"/>
          </a:xfrm>
          <a:prstGeom prst="rect">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152</a:t>
            </a:r>
          </a:p>
          <a:p>
            <a:pPr algn="ctr"/>
            <a:r>
              <a:rPr lang="en-GB" sz="800">
                <a:solidFill>
                  <a:schemeClr val="bg1"/>
                </a:solidFill>
              </a:rPr>
              <a:t>152</a:t>
            </a:r>
          </a:p>
          <a:p>
            <a:pPr algn="ctr"/>
            <a:r>
              <a:rPr lang="en-GB" sz="800">
                <a:solidFill>
                  <a:schemeClr val="bg1"/>
                </a:solidFill>
              </a:rPr>
              <a:t>152</a:t>
            </a:r>
          </a:p>
        </p:txBody>
      </p:sp>
      <p:sp>
        <p:nvSpPr>
          <p:cNvPr id="78" name="Rectangle 77">
            <a:extLst>
              <a:ext uri="{FF2B5EF4-FFF2-40B4-BE49-F238E27FC236}">
                <a16:creationId xmlns:a16="http://schemas.microsoft.com/office/drawing/2014/main" id="{AF40F7A4-A491-46D0-AC78-F38FB368D987}"/>
              </a:ext>
            </a:extLst>
          </p:cNvPr>
          <p:cNvSpPr/>
          <p:nvPr userDrawn="1"/>
        </p:nvSpPr>
        <p:spPr>
          <a:xfrm>
            <a:off x="5588493" y="3711601"/>
            <a:ext cx="925543" cy="45329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ysClr val="windowText" lastClr="000000"/>
                </a:solidFill>
              </a:rPr>
              <a:t>178</a:t>
            </a:r>
          </a:p>
          <a:p>
            <a:pPr algn="ctr"/>
            <a:r>
              <a:rPr lang="en-GB" sz="800">
                <a:solidFill>
                  <a:sysClr val="windowText" lastClr="000000"/>
                </a:solidFill>
              </a:rPr>
              <a:t>178</a:t>
            </a:r>
          </a:p>
          <a:p>
            <a:pPr algn="ctr"/>
            <a:r>
              <a:rPr lang="en-GB" sz="800">
                <a:solidFill>
                  <a:sysClr val="windowText" lastClr="000000"/>
                </a:solidFill>
              </a:rPr>
              <a:t>178</a:t>
            </a:r>
          </a:p>
        </p:txBody>
      </p:sp>
      <p:sp>
        <p:nvSpPr>
          <p:cNvPr id="79" name="Rectangle 78">
            <a:extLst>
              <a:ext uri="{FF2B5EF4-FFF2-40B4-BE49-F238E27FC236}">
                <a16:creationId xmlns:a16="http://schemas.microsoft.com/office/drawing/2014/main" id="{E22CE48C-CD62-438B-AF1B-E80398CE41CF}"/>
              </a:ext>
            </a:extLst>
          </p:cNvPr>
          <p:cNvSpPr/>
          <p:nvPr userDrawn="1"/>
        </p:nvSpPr>
        <p:spPr>
          <a:xfrm>
            <a:off x="5588493" y="4278808"/>
            <a:ext cx="925543" cy="453299"/>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tx1"/>
                </a:solidFill>
              </a:rPr>
              <a:t>229</a:t>
            </a:r>
          </a:p>
          <a:p>
            <a:pPr algn="ctr"/>
            <a:r>
              <a:rPr lang="en-GB" sz="800">
                <a:solidFill>
                  <a:schemeClr val="tx1"/>
                </a:solidFill>
              </a:rPr>
              <a:t>229</a:t>
            </a:r>
          </a:p>
          <a:p>
            <a:pPr algn="ctr"/>
            <a:r>
              <a:rPr lang="en-GB" sz="800">
                <a:solidFill>
                  <a:schemeClr val="tx1"/>
                </a:solidFill>
              </a:rPr>
              <a:t>229</a:t>
            </a:r>
          </a:p>
        </p:txBody>
      </p:sp>
      <p:sp>
        <p:nvSpPr>
          <p:cNvPr id="83" name="TextBox 82">
            <a:extLst>
              <a:ext uri="{FF2B5EF4-FFF2-40B4-BE49-F238E27FC236}">
                <a16:creationId xmlns:a16="http://schemas.microsoft.com/office/drawing/2014/main" id="{BFA814C9-BD96-4348-B664-2AD4A5DAAB12}"/>
              </a:ext>
            </a:extLst>
          </p:cNvPr>
          <p:cNvSpPr txBox="1"/>
          <p:nvPr userDrawn="1"/>
        </p:nvSpPr>
        <p:spPr>
          <a:xfrm>
            <a:off x="6659721" y="3245593"/>
            <a:ext cx="1382334" cy="261321"/>
          </a:xfrm>
          <a:prstGeom prst="rect">
            <a:avLst/>
          </a:prstGeom>
          <a:noFill/>
        </p:spPr>
        <p:txBody>
          <a:bodyPr wrap="square" lIns="54610" tIns="54610" rIns="54610" bIns="54610" rtlCol="0" anchor="ctr">
            <a:noAutofit/>
          </a:bodyPr>
          <a:lstStyle/>
          <a:p>
            <a:pPr algn="l">
              <a:spcAft>
                <a:spcPts val="600"/>
              </a:spcAft>
            </a:pPr>
            <a:r>
              <a:rPr lang="en-GB" sz="1000"/>
              <a:t>Grey 3</a:t>
            </a:r>
          </a:p>
        </p:txBody>
      </p:sp>
      <p:sp>
        <p:nvSpPr>
          <p:cNvPr id="84" name="TextBox 83">
            <a:extLst>
              <a:ext uri="{FF2B5EF4-FFF2-40B4-BE49-F238E27FC236}">
                <a16:creationId xmlns:a16="http://schemas.microsoft.com/office/drawing/2014/main" id="{B38E8C09-0782-4E70-887B-080A8FC240A9}"/>
              </a:ext>
            </a:extLst>
          </p:cNvPr>
          <p:cNvSpPr txBox="1"/>
          <p:nvPr userDrawn="1"/>
        </p:nvSpPr>
        <p:spPr>
          <a:xfrm>
            <a:off x="6659721" y="2118902"/>
            <a:ext cx="1382334" cy="261321"/>
          </a:xfrm>
          <a:prstGeom prst="rect">
            <a:avLst/>
          </a:prstGeom>
          <a:noFill/>
        </p:spPr>
        <p:txBody>
          <a:bodyPr wrap="square" lIns="54610" tIns="54610" rIns="54610" bIns="54610" rtlCol="0" anchor="ctr">
            <a:noAutofit/>
          </a:bodyPr>
          <a:lstStyle/>
          <a:p>
            <a:pPr algn="l">
              <a:spcAft>
                <a:spcPts val="600"/>
              </a:spcAft>
            </a:pPr>
            <a:r>
              <a:rPr lang="en-GB" sz="1000"/>
              <a:t>Grey 1</a:t>
            </a:r>
          </a:p>
        </p:txBody>
      </p:sp>
      <p:sp>
        <p:nvSpPr>
          <p:cNvPr id="85" name="TextBox 84">
            <a:extLst>
              <a:ext uri="{FF2B5EF4-FFF2-40B4-BE49-F238E27FC236}">
                <a16:creationId xmlns:a16="http://schemas.microsoft.com/office/drawing/2014/main" id="{7C3E17E9-EAB5-401D-99B5-E01BBCBAAE59}"/>
              </a:ext>
            </a:extLst>
          </p:cNvPr>
          <p:cNvSpPr txBox="1"/>
          <p:nvPr userDrawn="1"/>
        </p:nvSpPr>
        <p:spPr>
          <a:xfrm>
            <a:off x="6659721" y="3808939"/>
            <a:ext cx="1382334" cy="261321"/>
          </a:xfrm>
          <a:prstGeom prst="rect">
            <a:avLst/>
          </a:prstGeom>
          <a:noFill/>
        </p:spPr>
        <p:txBody>
          <a:bodyPr wrap="square" lIns="54610" tIns="54610" rIns="54610" bIns="54610" rtlCol="0" anchor="ctr">
            <a:noAutofit/>
          </a:bodyPr>
          <a:lstStyle/>
          <a:p>
            <a:pPr algn="l">
              <a:spcAft>
                <a:spcPts val="600"/>
              </a:spcAft>
            </a:pPr>
            <a:r>
              <a:rPr lang="en-GB" sz="1000"/>
              <a:t>Grey 4</a:t>
            </a:r>
          </a:p>
        </p:txBody>
      </p:sp>
      <p:sp>
        <p:nvSpPr>
          <p:cNvPr id="86" name="TextBox 85">
            <a:extLst>
              <a:ext uri="{FF2B5EF4-FFF2-40B4-BE49-F238E27FC236}">
                <a16:creationId xmlns:a16="http://schemas.microsoft.com/office/drawing/2014/main" id="{DA95C41B-9591-4042-8AC0-03DBDA91FD18}"/>
              </a:ext>
            </a:extLst>
          </p:cNvPr>
          <p:cNvSpPr txBox="1"/>
          <p:nvPr userDrawn="1"/>
        </p:nvSpPr>
        <p:spPr>
          <a:xfrm>
            <a:off x="6659721" y="4372284"/>
            <a:ext cx="1382334" cy="261321"/>
          </a:xfrm>
          <a:prstGeom prst="rect">
            <a:avLst/>
          </a:prstGeom>
          <a:noFill/>
        </p:spPr>
        <p:txBody>
          <a:bodyPr wrap="square" lIns="54610" tIns="54610" rIns="54610" bIns="54610" rtlCol="0" anchor="ctr">
            <a:noAutofit/>
          </a:bodyPr>
          <a:lstStyle/>
          <a:p>
            <a:pPr algn="l">
              <a:spcAft>
                <a:spcPts val="600"/>
              </a:spcAft>
            </a:pPr>
            <a:r>
              <a:rPr lang="en-GB" sz="1000"/>
              <a:t>Grey 5</a:t>
            </a:r>
          </a:p>
        </p:txBody>
      </p:sp>
      <p:sp>
        <p:nvSpPr>
          <p:cNvPr id="87" name="TextBox 86">
            <a:extLst>
              <a:ext uri="{FF2B5EF4-FFF2-40B4-BE49-F238E27FC236}">
                <a16:creationId xmlns:a16="http://schemas.microsoft.com/office/drawing/2014/main" id="{C924189F-5F86-46B9-810F-1AF60243011B}"/>
              </a:ext>
            </a:extLst>
          </p:cNvPr>
          <p:cNvSpPr txBox="1"/>
          <p:nvPr userDrawn="1"/>
        </p:nvSpPr>
        <p:spPr>
          <a:xfrm>
            <a:off x="6659721" y="2682247"/>
            <a:ext cx="1382334" cy="261321"/>
          </a:xfrm>
          <a:prstGeom prst="rect">
            <a:avLst/>
          </a:prstGeom>
          <a:noFill/>
        </p:spPr>
        <p:txBody>
          <a:bodyPr wrap="square" lIns="54610" tIns="54610" rIns="54610" bIns="54610" rtlCol="0" anchor="ctr">
            <a:noAutofit/>
          </a:bodyPr>
          <a:lstStyle/>
          <a:p>
            <a:pPr algn="l">
              <a:spcAft>
                <a:spcPts val="600"/>
              </a:spcAft>
            </a:pPr>
            <a:r>
              <a:rPr lang="en-GB" sz="1000"/>
              <a:t>Grey 2</a:t>
            </a:r>
          </a:p>
        </p:txBody>
      </p:sp>
      <p:sp>
        <p:nvSpPr>
          <p:cNvPr id="52" name="Rectangle 51">
            <a:extLst>
              <a:ext uri="{FF2B5EF4-FFF2-40B4-BE49-F238E27FC236}">
                <a16:creationId xmlns:a16="http://schemas.microsoft.com/office/drawing/2014/main" id="{4ACB48A6-B340-401D-8994-A0E53291AC9B}"/>
              </a:ext>
            </a:extLst>
          </p:cNvPr>
          <p:cNvSpPr/>
          <p:nvPr userDrawn="1"/>
        </p:nvSpPr>
        <p:spPr>
          <a:xfrm>
            <a:off x="7725144" y="3028734"/>
            <a:ext cx="925543" cy="453299"/>
          </a:xfrm>
          <a:prstGeom prst="rect">
            <a:avLst/>
          </a:prstGeom>
          <a:gradFill>
            <a:gsLst>
              <a:gs pos="100000">
                <a:schemeClr val="accent1"/>
              </a:gs>
              <a:gs pos="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GB" sz="800">
              <a:solidFill>
                <a:schemeClr val="bg1"/>
              </a:solidFill>
            </a:endParaRPr>
          </a:p>
        </p:txBody>
      </p:sp>
      <p:sp>
        <p:nvSpPr>
          <p:cNvPr id="53" name="Rectangle 52">
            <a:extLst>
              <a:ext uri="{FF2B5EF4-FFF2-40B4-BE49-F238E27FC236}">
                <a16:creationId xmlns:a16="http://schemas.microsoft.com/office/drawing/2014/main" id="{26F71474-A782-4BB1-8B9F-8DCCEAF88E0C}"/>
              </a:ext>
            </a:extLst>
          </p:cNvPr>
          <p:cNvSpPr/>
          <p:nvPr userDrawn="1"/>
        </p:nvSpPr>
        <p:spPr>
          <a:xfrm>
            <a:off x="9929380" y="3028734"/>
            <a:ext cx="925543" cy="453299"/>
          </a:xfrm>
          <a:prstGeom prst="rect">
            <a:avLst/>
          </a:prstGeom>
          <a:gradFill>
            <a:gsLst>
              <a:gs pos="100000">
                <a:srgbClr val="ACEAFF"/>
              </a:gs>
              <a:gs pos="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endParaRPr lang="en-GB" sz="800">
              <a:solidFill>
                <a:schemeClr val="bg1"/>
              </a:solidFill>
            </a:endParaRPr>
          </a:p>
        </p:txBody>
      </p:sp>
      <p:sp>
        <p:nvSpPr>
          <p:cNvPr id="54" name="TextBox 53">
            <a:extLst>
              <a:ext uri="{FF2B5EF4-FFF2-40B4-BE49-F238E27FC236}">
                <a16:creationId xmlns:a16="http://schemas.microsoft.com/office/drawing/2014/main" id="{2102BFCC-8EF9-4273-ADB0-A655CD827F66}"/>
              </a:ext>
            </a:extLst>
          </p:cNvPr>
          <p:cNvSpPr txBox="1"/>
          <p:nvPr userDrawn="1"/>
        </p:nvSpPr>
        <p:spPr>
          <a:xfrm>
            <a:off x="8670739" y="3125396"/>
            <a:ext cx="1728939" cy="261321"/>
          </a:xfrm>
          <a:prstGeom prst="rect">
            <a:avLst/>
          </a:prstGeom>
          <a:noFill/>
        </p:spPr>
        <p:txBody>
          <a:bodyPr wrap="square" lIns="54610" tIns="54610" rIns="54610" bIns="54610" rtlCol="0" anchor="ctr">
            <a:noAutofit/>
          </a:bodyPr>
          <a:lstStyle/>
          <a:p>
            <a:pPr algn="l">
              <a:spcAft>
                <a:spcPts val="600"/>
              </a:spcAft>
            </a:pPr>
            <a:r>
              <a:rPr lang="en-GB" sz="1000"/>
              <a:t>Purple/</a:t>
            </a:r>
            <a:br>
              <a:rPr lang="en-GB" sz="1000"/>
            </a:br>
            <a:r>
              <a:rPr lang="en-GB" sz="1000"/>
              <a:t>Cobalt gradient</a:t>
            </a:r>
          </a:p>
        </p:txBody>
      </p:sp>
      <p:sp>
        <p:nvSpPr>
          <p:cNvPr id="55" name="TextBox 54">
            <a:extLst>
              <a:ext uri="{FF2B5EF4-FFF2-40B4-BE49-F238E27FC236}">
                <a16:creationId xmlns:a16="http://schemas.microsoft.com/office/drawing/2014/main" id="{02D8D802-07C6-434C-B36C-582D2F2FAF7C}"/>
              </a:ext>
            </a:extLst>
          </p:cNvPr>
          <p:cNvSpPr txBox="1"/>
          <p:nvPr userDrawn="1"/>
        </p:nvSpPr>
        <p:spPr>
          <a:xfrm>
            <a:off x="10903758" y="3125396"/>
            <a:ext cx="1884013" cy="261321"/>
          </a:xfrm>
          <a:prstGeom prst="rect">
            <a:avLst/>
          </a:prstGeom>
          <a:noFill/>
        </p:spPr>
        <p:txBody>
          <a:bodyPr wrap="square" lIns="54610" tIns="54610" rIns="54610" bIns="54610" rtlCol="0" anchor="ctr">
            <a:noAutofit/>
          </a:bodyPr>
          <a:lstStyle/>
          <a:p>
            <a:pPr algn="l">
              <a:spcAft>
                <a:spcPts val="600"/>
              </a:spcAft>
            </a:pPr>
            <a:r>
              <a:rPr lang="en-GB" sz="1000"/>
              <a:t>Pacific/</a:t>
            </a:r>
            <a:br>
              <a:rPr lang="en-GB" sz="1000"/>
            </a:br>
            <a:r>
              <a:rPr lang="en-GB" sz="1000"/>
              <a:t>Light Blue gradient</a:t>
            </a:r>
          </a:p>
        </p:txBody>
      </p:sp>
      <p:sp>
        <p:nvSpPr>
          <p:cNvPr id="56" name="TextBox 55">
            <a:extLst>
              <a:ext uri="{FF2B5EF4-FFF2-40B4-BE49-F238E27FC236}">
                <a16:creationId xmlns:a16="http://schemas.microsoft.com/office/drawing/2014/main" id="{F56630A0-1CC3-4558-99F3-72A9846C3FA4}"/>
              </a:ext>
            </a:extLst>
          </p:cNvPr>
          <p:cNvSpPr txBox="1"/>
          <p:nvPr userDrawn="1"/>
        </p:nvSpPr>
        <p:spPr>
          <a:xfrm>
            <a:off x="7698762" y="1532650"/>
            <a:ext cx="4461236" cy="1269578"/>
          </a:xfrm>
          <a:prstGeom prst="rect">
            <a:avLst/>
          </a:prstGeom>
          <a:noFill/>
        </p:spPr>
        <p:txBody>
          <a:bodyPr wrap="square" lIns="0" tIns="0" rIns="0" bIns="0" rtlCol="0">
            <a:spAutoFit/>
          </a:bodyPr>
          <a:lstStyle/>
          <a:p>
            <a:pPr algn="l">
              <a:spcAft>
                <a:spcPts val="300"/>
              </a:spcAft>
            </a:pPr>
            <a:r>
              <a:rPr lang="en-US" sz="1000" b="1">
                <a:solidFill>
                  <a:sysClr val="windowText" lastClr="000000"/>
                </a:solidFill>
              </a:rPr>
              <a:t>Gradients</a:t>
            </a:r>
          </a:p>
          <a:p>
            <a:pPr marL="171450" indent="-171450" algn="l">
              <a:spcAft>
                <a:spcPts val="300"/>
              </a:spcAft>
              <a:buFont typeface="Arial" panose="020B0604020202020204" pitchFamily="34" charset="0"/>
              <a:buChar char="•"/>
            </a:pPr>
            <a:r>
              <a:rPr lang="en-GB" sz="1000" b="0">
                <a:solidFill>
                  <a:sysClr val="windowText" lastClr="000000"/>
                </a:solidFill>
              </a:rPr>
              <a:t>The colours are applied at both ends of the gradient, at 0% and 100% locations</a:t>
            </a:r>
          </a:p>
          <a:p>
            <a:pPr marL="171450" indent="-171450" algn="l">
              <a:spcAft>
                <a:spcPts val="300"/>
              </a:spcAft>
              <a:buFont typeface="Arial" panose="020B0604020202020204" pitchFamily="34" charset="0"/>
              <a:buChar char="•"/>
            </a:pPr>
            <a:r>
              <a:rPr lang="en-GB" sz="1000" b="0">
                <a:solidFill>
                  <a:sysClr val="windowText" lastClr="000000"/>
                </a:solidFill>
              </a:rPr>
              <a:t>The mid-point is at 50%</a:t>
            </a:r>
          </a:p>
          <a:p>
            <a:pPr marL="171450" indent="-171450" algn="l">
              <a:spcAft>
                <a:spcPts val="300"/>
              </a:spcAft>
              <a:buFont typeface="Arial" panose="020B0604020202020204" pitchFamily="34" charset="0"/>
              <a:buChar char="•"/>
            </a:pPr>
            <a:r>
              <a:rPr lang="en-GB" sz="1000" b="0">
                <a:solidFill>
                  <a:sysClr val="windowText" lastClr="000000"/>
                </a:solidFill>
              </a:rPr>
              <a:t>The gradients are used at a 0º angle</a:t>
            </a:r>
          </a:p>
          <a:p>
            <a:pPr marL="171450" indent="-171450" algn="l">
              <a:spcAft>
                <a:spcPts val="300"/>
              </a:spcAft>
              <a:buFont typeface="Arial" panose="020B0604020202020204" pitchFamily="34" charset="0"/>
              <a:buChar char="•"/>
            </a:pPr>
            <a:r>
              <a:rPr lang="en-GB" sz="1000" b="0">
                <a:solidFill>
                  <a:sysClr val="windowText" lastClr="000000"/>
                </a:solidFill>
              </a:rPr>
              <a:t>Use the linear gradient, never radial</a:t>
            </a:r>
          </a:p>
          <a:p>
            <a:pPr marL="171450" indent="-171450" algn="l">
              <a:spcAft>
                <a:spcPts val="300"/>
              </a:spcAft>
              <a:buFont typeface="Arial" panose="020B0604020202020204" pitchFamily="34" charset="0"/>
              <a:buChar char="•"/>
            </a:pPr>
            <a:r>
              <a:rPr lang="en-GB" sz="1000" b="0">
                <a:solidFill>
                  <a:sysClr val="windowText" lastClr="000000"/>
                </a:solidFill>
              </a:rPr>
              <a:t>Do not create new gradients; use only the gradients shown here</a:t>
            </a:r>
            <a:endParaRPr lang="en-US" sz="1000" b="0">
              <a:solidFill>
                <a:sysClr val="windowText" lastClr="000000"/>
              </a:solidFill>
            </a:endParaRPr>
          </a:p>
        </p:txBody>
      </p:sp>
      <p:sp>
        <p:nvSpPr>
          <p:cNvPr id="57" name="Rectangle 56">
            <a:extLst>
              <a:ext uri="{FF2B5EF4-FFF2-40B4-BE49-F238E27FC236}">
                <a16:creationId xmlns:a16="http://schemas.microsoft.com/office/drawing/2014/main" id="{9D5AAA1F-BD76-48F7-8C50-6E5979B9537B}"/>
              </a:ext>
            </a:extLst>
          </p:cNvPr>
          <p:cNvSpPr/>
          <p:nvPr userDrawn="1"/>
        </p:nvSpPr>
        <p:spPr>
          <a:xfrm>
            <a:off x="5581002" y="4845814"/>
            <a:ext cx="925543" cy="45329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tx1"/>
                </a:solidFill>
              </a:rPr>
              <a:t>255</a:t>
            </a:r>
          </a:p>
          <a:p>
            <a:pPr algn="ctr"/>
            <a:r>
              <a:rPr lang="en-GB" sz="800">
                <a:solidFill>
                  <a:schemeClr val="tx1"/>
                </a:solidFill>
              </a:rPr>
              <a:t>255</a:t>
            </a:r>
          </a:p>
          <a:p>
            <a:pPr algn="ctr"/>
            <a:r>
              <a:rPr lang="en-GB" sz="800">
                <a:solidFill>
                  <a:schemeClr val="tx1"/>
                </a:solidFill>
              </a:rPr>
              <a:t>255</a:t>
            </a:r>
          </a:p>
        </p:txBody>
      </p:sp>
      <p:sp>
        <p:nvSpPr>
          <p:cNvPr id="58" name="TextBox 57">
            <a:extLst>
              <a:ext uri="{FF2B5EF4-FFF2-40B4-BE49-F238E27FC236}">
                <a16:creationId xmlns:a16="http://schemas.microsoft.com/office/drawing/2014/main" id="{3485E89C-C25F-4DDF-BA6F-8600323267FE}"/>
              </a:ext>
            </a:extLst>
          </p:cNvPr>
          <p:cNvSpPr txBox="1"/>
          <p:nvPr userDrawn="1"/>
        </p:nvSpPr>
        <p:spPr>
          <a:xfrm>
            <a:off x="6652230" y="4939291"/>
            <a:ext cx="1382334" cy="261321"/>
          </a:xfrm>
          <a:prstGeom prst="rect">
            <a:avLst/>
          </a:prstGeom>
          <a:noFill/>
        </p:spPr>
        <p:txBody>
          <a:bodyPr wrap="square" lIns="54610" tIns="54610" rIns="54610" bIns="54610" rtlCol="0" anchor="ctr">
            <a:noAutofit/>
          </a:bodyPr>
          <a:lstStyle/>
          <a:p>
            <a:pPr algn="l">
              <a:spcAft>
                <a:spcPts val="600"/>
              </a:spcAft>
            </a:pPr>
            <a:r>
              <a:rPr lang="en-GB" sz="1000"/>
              <a:t>White</a:t>
            </a:r>
          </a:p>
        </p:txBody>
      </p:sp>
      <p:sp>
        <p:nvSpPr>
          <p:cNvPr id="73" name="TextBox 72">
            <a:extLst>
              <a:ext uri="{FF2B5EF4-FFF2-40B4-BE49-F238E27FC236}">
                <a16:creationId xmlns:a16="http://schemas.microsoft.com/office/drawing/2014/main" id="{66117D9B-6EF8-4B36-A112-FD6D19D0AE23}"/>
              </a:ext>
            </a:extLst>
          </p:cNvPr>
          <p:cNvSpPr txBox="1"/>
          <p:nvPr userDrawn="1"/>
        </p:nvSpPr>
        <p:spPr>
          <a:xfrm>
            <a:off x="7698762" y="3779199"/>
            <a:ext cx="1316461" cy="169633"/>
          </a:xfrm>
          <a:prstGeom prst="rect">
            <a:avLst/>
          </a:prstGeom>
          <a:noFill/>
        </p:spPr>
        <p:txBody>
          <a:bodyPr wrap="none" lIns="0" tIns="0" rIns="0" bIns="0" rtlCol="0">
            <a:noAutofit/>
          </a:bodyPr>
          <a:lstStyle/>
          <a:p>
            <a:pPr algn="l">
              <a:spcAft>
                <a:spcPts val="600"/>
              </a:spcAft>
            </a:pPr>
            <a:r>
              <a:rPr lang="en-US" sz="1000" b="1">
                <a:solidFill>
                  <a:sysClr val="windowText" lastClr="000000"/>
                </a:solidFill>
              </a:rPr>
              <a:t>Traffic Light Palette</a:t>
            </a:r>
            <a:endParaRPr lang="en-US" sz="1000" b="0">
              <a:solidFill>
                <a:sysClr val="windowText" lastClr="000000"/>
              </a:solidFill>
            </a:endParaRPr>
          </a:p>
        </p:txBody>
      </p:sp>
      <p:sp>
        <p:nvSpPr>
          <p:cNvPr id="101" name="Rectangle 100">
            <a:extLst>
              <a:ext uri="{FF2B5EF4-FFF2-40B4-BE49-F238E27FC236}">
                <a16:creationId xmlns:a16="http://schemas.microsoft.com/office/drawing/2014/main" id="{8629CA1F-9C19-4EBE-AACF-DD30D2A7CB9D}"/>
              </a:ext>
            </a:extLst>
          </p:cNvPr>
          <p:cNvSpPr>
            <a:spLocks/>
          </p:cNvSpPr>
          <p:nvPr userDrawn="1"/>
        </p:nvSpPr>
        <p:spPr>
          <a:xfrm>
            <a:off x="10131880" y="4057645"/>
            <a:ext cx="925543" cy="453299"/>
          </a:xfrm>
          <a:prstGeom prst="rect">
            <a:avLst/>
          </a:prstGeom>
          <a:solidFill>
            <a:srgbClr val="26992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38</a:t>
            </a:r>
          </a:p>
          <a:p>
            <a:pPr algn="ctr"/>
            <a:r>
              <a:rPr lang="en-GB" sz="800">
                <a:solidFill>
                  <a:schemeClr val="bg1"/>
                </a:solidFill>
              </a:rPr>
              <a:t>153</a:t>
            </a:r>
          </a:p>
          <a:p>
            <a:pPr algn="ctr"/>
            <a:r>
              <a:rPr lang="en-GB" sz="800">
                <a:solidFill>
                  <a:schemeClr val="bg1"/>
                </a:solidFill>
              </a:rPr>
              <a:t>36</a:t>
            </a:r>
          </a:p>
        </p:txBody>
      </p:sp>
      <p:sp>
        <p:nvSpPr>
          <p:cNvPr id="102" name="Rectangle 101">
            <a:extLst>
              <a:ext uri="{FF2B5EF4-FFF2-40B4-BE49-F238E27FC236}">
                <a16:creationId xmlns:a16="http://schemas.microsoft.com/office/drawing/2014/main" id="{38F50825-9522-489D-AFE6-03DCC983AE45}"/>
              </a:ext>
            </a:extLst>
          </p:cNvPr>
          <p:cNvSpPr>
            <a:spLocks/>
          </p:cNvSpPr>
          <p:nvPr userDrawn="1"/>
        </p:nvSpPr>
        <p:spPr>
          <a:xfrm>
            <a:off x="8928512" y="4057645"/>
            <a:ext cx="925543" cy="453299"/>
          </a:xfrm>
          <a:prstGeom prst="rect">
            <a:avLst/>
          </a:prstGeom>
          <a:solidFill>
            <a:srgbClr val="F1C44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241</a:t>
            </a:r>
          </a:p>
          <a:p>
            <a:pPr algn="ctr"/>
            <a:r>
              <a:rPr lang="en-GB" sz="800">
                <a:solidFill>
                  <a:schemeClr val="bg1"/>
                </a:solidFill>
              </a:rPr>
              <a:t>196</a:t>
            </a:r>
          </a:p>
          <a:p>
            <a:pPr algn="ctr"/>
            <a:r>
              <a:rPr lang="en-GB" sz="800">
                <a:solidFill>
                  <a:schemeClr val="bg1"/>
                </a:solidFill>
              </a:rPr>
              <a:t>77</a:t>
            </a:r>
          </a:p>
        </p:txBody>
      </p:sp>
      <p:sp>
        <p:nvSpPr>
          <p:cNvPr id="103" name="Rectangle 102">
            <a:extLst>
              <a:ext uri="{FF2B5EF4-FFF2-40B4-BE49-F238E27FC236}">
                <a16:creationId xmlns:a16="http://schemas.microsoft.com/office/drawing/2014/main" id="{920DF8B8-BB57-4FAB-8303-1EA0BDA6B7F5}"/>
              </a:ext>
            </a:extLst>
          </p:cNvPr>
          <p:cNvSpPr>
            <a:spLocks/>
          </p:cNvSpPr>
          <p:nvPr userDrawn="1"/>
        </p:nvSpPr>
        <p:spPr>
          <a:xfrm>
            <a:off x="7725144" y="4057645"/>
            <a:ext cx="925543" cy="453299"/>
          </a:xfrm>
          <a:prstGeom prst="rect">
            <a:avLst/>
          </a:prstGeom>
          <a:solidFill>
            <a:srgbClr val="ED212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237</a:t>
            </a:r>
          </a:p>
          <a:p>
            <a:pPr algn="ctr"/>
            <a:r>
              <a:rPr lang="en-GB" sz="800">
                <a:solidFill>
                  <a:schemeClr val="bg1"/>
                </a:solidFill>
              </a:rPr>
              <a:t>33</a:t>
            </a:r>
          </a:p>
          <a:p>
            <a:pPr algn="ctr"/>
            <a:r>
              <a:rPr lang="en-GB" sz="800">
                <a:solidFill>
                  <a:schemeClr val="bg1"/>
                </a:solidFill>
              </a:rPr>
              <a:t>36</a:t>
            </a:r>
          </a:p>
        </p:txBody>
      </p:sp>
      <p:sp>
        <p:nvSpPr>
          <p:cNvPr id="104" name="TextBox 103">
            <a:extLst>
              <a:ext uri="{FF2B5EF4-FFF2-40B4-BE49-F238E27FC236}">
                <a16:creationId xmlns:a16="http://schemas.microsoft.com/office/drawing/2014/main" id="{0E284CC6-D89E-4E2E-9C1A-D2D015D4CCE1}"/>
              </a:ext>
            </a:extLst>
          </p:cNvPr>
          <p:cNvSpPr txBox="1"/>
          <p:nvPr userDrawn="1"/>
        </p:nvSpPr>
        <p:spPr>
          <a:xfrm>
            <a:off x="7698761" y="4724173"/>
            <a:ext cx="4585333" cy="690399"/>
          </a:xfrm>
          <a:prstGeom prst="rect">
            <a:avLst/>
          </a:prstGeom>
          <a:noFill/>
        </p:spPr>
        <p:txBody>
          <a:bodyPr wrap="square" lIns="0" tIns="0" rIns="0" bIns="0" rtlCol="0">
            <a:noAutofit/>
          </a:bodyPr>
          <a:lstStyle/>
          <a:p>
            <a:pPr algn="l">
              <a:spcAft>
                <a:spcPts val="600"/>
              </a:spcAft>
            </a:pPr>
            <a:r>
              <a:rPr lang="en-US" sz="1000" b="1">
                <a:solidFill>
                  <a:sysClr val="windowText" lastClr="000000"/>
                </a:solidFill>
              </a:rPr>
              <a:t>Potential chart </a:t>
            </a:r>
            <a:r>
              <a:rPr lang="en-US" sz="1000" b="1" err="1">
                <a:solidFill>
                  <a:sysClr val="windowText" lastClr="000000"/>
                </a:solidFill>
              </a:rPr>
              <a:t>colour</a:t>
            </a:r>
            <a:r>
              <a:rPr lang="en-US" sz="1000" b="1">
                <a:solidFill>
                  <a:sysClr val="windowText" lastClr="000000"/>
                </a:solidFill>
              </a:rPr>
              <a:t> order</a:t>
            </a:r>
          </a:p>
          <a:p>
            <a:pPr marL="171450" indent="-171450" algn="l">
              <a:spcAft>
                <a:spcPts val="300"/>
              </a:spcAft>
              <a:buFont typeface="Arial" panose="020B0604020202020204" pitchFamily="34" charset="0"/>
              <a:buChar char="•"/>
            </a:pPr>
            <a:r>
              <a:rPr lang="en-US" sz="1000" b="0">
                <a:solidFill>
                  <a:sysClr val="windowText" lastClr="000000"/>
                </a:solidFill>
              </a:rPr>
              <a:t>Prioritize our blues, but they don’t have to be used all at once</a:t>
            </a:r>
          </a:p>
          <a:p>
            <a:pPr marL="171450" indent="-171450" algn="l">
              <a:spcAft>
                <a:spcPts val="300"/>
              </a:spcAft>
              <a:buFont typeface="Arial" panose="020B0604020202020204" pitchFamily="34" charset="0"/>
              <a:buChar char="•"/>
            </a:pPr>
            <a:r>
              <a:rPr lang="en-US" sz="1000" b="0">
                <a:solidFill>
                  <a:sysClr val="windowText" lastClr="000000"/>
                </a:solidFill>
              </a:rPr>
              <a:t>Mix light, mid and dark tones within data sets</a:t>
            </a:r>
          </a:p>
        </p:txBody>
      </p:sp>
      <p:cxnSp>
        <p:nvCxnSpPr>
          <p:cNvPr id="105" name="Straight Connector 104">
            <a:extLst>
              <a:ext uri="{FF2B5EF4-FFF2-40B4-BE49-F238E27FC236}">
                <a16:creationId xmlns:a16="http://schemas.microsoft.com/office/drawing/2014/main" id="{32E93FD9-5621-45B8-BDA7-4C88B41DB4D9}"/>
              </a:ext>
            </a:extLst>
          </p:cNvPr>
          <p:cNvCxnSpPr/>
          <p:nvPr userDrawn="1"/>
        </p:nvCxnSpPr>
        <p:spPr>
          <a:xfrm>
            <a:off x="7725143" y="3675164"/>
            <a:ext cx="443485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98F7303C-5EE8-4FA6-A437-87F2BF61E6C8}"/>
              </a:ext>
            </a:extLst>
          </p:cNvPr>
          <p:cNvCxnSpPr/>
          <p:nvPr userDrawn="1"/>
        </p:nvCxnSpPr>
        <p:spPr>
          <a:xfrm>
            <a:off x="7725143" y="4603974"/>
            <a:ext cx="443485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7" name="Group 106">
            <a:extLst>
              <a:ext uri="{FF2B5EF4-FFF2-40B4-BE49-F238E27FC236}">
                <a16:creationId xmlns:a16="http://schemas.microsoft.com/office/drawing/2014/main" id="{39C72177-73C5-408A-8C21-86379F35DFDA}"/>
              </a:ext>
            </a:extLst>
          </p:cNvPr>
          <p:cNvGrpSpPr/>
          <p:nvPr userDrawn="1"/>
        </p:nvGrpSpPr>
        <p:grpSpPr>
          <a:xfrm>
            <a:off x="7725143" y="5528460"/>
            <a:ext cx="4434855" cy="956867"/>
            <a:chOff x="6942744" y="5227726"/>
            <a:chExt cx="6397168" cy="1380293"/>
          </a:xfrm>
        </p:grpSpPr>
        <p:sp>
          <p:nvSpPr>
            <p:cNvPr id="108" name="Rectangle 107">
              <a:extLst>
                <a:ext uri="{FF2B5EF4-FFF2-40B4-BE49-F238E27FC236}">
                  <a16:creationId xmlns:a16="http://schemas.microsoft.com/office/drawing/2014/main" id="{09C4E567-3FDF-4915-8D1F-4D3869F8570F}"/>
                </a:ext>
              </a:extLst>
            </p:cNvPr>
            <p:cNvSpPr/>
            <p:nvPr userDrawn="1"/>
          </p:nvSpPr>
          <p:spPr>
            <a:xfrm>
              <a:off x="8821942" y="5227726"/>
              <a:ext cx="759576" cy="592341"/>
            </a:xfrm>
            <a:prstGeom prst="rect">
              <a:avLst/>
            </a:prstGeom>
            <a:solidFill>
              <a:srgbClr val="1E49E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30</a:t>
              </a:r>
            </a:p>
            <a:p>
              <a:pPr algn="ctr"/>
              <a:r>
                <a:rPr lang="en-GB" sz="800">
                  <a:solidFill>
                    <a:schemeClr val="bg1"/>
                  </a:solidFill>
                </a:rPr>
                <a:t>73</a:t>
              </a:r>
            </a:p>
            <a:p>
              <a:pPr algn="ctr"/>
              <a:r>
                <a:rPr lang="en-GB" sz="800">
                  <a:solidFill>
                    <a:schemeClr val="bg1"/>
                  </a:solidFill>
                </a:rPr>
                <a:t>226</a:t>
              </a:r>
            </a:p>
          </p:txBody>
        </p:sp>
        <p:sp>
          <p:nvSpPr>
            <p:cNvPr id="109" name="Rectangle 108">
              <a:extLst>
                <a:ext uri="{FF2B5EF4-FFF2-40B4-BE49-F238E27FC236}">
                  <a16:creationId xmlns:a16="http://schemas.microsoft.com/office/drawing/2014/main" id="{2DA33985-45D0-4046-B44C-8DCBCFFD86AC}"/>
                </a:ext>
              </a:extLst>
            </p:cNvPr>
            <p:cNvSpPr/>
            <p:nvPr userDrawn="1"/>
          </p:nvSpPr>
          <p:spPr>
            <a:xfrm>
              <a:off x="6942744" y="5227726"/>
              <a:ext cx="759576" cy="592341"/>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0</a:t>
              </a:r>
            </a:p>
            <a:p>
              <a:pPr algn="ctr"/>
              <a:r>
                <a:rPr lang="en-GB" sz="800">
                  <a:solidFill>
                    <a:schemeClr val="bg1"/>
                  </a:solidFill>
                </a:rPr>
                <a:t>51</a:t>
              </a:r>
            </a:p>
            <a:p>
              <a:pPr algn="ctr"/>
              <a:r>
                <a:rPr lang="en-GB" sz="800">
                  <a:solidFill>
                    <a:schemeClr val="bg1"/>
                  </a:solidFill>
                </a:rPr>
                <a:t>141</a:t>
              </a:r>
            </a:p>
          </p:txBody>
        </p:sp>
        <p:sp>
          <p:nvSpPr>
            <p:cNvPr id="110" name="Rectangle 109">
              <a:extLst>
                <a:ext uri="{FF2B5EF4-FFF2-40B4-BE49-F238E27FC236}">
                  <a16:creationId xmlns:a16="http://schemas.microsoft.com/office/drawing/2014/main" id="{60024D76-5422-4C07-A547-F2C593130265}"/>
                </a:ext>
              </a:extLst>
            </p:cNvPr>
            <p:cNvSpPr/>
            <p:nvPr userDrawn="1"/>
          </p:nvSpPr>
          <p:spPr>
            <a:xfrm>
              <a:off x="9761541" y="5227726"/>
              <a:ext cx="759576" cy="592341"/>
            </a:xfrm>
            <a:prstGeom prst="rect">
              <a:avLst/>
            </a:prstGeom>
            <a:solidFill>
              <a:srgbClr val="76D2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ysClr val="windowText" lastClr="000000"/>
                  </a:solidFill>
                </a:rPr>
                <a:t>118</a:t>
              </a:r>
            </a:p>
            <a:p>
              <a:pPr algn="ctr"/>
              <a:r>
                <a:rPr lang="en-GB" sz="800">
                  <a:solidFill>
                    <a:sysClr val="windowText" lastClr="000000"/>
                  </a:solidFill>
                </a:rPr>
                <a:t>210</a:t>
              </a:r>
            </a:p>
            <a:p>
              <a:pPr algn="ctr"/>
              <a:r>
                <a:rPr lang="en-GB" sz="800">
                  <a:solidFill>
                    <a:sysClr val="windowText" lastClr="000000"/>
                  </a:solidFill>
                </a:rPr>
                <a:t>255</a:t>
              </a:r>
            </a:p>
          </p:txBody>
        </p:sp>
        <p:sp>
          <p:nvSpPr>
            <p:cNvPr id="111" name="Rectangle 110">
              <a:extLst>
                <a:ext uri="{FF2B5EF4-FFF2-40B4-BE49-F238E27FC236}">
                  <a16:creationId xmlns:a16="http://schemas.microsoft.com/office/drawing/2014/main" id="{06E42AD4-4E53-43DB-966B-14EA0ED3E458}"/>
                </a:ext>
              </a:extLst>
            </p:cNvPr>
            <p:cNvSpPr/>
            <p:nvPr userDrawn="1"/>
          </p:nvSpPr>
          <p:spPr>
            <a:xfrm>
              <a:off x="11640737" y="5227726"/>
              <a:ext cx="759576" cy="592341"/>
            </a:xfrm>
            <a:prstGeom prst="rect">
              <a:avLst/>
            </a:prstGeom>
            <a:solidFill>
              <a:srgbClr val="B497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180</a:t>
              </a:r>
            </a:p>
            <a:p>
              <a:pPr algn="ctr"/>
              <a:r>
                <a:rPr lang="en-GB" sz="800">
                  <a:solidFill>
                    <a:schemeClr val="bg1"/>
                  </a:solidFill>
                </a:rPr>
                <a:t>151</a:t>
              </a:r>
            </a:p>
            <a:p>
              <a:pPr algn="ctr"/>
              <a:r>
                <a:rPr lang="en-GB" sz="800">
                  <a:solidFill>
                    <a:schemeClr val="bg1"/>
                  </a:solidFill>
                </a:rPr>
                <a:t>255</a:t>
              </a:r>
            </a:p>
          </p:txBody>
        </p:sp>
        <p:sp>
          <p:nvSpPr>
            <p:cNvPr id="112" name="Rectangle 111">
              <a:extLst>
                <a:ext uri="{FF2B5EF4-FFF2-40B4-BE49-F238E27FC236}">
                  <a16:creationId xmlns:a16="http://schemas.microsoft.com/office/drawing/2014/main" id="{3123BFF0-C9BC-4A9F-8C1A-6677CDC1F631}"/>
                </a:ext>
              </a:extLst>
            </p:cNvPr>
            <p:cNvSpPr/>
            <p:nvPr userDrawn="1"/>
          </p:nvSpPr>
          <p:spPr>
            <a:xfrm>
              <a:off x="8821942" y="6015678"/>
              <a:ext cx="759576" cy="592341"/>
            </a:xfrm>
            <a:prstGeom prst="rect">
              <a:avLst/>
            </a:prstGeom>
            <a:solidFill>
              <a:srgbClr val="FD349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253</a:t>
              </a:r>
            </a:p>
            <a:p>
              <a:pPr algn="ctr"/>
              <a:r>
                <a:rPr lang="en-GB" sz="800">
                  <a:solidFill>
                    <a:schemeClr val="bg1"/>
                  </a:solidFill>
                </a:rPr>
                <a:t>52</a:t>
              </a:r>
            </a:p>
            <a:p>
              <a:pPr algn="ctr"/>
              <a:r>
                <a:rPr lang="en-GB" sz="800">
                  <a:solidFill>
                    <a:schemeClr val="bg1"/>
                  </a:solidFill>
                </a:rPr>
                <a:t>156</a:t>
              </a:r>
            </a:p>
          </p:txBody>
        </p:sp>
        <p:sp>
          <p:nvSpPr>
            <p:cNvPr id="113" name="Rectangle 112">
              <a:extLst>
                <a:ext uri="{FF2B5EF4-FFF2-40B4-BE49-F238E27FC236}">
                  <a16:creationId xmlns:a16="http://schemas.microsoft.com/office/drawing/2014/main" id="{2B91896C-FA19-4C29-A6A4-8285D7F3418C}"/>
                </a:ext>
              </a:extLst>
            </p:cNvPr>
            <p:cNvSpPr/>
            <p:nvPr userDrawn="1"/>
          </p:nvSpPr>
          <p:spPr>
            <a:xfrm>
              <a:off x="10701139" y="5227726"/>
              <a:ext cx="759576" cy="592341"/>
            </a:xfrm>
            <a:prstGeom prst="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114</a:t>
              </a:r>
            </a:p>
            <a:p>
              <a:pPr algn="ctr"/>
              <a:r>
                <a:rPr lang="en-GB" sz="800">
                  <a:solidFill>
                    <a:schemeClr val="bg1"/>
                  </a:solidFill>
                </a:rPr>
                <a:t>19</a:t>
              </a:r>
            </a:p>
            <a:p>
              <a:pPr algn="ctr"/>
              <a:r>
                <a:rPr lang="en-GB" sz="800">
                  <a:solidFill>
                    <a:schemeClr val="bg1"/>
                  </a:solidFill>
                </a:rPr>
                <a:t>234</a:t>
              </a:r>
            </a:p>
          </p:txBody>
        </p:sp>
        <p:sp>
          <p:nvSpPr>
            <p:cNvPr id="114" name="Rectangle 113">
              <a:extLst>
                <a:ext uri="{FF2B5EF4-FFF2-40B4-BE49-F238E27FC236}">
                  <a16:creationId xmlns:a16="http://schemas.microsoft.com/office/drawing/2014/main" id="{48E4376B-58CB-4B0E-AB7F-3AF61E7659F9}"/>
                </a:ext>
              </a:extLst>
            </p:cNvPr>
            <p:cNvSpPr/>
            <p:nvPr userDrawn="1"/>
          </p:nvSpPr>
          <p:spPr>
            <a:xfrm>
              <a:off x="9761541" y="6015678"/>
              <a:ext cx="759576" cy="592341"/>
            </a:xfrm>
            <a:prstGeom prst="rect">
              <a:avLst/>
            </a:prstGeom>
            <a:solidFill>
              <a:srgbClr val="FFA3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255</a:t>
              </a:r>
            </a:p>
            <a:p>
              <a:pPr algn="ctr"/>
              <a:r>
                <a:rPr lang="en-GB" sz="800">
                  <a:solidFill>
                    <a:schemeClr val="bg1"/>
                  </a:solidFill>
                </a:rPr>
                <a:t>163</a:t>
              </a:r>
            </a:p>
            <a:p>
              <a:pPr algn="ctr"/>
              <a:r>
                <a:rPr lang="en-GB" sz="800">
                  <a:solidFill>
                    <a:schemeClr val="bg1"/>
                  </a:solidFill>
                </a:rPr>
                <a:t>218</a:t>
              </a:r>
            </a:p>
          </p:txBody>
        </p:sp>
        <p:sp>
          <p:nvSpPr>
            <p:cNvPr id="115" name="Rectangle 114">
              <a:extLst>
                <a:ext uri="{FF2B5EF4-FFF2-40B4-BE49-F238E27FC236}">
                  <a16:creationId xmlns:a16="http://schemas.microsoft.com/office/drawing/2014/main" id="{6CCBC42E-797C-4CB6-8C59-2D6FCDDB1F33}"/>
                </a:ext>
              </a:extLst>
            </p:cNvPr>
            <p:cNvSpPr/>
            <p:nvPr userDrawn="1"/>
          </p:nvSpPr>
          <p:spPr>
            <a:xfrm>
              <a:off x="6942744" y="6015678"/>
              <a:ext cx="759576" cy="592341"/>
            </a:xfrm>
            <a:prstGeom prst="rect">
              <a:avLst/>
            </a:prstGeom>
            <a:solidFill>
              <a:srgbClr val="00C0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0</a:t>
              </a:r>
            </a:p>
            <a:p>
              <a:pPr algn="ctr"/>
              <a:r>
                <a:rPr lang="en-GB" sz="800">
                  <a:solidFill>
                    <a:schemeClr val="bg1"/>
                  </a:solidFill>
                </a:rPr>
                <a:t>192</a:t>
              </a:r>
            </a:p>
            <a:p>
              <a:pPr algn="ctr"/>
              <a:r>
                <a:rPr lang="en-GB" sz="800">
                  <a:solidFill>
                    <a:schemeClr val="bg1"/>
                  </a:solidFill>
                </a:rPr>
                <a:t>174</a:t>
              </a:r>
            </a:p>
          </p:txBody>
        </p:sp>
        <p:sp>
          <p:nvSpPr>
            <p:cNvPr id="116" name="Rectangle 115">
              <a:extLst>
                <a:ext uri="{FF2B5EF4-FFF2-40B4-BE49-F238E27FC236}">
                  <a16:creationId xmlns:a16="http://schemas.microsoft.com/office/drawing/2014/main" id="{691DA2AF-1629-48DB-9571-C0A4059F3B38}"/>
                </a:ext>
              </a:extLst>
            </p:cNvPr>
            <p:cNvSpPr/>
            <p:nvPr userDrawn="1"/>
          </p:nvSpPr>
          <p:spPr>
            <a:xfrm>
              <a:off x="12580336" y="6015678"/>
              <a:ext cx="759576" cy="592341"/>
            </a:xfrm>
            <a:prstGeom prst="rect">
              <a:avLst/>
            </a:prstGeom>
            <a:solidFill>
              <a:srgbClr val="63EB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ysClr val="windowText" lastClr="000000"/>
                  </a:solidFill>
                </a:rPr>
                <a:t>99</a:t>
              </a:r>
            </a:p>
            <a:p>
              <a:pPr algn="ctr"/>
              <a:r>
                <a:rPr lang="en-GB" sz="800">
                  <a:solidFill>
                    <a:sysClr val="windowText" lastClr="000000"/>
                  </a:solidFill>
                </a:rPr>
                <a:t>235</a:t>
              </a:r>
            </a:p>
            <a:p>
              <a:pPr algn="ctr"/>
              <a:r>
                <a:rPr lang="en-GB" sz="800">
                  <a:solidFill>
                    <a:sysClr val="windowText" lastClr="000000"/>
                  </a:solidFill>
                </a:rPr>
                <a:t>218</a:t>
              </a:r>
            </a:p>
          </p:txBody>
        </p:sp>
        <p:sp>
          <p:nvSpPr>
            <p:cNvPr id="117" name="Rectangle 116">
              <a:extLst>
                <a:ext uri="{FF2B5EF4-FFF2-40B4-BE49-F238E27FC236}">
                  <a16:creationId xmlns:a16="http://schemas.microsoft.com/office/drawing/2014/main" id="{7004D9F3-522B-4798-8584-5DAEBCA82D69}"/>
                </a:ext>
              </a:extLst>
            </p:cNvPr>
            <p:cNvSpPr/>
            <p:nvPr userDrawn="1"/>
          </p:nvSpPr>
          <p:spPr>
            <a:xfrm>
              <a:off x="7882343" y="5227726"/>
              <a:ext cx="759576" cy="592341"/>
            </a:xfrm>
            <a:prstGeom prst="rect">
              <a:avLst/>
            </a:prstGeom>
            <a:solidFill>
              <a:srgbClr val="00B8F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0</a:t>
              </a:r>
            </a:p>
            <a:p>
              <a:pPr algn="ctr"/>
              <a:r>
                <a:rPr lang="en-GB" sz="800">
                  <a:solidFill>
                    <a:schemeClr val="bg1"/>
                  </a:solidFill>
                </a:rPr>
                <a:t>184</a:t>
              </a:r>
            </a:p>
            <a:p>
              <a:pPr algn="ctr"/>
              <a:r>
                <a:rPr lang="en-GB" sz="800">
                  <a:solidFill>
                    <a:schemeClr val="bg1"/>
                  </a:solidFill>
                </a:rPr>
                <a:t>245</a:t>
              </a:r>
            </a:p>
          </p:txBody>
        </p:sp>
        <p:sp>
          <p:nvSpPr>
            <p:cNvPr id="118" name="Rectangle 117">
              <a:extLst>
                <a:ext uri="{FF2B5EF4-FFF2-40B4-BE49-F238E27FC236}">
                  <a16:creationId xmlns:a16="http://schemas.microsoft.com/office/drawing/2014/main" id="{DDFAE922-1756-4DBB-9867-8AF985CB3C58}"/>
                </a:ext>
              </a:extLst>
            </p:cNvPr>
            <p:cNvSpPr/>
            <p:nvPr userDrawn="1"/>
          </p:nvSpPr>
          <p:spPr>
            <a:xfrm>
              <a:off x="11640737" y="6015678"/>
              <a:ext cx="759576" cy="592341"/>
            </a:xfrm>
            <a:prstGeom prst="rect">
              <a:avLst/>
            </a:prstGeom>
            <a:solidFill>
              <a:srgbClr val="510DB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81</a:t>
              </a:r>
            </a:p>
            <a:p>
              <a:pPr algn="ctr"/>
              <a:r>
                <a:rPr lang="en-GB" sz="800">
                  <a:solidFill>
                    <a:schemeClr val="bg1"/>
                  </a:solidFill>
                </a:rPr>
                <a:t>13</a:t>
              </a:r>
            </a:p>
            <a:p>
              <a:pPr algn="ctr"/>
              <a:r>
                <a:rPr lang="en-GB" sz="800">
                  <a:solidFill>
                    <a:schemeClr val="bg1"/>
                  </a:solidFill>
                </a:rPr>
                <a:t>188</a:t>
              </a:r>
            </a:p>
          </p:txBody>
        </p:sp>
        <p:sp>
          <p:nvSpPr>
            <p:cNvPr id="119" name="Rectangle 118">
              <a:extLst>
                <a:ext uri="{FF2B5EF4-FFF2-40B4-BE49-F238E27FC236}">
                  <a16:creationId xmlns:a16="http://schemas.microsoft.com/office/drawing/2014/main" id="{88FF5845-C594-4FAB-AA8F-EA33A333B321}"/>
                </a:ext>
              </a:extLst>
            </p:cNvPr>
            <p:cNvSpPr/>
            <p:nvPr userDrawn="1"/>
          </p:nvSpPr>
          <p:spPr>
            <a:xfrm>
              <a:off x="12580336" y="5227726"/>
              <a:ext cx="759576" cy="592341"/>
            </a:xfrm>
            <a:prstGeom prst="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9</a:t>
              </a:r>
            </a:p>
            <a:p>
              <a:pPr algn="ctr"/>
              <a:r>
                <a:rPr lang="en-GB" sz="800">
                  <a:solidFill>
                    <a:schemeClr val="bg1"/>
                  </a:solidFill>
                </a:rPr>
                <a:t>142</a:t>
              </a:r>
            </a:p>
            <a:p>
              <a:pPr algn="ctr"/>
              <a:r>
                <a:rPr lang="en-GB" sz="800">
                  <a:solidFill>
                    <a:schemeClr val="bg1"/>
                  </a:solidFill>
                </a:rPr>
                <a:t>126</a:t>
              </a:r>
            </a:p>
          </p:txBody>
        </p:sp>
        <p:sp>
          <p:nvSpPr>
            <p:cNvPr id="120" name="Rectangle 119">
              <a:extLst>
                <a:ext uri="{FF2B5EF4-FFF2-40B4-BE49-F238E27FC236}">
                  <a16:creationId xmlns:a16="http://schemas.microsoft.com/office/drawing/2014/main" id="{BDF8DBD9-3426-4B1A-A0E8-1F5F3DA02FE2}"/>
                </a:ext>
              </a:extLst>
            </p:cNvPr>
            <p:cNvSpPr/>
            <p:nvPr userDrawn="1"/>
          </p:nvSpPr>
          <p:spPr>
            <a:xfrm>
              <a:off x="10701139" y="6015678"/>
              <a:ext cx="759576" cy="592341"/>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102</a:t>
              </a:r>
            </a:p>
            <a:p>
              <a:pPr algn="ctr"/>
              <a:r>
                <a:rPr lang="en-GB" sz="800">
                  <a:solidFill>
                    <a:schemeClr val="bg1"/>
                  </a:solidFill>
                </a:rPr>
                <a:t>102</a:t>
              </a:r>
            </a:p>
            <a:p>
              <a:pPr algn="ctr"/>
              <a:r>
                <a:rPr lang="en-GB" sz="800">
                  <a:solidFill>
                    <a:schemeClr val="bg1"/>
                  </a:solidFill>
                </a:rPr>
                <a:t>102</a:t>
              </a:r>
            </a:p>
          </p:txBody>
        </p:sp>
        <p:sp>
          <p:nvSpPr>
            <p:cNvPr id="121" name="Rectangle 120">
              <a:extLst>
                <a:ext uri="{FF2B5EF4-FFF2-40B4-BE49-F238E27FC236}">
                  <a16:creationId xmlns:a16="http://schemas.microsoft.com/office/drawing/2014/main" id="{7F2702EE-4E6E-4980-B5D2-9FC76A136BA8}"/>
                </a:ext>
              </a:extLst>
            </p:cNvPr>
            <p:cNvSpPr/>
            <p:nvPr userDrawn="1"/>
          </p:nvSpPr>
          <p:spPr>
            <a:xfrm>
              <a:off x="7882343" y="6015678"/>
              <a:ext cx="759576" cy="592341"/>
            </a:xfrm>
            <a:prstGeom prst="rect">
              <a:avLst/>
            </a:prstGeom>
            <a:solidFill>
              <a:srgbClr val="AB0D8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00">
                  <a:solidFill>
                    <a:schemeClr val="bg1"/>
                  </a:solidFill>
                </a:rPr>
                <a:t>171</a:t>
              </a:r>
            </a:p>
            <a:p>
              <a:pPr algn="ctr"/>
              <a:r>
                <a:rPr lang="en-GB" sz="800">
                  <a:solidFill>
                    <a:schemeClr val="bg1"/>
                  </a:solidFill>
                </a:rPr>
                <a:t>13</a:t>
              </a:r>
            </a:p>
            <a:p>
              <a:pPr algn="ctr"/>
              <a:r>
                <a:rPr lang="en-GB" sz="800">
                  <a:solidFill>
                    <a:schemeClr val="bg1"/>
                  </a:solidFill>
                </a:rPr>
                <a:t>130</a:t>
              </a:r>
            </a:p>
          </p:txBody>
        </p:sp>
      </p:grpSp>
    </p:spTree>
    <p:extLst>
      <p:ext uri="{BB962C8B-B14F-4D97-AF65-F5344CB8AC3E}">
        <p14:creationId xmlns:p14="http://schemas.microsoft.com/office/powerpoint/2010/main" val="165694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Right Vertical Window Image_Cobalt Blue">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0DCC4F-2F0C-F436-1F39-05E9507CBC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60" y="0"/>
            <a:ext cx="13472895" cy="7559673"/>
          </a:xfrm>
          <a:prstGeom prst="rect">
            <a:avLst/>
          </a:prstGeom>
        </p:spPr>
      </p:pic>
      <p:sp>
        <p:nvSpPr>
          <p:cNvPr id="2" name="Title 1"/>
          <p:cNvSpPr>
            <a:spLocks noGrp="1"/>
          </p:cNvSpPr>
          <p:nvPr>
            <p:ph type="ctrTitle" hasCustomPrompt="1"/>
          </p:nvPr>
        </p:nvSpPr>
        <p:spPr>
          <a:xfrm>
            <a:off x="1100666" y="1605399"/>
            <a:ext cx="5786722" cy="3794918"/>
          </a:xfrm>
          <a:noFill/>
          <a:ln w="3175">
            <a:noFill/>
            <a:prstDash val="lgDash"/>
          </a:ln>
        </p:spPr>
        <p:txBody>
          <a:bodyPr lIns="0" tIns="0" rIns="0" bIns="0" anchor="t" anchorCtr="0">
            <a:noAutofit/>
          </a:bodyPr>
          <a:lstStyle>
            <a:lvl1pPr algn="l">
              <a:defRPr sz="7275" baseline="0">
                <a:solidFill>
                  <a:schemeClr val="tx2"/>
                </a:solidFill>
              </a:defRPr>
            </a:lvl1pPr>
          </a:lstStyle>
          <a:p>
            <a:r>
              <a:rPr lang="en-GB"/>
              <a:t>Title slide text only</a:t>
            </a:r>
            <a:endParaRPr lang="en-US"/>
          </a:p>
        </p:txBody>
      </p:sp>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1100664" y="677886"/>
            <a:ext cx="1004675" cy="409302"/>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100796" tIns="50398" rIns="100796" bIns="50398" numCol="1" anchor="t" anchorCtr="0" compatLnSpc="1">
            <a:prstTxWarp prst="textNoShape">
              <a:avLst/>
            </a:prstTxWarp>
          </a:bodyPr>
          <a:lstStyle/>
          <a:p>
            <a:pPr marL="0" marR="0" lvl="0" indent="0" algn="l" defTabSz="1007943" rtl="0" eaLnBrk="1" fontAlgn="auto" latinLnBrk="0" hangingPunct="1">
              <a:lnSpc>
                <a:spcPct val="100000"/>
              </a:lnSpc>
              <a:spcBef>
                <a:spcPts val="0"/>
              </a:spcBef>
              <a:spcAft>
                <a:spcPts val="0"/>
              </a:spcAft>
              <a:buClrTx/>
              <a:buSzTx/>
              <a:buFontTx/>
              <a:buNone/>
              <a:tabLst/>
              <a:defRPr/>
            </a:pPr>
            <a:endParaRPr kumimoji="0" lang="en-GB" sz="1984" b="0" i="0" u="none" strike="noStrike" kern="1200" cap="none" spc="0" normalizeH="0" baseline="0" noProof="0">
              <a:ln>
                <a:noFill/>
              </a:ln>
              <a:solidFill>
                <a:srgbClr val="000000"/>
              </a:solidFill>
              <a:effectLst/>
              <a:uLnTx/>
              <a:uFillTx/>
              <a:latin typeface="Arial"/>
              <a:ea typeface="+mn-ea"/>
              <a:cs typeface="+mn-cs"/>
            </a:endParaRPr>
          </a:p>
        </p:txBody>
      </p:sp>
      <p:sp>
        <p:nvSpPr>
          <p:cNvPr id="8" name="Freeform 19">
            <a:extLst>
              <a:ext uri="{FF2B5EF4-FFF2-40B4-BE49-F238E27FC236}">
                <a16:creationId xmlns:a16="http://schemas.microsoft.com/office/drawing/2014/main" id="{C5CCCCF1-8E34-4341-A6C5-97CC39680E55}"/>
              </a:ext>
            </a:extLst>
          </p:cNvPr>
          <p:cNvSpPr>
            <a:spLocks noChangeAspect="1" noEditPoints="1"/>
          </p:cNvSpPr>
          <p:nvPr userDrawn="1"/>
        </p:nvSpPr>
        <p:spPr bwMode="auto">
          <a:xfrm>
            <a:off x="1100664" y="1496490"/>
            <a:ext cx="1004675" cy="409302"/>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100796" tIns="50398" rIns="100796" bIns="50398" numCol="1" anchor="t" anchorCtr="0" compatLnSpc="1">
            <a:prstTxWarp prst="textNoShape">
              <a:avLst/>
            </a:prstTxWarp>
          </a:bodyPr>
          <a:lstStyle/>
          <a:p>
            <a:pPr marL="0" marR="0" lvl="0" indent="0" algn="l" defTabSz="1007943" rtl="0" eaLnBrk="1" fontAlgn="auto" latinLnBrk="0" hangingPunct="1">
              <a:lnSpc>
                <a:spcPct val="100000"/>
              </a:lnSpc>
              <a:spcBef>
                <a:spcPts val="0"/>
              </a:spcBef>
              <a:spcAft>
                <a:spcPts val="0"/>
              </a:spcAft>
              <a:buClrTx/>
              <a:buSzTx/>
              <a:buFontTx/>
              <a:buNone/>
              <a:tabLst/>
              <a:defRPr/>
            </a:pPr>
            <a:endParaRPr kumimoji="0" lang="en-GB" sz="1984" b="0" i="0" u="none" strike="noStrike" kern="1200" cap="none" spc="0" normalizeH="0" baseline="0" noProof="0">
              <a:ln>
                <a:noFill/>
              </a:ln>
              <a:solidFill>
                <a:srgbClr val="000000"/>
              </a:solidFill>
              <a:effectLst/>
              <a:uLnTx/>
              <a:uFillTx/>
              <a:latin typeface="Arial"/>
              <a:ea typeface="+mn-ea"/>
              <a:cs typeface="+mn-cs"/>
            </a:endParaRPr>
          </a:p>
        </p:txBody>
      </p:sp>
      <p:sp>
        <p:nvSpPr>
          <p:cNvPr id="6" name="Text Placeholder 3"/>
          <p:cNvSpPr>
            <a:spLocks noGrp="1"/>
          </p:cNvSpPr>
          <p:nvPr userDrawn="1">
            <p:ph type="body" sz="quarter" idx="11"/>
          </p:nvPr>
        </p:nvSpPr>
        <p:spPr>
          <a:xfrm>
            <a:off x="1100666" y="5519300"/>
            <a:ext cx="5786722" cy="892875"/>
          </a:xfrm>
          <a:ln w="3175">
            <a:noFill/>
            <a:prstDash val="lgDash"/>
          </a:ln>
        </p:spPr>
        <p:txBody>
          <a:bodyPr wrap="square" anchor="b">
            <a:noAutofit/>
          </a:bodyPr>
          <a:lstStyle>
            <a:lvl1pPr>
              <a:defRPr sz="1543">
                <a:solidFill>
                  <a:schemeClr val="tx2"/>
                </a:solidFill>
              </a:defRPr>
            </a:lvl1pPr>
            <a:lvl2pPr>
              <a:defRPr sz="1543">
                <a:solidFill>
                  <a:schemeClr val="tx2"/>
                </a:solidFill>
              </a:defRPr>
            </a:lvl2pPr>
            <a:lvl3pPr>
              <a:buClr>
                <a:schemeClr val="bg1"/>
              </a:buClr>
              <a:defRPr sz="1213">
                <a:solidFill>
                  <a:schemeClr val="bg1"/>
                </a:solidFill>
              </a:defRPr>
            </a:lvl3pPr>
            <a:lvl4pPr>
              <a:buClr>
                <a:schemeClr val="bg1"/>
              </a:buClr>
              <a:defRPr sz="1213">
                <a:solidFill>
                  <a:schemeClr val="bg1"/>
                </a:solidFill>
              </a:defRPr>
            </a:lvl4pPr>
            <a:lvl5pPr>
              <a:buClr>
                <a:schemeClr val="bg1"/>
              </a:buClr>
              <a:defRPr sz="1213">
                <a:solidFill>
                  <a:schemeClr val="bg1"/>
                </a:solidFill>
              </a:defRPr>
            </a:lvl5pPr>
          </a:lstStyle>
          <a:p>
            <a:pPr lvl="0"/>
            <a:r>
              <a:rPr lang="en-US"/>
              <a:t>Click to edit Master text styles</a:t>
            </a:r>
          </a:p>
          <a:p>
            <a:pPr lvl="1"/>
            <a:r>
              <a:rPr lang="en-US"/>
              <a:t>Second level</a:t>
            </a:r>
          </a:p>
        </p:txBody>
      </p:sp>
      <p:pic>
        <p:nvPicPr>
          <p:cNvPr id="9" name="Graphic 8">
            <a:extLst>
              <a:ext uri="{FF2B5EF4-FFF2-40B4-BE49-F238E27FC236}">
                <a16:creationId xmlns:a16="http://schemas.microsoft.com/office/drawing/2014/main" id="{AA9325F0-DADC-43A7-A4FF-97033BB2202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00664" y="409302"/>
            <a:ext cx="1007983" cy="406033"/>
          </a:xfrm>
          <a:prstGeom prst="rect">
            <a:avLst/>
          </a:prstGeom>
        </p:spPr>
      </p:pic>
    </p:spTree>
    <p:extLst>
      <p:ext uri="{BB962C8B-B14F-4D97-AF65-F5344CB8AC3E}">
        <p14:creationId xmlns:p14="http://schemas.microsoft.com/office/powerpoint/2010/main" val="35631449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lor palet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F5724-C137-47F3-B441-6C1B9714F578}"/>
              </a:ext>
            </a:extLst>
          </p:cNvPr>
          <p:cNvSpPr>
            <a:spLocks noGrp="1"/>
          </p:cNvSpPr>
          <p:nvPr>
            <p:ph type="title"/>
          </p:nvPr>
        </p:nvSpPr>
        <p:spPr>
          <a:solidFill>
            <a:schemeClr val="bg1"/>
          </a:solidFill>
        </p:spPr>
        <p:txBody>
          <a:bodyPr/>
          <a:lstStyle/>
          <a:p>
            <a:r>
              <a:rPr lang="en-US"/>
              <a:t>Click to edit Master title style</a:t>
            </a:r>
            <a:endParaRPr lang="en-GB"/>
          </a:p>
        </p:txBody>
      </p:sp>
      <p:sp>
        <p:nvSpPr>
          <p:cNvPr id="4" name="Rectangle 3">
            <a:extLst>
              <a:ext uri="{FF2B5EF4-FFF2-40B4-BE49-F238E27FC236}">
                <a16:creationId xmlns:a16="http://schemas.microsoft.com/office/drawing/2014/main" id="{1ACC0FFF-EDF5-49D0-8C1F-A5D5BA3335B9}"/>
              </a:ext>
            </a:extLst>
          </p:cNvPr>
          <p:cNvSpPr/>
          <p:nvPr userDrawn="1"/>
        </p:nvSpPr>
        <p:spPr>
          <a:xfrm>
            <a:off x="1100526" y="2476387"/>
            <a:ext cx="925543" cy="453299"/>
          </a:xfrm>
          <a:prstGeom prst="rect">
            <a:avLst/>
          </a:prstGeom>
          <a:solidFill>
            <a:srgbClr val="1E49E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0197" tIns="60197" rIns="60197" bIns="60197" rtlCol="0" anchor="ctr"/>
          <a:lstStyle/>
          <a:p>
            <a:pPr algn="ctr"/>
            <a:r>
              <a:rPr lang="en-GB" sz="882">
                <a:solidFill>
                  <a:schemeClr val="bg1"/>
                </a:solidFill>
              </a:rPr>
              <a:t>30</a:t>
            </a:r>
          </a:p>
          <a:p>
            <a:pPr algn="ctr"/>
            <a:r>
              <a:rPr lang="en-GB" sz="882">
                <a:solidFill>
                  <a:schemeClr val="bg1"/>
                </a:solidFill>
              </a:rPr>
              <a:t>73</a:t>
            </a:r>
          </a:p>
          <a:p>
            <a:pPr algn="ctr"/>
            <a:r>
              <a:rPr lang="en-GB" sz="882">
                <a:solidFill>
                  <a:schemeClr val="bg1"/>
                </a:solidFill>
              </a:rPr>
              <a:t>226</a:t>
            </a:r>
          </a:p>
        </p:txBody>
      </p:sp>
      <p:sp>
        <p:nvSpPr>
          <p:cNvPr id="5" name="Rectangle 4">
            <a:extLst>
              <a:ext uri="{FF2B5EF4-FFF2-40B4-BE49-F238E27FC236}">
                <a16:creationId xmlns:a16="http://schemas.microsoft.com/office/drawing/2014/main" id="{081F4118-D01B-40DD-940F-068338DB15A5}"/>
              </a:ext>
            </a:extLst>
          </p:cNvPr>
          <p:cNvSpPr/>
          <p:nvPr userDrawn="1"/>
        </p:nvSpPr>
        <p:spPr>
          <a:xfrm>
            <a:off x="1100526" y="1909178"/>
            <a:ext cx="925543" cy="453299"/>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0197" tIns="60197" rIns="60197" bIns="60197" rtlCol="0" anchor="ctr"/>
          <a:lstStyle/>
          <a:p>
            <a:pPr algn="ctr"/>
            <a:r>
              <a:rPr lang="en-GB" sz="882">
                <a:solidFill>
                  <a:schemeClr val="bg1"/>
                </a:solidFill>
              </a:rPr>
              <a:t>0</a:t>
            </a:r>
          </a:p>
          <a:p>
            <a:pPr algn="ctr"/>
            <a:r>
              <a:rPr lang="en-GB" sz="882">
                <a:solidFill>
                  <a:schemeClr val="bg1"/>
                </a:solidFill>
              </a:rPr>
              <a:t>51</a:t>
            </a:r>
          </a:p>
          <a:p>
            <a:pPr algn="ctr"/>
            <a:r>
              <a:rPr lang="en-GB" sz="882">
                <a:solidFill>
                  <a:schemeClr val="bg1"/>
                </a:solidFill>
              </a:rPr>
              <a:t>141</a:t>
            </a:r>
          </a:p>
        </p:txBody>
      </p:sp>
      <p:sp>
        <p:nvSpPr>
          <p:cNvPr id="6" name="Rectangle 5">
            <a:extLst>
              <a:ext uri="{FF2B5EF4-FFF2-40B4-BE49-F238E27FC236}">
                <a16:creationId xmlns:a16="http://schemas.microsoft.com/office/drawing/2014/main" id="{4A97C791-7BB0-4AC9-BDE9-68939F34221B}"/>
              </a:ext>
            </a:extLst>
          </p:cNvPr>
          <p:cNvSpPr/>
          <p:nvPr userDrawn="1"/>
        </p:nvSpPr>
        <p:spPr>
          <a:xfrm>
            <a:off x="1100526" y="3043596"/>
            <a:ext cx="925543" cy="453299"/>
          </a:xfrm>
          <a:prstGeom prst="rect">
            <a:avLst/>
          </a:prstGeom>
          <a:solidFill>
            <a:srgbClr val="0C233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0197" tIns="60197" rIns="60197" bIns="60197" rtlCol="0" anchor="ctr"/>
          <a:lstStyle/>
          <a:p>
            <a:pPr algn="ctr"/>
            <a:r>
              <a:rPr lang="en-GB" sz="882">
                <a:solidFill>
                  <a:schemeClr val="bg1"/>
                </a:solidFill>
              </a:rPr>
              <a:t>12</a:t>
            </a:r>
          </a:p>
          <a:p>
            <a:pPr algn="ctr"/>
            <a:r>
              <a:rPr lang="en-GB" sz="882">
                <a:solidFill>
                  <a:schemeClr val="bg1"/>
                </a:solidFill>
              </a:rPr>
              <a:t>35</a:t>
            </a:r>
          </a:p>
          <a:p>
            <a:pPr algn="ctr"/>
            <a:r>
              <a:rPr lang="en-GB" sz="882">
                <a:solidFill>
                  <a:schemeClr val="bg1"/>
                </a:solidFill>
              </a:rPr>
              <a:t>60</a:t>
            </a:r>
          </a:p>
        </p:txBody>
      </p:sp>
      <p:sp>
        <p:nvSpPr>
          <p:cNvPr id="7" name="Rectangle 6">
            <a:extLst>
              <a:ext uri="{FF2B5EF4-FFF2-40B4-BE49-F238E27FC236}">
                <a16:creationId xmlns:a16="http://schemas.microsoft.com/office/drawing/2014/main" id="{C8693543-F502-48B0-9E65-053408E60BF0}"/>
              </a:ext>
            </a:extLst>
          </p:cNvPr>
          <p:cNvSpPr/>
          <p:nvPr userDrawn="1"/>
        </p:nvSpPr>
        <p:spPr>
          <a:xfrm>
            <a:off x="1100526" y="3610805"/>
            <a:ext cx="925543" cy="453299"/>
          </a:xfrm>
          <a:prstGeom prst="rect">
            <a:avLst/>
          </a:prstGeom>
          <a:solidFill>
            <a:srgbClr val="ACEA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0197" tIns="60197" rIns="60197" bIns="60197" rtlCol="0" anchor="ctr"/>
          <a:lstStyle/>
          <a:p>
            <a:pPr algn="ctr"/>
            <a:r>
              <a:rPr lang="en-GB" sz="882">
                <a:solidFill>
                  <a:sysClr val="windowText" lastClr="000000"/>
                </a:solidFill>
              </a:rPr>
              <a:t>172</a:t>
            </a:r>
          </a:p>
          <a:p>
            <a:pPr algn="ctr"/>
            <a:r>
              <a:rPr lang="en-GB" sz="882">
                <a:solidFill>
                  <a:sysClr val="windowText" lastClr="000000"/>
                </a:solidFill>
              </a:rPr>
              <a:t>234</a:t>
            </a:r>
          </a:p>
          <a:p>
            <a:pPr algn="ctr"/>
            <a:r>
              <a:rPr lang="en-GB" sz="882">
                <a:solidFill>
                  <a:sysClr val="windowText" lastClr="000000"/>
                </a:solidFill>
              </a:rPr>
              <a:t>255</a:t>
            </a:r>
          </a:p>
        </p:txBody>
      </p:sp>
      <p:sp>
        <p:nvSpPr>
          <p:cNvPr id="8" name="Rectangle 7">
            <a:extLst>
              <a:ext uri="{FF2B5EF4-FFF2-40B4-BE49-F238E27FC236}">
                <a16:creationId xmlns:a16="http://schemas.microsoft.com/office/drawing/2014/main" id="{A2309040-9C95-48FE-AA99-4757E8328519}"/>
              </a:ext>
            </a:extLst>
          </p:cNvPr>
          <p:cNvSpPr/>
          <p:nvPr userDrawn="1"/>
        </p:nvSpPr>
        <p:spPr>
          <a:xfrm>
            <a:off x="3299147" y="1909737"/>
            <a:ext cx="925543" cy="453299"/>
          </a:xfrm>
          <a:prstGeom prst="rect">
            <a:avLst/>
          </a:prstGeom>
          <a:solidFill>
            <a:srgbClr val="76D2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0197" tIns="60197" rIns="60197" bIns="60197" rtlCol="0" anchor="ctr"/>
          <a:lstStyle/>
          <a:p>
            <a:pPr algn="ctr"/>
            <a:r>
              <a:rPr lang="en-GB" sz="882">
                <a:solidFill>
                  <a:sysClr val="windowText" lastClr="000000"/>
                </a:solidFill>
              </a:rPr>
              <a:t>118</a:t>
            </a:r>
          </a:p>
          <a:p>
            <a:pPr algn="ctr"/>
            <a:r>
              <a:rPr lang="en-GB" sz="882">
                <a:solidFill>
                  <a:sysClr val="windowText" lastClr="000000"/>
                </a:solidFill>
              </a:rPr>
              <a:t>210</a:t>
            </a:r>
          </a:p>
          <a:p>
            <a:pPr algn="ctr"/>
            <a:r>
              <a:rPr lang="en-GB" sz="882">
                <a:solidFill>
                  <a:sysClr val="windowText" lastClr="000000"/>
                </a:solidFill>
              </a:rPr>
              <a:t>255</a:t>
            </a:r>
          </a:p>
        </p:txBody>
      </p:sp>
      <p:sp>
        <p:nvSpPr>
          <p:cNvPr id="11" name="TextBox 10">
            <a:extLst>
              <a:ext uri="{FF2B5EF4-FFF2-40B4-BE49-F238E27FC236}">
                <a16:creationId xmlns:a16="http://schemas.microsoft.com/office/drawing/2014/main" id="{A4897B22-3CA8-4621-8A3B-B9D2E3D07988}"/>
              </a:ext>
            </a:extLst>
          </p:cNvPr>
          <p:cNvSpPr txBox="1"/>
          <p:nvPr userDrawn="1"/>
        </p:nvSpPr>
        <p:spPr>
          <a:xfrm>
            <a:off x="1084576" y="1466437"/>
            <a:ext cx="1503648" cy="169598"/>
          </a:xfrm>
          <a:prstGeom prst="rect">
            <a:avLst/>
          </a:prstGeom>
          <a:noFill/>
        </p:spPr>
        <p:txBody>
          <a:bodyPr wrap="square" lIns="0" tIns="0" rIns="0" bIns="0" rtlCol="0">
            <a:spAutoFit/>
          </a:bodyPr>
          <a:lstStyle/>
          <a:p>
            <a:pPr algn="l">
              <a:spcAft>
                <a:spcPts val="661"/>
              </a:spcAft>
            </a:pPr>
            <a:r>
              <a:rPr lang="en-US" sz="1102" b="1">
                <a:solidFill>
                  <a:sysClr val="windowText" lastClr="000000"/>
                </a:solidFill>
              </a:rPr>
              <a:t>Primary Colors</a:t>
            </a:r>
          </a:p>
        </p:txBody>
      </p:sp>
      <p:sp>
        <p:nvSpPr>
          <p:cNvPr id="20" name="Rectangle 19">
            <a:extLst>
              <a:ext uri="{FF2B5EF4-FFF2-40B4-BE49-F238E27FC236}">
                <a16:creationId xmlns:a16="http://schemas.microsoft.com/office/drawing/2014/main" id="{6453D312-00EF-44B5-9D91-290BE0E19654}"/>
              </a:ext>
            </a:extLst>
          </p:cNvPr>
          <p:cNvSpPr/>
          <p:nvPr userDrawn="1"/>
        </p:nvSpPr>
        <p:spPr>
          <a:xfrm>
            <a:off x="1100526" y="4174148"/>
            <a:ext cx="925543" cy="453299"/>
          </a:xfrm>
          <a:prstGeom prst="rect">
            <a:avLst/>
          </a:prstGeom>
          <a:solidFill>
            <a:srgbClr val="00B8F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0197" tIns="60197" rIns="60197" bIns="60197" rtlCol="0" anchor="ctr"/>
          <a:lstStyle/>
          <a:p>
            <a:pPr algn="ctr"/>
            <a:r>
              <a:rPr lang="en-GB" sz="882">
                <a:solidFill>
                  <a:schemeClr val="bg1"/>
                </a:solidFill>
              </a:rPr>
              <a:t>0</a:t>
            </a:r>
          </a:p>
          <a:p>
            <a:pPr algn="ctr"/>
            <a:r>
              <a:rPr lang="en-GB" sz="882">
                <a:solidFill>
                  <a:schemeClr val="bg1"/>
                </a:solidFill>
              </a:rPr>
              <a:t>184</a:t>
            </a:r>
          </a:p>
          <a:p>
            <a:pPr algn="ctr"/>
            <a:r>
              <a:rPr lang="en-GB" sz="882">
                <a:solidFill>
                  <a:schemeClr val="bg1"/>
                </a:solidFill>
              </a:rPr>
              <a:t>245</a:t>
            </a:r>
          </a:p>
        </p:txBody>
      </p:sp>
      <p:sp>
        <p:nvSpPr>
          <p:cNvPr id="21" name="Rectangle 20">
            <a:extLst>
              <a:ext uri="{FF2B5EF4-FFF2-40B4-BE49-F238E27FC236}">
                <a16:creationId xmlns:a16="http://schemas.microsoft.com/office/drawing/2014/main" id="{58D98991-520C-4FD6-8B23-8732995E56B1}"/>
              </a:ext>
            </a:extLst>
          </p:cNvPr>
          <p:cNvSpPr/>
          <p:nvPr userDrawn="1"/>
        </p:nvSpPr>
        <p:spPr>
          <a:xfrm>
            <a:off x="1100526" y="4741356"/>
            <a:ext cx="925543" cy="453299"/>
          </a:xfrm>
          <a:prstGeom prst="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0197" tIns="60197" rIns="60197" bIns="60197" rtlCol="0" anchor="ctr"/>
          <a:lstStyle/>
          <a:p>
            <a:pPr algn="ctr"/>
            <a:r>
              <a:rPr lang="en-GB" sz="882">
                <a:solidFill>
                  <a:schemeClr val="bg1"/>
                </a:solidFill>
              </a:rPr>
              <a:t>114</a:t>
            </a:r>
          </a:p>
          <a:p>
            <a:pPr algn="ctr"/>
            <a:r>
              <a:rPr lang="en-GB" sz="882">
                <a:solidFill>
                  <a:schemeClr val="bg1"/>
                </a:solidFill>
              </a:rPr>
              <a:t>19</a:t>
            </a:r>
          </a:p>
          <a:p>
            <a:pPr algn="ctr"/>
            <a:r>
              <a:rPr lang="en-GB" sz="882">
                <a:solidFill>
                  <a:schemeClr val="bg1"/>
                </a:solidFill>
              </a:rPr>
              <a:t>234</a:t>
            </a:r>
          </a:p>
        </p:txBody>
      </p:sp>
      <p:sp>
        <p:nvSpPr>
          <p:cNvPr id="22" name="Rectangle 21">
            <a:extLst>
              <a:ext uri="{FF2B5EF4-FFF2-40B4-BE49-F238E27FC236}">
                <a16:creationId xmlns:a16="http://schemas.microsoft.com/office/drawing/2014/main" id="{2FA38B4C-5B80-413E-B283-1F1ADBFD09CD}"/>
              </a:ext>
            </a:extLst>
          </p:cNvPr>
          <p:cNvSpPr/>
          <p:nvPr userDrawn="1"/>
        </p:nvSpPr>
        <p:spPr>
          <a:xfrm>
            <a:off x="1100526" y="5301517"/>
            <a:ext cx="925543" cy="453299"/>
          </a:xfrm>
          <a:prstGeom prst="rect">
            <a:avLst/>
          </a:prstGeom>
          <a:solidFill>
            <a:srgbClr val="FD349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0197" tIns="60197" rIns="60197" bIns="60197" rtlCol="0" anchor="ctr"/>
          <a:lstStyle/>
          <a:p>
            <a:pPr algn="ctr"/>
            <a:r>
              <a:rPr lang="en-GB" sz="882">
                <a:solidFill>
                  <a:schemeClr val="bg1"/>
                </a:solidFill>
              </a:rPr>
              <a:t>253</a:t>
            </a:r>
          </a:p>
          <a:p>
            <a:pPr algn="ctr"/>
            <a:r>
              <a:rPr lang="en-GB" sz="882">
                <a:solidFill>
                  <a:schemeClr val="bg1"/>
                </a:solidFill>
              </a:rPr>
              <a:t>52</a:t>
            </a:r>
          </a:p>
          <a:p>
            <a:pPr algn="ctr"/>
            <a:r>
              <a:rPr lang="en-GB" sz="882">
                <a:solidFill>
                  <a:schemeClr val="bg1"/>
                </a:solidFill>
              </a:rPr>
              <a:t>156</a:t>
            </a:r>
          </a:p>
        </p:txBody>
      </p:sp>
      <p:sp>
        <p:nvSpPr>
          <p:cNvPr id="25" name="TextBox 24">
            <a:extLst>
              <a:ext uri="{FF2B5EF4-FFF2-40B4-BE49-F238E27FC236}">
                <a16:creationId xmlns:a16="http://schemas.microsoft.com/office/drawing/2014/main" id="{6A07E492-5EF0-4085-AA14-90D280B1DF69}"/>
              </a:ext>
            </a:extLst>
          </p:cNvPr>
          <p:cNvSpPr txBox="1"/>
          <p:nvPr userDrawn="1"/>
        </p:nvSpPr>
        <p:spPr>
          <a:xfrm>
            <a:off x="2118354" y="3144797"/>
            <a:ext cx="1382334" cy="261321"/>
          </a:xfrm>
          <a:prstGeom prst="rect">
            <a:avLst/>
          </a:prstGeom>
          <a:noFill/>
        </p:spPr>
        <p:txBody>
          <a:bodyPr wrap="square" lIns="60197" tIns="60197" rIns="60197" bIns="60197" rtlCol="0" anchor="ctr">
            <a:noAutofit/>
          </a:bodyPr>
          <a:lstStyle/>
          <a:p>
            <a:pPr algn="l">
              <a:spcAft>
                <a:spcPts val="661"/>
              </a:spcAft>
            </a:pPr>
            <a:r>
              <a:rPr lang="en-GB" sz="1102"/>
              <a:t>Dark Blue</a:t>
            </a:r>
          </a:p>
        </p:txBody>
      </p:sp>
      <p:sp>
        <p:nvSpPr>
          <p:cNvPr id="30" name="TextBox 29">
            <a:extLst>
              <a:ext uri="{FF2B5EF4-FFF2-40B4-BE49-F238E27FC236}">
                <a16:creationId xmlns:a16="http://schemas.microsoft.com/office/drawing/2014/main" id="{B28A2D81-3A9C-47D3-8174-874F601607DC}"/>
              </a:ext>
            </a:extLst>
          </p:cNvPr>
          <p:cNvSpPr txBox="1"/>
          <p:nvPr userDrawn="1"/>
        </p:nvSpPr>
        <p:spPr>
          <a:xfrm>
            <a:off x="2118354" y="2018106"/>
            <a:ext cx="1382334" cy="261321"/>
          </a:xfrm>
          <a:prstGeom prst="rect">
            <a:avLst/>
          </a:prstGeom>
          <a:noFill/>
        </p:spPr>
        <p:txBody>
          <a:bodyPr wrap="square" lIns="60197" tIns="60197" rIns="60197" bIns="60197" rtlCol="0" anchor="ctr">
            <a:noAutofit/>
          </a:bodyPr>
          <a:lstStyle/>
          <a:p>
            <a:pPr algn="l">
              <a:spcAft>
                <a:spcPts val="661"/>
              </a:spcAft>
            </a:pPr>
            <a:r>
              <a:rPr lang="en-GB" sz="1102"/>
              <a:t>KPMG blue</a:t>
            </a:r>
          </a:p>
        </p:txBody>
      </p:sp>
      <p:sp>
        <p:nvSpPr>
          <p:cNvPr id="33" name="TextBox 32">
            <a:extLst>
              <a:ext uri="{FF2B5EF4-FFF2-40B4-BE49-F238E27FC236}">
                <a16:creationId xmlns:a16="http://schemas.microsoft.com/office/drawing/2014/main" id="{2C791116-D184-4C43-9C1C-30181CDF0E84}"/>
              </a:ext>
            </a:extLst>
          </p:cNvPr>
          <p:cNvSpPr txBox="1"/>
          <p:nvPr userDrawn="1"/>
        </p:nvSpPr>
        <p:spPr>
          <a:xfrm>
            <a:off x="2118354" y="3708143"/>
            <a:ext cx="1382334" cy="261321"/>
          </a:xfrm>
          <a:prstGeom prst="rect">
            <a:avLst/>
          </a:prstGeom>
          <a:noFill/>
        </p:spPr>
        <p:txBody>
          <a:bodyPr wrap="square" lIns="60197" tIns="60197" rIns="60197" bIns="60197" rtlCol="0" anchor="ctr">
            <a:noAutofit/>
          </a:bodyPr>
          <a:lstStyle/>
          <a:p>
            <a:pPr algn="l">
              <a:spcAft>
                <a:spcPts val="661"/>
              </a:spcAft>
            </a:pPr>
            <a:r>
              <a:rPr lang="en-GB" sz="1102"/>
              <a:t>Light Blue</a:t>
            </a:r>
          </a:p>
        </p:txBody>
      </p:sp>
      <p:sp>
        <p:nvSpPr>
          <p:cNvPr id="36" name="TextBox 35">
            <a:extLst>
              <a:ext uri="{FF2B5EF4-FFF2-40B4-BE49-F238E27FC236}">
                <a16:creationId xmlns:a16="http://schemas.microsoft.com/office/drawing/2014/main" id="{0A430D78-5EDB-481E-BB6D-67D8689BCE11}"/>
              </a:ext>
            </a:extLst>
          </p:cNvPr>
          <p:cNvSpPr txBox="1"/>
          <p:nvPr userDrawn="1"/>
        </p:nvSpPr>
        <p:spPr>
          <a:xfrm>
            <a:off x="4316976" y="2003214"/>
            <a:ext cx="1382334" cy="261321"/>
          </a:xfrm>
          <a:prstGeom prst="rect">
            <a:avLst/>
          </a:prstGeom>
          <a:noFill/>
        </p:spPr>
        <p:txBody>
          <a:bodyPr wrap="square" lIns="60197" tIns="60197" rIns="60197" bIns="60197" rtlCol="0" anchor="ctr">
            <a:noAutofit/>
          </a:bodyPr>
          <a:lstStyle/>
          <a:p>
            <a:pPr algn="l">
              <a:spcAft>
                <a:spcPts val="661"/>
              </a:spcAft>
            </a:pPr>
            <a:r>
              <a:rPr lang="en-GB" sz="1102"/>
              <a:t>Blue</a:t>
            </a:r>
          </a:p>
        </p:txBody>
      </p:sp>
      <p:sp>
        <p:nvSpPr>
          <p:cNvPr id="39" name="TextBox 38">
            <a:extLst>
              <a:ext uri="{FF2B5EF4-FFF2-40B4-BE49-F238E27FC236}">
                <a16:creationId xmlns:a16="http://schemas.microsoft.com/office/drawing/2014/main" id="{E42EE987-0425-4CD8-B75D-E3E8F8C2096D}"/>
              </a:ext>
            </a:extLst>
          </p:cNvPr>
          <p:cNvSpPr txBox="1"/>
          <p:nvPr userDrawn="1"/>
        </p:nvSpPr>
        <p:spPr>
          <a:xfrm>
            <a:off x="2118354" y="2581452"/>
            <a:ext cx="1382334" cy="261321"/>
          </a:xfrm>
          <a:prstGeom prst="rect">
            <a:avLst/>
          </a:prstGeom>
          <a:noFill/>
        </p:spPr>
        <p:txBody>
          <a:bodyPr wrap="square" lIns="60197" tIns="60197" rIns="60197" bIns="60197" rtlCol="0" anchor="ctr">
            <a:noAutofit/>
          </a:bodyPr>
          <a:lstStyle/>
          <a:p>
            <a:pPr algn="l">
              <a:spcAft>
                <a:spcPts val="661"/>
              </a:spcAft>
            </a:pPr>
            <a:r>
              <a:rPr lang="en-GB" sz="1102"/>
              <a:t>Cobalt Blue</a:t>
            </a:r>
          </a:p>
        </p:txBody>
      </p:sp>
      <p:sp>
        <p:nvSpPr>
          <p:cNvPr id="45" name="TextBox 44">
            <a:extLst>
              <a:ext uri="{FF2B5EF4-FFF2-40B4-BE49-F238E27FC236}">
                <a16:creationId xmlns:a16="http://schemas.microsoft.com/office/drawing/2014/main" id="{1B01B4DF-404A-4544-B313-2720FCBDD0B4}"/>
              </a:ext>
            </a:extLst>
          </p:cNvPr>
          <p:cNvSpPr txBox="1"/>
          <p:nvPr userDrawn="1"/>
        </p:nvSpPr>
        <p:spPr>
          <a:xfrm>
            <a:off x="2118354" y="4270810"/>
            <a:ext cx="1382334" cy="261321"/>
          </a:xfrm>
          <a:prstGeom prst="rect">
            <a:avLst/>
          </a:prstGeom>
          <a:noFill/>
        </p:spPr>
        <p:txBody>
          <a:bodyPr wrap="square" lIns="60197" tIns="60197" rIns="60197" bIns="60197" rtlCol="0" anchor="ctr">
            <a:noAutofit/>
          </a:bodyPr>
          <a:lstStyle/>
          <a:p>
            <a:pPr algn="l">
              <a:spcAft>
                <a:spcPts val="661"/>
              </a:spcAft>
            </a:pPr>
            <a:r>
              <a:rPr lang="en-GB" sz="1102"/>
              <a:t>Pacific Blue</a:t>
            </a:r>
          </a:p>
        </p:txBody>
      </p:sp>
      <p:sp>
        <p:nvSpPr>
          <p:cNvPr id="48" name="TextBox 47">
            <a:extLst>
              <a:ext uri="{FF2B5EF4-FFF2-40B4-BE49-F238E27FC236}">
                <a16:creationId xmlns:a16="http://schemas.microsoft.com/office/drawing/2014/main" id="{96DFA940-4699-43CF-A21A-AE4227704697}"/>
              </a:ext>
            </a:extLst>
          </p:cNvPr>
          <p:cNvSpPr txBox="1"/>
          <p:nvPr userDrawn="1"/>
        </p:nvSpPr>
        <p:spPr>
          <a:xfrm>
            <a:off x="2118354" y="4834156"/>
            <a:ext cx="1382334" cy="261321"/>
          </a:xfrm>
          <a:prstGeom prst="rect">
            <a:avLst/>
          </a:prstGeom>
          <a:noFill/>
        </p:spPr>
        <p:txBody>
          <a:bodyPr wrap="square" lIns="60197" tIns="60197" rIns="60197" bIns="60197" rtlCol="0" anchor="ctr">
            <a:noAutofit/>
          </a:bodyPr>
          <a:lstStyle/>
          <a:p>
            <a:pPr algn="l">
              <a:spcAft>
                <a:spcPts val="661"/>
              </a:spcAft>
            </a:pPr>
            <a:r>
              <a:rPr lang="en-GB" sz="1102"/>
              <a:t>Purple</a:t>
            </a:r>
          </a:p>
        </p:txBody>
      </p:sp>
      <p:sp>
        <p:nvSpPr>
          <p:cNvPr id="51" name="TextBox 50">
            <a:extLst>
              <a:ext uri="{FF2B5EF4-FFF2-40B4-BE49-F238E27FC236}">
                <a16:creationId xmlns:a16="http://schemas.microsoft.com/office/drawing/2014/main" id="{49A40265-6498-4E16-877D-6BC9A8CE7DCA}"/>
              </a:ext>
            </a:extLst>
          </p:cNvPr>
          <p:cNvSpPr txBox="1"/>
          <p:nvPr userDrawn="1"/>
        </p:nvSpPr>
        <p:spPr>
          <a:xfrm>
            <a:off x="2118354" y="5397505"/>
            <a:ext cx="1382334" cy="261321"/>
          </a:xfrm>
          <a:prstGeom prst="rect">
            <a:avLst/>
          </a:prstGeom>
          <a:noFill/>
        </p:spPr>
        <p:txBody>
          <a:bodyPr wrap="square" lIns="60197" tIns="60197" rIns="60197" bIns="60197" rtlCol="0" anchor="ctr">
            <a:noAutofit/>
          </a:bodyPr>
          <a:lstStyle/>
          <a:p>
            <a:pPr algn="l">
              <a:spcAft>
                <a:spcPts val="661"/>
              </a:spcAft>
            </a:pPr>
            <a:r>
              <a:rPr lang="en-GB" sz="1102"/>
              <a:t>Pink</a:t>
            </a:r>
          </a:p>
        </p:txBody>
      </p:sp>
      <p:sp>
        <p:nvSpPr>
          <p:cNvPr id="9" name="Rectangle 8">
            <a:extLst>
              <a:ext uri="{FF2B5EF4-FFF2-40B4-BE49-F238E27FC236}">
                <a16:creationId xmlns:a16="http://schemas.microsoft.com/office/drawing/2014/main" id="{A4B6D9AD-8E94-4A62-B92C-C973F5486E37}"/>
              </a:ext>
            </a:extLst>
          </p:cNvPr>
          <p:cNvSpPr/>
          <p:nvPr userDrawn="1"/>
        </p:nvSpPr>
        <p:spPr>
          <a:xfrm>
            <a:off x="3306638" y="2472524"/>
            <a:ext cx="925543" cy="453299"/>
          </a:xfrm>
          <a:prstGeom prst="rect">
            <a:avLst/>
          </a:prstGeom>
          <a:solidFill>
            <a:srgbClr val="510DB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0197" tIns="60197" rIns="60197" bIns="60197" rtlCol="0" anchor="ctr"/>
          <a:lstStyle/>
          <a:p>
            <a:pPr algn="ctr"/>
            <a:r>
              <a:rPr lang="en-GB" sz="882">
                <a:solidFill>
                  <a:schemeClr val="bg1"/>
                </a:solidFill>
              </a:rPr>
              <a:t>81</a:t>
            </a:r>
          </a:p>
          <a:p>
            <a:pPr algn="ctr"/>
            <a:r>
              <a:rPr lang="en-GB" sz="882">
                <a:solidFill>
                  <a:schemeClr val="bg1"/>
                </a:solidFill>
              </a:rPr>
              <a:t>13</a:t>
            </a:r>
          </a:p>
          <a:p>
            <a:pPr algn="ctr"/>
            <a:r>
              <a:rPr lang="en-GB" sz="882">
                <a:solidFill>
                  <a:schemeClr val="bg1"/>
                </a:solidFill>
              </a:rPr>
              <a:t>188</a:t>
            </a:r>
          </a:p>
        </p:txBody>
      </p:sp>
      <p:sp>
        <p:nvSpPr>
          <p:cNvPr id="10" name="Rectangle 9">
            <a:extLst>
              <a:ext uri="{FF2B5EF4-FFF2-40B4-BE49-F238E27FC236}">
                <a16:creationId xmlns:a16="http://schemas.microsoft.com/office/drawing/2014/main" id="{5D377AFC-4BDC-44AC-80A6-06A9503B868A}"/>
              </a:ext>
            </a:extLst>
          </p:cNvPr>
          <p:cNvSpPr/>
          <p:nvPr userDrawn="1"/>
        </p:nvSpPr>
        <p:spPr>
          <a:xfrm>
            <a:off x="3306638" y="3039733"/>
            <a:ext cx="925543" cy="453299"/>
          </a:xfrm>
          <a:prstGeom prst="rect">
            <a:avLst/>
          </a:prstGeom>
          <a:solidFill>
            <a:srgbClr val="B497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0197" tIns="60197" rIns="60197" bIns="60197" rtlCol="0" anchor="ctr"/>
          <a:lstStyle/>
          <a:p>
            <a:pPr algn="ctr"/>
            <a:r>
              <a:rPr lang="en-GB" sz="882">
                <a:solidFill>
                  <a:schemeClr val="bg1"/>
                </a:solidFill>
              </a:rPr>
              <a:t>180</a:t>
            </a:r>
          </a:p>
          <a:p>
            <a:pPr algn="ctr"/>
            <a:r>
              <a:rPr lang="en-GB" sz="882">
                <a:solidFill>
                  <a:schemeClr val="bg1"/>
                </a:solidFill>
              </a:rPr>
              <a:t>151</a:t>
            </a:r>
          </a:p>
          <a:p>
            <a:pPr algn="ctr"/>
            <a:r>
              <a:rPr lang="en-GB" sz="882">
                <a:solidFill>
                  <a:schemeClr val="bg1"/>
                </a:solidFill>
              </a:rPr>
              <a:t>255</a:t>
            </a:r>
          </a:p>
        </p:txBody>
      </p:sp>
      <p:sp>
        <p:nvSpPr>
          <p:cNvPr id="12" name="TextBox 11">
            <a:extLst>
              <a:ext uri="{FF2B5EF4-FFF2-40B4-BE49-F238E27FC236}">
                <a16:creationId xmlns:a16="http://schemas.microsoft.com/office/drawing/2014/main" id="{8B231EB6-12A0-47AA-88B0-D248845383EA}"/>
              </a:ext>
            </a:extLst>
          </p:cNvPr>
          <p:cNvSpPr txBox="1"/>
          <p:nvPr userDrawn="1"/>
        </p:nvSpPr>
        <p:spPr>
          <a:xfrm>
            <a:off x="3299147" y="1466437"/>
            <a:ext cx="2145545" cy="339195"/>
          </a:xfrm>
          <a:prstGeom prst="rect">
            <a:avLst/>
          </a:prstGeom>
          <a:noFill/>
        </p:spPr>
        <p:txBody>
          <a:bodyPr wrap="square" lIns="0" tIns="0" rIns="0" bIns="0" rtlCol="0">
            <a:spAutoFit/>
          </a:bodyPr>
          <a:lstStyle/>
          <a:p>
            <a:pPr algn="l">
              <a:spcAft>
                <a:spcPts val="661"/>
              </a:spcAft>
            </a:pPr>
            <a:r>
              <a:rPr lang="en-US" sz="1102" b="1">
                <a:solidFill>
                  <a:sysClr val="windowText" lastClr="000000"/>
                </a:solidFill>
              </a:rPr>
              <a:t>Accent Colors for Infographics and charts only</a:t>
            </a:r>
          </a:p>
        </p:txBody>
      </p:sp>
      <p:sp>
        <p:nvSpPr>
          <p:cNvPr id="59" name="Rectangle 58">
            <a:extLst>
              <a:ext uri="{FF2B5EF4-FFF2-40B4-BE49-F238E27FC236}">
                <a16:creationId xmlns:a16="http://schemas.microsoft.com/office/drawing/2014/main" id="{8B8F1FC7-CA8A-485A-9440-4EA69DF44F1B}"/>
              </a:ext>
            </a:extLst>
          </p:cNvPr>
          <p:cNvSpPr/>
          <p:nvPr userDrawn="1"/>
        </p:nvSpPr>
        <p:spPr>
          <a:xfrm>
            <a:off x="3306638" y="3606941"/>
            <a:ext cx="925543" cy="453299"/>
          </a:xfrm>
          <a:prstGeom prst="rect">
            <a:avLst/>
          </a:prstGeom>
          <a:solidFill>
            <a:srgbClr val="AB0D8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0197" tIns="60197" rIns="60197" bIns="60197" rtlCol="0" anchor="ctr"/>
          <a:lstStyle/>
          <a:p>
            <a:pPr algn="ctr"/>
            <a:r>
              <a:rPr lang="en-GB" sz="882">
                <a:solidFill>
                  <a:schemeClr val="bg1"/>
                </a:solidFill>
              </a:rPr>
              <a:t>171</a:t>
            </a:r>
          </a:p>
          <a:p>
            <a:pPr algn="ctr"/>
            <a:r>
              <a:rPr lang="en-GB" sz="882">
                <a:solidFill>
                  <a:schemeClr val="bg1"/>
                </a:solidFill>
              </a:rPr>
              <a:t>13</a:t>
            </a:r>
          </a:p>
          <a:p>
            <a:pPr algn="ctr"/>
            <a:r>
              <a:rPr lang="en-GB" sz="882">
                <a:solidFill>
                  <a:schemeClr val="bg1"/>
                </a:solidFill>
              </a:rPr>
              <a:t>130</a:t>
            </a:r>
          </a:p>
        </p:txBody>
      </p:sp>
      <p:sp>
        <p:nvSpPr>
          <p:cNvPr id="60" name="Rectangle 59">
            <a:extLst>
              <a:ext uri="{FF2B5EF4-FFF2-40B4-BE49-F238E27FC236}">
                <a16:creationId xmlns:a16="http://schemas.microsoft.com/office/drawing/2014/main" id="{FF4DC1F0-F2DB-41DC-B843-C645575C978D}"/>
              </a:ext>
            </a:extLst>
          </p:cNvPr>
          <p:cNvSpPr/>
          <p:nvPr userDrawn="1"/>
        </p:nvSpPr>
        <p:spPr>
          <a:xfrm>
            <a:off x="3306638" y="4174151"/>
            <a:ext cx="925543" cy="453299"/>
          </a:xfrm>
          <a:prstGeom prst="rect">
            <a:avLst/>
          </a:prstGeom>
          <a:solidFill>
            <a:srgbClr val="FFA3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0197" tIns="60197" rIns="60197" bIns="60197" rtlCol="0" anchor="ctr"/>
          <a:lstStyle/>
          <a:p>
            <a:pPr algn="ctr"/>
            <a:r>
              <a:rPr lang="en-GB" sz="882">
                <a:solidFill>
                  <a:sysClr val="windowText" lastClr="000000"/>
                </a:solidFill>
              </a:rPr>
              <a:t>255</a:t>
            </a:r>
          </a:p>
          <a:p>
            <a:pPr algn="ctr"/>
            <a:r>
              <a:rPr lang="en-GB" sz="882">
                <a:solidFill>
                  <a:sysClr val="windowText" lastClr="000000"/>
                </a:solidFill>
              </a:rPr>
              <a:t>163</a:t>
            </a:r>
          </a:p>
          <a:p>
            <a:pPr algn="ctr"/>
            <a:r>
              <a:rPr lang="en-GB" sz="882">
                <a:solidFill>
                  <a:sysClr val="windowText" lastClr="000000"/>
                </a:solidFill>
              </a:rPr>
              <a:t>218</a:t>
            </a:r>
          </a:p>
        </p:txBody>
      </p:sp>
      <p:sp>
        <p:nvSpPr>
          <p:cNvPr id="61" name="Rectangle 60">
            <a:extLst>
              <a:ext uri="{FF2B5EF4-FFF2-40B4-BE49-F238E27FC236}">
                <a16:creationId xmlns:a16="http://schemas.microsoft.com/office/drawing/2014/main" id="{1FDCCC15-7DDA-4C27-A66A-86FEF3CE0FDB}"/>
              </a:ext>
            </a:extLst>
          </p:cNvPr>
          <p:cNvSpPr/>
          <p:nvPr userDrawn="1"/>
        </p:nvSpPr>
        <p:spPr>
          <a:xfrm>
            <a:off x="3306638" y="4741358"/>
            <a:ext cx="925543" cy="453299"/>
          </a:xfrm>
          <a:prstGeom prst="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0197" tIns="60197" rIns="60197" bIns="60197" rtlCol="0" anchor="ctr"/>
          <a:lstStyle/>
          <a:p>
            <a:pPr algn="ctr"/>
            <a:r>
              <a:rPr lang="en-GB" sz="882">
                <a:solidFill>
                  <a:schemeClr val="bg1"/>
                </a:solidFill>
              </a:rPr>
              <a:t>9</a:t>
            </a:r>
          </a:p>
          <a:p>
            <a:pPr algn="ctr"/>
            <a:r>
              <a:rPr lang="en-GB" sz="882">
                <a:solidFill>
                  <a:schemeClr val="bg1"/>
                </a:solidFill>
              </a:rPr>
              <a:t>142</a:t>
            </a:r>
          </a:p>
          <a:p>
            <a:pPr algn="ctr"/>
            <a:r>
              <a:rPr lang="en-GB" sz="882">
                <a:solidFill>
                  <a:schemeClr val="bg1"/>
                </a:solidFill>
              </a:rPr>
              <a:t>126</a:t>
            </a:r>
          </a:p>
        </p:txBody>
      </p:sp>
      <p:sp>
        <p:nvSpPr>
          <p:cNvPr id="62" name="Rectangle 61">
            <a:extLst>
              <a:ext uri="{FF2B5EF4-FFF2-40B4-BE49-F238E27FC236}">
                <a16:creationId xmlns:a16="http://schemas.microsoft.com/office/drawing/2014/main" id="{E6A7B705-A81A-45EE-B7F8-A08C39775723}"/>
              </a:ext>
            </a:extLst>
          </p:cNvPr>
          <p:cNvSpPr/>
          <p:nvPr userDrawn="1"/>
        </p:nvSpPr>
        <p:spPr>
          <a:xfrm>
            <a:off x="3306638" y="5301519"/>
            <a:ext cx="925543" cy="453299"/>
          </a:xfrm>
          <a:prstGeom prst="rect">
            <a:avLst/>
          </a:prstGeom>
          <a:solidFill>
            <a:srgbClr val="00C0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0197" tIns="60197" rIns="60197" bIns="60197" rtlCol="0" anchor="ctr"/>
          <a:lstStyle/>
          <a:p>
            <a:pPr algn="ctr"/>
            <a:r>
              <a:rPr lang="en-GB" sz="882">
                <a:solidFill>
                  <a:schemeClr val="bg1"/>
                </a:solidFill>
              </a:rPr>
              <a:t>0</a:t>
            </a:r>
          </a:p>
          <a:p>
            <a:pPr algn="ctr"/>
            <a:r>
              <a:rPr lang="en-GB" sz="882">
                <a:solidFill>
                  <a:schemeClr val="bg1"/>
                </a:solidFill>
              </a:rPr>
              <a:t>192</a:t>
            </a:r>
          </a:p>
          <a:p>
            <a:pPr algn="ctr"/>
            <a:r>
              <a:rPr lang="en-GB" sz="882">
                <a:solidFill>
                  <a:schemeClr val="bg1"/>
                </a:solidFill>
              </a:rPr>
              <a:t>174</a:t>
            </a:r>
          </a:p>
        </p:txBody>
      </p:sp>
      <p:sp>
        <p:nvSpPr>
          <p:cNvPr id="63" name="Rectangle 62">
            <a:extLst>
              <a:ext uri="{FF2B5EF4-FFF2-40B4-BE49-F238E27FC236}">
                <a16:creationId xmlns:a16="http://schemas.microsoft.com/office/drawing/2014/main" id="{70C56EF7-AC83-449B-8CC3-F1D314081B92}"/>
              </a:ext>
            </a:extLst>
          </p:cNvPr>
          <p:cNvSpPr/>
          <p:nvPr userDrawn="1"/>
        </p:nvSpPr>
        <p:spPr>
          <a:xfrm>
            <a:off x="3306638" y="5868726"/>
            <a:ext cx="925543" cy="453299"/>
          </a:xfrm>
          <a:prstGeom prst="rect">
            <a:avLst/>
          </a:prstGeom>
          <a:solidFill>
            <a:srgbClr val="63EB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0197" tIns="60197" rIns="60197" bIns="60197" rtlCol="0" anchor="ctr"/>
          <a:lstStyle/>
          <a:p>
            <a:pPr algn="ctr"/>
            <a:r>
              <a:rPr lang="en-GB" sz="882">
                <a:solidFill>
                  <a:schemeClr val="accent3"/>
                </a:solidFill>
              </a:rPr>
              <a:t>99</a:t>
            </a:r>
          </a:p>
          <a:p>
            <a:pPr algn="ctr"/>
            <a:r>
              <a:rPr lang="en-GB" sz="882">
                <a:solidFill>
                  <a:schemeClr val="accent3"/>
                </a:solidFill>
              </a:rPr>
              <a:t>235</a:t>
            </a:r>
          </a:p>
          <a:p>
            <a:pPr algn="ctr"/>
            <a:r>
              <a:rPr lang="en-GB" sz="882">
                <a:solidFill>
                  <a:schemeClr val="accent3"/>
                </a:solidFill>
              </a:rPr>
              <a:t>218</a:t>
            </a:r>
          </a:p>
        </p:txBody>
      </p:sp>
      <p:grpSp>
        <p:nvGrpSpPr>
          <p:cNvPr id="65" name="Group 64">
            <a:extLst>
              <a:ext uri="{FF2B5EF4-FFF2-40B4-BE49-F238E27FC236}">
                <a16:creationId xmlns:a16="http://schemas.microsoft.com/office/drawing/2014/main" id="{34556660-1591-47B1-B18E-F2FCE5FDCA50}"/>
              </a:ext>
            </a:extLst>
          </p:cNvPr>
          <p:cNvGrpSpPr/>
          <p:nvPr userDrawn="1"/>
        </p:nvGrpSpPr>
        <p:grpSpPr>
          <a:xfrm>
            <a:off x="4377866" y="2581451"/>
            <a:ext cx="1382334" cy="3641396"/>
            <a:chOff x="2169429" y="1756308"/>
            <a:chExt cx="2286000" cy="3303408"/>
          </a:xfrm>
        </p:grpSpPr>
        <p:sp>
          <p:nvSpPr>
            <p:cNvPr id="66" name="TextBox 65">
              <a:extLst>
                <a:ext uri="{FF2B5EF4-FFF2-40B4-BE49-F238E27FC236}">
                  <a16:creationId xmlns:a16="http://schemas.microsoft.com/office/drawing/2014/main" id="{C1242448-F6EA-445E-86F6-56F1F6B8DCA0}"/>
                </a:ext>
              </a:extLst>
            </p:cNvPr>
            <p:cNvSpPr txBox="1"/>
            <p:nvPr userDrawn="1"/>
          </p:nvSpPr>
          <p:spPr>
            <a:xfrm>
              <a:off x="2169429" y="2778422"/>
              <a:ext cx="2286000" cy="237066"/>
            </a:xfrm>
            <a:prstGeom prst="rect">
              <a:avLst/>
            </a:prstGeom>
            <a:noFill/>
          </p:spPr>
          <p:txBody>
            <a:bodyPr wrap="square" lIns="54610" tIns="54610" rIns="54610" bIns="54610" rtlCol="0" anchor="ctr">
              <a:noAutofit/>
            </a:bodyPr>
            <a:lstStyle/>
            <a:p>
              <a:pPr algn="l">
                <a:spcAft>
                  <a:spcPts val="661"/>
                </a:spcAft>
              </a:pPr>
              <a:r>
                <a:rPr lang="en-GB" sz="1102"/>
                <a:t>Dark Pink</a:t>
              </a:r>
            </a:p>
          </p:txBody>
        </p:sp>
        <p:sp>
          <p:nvSpPr>
            <p:cNvPr id="67" name="TextBox 66">
              <a:extLst>
                <a:ext uri="{FF2B5EF4-FFF2-40B4-BE49-F238E27FC236}">
                  <a16:creationId xmlns:a16="http://schemas.microsoft.com/office/drawing/2014/main" id="{F9F2D96E-0391-44D3-9D85-C49CD2682224}"/>
                </a:ext>
              </a:extLst>
            </p:cNvPr>
            <p:cNvSpPr txBox="1"/>
            <p:nvPr userDrawn="1"/>
          </p:nvSpPr>
          <p:spPr>
            <a:xfrm>
              <a:off x="2169429" y="1756308"/>
              <a:ext cx="2286000" cy="237066"/>
            </a:xfrm>
            <a:prstGeom prst="rect">
              <a:avLst/>
            </a:prstGeom>
            <a:noFill/>
          </p:spPr>
          <p:txBody>
            <a:bodyPr wrap="square" lIns="54610" tIns="54610" rIns="54610" bIns="54610" rtlCol="0" anchor="ctr">
              <a:noAutofit/>
            </a:bodyPr>
            <a:lstStyle/>
            <a:p>
              <a:pPr algn="l">
                <a:spcAft>
                  <a:spcPts val="661"/>
                </a:spcAft>
              </a:pPr>
              <a:r>
                <a:rPr lang="en-GB" sz="1102"/>
                <a:t>Dark Purple</a:t>
              </a:r>
            </a:p>
          </p:txBody>
        </p:sp>
        <p:sp>
          <p:nvSpPr>
            <p:cNvPr id="68" name="TextBox 67">
              <a:extLst>
                <a:ext uri="{FF2B5EF4-FFF2-40B4-BE49-F238E27FC236}">
                  <a16:creationId xmlns:a16="http://schemas.microsoft.com/office/drawing/2014/main" id="{712A9094-C141-4137-91C8-07CDF0270449}"/>
                </a:ext>
              </a:extLst>
            </p:cNvPr>
            <p:cNvSpPr txBox="1"/>
            <p:nvPr userDrawn="1"/>
          </p:nvSpPr>
          <p:spPr>
            <a:xfrm>
              <a:off x="2169429" y="3289479"/>
              <a:ext cx="2286000" cy="237066"/>
            </a:xfrm>
            <a:prstGeom prst="rect">
              <a:avLst/>
            </a:prstGeom>
            <a:noFill/>
          </p:spPr>
          <p:txBody>
            <a:bodyPr wrap="square" lIns="54610" tIns="54610" rIns="54610" bIns="54610" rtlCol="0" anchor="ctr">
              <a:noAutofit/>
            </a:bodyPr>
            <a:lstStyle/>
            <a:p>
              <a:pPr algn="l">
                <a:spcAft>
                  <a:spcPts val="661"/>
                </a:spcAft>
              </a:pPr>
              <a:r>
                <a:rPr lang="en-GB" sz="1102"/>
                <a:t>Light Pink</a:t>
              </a:r>
            </a:p>
          </p:txBody>
        </p:sp>
        <p:sp>
          <p:nvSpPr>
            <p:cNvPr id="69" name="TextBox 68">
              <a:extLst>
                <a:ext uri="{FF2B5EF4-FFF2-40B4-BE49-F238E27FC236}">
                  <a16:creationId xmlns:a16="http://schemas.microsoft.com/office/drawing/2014/main" id="{A455B7B5-73DE-46AF-B400-88997B50AD80}"/>
                </a:ext>
              </a:extLst>
            </p:cNvPr>
            <p:cNvSpPr txBox="1"/>
            <p:nvPr userDrawn="1"/>
          </p:nvSpPr>
          <p:spPr>
            <a:xfrm>
              <a:off x="2169429" y="3800536"/>
              <a:ext cx="2286000" cy="237066"/>
            </a:xfrm>
            <a:prstGeom prst="rect">
              <a:avLst/>
            </a:prstGeom>
            <a:noFill/>
          </p:spPr>
          <p:txBody>
            <a:bodyPr wrap="square" lIns="54610" tIns="54610" rIns="54610" bIns="54610" rtlCol="0" anchor="ctr">
              <a:noAutofit/>
            </a:bodyPr>
            <a:lstStyle/>
            <a:p>
              <a:pPr algn="l">
                <a:spcAft>
                  <a:spcPts val="661"/>
                </a:spcAft>
              </a:pPr>
              <a:r>
                <a:rPr lang="en-GB" sz="1102"/>
                <a:t>Dark Green</a:t>
              </a:r>
            </a:p>
          </p:txBody>
        </p:sp>
        <p:sp>
          <p:nvSpPr>
            <p:cNvPr id="70" name="TextBox 69">
              <a:extLst>
                <a:ext uri="{FF2B5EF4-FFF2-40B4-BE49-F238E27FC236}">
                  <a16:creationId xmlns:a16="http://schemas.microsoft.com/office/drawing/2014/main" id="{2B4C4881-6213-41A5-AC03-CCE78498A9AE}"/>
                </a:ext>
              </a:extLst>
            </p:cNvPr>
            <p:cNvSpPr txBox="1"/>
            <p:nvPr userDrawn="1"/>
          </p:nvSpPr>
          <p:spPr>
            <a:xfrm>
              <a:off x="2169429" y="2267365"/>
              <a:ext cx="2286000" cy="237066"/>
            </a:xfrm>
            <a:prstGeom prst="rect">
              <a:avLst/>
            </a:prstGeom>
            <a:noFill/>
          </p:spPr>
          <p:txBody>
            <a:bodyPr wrap="square" lIns="54610" tIns="54610" rIns="54610" bIns="54610" rtlCol="0" anchor="ctr">
              <a:noAutofit/>
            </a:bodyPr>
            <a:lstStyle/>
            <a:p>
              <a:pPr algn="l">
                <a:spcAft>
                  <a:spcPts val="661"/>
                </a:spcAft>
              </a:pPr>
              <a:r>
                <a:rPr lang="en-GB" sz="1102"/>
                <a:t>Light Purple</a:t>
              </a:r>
            </a:p>
          </p:txBody>
        </p:sp>
        <p:sp>
          <p:nvSpPr>
            <p:cNvPr id="71" name="TextBox 70">
              <a:extLst>
                <a:ext uri="{FF2B5EF4-FFF2-40B4-BE49-F238E27FC236}">
                  <a16:creationId xmlns:a16="http://schemas.microsoft.com/office/drawing/2014/main" id="{940387EA-5FDE-4F6F-BAF2-604549CCD0F0}"/>
                </a:ext>
              </a:extLst>
            </p:cNvPr>
            <p:cNvSpPr txBox="1"/>
            <p:nvPr userDrawn="1"/>
          </p:nvSpPr>
          <p:spPr>
            <a:xfrm>
              <a:off x="2169429" y="4311593"/>
              <a:ext cx="2286000" cy="237066"/>
            </a:xfrm>
            <a:prstGeom prst="rect">
              <a:avLst/>
            </a:prstGeom>
            <a:noFill/>
          </p:spPr>
          <p:txBody>
            <a:bodyPr wrap="square" lIns="54610" tIns="54610" rIns="54610" bIns="54610" rtlCol="0" anchor="ctr">
              <a:noAutofit/>
            </a:bodyPr>
            <a:lstStyle/>
            <a:p>
              <a:pPr algn="l">
                <a:spcAft>
                  <a:spcPts val="661"/>
                </a:spcAft>
              </a:pPr>
              <a:r>
                <a:rPr lang="en-GB" sz="1102"/>
                <a:t>Green</a:t>
              </a:r>
            </a:p>
          </p:txBody>
        </p:sp>
        <p:sp>
          <p:nvSpPr>
            <p:cNvPr id="72" name="TextBox 71">
              <a:extLst>
                <a:ext uri="{FF2B5EF4-FFF2-40B4-BE49-F238E27FC236}">
                  <a16:creationId xmlns:a16="http://schemas.microsoft.com/office/drawing/2014/main" id="{A92671DE-F6BD-48CB-B11C-208DD1F1CCB3}"/>
                </a:ext>
              </a:extLst>
            </p:cNvPr>
            <p:cNvSpPr txBox="1"/>
            <p:nvPr userDrawn="1"/>
          </p:nvSpPr>
          <p:spPr>
            <a:xfrm>
              <a:off x="2169429" y="4822650"/>
              <a:ext cx="2286000" cy="237066"/>
            </a:xfrm>
            <a:prstGeom prst="rect">
              <a:avLst/>
            </a:prstGeom>
            <a:noFill/>
          </p:spPr>
          <p:txBody>
            <a:bodyPr wrap="square" lIns="54610" tIns="54610" rIns="54610" bIns="54610" rtlCol="0" anchor="ctr">
              <a:noAutofit/>
            </a:bodyPr>
            <a:lstStyle/>
            <a:p>
              <a:pPr algn="l">
                <a:spcAft>
                  <a:spcPts val="661"/>
                </a:spcAft>
              </a:pPr>
              <a:r>
                <a:rPr lang="en-GB" sz="1102"/>
                <a:t>Light Green</a:t>
              </a:r>
            </a:p>
          </p:txBody>
        </p:sp>
      </p:grpSp>
      <p:sp>
        <p:nvSpPr>
          <p:cNvPr id="74" name="Rectangle 73">
            <a:extLst>
              <a:ext uri="{FF2B5EF4-FFF2-40B4-BE49-F238E27FC236}">
                <a16:creationId xmlns:a16="http://schemas.microsoft.com/office/drawing/2014/main" id="{35C7B945-9627-4D94-B008-C987FEA96972}"/>
              </a:ext>
            </a:extLst>
          </p:cNvPr>
          <p:cNvSpPr/>
          <p:nvPr userDrawn="1"/>
        </p:nvSpPr>
        <p:spPr>
          <a:xfrm>
            <a:off x="5767690" y="1909178"/>
            <a:ext cx="925543" cy="453299"/>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0197" tIns="60197" rIns="60197" bIns="60197" rtlCol="0" anchor="ctr"/>
          <a:lstStyle/>
          <a:p>
            <a:pPr algn="ctr"/>
            <a:r>
              <a:rPr lang="en-GB" sz="882">
                <a:solidFill>
                  <a:schemeClr val="bg1"/>
                </a:solidFill>
              </a:rPr>
              <a:t>51</a:t>
            </a:r>
          </a:p>
          <a:p>
            <a:pPr algn="ctr"/>
            <a:r>
              <a:rPr lang="en-GB" sz="882">
                <a:solidFill>
                  <a:schemeClr val="bg1"/>
                </a:solidFill>
              </a:rPr>
              <a:t>51</a:t>
            </a:r>
          </a:p>
          <a:p>
            <a:pPr algn="ctr"/>
            <a:r>
              <a:rPr lang="en-GB" sz="882">
                <a:solidFill>
                  <a:schemeClr val="bg1"/>
                </a:solidFill>
              </a:rPr>
              <a:t>51</a:t>
            </a:r>
          </a:p>
        </p:txBody>
      </p:sp>
      <p:sp>
        <p:nvSpPr>
          <p:cNvPr id="75" name="Rectangle 74">
            <a:extLst>
              <a:ext uri="{FF2B5EF4-FFF2-40B4-BE49-F238E27FC236}">
                <a16:creationId xmlns:a16="http://schemas.microsoft.com/office/drawing/2014/main" id="{AEB1F170-4966-4AAF-ABAA-3D2A0369F7FA}"/>
              </a:ext>
            </a:extLst>
          </p:cNvPr>
          <p:cNvSpPr/>
          <p:nvPr userDrawn="1"/>
        </p:nvSpPr>
        <p:spPr>
          <a:xfrm>
            <a:off x="5767690" y="2476387"/>
            <a:ext cx="925543" cy="453299"/>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0197" tIns="60197" rIns="60197" bIns="60197" rtlCol="0" anchor="ctr"/>
          <a:lstStyle/>
          <a:p>
            <a:pPr algn="ctr"/>
            <a:r>
              <a:rPr lang="en-GB" sz="882">
                <a:solidFill>
                  <a:schemeClr val="bg1"/>
                </a:solidFill>
              </a:rPr>
              <a:t>102</a:t>
            </a:r>
          </a:p>
          <a:p>
            <a:pPr algn="ctr"/>
            <a:r>
              <a:rPr lang="en-GB" sz="882">
                <a:solidFill>
                  <a:schemeClr val="bg1"/>
                </a:solidFill>
              </a:rPr>
              <a:t>102</a:t>
            </a:r>
          </a:p>
          <a:p>
            <a:pPr algn="ctr"/>
            <a:r>
              <a:rPr lang="en-GB" sz="882">
                <a:solidFill>
                  <a:schemeClr val="bg1"/>
                </a:solidFill>
              </a:rPr>
              <a:t>102</a:t>
            </a:r>
          </a:p>
          <a:p>
            <a:pPr algn="ctr"/>
            <a:r>
              <a:rPr lang="en-GB" sz="882">
                <a:solidFill>
                  <a:schemeClr val="bg1"/>
                </a:solidFill>
              </a:rPr>
              <a:t>102</a:t>
            </a:r>
          </a:p>
          <a:p>
            <a:pPr algn="ctr"/>
            <a:endParaRPr lang="en-GB" sz="882">
              <a:solidFill>
                <a:schemeClr val="bg1"/>
              </a:solidFill>
            </a:endParaRPr>
          </a:p>
        </p:txBody>
      </p:sp>
      <p:sp>
        <p:nvSpPr>
          <p:cNvPr id="76" name="TextBox 75">
            <a:extLst>
              <a:ext uri="{FF2B5EF4-FFF2-40B4-BE49-F238E27FC236}">
                <a16:creationId xmlns:a16="http://schemas.microsoft.com/office/drawing/2014/main" id="{7033C2B2-E4D1-4420-8509-EC1E2C80321F}"/>
              </a:ext>
            </a:extLst>
          </p:cNvPr>
          <p:cNvSpPr txBox="1"/>
          <p:nvPr userDrawn="1"/>
        </p:nvSpPr>
        <p:spPr>
          <a:xfrm>
            <a:off x="5760199" y="1466437"/>
            <a:ext cx="1703374" cy="339195"/>
          </a:xfrm>
          <a:prstGeom prst="rect">
            <a:avLst/>
          </a:prstGeom>
          <a:noFill/>
        </p:spPr>
        <p:txBody>
          <a:bodyPr wrap="square" lIns="0" tIns="0" rIns="0" bIns="0" rtlCol="0">
            <a:spAutoFit/>
          </a:bodyPr>
          <a:lstStyle/>
          <a:p>
            <a:pPr algn="l">
              <a:spcAft>
                <a:spcPts val="661"/>
              </a:spcAft>
            </a:pPr>
            <a:r>
              <a:rPr lang="en-US" sz="1102" b="1">
                <a:solidFill>
                  <a:sysClr val="windowText" lastClr="000000"/>
                </a:solidFill>
              </a:rPr>
              <a:t>Neutrals for Infographics and charts only </a:t>
            </a:r>
          </a:p>
        </p:txBody>
      </p:sp>
      <p:sp>
        <p:nvSpPr>
          <p:cNvPr id="77" name="Rectangle 76">
            <a:extLst>
              <a:ext uri="{FF2B5EF4-FFF2-40B4-BE49-F238E27FC236}">
                <a16:creationId xmlns:a16="http://schemas.microsoft.com/office/drawing/2014/main" id="{9BFC6FF0-9D30-4829-A667-26B9E6467077}"/>
              </a:ext>
            </a:extLst>
          </p:cNvPr>
          <p:cNvSpPr/>
          <p:nvPr userDrawn="1"/>
        </p:nvSpPr>
        <p:spPr>
          <a:xfrm>
            <a:off x="5767690" y="3043596"/>
            <a:ext cx="925543" cy="453299"/>
          </a:xfrm>
          <a:prstGeom prst="rect">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0197" tIns="60197" rIns="60197" bIns="60197" rtlCol="0" anchor="ctr"/>
          <a:lstStyle/>
          <a:p>
            <a:pPr algn="ctr"/>
            <a:r>
              <a:rPr lang="en-GB" sz="882">
                <a:solidFill>
                  <a:schemeClr val="bg1"/>
                </a:solidFill>
              </a:rPr>
              <a:t>152</a:t>
            </a:r>
          </a:p>
          <a:p>
            <a:pPr algn="ctr"/>
            <a:r>
              <a:rPr lang="en-GB" sz="882">
                <a:solidFill>
                  <a:schemeClr val="bg1"/>
                </a:solidFill>
              </a:rPr>
              <a:t>152</a:t>
            </a:r>
          </a:p>
          <a:p>
            <a:pPr algn="ctr"/>
            <a:r>
              <a:rPr lang="en-GB" sz="882">
                <a:solidFill>
                  <a:schemeClr val="bg1"/>
                </a:solidFill>
              </a:rPr>
              <a:t>152</a:t>
            </a:r>
          </a:p>
        </p:txBody>
      </p:sp>
      <p:sp>
        <p:nvSpPr>
          <p:cNvPr id="78" name="Rectangle 77">
            <a:extLst>
              <a:ext uri="{FF2B5EF4-FFF2-40B4-BE49-F238E27FC236}">
                <a16:creationId xmlns:a16="http://schemas.microsoft.com/office/drawing/2014/main" id="{AF40F7A4-A491-46D0-AC78-F38FB368D987}"/>
              </a:ext>
            </a:extLst>
          </p:cNvPr>
          <p:cNvSpPr/>
          <p:nvPr userDrawn="1"/>
        </p:nvSpPr>
        <p:spPr>
          <a:xfrm>
            <a:off x="5767690" y="3610805"/>
            <a:ext cx="925543" cy="45329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0197" tIns="60197" rIns="60197" bIns="60197" rtlCol="0" anchor="ctr"/>
          <a:lstStyle/>
          <a:p>
            <a:pPr algn="ctr"/>
            <a:r>
              <a:rPr lang="en-GB" sz="882">
                <a:solidFill>
                  <a:sysClr val="windowText" lastClr="000000"/>
                </a:solidFill>
              </a:rPr>
              <a:t>178</a:t>
            </a:r>
          </a:p>
          <a:p>
            <a:pPr algn="ctr"/>
            <a:r>
              <a:rPr lang="en-GB" sz="882">
                <a:solidFill>
                  <a:sysClr val="windowText" lastClr="000000"/>
                </a:solidFill>
              </a:rPr>
              <a:t>178</a:t>
            </a:r>
          </a:p>
          <a:p>
            <a:pPr algn="ctr"/>
            <a:r>
              <a:rPr lang="en-GB" sz="882">
                <a:solidFill>
                  <a:sysClr val="windowText" lastClr="000000"/>
                </a:solidFill>
              </a:rPr>
              <a:t>178</a:t>
            </a:r>
          </a:p>
        </p:txBody>
      </p:sp>
      <p:sp>
        <p:nvSpPr>
          <p:cNvPr id="79" name="Rectangle 78">
            <a:extLst>
              <a:ext uri="{FF2B5EF4-FFF2-40B4-BE49-F238E27FC236}">
                <a16:creationId xmlns:a16="http://schemas.microsoft.com/office/drawing/2014/main" id="{E22CE48C-CD62-438B-AF1B-E80398CE41CF}"/>
              </a:ext>
            </a:extLst>
          </p:cNvPr>
          <p:cNvSpPr/>
          <p:nvPr userDrawn="1"/>
        </p:nvSpPr>
        <p:spPr>
          <a:xfrm>
            <a:off x="5767690" y="4178012"/>
            <a:ext cx="925543" cy="453299"/>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0197" tIns="60197" rIns="60197" bIns="60197" rtlCol="0" anchor="ctr"/>
          <a:lstStyle/>
          <a:p>
            <a:pPr algn="ctr"/>
            <a:r>
              <a:rPr lang="en-GB" sz="882">
                <a:solidFill>
                  <a:schemeClr val="tx1"/>
                </a:solidFill>
              </a:rPr>
              <a:t>229</a:t>
            </a:r>
          </a:p>
          <a:p>
            <a:pPr algn="ctr"/>
            <a:r>
              <a:rPr lang="en-GB" sz="882">
                <a:solidFill>
                  <a:schemeClr val="tx1"/>
                </a:solidFill>
              </a:rPr>
              <a:t>229</a:t>
            </a:r>
          </a:p>
          <a:p>
            <a:pPr algn="ctr"/>
            <a:r>
              <a:rPr lang="en-GB" sz="882">
                <a:solidFill>
                  <a:schemeClr val="tx1"/>
                </a:solidFill>
              </a:rPr>
              <a:t>229</a:t>
            </a:r>
          </a:p>
        </p:txBody>
      </p:sp>
      <p:sp>
        <p:nvSpPr>
          <p:cNvPr id="83" name="TextBox 82">
            <a:extLst>
              <a:ext uri="{FF2B5EF4-FFF2-40B4-BE49-F238E27FC236}">
                <a16:creationId xmlns:a16="http://schemas.microsoft.com/office/drawing/2014/main" id="{BFA814C9-BD96-4348-B664-2AD4A5DAAB12}"/>
              </a:ext>
            </a:extLst>
          </p:cNvPr>
          <p:cNvSpPr txBox="1"/>
          <p:nvPr userDrawn="1"/>
        </p:nvSpPr>
        <p:spPr>
          <a:xfrm>
            <a:off x="6838918" y="3144797"/>
            <a:ext cx="1382334" cy="261321"/>
          </a:xfrm>
          <a:prstGeom prst="rect">
            <a:avLst/>
          </a:prstGeom>
          <a:noFill/>
        </p:spPr>
        <p:txBody>
          <a:bodyPr wrap="square" lIns="60197" tIns="60197" rIns="60197" bIns="60197" rtlCol="0" anchor="ctr">
            <a:noAutofit/>
          </a:bodyPr>
          <a:lstStyle/>
          <a:p>
            <a:pPr algn="l">
              <a:spcAft>
                <a:spcPts val="661"/>
              </a:spcAft>
            </a:pPr>
            <a:r>
              <a:rPr lang="en-GB" sz="1102"/>
              <a:t>Grey 3</a:t>
            </a:r>
          </a:p>
        </p:txBody>
      </p:sp>
      <p:sp>
        <p:nvSpPr>
          <p:cNvPr id="84" name="TextBox 83">
            <a:extLst>
              <a:ext uri="{FF2B5EF4-FFF2-40B4-BE49-F238E27FC236}">
                <a16:creationId xmlns:a16="http://schemas.microsoft.com/office/drawing/2014/main" id="{B38E8C09-0782-4E70-887B-080A8FC240A9}"/>
              </a:ext>
            </a:extLst>
          </p:cNvPr>
          <p:cNvSpPr txBox="1"/>
          <p:nvPr userDrawn="1"/>
        </p:nvSpPr>
        <p:spPr>
          <a:xfrm>
            <a:off x="6838918" y="2018106"/>
            <a:ext cx="1382334" cy="261321"/>
          </a:xfrm>
          <a:prstGeom prst="rect">
            <a:avLst/>
          </a:prstGeom>
          <a:noFill/>
        </p:spPr>
        <p:txBody>
          <a:bodyPr wrap="square" lIns="60197" tIns="60197" rIns="60197" bIns="60197" rtlCol="0" anchor="ctr">
            <a:noAutofit/>
          </a:bodyPr>
          <a:lstStyle/>
          <a:p>
            <a:pPr algn="l">
              <a:spcAft>
                <a:spcPts val="661"/>
              </a:spcAft>
            </a:pPr>
            <a:r>
              <a:rPr lang="en-GB" sz="1102"/>
              <a:t>Grey 1</a:t>
            </a:r>
          </a:p>
        </p:txBody>
      </p:sp>
      <p:sp>
        <p:nvSpPr>
          <p:cNvPr id="85" name="TextBox 84">
            <a:extLst>
              <a:ext uri="{FF2B5EF4-FFF2-40B4-BE49-F238E27FC236}">
                <a16:creationId xmlns:a16="http://schemas.microsoft.com/office/drawing/2014/main" id="{7C3E17E9-EAB5-401D-99B5-E01BBCBAAE59}"/>
              </a:ext>
            </a:extLst>
          </p:cNvPr>
          <p:cNvSpPr txBox="1"/>
          <p:nvPr userDrawn="1"/>
        </p:nvSpPr>
        <p:spPr>
          <a:xfrm>
            <a:off x="6838918" y="3708143"/>
            <a:ext cx="1382334" cy="261321"/>
          </a:xfrm>
          <a:prstGeom prst="rect">
            <a:avLst/>
          </a:prstGeom>
          <a:noFill/>
        </p:spPr>
        <p:txBody>
          <a:bodyPr wrap="square" lIns="60197" tIns="60197" rIns="60197" bIns="60197" rtlCol="0" anchor="ctr">
            <a:noAutofit/>
          </a:bodyPr>
          <a:lstStyle/>
          <a:p>
            <a:pPr algn="l">
              <a:spcAft>
                <a:spcPts val="661"/>
              </a:spcAft>
            </a:pPr>
            <a:r>
              <a:rPr lang="en-GB" sz="1102"/>
              <a:t>Grey 4</a:t>
            </a:r>
          </a:p>
        </p:txBody>
      </p:sp>
      <p:sp>
        <p:nvSpPr>
          <p:cNvPr id="86" name="TextBox 85">
            <a:extLst>
              <a:ext uri="{FF2B5EF4-FFF2-40B4-BE49-F238E27FC236}">
                <a16:creationId xmlns:a16="http://schemas.microsoft.com/office/drawing/2014/main" id="{DA95C41B-9591-4042-8AC0-03DBDA91FD18}"/>
              </a:ext>
            </a:extLst>
          </p:cNvPr>
          <p:cNvSpPr txBox="1"/>
          <p:nvPr userDrawn="1"/>
        </p:nvSpPr>
        <p:spPr>
          <a:xfrm>
            <a:off x="6838918" y="4271489"/>
            <a:ext cx="1382334" cy="261321"/>
          </a:xfrm>
          <a:prstGeom prst="rect">
            <a:avLst/>
          </a:prstGeom>
          <a:noFill/>
        </p:spPr>
        <p:txBody>
          <a:bodyPr wrap="square" lIns="60197" tIns="60197" rIns="60197" bIns="60197" rtlCol="0" anchor="ctr">
            <a:noAutofit/>
          </a:bodyPr>
          <a:lstStyle/>
          <a:p>
            <a:pPr algn="l">
              <a:spcAft>
                <a:spcPts val="661"/>
              </a:spcAft>
            </a:pPr>
            <a:r>
              <a:rPr lang="en-GB" sz="1102"/>
              <a:t>Grey 5</a:t>
            </a:r>
          </a:p>
        </p:txBody>
      </p:sp>
      <p:sp>
        <p:nvSpPr>
          <p:cNvPr id="87" name="TextBox 86">
            <a:extLst>
              <a:ext uri="{FF2B5EF4-FFF2-40B4-BE49-F238E27FC236}">
                <a16:creationId xmlns:a16="http://schemas.microsoft.com/office/drawing/2014/main" id="{C924189F-5F86-46B9-810F-1AF60243011B}"/>
              </a:ext>
            </a:extLst>
          </p:cNvPr>
          <p:cNvSpPr txBox="1"/>
          <p:nvPr userDrawn="1"/>
        </p:nvSpPr>
        <p:spPr>
          <a:xfrm>
            <a:off x="6838918" y="2581452"/>
            <a:ext cx="1382334" cy="261321"/>
          </a:xfrm>
          <a:prstGeom prst="rect">
            <a:avLst/>
          </a:prstGeom>
          <a:noFill/>
        </p:spPr>
        <p:txBody>
          <a:bodyPr wrap="square" lIns="60197" tIns="60197" rIns="60197" bIns="60197" rtlCol="0" anchor="ctr">
            <a:noAutofit/>
          </a:bodyPr>
          <a:lstStyle/>
          <a:p>
            <a:pPr algn="l">
              <a:spcAft>
                <a:spcPts val="661"/>
              </a:spcAft>
            </a:pPr>
            <a:r>
              <a:rPr lang="en-GB" sz="1102"/>
              <a:t>Grey 2</a:t>
            </a:r>
          </a:p>
        </p:txBody>
      </p:sp>
      <p:sp>
        <p:nvSpPr>
          <p:cNvPr id="52" name="Rectangle 51">
            <a:extLst>
              <a:ext uri="{FF2B5EF4-FFF2-40B4-BE49-F238E27FC236}">
                <a16:creationId xmlns:a16="http://schemas.microsoft.com/office/drawing/2014/main" id="{4ACB48A6-B340-401D-8994-A0E53291AC9B}"/>
              </a:ext>
            </a:extLst>
          </p:cNvPr>
          <p:cNvSpPr/>
          <p:nvPr userDrawn="1"/>
        </p:nvSpPr>
        <p:spPr>
          <a:xfrm>
            <a:off x="7904341" y="2927939"/>
            <a:ext cx="925543" cy="453299"/>
          </a:xfrm>
          <a:prstGeom prst="rect">
            <a:avLst/>
          </a:prstGeom>
          <a:gradFill>
            <a:gsLst>
              <a:gs pos="100000">
                <a:schemeClr val="accent1"/>
              </a:gs>
              <a:gs pos="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60197" tIns="60197" rIns="60197" bIns="60197" rtlCol="0" anchor="ctr"/>
          <a:lstStyle/>
          <a:p>
            <a:pPr algn="ctr"/>
            <a:endParaRPr lang="en-GB" sz="882">
              <a:solidFill>
                <a:schemeClr val="bg1"/>
              </a:solidFill>
            </a:endParaRPr>
          </a:p>
        </p:txBody>
      </p:sp>
      <p:sp>
        <p:nvSpPr>
          <p:cNvPr id="53" name="Rectangle 52">
            <a:extLst>
              <a:ext uri="{FF2B5EF4-FFF2-40B4-BE49-F238E27FC236}">
                <a16:creationId xmlns:a16="http://schemas.microsoft.com/office/drawing/2014/main" id="{26F71474-A782-4BB1-8B9F-8DCCEAF88E0C}"/>
              </a:ext>
            </a:extLst>
          </p:cNvPr>
          <p:cNvSpPr/>
          <p:nvPr userDrawn="1"/>
        </p:nvSpPr>
        <p:spPr>
          <a:xfrm>
            <a:off x="10108577" y="2927939"/>
            <a:ext cx="925543" cy="453299"/>
          </a:xfrm>
          <a:prstGeom prst="rect">
            <a:avLst/>
          </a:prstGeom>
          <a:gradFill>
            <a:gsLst>
              <a:gs pos="100000">
                <a:srgbClr val="ACEAFF"/>
              </a:gs>
              <a:gs pos="0">
                <a:schemeClr val="accent4"/>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60197" tIns="60197" rIns="60197" bIns="60197" rtlCol="0" anchor="ctr"/>
          <a:lstStyle/>
          <a:p>
            <a:pPr algn="ctr"/>
            <a:endParaRPr lang="en-GB" sz="882">
              <a:solidFill>
                <a:schemeClr val="bg1"/>
              </a:solidFill>
            </a:endParaRPr>
          </a:p>
        </p:txBody>
      </p:sp>
      <p:sp>
        <p:nvSpPr>
          <p:cNvPr id="54" name="TextBox 53">
            <a:extLst>
              <a:ext uri="{FF2B5EF4-FFF2-40B4-BE49-F238E27FC236}">
                <a16:creationId xmlns:a16="http://schemas.microsoft.com/office/drawing/2014/main" id="{2102BFCC-8EF9-4273-ADB0-A655CD827F66}"/>
              </a:ext>
            </a:extLst>
          </p:cNvPr>
          <p:cNvSpPr txBox="1"/>
          <p:nvPr userDrawn="1"/>
        </p:nvSpPr>
        <p:spPr>
          <a:xfrm>
            <a:off x="8849936" y="3024600"/>
            <a:ext cx="1728939" cy="261321"/>
          </a:xfrm>
          <a:prstGeom prst="rect">
            <a:avLst/>
          </a:prstGeom>
          <a:noFill/>
        </p:spPr>
        <p:txBody>
          <a:bodyPr wrap="square" lIns="60197" tIns="60197" rIns="60197" bIns="60197" rtlCol="0" anchor="ctr">
            <a:noAutofit/>
          </a:bodyPr>
          <a:lstStyle/>
          <a:p>
            <a:pPr algn="l">
              <a:spcAft>
                <a:spcPts val="661"/>
              </a:spcAft>
            </a:pPr>
            <a:r>
              <a:rPr lang="en-GB" sz="1102"/>
              <a:t>Purple/</a:t>
            </a:r>
            <a:br>
              <a:rPr lang="en-GB" sz="1102"/>
            </a:br>
            <a:r>
              <a:rPr lang="en-GB" sz="1102"/>
              <a:t>Cobalt gradient</a:t>
            </a:r>
          </a:p>
        </p:txBody>
      </p:sp>
      <p:sp>
        <p:nvSpPr>
          <p:cNvPr id="55" name="TextBox 54">
            <a:extLst>
              <a:ext uri="{FF2B5EF4-FFF2-40B4-BE49-F238E27FC236}">
                <a16:creationId xmlns:a16="http://schemas.microsoft.com/office/drawing/2014/main" id="{02D8D802-07C6-434C-B36C-582D2F2FAF7C}"/>
              </a:ext>
            </a:extLst>
          </p:cNvPr>
          <p:cNvSpPr txBox="1"/>
          <p:nvPr userDrawn="1"/>
        </p:nvSpPr>
        <p:spPr>
          <a:xfrm>
            <a:off x="11082955" y="3024600"/>
            <a:ext cx="1884013" cy="261321"/>
          </a:xfrm>
          <a:prstGeom prst="rect">
            <a:avLst/>
          </a:prstGeom>
          <a:noFill/>
        </p:spPr>
        <p:txBody>
          <a:bodyPr wrap="square" lIns="60197" tIns="60197" rIns="60197" bIns="60197" rtlCol="0" anchor="ctr">
            <a:noAutofit/>
          </a:bodyPr>
          <a:lstStyle/>
          <a:p>
            <a:pPr algn="l">
              <a:spcAft>
                <a:spcPts val="661"/>
              </a:spcAft>
            </a:pPr>
            <a:r>
              <a:rPr lang="en-GB" sz="1102"/>
              <a:t>Pacific/</a:t>
            </a:r>
            <a:br>
              <a:rPr lang="en-GB" sz="1102"/>
            </a:br>
            <a:r>
              <a:rPr lang="en-GB" sz="1102"/>
              <a:t>Light Blue gradient</a:t>
            </a:r>
          </a:p>
        </p:txBody>
      </p:sp>
      <p:sp>
        <p:nvSpPr>
          <p:cNvPr id="56" name="TextBox 55">
            <a:extLst>
              <a:ext uri="{FF2B5EF4-FFF2-40B4-BE49-F238E27FC236}">
                <a16:creationId xmlns:a16="http://schemas.microsoft.com/office/drawing/2014/main" id="{F56630A0-1CC3-4558-99F3-72A9846C3FA4}"/>
              </a:ext>
            </a:extLst>
          </p:cNvPr>
          <p:cNvSpPr txBox="1"/>
          <p:nvPr userDrawn="1"/>
        </p:nvSpPr>
        <p:spPr>
          <a:xfrm>
            <a:off x="7877959" y="1431854"/>
            <a:ext cx="4461236" cy="1379545"/>
          </a:xfrm>
          <a:prstGeom prst="rect">
            <a:avLst/>
          </a:prstGeom>
          <a:noFill/>
        </p:spPr>
        <p:txBody>
          <a:bodyPr wrap="square" lIns="0" tIns="0" rIns="0" bIns="0" rtlCol="0">
            <a:spAutoFit/>
          </a:bodyPr>
          <a:lstStyle/>
          <a:p>
            <a:pPr algn="l">
              <a:spcAft>
                <a:spcPts val="331"/>
              </a:spcAft>
            </a:pPr>
            <a:r>
              <a:rPr lang="en-US" sz="1102" b="1">
                <a:solidFill>
                  <a:sysClr val="windowText" lastClr="000000"/>
                </a:solidFill>
              </a:rPr>
              <a:t>Gradients</a:t>
            </a:r>
          </a:p>
          <a:p>
            <a:pPr marL="188989" indent="-188989" algn="l">
              <a:spcAft>
                <a:spcPts val="331"/>
              </a:spcAft>
              <a:buFont typeface="Arial" panose="020B0604020202020204" pitchFamily="34" charset="0"/>
              <a:buChar char="•"/>
            </a:pPr>
            <a:r>
              <a:rPr lang="en-GB" sz="1102" b="0">
                <a:solidFill>
                  <a:sysClr val="windowText" lastClr="000000"/>
                </a:solidFill>
              </a:rPr>
              <a:t>The </a:t>
            </a:r>
            <a:r>
              <a:rPr lang="en-GB" sz="1102" b="0" err="1">
                <a:solidFill>
                  <a:sysClr val="windowText" lastClr="000000"/>
                </a:solidFill>
              </a:rPr>
              <a:t>colors</a:t>
            </a:r>
            <a:r>
              <a:rPr lang="en-GB" sz="1102" b="0">
                <a:solidFill>
                  <a:sysClr val="windowText" lastClr="000000"/>
                </a:solidFill>
              </a:rPr>
              <a:t> are applied at both ends of the gradient, at 0% and 100% locations</a:t>
            </a:r>
          </a:p>
          <a:p>
            <a:pPr marL="188989" indent="-188989" algn="l">
              <a:spcAft>
                <a:spcPts val="331"/>
              </a:spcAft>
              <a:buFont typeface="Arial" panose="020B0604020202020204" pitchFamily="34" charset="0"/>
              <a:buChar char="•"/>
            </a:pPr>
            <a:r>
              <a:rPr lang="en-GB" sz="1102" b="0">
                <a:solidFill>
                  <a:sysClr val="windowText" lastClr="000000"/>
                </a:solidFill>
              </a:rPr>
              <a:t>The mid-point is at 50%</a:t>
            </a:r>
          </a:p>
          <a:p>
            <a:pPr marL="188989" indent="-188989" algn="l">
              <a:spcAft>
                <a:spcPts val="331"/>
              </a:spcAft>
              <a:buFont typeface="Arial" panose="020B0604020202020204" pitchFamily="34" charset="0"/>
              <a:buChar char="•"/>
            </a:pPr>
            <a:r>
              <a:rPr lang="en-GB" sz="1102" b="0">
                <a:solidFill>
                  <a:sysClr val="windowText" lastClr="000000"/>
                </a:solidFill>
              </a:rPr>
              <a:t>The gradients are used at a 0º angle</a:t>
            </a:r>
          </a:p>
          <a:p>
            <a:pPr marL="188989" indent="-188989" algn="l">
              <a:spcAft>
                <a:spcPts val="331"/>
              </a:spcAft>
              <a:buFont typeface="Arial" panose="020B0604020202020204" pitchFamily="34" charset="0"/>
              <a:buChar char="•"/>
            </a:pPr>
            <a:r>
              <a:rPr lang="en-GB" sz="1102" b="0">
                <a:solidFill>
                  <a:sysClr val="windowText" lastClr="000000"/>
                </a:solidFill>
              </a:rPr>
              <a:t>Use the linear gradient, never radial</a:t>
            </a:r>
          </a:p>
          <a:p>
            <a:pPr marL="188989" indent="-188989" algn="l">
              <a:spcAft>
                <a:spcPts val="331"/>
              </a:spcAft>
              <a:buFont typeface="Arial" panose="020B0604020202020204" pitchFamily="34" charset="0"/>
              <a:buChar char="•"/>
            </a:pPr>
            <a:r>
              <a:rPr lang="en-GB" sz="1102" b="0">
                <a:solidFill>
                  <a:sysClr val="windowText" lastClr="000000"/>
                </a:solidFill>
              </a:rPr>
              <a:t>Do not create new gradients; use only the gradients shown here</a:t>
            </a:r>
            <a:endParaRPr lang="en-US" sz="1102" b="0">
              <a:solidFill>
                <a:sysClr val="windowText" lastClr="000000"/>
              </a:solidFill>
            </a:endParaRPr>
          </a:p>
        </p:txBody>
      </p:sp>
      <p:sp>
        <p:nvSpPr>
          <p:cNvPr id="57" name="Rectangle 56">
            <a:extLst>
              <a:ext uri="{FF2B5EF4-FFF2-40B4-BE49-F238E27FC236}">
                <a16:creationId xmlns:a16="http://schemas.microsoft.com/office/drawing/2014/main" id="{9D5AAA1F-BD76-48F7-8C50-6E5979B9537B}"/>
              </a:ext>
            </a:extLst>
          </p:cNvPr>
          <p:cNvSpPr/>
          <p:nvPr userDrawn="1"/>
        </p:nvSpPr>
        <p:spPr>
          <a:xfrm>
            <a:off x="5760199" y="4745018"/>
            <a:ext cx="925543" cy="45329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60197" tIns="60197" rIns="60197" bIns="60197" rtlCol="0" anchor="ctr"/>
          <a:lstStyle/>
          <a:p>
            <a:pPr algn="ctr"/>
            <a:r>
              <a:rPr lang="en-GB" sz="882">
                <a:solidFill>
                  <a:schemeClr val="tx1"/>
                </a:solidFill>
              </a:rPr>
              <a:t>255</a:t>
            </a:r>
          </a:p>
          <a:p>
            <a:pPr algn="ctr"/>
            <a:r>
              <a:rPr lang="en-GB" sz="882">
                <a:solidFill>
                  <a:schemeClr val="tx1"/>
                </a:solidFill>
              </a:rPr>
              <a:t>255</a:t>
            </a:r>
          </a:p>
          <a:p>
            <a:pPr algn="ctr"/>
            <a:r>
              <a:rPr lang="en-GB" sz="882">
                <a:solidFill>
                  <a:schemeClr val="tx1"/>
                </a:solidFill>
              </a:rPr>
              <a:t>255</a:t>
            </a:r>
          </a:p>
        </p:txBody>
      </p:sp>
      <p:sp>
        <p:nvSpPr>
          <p:cNvPr id="58" name="TextBox 57">
            <a:extLst>
              <a:ext uri="{FF2B5EF4-FFF2-40B4-BE49-F238E27FC236}">
                <a16:creationId xmlns:a16="http://schemas.microsoft.com/office/drawing/2014/main" id="{3485E89C-C25F-4DDF-BA6F-8600323267FE}"/>
              </a:ext>
            </a:extLst>
          </p:cNvPr>
          <p:cNvSpPr txBox="1"/>
          <p:nvPr userDrawn="1"/>
        </p:nvSpPr>
        <p:spPr>
          <a:xfrm>
            <a:off x="6831427" y="4838495"/>
            <a:ext cx="1382334" cy="261321"/>
          </a:xfrm>
          <a:prstGeom prst="rect">
            <a:avLst/>
          </a:prstGeom>
          <a:noFill/>
        </p:spPr>
        <p:txBody>
          <a:bodyPr wrap="square" lIns="60197" tIns="60197" rIns="60197" bIns="60197" rtlCol="0" anchor="ctr">
            <a:noAutofit/>
          </a:bodyPr>
          <a:lstStyle/>
          <a:p>
            <a:pPr algn="l">
              <a:spcAft>
                <a:spcPts val="661"/>
              </a:spcAft>
            </a:pPr>
            <a:r>
              <a:rPr lang="en-GB" sz="1102"/>
              <a:t>White</a:t>
            </a:r>
          </a:p>
        </p:txBody>
      </p:sp>
      <p:sp>
        <p:nvSpPr>
          <p:cNvPr id="73" name="TextBox 72">
            <a:extLst>
              <a:ext uri="{FF2B5EF4-FFF2-40B4-BE49-F238E27FC236}">
                <a16:creationId xmlns:a16="http://schemas.microsoft.com/office/drawing/2014/main" id="{66117D9B-6EF8-4B36-A112-FD6D19D0AE23}"/>
              </a:ext>
            </a:extLst>
          </p:cNvPr>
          <p:cNvSpPr txBox="1"/>
          <p:nvPr userDrawn="1"/>
        </p:nvSpPr>
        <p:spPr>
          <a:xfrm>
            <a:off x="7877959" y="3678404"/>
            <a:ext cx="1316461" cy="169633"/>
          </a:xfrm>
          <a:prstGeom prst="rect">
            <a:avLst/>
          </a:prstGeom>
          <a:noFill/>
        </p:spPr>
        <p:txBody>
          <a:bodyPr wrap="none" lIns="0" tIns="0" rIns="0" bIns="0" rtlCol="0">
            <a:noAutofit/>
          </a:bodyPr>
          <a:lstStyle/>
          <a:p>
            <a:pPr algn="l">
              <a:spcAft>
                <a:spcPts val="661"/>
              </a:spcAft>
            </a:pPr>
            <a:r>
              <a:rPr lang="en-US" sz="1102" b="1">
                <a:solidFill>
                  <a:sysClr val="windowText" lastClr="000000"/>
                </a:solidFill>
              </a:rPr>
              <a:t>Traffic Light Palette</a:t>
            </a:r>
            <a:endParaRPr lang="en-US" sz="1102" b="0">
              <a:solidFill>
                <a:sysClr val="windowText" lastClr="000000"/>
              </a:solidFill>
            </a:endParaRPr>
          </a:p>
        </p:txBody>
      </p:sp>
      <p:sp>
        <p:nvSpPr>
          <p:cNvPr id="101" name="Rectangle 100">
            <a:extLst>
              <a:ext uri="{FF2B5EF4-FFF2-40B4-BE49-F238E27FC236}">
                <a16:creationId xmlns:a16="http://schemas.microsoft.com/office/drawing/2014/main" id="{8629CA1F-9C19-4EBE-AACF-DD30D2A7CB9D}"/>
              </a:ext>
            </a:extLst>
          </p:cNvPr>
          <p:cNvSpPr>
            <a:spLocks/>
          </p:cNvSpPr>
          <p:nvPr userDrawn="1"/>
        </p:nvSpPr>
        <p:spPr>
          <a:xfrm>
            <a:off x="10311077" y="3956849"/>
            <a:ext cx="925543" cy="453299"/>
          </a:xfrm>
          <a:prstGeom prst="rect">
            <a:avLst/>
          </a:prstGeom>
          <a:solidFill>
            <a:srgbClr val="26992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0197" tIns="60197" rIns="60197" bIns="60197" rtlCol="0" anchor="ctr"/>
          <a:lstStyle/>
          <a:p>
            <a:pPr algn="ctr"/>
            <a:r>
              <a:rPr lang="en-GB" sz="882">
                <a:solidFill>
                  <a:schemeClr val="bg1"/>
                </a:solidFill>
              </a:rPr>
              <a:t>38</a:t>
            </a:r>
          </a:p>
          <a:p>
            <a:pPr algn="ctr"/>
            <a:r>
              <a:rPr lang="en-GB" sz="882">
                <a:solidFill>
                  <a:schemeClr val="bg1"/>
                </a:solidFill>
              </a:rPr>
              <a:t>153</a:t>
            </a:r>
          </a:p>
          <a:p>
            <a:pPr algn="ctr"/>
            <a:r>
              <a:rPr lang="en-GB" sz="882">
                <a:solidFill>
                  <a:schemeClr val="bg1"/>
                </a:solidFill>
              </a:rPr>
              <a:t>36</a:t>
            </a:r>
          </a:p>
        </p:txBody>
      </p:sp>
      <p:sp>
        <p:nvSpPr>
          <p:cNvPr id="102" name="Rectangle 101">
            <a:extLst>
              <a:ext uri="{FF2B5EF4-FFF2-40B4-BE49-F238E27FC236}">
                <a16:creationId xmlns:a16="http://schemas.microsoft.com/office/drawing/2014/main" id="{38F50825-9522-489D-AFE6-03DCC983AE45}"/>
              </a:ext>
            </a:extLst>
          </p:cNvPr>
          <p:cNvSpPr>
            <a:spLocks/>
          </p:cNvSpPr>
          <p:nvPr userDrawn="1"/>
        </p:nvSpPr>
        <p:spPr>
          <a:xfrm>
            <a:off x="9107709" y="3956849"/>
            <a:ext cx="925543" cy="453299"/>
          </a:xfrm>
          <a:prstGeom prst="rect">
            <a:avLst/>
          </a:prstGeom>
          <a:solidFill>
            <a:srgbClr val="F1C44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0197" tIns="60197" rIns="60197" bIns="60197" rtlCol="0" anchor="ctr"/>
          <a:lstStyle/>
          <a:p>
            <a:pPr algn="ctr"/>
            <a:r>
              <a:rPr lang="en-GB" sz="882">
                <a:solidFill>
                  <a:schemeClr val="bg1"/>
                </a:solidFill>
              </a:rPr>
              <a:t>241</a:t>
            </a:r>
          </a:p>
          <a:p>
            <a:pPr algn="ctr"/>
            <a:r>
              <a:rPr lang="en-GB" sz="882">
                <a:solidFill>
                  <a:schemeClr val="bg1"/>
                </a:solidFill>
              </a:rPr>
              <a:t>196</a:t>
            </a:r>
          </a:p>
          <a:p>
            <a:pPr algn="ctr"/>
            <a:r>
              <a:rPr lang="en-GB" sz="882">
                <a:solidFill>
                  <a:schemeClr val="bg1"/>
                </a:solidFill>
              </a:rPr>
              <a:t>77</a:t>
            </a:r>
          </a:p>
        </p:txBody>
      </p:sp>
      <p:sp>
        <p:nvSpPr>
          <p:cNvPr id="103" name="Rectangle 102">
            <a:extLst>
              <a:ext uri="{FF2B5EF4-FFF2-40B4-BE49-F238E27FC236}">
                <a16:creationId xmlns:a16="http://schemas.microsoft.com/office/drawing/2014/main" id="{920DF8B8-BB57-4FAB-8303-1EA0BDA6B7F5}"/>
              </a:ext>
            </a:extLst>
          </p:cNvPr>
          <p:cNvSpPr>
            <a:spLocks/>
          </p:cNvSpPr>
          <p:nvPr userDrawn="1"/>
        </p:nvSpPr>
        <p:spPr>
          <a:xfrm>
            <a:off x="7904341" y="3956849"/>
            <a:ext cx="925543" cy="453299"/>
          </a:xfrm>
          <a:prstGeom prst="rect">
            <a:avLst/>
          </a:prstGeom>
          <a:solidFill>
            <a:srgbClr val="ED212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0197" tIns="60197" rIns="60197" bIns="60197" rtlCol="0" anchor="ctr"/>
          <a:lstStyle/>
          <a:p>
            <a:pPr algn="ctr"/>
            <a:r>
              <a:rPr lang="en-GB" sz="882">
                <a:solidFill>
                  <a:schemeClr val="bg1"/>
                </a:solidFill>
              </a:rPr>
              <a:t>237</a:t>
            </a:r>
          </a:p>
          <a:p>
            <a:pPr algn="ctr"/>
            <a:r>
              <a:rPr lang="en-GB" sz="882">
                <a:solidFill>
                  <a:schemeClr val="bg1"/>
                </a:solidFill>
              </a:rPr>
              <a:t>33</a:t>
            </a:r>
          </a:p>
          <a:p>
            <a:pPr algn="ctr"/>
            <a:r>
              <a:rPr lang="en-GB" sz="882">
                <a:solidFill>
                  <a:schemeClr val="bg1"/>
                </a:solidFill>
              </a:rPr>
              <a:t>36</a:t>
            </a:r>
          </a:p>
        </p:txBody>
      </p:sp>
      <p:sp>
        <p:nvSpPr>
          <p:cNvPr id="104" name="TextBox 103">
            <a:extLst>
              <a:ext uri="{FF2B5EF4-FFF2-40B4-BE49-F238E27FC236}">
                <a16:creationId xmlns:a16="http://schemas.microsoft.com/office/drawing/2014/main" id="{0E284CC6-D89E-4E2E-9C1A-D2D015D4CCE1}"/>
              </a:ext>
            </a:extLst>
          </p:cNvPr>
          <p:cNvSpPr txBox="1"/>
          <p:nvPr userDrawn="1"/>
        </p:nvSpPr>
        <p:spPr>
          <a:xfrm>
            <a:off x="7877958" y="4724173"/>
            <a:ext cx="4585333" cy="690399"/>
          </a:xfrm>
          <a:prstGeom prst="rect">
            <a:avLst/>
          </a:prstGeom>
          <a:noFill/>
        </p:spPr>
        <p:txBody>
          <a:bodyPr wrap="square" lIns="0" tIns="0" rIns="0" bIns="0" rtlCol="0">
            <a:noAutofit/>
          </a:bodyPr>
          <a:lstStyle/>
          <a:p>
            <a:pPr algn="l">
              <a:spcAft>
                <a:spcPts val="661"/>
              </a:spcAft>
            </a:pPr>
            <a:r>
              <a:rPr lang="en-US" sz="1102" b="1">
                <a:solidFill>
                  <a:sysClr val="windowText" lastClr="000000"/>
                </a:solidFill>
              </a:rPr>
              <a:t>Potential chart color order</a:t>
            </a:r>
          </a:p>
          <a:p>
            <a:pPr marL="188989" indent="-188989" algn="l">
              <a:spcAft>
                <a:spcPts val="331"/>
              </a:spcAft>
              <a:buFont typeface="Arial" panose="020B0604020202020204" pitchFamily="34" charset="0"/>
              <a:buChar char="•"/>
            </a:pPr>
            <a:r>
              <a:rPr lang="en-US" sz="1102" b="0">
                <a:solidFill>
                  <a:sysClr val="windowText" lastClr="000000"/>
                </a:solidFill>
              </a:rPr>
              <a:t>Prioritize our blues, but they don’t have to be used all at once</a:t>
            </a:r>
          </a:p>
          <a:p>
            <a:pPr marL="188989" indent="-188989" algn="l">
              <a:spcAft>
                <a:spcPts val="331"/>
              </a:spcAft>
              <a:buFont typeface="Arial" panose="020B0604020202020204" pitchFamily="34" charset="0"/>
              <a:buChar char="•"/>
            </a:pPr>
            <a:r>
              <a:rPr lang="en-US" sz="1102" b="0">
                <a:solidFill>
                  <a:sysClr val="windowText" lastClr="000000"/>
                </a:solidFill>
              </a:rPr>
              <a:t>Mix light, mid and dark tones within data sets</a:t>
            </a:r>
          </a:p>
        </p:txBody>
      </p:sp>
      <p:cxnSp>
        <p:nvCxnSpPr>
          <p:cNvPr id="105" name="Straight Connector 104">
            <a:extLst>
              <a:ext uri="{FF2B5EF4-FFF2-40B4-BE49-F238E27FC236}">
                <a16:creationId xmlns:a16="http://schemas.microsoft.com/office/drawing/2014/main" id="{32E93FD9-5621-45B8-BDA7-4C88B41DB4D9}"/>
              </a:ext>
            </a:extLst>
          </p:cNvPr>
          <p:cNvCxnSpPr/>
          <p:nvPr userDrawn="1"/>
        </p:nvCxnSpPr>
        <p:spPr>
          <a:xfrm>
            <a:off x="7904340" y="3574368"/>
            <a:ext cx="443485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98F7303C-5EE8-4FA6-A437-87F2BF61E6C8}"/>
              </a:ext>
            </a:extLst>
          </p:cNvPr>
          <p:cNvCxnSpPr/>
          <p:nvPr userDrawn="1"/>
        </p:nvCxnSpPr>
        <p:spPr>
          <a:xfrm>
            <a:off x="7904340" y="4603974"/>
            <a:ext cx="443485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07" name="Group 106">
            <a:extLst>
              <a:ext uri="{FF2B5EF4-FFF2-40B4-BE49-F238E27FC236}">
                <a16:creationId xmlns:a16="http://schemas.microsoft.com/office/drawing/2014/main" id="{39C72177-73C5-408A-8C21-86379F35DFDA}"/>
              </a:ext>
            </a:extLst>
          </p:cNvPr>
          <p:cNvGrpSpPr/>
          <p:nvPr userDrawn="1"/>
        </p:nvGrpSpPr>
        <p:grpSpPr>
          <a:xfrm>
            <a:off x="7904340" y="5528460"/>
            <a:ext cx="4434855" cy="956867"/>
            <a:chOff x="6942744" y="5227726"/>
            <a:chExt cx="6397168" cy="1380293"/>
          </a:xfrm>
        </p:grpSpPr>
        <p:sp>
          <p:nvSpPr>
            <p:cNvPr id="108" name="Rectangle 107">
              <a:extLst>
                <a:ext uri="{FF2B5EF4-FFF2-40B4-BE49-F238E27FC236}">
                  <a16:creationId xmlns:a16="http://schemas.microsoft.com/office/drawing/2014/main" id="{09C4E567-3FDF-4915-8D1F-4D3869F8570F}"/>
                </a:ext>
              </a:extLst>
            </p:cNvPr>
            <p:cNvSpPr/>
            <p:nvPr userDrawn="1"/>
          </p:nvSpPr>
          <p:spPr>
            <a:xfrm>
              <a:off x="8821942" y="5227726"/>
              <a:ext cx="759576" cy="592341"/>
            </a:xfrm>
            <a:prstGeom prst="rect">
              <a:avLst/>
            </a:prstGeom>
            <a:solidFill>
              <a:srgbClr val="1E49E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82">
                  <a:solidFill>
                    <a:schemeClr val="bg1"/>
                  </a:solidFill>
                </a:rPr>
                <a:t>30</a:t>
              </a:r>
            </a:p>
            <a:p>
              <a:pPr algn="ctr"/>
              <a:r>
                <a:rPr lang="en-GB" sz="882">
                  <a:solidFill>
                    <a:schemeClr val="bg1"/>
                  </a:solidFill>
                </a:rPr>
                <a:t>73</a:t>
              </a:r>
            </a:p>
            <a:p>
              <a:pPr algn="ctr"/>
              <a:r>
                <a:rPr lang="en-GB" sz="882">
                  <a:solidFill>
                    <a:schemeClr val="bg1"/>
                  </a:solidFill>
                </a:rPr>
                <a:t>226</a:t>
              </a:r>
            </a:p>
          </p:txBody>
        </p:sp>
        <p:sp>
          <p:nvSpPr>
            <p:cNvPr id="109" name="Rectangle 108">
              <a:extLst>
                <a:ext uri="{FF2B5EF4-FFF2-40B4-BE49-F238E27FC236}">
                  <a16:creationId xmlns:a16="http://schemas.microsoft.com/office/drawing/2014/main" id="{2DA33985-45D0-4046-B44C-8DCBCFFD86AC}"/>
                </a:ext>
              </a:extLst>
            </p:cNvPr>
            <p:cNvSpPr/>
            <p:nvPr userDrawn="1"/>
          </p:nvSpPr>
          <p:spPr>
            <a:xfrm>
              <a:off x="6942744" y="5227726"/>
              <a:ext cx="759576" cy="592341"/>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82">
                  <a:solidFill>
                    <a:schemeClr val="bg1"/>
                  </a:solidFill>
                </a:rPr>
                <a:t>0</a:t>
              </a:r>
            </a:p>
            <a:p>
              <a:pPr algn="ctr"/>
              <a:r>
                <a:rPr lang="en-GB" sz="882">
                  <a:solidFill>
                    <a:schemeClr val="bg1"/>
                  </a:solidFill>
                </a:rPr>
                <a:t>51</a:t>
              </a:r>
            </a:p>
            <a:p>
              <a:pPr algn="ctr"/>
              <a:r>
                <a:rPr lang="en-GB" sz="882">
                  <a:solidFill>
                    <a:schemeClr val="bg1"/>
                  </a:solidFill>
                </a:rPr>
                <a:t>141</a:t>
              </a:r>
            </a:p>
          </p:txBody>
        </p:sp>
        <p:sp>
          <p:nvSpPr>
            <p:cNvPr id="110" name="Rectangle 109">
              <a:extLst>
                <a:ext uri="{FF2B5EF4-FFF2-40B4-BE49-F238E27FC236}">
                  <a16:creationId xmlns:a16="http://schemas.microsoft.com/office/drawing/2014/main" id="{60024D76-5422-4C07-A547-F2C593130265}"/>
                </a:ext>
              </a:extLst>
            </p:cNvPr>
            <p:cNvSpPr/>
            <p:nvPr userDrawn="1"/>
          </p:nvSpPr>
          <p:spPr>
            <a:xfrm>
              <a:off x="9761541" y="5227726"/>
              <a:ext cx="759576" cy="592341"/>
            </a:xfrm>
            <a:prstGeom prst="rect">
              <a:avLst/>
            </a:prstGeom>
            <a:solidFill>
              <a:srgbClr val="76D2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82">
                  <a:solidFill>
                    <a:sysClr val="windowText" lastClr="000000"/>
                  </a:solidFill>
                </a:rPr>
                <a:t>118</a:t>
              </a:r>
            </a:p>
            <a:p>
              <a:pPr algn="ctr"/>
              <a:r>
                <a:rPr lang="en-GB" sz="882">
                  <a:solidFill>
                    <a:sysClr val="windowText" lastClr="000000"/>
                  </a:solidFill>
                </a:rPr>
                <a:t>210</a:t>
              </a:r>
            </a:p>
            <a:p>
              <a:pPr algn="ctr"/>
              <a:r>
                <a:rPr lang="en-GB" sz="882">
                  <a:solidFill>
                    <a:sysClr val="windowText" lastClr="000000"/>
                  </a:solidFill>
                </a:rPr>
                <a:t>255</a:t>
              </a:r>
            </a:p>
          </p:txBody>
        </p:sp>
        <p:sp>
          <p:nvSpPr>
            <p:cNvPr id="111" name="Rectangle 110">
              <a:extLst>
                <a:ext uri="{FF2B5EF4-FFF2-40B4-BE49-F238E27FC236}">
                  <a16:creationId xmlns:a16="http://schemas.microsoft.com/office/drawing/2014/main" id="{06E42AD4-4E53-43DB-966B-14EA0ED3E458}"/>
                </a:ext>
              </a:extLst>
            </p:cNvPr>
            <p:cNvSpPr/>
            <p:nvPr userDrawn="1"/>
          </p:nvSpPr>
          <p:spPr>
            <a:xfrm>
              <a:off x="11640737" y="5227726"/>
              <a:ext cx="759576" cy="592341"/>
            </a:xfrm>
            <a:prstGeom prst="rect">
              <a:avLst/>
            </a:prstGeom>
            <a:solidFill>
              <a:srgbClr val="B497F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82">
                  <a:solidFill>
                    <a:schemeClr val="bg1"/>
                  </a:solidFill>
                </a:rPr>
                <a:t>180</a:t>
              </a:r>
            </a:p>
            <a:p>
              <a:pPr algn="ctr"/>
              <a:r>
                <a:rPr lang="en-GB" sz="882">
                  <a:solidFill>
                    <a:schemeClr val="bg1"/>
                  </a:solidFill>
                </a:rPr>
                <a:t>151</a:t>
              </a:r>
            </a:p>
            <a:p>
              <a:pPr algn="ctr"/>
              <a:r>
                <a:rPr lang="en-GB" sz="882">
                  <a:solidFill>
                    <a:schemeClr val="bg1"/>
                  </a:solidFill>
                </a:rPr>
                <a:t>255</a:t>
              </a:r>
            </a:p>
          </p:txBody>
        </p:sp>
        <p:sp>
          <p:nvSpPr>
            <p:cNvPr id="112" name="Rectangle 111">
              <a:extLst>
                <a:ext uri="{FF2B5EF4-FFF2-40B4-BE49-F238E27FC236}">
                  <a16:creationId xmlns:a16="http://schemas.microsoft.com/office/drawing/2014/main" id="{3123BFF0-C9BC-4A9F-8C1A-6677CDC1F631}"/>
                </a:ext>
              </a:extLst>
            </p:cNvPr>
            <p:cNvSpPr/>
            <p:nvPr userDrawn="1"/>
          </p:nvSpPr>
          <p:spPr>
            <a:xfrm>
              <a:off x="8821942" y="6015678"/>
              <a:ext cx="759576" cy="592341"/>
            </a:xfrm>
            <a:prstGeom prst="rect">
              <a:avLst/>
            </a:prstGeom>
            <a:solidFill>
              <a:srgbClr val="FD349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82">
                  <a:solidFill>
                    <a:schemeClr val="bg1"/>
                  </a:solidFill>
                </a:rPr>
                <a:t>253</a:t>
              </a:r>
            </a:p>
            <a:p>
              <a:pPr algn="ctr"/>
              <a:r>
                <a:rPr lang="en-GB" sz="882">
                  <a:solidFill>
                    <a:schemeClr val="bg1"/>
                  </a:solidFill>
                </a:rPr>
                <a:t>52</a:t>
              </a:r>
            </a:p>
            <a:p>
              <a:pPr algn="ctr"/>
              <a:r>
                <a:rPr lang="en-GB" sz="882">
                  <a:solidFill>
                    <a:schemeClr val="bg1"/>
                  </a:solidFill>
                </a:rPr>
                <a:t>156</a:t>
              </a:r>
            </a:p>
          </p:txBody>
        </p:sp>
        <p:sp>
          <p:nvSpPr>
            <p:cNvPr id="113" name="Rectangle 112">
              <a:extLst>
                <a:ext uri="{FF2B5EF4-FFF2-40B4-BE49-F238E27FC236}">
                  <a16:creationId xmlns:a16="http://schemas.microsoft.com/office/drawing/2014/main" id="{2B91896C-FA19-4C29-A6A4-8285D7F3418C}"/>
                </a:ext>
              </a:extLst>
            </p:cNvPr>
            <p:cNvSpPr/>
            <p:nvPr userDrawn="1"/>
          </p:nvSpPr>
          <p:spPr>
            <a:xfrm>
              <a:off x="10701139" y="5227726"/>
              <a:ext cx="759576" cy="592341"/>
            </a:xfrm>
            <a:prstGeom prst="rect">
              <a:avLst/>
            </a:prstGeom>
            <a:solidFill>
              <a:srgbClr val="7213E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82">
                  <a:solidFill>
                    <a:schemeClr val="bg1"/>
                  </a:solidFill>
                </a:rPr>
                <a:t>114</a:t>
              </a:r>
            </a:p>
            <a:p>
              <a:pPr algn="ctr"/>
              <a:r>
                <a:rPr lang="en-GB" sz="882">
                  <a:solidFill>
                    <a:schemeClr val="bg1"/>
                  </a:solidFill>
                </a:rPr>
                <a:t>19</a:t>
              </a:r>
            </a:p>
            <a:p>
              <a:pPr algn="ctr"/>
              <a:r>
                <a:rPr lang="en-GB" sz="882">
                  <a:solidFill>
                    <a:schemeClr val="bg1"/>
                  </a:solidFill>
                </a:rPr>
                <a:t>234</a:t>
              </a:r>
            </a:p>
          </p:txBody>
        </p:sp>
        <p:sp>
          <p:nvSpPr>
            <p:cNvPr id="114" name="Rectangle 113">
              <a:extLst>
                <a:ext uri="{FF2B5EF4-FFF2-40B4-BE49-F238E27FC236}">
                  <a16:creationId xmlns:a16="http://schemas.microsoft.com/office/drawing/2014/main" id="{48E4376B-58CB-4B0E-AB7F-3AF61E7659F9}"/>
                </a:ext>
              </a:extLst>
            </p:cNvPr>
            <p:cNvSpPr/>
            <p:nvPr userDrawn="1"/>
          </p:nvSpPr>
          <p:spPr>
            <a:xfrm>
              <a:off x="9761541" y="6015678"/>
              <a:ext cx="759576" cy="592341"/>
            </a:xfrm>
            <a:prstGeom prst="rect">
              <a:avLst/>
            </a:prstGeom>
            <a:solidFill>
              <a:srgbClr val="FFA3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82">
                  <a:solidFill>
                    <a:schemeClr val="bg1"/>
                  </a:solidFill>
                </a:rPr>
                <a:t>255</a:t>
              </a:r>
            </a:p>
            <a:p>
              <a:pPr algn="ctr"/>
              <a:r>
                <a:rPr lang="en-GB" sz="882">
                  <a:solidFill>
                    <a:schemeClr val="bg1"/>
                  </a:solidFill>
                </a:rPr>
                <a:t>163</a:t>
              </a:r>
            </a:p>
            <a:p>
              <a:pPr algn="ctr"/>
              <a:r>
                <a:rPr lang="en-GB" sz="882">
                  <a:solidFill>
                    <a:schemeClr val="bg1"/>
                  </a:solidFill>
                </a:rPr>
                <a:t>218</a:t>
              </a:r>
            </a:p>
          </p:txBody>
        </p:sp>
        <p:sp>
          <p:nvSpPr>
            <p:cNvPr id="115" name="Rectangle 114">
              <a:extLst>
                <a:ext uri="{FF2B5EF4-FFF2-40B4-BE49-F238E27FC236}">
                  <a16:creationId xmlns:a16="http://schemas.microsoft.com/office/drawing/2014/main" id="{6CCBC42E-797C-4CB6-8C59-2D6FCDDB1F33}"/>
                </a:ext>
              </a:extLst>
            </p:cNvPr>
            <p:cNvSpPr/>
            <p:nvPr userDrawn="1"/>
          </p:nvSpPr>
          <p:spPr>
            <a:xfrm>
              <a:off x="6942744" y="6015678"/>
              <a:ext cx="759576" cy="592341"/>
            </a:xfrm>
            <a:prstGeom prst="rect">
              <a:avLst/>
            </a:prstGeom>
            <a:solidFill>
              <a:srgbClr val="00C0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82">
                  <a:solidFill>
                    <a:schemeClr val="bg1"/>
                  </a:solidFill>
                </a:rPr>
                <a:t>0</a:t>
              </a:r>
            </a:p>
            <a:p>
              <a:pPr algn="ctr"/>
              <a:r>
                <a:rPr lang="en-GB" sz="882">
                  <a:solidFill>
                    <a:schemeClr val="bg1"/>
                  </a:solidFill>
                </a:rPr>
                <a:t>192</a:t>
              </a:r>
            </a:p>
            <a:p>
              <a:pPr algn="ctr"/>
              <a:r>
                <a:rPr lang="en-GB" sz="882">
                  <a:solidFill>
                    <a:schemeClr val="bg1"/>
                  </a:solidFill>
                </a:rPr>
                <a:t>174</a:t>
              </a:r>
            </a:p>
          </p:txBody>
        </p:sp>
        <p:sp>
          <p:nvSpPr>
            <p:cNvPr id="116" name="Rectangle 115">
              <a:extLst>
                <a:ext uri="{FF2B5EF4-FFF2-40B4-BE49-F238E27FC236}">
                  <a16:creationId xmlns:a16="http://schemas.microsoft.com/office/drawing/2014/main" id="{691DA2AF-1629-48DB-9571-C0A4059F3B38}"/>
                </a:ext>
              </a:extLst>
            </p:cNvPr>
            <p:cNvSpPr/>
            <p:nvPr userDrawn="1"/>
          </p:nvSpPr>
          <p:spPr>
            <a:xfrm>
              <a:off x="12580336" y="6015678"/>
              <a:ext cx="759576" cy="592341"/>
            </a:xfrm>
            <a:prstGeom prst="rect">
              <a:avLst/>
            </a:prstGeom>
            <a:solidFill>
              <a:srgbClr val="63EBD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82">
                  <a:solidFill>
                    <a:sysClr val="windowText" lastClr="000000"/>
                  </a:solidFill>
                </a:rPr>
                <a:t>99</a:t>
              </a:r>
            </a:p>
            <a:p>
              <a:pPr algn="ctr"/>
              <a:r>
                <a:rPr lang="en-GB" sz="882">
                  <a:solidFill>
                    <a:sysClr val="windowText" lastClr="000000"/>
                  </a:solidFill>
                </a:rPr>
                <a:t>235</a:t>
              </a:r>
            </a:p>
            <a:p>
              <a:pPr algn="ctr"/>
              <a:r>
                <a:rPr lang="en-GB" sz="882">
                  <a:solidFill>
                    <a:sysClr val="windowText" lastClr="000000"/>
                  </a:solidFill>
                </a:rPr>
                <a:t>218</a:t>
              </a:r>
            </a:p>
          </p:txBody>
        </p:sp>
        <p:sp>
          <p:nvSpPr>
            <p:cNvPr id="117" name="Rectangle 116">
              <a:extLst>
                <a:ext uri="{FF2B5EF4-FFF2-40B4-BE49-F238E27FC236}">
                  <a16:creationId xmlns:a16="http://schemas.microsoft.com/office/drawing/2014/main" id="{7004D9F3-522B-4798-8584-5DAEBCA82D69}"/>
                </a:ext>
              </a:extLst>
            </p:cNvPr>
            <p:cNvSpPr/>
            <p:nvPr userDrawn="1"/>
          </p:nvSpPr>
          <p:spPr>
            <a:xfrm>
              <a:off x="7882343" y="5227726"/>
              <a:ext cx="759576" cy="592341"/>
            </a:xfrm>
            <a:prstGeom prst="rect">
              <a:avLst/>
            </a:prstGeom>
            <a:solidFill>
              <a:srgbClr val="00B8F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82">
                  <a:solidFill>
                    <a:schemeClr val="bg1"/>
                  </a:solidFill>
                </a:rPr>
                <a:t>0</a:t>
              </a:r>
            </a:p>
            <a:p>
              <a:pPr algn="ctr"/>
              <a:r>
                <a:rPr lang="en-GB" sz="882">
                  <a:solidFill>
                    <a:schemeClr val="bg1"/>
                  </a:solidFill>
                </a:rPr>
                <a:t>184</a:t>
              </a:r>
            </a:p>
            <a:p>
              <a:pPr algn="ctr"/>
              <a:r>
                <a:rPr lang="en-GB" sz="882">
                  <a:solidFill>
                    <a:schemeClr val="bg1"/>
                  </a:solidFill>
                </a:rPr>
                <a:t>245</a:t>
              </a:r>
            </a:p>
          </p:txBody>
        </p:sp>
        <p:sp>
          <p:nvSpPr>
            <p:cNvPr id="118" name="Rectangle 117">
              <a:extLst>
                <a:ext uri="{FF2B5EF4-FFF2-40B4-BE49-F238E27FC236}">
                  <a16:creationId xmlns:a16="http://schemas.microsoft.com/office/drawing/2014/main" id="{DDFAE922-1756-4DBB-9867-8AF985CB3C58}"/>
                </a:ext>
              </a:extLst>
            </p:cNvPr>
            <p:cNvSpPr/>
            <p:nvPr userDrawn="1"/>
          </p:nvSpPr>
          <p:spPr>
            <a:xfrm>
              <a:off x="11640737" y="6015678"/>
              <a:ext cx="759576" cy="592341"/>
            </a:xfrm>
            <a:prstGeom prst="rect">
              <a:avLst/>
            </a:prstGeom>
            <a:solidFill>
              <a:srgbClr val="510DB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82">
                  <a:solidFill>
                    <a:schemeClr val="bg1"/>
                  </a:solidFill>
                </a:rPr>
                <a:t>81</a:t>
              </a:r>
            </a:p>
            <a:p>
              <a:pPr algn="ctr"/>
              <a:r>
                <a:rPr lang="en-GB" sz="882">
                  <a:solidFill>
                    <a:schemeClr val="bg1"/>
                  </a:solidFill>
                </a:rPr>
                <a:t>13</a:t>
              </a:r>
            </a:p>
            <a:p>
              <a:pPr algn="ctr"/>
              <a:r>
                <a:rPr lang="en-GB" sz="882">
                  <a:solidFill>
                    <a:schemeClr val="bg1"/>
                  </a:solidFill>
                </a:rPr>
                <a:t>188</a:t>
              </a:r>
            </a:p>
          </p:txBody>
        </p:sp>
        <p:sp>
          <p:nvSpPr>
            <p:cNvPr id="119" name="Rectangle 118">
              <a:extLst>
                <a:ext uri="{FF2B5EF4-FFF2-40B4-BE49-F238E27FC236}">
                  <a16:creationId xmlns:a16="http://schemas.microsoft.com/office/drawing/2014/main" id="{88FF5845-C594-4FAB-AA8F-EA33A333B321}"/>
                </a:ext>
              </a:extLst>
            </p:cNvPr>
            <p:cNvSpPr/>
            <p:nvPr userDrawn="1"/>
          </p:nvSpPr>
          <p:spPr>
            <a:xfrm>
              <a:off x="12580336" y="5227726"/>
              <a:ext cx="759576" cy="592341"/>
            </a:xfrm>
            <a:prstGeom prst="rect">
              <a:avLst/>
            </a:prstGeom>
            <a:solidFill>
              <a:srgbClr val="098E7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82">
                  <a:solidFill>
                    <a:schemeClr val="bg1"/>
                  </a:solidFill>
                </a:rPr>
                <a:t>9</a:t>
              </a:r>
            </a:p>
            <a:p>
              <a:pPr algn="ctr"/>
              <a:r>
                <a:rPr lang="en-GB" sz="882">
                  <a:solidFill>
                    <a:schemeClr val="bg1"/>
                  </a:solidFill>
                </a:rPr>
                <a:t>142</a:t>
              </a:r>
            </a:p>
            <a:p>
              <a:pPr algn="ctr"/>
              <a:r>
                <a:rPr lang="en-GB" sz="882">
                  <a:solidFill>
                    <a:schemeClr val="bg1"/>
                  </a:solidFill>
                </a:rPr>
                <a:t>126</a:t>
              </a:r>
            </a:p>
          </p:txBody>
        </p:sp>
        <p:sp>
          <p:nvSpPr>
            <p:cNvPr id="120" name="Rectangle 119">
              <a:extLst>
                <a:ext uri="{FF2B5EF4-FFF2-40B4-BE49-F238E27FC236}">
                  <a16:creationId xmlns:a16="http://schemas.microsoft.com/office/drawing/2014/main" id="{BDF8DBD9-3426-4B1A-A0E8-1F5F3DA02FE2}"/>
                </a:ext>
              </a:extLst>
            </p:cNvPr>
            <p:cNvSpPr/>
            <p:nvPr userDrawn="1"/>
          </p:nvSpPr>
          <p:spPr>
            <a:xfrm>
              <a:off x="10701139" y="6015678"/>
              <a:ext cx="759576" cy="592341"/>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82">
                  <a:solidFill>
                    <a:schemeClr val="bg1"/>
                  </a:solidFill>
                </a:rPr>
                <a:t>102</a:t>
              </a:r>
            </a:p>
            <a:p>
              <a:pPr algn="ctr"/>
              <a:r>
                <a:rPr lang="en-GB" sz="882">
                  <a:solidFill>
                    <a:schemeClr val="bg1"/>
                  </a:solidFill>
                </a:rPr>
                <a:t>102</a:t>
              </a:r>
            </a:p>
            <a:p>
              <a:pPr algn="ctr"/>
              <a:r>
                <a:rPr lang="en-GB" sz="882">
                  <a:solidFill>
                    <a:schemeClr val="bg1"/>
                  </a:solidFill>
                </a:rPr>
                <a:t>102</a:t>
              </a:r>
            </a:p>
          </p:txBody>
        </p:sp>
        <p:sp>
          <p:nvSpPr>
            <p:cNvPr id="121" name="Rectangle 120">
              <a:extLst>
                <a:ext uri="{FF2B5EF4-FFF2-40B4-BE49-F238E27FC236}">
                  <a16:creationId xmlns:a16="http://schemas.microsoft.com/office/drawing/2014/main" id="{7F2702EE-4E6E-4980-B5D2-9FC76A136BA8}"/>
                </a:ext>
              </a:extLst>
            </p:cNvPr>
            <p:cNvSpPr/>
            <p:nvPr userDrawn="1"/>
          </p:nvSpPr>
          <p:spPr>
            <a:xfrm>
              <a:off x="7882343" y="6015678"/>
              <a:ext cx="759576" cy="592341"/>
            </a:xfrm>
            <a:prstGeom prst="rect">
              <a:avLst/>
            </a:prstGeom>
            <a:solidFill>
              <a:srgbClr val="AB0D8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610" tIns="54610" rIns="54610" bIns="54610" rtlCol="0" anchor="ctr"/>
            <a:lstStyle/>
            <a:p>
              <a:pPr algn="ctr"/>
              <a:r>
                <a:rPr lang="en-GB" sz="882">
                  <a:solidFill>
                    <a:schemeClr val="bg1"/>
                  </a:solidFill>
                </a:rPr>
                <a:t>171</a:t>
              </a:r>
            </a:p>
            <a:p>
              <a:pPr algn="ctr"/>
              <a:r>
                <a:rPr lang="en-GB" sz="882">
                  <a:solidFill>
                    <a:schemeClr val="bg1"/>
                  </a:solidFill>
                </a:rPr>
                <a:t>13</a:t>
              </a:r>
            </a:p>
            <a:p>
              <a:pPr algn="ctr"/>
              <a:r>
                <a:rPr lang="en-GB" sz="882">
                  <a:solidFill>
                    <a:schemeClr val="bg1"/>
                  </a:solidFill>
                </a:rPr>
                <a:t>130</a:t>
              </a:r>
            </a:p>
          </p:txBody>
        </p:sp>
      </p:grpSp>
    </p:spTree>
    <p:extLst>
      <p:ext uri="{BB962C8B-B14F-4D97-AF65-F5344CB8AC3E}">
        <p14:creationId xmlns:p14="http://schemas.microsoft.com/office/powerpoint/2010/main" val="31134920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100580" y="1466218"/>
            <a:ext cx="11238615" cy="50120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83944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Right Horizontal Window Image_Cobalt Blue">
    <p:bg>
      <p:bgPr>
        <a:solidFill>
          <a:schemeClr val="accent1"/>
        </a:solidFill>
        <a:effectLst/>
      </p:bgPr>
    </p:bg>
    <p:spTree>
      <p:nvGrpSpPr>
        <p:cNvPr id="1" name=""/>
        <p:cNvGrpSpPr/>
        <p:nvPr/>
      </p:nvGrpSpPr>
      <p:grpSpPr>
        <a:xfrm>
          <a:off x="0" y="0"/>
          <a:ext cx="0" cy="0"/>
          <a:chOff x="0" y="0"/>
          <a:chExt cx="0" cy="0"/>
        </a:xfrm>
      </p:grpSpPr>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910268" y="1245095"/>
            <a:ext cx="1004675" cy="409302"/>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endParaRPr lang="en-GB" sz="1984"/>
          </a:p>
        </p:txBody>
      </p:sp>
      <p:sp>
        <p:nvSpPr>
          <p:cNvPr id="8" name="Freeform 19">
            <a:extLst>
              <a:ext uri="{FF2B5EF4-FFF2-40B4-BE49-F238E27FC236}">
                <a16:creationId xmlns:a16="http://schemas.microsoft.com/office/drawing/2014/main" id="{C5CCCCF1-8E34-4341-A6C5-97CC39680E55}"/>
              </a:ext>
            </a:extLst>
          </p:cNvPr>
          <p:cNvSpPr>
            <a:spLocks noChangeAspect="1" noEditPoints="1"/>
          </p:cNvSpPr>
          <p:nvPr userDrawn="1"/>
        </p:nvSpPr>
        <p:spPr bwMode="auto">
          <a:xfrm>
            <a:off x="910268" y="2063698"/>
            <a:ext cx="1004675" cy="409302"/>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endParaRPr lang="en-GB" sz="1984"/>
          </a:p>
        </p:txBody>
      </p:sp>
      <p:sp>
        <p:nvSpPr>
          <p:cNvPr id="28" name="Picture Placeholder 3">
            <a:extLst>
              <a:ext uri="{FF2B5EF4-FFF2-40B4-BE49-F238E27FC236}">
                <a16:creationId xmlns:a16="http://schemas.microsoft.com/office/drawing/2014/main" id="{1D0B9D96-907F-4E37-B5A7-830AD095F223}"/>
              </a:ext>
            </a:extLst>
          </p:cNvPr>
          <p:cNvSpPr>
            <a:spLocks noGrp="1" noChangeAspect="1"/>
          </p:cNvSpPr>
          <p:nvPr>
            <p:ph type="pic" sz="quarter" idx="12"/>
          </p:nvPr>
        </p:nvSpPr>
        <p:spPr>
          <a:xfrm>
            <a:off x="5631880" y="1557434"/>
            <a:ext cx="6926961" cy="4920788"/>
          </a:xfrm>
          <a:solidFill>
            <a:schemeClr val="accent2"/>
          </a:solidFill>
        </p:spPr>
        <p:txBody>
          <a:bodyPr vert="horz" lIns="0" tIns="0" rIns="0" bIns="0" rtlCol="0" anchor="ctr" anchorCtr="0">
            <a:noAutofit/>
          </a:bodyPr>
          <a:lstStyle>
            <a:lvl1pPr>
              <a:defRPr lang="en-GB" sz="1000" b="0">
                <a:solidFill>
                  <a:schemeClr val="bg1"/>
                </a:solidFill>
              </a:defRPr>
            </a:lvl1pPr>
          </a:lstStyle>
          <a:p>
            <a:pPr lvl="0" algn="ctr"/>
            <a:r>
              <a:rPr lang="en-US"/>
              <a:t>Click icon to add picture</a:t>
            </a:r>
            <a:endParaRPr lang="en-GB"/>
          </a:p>
        </p:txBody>
      </p:sp>
      <p:sp>
        <p:nvSpPr>
          <p:cNvPr id="34" name="Title 1">
            <a:extLst>
              <a:ext uri="{FF2B5EF4-FFF2-40B4-BE49-F238E27FC236}">
                <a16:creationId xmlns:a16="http://schemas.microsoft.com/office/drawing/2014/main" id="{E8E14845-BB2E-4EA2-8CBD-F35A520E366D}"/>
              </a:ext>
            </a:extLst>
          </p:cNvPr>
          <p:cNvSpPr>
            <a:spLocks noGrp="1"/>
          </p:cNvSpPr>
          <p:nvPr>
            <p:ph type="ctrTitle" hasCustomPrompt="1"/>
          </p:nvPr>
        </p:nvSpPr>
        <p:spPr>
          <a:xfrm>
            <a:off x="910269" y="1557434"/>
            <a:ext cx="3499794" cy="3826417"/>
          </a:xfrm>
          <a:noFill/>
          <a:ln w="3175">
            <a:noFill/>
            <a:prstDash val="lgDash"/>
          </a:ln>
        </p:spPr>
        <p:txBody>
          <a:bodyPr lIns="0" tIns="0" rIns="0" bIns="0" anchor="t" anchorCtr="0">
            <a:noAutofit/>
          </a:bodyPr>
          <a:lstStyle>
            <a:lvl1pPr algn="l">
              <a:defRPr sz="6600" baseline="0">
                <a:solidFill>
                  <a:schemeClr val="bg1"/>
                </a:solidFill>
              </a:defRPr>
            </a:lvl1pPr>
          </a:lstStyle>
          <a:p>
            <a:r>
              <a:rPr lang="en-GB"/>
              <a:t>Title slide text only</a:t>
            </a:r>
            <a:endParaRPr lang="en-US"/>
          </a:p>
        </p:txBody>
      </p:sp>
      <p:sp>
        <p:nvSpPr>
          <p:cNvPr id="40" name="Text Placeholder 3">
            <a:extLst>
              <a:ext uri="{FF2B5EF4-FFF2-40B4-BE49-F238E27FC236}">
                <a16:creationId xmlns:a16="http://schemas.microsoft.com/office/drawing/2014/main" id="{423222F2-0E39-45E4-8918-49125CD7C1EA}"/>
              </a:ext>
            </a:extLst>
          </p:cNvPr>
          <p:cNvSpPr>
            <a:spLocks noGrp="1"/>
          </p:cNvSpPr>
          <p:nvPr>
            <p:ph type="body" sz="quarter" idx="11"/>
          </p:nvPr>
        </p:nvSpPr>
        <p:spPr>
          <a:xfrm>
            <a:off x="910269" y="5519301"/>
            <a:ext cx="3499794" cy="958920"/>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pic>
        <p:nvPicPr>
          <p:cNvPr id="9" name="Graphic 8">
            <a:extLst>
              <a:ext uri="{FF2B5EF4-FFF2-40B4-BE49-F238E27FC236}">
                <a16:creationId xmlns:a16="http://schemas.microsoft.com/office/drawing/2014/main" id="{323EE304-3FCA-4CF8-84B4-178F6B5C57A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10267" y="409302"/>
            <a:ext cx="1007983" cy="406033"/>
          </a:xfrm>
          <a:prstGeom prst="rect">
            <a:avLst/>
          </a:prstGeom>
        </p:spPr>
      </p:pic>
    </p:spTree>
    <p:extLst>
      <p:ext uri="{BB962C8B-B14F-4D97-AF65-F5344CB8AC3E}">
        <p14:creationId xmlns:p14="http://schemas.microsoft.com/office/powerpoint/2010/main" val="3826175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Right Vertical Window Image_Cobalt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87870" y="1557434"/>
            <a:ext cx="5786722" cy="3842883"/>
          </a:xfrm>
          <a:noFill/>
          <a:ln w="3175">
            <a:noFill/>
            <a:prstDash val="lgDash"/>
          </a:ln>
        </p:spPr>
        <p:txBody>
          <a:bodyPr lIns="0" tIns="0" rIns="0" bIns="0" anchor="t" anchorCtr="0">
            <a:noAutofit/>
          </a:bodyPr>
          <a:lstStyle>
            <a:lvl1pPr algn="l">
              <a:defRPr sz="6600" baseline="0">
                <a:solidFill>
                  <a:schemeClr val="bg1"/>
                </a:solidFill>
              </a:defRPr>
            </a:lvl1pPr>
          </a:lstStyle>
          <a:p>
            <a:r>
              <a:rPr lang="en-GB"/>
              <a:t>Title slide text only</a:t>
            </a:r>
            <a:endParaRPr lang="en-US"/>
          </a:p>
        </p:txBody>
      </p:sp>
      <p:sp>
        <p:nvSpPr>
          <p:cNvPr id="5" name="Freeform 19">
            <a:extLst>
              <a:ext uri="{FF2B5EF4-FFF2-40B4-BE49-F238E27FC236}">
                <a16:creationId xmlns:a16="http://schemas.microsoft.com/office/drawing/2014/main" id="{EEC5B735-00AD-41B9-A513-0F7783FFBE36}"/>
              </a:ext>
            </a:extLst>
          </p:cNvPr>
          <p:cNvSpPr>
            <a:spLocks noChangeAspect="1" noEditPoints="1"/>
          </p:cNvSpPr>
          <p:nvPr userDrawn="1"/>
        </p:nvSpPr>
        <p:spPr bwMode="auto">
          <a:xfrm>
            <a:off x="887868" y="677886"/>
            <a:ext cx="1004675" cy="409302"/>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 name="Freeform 19">
            <a:extLst>
              <a:ext uri="{FF2B5EF4-FFF2-40B4-BE49-F238E27FC236}">
                <a16:creationId xmlns:a16="http://schemas.microsoft.com/office/drawing/2014/main" id="{C5CCCCF1-8E34-4341-A6C5-97CC39680E55}"/>
              </a:ext>
            </a:extLst>
          </p:cNvPr>
          <p:cNvSpPr>
            <a:spLocks noChangeAspect="1" noEditPoints="1"/>
          </p:cNvSpPr>
          <p:nvPr userDrawn="1"/>
        </p:nvSpPr>
        <p:spPr bwMode="auto">
          <a:xfrm>
            <a:off x="887868" y="1496490"/>
            <a:ext cx="1004675" cy="409302"/>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6" name="Text Placeholder 3"/>
          <p:cNvSpPr>
            <a:spLocks noGrp="1"/>
          </p:cNvSpPr>
          <p:nvPr userDrawn="1">
            <p:ph type="body" sz="quarter" idx="11"/>
          </p:nvPr>
        </p:nvSpPr>
        <p:spPr>
          <a:xfrm>
            <a:off x="887870" y="5519300"/>
            <a:ext cx="5786722" cy="958921"/>
          </a:xfrm>
          <a:ln w="3175">
            <a:noFill/>
            <a:prstDash val="lgDash"/>
          </a:ln>
        </p:spPr>
        <p:txBody>
          <a:bodyPr wrap="square" anchor="b">
            <a:no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28" name="Picture Placeholder 3">
            <a:extLst>
              <a:ext uri="{FF2B5EF4-FFF2-40B4-BE49-F238E27FC236}">
                <a16:creationId xmlns:a16="http://schemas.microsoft.com/office/drawing/2014/main" id="{13BD1F9C-C7CA-4162-BCD4-0E8701D30076}"/>
              </a:ext>
            </a:extLst>
          </p:cNvPr>
          <p:cNvSpPr>
            <a:spLocks noGrp="1" noChangeAspect="1"/>
          </p:cNvSpPr>
          <p:nvPr>
            <p:ph type="pic" sz="quarter" idx="12"/>
          </p:nvPr>
        </p:nvSpPr>
        <p:spPr>
          <a:xfrm>
            <a:off x="8402072" y="1557433"/>
            <a:ext cx="4149836" cy="4910739"/>
          </a:xfrm>
          <a:solidFill>
            <a:schemeClr val="accent2"/>
          </a:solidFill>
        </p:spPr>
        <p:txBody>
          <a:bodyPr vert="horz" lIns="0" tIns="0" rIns="0" bIns="0" rtlCol="0" anchor="ctr" anchorCtr="0">
            <a:noAutofit/>
          </a:bodyPr>
          <a:lstStyle>
            <a:lvl1pPr>
              <a:defRPr lang="en-GB" sz="1000" b="0">
                <a:solidFill>
                  <a:schemeClr val="bg1"/>
                </a:solidFill>
              </a:defRPr>
            </a:lvl1pPr>
          </a:lstStyle>
          <a:p>
            <a:pPr lvl="0" algn="ctr"/>
            <a:r>
              <a:rPr lang="en-US"/>
              <a:t>Click icon to add picture</a:t>
            </a:r>
            <a:endParaRPr lang="en-GB"/>
          </a:p>
        </p:txBody>
      </p:sp>
      <p:pic>
        <p:nvPicPr>
          <p:cNvPr id="9" name="Graphic 8">
            <a:extLst>
              <a:ext uri="{FF2B5EF4-FFF2-40B4-BE49-F238E27FC236}">
                <a16:creationId xmlns:a16="http://schemas.microsoft.com/office/drawing/2014/main" id="{AA9325F0-DADC-43A7-A4FF-97033BB220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7867" y="409302"/>
            <a:ext cx="1007983" cy="406033"/>
          </a:xfrm>
          <a:prstGeom prst="rect">
            <a:avLst/>
          </a:prstGeom>
        </p:spPr>
      </p:pic>
    </p:spTree>
    <p:extLst>
      <p:ext uri="{BB962C8B-B14F-4D97-AF65-F5344CB8AC3E}">
        <p14:creationId xmlns:p14="http://schemas.microsoft.com/office/powerpoint/2010/main" val="1948208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01">
    <p:bg>
      <p:bgPr>
        <a:solidFill>
          <a:schemeClr val="accent2"/>
        </a:soli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79D65585-570B-4F7D-B4BC-0F7CFAF52BAF}"/>
              </a:ext>
            </a:extLst>
          </p:cNvPr>
          <p:cNvSpPr>
            <a:spLocks noChangeAspect="1"/>
          </p:cNvSpPr>
          <p:nvPr userDrawn="1"/>
        </p:nvSpPr>
        <p:spPr>
          <a:xfrm>
            <a:off x="887868" y="1070954"/>
            <a:ext cx="7784517" cy="5407268"/>
          </a:xfrm>
          <a:prstGeom prst="rect">
            <a:avLst/>
          </a:prstGeom>
          <a:gradFill>
            <a:gsLst>
              <a:gs pos="100000">
                <a:schemeClr val="accent1"/>
              </a:gs>
              <a:gs pos="0">
                <a:schemeClr val="accent5"/>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err="1">
              <a:solidFill>
                <a:schemeClr val="bg1"/>
              </a:solidFill>
              <a:latin typeface="KPMG Bold" panose="020B0803030202040204" pitchFamily="34" charset="0"/>
              <a:ea typeface="+mj-ea"/>
              <a:cs typeface="+mj-cs"/>
            </a:endParaRPr>
          </a:p>
        </p:txBody>
      </p:sp>
      <p:sp>
        <p:nvSpPr>
          <p:cNvPr id="11" name="Title 1">
            <a:extLst>
              <a:ext uri="{FF2B5EF4-FFF2-40B4-BE49-F238E27FC236}">
                <a16:creationId xmlns:a16="http://schemas.microsoft.com/office/drawing/2014/main" id="{D07C0B89-7E09-423B-A068-1AF6A41E8CE4}"/>
              </a:ext>
            </a:extLst>
          </p:cNvPr>
          <p:cNvSpPr>
            <a:spLocks noGrp="1"/>
          </p:cNvSpPr>
          <p:nvPr>
            <p:ph type="ctrTitle"/>
          </p:nvPr>
        </p:nvSpPr>
        <p:spPr>
          <a:xfrm>
            <a:off x="1209073" y="2644014"/>
            <a:ext cx="5789950" cy="2609399"/>
          </a:xfrm>
          <a:noFill/>
        </p:spPr>
        <p:txBody>
          <a:bodyPr lIns="0" tIns="0" rIns="0" bIns="0" anchor="t" anchorCtr="0"/>
          <a:lstStyle>
            <a:lvl1pPr algn="l">
              <a:defRPr sz="8000" baseline="0">
                <a:solidFill>
                  <a:schemeClr val="bg1"/>
                </a:solidFill>
              </a:defRPr>
            </a:lvl1pPr>
          </a:lstStyle>
          <a:p>
            <a:r>
              <a:rPr lang="en-US"/>
              <a:t>Click to edit Master title style</a:t>
            </a:r>
          </a:p>
        </p:txBody>
      </p:sp>
      <p:sp>
        <p:nvSpPr>
          <p:cNvPr id="12" name="Text Placeholder 3">
            <a:extLst>
              <a:ext uri="{FF2B5EF4-FFF2-40B4-BE49-F238E27FC236}">
                <a16:creationId xmlns:a16="http://schemas.microsoft.com/office/drawing/2014/main" id="{9BE67C5C-769B-4AEA-A1B7-EFD4A3AA2397}"/>
              </a:ext>
            </a:extLst>
          </p:cNvPr>
          <p:cNvSpPr>
            <a:spLocks noGrp="1"/>
          </p:cNvSpPr>
          <p:nvPr>
            <p:ph type="body" sz="quarter" idx="11"/>
          </p:nvPr>
        </p:nvSpPr>
        <p:spPr>
          <a:xfrm>
            <a:off x="1209073" y="5614958"/>
            <a:ext cx="5789950" cy="507831"/>
          </a:xfrm>
        </p:spPr>
        <p:txBody>
          <a:bodyPr wrap="square" anchor="b">
            <a:sp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4" name="Text Placeholder 3">
            <a:extLst>
              <a:ext uri="{FF2B5EF4-FFF2-40B4-BE49-F238E27FC236}">
                <a16:creationId xmlns:a16="http://schemas.microsoft.com/office/drawing/2014/main" id="{B5E8B0BD-68A6-4AD8-A640-99B893F06320}"/>
              </a:ext>
            </a:extLst>
          </p:cNvPr>
          <p:cNvSpPr>
            <a:spLocks noGrp="1"/>
          </p:cNvSpPr>
          <p:nvPr>
            <p:ph type="body" sz="quarter" idx="12" hasCustomPrompt="1"/>
          </p:nvPr>
        </p:nvSpPr>
        <p:spPr>
          <a:xfrm>
            <a:off x="1209073" y="1256715"/>
            <a:ext cx="1193480" cy="812530"/>
          </a:xfrm>
        </p:spPr>
        <p:txBody>
          <a:bodyPr>
            <a:spAutoFit/>
          </a:bodyPr>
          <a:lstStyle>
            <a:lvl1pPr>
              <a:lnSpc>
                <a:spcPct val="80000"/>
              </a:lnSpc>
              <a:defRPr lang="en-US" sz="6600" kern="1200" baseline="0" dirty="0" smtClean="0">
                <a:solidFill>
                  <a:schemeClr val="bg1"/>
                </a:solidFill>
                <a:latin typeface="+mj-lt"/>
                <a:ea typeface="+mj-ea"/>
                <a:cs typeface="+mj-cs"/>
              </a:defRPr>
            </a:lvl1pPr>
          </a:lstStyle>
          <a:p>
            <a:pPr lvl="0"/>
            <a:r>
              <a:rPr lang="en-US"/>
              <a:t>00</a:t>
            </a:r>
          </a:p>
        </p:txBody>
      </p:sp>
    </p:spTree>
    <p:extLst>
      <p:ext uri="{BB962C8B-B14F-4D97-AF65-F5344CB8AC3E}">
        <p14:creationId xmlns:p14="http://schemas.microsoft.com/office/powerpoint/2010/main" val="2386961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02">
    <p:bg>
      <p:bgPr>
        <a:gradFill flip="none" rotWithShape="1">
          <a:gsLst>
            <a:gs pos="0">
              <a:schemeClr val="accent5"/>
            </a:gs>
            <a:gs pos="100000">
              <a:schemeClr val="accent1"/>
            </a:gs>
          </a:gsLst>
          <a:lin ang="0" scaled="0"/>
          <a:tileRect/>
        </a:gra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AF31653-DA95-4567-9106-71E1E49BA627}"/>
              </a:ext>
            </a:extLst>
          </p:cNvPr>
          <p:cNvSpPr>
            <a:spLocks noChangeAspect="1"/>
          </p:cNvSpPr>
          <p:nvPr userDrawn="1"/>
        </p:nvSpPr>
        <p:spPr>
          <a:xfrm>
            <a:off x="887868" y="1070954"/>
            <a:ext cx="7784517" cy="5407268"/>
          </a:xfrm>
          <a:prstGeom prst="rect">
            <a:avLst/>
          </a:prstGeom>
          <a:gradFill>
            <a:gsLst>
              <a:gs pos="100000">
                <a:srgbClr val="ACEAFF"/>
              </a:gs>
              <a:gs pos="0">
                <a:schemeClr val="accent4"/>
              </a:gs>
            </a:gsLst>
            <a:lin ang="0" scaled="0"/>
          </a:gradFill>
        </p:spPr>
        <p:txBody>
          <a:bodyPr vert="horz" lIns="180000" tIns="180000" rIns="180000" bIns="180000" rtlCol="0" anchor="t" anchorCtr="0">
            <a:noAutofit/>
          </a:bodyPr>
          <a:lstStyle/>
          <a:p>
            <a:pPr lvl="0">
              <a:lnSpc>
                <a:spcPct val="70000"/>
              </a:lnSpc>
              <a:spcBef>
                <a:spcPct val="0"/>
              </a:spcBef>
              <a:buNone/>
            </a:pPr>
            <a:endParaRPr lang="en-US" sz="8800" baseline="0" err="1">
              <a:solidFill>
                <a:schemeClr val="bg1"/>
              </a:solidFill>
              <a:latin typeface="KPMG Bold" panose="020B0803030202040204" pitchFamily="34" charset="0"/>
              <a:ea typeface="+mj-ea"/>
              <a:cs typeface="+mj-cs"/>
            </a:endParaRPr>
          </a:p>
        </p:txBody>
      </p:sp>
      <p:sp>
        <p:nvSpPr>
          <p:cNvPr id="60" name="Text Placeholder 3">
            <a:extLst>
              <a:ext uri="{FF2B5EF4-FFF2-40B4-BE49-F238E27FC236}">
                <a16:creationId xmlns:a16="http://schemas.microsoft.com/office/drawing/2014/main" id="{2925CE2F-8945-49DE-BCC2-8BCACF480E4F}"/>
              </a:ext>
            </a:extLst>
          </p:cNvPr>
          <p:cNvSpPr>
            <a:spLocks noGrp="1"/>
          </p:cNvSpPr>
          <p:nvPr>
            <p:ph type="body" sz="quarter" idx="13"/>
          </p:nvPr>
        </p:nvSpPr>
        <p:spPr>
          <a:xfrm>
            <a:off x="1209073" y="5614958"/>
            <a:ext cx="5789950" cy="507831"/>
          </a:xfrm>
        </p:spPr>
        <p:txBody>
          <a:bodyPr wrap="square" anchor="b">
            <a:spAutoFit/>
          </a:bodyPr>
          <a:lstStyle>
            <a:lvl1pPr>
              <a:defRPr sz="1400">
                <a:solidFill>
                  <a:schemeClr val="accent2"/>
                </a:solidFill>
              </a:defRPr>
            </a:lvl1pPr>
            <a:lvl2pPr>
              <a:defRPr sz="1400">
                <a:solidFill>
                  <a:schemeClr val="accent2"/>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61" name="Text Placeholder 3">
            <a:extLst>
              <a:ext uri="{FF2B5EF4-FFF2-40B4-BE49-F238E27FC236}">
                <a16:creationId xmlns:a16="http://schemas.microsoft.com/office/drawing/2014/main" id="{C346F2F1-AF73-4284-8702-745152AF5399}"/>
              </a:ext>
            </a:extLst>
          </p:cNvPr>
          <p:cNvSpPr>
            <a:spLocks noGrp="1"/>
          </p:cNvSpPr>
          <p:nvPr>
            <p:ph type="body" sz="quarter" idx="14" hasCustomPrompt="1"/>
          </p:nvPr>
        </p:nvSpPr>
        <p:spPr>
          <a:xfrm>
            <a:off x="1209073" y="1256715"/>
            <a:ext cx="1193480" cy="812530"/>
          </a:xfrm>
        </p:spPr>
        <p:txBody>
          <a:bodyPr>
            <a:spAutoFit/>
          </a:bodyPr>
          <a:lstStyle>
            <a:lvl1pPr>
              <a:lnSpc>
                <a:spcPct val="80000"/>
              </a:lnSpc>
              <a:defRPr lang="en-US" sz="6600" kern="1200" baseline="0" dirty="0" smtClean="0">
                <a:solidFill>
                  <a:schemeClr val="accent2"/>
                </a:solidFill>
                <a:latin typeface="+mj-lt"/>
                <a:ea typeface="+mj-ea"/>
                <a:cs typeface="+mj-cs"/>
              </a:defRPr>
            </a:lvl1pPr>
          </a:lstStyle>
          <a:p>
            <a:pPr lvl="0"/>
            <a:r>
              <a:rPr lang="en-US"/>
              <a:t>00</a:t>
            </a:r>
          </a:p>
        </p:txBody>
      </p:sp>
      <p:sp>
        <p:nvSpPr>
          <p:cNvPr id="11" name="Title 1">
            <a:extLst>
              <a:ext uri="{FF2B5EF4-FFF2-40B4-BE49-F238E27FC236}">
                <a16:creationId xmlns:a16="http://schemas.microsoft.com/office/drawing/2014/main" id="{D07C0B89-7E09-423B-A068-1AF6A41E8CE4}"/>
              </a:ext>
            </a:extLst>
          </p:cNvPr>
          <p:cNvSpPr>
            <a:spLocks noGrp="1"/>
          </p:cNvSpPr>
          <p:nvPr>
            <p:ph type="ctrTitle"/>
          </p:nvPr>
        </p:nvSpPr>
        <p:spPr>
          <a:xfrm>
            <a:off x="1209073" y="2644014"/>
            <a:ext cx="5789950" cy="2609399"/>
          </a:xfrm>
          <a:noFill/>
        </p:spPr>
        <p:txBody>
          <a:bodyPr lIns="0" tIns="0" rIns="0" bIns="0" anchor="t" anchorCtr="0"/>
          <a:lstStyle>
            <a:lvl1pPr algn="l">
              <a:defRPr sz="8000" baseline="0">
                <a:solidFill>
                  <a:schemeClr val="accent2"/>
                </a:solidFill>
              </a:defRPr>
            </a:lvl1pPr>
          </a:lstStyle>
          <a:p>
            <a:r>
              <a:rPr lang="en-US"/>
              <a:t>Click to edit Master title style</a:t>
            </a:r>
          </a:p>
        </p:txBody>
      </p:sp>
    </p:spTree>
    <p:extLst>
      <p:ext uri="{BB962C8B-B14F-4D97-AF65-F5344CB8AC3E}">
        <p14:creationId xmlns:p14="http://schemas.microsoft.com/office/powerpoint/2010/main" val="1425663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03">
    <p:bg>
      <p:bgPr>
        <a:solidFill>
          <a:srgbClr val="00338D"/>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68FCEB1-3EF3-4E82-987D-4D27092A2090}"/>
              </a:ext>
            </a:extLst>
          </p:cNvPr>
          <p:cNvPicPr>
            <a:picLocks noChangeAspect="1"/>
          </p:cNvPicPr>
          <p:nvPr userDrawn="1"/>
        </p:nvPicPr>
        <p:blipFill rotWithShape="1">
          <a:blip r:embed="rId2"/>
          <a:srcRect t="21907" r="25653" b="15362"/>
          <a:stretch/>
        </p:blipFill>
        <p:spPr>
          <a:xfrm>
            <a:off x="0" y="0"/>
            <a:ext cx="13439775" cy="7559675"/>
          </a:xfrm>
          <a:prstGeom prst="rect">
            <a:avLst/>
          </a:prstGeom>
        </p:spPr>
      </p:pic>
      <p:sp>
        <p:nvSpPr>
          <p:cNvPr id="25" name="Rectangle 24">
            <a:extLst>
              <a:ext uri="{FF2B5EF4-FFF2-40B4-BE49-F238E27FC236}">
                <a16:creationId xmlns:a16="http://schemas.microsoft.com/office/drawing/2014/main" id="{39771AAE-1FFA-41EF-BCB5-199A62E0D87C}"/>
              </a:ext>
            </a:extLst>
          </p:cNvPr>
          <p:cNvSpPr/>
          <p:nvPr userDrawn="1"/>
        </p:nvSpPr>
        <p:spPr>
          <a:xfrm>
            <a:off x="906136" y="1081453"/>
            <a:ext cx="7766249" cy="5399933"/>
          </a:xfrm>
          <a:prstGeom prst="rect">
            <a:avLst/>
          </a:prstGeom>
          <a:gradFill>
            <a:gsLst>
              <a:gs pos="0">
                <a:schemeClr val="accent5"/>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lvl="0"/>
            <a:endParaRPr lang="en-GB" sz="1500" err="1">
              <a:solidFill>
                <a:schemeClr val="bg1"/>
              </a:solidFill>
            </a:endParaRPr>
          </a:p>
        </p:txBody>
      </p:sp>
      <p:sp>
        <p:nvSpPr>
          <p:cNvPr id="8" name="Title 1">
            <a:extLst>
              <a:ext uri="{FF2B5EF4-FFF2-40B4-BE49-F238E27FC236}">
                <a16:creationId xmlns:a16="http://schemas.microsoft.com/office/drawing/2014/main" id="{08C4775A-6DFA-41E7-A798-998574A93608}"/>
              </a:ext>
            </a:extLst>
          </p:cNvPr>
          <p:cNvSpPr>
            <a:spLocks noGrp="1"/>
          </p:cNvSpPr>
          <p:nvPr>
            <p:ph type="ctrTitle"/>
          </p:nvPr>
        </p:nvSpPr>
        <p:spPr>
          <a:xfrm>
            <a:off x="1209073" y="2644014"/>
            <a:ext cx="5789950" cy="2609399"/>
          </a:xfrm>
          <a:noFill/>
        </p:spPr>
        <p:txBody>
          <a:bodyPr lIns="0" tIns="0" rIns="0" bIns="0" anchor="t" anchorCtr="0"/>
          <a:lstStyle>
            <a:lvl1pPr algn="l">
              <a:defRPr sz="8000" baseline="0">
                <a:solidFill>
                  <a:schemeClr val="bg1"/>
                </a:solidFill>
              </a:defRPr>
            </a:lvl1pPr>
          </a:lstStyle>
          <a:p>
            <a:r>
              <a:rPr lang="en-US"/>
              <a:t>Click to edit Master title style</a:t>
            </a:r>
          </a:p>
        </p:txBody>
      </p:sp>
      <p:sp>
        <p:nvSpPr>
          <p:cNvPr id="9" name="Text Placeholder 3">
            <a:extLst>
              <a:ext uri="{FF2B5EF4-FFF2-40B4-BE49-F238E27FC236}">
                <a16:creationId xmlns:a16="http://schemas.microsoft.com/office/drawing/2014/main" id="{30451B93-2C52-4E00-A25C-32DC8973E41F}"/>
              </a:ext>
            </a:extLst>
          </p:cNvPr>
          <p:cNvSpPr>
            <a:spLocks noGrp="1"/>
          </p:cNvSpPr>
          <p:nvPr>
            <p:ph type="body" sz="quarter" idx="11"/>
          </p:nvPr>
        </p:nvSpPr>
        <p:spPr>
          <a:xfrm>
            <a:off x="1209073" y="5614958"/>
            <a:ext cx="5789950" cy="507831"/>
          </a:xfrm>
        </p:spPr>
        <p:txBody>
          <a:bodyPr wrap="square" anchor="b">
            <a:spAutoFit/>
          </a:bodyPr>
          <a:lstStyle>
            <a:lvl1pPr>
              <a:defRPr sz="1400">
                <a:solidFill>
                  <a:schemeClr val="bg1"/>
                </a:solidFill>
              </a:defRPr>
            </a:lvl1pPr>
            <a:lvl2pPr>
              <a:defRPr sz="14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a:t>Click to edit Master text styles</a:t>
            </a:r>
          </a:p>
          <a:p>
            <a:pPr lvl="1"/>
            <a:r>
              <a:rPr lang="en-US"/>
              <a:t>Second level</a:t>
            </a:r>
          </a:p>
        </p:txBody>
      </p:sp>
      <p:sp>
        <p:nvSpPr>
          <p:cNvPr id="10" name="Text Placeholder 3">
            <a:extLst>
              <a:ext uri="{FF2B5EF4-FFF2-40B4-BE49-F238E27FC236}">
                <a16:creationId xmlns:a16="http://schemas.microsoft.com/office/drawing/2014/main" id="{D9BF559A-C854-45C8-85BE-893ADE499133}"/>
              </a:ext>
            </a:extLst>
          </p:cNvPr>
          <p:cNvSpPr>
            <a:spLocks noGrp="1"/>
          </p:cNvSpPr>
          <p:nvPr>
            <p:ph type="body" sz="quarter" idx="12" hasCustomPrompt="1"/>
          </p:nvPr>
        </p:nvSpPr>
        <p:spPr>
          <a:xfrm>
            <a:off x="1209073" y="1256715"/>
            <a:ext cx="1193480" cy="812530"/>
          </a:xfrm>
        </p:spPr>
        <p:txBody>
          <a:bodyPr>
            <a:spAutoFit/>
          </a:bodyPr>
          <a:lstStyle>
            <a:lvl1pPr>
              <a:lnSpc>
                <a:spcPct val="80000"/>
              </a:lnSpc>
              <a:defRPr lang="en-US" sz="6600" kern="1200" baseline="0" dirty="0" smtClean="0">
                <a:solidFill>
                  <a:schemeClr val="bg1"/>
                </a:solidFill>
                <a:latin typeface="+mj-lt"/>
                <a:ea typeface="+mj-ea"/>
                <a:cs typeface="+mj-cs"/>
              </a:defRPr>
            </a:lvl1pPr>
          </a:lstStyle>
          <a:p>
            <a:pPr lvl="0"/>
            <a:r>
              <a:rPr lang="en-US"/>
              <a:t>00</a:t>
            </a:r>
          </a:p>
        </p:txBody>
      </p:sp>
    </p:spTree>
    <p:extLst>
      <p:ext uri="{BB962C8B-B14F-4D97-AF65-F5344CB8AC3E}">
        <p14:creationId xmlns:p14="http://schemas.microsoft.com/office/powerpoint/2010/main" val="1701021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 Hero 02">
    <p:bg>
      <p:bgPr>
        <a:solidFill>
          <a:srgbClr val="00338D"/>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327E24E-C5A8-4BB6-8826-0C70ABCC779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85" t="1" r="25611" b="44121"/>
          <a:stretch/>
        </p:blipFill>
        <p:spPr>
          <a:xfrm>
            <a:off x="0" y="0"/>
            <a:ext cx="13439775" cy="7559675"/>
          </a:xfrm>
          <a:prstGeom prst="rect">
            <a:avLst/>
          </a:prstGeom>
        </p:spPr>
      </p:pic>
      <p:pic>
        <p:nvPicPr>
          <p:cNvPr id="8" name="Picture 7">
            <a:extLst>
              <a:ext uri="{FF2B5EF4-FFF2-40B4-BE49-F238E27FC236}">
                <a16:creationId xmlns:a16="http://schemas.microsoft.com/office/drawing/2014/main" id="{BC3D0C15-09D2-4CEE-8123-0E1EEB61B3BA}"/>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l="9065" t="22610" r="9010" b="22550"/>
          <a:stretch>
            <a:fillRect/>
          </a:stretch>
        </p:blipFill>
        <p:spPr>
          <a:xfrm flipH="1">
            <a:off x="2467668" y="2075046"/>
            <a:ext cx="8498775" cy="3413288"/>
          </a:xfrm>
          <a:custGeom>
            <a:avLst/>
            <a:gdLst>
              <a:gd name="connsiteX0" fmla="*/ 1658073 w 7709732"/>
              <a:gd name="connsiteY0" fmla="*/ 2417428 h 3096473"/>
              <a:gd name="connsiteX1" fmla="*/ 1265829 w 7709732"/>
              <a:gd name="connsiteY1" fmla="*/ 2772767 h 3096473"/>
              <a:gd name="connsiteX2" fmla="*/ 998358 w 7709732"/>
              <a:gd name="connsiteY2" fmla="*/ 2745177 h 3096473"/>
              <a:gd name="connsiteX3" fmla="*/ 916992 w 7709732"/>
              <a:gd name="connsiteY3" fmla="*/ 2417428 h 3096473"/>
              <a:gd name="connsiteX4" fmla="*/ 2679980 w 7709732"/>
              <a:gd name="connsiteY4" fmla="*/ 1787589 h 3096473"/>
              <a:gd name="connsiteX5" fmla="*/ 3042876 w 7709732"/>
              <a:gd name="connsiteY5" fmla="*/ 2357327 h 3096473"/>
              <a:gd name="connsiteX6" fmla="*/ 2802996 w 7709732"/>
              <a:gd name="connsiteY6" fmla="*/ 2357327 h 3096473"/>
              <a:gd name="connsiteX7" fmla="*/ 3855657 w 7709732"/>
              <a:gd name="connsiteY7" fmla="*/ 1762811 h 3096473"/>
              <a:gd name="connsiteX8" fmla="*/ 4022958 w 7709732"/>
              <a:gd name="connsiteY8" fmla="*/ 2357327 h 3096473"/>
              <a:gd name="connsiteX9" fmla="*/ 3849682 w 7709732"/>
              <a:gd name="connsiteY9" fmla="*/ 2357327 h 3096473"/>
              <a:gd name="connsiteX10" fmla="*/ 5197931 w 7709732"/>
              <a:gd name="connsiteY10" fmla="*/ 1669671 h 3096473"/>
              <a:gd name="connsiteX11" fmla="*/ 5266820 w 7709732"/>
              <a:gd name="connsiteY11" fmla="*/ 1670725 h 3096473"/>
              <a:gd name="connsiteX12" fmla="*/ 5320420 w 7709732"/>
              <a:gd name="connsiteY12" fmla="*/ 1872822 h 3096473"/>
              <a:gd name="connsiteX13" fmla="*/ 5342562 w 7709732"/>
              <a:gd name="connsiteY13" fmla="*/ 1959460 h 3096473"/>
              <a:gd name="connsiteX14" fmla="*/ 5389484 w 7709732"/>
              <a:gd name="connsiteY14" fmla="*/ 2133439 h 3096473"/>
              <a:gd name="connsiteX15" fmla="*/ 5287908 w 7709732"/>
              <a:gd name="connsiteY15" fmla="*/ 2133439 h 3096473"/>
              <a:gd name="connsiteX16" fmla="*/ 5229388 w 7709732"/>
              <a:gd name="connsiteY16" fmla="*/ 2133439 h 3096473"/>
              <a:gd name="connsiteX17" fmla="*/ 5180709 w 7709732"/>
              <a:gd name="connsiteY17" fmla="*/ 2131154 h 3096473"/>
              <a:gd name="connsiteX18" fmla="*/ 5180182 w 7709732"/>
              <a:gd name="connsiteY18" fmla="*/ 2131154 h 3096473"/>
              <a:gd name="connsiteX19" fmla="*/ 4875806 w 7709732"/>
              <a:gd name="connsiteY19" fmla="*/ 1894613 h 3096473"/>
              <a:gd name="connsiteX20" fmla="*/ 4868601 w 7709732"/>
              <a:gd name="connsiteY20" fmla="*/ 1720634 h 3096473"/>
              <a:gd name="connsiteX21" fmla="*/ 5119201 w 7709732"/>
              <a:gd name="connsiteY21" fmla="*/ 1669671 h 3096473"/>
              <a:gd name="connsiteX22" fmla="*/ 3505941 w 7709732"/>
              <a:gd name="connsiteY22" fmla="*/ 60980 h 3096473"/>
              <a:gd name="connsiteX23" fmla="*/ 3505941 w 7709732"/>
              <a:gd name="connsiteY23" fmla="*/ 2358205 h 3096473"/>
              <a:gd name="connsiteX24" fmla="*/ 3462358 w 7709732"/>
              <a:gd name="connsiteY24" fmla="*/ 2358205 h 3096473"/>
              <a:gd name="connsiteX25" fmla="*/ 2860461 w 7709732"/>
              <a:gd name="connsiteY25" fmla="*/ 1409229 h 3096473"/>
              <a:gd name="connsiteX26" fmla="*/ 2187918 w 7709732"/>
              <a:gd name="connsiteY26" fmla="*/ 1409229 h 3096473"/>
              <a:gd name="connsiteX27" fmla="*/ 2386676 w 7709732"/>
              <a:gd name="connsiteY27" fmla="*/ 2357327 h 3096473"/>
              <a:gd name="connsiteX28" fmla="*/ 2152947 w 7709732"/>
              <a:gd name="connsiteY28" fmla="*/ 2357327 h 3096473"/>
              <a:gd name="connsiteX29" fmla="*/ 2127816 w 7709732"/>
              <a:gd name="connsiteY29" fmla="*/ 2217968 h 3096473"/>
              <a:gd name="connsiteX30" fmla="*/ 1915878 w 7709732"/>
              <a:gd name="connsiteY30" fmla="*/ 1762811 h 3096473"/>
              <a:gd name="connsiteX31" fmla="*/ 1914824 w 7709732"/>
              <a:gd name="connsiteY31" fmla="*/ 1433657 h 3096473"/>
              <a:gd name="connsiteX32" fmla="*/ 1915527 w 7709732"/>
              <a:gd name="connsiteY32" fmla="*/ 60980 h 3096473"/>
              <a:gd name="connsiteX33" fmla="*/ 5358027 w 7709732"/>
              <a:gd name="connsiteY33" fmla="*/ 60980 h 3096473"/>
              <a:gd name="connsiteX34" fmla="*/ 5358027 w 7709732"/>
              <a:gd name="connsiteY34" fmla="*/ 1406417 h 3096473"/>
              <a:gd name="connsiteX35" fmla="*/ 5041702 w 7709732"/>
              <a:gd name="connsiteY35" fmla="*/ 1406417 h 3096473"/>
              <a:gd name="connsiteX36" fmla="*/ 4528903 w 7709732"/>
              <a:gd name="connsiteY36" fmla="*/ 1523633 h 3096473"/>
              <a:gd name="connsiteX37" fmla="*/ 4475127 w 7709732"/>
              <a:gd name="connsiteY37" fmla="*/ 1900412 h 3096473"/>
              <a:gd name="connsiteX38" fmla="*/ 4861747 w 7709732"/>
              <a:gd name="connsiteY38" fmla="*/ 2357327 h 3096473"/>
              <a:gd name="connsiteX39" fmla="*/ 4439980 w 7709732"/>
              <a:gd name="connsiteY39" fmla="*/ 2357327 h 3096473"/>
              <a:gd name="connsiteX40" fmla="*/ 4167061 w 7709732"/>
              <a:gd name="connsiteY40" fmla="*/ 1406945 h 3096473"/>
              <a:gd name="connsiteX41" fmla="*/ 3769546 w 7709732"/>
              <a:gd name="connsiteY41" fmla="*/ 1406945 h 3096473"/>
              <a:gd name="connsiteX42" fmla="*/ 3769546 w 7709732"/>
              <a:gd name="connsiteY42" fmla="*/ 60980 h 3096473"/>
              <a:gd name="connsiteX43" fmla="*/ 7211695 w 7709732"/>
              <a:gd name="connsiteY43" fmla="*/ 60980 h 3096473"/>
              <a:gd name="connsiteX44" fmla="*/ 7211695 w 7709732"/>
              <a:gd name="connsiteY44" fmla="*/ 1409229 h 3096473"/>
              <a:gd name="connsiteX45" fmla="*/ 6829292 w 7709732"/>
              <a:gd name="connsiteY45" fmla="*/ 1409229 h 3096473"/>
              <a:gd name="connsiteX46" fmla="*/ 7033674 w 7709732"/>
              <a:gd name="connsiteY46" fmla="*/ 2088977 h 3096473"/>
              <a:gd name="connsiteX47" fmla="*/ 6402604 w 7709732"/>
              <a:gd name="connsiteY47" fmla="*/ 1410459 h 3096473"/>
              <a:gd name="connsiteX48" fmla="*/ 5884182 w 7709732"/>
              <a:gd name="connsiteY48" fmla="*/ 1410459 h 3096473"/>
              <a:gd name="connsiteX49" fmla="*/ 6691164 w 7709732"/>
              <a:gd name="connsiteY49" fmla="*/ 2235190 h 3096473"/>
              <a:gd name="connsiteX50" fmla="*/ 6632643 w 7709732"/>
              <a:gd name="connsiteY50" fmla="*/ 2358205 h 3096473"/>
              <a:gd name="connsiteX51" fmla="*/ 5884182 w 7709732"/>
              <a:gd name="connsiteY51" fmla="*/ 2358205 h 3096473"/>
              <a:gd name="connsiteX52" fmla="*/ 5875219 w 7709732"/>
              <a:gd name="connsiteY52" fmla="*/ 2331318 h 3096473"/>
              <a:gd name="connsiteX53" fmla="*/ 5647641 w 7709732"/>
              <a:gd name="connsiteY53" fmla="*/ 1573718 h 3096473"/>
              <a:gd name="connsiteX54" fmla="*/ 5622686 w 7709732"/>
              <a:gd name="connsiteY54" fmla="*/ 1491298 h 3096473"/>
              <a:gd name="connsiteX55" fmla="*/ 5622686 w 7709732"/>
              <a:gd name="connsiteY55" fmla="*/ 60980 h 3096473"/>
              <a:gd name="connsiteX56" fmla="*/ 1651219 w 7709732"/>
              <a:gd name="connsiteY56" fmla="*/ 60629 h 3096473"/>
              <a:gd name="connsiteX57" fmla="*/ 1651219 w 7709732"/>
              <a:gd name="connsiteY57" fmla="*/ 1501666 h 3096473"/>
              <a:gd name="connsiteX58" fmla="*/ 946516 w 7709732"/>
              <a:gd name="connsiteY58" fmla="*/ 1315562 h 3096473"/>
              <a:gd name="connsiteX59" fmla="*/ 373791 w 7709732"/>
              <a:gd name="connsiteY59" fmla="*/ 1512914 h 3096473"/>
              <a:gd name="connsiteX60" fmla="*/ 334250 w 7709732"/>
              <a:gd name="connsiteY60" fmla="*/ 1866671 h 3096473"/>
              <a:gd name="connsiteX61" fmla="*/ 811550 w 7709732"/>
              <a:gd name="connsiteY61" fmla="*/ 1866671 h 3096473"/>
              <a:gd name="connsiteX62" fmla="*/ 1050025 w 7709732"/>
              <a:gd name="connsiteY62" fmla="*/ 1640322 h 3096473"/>
              <a:gd name="connsiteX63" fmla="*/ 1632591 w 7709732"/>
              <a:gd name="connsiteY63" fmla="*/ 2208302 h 3096473"/>
              <a:gd name="connsiteX64" fmla="*/ 1651219 w 7709732"/>
              <a:gd name="connsiteY64" fmla="*/ 2302848 h 3096473"/>
              <a:gd name="connsiteX65" fmla="*/ 1651219 w 7709732"/>
              <a:gd name="connsiteY65" fmla="*/ 2357327 h 3096473"/>
              <a:gd name="connsiteX66" fmla="*/ 1263369 w 7709732"/>
              <a:gd name="connsiteY66" fmla="*/ 2357327 h 3096473"/>
              <a:gd name="connsiteX67" fmla="*/ 1197292 w 7709732"/>
              <a:gd name="connsiteY67" fmla="*/ 2092316 h 3096473"/>
              <a:gd name="connsiteX68" fmla="*/ 395407 w 7709732"/>
              <a:gd name="connsiteY68" fmla="*/ 2092316 h 3096473"/>
              <a:gd name="connsiteX69" fmla="*/ 460957 w 7709732"/>
              <a:gd name="connsiteY69" fmla="*/ 2357327 h 3096473"/>
              <a:gd name="connsiteX70" fmla="*/ 59750 w 7709732"/>
              <a:gd name="connsiteY70" fmla="*/ 2357327 h 3096473"/>
              <a:gd name="connsiteX71" fmla="*/ 60453 w 7709732"/>
              <a:gd name="connsiteY71" fmla="*/ 60629 h 3096473"/>
              <a:gd name="connsiteX72" fmla="*/ 7273027 w 7709732"/>
              <a:gd name="connsiteY72" fmla="*/ 0 h 3096473"/>
              <a:gd name="connsiteX73" fmla="*/ 5561003 w 7709732"/>
              <a:gd name="connsiteY73" fmla="*/ 0 h 3096473"/>
              <a:gd name="connsiteX74" fmla="*/ 5561003 w 7709732"/>
              <a:gd name="connsiteY74" fmla="*/ 1409229 h 3096473"/>
              <a:gd name="connsiteX75" fmla="*/ 5419359 w 7709732"/>
              <a:gd name="connsiteY75" fmla="*/ 1409229 h 3096473"/>
              <a:gd name="connsiteX76" fmla="*/ 5419359 w 7709732"/>
              <a:gd name="connsiteY76" fmla="*/ 0 h 3096473"/>
              <a:gd name="connsiteX77" fmla="*/ 3707511 w 7709732"/>
              <a:gd name="connsiteY77" fmla="*/ 0 h 3096473"/>
              <a:gd name="connsiteX78" fmla="*/ 3707511 w 7709732"/>
              <a:gd name="connsiteY78" fmla="*/ 1406945 h 3096473"/>
              <a:gd name="connsiteX79" fmla="*/ 3565692 w 7709732"/>
              <a:gd name="connsiteY79" fmla="*/ 1406945 h 3096473"/>
              <a:gd name="connsiteX80" fmla="*/ 3565692 w 7709732"/>
              <a:gd name="connsiteY80" fmla="*/ 0 h 3096473"/>
              <a:gd name="connsiteX81" fmla="*/ 1854370 w 7709732"/>
              <a:gd name="connsiteY81" fmla="*/ 0 h 3096473"/>
              <a:gd name="connsiteX82" fmla="*/ 1854370 w 7709732"/>
              <a:gd name="connsiteY82" fmla="*/ 1682499 h 3096473"/>
              <a:gd name="connsiteX83" fmla="*/ 1711497 w 7709732"/>
              <a:gd name="connsiteY83" fmla="*/ 1545073 h 3096473"/>
              <a:gd name="connsiteX84" fmla="*/ 1711497 w 7709732"/>
              <a:gd name="connsiteY84" fmla="*/ 0 h 3096473"/>
              <a:gd name="connsiteX85" fmla="*/ 0 w 7709732"/>
              <a:gd name="connsiteY85" fmla="*/ 0 h 3096473"/>
              <a:gd name="connsiteX86" fmla="*/ 0 w 7709732"/>
              <a:gd name="connsiteY86" fmla="*/ 2417428 h 3096473"/>
              <a:gd name="connsiteX87" fmla="*/ 475543 w 7709732"/>
              <a:gd name="connsiteY87" fmla="*/ 2417428 h 3096473"/>
              <a:gd name="connsiteX88" fmla="*/ 619822 w 7709732"/>
              <a:gd name="connsiteY88" fmla="*/ 3001400 h 3096473"/>
              <a:gd name="connsiteX89" fmla="*/ 1393941 w 7709732"/>
              <a:gd name="connsiteY89" fmla="*/ 3096473 h 3096473"/>
              <a:gd name="connsiteX90" fmla="*/ 1986876 w 7709732"/>
              <a:gd name="connsiteY90" fmla="*/ 2919683 h 3096473"/>
              <a:gd name="connsiteX91" fmla="*/ 2160503 w 7709732"/>
              <a:gd name="connsiteY91" fmla="*/ 2417428 h 3096473"/>
              <a:gd name="connsiteX92" fmla="*/ 2401438 w 7709732"/>
              <a:gd name="connsiteY92" fmla="*/ 2417428 h 3096473"/>
              <a:gd name="connsiteX93" fmla="*/ 2536755 w 7709732"/>
              <a:gd name="connsiteY93" fmla="*/ 3060623 h 3096473"/>
              <a:gd name="connsiteX94" fmla="*/ 2953426 w 7709732"/>
              <a:gd name="connsiteY94" fmla="*/ 3060623 h 3096473"/>
              <a:gd name="connsiteX95" fmla="*/ 2815824 w 7709732"/>
              <a:gd name="connsiteY95" fmla="*/ 2417428 h 3096473"/>
              <a:gd name="connsiteX96" fmla="*/ 3082592 w 7709732"/>
              <a:gd name="connsiteY96" fmla="*/ 2417428 h 3096473"/>
              <a:gd name="connsiteX97" fmla="*/ 3489949 w 7709732"/>
              <a:gd name="connsiteY97" fmla="*/ 3060623 h 3096473"/>
              <a:gd name="connsiteX98" fmla="*/ 3845113 w 7709732"/>
              <a:gd name="connsiteY98" fmla="*/ 3060623 h 3096473"/>
              <a:gd name="connsiteX99" fmla="*/ 3850209 w 7709732"/>
              <a:gd name="connsiteY99" fmla="*/ 2417428 h 3096473"/>
              <a:gd name="connsiteX100" fmla="*/ 4040707 w 7709732"/>
              <a:gd name="connsiteY100" fmla="*/ 2417428 h 3096473"/>
              <a:gd name="connsiteX101" fmla="*/ 4220134 w 7709732"/>
              <a:gd name="connsiteY101" fmla="*/ 3060623 h 3096473"/>
              <a:gd name="connsiteX102" fmla="*/ 4643483 w 7709732"/>
              <a:gd name="connsiteY102" fmla="*/ 3060623 h 3096473"/>
              <a:gd name="connsiteX103" fmla="*/ 4458081 w 7709732"/>
              <a:gd name="connsiteY103" fmla="*/ 2417428 h 3096473"/>
              <a:gd name="connsiteX104" fmla="*/ 5392647 w 7709732"/>
              <a:gd name="connsiteY104" fmla="*/ 2417428 h 3096473"/>
              <a:gd name="connsiteX105" fmla="*/ 5392647 w 7709732"/>
              <a:gd name="connsiteY105" fmla="*/ 2419186 h 3096473"/>
              <a:gd name="connsiteX106" fmla="*/ 5484909 w 7709732"/>
              <a:gd name="connsiteY106" fmla="*/ 2419186 h 3096473"/>
              <a:gd name="connsiteX107" fmla="*/ 5676813 w 7709732"/>
              <a:gd name="connsiteY107" fmla="*/ 3062381 h 3096473"/>
              <a:gd name="connsiteX108" fmla="*/ 6096647 w 7709732"/>
              <a:gd name="connsiteY108" fmla="*/ 3062381 h 3096473"/>
              <a:gd name="connsiteX109" fmla="*/ 5902107 w 7709732"/>
              <a:gd name="connsiteY109" fmla="*/ 2417428 h 3096473"/>
              <a:gd name="connsiteX110" fmla="*/ 6603471 w 7709732"/>
              <a:gd name="connsiteY110" fmla="*/ 2417428 h 3096473"/>
              <a:gd name="connsiteX111" fmla="*/ 6294175 w 7709732"/>
              <a:gd name="connsiteY111" fmla="*/ 3062381 h 3096473"/>
              <a:gd name="connsiteX112" fmla="*/ 6758119 w 7709732"/>
              <a:gd name="connsiteY112" fmla="*/ 3062381 h 3096473"/>
              <a:gd name="connsiteX113" fmla="*/ 7076729 w 7709732"/>
              <a:gd name="connsiteY113" fmla="*/ 2417428 h 3096473"/>
              <a:gd name="connsiteX114" fmla="*/ 7132262 w 7709732"/>
              <a:gd name="connsiteY114" fmla="*/ 2417428 h 3096473"/>
              <a:gd name="connsiteX115" fmla="*/ 7325572 w 7709732"/>
              <a:gd name="connsiteY115" fmla="*/ 3062381 h 3096473"/>
              <a:gd name="connsiteX116" fmla="*/ 7709732 w 7709732"/>
              <a:gd name="connsiteY116" fmla="*/ 3062381 h 3096473"/>
              <a:gd name="connsiteX117" fmla="*/ 7273027 w 7709732"/>
              <a:gd name="connsiteY117" fmla="*/ 1606054 h 3096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7709732" h="3096473">
                <a:moveTo>
                  <a:pt x="1658073" y="2417428"/>
                </a:moveTo>
                <a:cubicBezTo>
                  <a:pt x="1654734" y="2666095"/>
                  <a:pt x="1495165" y="2772767"/>
                  <a:pt x="1265829" y="2772767"/>
                </a:cubicBezTo>
                <a:cubicBezTo>
                  <a:pt x="1176028" y="2771519"/>
                  <a:pt x="1086525" y="2762293"/>
                  <a:pt x="998358" y="2745177"/>
                </a:cubicBezTo>
                <a:lnTo>
                  <a:pt x="916992" y="2417428"/>
                </a:lnTo>
                <a:close/>
                <a:moveTo>
                  <a:pt x="2679980" y="1787589"/>
                </a:moveTo>
                <a:lnTo>
                  <a:pt x="3042876" y="2357327"/>
                </a:lnTo>
                <a:lnTo>
                  <a:pt x="2802996" y="2357327"/>
                </a:lnTo>
                <a:close/>
                <a:moveTo>
                  <a:pt x="3855657" y="1762811"/>
                </a:moveTo>
                <a:lnTo>
                  <a:pt x="4022958" y="2357327"/>
                </a:lnTo>
                <a:lnTo>
                  <a:pt x="3849682" y="2357327"/>
                </a:lnTo>
                <a:close/>
                <a:moveTo>
                  <a:pt x="5197931" y="1669671"/>
                </a:moveTo>
                <a:cubicBezTo>
                  <a:pt x="5220074" y="1669671"/>
                  <a:pt x="5243096" y="1670725"/>
                  <a:pt x="5266820" y="1670725"/>
                </a:cubicBezTo>
                <a:lnTo>
                  <a:pt x="5320420" y="1872822"/>
                </a:lnTo>
                <a:lnTo>
                  <a:pt x="5342562" y="1959460"/>
                </a:lnTo>
                <a:lnTo>
                  <a:pt x="5389484" y="2133439"/>
                </a:lnTo>
                <a:lnTo>
                  <a:pt x="5287908" y="2133439"/>
                </a:lnTo>
                <a:cubicBezTo>
                  <a:pt x="5270686" y="2133439"/>
                  <a:pt x="5252761" y="2133439"/>
                  <a:pt x="5229388" y="2133439"/>
                </a:cubicBezTo>
                <a:cubicBezTo>
                  <a:pt x="5211639" y="2133439"/>
                  <a:pt x="5195998" y="2131154"/>
                  <a:pt x="5180709" y="2131154"/>
                </a:cubicBezTo>
                <a:lnTo>
                  <a:pt x="5180182" y="2131154"/>
                </a:lnTo>
                <a:cubicBezTo>
                  <a:pt x="4984587" y="2116216"/>
                  <a:pt x="4923958" y="2041528"/>
                  <a:pt x="4875806" y="1894613"/>
                </a:cubicBezTo>
                <a:cubicBezTo>
                  <a:pt x="4847864" y="1809381"/>
                  <a:pt x="4845053" y="1753145"/>
                  <a:pt x="4868601" y="1720634"/>
                </a:cubicBezTo>
                <a:cubicBezTo>
                  <a:pt x="4899531" y="1677403"/>
                  <a:pt x="4984587" y="1669671"/>
                  <a:pt x="5119201" y="1669671"/>
                </a:cubicBezTo>
                <a:close/>
                <a:moveTo>
                  <a:pt x="3505941" y="60980"/>
                </a:moveTo>
                <a:lnTo>
                  <a:pt x="3505941" y="2358205"/>
                </a:lnTo>
                <a:lnTo>
                  <a:pt x="3462358" y="2358205"/>
                </a:lnTo>
                <a:lnTo>
                  <a:pt x="2860461" y="1409229"/>
                </a:lnTo>
                <a:lnTo>
                  <a:pt x="2187918" y="1409229"/>
                </a:lnTo>
                <a:lnTo>
                  <a:pt x="2386676" y="2357327"/>
                </a:lnTo>
                <a:lnTo>
                  <a:pt x="2152947" y="2357327"/>
                </a:lnTo>
                <a:cubicBezTo>
                  <a:pt x="2148184" y="2310300"/>
                  <a:pt x="2139784" y="2263694"/>
                  <a:pt x="2127816" y="2217968"/>
                </a:cubicBezTo>
                <a:cubicBezTo>
                  <a:pt x="2086799" y="2054146"/>
                  <a:pt x="2014853" y="1899656"/>
                  <a:pt x="1915878" y="1762811"/>
                </a:cubicBezTo>
                <a:lnTo>
                  <a:pt x="1914824" y="1433657"/>
                </a:lnTo>
                <a:lnTo>
                  <a:pt x="1915527" y="60980"/>
                </a:lnTo>
                <a:close/>
                <a:moveTo>
                  <a:pt x="5358027" y="60980"/>
                </a:moveTo>
                <a:lnTo>
                  <a:pt x="5358027" y="1406417"/>
                </a:lnTo>
                <a:lnTo>
                  <a:pt x="5041702" y="1406417"/>
                </a:lnTo>
                <a:cubicBezTo>
                  <a:pt x="4851028" y="1406417"/>
                  <a:pt x="4636102" y="1395346"/>
                  <a:pt x="4528903" y="1523633"/>
                </a:cubicBezTo>
                <a:cubicBezTo>
                  <a:pt x="4457554" y="1609920"/>
                  <a:pt x="4441738" y="1724676"/>
                  <a:pt x="4475127" y="1900412"/>
                </a:cubicBezTo>
                <a:cubicBezTo>
                  <a:pt x="4516074" y="2125882"/>
                  <a:pt x="4646822" y="2277718"/>
                  <a:pt x="4861747" y="2357327"/>
                </a:cubicBezTo>
                <a:lnTo>
                  <a:pt x="4439980" y="2357327"/>
                </a:lnTo>
                <a:lnTo>
                  <a:pt x="4167061" y="1406945"/>
                </a:lnTo>
                <a:lnTo>
                  <a:pt x="3769546" y="1406945"/>
                </a:lnTo>
                <a:lnTo>
                  <a:pt x="3769546" y="60980"/>
                </a:lnTo>
                <a:close/>
                <a:moveTo>
                  <a:pt x="7211695" y="60980"/>
                </a:moveTo>
                <a:lnTo>
                  <a:pt x="7211695" y="1409229"/>
                </a:lnTo>
                <a:lnTo>
                  <a:pt x="6829292" y="1409229"/>
                </a:lnTo>
                <a:lnTo>
                  <a:pt x="7033674" y="2088977"/>
                </a:lnTo>
                <a:lnTo>
                  <a:pt x="6402604" y="1410459"/>
                </a:lnTo>
                <a:lnTo>
                  <a:pt x="5884182" y="1410459"/>
                </a:lnTo>
                <a:lnTo>
                  <a:pt x="6691164" y="2235190"/>
                </a:lnTo>
                <a:lnTo>
                  <a:pt x="6632643" y="2358205"/>
                </a:lnTo>
                <a:lnTo>
                  <a:pt x="5884182" y="2358205"/>
                </a:lnTo>
                <a:lnTo>
                  <a:pt x="5875219" y="2331318"/>
                </a:lnTo>
                <a:lnTo>
                  <a:pt x="5647641" y="1573718"/>
                </a:lnTo>
                <a:lnTo>
                  <a:pt x="5622686" y="1491298"/>
                </a:lnTo>
                <a:lnTo>
                  <a:pt x="5622686" y="60980"/>
                </a:lnTo>
                <a:close/>
                <a:moveTo>
                  <a:pt x="1651219" y="60629"/>
                </a:moveTo>
                <a:lnTo>
                  <a:pt x="1651219" y="1501666"/>
                </a:lnTo>
                <a:cubicBezTo>
                  <a:pt x="1412217" y="1345788"/>
                  <a:pt x="1135608" y="1315562"/>
                  <a:pt x="946516" y="1315562"/>
                </a:cubicBezTo>
                <a:cubicBezTo>
                  <a:pt x="680451" y="1315562"/>
                  <a:pt x="475543" y="1372324"/>
                  <a:pt x="373791" y="1512914"/>
                </a:cubicBezTo>
                <a:cubicBezTo>
                  <a:pt x="283814" y="1642783"/>
                  <a:pt x="315271" y="1783899"/>
                  <a:pt x="334250" y="1866671"/>
                </a:cubicBezTo>
                <a:lnTo>
                  <a:pt x="811550" y="1866671"/>
                </a:lnTo>
                <a:cubicBezTo>
                  <a:pt x="794153" y="1689177"/>
                  <a:pt x="921738" y="1640322"/>
                  <a:pt x="1050025" y="1640322"/>
                </a:cubicBezTo>
                <a:cubicBezTo>
                  <a:pt x="1374259" y="1640322"/>
                  <a:pt x="1562296" y="1922555"/>
                  <a:pt x="1632591" y="2208302"/>
                </a:cubicBezTo>
                <a:cubicBezTo>
                  <a:pt x="1640148" y="2241692"/>
                  <a:pt x="1645244" y="2272973"/>
                  <a:pt x="1651219" y="2302848"/>
                </a:cubicBezTo>
                <a:lnTo>
                  <a:pt x="1651219" y="2357327"/>
                </a:lnTo>
                <a:lnTo>
                  <a:pt x="1263369" y="2357327"/>
                </a:lnTo>
                <a:lnTo>
                  <a:pt x="1197292" y="2092316"/>
                </a:lnTo>
                <a:lnTo>
                  <a:pt x="395407" y="2092316"/>
                </a:lnTo>
                <a:lnTo>
                  <a:pt x="460957" y="2357327"/>
                </a:lnTo>
                <a:lnTo>
                  <a:pt x="59750" y="2357327"/>
                </a:lnTo>
                <a:lnTo>
                  <a:pt x="60453" y="60629"/>
                </a:lnTo>
                <a:close/>
                <a:moveTo>
                  <a:pt x="7273027" y="0"/>
                </a:moveTo>
                <a:lnTo>
                  <a:pt x="5561003" y="0"/>
                </a:lnTo>
                <a:lnTo>
                  <a:pt x="5561003" y="1409229"/>
                </a:lnTo>
                <a:lnTo>
                  <a:pt x="5419359" y="1409229"/>
                </a:lnTo>
                <a:lnTo>
                  <a:pt x="5419359" y="0"/>
                </a:lnTo>
                <a:lnTo>
                  <a:pt x="3707511" y="0"/>
                </a:lnTo>
                <a:lnTo>
                  <a:pt x="3707511" y="1406945"/>
                </a:lnTo>
                <a:lnTo>
                  <a:pt x="3565692" y="1406945"/>
                </a:lnTo>
                <a:lnTo>
                  <a:pt x="3565692" y="0"/>
                </a:lnTo>
                <a:lnTo>
                  <a:pt x="1854370" y="0"/>
                </a:lnTo>
                <a:lnTo>
                  <a:pt x="1854370" y="1682499"/>
                </a:lnTo>
                <a:cubicBezTo>
                  <a:pt x="1811087" y="1632379"/>
                  <a:pt x="1763269" y="1586371"/>
                  <a:pt x="1711497" y="1545073"/>
                </a:cubicBezTo>
                <a:lnTo>
                  <a:pt x="1711497" y="0"/>
                </a:lnTo>
                <a:lnTo>
                  <a:pt x="0" y="0"/>
                </a:lnTo>
                <a:lnTo>
                  <a:pt x="0" y="2417428"/>
                </a:lnTo>
                <a:lnTo>
                  <a:pt x="475543" y="2417428"/>
                </a:lnTo>
                <a:lnTo>
                  <a:pt x="619822" y="3001400"/>
                </a:lnTo>
                <a:cubicBezTo>
                  <a:pt x="873568" y="3061502"/>
                  <a:pt x="1133183" y="3093398"/>
                  <a:pt x="1393941" y="3096473"/>
                </a:cubicBezTo>
                <a:cubicBezTo>
                  <a:pt x="1577585" y="3096473"/>
                  <a:pt x="1825198" y="3068004"/>
                  <a:pt x="1986876" y="2919683"/>
                </a:cubicBezTo>
                <a:cubicBezTo>
                  <a:pt x="2119029" y="2797898"/>
                  <a:pt x="2169993" y="2616714"/>
                  <a:pt x="2160503" y="2417428"/>
                </a:cubicBezTo>
                <a:lnTo>
                  <a:pt x="2401438" y="2417428"/>
                </a:lnTo>
                <a:lnTo>
                  <a:pt x="2536755" y="3060623"/>
                </a:lnTo>
                <a:lnTo>
                  <a:pt x="2953426" y="3060623"/>
                </a:lnTo>
                <a:lnTo>
                  <a:pt x="2815824" y="2417428"/>
                </a:lnTo>
                <a:lnTo>
                  <a:pt x="3082592" y="2417428"/>
                </a:lnTo>
                <a:lnTo>
                  <a:pt x="3489949" y="3060623"/>
                </a:lnTo>
                <a:lnTo>
                  <a:pt x="3845113" y="3060623"/>
                </a:lnTo>
                <a:lnTo>
                  <a:pt x="3850209" y="2417428"/>
                </a:lnTo>
                <a:lnTo>
                  <a:pt x="4040707" y="2417428"/>
                </a:lnTo>
                <a:lnTo>
                  <a:pt x="4220134" y="3060623"/>
                </a:lnTo>
                <a:lnTo>
                  <a:pt x="4643483" y="3060623"/>
                </a:lnTo>
                <a:lnTo>
                  <a:pt x="4458081" y="2417428"/>
                </a:lnTo>
                <a:lnTo>
                  <a:pt x="5392647" y="2417428"/>
                </a:lnTo>
                <a:lnTo>
                  <a:pt x="5392647" y="2419186"/>
                </a:lnTo>
                <a:lnTo>
                  <a:pt x="5484909" y="2419186"/>
                </a:lnTo>
                <a:lnTo>
                  <a:pt x="5676813" y="3062381"/>
                </a:lnTo>
                <a:lnTo>
                  <a:pt x="6096647" y="3062381"/>
                </a:lnTo>
                <a:lnTo>
                  <a:pt x="5902107" y="2417428"/>
                </a:lnTo>
                <a:lnTo>
                  <a:pt x="6603471" y="2417428"/>
                </a:lnTo>
                <a:lnTo>
                  <a:pt x="6294175" y="3062381"/>
                </a:lnTo>
                <a:lnTo>
                  <a:pt x="6758119" y="3062381"/>
                </a:lnTo>
                <a:lnTo>
                  <a:pt x="7076729" y="2417428"/>
                </a:lnTo>
                <a:lnTo>
                  <a:pt x="7132262" y="2417428"/>
                </a:lnTo>
                <a:lnTo>
                  <a:pt x="7325572" y="3062381"/>
                </a:lnTo>
                <a:lnTo>
                  <a:pt x="7709732" y="3062381"/>
                </a:lnTo>
                <a:lnTo>
                  <a:pt x="7273027" y="1606054"/>
                </a:lnTo>
                <a:close/>
              </a:path>
            </a:pathLst>
          </a:custGeom>
        </p:spPr>
      </p:pic>
    </p:spTree>
    <p:extLst>
      <p:ext uri="{BB962C8B-B14F-4D97-AF65-F5344CB8AC3E}">
        <p14:creationId xmlns:p14="http://schemas.microsoft.com/office/powerpoint/2010/main" val="196031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go Hero 03">
    <p:bg>
      <p:bgPr>
        <a:solidFill>
          <a:srgbClr val="00338D"/>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72A9A0-BDAD-4B85-98FD-A6D010F1C193}"/>
              </a:ext>
            </a:extLst>
          </p:cNvPr>
          <p:cNvPicPr>
            <a:picLocks noChangeAspect="1"/>
          </p:cNvPicPr>
          <p:nvPr userDrawn="1"/>
        </p:nvPicPr>
        <p:blipFill rotWithShape="1">
          <a:blip r:embed="rId2"/>
          <a:srcRect t="34232" r="45531" b="3101"/>
          <a:stretch/>
        </p:blipFill>
        <p:spPr>
          <a:xfrm>
            <a:off x="1" y="0"/>
            <a:ext cx="13439775" cy="7559675"/>
          </a:xfrm>
          <a:prstGeom prst="rect">
            <a:avLst/>
          </a:prstGeom>
        </p:spPr>
      </p:pic>
      <p:pic>
        <p:nvPicPr>
          <p:cNvPr id="12" name="Picture 11">
            <a:extLst>
              <a:ext uri="{FF2B5EF4-FFF2-40B4-BE49-F238E27FC236}">
                <a16:creationId xmlns:a16="http://schemas.microsoft.com/office/drawing/2014/main" id="{E153526C-D313-4048-B40C-A51DD0CF67D5}"/>
              </a:ext>
            </a:extLst>
          </p:cNvPr>
          <p:cNvPicPr>
            <a:picLocks noChangeAspect="1"/>
          </p:cNvPicPr>
          <p:nvPr userDrawn="1"/>
        </p:nvPicPr>
        <p:blipFill rotWithShape="1">
          <a:blip r:embed="rId3"/>
          <a:srcRect l="26828" t="41914" r="17655" b="24642"/>
          <a:stretch/>
        </p:blipFill>
        <p:spPr>
          <a:xfrm>
            <a:off x="2463643" y="2074962"/>
            <a:ext cx="8508428" cy="3417166"/>
          </a:xfrm>
          <a:custGeom>
            <a:avLst/>
            <a:gdLst>
              <a:gd name="connsiteX0" fmla="*/ 6058533 w 7718489"/>
              <a:gd name="connsiteY0" fmla="*/ 2420175 h 3099991"/>
              <a:gd name="connsiteX1" fmla="*/ 6451222 w 7718489"/>
              <a:gd name="connsiteY1" fmla="*/ 2775917 h 3099991"/>
              <a:gd name="connsiteX2" fmla="*/ 6718997 w 7718489"/>
              <a:gd name="connsiteY2" fmla="*/ 2748296 h 3099991"/>
              <a:gd name="connsiteX3" fmla="*/ 6800455 w 7718489"/>
              <a:gd name="connsiteY3" fmla="*/ 2420175 h 3099991"/>
              <a:gd name="connsiteX4" fmla="*/ 5035465 w 7718489"/>
              <a:gd name="connsiteY4" fmla="*/ 1789620 h 3099991"/>
              <a:gd name="connsiteX5" fmla="*/ 4672157 w 7718489"/>
              <a:gd name="connsiteY5" fmla="*/ 2360005 h 3099991"/>
              <a:gd name="connsiteX6" fmla="*/ 4912310 w 7718489"/>
              <a:gd name="connsiteY6" fmla="*/ 2360005 h 3099991"/>
              <a:gd name="connsiteX7" fmla="*/ 3858453 w 7718489"/>
              <a:gd name="connsiteY7" fmla="*/ 1764813 h 3099991"/>
              <a:gd name="connsiteX8" fmla="*/ 3690962 w 7718489"/>
              <a:gd name="connsiteY8" fmla="*/ 2360005 h 3099991"/>
              <a:gd name="connsiteX9" fmla="*/ 3864435 w 7718489"/>
              <a:gd name="connsiteY9" fmla="*/ 2360005 h 3099991"/>
              <a:gd name="connsiteX10" fmla="*/ 2514654 w 7718489"/>
              <a:gd name="connsiteY10" fmla="*/ 1671568 h 3099991"/>
              <a:gd name="connsiteX11" fmla="*/ 2445687 w 7718489"/>
              <a:gd name="connsiteY11" fmla="*/ 1672623 h 3099991"/>
              <a:gd name="connsiteX12" fmla="*/ 2392026 w 7718489"/>
              <a:gd name="connsiteY12" fmla="*/ 1874949 h 3099991"/>
              <a:gd name="connsiteX13" fmla="*/ 2369859 w 7718489"/>
              <a:gd name="connsiteY13" fmla="*/ 1961686 h 3099991"/>
              <a:gd name="connsiteX14" fmla="*/ 2322884 w 7718489"/>
              <a:gd name="connsiteY14" fmla="*/ 2135863 h 3099991"/>
              <a:gd name="connsiteX15" fmla="*/ 2424575 w 7718489"/>
              <a:gd name="connsiteY15" fmla="*/ 2135863 h 3099991"/>
              <a:gd name="connsiteX16" fmla="*/ 2483161 w 7718489"/>
              <a:gd name="connsiteY16" fmla="*/ 2135863 h 3099991"/>
              <a:gd name="connsiteX17" fmla="*/ 2531895 w 7718489"/>
              <a:gd name="connsiteY17" fmla="*/ 2133575 h 3099991"/>
              <a:gd name="connsiteX18" fmla="*/ 2532423 w 7718489"/>
              <a:gd name="connsiteY18" fmla="*/ 2133575 h 3099991"/>
              <a:gd name="connsiteX19" fmla="*/ 2837145 w 7718489"/>
              <a:gd name="connsiteY19" fmla="*/ 1896765 h 3099991"/>
              <a:gd name="connsiteX20" fmla="*/ 2844358 w 7718489"/>
              <a:gd name="connsiteY20" fmla="*/ 1722589 h 3099991"/>
              <a:gd name="connsiteX21" fmla="*/ 2593473 w 7718489"/>
              <a:gd name="connsiteY21" fmla="*/ 1671568 h 3099991"/>
              <a:gd name="connsiteX22" fmla="*/ 4208566 w 7718489"/>
              <a:gd name="connsiteY22" fmla="*/ 61049 h 3099991"/>
              <a:gd name="connsiteX23" fmla="*/ 4208566 w 7718489"/>
              <a:gd name="connsiteY23" fmla="*/ 2360885 h 3099991"/>
              <a:gd name="connsiteX24" fmla="*/ 4252198 w 7718489"/>
              <a:gd name="connsiteY24" fmla="*/ 2360885 h 3099991"/>
              <a:gd name="connsiteX25" fmla="*/ 4854779 w 7718489"/>
              <a:gd name="connsiteY25" fmla="*/ 1410830 h 3099991"/>
              <a:gd name="connsiteX26" fmla="*/ 5528086 w 7718489"/>
              <a:gd name="connsiteY26" fmla="*/ 1410830 h 3099991"/>
              <a:gd name="connsiteX27" fmla="*/ 5329102 w 7718489"/>
              <a:gd name="connsiteY27" fmla="*/ 2360005 h 3099991"/>
              <a:gd name="connsiteX28" fmla="*/ 5563097 w 7718489"/>
              <a:gd name="connsiteY28" fmla="*/ 2360005 h 3099991"/>
              <a:gd name="connsiteX29" fmla="*/ 5588256 w 7718489"/>
              <a:gd name="connsiteY29" fmla="*/ 2220488 h 3099991"/>
              <a:gd name="connsiteX30" fmla="*/ 5800435 w 7718489"/>
              <a:gd name="connsiteY30" fmla="*/ 1764813 h 3099991"/>
              <a:gd name="connsiteX31" fmla="*/ 5801491 w 7718489"/>
              <a:gd name="connsiteY31" fmla="*/ 1435285 h 3099991"/>
              <a:gd name="connsiteX32" fmla="*/ 5800787 w 7718489"/>
              <a:gd name="connsiteY32" fmla="*/ 61049 h 3099991"/>
              <a:gd name="connsiteX33" fmla="*/ 2354376 w 7718489"/>
              <a:gd name="connsiteY33" fmla="*/ 61049 h 3099991"/>
              <a:gd name="connsiteX34" fmla="*/ 2354376 w 7718489"/>
              <a:gd name="connsiteY34" fmla="*/ 1408015 h 3099991"/>
              <a:gd name="connsiteX35" fmla="*/ 2671061 w 7718489"/>
              <a:gd name="connsiteY35" fmla="*/ 1408015 h 3099991"/>
              <a:gd name="connsiteX36" fmla="*/ 3184442 w 7718489"/>
              <a:gd name="connsiteY36" fmla="*/ 1525364 h 3099991"/>
              <a:gd name="connsiteX37" fmla="*/ 3238279 w 7718489"/>
              <a:gd name="connsiteY37" fmla="*/ 1902571 h 3099991"/>
              <a:gd name="connsiteX38" fmla="*/ 2851219 w 7718489"/>
              <a:gd name="connsiteY38" fmla="*/ 2360005 h 3099991"/>
              <a:gd name="connsiteX39" fmla="*/ 3273466 w 7718489"/>
              <a:gd name="connsiteY39" fmla="*/ 2360005 h 3099991"/>
              <a:gd name="connsiteX40" fmla="*/ 3546695 w 7718489"/>
              <a:gd name="connsiteY40" fmla="*/ 1408543 h 3099991"/>
              <a:gd name="connsiteX41" fmla="*/ 3944662 w 7718489"/>
              <a:gd name="connsiteY41" fmla="*/ 1408543 h 3099991"/>
              <a:gd name="connsiteX42" fmla="*/ 3944662 w 7718489"/>
              <a:gd name="connsiteY42" fmla="*/ 61049 h 3099991"/>
              <a:gd name="connsiteX43" fmla="*/ 498603 w 7718489"/>
              <a:gd name="connsiteY43" fmla="*/ 61049 h 3099991"/>
              <a:gd name="connsiteX44" fmla="*/ 498603 w 7718489"/>
              <a:gd name="connsiteY44" fmla="*/ 1410830 h 3099991"/>
              <a:gd name="connsiteX45" fmla="*/ 881440 w 7718489"/>
              <a:gd name="connsiteY45" fmla="*/ 1410830 h 3099991"/>
              <a:gd name="connsiteX46" fmla="*/ 676826 w 7718489"/>
              <a:gd name="connsiteY46" fmla="*/ 2091351 h 3099991"/>
              <a:gd name="connsiteX47" fmla="*/ 1308612 w 7718489"/>
              <a:gd name="connsiteY47" fmla="*/ 1412062 h 3099991"/>
              <a:gd name="connsiteX48" fmla="*/ 1827624 w 7718489"/>
              <a:gd name="connsiteY48" fmla="*/ 1412062 h 3099991"/>
              <a:gd name="connsiteX49" fmla="*/ 1019725 w 7718489"/>
              <a:gd name="connsiteY49" fmla="*/ 2237729 h 3099991"/>
              <a:gd name="connsiteX50" fmla="*/ 1078312 w 7718489"/>
              <a:gd name="connsiteY50" fmla="*/ 2360885 h 3099991"/>
              <a:gd name="connsiteX51" fmla="*/ 1827624 w 7718489"/>
              <a:gd name="connsiteY51" fmla="*/ 2360885 h 3099991"/>
              <a:gd name="connsiteX52" fmla="*/ 1836596 w 7718489"/>
              <a:gd name="connsiteY52" fmla="*/ 2333966 h 3099991"/>
              <a:gd name="connsiteX53" fmla="*/ 2064434 w 7718489"/>
              <a:gd name="connsiteY53" fmla="*/ 1575506 h 3099991"/>
              <a:gd name="connsiteX54" fmla="*/ 2089416 w 7718489"/>
              <a:gd name="connsiteY54" fmla="*/ 1492992 h 3099991"/>
              <a:gd name="connsiteX55" fmla="*/ 2089416 w 7718489"/>
              <a:gd name="connsiteY55" fmla="*/ 61049 h 3099991"/>
              <a:gd name="connsiteX56" fmla="*/ 6065395 w 7718489"/>
              <a:gd name="connsiteY56" fmla="*/ 60698 h 3099991"/>
              <a:gd name="connsiteX57" fmla="*/ 6065395 w 7718489"/>
              <a:gd name="connsiteY57" fmla="*/ 1503372 h 3099991"/>
              <a:gd name="connsiteX58" fmla="*/ 6770898 w 7718489"/>
              <a:gd name="connsiteY58" fmla="*/ 1317056 h 3099991"/>
              <a:gd name="connsiteX59" fmla="*/ 7344274 w 7718489"/>
              <a:gd name="connsiteY59" fmla="*/ 1514632 h 3099991"/>
              <a:gd name="connsiteX60" fmla="*/ 7383859 w 7718489"/>
              <a:gd name="connsiteY60" fmla="*/ 1868792 h 3099991"/>
              <a:gd name="connsiteX61" fmla="*/ 6906017 w 7718489"/>
              <a:gd name="connsiteY61" fmla="*/ 1868792 h 3099991"/>
              <a:gd name="connsiteX62" fmla="*/ 6667272 w 7718489"/>
              <a:gd name="connsiteY62" fmla="*/ 1642186 h 3099991"/>
              <a:gd name="connsiteX63" fmla="*/ 6084044 w 7718489"/>
              <a:gd name="connsiteY63" fmla="*/ 2210811 h 3099991"/>
              <a:gd name="connsiteX64" fmla="*/ 6065395 w 7718489"/>
              <a:gd name="connsiteY64" fmla="*/ 2305465 h 3099991"/>
              <a:gd name="connsiteX65" fmla="*/ 6065395 w 7718489"/>
              <a:gd name="connsiteY65" fmla="*/ 2360005 h 3099991"/>
              <a:gd name="connsiteX66" fmla="*/ 6453685 w 7718489"/>
              <a:gd name="connsiteY66" fmla="*/ 2360005 h 3099991"/>
              <a:gd name="connsiteX67" fmla="*/ 6519837 w 7718489"/>
              <a:gd name="connsiteY67" fmla="*/ 2094693 h 3099991"/>
              <a:gd name="connsiteX68" fmla="*/ 7322633 w 7718489"/>
              <a:gd name="connsiteY68" fmla="*/ 2094693 h 3099991"/>
              <a:gd name="connsiteX69" fmla="*/ 7257009 w 7718489"/>
              <a:gd name="connsiteY69" fmla="*/ 2360005 h 3099991"/>
              <a:gd name="connsiteX70" fmla="*/ 7658671 w 7718489"/>
              <a:gd name="connsiteY70" fmla="*/ 2360005 h 3099991"/>
              <a:gd name="connsiteX71" fmla="*/ 7657967 w 7718489"/>
              <a:gd name="connsiteY71" fmla="*/ 60698 h 3099991"/>
              <a:gd name="connsiteX72" fmla="*/ 437201 w 7718489"/>
              <a:gd name="connsiteY72" fmla="*/ 0 h 3099991"/>
              <a:gd name="connsiteX73" fmla="*/ 2151170 w 7718489"/>
              <a:gd name="connsiteY73" fmla="*/ 0 h 3099991"/>
              <a:gd name="connsiteX74" fmla="*/ 2151170 w 7718489"/>
              <a:gd name="connsiteY74" fmla="*/ 1410830 h 3099991"/>
              <a:gd name="connsiteX75" fmla="*/ 2292974 w 7718489"/>
              <a:gd name="connsiteY75" fmla="*/ 1410830 h 3099991"/>
              <a:gd name="connsiteX76" fmla="*/ 2292974 w 7718489"/>
              <a:gd name="connsiteY76" fmla="*/ 0 h 3099991"/>
              <a:gd name="connsiteX77" fmla="*/ 4006767 w 7718489"/>
              <a:gd name="connsiteY77" fmla="*/ 0 h 3099991"/>
              <a:gd name="connsiteX78" fmla="*/ 4006767 w 7718489"/>
              <a:gd name="connsiteY78" fmla="*/ 1408543 h 3099991"/>
              <a:gd name="connsiteX79" fmla="*/ 4148748 w 7718489"/>
              <a:gd name="connsiteY79" fmla="*/ 1408543 h 3099991"/>
              <a:gd name="connsiteX80" fmla="*/ 4148748 w 7718489"/>
              <a:gd name="connsiteY80" fmla="*/ 0 h 3099991"/>
              <a:gd name="connsiteX81" fmla="*/ 5862013 w 7718489"/>
              <a:gd name="connsiteY81" fmla="*/ 0 h 3099991"/>
              <a:gd name="connsiteX82" fmla="*/ 5862013 w 7718489"/>
              <a:gd name="connsiteY82" fmla="*/ 1684411 h 3099991"/>
              <a:gd name="connsiteX83" fmla="*/ 6005048 w 7718489"/>
              <a:gd name="connsiteY83" fmla="*/ 1546829 h 3099991"/>
              <a:gd name="connsiteX84" fmla="*/ 6005048 w 7718489"/>
              <a:gd name="connsiteY84" fmla="*/ 0 h 3099991"/>
              <a:gd name="connsiteX85" fmla="*/ 7718489 w 7718489"/>
              <a:gd name="connsiteY85" fmla="*/ 0 h 3099991"/>
              <a:gd name="connsiteX86" fmla="*/ 7718489 w 7718489"/>
              <a:gd name="connsiteY86" fmla="*/ 2420175 h 3099991"/>
              <a:gd name="connsiteX87" fmla="*/ 7242406 w 7718489"/>
              <a:gd name="connsiteY87" fmla="*/ 2420175 h 3099991"/>
              <a:gd name="connsiteX88" fmla="*/ 7097963 w 7718489"/>
              <a:gd name="connsiteY88" fmla="*/ 3004810 h 3099991"/>
              <a:gd name="connsiteX89" fmla="*/ 6322965 w 7718489"/>
              <a:gd name="connsiteY89" fmla="*/ 3099991 h 3099991"/>
              <a:gd name="connsiteX90" fmla="*/ 5729357 w 7718489"/>
              <a:gd name="connsiteY90" fmla="*/ 2923000 h 3099991"/>
              <a:gd name="connsiteX91" fmla="*/ 5555532 w 7718489"/>
              <a:gd name="connsiteY91" fmla="*/ 2420175 h 3099991"/>
              <a:gd name="connsiteX92" fmla="*/ 5314324 w 7718489"/>
              <a:gd name="connsiteY92" fmla="*/ 2420175 h 3099991"/>
              <a:gd name="connsiteX93" fmla="*/ 5178853 w 7718489"/>
              <a:gd name="connsiteY93" fmla="*/ 3064101 h 3099991"/>
              <a:gd name="connsiteX94" fmla="*/ 4761709 w 7718489"/>
              <a:gd name="connsiteY94" fmla="*/ 3064101 h 3099991"/>
              <a:gd name="connsiteX95" fmla="*/ 4899466 w 7718489"/>
              <a:gd name="connsiteY95" fmla="*/ 2420175 h 3099991"/>
              <a:gd name="connsiteX96" fmla="*/ 4632396 w 7718489"/>
              <a:gd name="connsiteY96" fmla="*/ 2420175 h 3099991"/>
              <a:gd name="connsiteX97" fmla="*/ 4224576 w 7718489"/>
              <a:gd name="connsiteY97" fmla="*/ 3064101 h 3099991"/>
              <a:gd name="connsiteX98" fmla="*/ 3869009 w 7718489"/>
              <a:gd name="connsiteY98" fmla="*/ 3064101 h 3099991"/>
              <a:gd name="connsiteX99" fmla="*/ 3863907 w 7718489"/>
              <a:gd name="connsiteY99" fmla="*/ 2420175 h 3099991"/>
              <a:gd name="connsiteX100" fmla="*/ 3673193 w 7718489"/>
              <a:gd name="connsiteY100" fmla="*/ 2420175 h 3099991"/>
              <a:gd name="connsiteX101" fmla="*/ 3493562 w 7718489"/>
              <a:gd name="connsiteY101" fmla="*/ 3064101 h 3099991"/>
              <a:gd name="connsiteX102" fmla="*/ 3069732 w 7718489"/>
              <a:gd name="connsiteY102" fmla="*/ 3064101 h 3099991"/>
              <a:gd name="connsiteX103" fmla="*/ 3255345 w 7718489"/>
              <a:gd name="connsiteY103" fmla="*/ 2420175 h 3099991"/>
              <a:gd name="connsiteX104" fmla="*/ 2319717 w 7718489"/>
              <a:gd name="connsiteY104" fmla="*/ 2420175 h 3099991"/>
              <a:gd name="connsiteX105" fmla="*/ 2319717 w 7718489"/>
              <a:gd name="connsiteY105" fmla="*/ 2421934 h 3099991"/>
              <a:gd name="connsiteX106" fmla="*/ 2227350 w 7718489"/>
              <a:gd name="connsiteY106" fmla="*/ 2421934 h 3099991"/>
              <a:gd name="connsiteX107" fmla="*/ 2035228 w 7718489"/>
              <a:gd name="connsiteY107" fmla="*/ 3065860 h 3099991"/>
              <a:gd name="connsiteX108" fmla="*/ 1614917 w 7718489"/>
              <a:gd name="connsiteY108" fmla="*/ 3065860 h 3099991"/>
              <a:gd name="connsiteX109" fmla="*/ 1809678 w 7718489"/>
              <a:gd name="connsiteY109" fmla="*/ 2420175 h 3099991"/>
              <a:gd name="connsiteX110" fmla="*/ 1107517 w 7718489"/>
              <a:gd name="connsiteY110" fmla="*/ 2420175 h 3099991"/>
              <a:gd name="connsiteX111" fmla="*/ 1417165 w 7718489"/>
              <a:gd name="connsiteY111" fmla="*/ 3065860 h 3099991"/>
              <a:gd name="connsiteX112" fmla="*/ 952694 w 7718489"/>
              <a:gd name="connsiteY112" fmla="*/ 3065860 h 3099991"/>
              <a:gd name="connsiteX113" fmla="*/ 633722 w 7718489"/>
              <a:gd name="connsiteY113" fmla="*/ 2420175 h 3099991"/>
              <a:gd name="connsiteX114" fmla="*/ 578126 w 7718489"/>
              <a:gd name="connsiteY114" fmla="*/ 2420175 h 3099991"/>
              <a:gd name="connsiteX115" fmla="*/ 384596 w 7718489"/>
              <a:gd name="connsiteY115" fmla="*/ 3065860 h 3099991"/>
              <a:gd name="connsiteX116" fmla="*/ 0 w 7718489"/>
              <a:gd name="connsiteY116" fmla="*/ 3065860 h 3099991"/>
              <a:gd name="connsiteX117" fmla="*/ 437201 w 7718489"/>
              <a:gd name="connsiteY117" fmla="*/ 1607879 h 3099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7718489" h="3099991">
                <a:moveTo>
                  <a:pt x="6058533" y="2420175"/>
                </a:moveTo>
                <a:cubicBezTo>
                  <a:pt x="6061876" y="2669124"/>
                  <a:pt x="6221626" y="2775917"/>
                  <a:pt x="6451222" y="2775917"/>
                </a:cubicBezTo>
                <a:cubicBezTo>
                  <a:pt x="6541125" y="2774668"/>
                  <a:pt x="6630730" y="2765432"/>
                  <a:pt x="6718997" y="2748296"/>
                </a:cubicBezTo>
                <a:lnTo>
                  <a:pt x="6800455" y="2420175"/>
                </a:lnTo>
                <a:close/>
                <a:moveTo>
                  <a:pt x="5035465" y="1789620"/>
                </a:moveTo>
                <a:lnTo>
                  <a:pt x="4672157" y="2360005"/>
                </a:lnTo>
                <a:lnTo>
                  <a:pt x="4912310" y="2360005"/>
                </a:lnTo>
                <a:close/>
                <a:moveTo>
                  <a:pt x="3858453" y="1764813"/>
                </a:moveTo>
                <a:lnTo>
                  <a:pt x="3690962" y="2360005"/>
                </a:lnTo>
                <a:lnTo>
                  <a:pt x="3864435" y="2360005"/>
                </a:lnTo>
                <a:close/>
                <a:moveTo>
                  <a:pt x="2514654" y="1671568"/>
                </a:moveTo>
                <a:cubicBezTo>
                  <a:pt x="2492486" y="1671568"/>
                  <a:pt x="2469438" y="1672623"/>
                  <a:pt x="2445687" y="1672623"/>
                </a:cubicBezTo>
                <a:lnTo>
                  <a:pt x="2392026" y="1874949"/>
                </a:lnTo>
                <a:lnTo>
                  <a:pt x="2369859" y="1961686"/>
                </a:lnTo>
                <a:lnTo>
                  <a:pt x="2322884" y="2135863"/>
                </a:lnTo>
                <a:lnTo>
                  <a:pt x="2424575" y="2135863"/>
                </a:lnTo>
                <a:cubicBezTo>
                  <a:pt x="2441816" y="2135863"/>
                  <a:pt x="2459762" y="2135863"/>
                  <a:pt x="2483161" y="2135863"/>
                </a:cubicBezTo>
                <a:cubicBezTo>
                  <a:pt x="2500931" y="2135863"/>
                  <a:pt x="2516589" y="2133575"/>
                  <a:pt x="2531895" y="2133575"/>
                </a:cubicBezTo>
                <a:lnTo>
                  <a:pt x="2532423" y="2133575"/>
                </a:lnTo>
                <a:cubicBezTo>
                  <a:pt x="2728240" y="2118621"/>
                  <a:pt x="2788938" y="2043848"/>
                  <a:pt x="2837145" y="1896765"/>
                </a:cubicBezTo>
                <a:cubicBezTo>
                  <a:pt x="2865118" y="1811437"/>
                  <a:pt x="2867933" y="1755137"/>
                  <a:pt x="2844358" y="1722589"/>
                </a:cubicBezTo>
                <a:cubicBezTo>
                  <a:pt x="2813393" y="1679308"/>
                  <a:pt x="2728240" y="1671568"/>
                  <a:pt x="2593473" y="1671568"/>
                </a:cubicBezTo>
                <a:close/>
                <a:moveTo>
                  <a:pt x="4208566" y="61049"/>
                </a:moveTo>
                <a:lnTo>
                  <a:pt x="4208566" y="2360885"/>
                </a:lnTo>
                <a:lnTo>
                  <a:pt x="4252198" y="2360885"/>
                </a:lnTo>
                <a:lnTo>
                  <a:pt x="4854779" y="1410830"/>
                </a:lnTo>
                <a:lnTo>
                  <a:pt x="5528086" y="1410830"/>
                </a:lnTo>
                <a:lnTo>
                  <a:pt x="5329102" y="2360005"/>
                </a:lnTo>
                <a:lnTo>
                  <a:pt x="5563097" y="2360005"/>
                </a:lnTo>
                <a:cubicBezTo>
                  <a:pt x="5567865" y="2312924"/>
                  <a:pt x="5576275" y="2266266"/>
                  <a:pt x="5588256" y="2220488"/>
                </a:cubicBezTo>
                <a:cubicBezTo>
                  <a:pt x="5629319" y="2056480"/>
                  <a:pt x="5701348" y="1901815"/>
                  <a:pt x="5800435" y="1764813"/>
                </a:cubicBezTo>
                <a:lnTo>
                  <a:pt x="5801491" y="1435285"/>
                </a:lnTo>
                <a:lnTo>
                  <a:pt x="5800787" y="61049"/>
                </a:lnTo>
                <a:close/>
                <a:moveTo>
                  <a:pt x="2354376" y="61049"/>
                </a:moveTo>
                <a:lnTo>
                  <a:pt x="2354376" y="1408015"/>
                </a:lnTo>
                <a:lnTo>
                  <a:pt x="2671061" y="1408015"/>
                </a:lnTo>
                <a:cubicBezTo>
                  <a:pt x="2861952" y="1408015"/>
                  <a:pt x="3077121" y="1396931"/>
                  <a:pt x="3184442" y="1525364"/>
                </a:cubicBezTo>
                <a:cubicBezTo>
                  <a:pt x="3255872" y="1611749"/>
                  <a:pt x="3271706" y="1726635"/>
                  <a:pt x="3238279" y="1902571"/>
                </a:cubicBezTo>
                <a:cubicBezTo>
                  <a:pt x="3197286" y="2128297"/>
                  <a:pt x="3066389" y="2280306"/>
                  <a:pt x="2851219" y="2360005"/>
                </a:cubicBezTo>
                <a:lnTo>
                  <a:pt x="3273466" y="2360005"/>
                </a:lnTo>
                <a:lnTo>
                  <a:pt x="3546695" y="1408543"/>
                </a:lnTo>
                <a:lnTo>
                  <a:pt x="3944662" y="1408543"/>
                </a:lnTo>
                <a:lnTo>
                  <a:pt x="3944662" y="61049"/>
                </a:lnTo>
                <a:close/>
                <a:moveTo>
                  <a:pt x="498603" y="61049"/>
                </a:moveTo>
                <a:lnTo>
                  <a:pt x="498603" y="1410830"/>
                </a:lnTo>
                <a:lnTo>
                  <a:pt x="881440" y="1410830"/>
                </a:lnTo>
                <a:lnTo>
                  <a:pt x="676826" y="2091351"/>
                </a:lnTo>
                <a:lnTo>
                  <a:pt x="1308612" y="1412062"/>
                </a:lnTo>
                <a:lnTo>
                  <a:pt x="1827624" y="1412062"/>
                </a:lnTo>
                <a:lnTo>
                  <a:pt x="1019725" y="2237729"/>
                </a:lnTo>
                <a:lnTo>
                  <a:pt x="1078312" y="2360885"/>
                </a:lnTo>
                <a:lnTo>
                  <a:pt x="1827624" y="2360885"/>
                </a:lnTo>
                <a:lnTo>
                  <a:pt x="1836596" y="2333966"/>
                </a:lnTo>
                <a:lnTo>
                  <a:pt x="2064434" y="1575506"/>
                </a:lnTo>
                <a:lnTo>
                  <a:pt x="2089416" y="1492992"/>
                </a:lnTo>
                <a:lnTo>
                  <a:pt x="2089416" y="61049"/>
                </a:lnTo>
                <a:close/>
                <a:moveTo>
                  <a:pt x="6065395" y="60698"/>
                </a:moveTo>
                <a:lnTo>
                  <a:pt x="6065395" y="1503372"/>
                </a:lnTo>
                <a:cubicBezTo>
                  <a:pt x="6304668" y="1347317"/>
                  <a:pt x="6581591" y="1317056"/>
                  <a:pt x="6770898" y="1317056"/>
                </a:cubicBezTo>
                <a:cubicBezTo>
                  <a:pt x="7037265" y="1317056"/>
                  <a:pt x="7242406" y="1373884"/>
                  <a:pt x="7344274" y="1514632"/>
                </a:cubicBezTo>
                <a:cubicBezTo>
                  <a:pt x="7434353" y="1644649"/>
                  <a:pt x="7402860" y="1785926"/>
                  <a:pt x="7383859" y="1868792"/>
                </a:cubicBezTo>
                <a:lnTo>
                  <a:pt x="6906017" y="1868792"/>
                </a:lnTo>
                <a:cubicBezTo>
                  <a:pt x="6923434" y="1691096"/>
                  <a:pt x="6795705" y="1642186"/>
                  <a:pt x="6667272" y="1642186"/>
                </a:cubicBezTo>
                <a:cubicBezTo>
                  <a:pt x="6342669" y="1642186"/>
                  <a:pt x="6154418" y="1924739"/>
                  <a:pt x="6084044" y="2210811"/>
                </a:cubicBezTo>
                <a:cubicBezTo>
                  <a:pt x="6076479" y="2244239"/>
                  <a:pt x="6071376" y="2275556"/>
                  <a:pt x="6065395" y="2305465"/>
                </a:cubicBezTo>
                <a:lnTo>
                  <a:pt x="6065395" y="2360005"/>
                </a:lnTo>
                <a:lnTo>
                  <a:pt x="6453685" y="2360005"/>
                </a:lnTo>
                <a:lnTo>
                  <a:pt x="6519837" y="2094693"/>
                </a:lnTo>
                <a:lnTo>
                  <a:pt x="7322633" y="2094693"/>
                </a:lnTo>
                <a:lnTo>
                  <a:pt x="7257009" y="2360005"/>
                </a:lnTo>
                <a:lnTo>
                  <a:pt x="7658671" y="2360005"/>
                </a:lnTo>
                <a:lnTo>
                  <a:pt x="7657967" y="60698"/>
                </a:lnTo>
                <a:close/>
                <a:moveTo>
                  <a:pt x="437201" y="0"/>
                </a:moveTo>
                <a:lnTo>
                  <a:pt x="2151170" y="0"/>
                </a:lnTo>
                <a:lnTo>
                  <a:pt x="2151170" y="1410830"/>
                </a:lnTo>
                <a:lnTo>
                  <a:pt x="2292974" y="1410830"/>
                </a:lnTo>
                <a:lnTo>
                  <a:pt x="2292974" y="0"/>
                </a:lnTo>
                <a:lnTo>
                  <a:pt x="4006767" y="0"/>
                </a:lnTo>
                <a:lnTo>
                  <a:pt x="4006767" y="1408543"/>
                </a:lnTo>
                <a:lnTo>
                  <a:pt x="4148748" y="1408543"/>
                </a:lnTo>
                <a:lnTo>
                  <a:pt x="4148748" y="0"/>
                </a:lnTo>
                <a:lnTo>
                  <a:pt x="5862013" y="0"/>
                </a:lnTo>
                <a:lnTo>
                  <a:pt x="5862013" y="1684411"/>
                </a:lnTo>
                <a:cubicBezTo>
                  <a:pt x="5905345" y="1634234"/>
                  <a:pt x="5953218" y="1588174"/>
                  <a:pt x="6005048" y="1546829"/>
                </a:cubicBezTo>
                <a:lnTo>
                  <a:pt x="6005048" y="0"/>
                </a:lnTo>
                <a:lnTo>
                  <a:pt x="7718489" y="0"/>
                </a:lnTo>
                <a:lnTo>
                  <a:pt x="7718489" y="2420175"/>
                </a:lnTo>
                <a:lnTo>
                  <a:pt x="7242406" y="2420175"/>
                </a:lnTo>
                <a:lnTo>
                  <a:pt x="7097963" y="3004810"/>
                </a:lnTo>
                <a:cubicBezTo>
                  <a:pt x="6843929" y="3064980"/>
                  <a:pt x="6584019" y="3096913"/>
                  <a:pt x="6322965" y="3099991"/>
                </a:cubicBezTo>
                <a:cubicBezTo>
                  <a:pt x="6139112" y="3099991"/>
                  <a:pt x="5891218" y="3071490"/>
                  <a:pt x="5729357" y="2923000"/>
                </a:cubicBezTo>
                <a:cubicBezTo>
                  <a:pt x="5597053" y="2801076"/>
                  <a:pt x="5546031" y="2619686"/>
                  <a:pt x="5555532" y="2420175"/>
                </a:cubicBezTo>
                <a:lnTo>
                  <a:pt x="5314324" y="2420175"/>
                </a:lnTo>
                <a:lnTo>
                  <a:pt x="5178853" y="3064101"/>
                </a:lnTo>
                <a:lnTo>
                  <a:pt x="4761709" y="3064101"/>
                </a:lnTo>
                <a:lnTo>
                  <a:pt x="4899466" y="2420175"/>
                </a:lnTo>
                <a:lnTo>
                  <a:pt x="4632396" y="2420175"/>
                </a:lnTo>
                <a:lnTo>
                  <a:pt x="4224576" y="3064101"/>
                </a:lnTo>
                <a:lnTo>
                  <a:pt x="3869009" y="3064101"/>
                </a:lnTo>
                <a:lnTo>
                  <a:pt x="3863907" y="2420175"/>
                </a:lnTo>
                <a:lnTo>
                  <a:pt x="3673193" y="2420175"/>
                </a:lnTo>
                <a:lnTo>
                  <a:pt x="3493562" y="3064101"/>
                </a:lnTo>
                <a:lnTo>
                  <a:pt x="3069732" y="3064101"/>
                </a:lnTo>
                <a:lnTo>
                  <a:pt x="3255345" y="2420175"/>
                </a:lnTo>
                <a:lnTo>
                  <a:pt x="2319717" y="2420175"/>
                </a:lnTo>
                <a:lnTo>
                  <a:pt x="2319717" y="2421934"/>
                </a:lnTo>
                <a:lnTo>
                  <a:pt x="2227350" y="2421934"/>
                </a:lnTo>
                <a:lnTo>
                  <a:pt x="2035228" y="3065860"/>
                </a:lnTo>
                <a:lnTo>
                  <a:pt x="1614917" y="3065860"/>
                </a:lnTo>
                <a:lnTo>
                  <a:pt x="1809678" y="2420175"/>
                </a:lnTo>
                <a:lnTo>
                  <a:pt x="1107517" y="2420175"/>
                </a:lnTo>
                <a:lnTo>
                  <a:pt x="1417165" y="3065860"/>
                </a:lnTo>
                <a:lnTo>
                  <a:pt x="952694" y="3065860"/>
                </a:lnTo>
                <a:lnTo>
                  <a:pt x="633722" y="2420175"/>
                </a:lnTo>
                <a:lnTo>
                  <a:pt x="578126" y="2420175"/>
                </a:lnTo>
                <a:lnTo>
                  <a:pt x="384596" y="3065860"/>
                </a:lnTo>
                <a:lnTo>
                  <a:pt x="0" y="3065860"/>
                </a:lnTo>
                <a:lnTo>
                  <a:pt x="437201" y="1607879"/>
                </a:lnTo>
                <a:close/>
              </a:path>
            </a:pathLst>
          </a:custGeom>
        </p:spPr>
      </p:pic>
    </p:spTree>
    <p:extLst>
      <p:ext uri="{BB962C8B-B14F-4D97-AF65-F5344CB8AC3E}">
        <p14:creationId xmlns:p14="http://schemas.microsoft.com/office/powerpoint/2010/main" val="3440473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tags" Target="../tags/tag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5489" y="663471"/>
            <a:ext cx="11668801" cy="587975"/>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885488" y="1557653"/>
            <a:ext cx="11668793" cy="5079812"/>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hape 8">
            <a:extLst>
              <a:ext uri="{FF2B5EF4-FFF2-40B4-BE49-F238E27FC236}">
                <a16:creationId xmlns:a16="http://schemas.microsoft.com/office/drawing/2014/main" id="{C3A20EE4-E4C1-4BD8-9741-86F2B73E6D4B}"/>
              </a:ext>
            </a:extLst>
          </p:cNvPr>
          <p:cNvSpPr txBox="1">
            <a:spLocks/>
          </p:cNvSpPr>
          <p:nvPr userDrawn="1"/>
        </p:nvSpPr>
        <p:spPr>
          <a:xfrm>
            <a:off x="12282355" y="6908204"/>
            <a:ext cx="267303" cy="164699"/>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000" smtClean="0">
                <a:solidFill>
                  <a:schemeClr val="bg1">
                    <a:lumMod val="75000"/>
                  </a:schemeClr>
                </a:solidFill>
                <a:latin typeface="+mn-lt"/>
                <a:ea typeface="Arial"/>
                <a:cs typeface="Arial" panose="020B0604020202020204" pitchFamily="34" charset="0"/>
              </a:rPr>
              <a:pPr algn="r"/>
              <a:t>‹#›</a:t>
            </a:fld>
            <a:endParaRPr lang="en-GB" sz="1000">
              <a:solidFill>
                <a:schemeClr val="bg1">
                  <a:lumMod val="75000"/>
                </a:schemeClr>
              </a:solidFill>
              <a:latin typeface="+mn-lt"/>
              <a:ea typeface="Arial"/>
              <a:cs typeface="Arial" panose="020B0604020202020204" pitchFamily="34" charset="0"/>
            </a:endParaRPr>
          </a:p>
        </p:txBody>
      </p:sp>
      <p:cxnSp>
        <p:nvCxnSpPr>
          <p:cNvPr id="13" name="Straight Connector 12">
            <a:extLst>
              <a:ext uri="{FF2B5EF4-FFF2-40B4-BE49-F238E27FC236}">
                <a16:creationId xmlns:a16="http://schemas.microsoft.com/office/drawing/2014/main" id="{8D0997B5-D371-4209-A8AF-8FEE8FD1997E}"/>
              </a:ext>
            </a:extLst>
          </p:cNvPr>
          <p:cNvCxnSpPr/>
          <p:nvPr userDrawn="1"/>
        </p:nvCxnSpPr>
        <p:spPr>
          <a:xfrm>
            <a:off x="12262448" y="6908204"/>
            <a:ext cx="0" cy="164699"/>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Graphic 8">
            <a:extLst>
              <a:ext uri="{FF2B5EF4-FFF2-40B4-BE49-F238E27FC236}">
                <a16:creationId xmlns:a16="http://schemas.microsoft.com/office/drawing/2014/main" id="{EA1327B2-6A8D-423C-825F-BDC3116B6090}"/>
              </a:ext>
            </a:extLst>
          </p:cNvPr>
          <p:cNvSpPr/>
          <p:nvPr userDrawn="1"/>
        </p:nvSpPr>
        <p:spPr>
          <a:xfrm>
            <a:off x="900652" y="6908203"/>
            <a:ext cx="534452" cy="214627"/>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tx2"/>
          </a:solidFill>
          <a:ln w="1683" cap="flat">
            <a:noFill/>
            <a:prstDash val="solid"/>
            <a:miter/>
          </a:ln>
        </p:spPr>
        <p:txBody>
          <a:bodyPr rtlCol="0" anchor="ctr"/>
          <a:lstStyle/>
          <a:p>
            <a:endParaRPr lang="en-GB" sz="1984"/>
          </a:p>
        </p:txBody>
      </p:sp>
      <p:sp>
        <p:nvSpPr>
          <p:cNvPr id="16" name="Rectangle 15">
            <a:extLst>
              <a:ext uri="{FF2B5EF4-FFF2-40B4-BE49-F238E27FC236}">
                <a16:creationId xmlns:a16="http://schemas.microsoft.com/office/drawing/2014/main" id="{4481C8FD-475D-466E-AEA4-2EE765861CD0}"/>
              </a:ext>
            </a:extLst>
          </p:cNvPr>
          <p:cNvSpPr/>
          <p:nvPr userDrawn="1"/>
        </p:nvSpPr>
        <p:spPr>
          <a:xfrm>
            <a:off x="1876930" y="7249538"/>
            <a:ext cx="3712555" cy="123111"/>
          </a:xfrm>
          <a:prstGeom prst="rect">
            <a:avLst/>
          </a:prstGeom>
        </p:spPr>
        <p:txBody>
          <a:bodyPr wrap="none" lIns="0" tIns="0" rIns="0" bIns="0">
            <a:spAutoFit/>
          </a:bodyPr>
          <a:lstStyle/>
          <a:p>
            <a:r>
              <a:rPr lang="en-AU" altLang="en-US" sz="800">
                <a:solidFill>
                  <a:schemeClr val="bg1">
                    <a:lumMod val="75000"/>
                  </a:schemeClr>
                </a:solidFill>
                <a:latin typeface="Arial" panose="020B0604020202020204" pitchFamily="34" charset="0"/>
              </a:rPr>
              <a:t>Liability limited by a scheme approved under Professional Standards Legislation.</a:t>
            </a:r>
            <a:r>
              <a:rPr lang="en-AU" altLang="en-US" sz="800" baseline="0">
                <a:solidFill>
                  <a:schemeClr val="bg1">
                    <a:lumMod val="75000"/>
                  </a:schemeClr>
                </a:solidFill>
                <a:latin typeface="Arial" panose="020B0604020202020204" pitchFamily="34" charset="0"/>
              </a:rPr>
              <a:t> </a:t>
            </a:r>
            <a:endParaRPr lang="en-AU" sz="1984">
              <a:solidFill>
                <a:schemeClr val="bg1">
                  <a:lumMod val="75000"/>
                </a:schemeClr>
              </a:solidFill>
            </a:endParaRPr>
          </a:p>
        </p:txBody>
      </p:sp>
      <p:sp>
        <p:nvSpPr>
          <p:cNvPr id="9" name="TextBox 8">
            <a:extLst>
              <a:ext uri="{FF2B5EF4-FFF2-40B4-BE49-F238E27FC236}">
                <a16:creationId xmlns:a16="http://schemas.microsoft.com/office/drawing/2014/main" id="{AF9327E5-ECB6-49EE-83E9-C9D4D7D14D79}"/>
              </a:ext>
            </a:extLst>
          </p:cNvPr>
          <p:cNvSpPr txBox="1"/>
          <p:nvPr userDrawn="1">
            <p:custDataLst>
              <p:tags r:id="rId28"/>
            </p:custDataLst>
          </p:nvPr>
        </p:nvSpPr>
        <p:spPr>
          <a:xfrm>
            <a:off x="1876930" y="7135283"/>
            <a:ext cx="6807848" cy="79303"/>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lang="en-AU" sz="600" kern="1200" noProof="0">
                <a:solidFill>
                  <a:schemeClr val="bg1">
                    <a:lumMod val="75000"/>
                  </a:schemeClr>
                </a:solidFill>
                <a:latin typeface="+mn-lt"/>
                <a:ea typeface="+mn-ea"/>
                <a:cs typeface="+mn-cs"/>
              </a:rPr>
              <a:t>Document Classification: KPMG Confidential</a:t>
            </a:r>
            <a:endParaRPr lang="en-US" sz="600" kern="1200" noProof="0">
              <a:solidFill>
                <a:schemeClr val="bg1">
                  <a:lumMod val="75000"/>
                </a:schemeClr>
              </a:solidFill>
              <a:latin typeface="+mn-lt"/>
              <a:ea typeface="+mn-ea"/>
              <a:cs typeface="+mn-cs"/>
            </a:endParaRPr>
          </a:p>
        </p:txBody>
      </p:sp>
      <p:sp>
        <p:nvSpPr>
          <p:cNvPr id="15" name="TextBox 29">
            <a:extLst>
              <a:ext uri="{FF2B5EF4-FFF2-40B4-BE49-F238E27FC236}">
                <a16:creationId xmlns:a16="http://schemas.microsoft.com/office/drawing/2014/main" id="{F3DF2190-D2C5-43FD-929A-2F09D3E47633}"/>
              </a:ext>
            </a:extLst>
          </p:cNvPr>
          <p:cNvSpPr txBox="1">
            <a:spLocks noChangeArrowheads="1"/>
          </p:cNvSpPr>
          <p:nvPr userDrawn="1">
            <p:custDataLst>
              <p:tags r:id="rId29"/>
            </p:custDataLst>
          </p:nvPr>
        </p:nvSpPr>
        <p:spPr bwMode="auto">
          <a:xfrm>
            <a:off x="1876931" y="6908203"/>
            <a:ext cx="925287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r>
              <a:rPr lang="en-AU" altLang="en-US" sz="600">
                <a:solidFill>
                  <a:schemeClr val="bg1">
                    <a:lumMod val="75000"/>
                  </a:schemeClr>
                </a:solidFill>
                <a:latin typeface="Arial" panose="020B0604020202020204" pitchFamily="34" charset="0"/>
              </a:rPr>
              <a:t>©2023 KPMG, an Australian partnership and a member firm of the KPMG global organisation of independent member firms affiliated with KPMG International Limited, a private English company limited by guarantee. All rights reserved. </a:t>
            </a:r>
          </a:p>
          <a:p>
            <a:pPr eaLnBrk="1" hangingPunct="1"/>
            <a:r>
              <a:rPr lang="en-AU" altLang="en-US" sz="600">
                <a:solidFill>
                  <a:schemeClr val="bg1">
                    <a:lumMod val="75000"/>
                  </a:schemeClr>
                </a:solidFill>
                <a:latin typeface="Arial" panose="020B0604020202020204" pitchFamily="34" charset="0"/>
              </a:rPr>
              <a:t>The KPMG name and logo are trademarks used under license by the independent member firms of the KPMG global organisation. </a:t>
            </a:r>
            <a:endParaRPr lang="en-AU" altLang="en-US" sz="600" b="1">
              <a:solidFill>
                <a:schemeClr val="bg1">
                  <a:lumMod val="75000"/>
                </a:schemeClr>
              </a:solidFill>
              <a:latin typeface="Arial" panose="020B0604020202020204" pitchFamily="34" charset="0"/>
            </a:endParaRPr>
          </a:p>
        </p:txBody>
      </p:sp>
    </p:spTree>
    <p:extLst>
      <p:ext uri="{BB962C8B-B14F-4D97-AF65-F5344CB8AC3E}">
        <p14:creationId xmlns:p14="http://schemas.microsoft.com/office/powerpoint/2010/main" val="3521449419"/>
      </p:ext>
    </p:extLst>
  </p:cSld>
  <p:clrMap bg1="lt1" tx1="dk1" bg2="lt2" tx2="dk2" accent1="accent1" accent2="accent2" accent3="accent3" accent4="accent4" accent5="accent5" accent6="accent6" hlink="hlink" folHlink="folHlink"/>
  <p:sldLayoutIdLst>
    <p:sldLayoutId id="2147483703" r:id="rId1"/>
    <p:sldLayoutId id="2147483783" r:id="rId2"/>
    <p:sldLayoutId id="2147483765" r:id="rId3"/>
    <p:sldLayoutId id="2147483766" r:id="rId4"/>
    <p:sldLayoutId id="2147483682" r:id="rId5"/>
    <p:sldLayoutId id="2147483745" r:id="rId6"/>
    <p:sldLayoutId id="2147483788" r:id="rId7"/>
    <p:sldLayoutId id="2147483791" r:id="rId8"/>
    <p:sldLayoutId id="2147483792" r:id="rId9"/>
    <p:sldLayoutId id="2147483793" r:id="rId10"/>
    <p:sldLayoutId id="2147483794" r:id="rId11"/>
    <p:sldLayoutId id="2147483795" r:id="rId12"/>
    <p:sldLayoutId id="2147483803" r:id="rId13"/>
    <p:sldLayoutId id="2147483666" r:id="rId14"/>
    <p:sldLayoutId id="2147483712" r:id="rId15"/>
    <p:sldLayoutId id="2147483797" r:id="rId16"/>
    <p:sldLayoutId id="2147483664" r:id="rId17"/>
    <p:sldLayoutId id="2147483804" r:id="rId18"/>
    <p:sldLayoutId id="2147483805" r:id="rId19"/>
    <p:sldLayoutId id="2147483812" r:id="rId20"/>
    <p:sldLayoutId id="2147483813" r:id="rId21"/>
    <p:sldLayoutId id="2147483814" r:id="rId22"/>
    <p:sldLayoutId id="2147483815" r:id="rId23"/>
    <p:sldLayoutId id="2147483806" r:id="rId24"/>
    <p:sldLayoutId id="2147483802" r:id="rId25"/>
    <p:sldLayoutId id="2147483773" r:id="rId26"/>
  </p:sldLayoutIdLst>
  <p:txStyles>
    <p:titleStyle>
      <a:lvl1pPr algn="l" defTabSz="914400" rtl="0" eaLnBrk="1" latinLnBrk="0" hangingPunct="1">
        <a:lnSpc>
          <a:spcPct val="70000"/>
        </a:lnSpc>
        <a:spcBef>
          <a:spcPct val="0"/>
        </a:spcBef>
        <a:buNone/>
        <a:defRPr sz="4400"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600" kern="1200">
          <a:solidFill>
            <a:schemeClr val="accent2"/>
          </a:solidFill>
          <a:latin typeface="+mn-lt"/>
          <a:ea typeface="+mn-ea"/>
          <a:cs typeface="+mn-cs"/>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81" userDrawn="1">
          <p15:clr>
            <a:srgbClr val="F26B43"/>
          </p15:clr>
        </p15:guide>
        <p15:guide id="2" pos="558" userDrawn="1">
          <p15:clr>
            <a:srgbClr val="F26B43"/>
          </p15:clr>
        </p15:guide>
        <p15:guide id="3" pos="7908" userDrawn="1">
          <p15:clr>
            <a:srgbClr val="F26B43"/>
          </p15:clr>
        </p15:guide>
        <p15:guide id="4" orient="horz" pos="981" userDrawn="1">
          <p15:clr>
            <a:srgbClr val="F26B43"/>
          </p15:clr>
        </p15:guide>
        <p15:guide id="5" orient="horz" pos="681" userDrawn="1">
          <p15:clr>
            <a:srgbClr val="F26B43"/>
          </p15:clr>
        </p15:guide>
        <p15:guide id="6" orient="horz" pos="40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33" y="475979"/>
            <a:ext cx="11248812" cy="587975"/>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1097232" y="1466437"/>
            <a:ext cx="11244659" cy="5011785"/>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Shape 8"/>
          <p:cNvSpPr txBox="1">
            <a:spLocks/>
          </p:cNvSpPr>
          <p:nvPr userDrawn="1"/>
        </p:nvSpPr>
        <p:spPr>
          <a:xfrm>
            <a:off x="12066924" y="6908204"/>
            <a:ext cx="267303" cy="164699"/>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GB" sz="1102" smtClean="0">
                <a:solidFill>
                  <a:schemeClr val="accent2"/>
                </a:solidFill>
                <a:latin typeface="+mn-lt"/>
                <a:ea typeface="Arial"/>
                <a:cs typeface="Arial" panose="020B0604020202020204" pitchFamily="34" charset="0"/>
              </a:rPr>
              <a:pPr algn="r"/>
              <a:t>‹#›</a:t>
            </a:fld>
            <a:endParaRPr lang="en-GB" sz="1102">
              <a:solidFill>
                <a:schemeClr val="accent2"/>
              </a:solidFill>
              <a:latin typeface="+mn-lt"/>
              <a:ea typeface="Arial"/>
              <a:cs typeface="Arial" panose="020B0604020202020204" pitchFamily="34" charset="0"/>
            </a:endParaRPr>
          </a:p>
        </p:txBody>
      </p:sp>
      <p:sp>
        <p:nvSpPr>
          <p:cNvPr id="25" name="TextBox 24">
            <a:extLst>
              <a:ext uri="{C183D7F6-B498-43B3-948B-1728B52AA6E4}">
                <adec:decorative xmlns:adec="http://schemas.microsoft.com/office/drawing/2017/decorative" val="1"/>
              </a:ext>
            </a:extLst>
          </p:cNvPr>
          <p:cNvSpPr txBox="1"/>
          <p:nvPr userDrawn="1">
            <p:custDataLst>
              <p:tags r:id="rId5"/>
            </p:custDataLst>
          </p:nvPr>
        </p:nvSpPr>
        <p:spPr>
          <a:xfrm>
            <a:off x="9885592" y="6939663"/>
            <a:ext cx="2057194" cy="101695"/>
          </a:xfrm>
          <a:prstGeom prst="rect">
            <a:avLst/>
          </a:prstGeom>
          <a:noFill/>
        </p:spPr>
        <p:txBody>
          <a:bodyPr wrap="square" lIns="0" tIns="0" rIns="0" bIns="0" rtlCol="0">
            <a:spAutoFit/>
          </a:bodyPr>
          <a:lstStyle/>
          <a:p>
            <a:pPr marL="0" marR="0" lvl="0" indent="0" algn="r" defTabSz="1007943" rtl="0" eaLnBrk="1" fontAlgn="auto" latinLnBrk="0" hangingPunct="1">
              <a:lnSpc>
                <a:spcPct val="100000"/>
              </a:lnSpc>
              <a:spcBef>
                <a:spcPts val="0"/>
              </a:spcBef>
              <a:spcAft>
                <a:spcPts val="0"/>
              </a:spcAft>
              <a:buClrTx/>
              <a:buSzTx/>
              <a:buFontTx/>
              <a:buNone/>
              <a:tabLst/>
              <a:defRPr/>
            </a:pPr>
            <a:r>
              <a:rPr lang="en-GB" sz="661" b="0" kern="1200" noProof="0">
                <a:solidFill>
                  <a:schemeClr val="bg1">
                    <a:lumMod val="65000"/>
                  </a:schemeClr>
                </a:solidFill>
                <a:latin typeface="+mn-lt"/>
                <a:ea typeface="+mn-ea"/>
                <a:cs typeface="+mn-cs"/>
              </a:rPr>
              <a:t>Document Classification: KPMG Public</a:t>
            </a:r>
          </a:p>
        </p:txBody>
      </p:sp>
      <p:sp>
        <p:nvSpPr>
          <p:cNvPr id="8" name="TextBox 7">
            <a:extLst>
              <a:ext uri="{C183D7F6-B498-43B3-948B-1728B52AA6E4}">
                <adec:decorative xmlns:adec="http://schemas.microsoft.com/office/drawing/2017/decorative" val="1"/>
              </a:ext>
            </a:extLst>
          </p:cNvPr>
          <p:cNvSpPr txBox="1"/>
          <p:nvPr userDrawn="1"/>
        </p:nvSpPr>
        <p:spPr>
          <a:xfrm>
            <a:off x="2078673" y="6908203"/>
            <a:ext cx="5096208" cy="203389"/>
          </a:xfrm>
          <a:prstGeom prst="rect">
            <a:avLst/>
          </a:prstGeom>
          <a:noFill/>
        </p:spPr>
        <p:txBody>
          <a:bodyPr wrap="square" lIns="0" tIns="0" rIns="0" bIns="0" rtlCol="0">
            <a:spAutoFit/>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n-US" sz="661" kern="1200" noProof="0">
                <a:solidFill>
                  <a:schemeClr val="bg1">
                    <a:lumMod val="65000"/>
                  </a:schemeClr>
                </a:solidFill>
                <a:latin typeface="+mn-lt"/>
                <a:ea typeface="+mn-ea"/>
                <a:cs typeface="+mn-cs"/>
              </a:rPr>
              <a:t>© [year] [legal member firm name], a [jurisdiction] [legal structure] and a member firm of the KPMG global organization of independent member firms affiliated with KPMG International Limited, a private English company limited by guarantee. All rights reserved.</a:t>
            </a:r>
          </a:p>
        </p:txBody>
      </p:sp>
      <p:cxnSp>
        <p:nvCxnSpPr>
          <p:cNvPr id="17" name="Straight Connector 16">
            <a:extLst>
              <a:ext uri="{FF2B5EF4-FFF2-40B4-BE49-F238E27FC236}">
                <a16:creationId xmlns:a16="http://schemas.microsoft.com/office/drawing/2014/main" id="{F024B3B3-3138-44BB-8DDD-6BDCEF24DEDC}"/>
              </a:ext>
            </a:extLst>
          </p:cNvPr>
          <p:cNvCxnSpPr/>
          <p:nvPr userDrawn="1"/>
        </p:nvCxnSpPr>
        <p:spPr>
          <a:xfrm>
            <a:off x="12047017" y="6908204"/>
            <a:ext cx="0" cy="164699"/>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Graphic 8">
            <a:extLst>
              <a:ext uri="{FF2B5EF4-FFF2-40B4-BE49-F238E27FC236}">
                <a16:creationId xmlns:a16="http://schemas.microsoft.com/office/drawing/2014/main" id="{9AC77B96-D96C-4FA2-858B-DEE0A3A7B7B6}"/>
              </a:ext>
            </a:extLst>
          </p:cNvPr>
          <p:cNvSpPr/>
          <p:nvPr/>
        </p:nvSpPr>
        <p:spPr>
          <a:xfrm>
            <a:off x="1105871" y="6908203"/>
            <a:ext cx="534452" cy="214627"/>
          </a:xfrm>
          <a:custGeom>
            <a:avLst/>
            <a:gdLst>
              <a:gd name="connsiteX0" fmla="*/ 480938 w 484832"/>
              <a:gd name="connsiteY0" fmla="*/ 148130 h 194706"/>
              <a:gd name="connsiteX1" fmla="*/ 455744 w 484832"/>
              <a:gd name="connsiteY1" fmla="*/ 148130 h 194706"/>
              <a:gd name="connsiteX2" fmla="*/ 459917 w 484832"/>
              <a:gd name="connsiteY2" fmla="*/ 131488 h 194706"/>
              <a:gd name="connsiteX3" fmla="*/ 409445 w 484832"/>
              <a:gd name="connsiteY3" fmla="*/ 131488 h 194706"/>
              <a:gd name="connsiteX4" fmla="*/ 405289 w 484832"/>
              <a:gd name="connsiteY4" fmla="*/ 148130 h 194706"/>
              <a:gd name="connsiteX5" fmla="*/ 380916 w 484832"/>
              <a:gd name="connsiteY5" fmla="*/ 148130 h 194706"/>
              <a:gd name="connsiteX6" fmla="*/ 380916 w 484832"/>
              <a:gd name="connsiteY6" fmla="*/ 144709 h 194706"/>
              <a:gd name="connsiteX7" fmla="*/ 382079 w 484832"/>
              <a:gd name="connsiteY7" fmla="*/ 138775 h 194706"/>
              <a:gd name="connsiteX8" fmla="*/ 418715 w 484832"/>
              <a:gd name="connsiteY8" fmla="*/ 103062 h 194706"/>
              <a:gd name="connsiteX9" fmla="*/ 433698 w 484832"/>
              <a:gd name="connsiteY9" fmla="*/ 117292 h 194706"/>
              <a:gd name="connsiteX10" fmla="*/ 463732 w 484832"/>
              <a:gd name="connsiteY10" fmla="*/ 117292 h 194706"/>
              <a:gd name="connsiteX11" fmla="*/ 461234 w 484832"/>
              <a:gd name="connsiteY11" fmla="*/ 95058 h 194706"/>
              <a:gd name="connsiteX12" fmla="*/ 425214 w 484832"/>
              <a:gd name="connsiteY12" fmla="*/ 82641 h 194706"/>
              <a:gd name="connsiteX13" fmla="*/ 380916 w 484832"/>
              <a:gd name="connsiteY13" fmla="*/ 94357 h 194706"/>
              <a:gd name="connsiteX14" fmla="*/ 380916 w 484832"/>
              <a:gd name="connsiteY14" fmla="*/ 3708 h 194706"/>
              <a:gd name="connsiteX15" fmla="*/ 480938 w 484832"/>
              <a:gd name="connsiteY15" fmla="*/ 3708 h 194706"/>
              <a:gd name="connsiteX16" fmla="*/ 421914 w 484832"/>
              <a:gd name="connsiteY16" fmla="*/ 172537 h 194706"/>
              <a:gd name="connsiteX17" fmla="*/ 405101 w 484832"/>
              <a:gd name="connsiteY17" fmla="*/ 174247 h 194706"/>
              <a:gd name="connsiteX18" fmla="*/ 380438 w 484832"/>
              <a:gd name="connsiteY18" fmla="*/ 151910 h 194706"/>
              <a:gd name="connsiteX19" fmla="*/ 427027 w 484832"/>
              <a:gd name="connsiteY19" fmla="*/ 151910 h 194706"/>
              <a:gd name="connsiteX20" fmla="*/ 364275 w 484832"/>
              <a:gd name="connsiteY20" fmla="*/ 90064 h 194706"/>
              <a:gd name="connsiteX21" fmla="*/ 364275 w 484832"/>
              <a:gd name="connsiteY21" fmla="*/ 110759 h 194706"/>
              <a:gd name="connsiteX22" fmla="*/ 350951 w 484832"/>
              <a:gd name="connsiteY22" fmla="*/ 139390 h 194706"/>
              <a:gd name="connsiteX23" fmla="*/ 349360 w 484832"/>
              <a:gd name="connsiteY23" fmla="*/ 148130 h 194706"/>
              <a:gd name="connsiteX24" fmla="*/ 334669 w 484832"/>
              <a:gd name="connsiteY24" fmla="*/ 148130 h 194706"/>
              <a:gd name="connsiteX25" fmla="*/ 347223 w 484832"/>
              <a:gd name="connsiteY25" fmla="*/ 88524 h 194706"/>
              <a:gd name="connsiteX26" fmla="*/ 304943 w 484832"/>
              <a:gd name="connsiteY26" fmla="*/ 88524 h 194706"/>
              <a:gd name="connsiteX27" fmla="*/ 267110 w 484832"/>
              <a:gd name="connsiteY27" fmla="*/ 148164 h 194706"/>
              <a:gd name="connsiteX28" fmla="*/ 264339 w 484832"/>
              <a:gd name="connsiteY28" fmla="*/ 148164 h 194706"/>
              <a:gd name="connsiteX29" fmla="*/ 264339 w 484832"/>
              <a:gd name="connsiteY29" fmla="*/ 3759 h 194706"/>
              <a:gd name="connsiteX30" fmla="*/ 364326 w 484832"/>
              <a:gd name="connsiteY30" fmla="*/ 3759 h 194706"/>
              <a:gd name="connsiteX31" fmla="*/ 308449 w 484832"/>
              <a:gd name="connsiteY31" fmla="*/ 148130 h 194706"/>
              <a:gd name="connsiteX32" fmla="*/ 293398 w 484832"/>
              <a:gd name="connsiteY32" fmla="*/ 148130 h 194706"/>
              <a:gd name="connsiteX33" fmla="*/ 316163 w 484832"/>
              <a:gd name="connsiteY33" fmla="*/ 112315 h 194706"/>
              <a:gd name="connsiteX34" fmla="*/ 247731 w 484832"/>
              <a:gd name="connsiteY34" fmla="*/ 88388 h 194706"/>
              <a:gd name="connsiteX35" fmla="*/ 222709 w 484832"/>
              <a:gd name="connsiteY35" fmla="*/ 88388 h 194706"/>
              <a:gd name="connsiteX36" fmla="*/ 205606 w 484832"/>
              <a:gd name="connsiteY36" fmla="*/ 148130 h 194706"/>
              <a:gd name="connsiteX37" fmla="*/ 179027 w 484832"/>
              <a:gd name="connsiteY37" fmla="*/ 148130 h 194706"/>
              <a:gd name="connsiteX38" fmla="*/ 203314 w 484832"/>
              <a:gd name="connsiteY38" fmla="*/ 119413 h 194706"/>
              <a:gd name="connsiteX39" fmla="*/ 199893 w 484832"/>
              <a:gd name="connsiteY39" fmla="*/ 95725 h 194706"/>
              <a:gd name="connsiteX40" fmla="*/ 167653 w 484832"/>
              <a:gd name="connsiteY40" fmla="*/ 88353 h 194706"/>
              <a:gd name="connsiteX41" fmla="*/ 147796 w 484832"/>
              <a:gd name="connsiteY41" fmla="*/ 88353 h 194706"/>
              <a:gd name="connsiteX42" fmla="*/ 147796 w 484832"/>
              <a:gd name="connsiteY42" fmla="*/ 3759 h 194706"/>
              <a:gd name="connsiteX43" fmla="*/ 247697 w 484832"/>
              <a:gd name="connsiteY43" fmla="*/ 3759 h 194706"/>
              <a:gd name="connsiteX44" fmla="*/ 231740 w 484832"/>
              <a:gd name="connsiteY44" fmla="*/ 148130 h 194706"/>
              <a:gd name="connsiteX45" fmla="*/ 242258 w 484832"/>
              <a:gd name="connsiteY45" fmla="*/ 110759 h 194706"/>
              <a:gd name="connsiteX46" fmla="*/ 242635 w 484832"/>
              <a:gd name="connsiteY46" fmla="*/ 148130 h 194706"/>
              <a:gd name="connsiteX47" fmla="*/ 158981 w 484832"/>
              <a:gd name="connsiteY47" fmla="*/ 133934 h 194706"/>
              <a:gd name="connsiteX48" fmla="*/ 158981 w 484832"/>
              <a:gd name="connsiteY48" fmla="*/ 133934 h 194706"/>
              <a:gd name="connsiteX49" fmla="*/ 155920 w 484832"/>
              <a:gd name="connsiteY49" fmla="*/ 134054 h 194706"/>
              <a:gd name="connsiteX50" fmla="*/ 152243 w 484832"/>
              <a:gd name="connsiteY50" fmla="*/ 134054 h 194706"/>
              <a:gd name="connsiteX51" fmla="*/ 145846 w 484832"/>
              <a:gd name="connsiteY51" fmla="*/ 134054 h 194706"/>
              <a:gd name="connsiteX52" fmla="*/ 148805 w 484832"/>
              <a:gd name="connsiteY52" fmla="*/ 123125 h 194706"/>
              <a:gd name="connsiteX53" fmla="*/ 150207 w 484832"/>
              <a:gd name="connsiteY53" fmla="*/ 117686 h 194706"/>
              <a:gd name="connsiteX54" fmla="*/ 153628 w 484832"/>
              <a:gd name="connsiteY54" fmla="*/ 104961 h 194706"/>
              <a:gd name="connsiteX55" fmla="*/ 157972 w 484832"/>
              <a:gd name="connsiteY55" fmla="*/ 104961 h 194706"/>
              <a:gd name="connsiteX56" fmla="*/ 162915 w 484832"/>
              <a:gd name="connsiteY56" fmla="*/ 104961 h 194706"/>
              <a:gd name="connsiteX57" fmla="*/ 178668 w 484832"/>
              <a:gd name="connsiteY57" fmla="*/ 108159 h 194706"/>
              <a:gd name="connsiteX58" fmla="*/ 178206 w 484832"/>
              <a:gd name="connsiteY58" fmla="*/ 119105 h 194706"/>
              <a:gd name="connsiteX59" fmla="*/ 159084 w 484832"/>
              <a:gd name="connsiteY59" fmla="*/ 133986 h 194706"/>
              <a:gd name="connsiteX60" fmla="*/ 131291 w 484832"/>
              <a:gd name="connsiteY60" fmla="*/ 93741 h 194706"/>
              <a:gd name="connsiteX61" fmla="*/ 129717 w 484832"/>
              <a:gd name="connsiteY61" fmla="*/ 98872 h 194706"/>
              <a:gd name="connsiteX62" fmla="*/ 115419 w 484832"/>
              <a:gd name="connsiteY62" fmla="*/ 146471 h 194706"/>
              <a:gd name="connsiteX63" fmla="*/ 114854 w 484832"/>
              <a:gd name="connsiteY63" fmla="*/ 148181 h 194706"/>
              <a:gd name="connsiteX64" fmla="*/ 67683 w 484832"/>
              <a:gd name="connsiteY64" fmla="*/ 148181 h 194706"/>
              <a:gd name="connsiteX65" fmla="*/ 64006 w 484832"/>
              <a:gd name="connsiteY65" fmla="*/ 140365 h 194706"/>
              <a:gd name="connsiteX66" fmla="*/ 114683 w 484832"/>
              <a:gd name="connsiteY66" fmla="*/ 88524 h 194706"/>
              <a:gd name="connsiteX67" fmla="*/ 82187 w 484832"/>
              <a:gd name="connsiteY67" fmla="*/ 88524 h 194706"/>
              <a:gd name="connsiteX68" fmla="*/ 42507 w 484832"/>
              <a:gd name="connsiteY68" fmla="*/ 131283 h 194706"/>
              <a:gd name="connsiteX69" fmla="*/ 55351 w 484832"/>
              <a:gd name="connsiteY69" fmla="*/ 88524 h 194706"/>
              <a:gd name="connsiteX70" fmla="*/ 31270 w 484832"/>
              <a:gd name="connsiteY70" fmla="*/ 88524 h 194706"/>
              <a:gd name="connsiteX71" fmla="*/ 31270 w 484832"/>
              <a:gd name="connsiteY71" fmla="*/ 3759 h 194706"/>
              <a:gd name="connsiteX72" fmla="*/ 131188 w 484832"/>
              <a:gd name="connsiteY72" fmla="*/ 3759 h 194706"/>
              <a:gd name="connsiteX73" fmla="*/ 377119 w 484832"/>
              <a:gd name="connsiteY73" fmla="*/ -89 h 194706"/>
              <a:gd name="connsiteX74" fmla="*/ 377119 w 484832"/>
              <a:gd name="connsiteY74" fmla="*/ 97076 h 194706"/>
              <a:gd name="connsiteX75" fmla="*/ 368140 w 484832"/>
              <a:gd name="connsiteY75" fmla="*/ 105713 h 194706"/>
              <a:gd name="connsiteX76" fmla="*/ 368140 w 484832"/>
              <a:gd name="connsiteY76" fmla="*/ -89 h 194706"/>
              <a:gd name="connsiteX77" fmla="*/ 260525 w 484832"/>
              <a:gd name="connsiteY77" fmla="*/ -89 h 194706"/>
              <a:gd name="connsiteX78" fmla="*/ 260525 w 484832"/>
              <a:gd name="connsiteY78" fmla="*/ 88388 h 194706"/>
              <a:gd name="connsiteX79" fmla="*/ 251614 w 484832"/>
              <a:gd name="connsiteY79" fmla="*/ 88388 h 194706"/>
              <a:gd name="connsiteX80" fmla="*/ 251614 w 484832"/>
              <a:gd name="connsiteY80" fmla="*/ -89 h 194706"/>
              <a:gd name="connsiteX81" fmla="*/ 143965 w 484832"/>
              <a:gd name="connsiteY81" fmla="*/ -89 h 194706"/>
              <a:gd name="connsiteX82" fmla="*/ 143965 w 484832"/>
              <a:gd name="connsiteY82" fmla="*/ 88524 h 194706"/>
              <a:gd name="connsiteX83" fmla="*/ 135071 w 484832"/>
              <a:gd name="connsiteY83" fmla="*/ 88524 h 194706"/>
              <a:gd name="connsiteX84" fmla="*/ 135071 w 484832"/>
              <a:gd name="connsiteY84" fmla="*/ -89 h 194706"/>
              <a:gd name="connsiteX85" fmla="*/ 27456 w 484832"/>
              <a:gd name="connsiteY85" fmla="*/ -89 h 194706"/>
              <a:gd name="connsiteX86" fmla="*/ 27456 w 484832"/>
              <a:gd name="connsiteY86" fmla="*/ 100907 h 194706"/>
              <a:gd name="connsiteX87" fmla="*/ -47 w 484832"/>
              <a:gd name="connsiteY87" fmla="*/ 192480 h 194706"/>
              <a:gd name="connsiteX88" fmla="*/ 24120 w 484832"/>
              <a:gd name="connsiteY88" fmla="*/ 192480 h 194706"/>
              <a:gd name="connsiteX89" fmla="*/ 36247 w 484832"/>
              <a:gd name="connsiteY89" fmla="*/ 151927 h 194706"/>
              <a:gd name="connsiteX90" fmla="*/ 39667 w 484832"/>
              <a:gd name="connsiteY90" fmla="*/ 151927 h 194706"/>
              <a:gd name="connsiteX91" fmla="*/ 59696 w 484832"/>
              <a:gd name="connsiteY91" fmla="*/ 192480 h 194706"/>
              <a:gd name="connsiteX92" fmla="*/ 89028 w 484832"/>
              <a:gd name="connsiteY92" fmla="*/ 192480 h 194706"/>
              <a:gd name="connsiteX93" fmla="*/ 69513 w 484832"/>
              <a:gd name="connsiteY93" fmla="*/ 151927 h 194706"/>
              <a:gd name="connsiteX94" fmla="*/ 113623 w 484832"/>
              <a:gd name="connsiteY94" fmla="*/ 151927 h 194706"/>
              <a:gd name="connsiteX95" fmla="*/ 101377 w 484832"/>
              <a:gd name="connsiteY95" fmla="*/ 192480 h 194706"/>
              <a:gd name="connsiteX96" fmla="*/ 127785 w 484832"/>
              <a:gd name="connsiteY96" fmla="*/ 192480 h 194706"/>
              <a:gd name="connsiteX97" fmla="*/ 139860 w 484832"/>
              <a:gd name="connsiteY97" fmla="*/ 152047 h 194706"/>
              <a:gd name="connsiteX98" fmla="*/ 145641 w 484832"/>
              <a:gd name="connsiteY98" fmla="*/ 152047 h 194706"/>
              <a:gd name="connsiteX99" fmla="*/ 145641 w 484832"/>
              <a:gd name="connsiteY99" fmla="*/ 151927 h 194706"/>
              <a:gd name="connsiteX100" fmla="*/ 204408 w 484832"/>
              <a:gd name="connsiteY100" fmla="*/ 151927 h 194706"/>
              <a:gd name="connsiteX101" fmla="*/ 192761 w 484832"/>
              <a:gd name="connsiteY101" fmla="*/ 192360 h 194706"/>
              <a:gd name="connsiteX102" fmla="*/ 219374 w 484832"/>
              <a:gd name="connsiteY102" fmla="*/ 192360 h 194706"/>
              <a:gd name="connsiteX103" fmla="*/ 230662 w 484832"/>
              <a:gd name="connsiteY103" fmla="*/ 151927 h 194706"/>
              <a:gd name="connsiteX104" fmla="*/ 242635 w 484832"/>
              <a:gd name="connsiteY104" fmla="*/ 151927 h 194706"/>
              <a:gd name="connsiteX105" fmla="*/ 242960 w 484832"/>
              <a:gd name="connsiteY105" fmla="*/ 192360 h 194706"/>
              <a:gd name="connsiteX106" fmla="*/ 265280 w 484832"/>
              <a:gd name="connsiteY106" fmla="*/ 192360 h 194706"/>
              <a:gd name="connsiteX107" fmla="*/ 290935 w 484832"/>
              <a:gd name="connsiteY107" fmla="*/ 151927 h 194706"/>
              <a:gd name="connsiteX108" fmla="*/ 307713 w 484832"/>
              <a:gd name="connsiteY108" fmla="*/ 151927 h 194706"/>
              <a:gd name="connsiteX109" fmla="*/ 299059 w 484832"/>
              <a:gd name="connsiteY109" fmla="*/ 192360 h 194706"/>
              <a:gd name="connsiteX110" fmla="*/ 325227 w 484832"/>
              <a:gd name="connsiteY110" fmla="*/ 192360 h 194706"/>
              <a:gd name="connsiteX111" fmla="*/ 333779 w 484832"/>
              <a:gd name="connsiteY111" fmla="*/ 151927 h 194706"/>
              <a:gd name="connsiteX112" fmla="*/ 348933 w 484832"/>
              <a:gd name="connsiteY112" fmla="*/ 151927 h 194706"/>
              <a:gd name="connsiteX113" fmla="*/ 359845 w 484832"/>
              <a:gd name="connsiteY113" fmla="*/ 183517 h 194706"/>
              <a:gd name="connsiteX114" fmla="*/ 397131 w 484832"/>
              <a:gd name="connsiteY114" fmla="*/ 194617 h 194706"/>
              <a:gd name="connsiteX115" fmla="*/ 445807 w 484832"/>
              <a:gd name="connsiteY115" fmla="*/ 188648 h 194706"/>
              <a:gd name="connsiteX116" fmla="*/ 454872 w 484832"/>
              <a:gd name="connsiteY116" fmla="*/ 151927 h 194706"/>
              <a:gd name="connsiteX117" fmla="*/ 484786 w 484832"/>
              <a:gd name="connsiteY117" fmla="*/ 151927 h 194706"/>
              <a:gd name="connsiteX118" fmla="*/ 484786 w 484832"/>
              <a:gd name="connsiteY118" fmla="*/ -89 h 19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84832" h="194706">
                <a:moveTo>
                  <a:pt x="480938" y="148130"/>
                </a:moveTo>
                <a:lnTo>
                  <a:pt x="455744" y="148130"/>
                </a:lnTo>
                <a:lnTo>
                  <a:pt x="459917" y="131488"/>
                </a:lnTo>
                <a:lnTo>
                  <a:pt x="409445" y="131488"/>
                </a:lnTo>
                <a:lnTo>
                  <a:pt x="405289" y="148130"/>
                </a:lnTo>
                <a:lnTo>
                  <a:pt x="380916" y="148130"/>
                </a:lnTo>
                <a:lnTo>
                  <a:pt x="380916" y="144709"/>
                </a:lnTo>
                <a:cubicBezTo>
                  <a:pt x="381293" y="142845"/>
                  <a:pt x="381618" y="140878"/>
                  <a:pt x="382079" y="138775"/>
                </a:cubicBezTo>
                <a:cubicBezTo>
                  <a:pt x="386526" y="120816"/>
                  <a:pt x="398311" y="103062"/>
                  <a:pt x="418715" y="103062"/>
                </a:cubicBezTo>
                <a:cubicBezTo>
                  <a:pt x="426771" y="103062"/>
                  <a:pt x="434792" y="106141"/>
                  <a:pt x="433698" y="117292"/>
                </a:cubicBezTo>
                <a:lnTo>
                  <a:pt x="463732" y="117292"/>
                </a:lnTo>
                <a:cubicBezTo>
                  <a:pt x="464912" y="112161"/>
                  <a:pt x="466896" y="103216"/>
                  <a:pt x="461234" y="95058"/>
                </a:cubicBezTo>
                <a:cubicBezTo>
                  <a:pt x="454821" y="86198"/>
                  <a:pt x="441942" y="82641"/>
                  <a:pt x="425214" y="82641"/>
                </a:cubicBezTo>
                <a:cubicBezTo>
                  <a:pt x="413328" y="82641"/>
                  <a:pt x="395933" y="84539"/>
                  <a:pt x="380916" y="94357"/>
                </a:cubicBezTo>
                <a:lnTo>
                  <a:pt x="380916" y="3708"/>
                </a:lnTo>
                <a:lnTo>
                  <a:pt x="480938" y="3708"/>
                </a:lnTo>
                <a:close/>
                <a:moveTo>
                  <a:pt x="421914" y="172537"/>
                </a:moveTo>
                <a:cubicBezTo>
                  <a:pt x="416372" y="173606"/>
                  <a:pt x="410745" y="174179"/>
                  <a:pt x="405101" y="174247"/>
                </a:cubicBezTo>
                <a:cubicBezTo>
                  <a:pt x="390683" y="174247"/>
                  <a:pt x="380643" y="167543"/>
                  <a:pt x="380438" y="151910"/>
                </a:cubicBezTo>
                <a:lnTo>
                  <a:pt x="427027" y="151910"/>
                </a:lnTo>
                <a:close/>
                <a:moveTo>
                  <a:pt x="364275" y="90064"/>
                </a:moveTo>
                <a:lnTo>
                  <a:pt x="364275" y="110759"/>
                </a:lnTo>
                <a:cubicBezTo>
                  <a:pt x="358044" y="119364"/>
                  <a:pt x="353522" y="129082"/>
                  <a:pt x="350951" y="139390"/>
                </a:cubicBezTo>
                <a:cubicBezTo>
                  <a:pt x="350195" y="142258"/>
                  <a:pt x="349663" y="145180"/>
                  <a:pt x="349360" y="148130"/>
                </a:cubicBezTo>
                <a:lnTo>
                  <a:pt x="334669" y="148130"/>
                </a:lnTo>
                <a:lnTo>
                  <a:pt x="347223" y="88524"/>
                </a:lnTo>
                <a:lnTo>
                  <a:pt x="304943" y="88524"/>
                </a:lnTo>
                <a:lnTo>
                  <a:pt x="267110" y="148164"/>
                </a:lnTo>
                <a:lnTo>
                  <a:pt x="264339" y="148164"/>
                </a:lnTo>
                <a:lnTo>
                  <a:pt x="264339" y="3759"/>
                </a:lnTo>
                <a:lnTo>
                  <a:pt x="364326" y="3759"/>
                </a:lnTo>
                <a:close/>
                <a:moveTo>
                  <a:pt x="308449" y="148130"/>
                </a:moveTo>
                <a:lnTo>
                  <a:pt x="293398" y="148130"/>
                </a:lnTo>
                <a:lnTo>
                  <a:pt x="316163" y="112315"/>
                </a:lnTo>
                <a:close/>
                <a:moveTo>
                  <a:pt x="247731" y="88388"/>
                </a:moveTo>
                <a:lnTo>
                  <a:pt x="222709" y="88388"/>
                </a:lnTo>
                <a:lnTo>
                  <a:pt x="205606" y="148130"/>
                </a:lnTo>
                <a:lnTo>
                  <a:pt x="179027" y="148130"/>
                </a:lnTo>
                <a:cubicBezTo>
                  <a:pt x="192538" y="143136"/>
                  <a:pt x="200765" y="133592"/>
                  <a:pt x="203314" y="119413"/>
                </a:cubicBezTo>
                <a:cubicBezTo>
                  <a:pt x="205400" y="108399"/>
                  <a:pt x="204408" y="101164"/>
                  <a:pt x="199893" y="95725"/>
                </a:cubicBezTo>
                <a:cubicBezTo>
                  <a:pt x="193154" y="87652"/>
                  <a:pt x="179642" y="88353"/>
                  <a:pt x="167653" y="88353"/>
                </a:cubicBezTo>
                <a:lnTo>
                  <a:pt x="147796" y="88353"/>
                </a:lnTo>
                <a:lnTo>
                  <a:pt x="147796" y="3759"/>
                </a:lnTo>
                <a:lnTo>
                  <a:pt x="247697" y="3759"/>
                </a:lnTo>
                <a:close/>
                <a:moveTo>
                  <a:pt x="231740" y="148130"/>
                </a:moveTo>
                <a:lnTo>
                  <a:pt x="242258" y="110759"/>
                </a:lnTo>
                <a:lnTo>
                  <a:pt x="242635" y="148130"/>
                </a:lnTo>
                <a:close/>
                <a:moveTo>
                  <a:pt x="158981" y="133934"/>
                </a:moveTo>
                <a:lnTo>
                  <a:pt x="158981" y="133934"/>
                </a:lnTo>
                <a:cubicBezTo>
                  <a:pt x="158007" y="133934"/>
                  <a:pt x="157032" y="134054"/>
                  <a:pt x="155920" y="134054"/>
                </a:cubicBezTo>
                <a:cubicBezTo>
                  <a:pt x="154466" y="134054"/>
                  <a:pt x="153320" y="134054"/>
                  <a:pt x="152243" y="134054"/>
                </a:cubicBezTo>
                <a:lnTo>
                  <a:pt x="145846" y="134054"/>
                </a:lnTo>
                <a:lnTo>
                  <a:pt x="148805" y="123125"/>
                </a:lnTo>
                <a:lnTo>
                  <a:pt x="150207" y="117686"/>
                </a:lnTo>
                <a:lnTo>
                  <a:pt x="153628" y="104961"/>
                </a:lnTo>
                <a:cubicBezTo>
                  <a:pt x="155116" y="104961"/>
                  <a:pt x="156570" y="104961"/>
                  <a:pt x="157972" y="104961"/>
                </a:cubicBezTo>
                <a:lnTo>
                  <a:pt x="162915" y="104961"/>
                </a:lnTo>
                <a:cubicBezTo>
                  <a:pt x="171467" y="104961"/>
                  <a:pt x="176718" y="105440"/>
                  <a:pt x="178668" y="108159"/>
                </a:cubicBezTo>
                <a:cubicBezTo>
                  <a:pt x="180156" y="110212"/>
                  <a:pt x="179967" y="113735"/>
                  <a:pt x="178206" y="119105"/>
                </a:cubicBezTo>
                <a:cubicBezTo>
                  <a:pt x="175196" y="128341"/>
                  <a:pt x="171364" y="133045"/>
                  <a:pt x="159084" y="133986"/>
                </a:cubicBezTo>
                <a:moveTo>
                  <a:pt x="131291" y="93741"/>
                </a:moveTo>
                <a:lnTo>
                  <a:pt x="129717" y="98872"/>
                </a:lnTo>
                <a:lnTo>
                  <a:pt x="115419" y="146471"/>
                </a:lnTo>
                <a:lnTo>
                  <a:pt x="114854" y="148181"/>
                </a:lnTo>
                <a:lnTo>
                  <a:pt x="67683" y="148181"/>
                </a:lnTo>
                <a:lnTo>
                  <a:pt x="64006" y="140365"/>
                </a:lnTo>
                <a:lnTo>
                  <a:pt x="114683" y="88524"/>
                </a:lnTo>
                <a:lnTo>
                  <a:pt x="82187" y="88524"/>
                </a:lnTo>
                <a:lnTo>
                  <a:pt x="42507" y="131283"/>
                </a:lnTo>
                <a:lnTo>
                  <a:pt x="55351" y="88524"/>
                </a:lnTo>
                <a:lnTo>
                  <a:pt x="31270" y="88524"/>
                </a:lnTo>
                <a:lnTo>
                  <a:pt x="31270" y="3759"/>
                </a:lnTo>
                <a:lnTo>
                  <a:pt x="131188" y="3759"/>
                </a:lnTo>
                <a:close/>
                <a:moveTo>
                  <a:pt x="377119" y="-89"/>
                </a:moveTo>
                <a:lnTo>
                  <a:pt x="377119" y="97076"/>
                </a:lnTo>
                <a:cubicBezTo>
                  <a:pt x="373861" y="99667"/>
                  <a:pt x="370856" y="102560"/>
                  <a:pt x="368140" y="105713"/>
                </a:cubicBezTo>
                <a:lnTo>
                  <a:pt x="368140" y="-89"/>
                </a:lnTo>
                <a:lnTo>
                  <a:pt x="260525" y="-89"/>
                </a:lnTo>
                <a:lnTo>
                  <a:pt x="260525" y="88388"/>
                </a:lnTo>
                <a:lnTo>
                  <a:pt x="251614" y="88388"/>
                </a:lnTo>
                <a:lnTo>
                  <a:pt x="251614" y="-89"/>
                </a:lnTo>
                <a:lnTo>
                  <a:pt x="143965" y="-89"/>
                </a:lnTo>
                <a:lnTo>
                  <a:pt x="143965" y="88524"/>
                </a:lnTo>
                <a:lnTo>
                  <a:pt x="135071" y="88524"/>
                </a:lnTo>
                <a:lnTo>
                  <a:pt x="135071" y="-89"/>
                </a:lnTo>
                <a:lnTo>
                  <a:pt x="27456" y="-89"/>
                </a:lnTo>
                <a:lnTo>
                  <a:pt x="27456" y="100907"/>
                </a:lnTo>
                <a:lnTo>
                  <a:pt x="-47" y="192480"/>
                </a:lnTo>
                <a:lnTo>
                  <a:pt x="24120" y="192480"/>
                </a:lnTo>
                <a:lnTo>
                  <a:pt x="36247" y="151927"/>
                </a:lnTo>
                <a:lnTo>
                  <a:pt x="39667" y="151927"/>
                </a:lnTo>
                <a:lnTo>
                  <a:pt x="59696" y="192480"/>
                </a:lnTo>
                <a:lnTo>
                  <a:pt x="89028" y="192480"/>
                </a:lnTo>
                <a:lnTo>
                  <a:pt x="69513" y="151927"/>
                </a:lnTo>
                <a:lnTo>
                  <a:pt x="113623" y="151927"/>
                </a:lnTo>
                <a:lnTo>
                  <a:pt x="101377" y="192480"/>
                </a:lnTo>
                <a:lnTo>
                  <a:pt x="127785" y="192480"/>
                </a:lnTo>
                <a:lnTo>
                  <a:pt x="139860" y="152047"/>
                </a:lnTo>
                <a:lnTo>
                  <a:pt x="145641" y="152047"/>
                </a:lnTo>
                <a:lnTo>
                  <a:pt x="145641" y="151927"/>
                </a:lnTo>
                <a:lnTo>
                  <a:pt x="204408" y="151927"/>
                </a:lnTo>
                <a:lnTo>
                  <a:pt x="192761" y="192360"/>
                </a:lnTo>
                <a:lnTo>
                  <a:pt x="219374" y="192360"/>
                </a:lnTo>
                <a:lnTo>
                  <a:pt x="230662" y="151927"/>
                </a:lnTo>
                <a:lnTo>
                  <a:pt x="242635" y="151927"/>
                </a:lnTo>
                <a:lnTo>
                  <a:pt x="242960" y="192360"/>
                </a:lnTo>
                <a:lnTo>
                  <a:pt x="265280" y="192360"/>
                </a:lnTo>
                <a:lnTo>
                  <a:pt x="290935" y="151927"/>
                </a:lnTo>
                <a:lnTo>
                  <a:pt x="307713" y="151927"/>
                </a:lnTo>
                <a:lnTo>
                  <a:pt x="299059" y="192360"/>
                </a:lnTo>
                <a:lnTo>
                  <a:pt x="325227" y="192360"/>
                </a:lnTo>
                <a:lnTo>
                  <a:pt x="333779" y="151927"/>
                </a:lnTo>
                <a:lnTo>
                  <a:pt x="348933" y="151927"/>
                </a:lnTo>
                <a:cubicBezTo>
                  <a:pt x="348334" y="164464"/>
                  <a:pt x="351533" y="175872"/>
                  <a:pt x="359845" y="183517"/>
                </a:cubicBezTo>
                <a:cubicBezTo>
                  <a:pt x="370004" y="192839"/>
                  <a:pt x="385603" y="194617"/>
                  <a:pt x="397131" y="194617"/>
                </a:cubicBezTo>
                <a:cubicBezTo>
                  <a:pt x="413526" y="194421"/>
                  <a:pt x="429850" y="192418"/>
                  <a:pt x="445807" y="188648"/>
                </a:cubicBezTo>
                <a:lnTo>
                  <a:pt x="454872" y="151927"/>
                </a:lnTo>
                <a:lnTo>
                  <a:pt x="484786" y="151927"/>
                </a:lnTo>
                <a:lnTo>
                  <a:pt x="484786" y="-89"/>
                </a:lnTo>
                <a:close/>
              </a:path>
            </a:pathLst>
          </a:custGeom>
          <a:solidFill>
            <a:schemeClr val="tx2"/>
          </a:solidFill>
          <a:ln w="1683" cap="flat">
            <a:noFill/>
            <a:prstDash val="solid"/>
            <a:miter/>
          </a:ln>
        </p:spPr>
        <p:txBody>
          <a:bodyPr rtlCol="0" anchor="ctr"/>
          <a:lstStyle/>
          <a:p>
            <a:endParaRPr lang="en-GB" sz="2187"/>
          </a:p>
        </p:txBody>
      </p:sp>
    </p:spTree>
    <p:extLst>
      <p:ext uri="{BB962C8B-B14F-4D97-AF65-F5344CB8AC3E}">
        <p14:creationId xmlns:p14="http://schemas.microsoft.com/office/powerpoint/2010/main" val="1776729558"/>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Lst>
  <p:txStyles>
    <p:titleStyle>
      <a:lvl1pPr algn="l" defTabSz="1007943" rtl="0" eaLnBrk="1" latinLnBrk="0" hangingPunct="1">
        <a:lnSpc>
          <a:spcPct val="70000"/>
        </a:lnSpc>
        <a:spcBef>
          <a:spcPct val="0"/>
        </a:spcBef>
        <a:buNone/>
        <a:defRPr sz="4850" kern="1200">
          <a:solidFill>
            <a:schemeClr val="accent2"/>
          </a:solidFill>
          <a:latin typeface="+mj-lt"/>
          <a:ea typeface="+mj-ea"/>
          <a:cs typeface="+mj-cs"/>
        </a:defRPr>
      </a:lvl1pPr>
    </p:titleStyle>
    <p:bodyStyle>
      <a:lvl1pPr marL="0" indent="0" algn="l" defTabSz="1007943" rtl="0" eaLnBrk="1" latinLnBrk="0" hangingPunct="1">
        <a:lnSpc>
          <a:spcPct val="100000"/>
        </a:lnSpc>
        <a:spcBef>
          <a:spcPts val="0"/>
        </a:spcBef>
        <a:spcAft>
          <a:spcPts val="661"/>
        </a:spcAft>
        <a:buFontTx/>
        <a:buNone/>
        <a:defRPr sz="1764" b="1" kern="1200">
          <a:solidFill>
            <a:schemeClr val="accent2"/>
          </a:solidFill>
          <a:latin typeface="+mn-lt"/>
          <a:ea typeface="+mn-ea"/>
          <a:cs typeface="+mn-cs"/>
        </a:defRPr>
      </a:lvl1pPr>
      <a:lvl2pPr marL="0" indent="0" algn="l" defTabSz="1007943" rtl="0" eaLnBrk="1" latinLnBrk="0" hangingPunct="1">
        <a:lnSpc>
          <a:spcPct val="100000"/>
        </a:lnSpc>
        <a:spcBef>
          <a:spcPts val="0"/>
        </a:spcBef>
        <a:spcAft>
          <a:spcPts val="661"/>
        </a:spcAft>
        <a:buFontTx/>
        <a:buNone/>
        <a:defRPr sz="1764" kern="1200">
          <a:solidFill>
            <a:schemeClr val="accent2"/>
          </a:solidFill>
          <a:latin typeface="+mn-lt"/>
          <a:ea typeface="+mn-ea"/>
          <a:cs typeface="+mn-cs"/>
        </a:defRPr>
      </a:lvl2pPr>
      <a:lvl3pPr marL="199489" indent="-199489" algn="l" defTabSz="1007943" rtl="0" eaLnBrk="1" latinLnBrk="0" hangingPunct="1">
        <a:lnSpc>
          <a:spcPct val="100000"/>
        </a:lnSpc>
        <a:spcBef>
          <a:spcPts val="0"/>
        </a:spcBef>
        <a:spcAft>
          <a:spcPts val="661"/>
        </a:spcAft>
        <a:buClrTx/>
        <a:buFont typeface="Arial" panose="020B0604020202020204" pitchFamily="34" charset="0"/>
        <a:buChar char="•"/>
        <a:defRPr sz="1764" kern="1200">
          <a:solidFill>
            <a:schemeClr val="accent2"/>
          </a:solidFill>
          <a:latin typeface="+mn-lt"/>
          <a:ea typeface="+mn-ea"/>
          <a:cs typeface="+mn-cs"/>
        </a:defRPr>
      </a:lvl3pPr>
      <a:lvl4pPr marL="398977" indent="-199489" algn="l" defTabSz="1007943" rtl="0" eaLnBrk="1" latinLnBrk="0" hangingPunct="1">
        <a:lnSpc>
          <a:spcPct val="100000"/>
        </a:lnSpc>
        <a:spcBef>
          <a:spcPts val="0"/>
        </a:spcBef>
        <a:spcAft>
          <a:spcPts val="661"/>
        </a:spcAft>
        <a:buClrTx/>
        <a:buFont typeface="Arial" panose="020B0604020202020204" pitchFamily="34" charset="0"/>
        <a:buChar char="-"/>
        <a:defRPr sz="1764" kern="1200">
          <a:solidFill>
            <a:schemeClr val="accent2"/>
          </a:solidFill>
          <a:latin typeface="+mn-lt"/>
          <a:ea typeface="+mn-ea"/>
          <a:cs typeface="+mn-cs"/>
        </a:defRPr>
      </a:lvl4pPr>
      <a:lvl5pPr marL="598466" indent="-199489" algn="l" defTabSz="1007943" rtl="0" eaLnBrk="1" latinLnBrk="0" hangingPunct="1">
        <a:lnSpc>
          <a:spcPct val="100000"/>
        </a:lnSpc>
        <a:spcBef>
          <a:spcPts val="0"/>
        </a:spcBef>
        <a:spcAft>
          <a:spcPts val="661"/>
        </a:spcAft>
        <a:buClrTx/>
        <a:buFont typeface="Arial" panose="020B0604020202020204" pitchFamily="34" charset="0"/>
        <a:buChar char="•"/>
        <a:defRPr sz="1764" kern="1200" baseline="0">
          <a:solidFill>
            <a:schemeClr val="accent2"/>
          </a:solidFill>
          <a:latin typeface="+mn-lt"/>
          <a:ea typeface="+mn-ea"/>
          <a:cs typeface="+mn-cs"/>
        </a:defRPr>
      </a:lvl5pPr>
      <a:lvl6pPr marL="792706" indent="-199489" algn="l" defTabSz="1007943" rtl="0" eaLnBrk="1" latinLnBrk="0" hangingPunct="1">
        <a:lnSpc>
          <a:spcPct val="100000"/>
        </a:lnSpc>
        <a:spcBef>
          <a:spcPts val="0"/>
        </a:spcBef>
        <a:spcAft>
          <a:spcPts val="661"/>
        </a:spcAft>
        <a:buClr>
          <a:schemeClr val="tx2"/>
        </a:buClr>
        <a:buFont typeface="Arial" panose="020B0604020202020204" pitchFamily="34" charset="0"/>
        <a:buChar char="-"/>
        <a:defRPr sz="1653" kern="1200">
          <a:solidFill>
            <a:schemeClr val="tx2"/>
          </a:solidFill>
          <a:latin typeface="+mn-lt"/>
          <a:ea typeface="+mn-ea"/>
          <a:cs typeface="+mn-cs"/>
        </a:defRPr>
      </a:lvl6pPr>
      <a:lvl7pPr marL="988695" indent="-195989" algn="l" defTabSz="1007943" rtl="0" eaLnBrk="1" latinLnBrk="0" hangingPunct="1">
        <a:lnSpc>
          <a:spcPct val="100000"/>
        </a:lnSpc>
        <a:spcBef>
          <a:spcPts val="0"/>
        </a:spcBef>
        <a:spcAft>
          <a:spcPts val="661"/>
        </a:spcAft>
        <a:buClr>
          <a:schemeClr val="tx2"/>
        </a:buClr>
        <a:buFont typeface="Arial" panose="020B0604020202020204" pitchFamily="34" charset="0"/>
        <a:buChar char="•"/>
        <a:defRPr sz="1653" kern="1200">
          <a:solidFill>
            <a:schemeClr val="tx2"/>
          </a:solidFill>
          <a:latin typeface="+mn-lt"/>
          <a:ea typeface="+mn-ea"/>
          <a:cs typeface="+mn-cs"/>
        </a:defRPr>
      </a:lvl7pPr>
      <a:lvl8pPr marL="1184684" indent="-195989" algn="l" defTabSz="1007943" rtl="0" eaLnBrk="1" latinLnBrk="0" hangingPunct="1">
        <a:lnSpc>
          <a:spcPct val="100000"/>
        </a:lnSpc>
        <a:spcBef>
          <a:spcPts val="0"/>
        </a:spcBef>
        <a:spcAft>
          <a:spcPts val="661"/>
        </a:spcAft>
        <a:buClr>
          <a:schemeClr val="tx2"/>
        </a:buClr>
        <a:buFont typeface="Arial" panose="020B0604020202020204" pitchFamily="34" charset="0"/>
        <a:buChar char="-"/>
        <a:defRPr sz="1653" kern="1200">
          <a:solidFill>
            <a:schemeClr val="tx2"/>
          </a:solidFill>
          <a:latin typeface="+mn-lt"/>
          <a:ea typeface="+mn-ea"/>
          <a:cs typeface="+mn-cs"/>
        </a:defRPr>
      </a:lvl8pPr>
      <a:lvl9pPr marL="1385922" indent="-201239" algn="l" defTabSz="1007943" rtl="0" eaLnBrk="1" latinLnBrk="0" hangingPunct="1">
        <a:lnSpc>
          <a:spcPct val="90000"/>
        </a:lnSpc>
        <a:spcBef>
          <a:spcPts val="551"/>
        </a:spcBef>
        <a:buFont typeface="Arial" panose="020B0604020202020204" pitchFamily="34" charset="0"/>
        <a:buChar char="•"/>
        <a:defRPr sz="1653" kern="1200">
          <a:solidFill>
            <a:schemeClr val="tx2"/>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02">
          <p15:clr>
            <a:srgbClr val="F26B43"/>
          </p15:clr>
        </p15:guide>
        <p15:guide id="2" pos="627">
          <p15:clr>
            <a:srgbClr val="F26B43"/>
          </p15:clr>
        </p15:guide>
        <p15:guide id="3" pos="7055">
          <p15:clr>
            <a:srgbClr val="F26B43"/>
          </p15:clr>
        </p15:guide>
        <p15:guide id="4" orient="horz" pos="838">
          <p15:clr>
            <a:srgbClr val="F26B43"/>
          </p15:clr>
        </p15:guide>
        <p15:guide id="5" orient="horz" pos="612">
          <p15:clr>
            <a:srgbClr val="F26B43"/>
          </p15:clr>
        </p15:guide>
        <p15:guide id="6" orient="horz" pos="27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7.xml"/><Relationship Id="rId1" Type="http://schemas.openxmlformats.org/officeDocument/2006/relationships/tags" Target="../tags/tag10.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0.xml"/><Relationship Id="rId7" Type="http://schemas.openxmlformats.org/officeDocument/2006/relationships/image" Target="../media/image16.svg"/><Relationship Id="rId2" Type="http://schemas.openxmlformats.org/officeDocument/2006/relationships/slideLayout" Target="../slideLayouts/slideLayout19.xml"/><Relationship Id="rId1" Type="http://schemas.openxmlformats.org/officeDocument/2006/relationships/tags" Target="../tags/tag16.xml"/><Relationship Id="rId6" Type="http://schemas.openxmlformats.org/officeDocument/2006/relationships/image" Target="../media/image15.png"/><Relationship Id="rId5" Type="http://schemas.openxmlformats.org/officeDocument/2006/relationships/image" Target="../media/image13.emf"/><Relationship Id="rId4" Type="http://schemas.openxmlformats.org/officeDocument/2006/relationships/oleObject" Target="../embeddings/oleObject7.bin"/><Relationship Id="rId9"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6.svg"/><Relationship Id="rId2" Type="http://schemas.openxmlformats.org/officeDocument/2006/relationships/slideLayout" Target="../slideLayouts/slideLayout19.xml"/><Relationship Id="rId1" Type="http://schemas.openxmlformats.org/officeDocument/2006/relationships/tags" Target="../tags/tag17.xml"/><Relationship Id="rId6" Type="http://schemas.openxmlformats.org/officeDocument/2006/relationships/image" Target="../media/image15.png"/><Relationship Id="rId5" Type="http://schemas.openxmlformats.org/officeDocument/2006/relationships/image" Target="../media/image13.emf"/><Relationship Id="rId4"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6.svg"/><Relationship Id="rId2" Type="http://schemas.openxmlformats.org/officeDocument/2006/relationships/slideLayout" Target="../slideLayouts/slideLayout20.xml"/><Relationship Id="rId1" Type="http://schemas.openxmlformats.org/officeDocument/2006/relationships/tags" Target="../tags/tag18.xml"/><Relationship Id="rId6" Type="http://schemas.openxmlformats.org/officeDocument/2006/relationships/image" Target="../media/image15.png"/><Relationship Id="rId5" Type="http://schemas.openxmlformats.org/officeDocument/2006/relationships/image" Target="../media/image13.emf"/><Relationship Id="rId4" Type="http://schemas.openxmlformats.org/officeDocument/2006/relationships/oleObject" Target="../embeddings/oleObject9.bin"/></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14.xml"/><Relationship Id="rId7" Type="http://schemas.openxmlformats.org/officeDocument/2006/relationships/image" Target="../media/image18.svg"/><Relationship Id="rId2" Type="http://schemas.openxmlformats.org/officeDocument/2006/relationships/slideLayout" Target="../slideLayouts/slideLayout20.xml"/><Relationship Id="rId1" Type="http://schemas.openxmlformats.org/officeDocument/2006/relationships/tags" Target="../tags/tag19.xml"/><Relationship Id="rId6" Type="http://schemas.openxmlformats.org/officeDocument/2006/relationships/image" Target="../media/image17.png"/><Relationship Id="rId5" Type="http://schemas.openxmlformats.org/officeDocument/2006/relationships/image" Target="../media/image13.emf"/><Relationship Id="rId4" Type="http://schemas.openxmlformats.org/officeDocument/2006/relationships/oleObject" Target="../embeddings/oleObject10.bin"/><Relationship Id="rId9" Type="http://schemas.openxmlformats.org/officeDocument/2006/relationships/image" Target="../media/image16.sv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5.xml"/><Relationship Id="rId7" Type="http://schemas.openxmlformats.org/officeDocument/2006/relationships/image" Target="../media/image16.svg"/><Relationship Id="rId2" Type="http://schemas.openxmlformats.org/officeDocument/2006/relationships/slideLayout" Target="../slideLayouts/slideLayout20.xml"/><Relationship Id="rId1" Type="http://schemas.openxmlformats.org/officeDocument/2006/relationships/tags" Target="../tags/tag20.xml"/><Relationship Id="rId6" Type="http://schemas.openxmlformats.org/officeDocument/2006/relationships/image" Target="../media/image15.png"/><Relationship Id="rId5" Type="http://schemas.openxmlformats.org/officeDocument/2006/relationships/image" Target="../media/image13.emf"/><Relationship Id="rId4" Type="http://schemas.openxmlformats.org/officeDocument/2006/relationships/oleObject" Target="../embeddings/oleObject11.bin"/><Relationship Id="rId9" Type="http://schemas.openxmlformats.org/officeDocument/2006/relationships/image" Target="../media/image18.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7.xml"/><Relationship Id="rId7" Type="http://schemas.openxmlformats.org/officeDocument/2006/relationships/image" Target="../media/image16.svg"/><Relationship Id="rId2" Type="http://schemas.openxmlformats.org/officeDocument/2006/relationships/slideLayout" Target="../slideLayouts/slideLayout21.xml"/><Relationship Id="rId1" Type="http://schemas.openxmlformats.org/officeDocument/2006/relationships/tags" Target="../tags/tag21.xml"/><Relationship Id="rId6" Type="http://schemas.openxmlformats.org/officeDocument/2006/relationships/image" Target="../media/image15.png"/><Relationship Id="rId5" Type="http://schemas.openxmlformats.org/officeDocument/2006/relationships/image" Target="../media/image13.emf"/><Relationship Id="rId4" Type="http://schemas.openxmlformats.org/officeDocument/2006/relationships/oleObject" Target="../embeddings/oleObject12.bin"/><Relationship Id="rId9" Type="http://schemas.openxmlformats.org/officeDocument/2006/relationships/image" Target="../media/image18.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9.xml"/><Relationship Id="rId7" Type="http://schemas.openxmlformats.org/officeDocument/2006/relationships/image" Target="../media/image16.svg"/><Relationship Id="rId2" Type="http://schemas.openxmlformats.org/officeDocument/2006/relationships/slideLayout" Target="../slideLayouts/slideLayout22.xml"/><Relationship Id="rId1" Type="http://schemas.openxmlformats.org/officeDocument/2006/relationships/tags" Target="../tags/tag22.xml"/><Relationship Id="rId6" Type="http://schemas.openxmlformats.org/officeDocument/2006/relationships/image" Target="../media/image15.png"/><Relationship Id="rId5" Type="http://schemas.openxmlformats.org/officeDocument/2006/relationships/image" Target="../media/image13.emf"/><Relationship Id="rId4" Type="http://schemas.openxmlformats.org/officeDocument/2006/relationships/oleObject" Target="../embeddings/oleObject13.bin"/><Relationship Id="rId9" Type="http://schemas.openxmlformats.org/officeDocument/2006/relationships/image" Target="../media/image18.sv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11.xml"/><Relationship Id="rId5" Type="http://schemas.openxmlformats.org/officeDocument/2006/relationships/image" Target="../media/image13.e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21.xml"/><Relationship Id="rId7" Type="http://schemas.openxmlformats.org/officeDocument/2006/relationships/image" Target="../media/image16.svg"/><Relationship Id="rId2" Type="http://schemas.openxmlformats.org/officeDocument/2006/relationships/slideLayout" Target="../slideLayouts/slideLayout23.xml"/><Relationship Id="rId1" Type="http://schemas.openxmlformats.org/officeDocument/2006/relationships/tags" Target="../tags/tag23.xml"/><Relationship Id="rId6" Type="http://schemas.openxmlformats.org/officeDocument/2006/relationships/image" Target="../media/image15.png"/><Relationship Id="rId5" Type="http://schemas.openxmlformats.org/officeDocument/2006/relationships/image" Target="../media/image13.emf"/><Relationship Id="rId4" Type="http://schemas.openxmlformats.org/officeDocument/2006/relationships/oleObject" Target="../embeddings/oleObject14.bin"/><Relationship Id="rId9" Type="http://schemas.openxmlformats.org/officeDocument/2006/relationships/image" Target="../media/image18.sv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18.svg"/><Relationship Id="rId2" Type="http://schemas.openxmlformats.org/officeDocument/2006/relationships/slideLayout" Target="../slideLayouts/slideLayout23.xml"/><Relationship Id="rId1" Type="http://schemas.openxmlformats.org/officeDocument/2006/relationships/tags" Target="../tags/tag24.xml"/><Relationship Id="rId6" Type="http://schemas.openxmlformats.org/officeDocument/2006/relationships/image" Target="../media/image17.png"/><Relationship Id="rId5" Type="http://schemas.openxmlformats.org/officeDocument/2006/relationships/image" Target="../media/image13.emf"/><Relationship Id="rId4" Type="http://schemas.openxmlformats.org/officeDocument/2006/relationships/oleObject" Target="../embeddings/oleObject15.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16.svg"/><Relationship Id="rId2" Type="http://schemas.openxmlformats.org/officeDocument/2006/relationships/slideLayout" Target="../slideLayouts/slideLayout23.xml"/><Relationship Id="rId1" Type="http://schemas.openxmlformats.org/officeDocument/2006/relationships/tags" Target="../tags/tag25.xml"/><Relationship Id="rId6" Type="http://schemas.openxmlformats.org/officeDocument/2006/relationships/image" Target="../media/image15.png"/><Relationship Id="rId5" Type="http://schemas.openxmlformats.org/officeDocument/2006/relationships/image" Target="../media/image13.emf"/><Relationship Id="rId4" Type="http://schemas.openxmlformats.org/officeDocument/2006/relationships/oleObject" Target="../embeddings/oleObject16.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ags" Target="../tags/tag26.xml"/><Relationship Id="rId5" Type="http://schemas.openxmlformats.org/officeDocument/2006/relationships/image" Target="../media/image13.emf"/><Relationship Id="rId4" Type="http://schemas.openxmlformats.org/officeDocument/2006/relationships/oleObject" Target="../embeddings/oleObject17.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ags" Target="../tags/tag27.xml"/><Relationship Id="rId5" Type="http://schemas.openxmlformats.org/officeDocument/2006/relationships/image" Target="../media/image13.emf"/><Relationship Id="rId4" Type="http://schemas.openxmlformats.org/officeDocument/2006/relationships/oleObject" Target="../embeddings/oleObject17.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14.png"/><Relationship Id="rId2" Type="http://schemas.openxmlformats.org/officeDocument/2006/relationships/slideLayout" Target="../slideLayouts/slideLayout25.xml"/><Relationship Id="rId1" Type="http://schemas.openxmlformats.org/officeDocument/2006/relationships/tags" Target="../tags/tag28.xml"/><Relationship Id="rId6" Type="http://schemas.openxmlformats.org/officeDocument/2006/relationships/hyperlink" Target="mailto:flockie@kpmg.com.au" TargetMode="External"/><Relationship Id="rId5" Type="http://schemas.openxmlformats.org/officeDocument/2006/relationships/hyperlink" Target="mailto:elenaeve.campbell@rmit.edu.au" TargetMode="External"/><Relationship Id="rId4" Type="http://schemas.openxmlformats.org/officeDocument/2006/relationships/hyperlink" Target="mailto:dwoolley@kpmg.com.a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12.xml"/><Relationship Id="rId5" Type="http://schemas.openxmlformats.org/officeDocument/2006/relationships/image" Target="../media/image13.e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13.xml"/><Relationship Id="rId5" Type="http://schemas.openxmlformats.org/officeDocument/2006/relationships/image" Target="../media/image13.e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14.xml"/><Relationship Id="rId5" Type="http://schemas.openxmlformats.org/officeDocument/2006/relationships/image" Target="../media/image13.e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9.xml"/><Relationship Id="rId7" Type="http://schemas.openxmlformats.org/officeDocument/2006/relationships/image" Target="../media/image16.svg"/><Relationship Id="rId2" Type="http://schemas.openxmlformats.org/officeDocument/2006/relationships/slideLayout" Target="../slideLayouts/slideLayout19.xml"/><Relationship Id="rId1" Type="http://schemas.openxmlformats.org/officeDocument/2006/relationships/tags" Target="../tags/tag15.xml"/><Relationship Id="rId6" Type="http://schemas.openxmlformats.org/officeDocument/2006/relationships/image" Target="../media/image15.png"/><Relationship Id="rId5" Type="http://schemas.openxmlformats.org/officeDocument/2006/relationships/image" Target="../media/image13.emf"/><Relationship Id="rId4" Type="http://schemas.openxmlformats.org/officeDocument/2006/relationships/oleObject" Target="../embeddings/oleObject6.bin"/><Relationship Id="rId9"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62D94868-8B78-8C34-6BF3-66AD163DA86F}"/>
              </a:ext>
            </a:extLst>
          </p:cNvPr>
          <p:cNvGraphicFramePr>
            <a:graphicFrameLocks noChangeAspect="1"/>
          </p:cNvGraphicFramePr>
          <p:nvPr>
            <p:custDataLst>
              <p:tags r:id="rId1"/>
            </p:custDataLst>
            <p:extLst>
              <p:ext uri="{D42A27DB-BD31-4B8C-83A1-F6EECF244321}">
                <p14:modId xmlns:p14="http://schemas.microsoft.com/office/powerpoint/2010/main" val="3465277339"/>
              </p:ext>
            </p:extLst>
          </p:nvPr>
        </p:nvGraphicFramePr>
        <p:xfrm>
          <a:off x="1927" y="1750"/>
          <a:ext cx="1750" cy="1750"/>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2" name="think-cell data - do not delete" hidden="1">
                        <a:extLst>
                          <a:ext uri="{FF2B5EF4-FFF2-40B4-BE49-F238E27FC236}">
                            <a16:creationId xmlns:a16="http://schemas.microsoft.com/office/drawing/2014/main" id="{62D94868-8B78-8C34-6BF3-66AD163DA86F}"/>
                          </a:ext>
                        </a:extLst>
                      </p:cNvPr>
                      <p:cNvPicPr/>
                      <p:nvPr/>
                    </p:nvPicPr>
                    <p:blipFill>
                      <a:blip r:embed="rId5"/>
                      <a:stretch>
                        <a:fillRect/>
                      </a:stretch>
                    </p:blipFill>
                    <p:spPr>
                      <a:xfrm>
                        <a:off x="1927" y="1750"/>
                        <a:ext cx="1750" cy="1750"/>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F3DFD847-9F00-4995-8EB7-742288930A19}"/>
              </a:ext>
            </a:extLst>
          </p:cNvPr>
          <p:cNvSpPr>
            <a:spLocks noGrp="1"/>
          </p:cNvSpPr>
          <p:nvPr>
            <p:ph type="ctrTitle"/>
          </p:nvPr>
        </p:nvSpPr>
        <p:spPr/>
        <p:txBody>
          <a:bodyPr vert="horz"/>
          <a:lstStyle/>
          <a:p>
            <a:r>
              <a:rPr lang="en-GB" noProof="0"/>
              <a:t>“This is my story. It’s your case but it’s my story.”</a:t>
            </a:r>
            <a:endParaRPr lang="en-GB"/>
          </a:p>
        </p:txBody>
      </p:sp>
      <p:sp>
        <p:nvSpPr>
          <p:cNvPr id="5" name="Subtitle 4"/>
          <p:cNvSpPr>
            <a:spLocks noGrp="1"/>
          </p:cNvSpPr>
          <p:nvPr>
            <p:ph type="body" sz="quarter" idx="11"/>
          </p:nvPr>
        </p:nvSpPr>
        <p:spPr>
          <a:xfrm>
            <a:off x="1100813" y="5634795"/>
            <a:ext cx="5786570" cy="892875"/>
          </a:xfrm>
          <a:ln>
            <a:noFill/>
          </a:ln>
        </p:spPr>
        <p:txBody>
          <a:bodyPr/>
          <a:lstStyle/>
          <a:p>
            <a:r>
              <a:rPr lang="en-GB" noProof="0" dirty="0"/>
              <a:t>Interview study: </a:t>
            </a:r>
            <a:r>
              <a:rPr lang="en-AU" noProof="0" dirty="0"/>
              <a:t>Experiences of complainants of sexual offences in the NSW criminal justice system</a:t>
            </a:r>
          </a:p>
          <a:p>
            <a:endParaRPr lang="en-GB" dirty="0"/>
          </a:p>
          <a:p>
            <a:r>
              <a:rPr lang="en-GB" dirty="0"/>
              <a:t>Elena Campbell (Centre for Innovative Justice, RMIT) and Frances Lockie (KPMG)</a:t>
            </a:r>
          </a:p>
          <a:p>
            <a:endParaRPr lang="en-GB" noProof="0" dirty="0"/>
          </a:p>
          <a:p>
            <a:pPr lvl="1"/>
            <a:r>
              <a:rPr lang="en-GB" dirty="0"/>
              <a:t>14 August 2023</a:t>
            </a:r>
            <a:endParaRPr lang="en-GB" noProof="0" dirty="0"/>
          </a:p>
        </p:txBody>
      </p:sp>
      <p:pic>
        <p:nvPicPr>
          <p:cNvPr id="6" name="Picture 5" descr="A group of circles with a black background&#10;&#10;Description automatically generated">
            <a:extLst>
              <a:ext uri="{FF2B5EF4-FFF2-40B4-BE49-F238E27FC236}">
                <a16:creationId xmlns:a16="http://schemas.microsoft.com/office/drawing/2014/main" id="{7B80056C-6967-4D53-CF4F-1D87E35309A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98582" y="377587"/>
            <a:ext cx="2388801" cy="491093"/>
          </a:xfrm>
          <a:prstGeom prst="rect">
            <a:avLst/>
          </a:prstGeom>
        </p:spPr>
      </p:pic>
    </p:spTree>
    <p:extLst>
      <p:ext uri="{BB962C8B-B14F-4D97-AF65-F5344CB8AC3E}">
        <p14:creationId xmlns:p14="http://schemas.microsoft.com/office/powerpoint/2010/main" val="3826440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1EFAAF8-ED82-9AF9-EA11-E894BC68A53E}"/>
              </a:ext>
            </a:extLst>
          </p:cNvPr>
          <p:cNvGraphicFramePr>
            <a:graphicFrameLocks noChangeAspect="1"/>
          </p:cNvGraphicFramePr>
          <p:nvPr>
            <p:custDataLst>
              <p:tags r:id="rId1"/>
            </p:custDataLst>
            <p:extLst>
              <p:ext uri="{D42A27DB-BD31-4B8C-83A1-F6EECF244321}">
                <p14:modId xmlns:p14="http://schemas.microsoft.com/office/powerpoint/2010/main" val="37366576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3" name="think-cell data - do not delete" hidden="1">
                        <a:extLst>
                          <a:ext uri="{FF2B5EF4-FFF2-40B4-BE49-F238E27FC236}">
                            <a16:creationId xmlns:a16="http://schemas.microsoft.com/office/drawing/2014/main" id="{D1EFAAF8-ED82-9AF9-EA11-E894BC68A53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3D4E10D4-E090-4D28-A3DF-3F8B513AA748}"/>
              </a:ext>
            </a:extLst>
          </p:cNvPr>
          <p:cNvSpPr>
            <a:spLocks noGrp="1"/>
          </p:cNvSpPr>
          <p:nvPr>
            <p:ph type="title"/>
          </p:nvPr>
        </p:nvSpPr>
        <p:spPr/>
        <p:txBody>
          <a:bodyPr vert="horz"/>
          <a:lstStyle/>
          <a:p>
            <a:r>
              <a:rPr lang="en-AU"/>
              <a:t>Barriers to reporting a sexual offence: Police and justice related factors</a:t>
            </a:r>
          </a:p>
        </p:txBody>
      </p:sp>
      <p:graphicFrame>
        <p:nvGraphicFramePr>
          <p:cNvPr id="11" name="Table 10">
            <a:extLst>
              <a:ext uri="{FF2B5EF4-FFF2-40B4-BE49-F238E27FC236}">
                <a16:creationId xmlns:a16="http://schemas.microsoft.com/office/drawing/2014/main" id="{24654D37-F648-088D-0302-DB12EE2FEA8E}"/>
              </a:ext>
            </a:extLst>
          </p:cNvPr>
          <p:cNvGraphicFramePr>
            <a:graphicFrameLocks noGrp="1"/>
          </p:cNvGraphicFramePr>
          <p:nvPr>
            <p:extLst>
              <p:ext uri="{D42A27DB-BD31-4B8C-83A1-F6EECF244321}">
                <p14:modId xmlns:p14="http://schemas.microsoft.com/office/powerpoint/2010/main" val="416440586"/>
              </p:ext>
            </p:extLst>
          </p:nvPr>
        </p:nvGraphicFramePr>
        <p:xfrm>
          <a:off x="592931" y="3170811"/>
          <a:ext cx="6024062" cy="1892300"/>
        </p:xfrm>
        <a:graphic>
          <a:graphicData uri="http://schemas.openxmlformats.org/drawingml/2006/table">
            <a:tbl>
              <a:tblPr firstRow="1" firstCol="1" bandRow="1"/>
              <a:tblGrid>
                <a:gridCol w="5203812">
                  <a:extLst>
                    <a:ext uri="{9D8B030D-6E8A-4147-A177-3AD203B41FA5}">
                      <a16:colId xmlns:a16="http://schemas.microsoft.com/office/drawing/2014/main" val="736515840"/>
                    </a:ext>
                  </a:extLst>
                </a:gridCol>
                <a:gridCol w="820250">
                  <a:extLst>
                    <a:ext uri="{9D8B030D-6E8A-4147-A177-3AD203B41FA5}">
                      <a16:colId xmlns:a16="http://schemas.microsoft.com/office/drawing/2014/main" val="3565737987"/>
                    </a:ext>
                  </a:extLst>
                </a:gridCol>
              </a:tblGrid>
              <a:tr h="1054099">
                <a:tc>
                  <a:txBody>
                    <a:bodyPr/>
                    <a:lstStyle/>
                    <a:p>
                      <a:pPr>
                        <a:spcAft>
                          <a:spcPts val="600"/>
                        </a:spcAft>
                      </a:pPr>
                      <a:r>
                        <a:rPr lang="en-AU" sz="1500" i="1">
                          <a:solidFill>
                            <a:srgbClr val="000000"/>
                          </a:solidFill>
                          <a:effectLst/>
                          <a:latin typeface="Arial" panose="020B0604020202020204" pitchFamily="34" charset="0"/>
                          <a:ea typeface="Calibri" panose="020F0502020204030204" pitchFamily="34" charset="0"/>
                          <a:cs typeface="Arial" panose="020B0604020202020204" pitchFamily="34" charset="0"/>
                        </a:rPr>
                        <a:t>“…when I was growing up, you see a police car, you run and hide. … Now I’m trying </a:t>
                      </a:r>
                      <a:r>
                        <a:rPr lang="en-AU" sz="1500" i="1">
                          <a:solidFill>
                            <a:srgbClr val="000000"/>
                          </a:solidFill>
                          <a:effectLst/>
                          <a:latin typeface="+mn-lt"/>
                          <a:ea typeface="Calibri" panose="020F0502020204030204" pitchFamily="34" charset="0"/>
                          <a:cs typeface="Arial" panose="020B0604020202020204" pitchFamily="34" charset="0"/>
                        </a:rPr>
                        <a:t>to teach my grandkids that police are safe, but they see them taking our people away in handcuffs. They think they’re the bad guys… Then [child protection] march into our communities and rip our children away too.” </a:t>
                      </a:r>
                    </a:p>
                    <a:p>
                      <a:pPr>
                        <a:spcAft>
                          <a:spcPts val="600"/>
                        </a:spcAft>
                      </a:pPr>
                      <a:r>
                        <a:rPr lang="en-AU" sz="1500" b="1" i="1">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AU" sz="1500" b="1" i="1">
                          <a:effectLst/>
                          <a:latin typeface="+mn-lt"/>
                          <a:ea typeface="Calibri" panose="020F0502020204030204" pitchFamily="34" charset="0"/>
                          <a:cs typeface="Arial" panose="020B0604020202020204" pitchFamily="34" charset="0"/>
                        </a:rPr>
                        <a:t> Participant 32</a:t>
                      </a:r>
                      <a:endParaRPr lang="en-AU" sz="1500" b="1" i="1">
                        <a:solidFill>
                          <a:srgbClr val="000000"/>
                        </a:solidFill>
                        <a:effectLst/>
                        <a:latin typeface="+mn-lt"/>
                        <a:ea typeface="Calibri" panose="020F0502020204030204" pitchFamily="34" charset="0"/>
                        <a:cs typeface="Arial" panose="020B0604020202020204" pitchFamily="34" charset="0"/>
                      </a:endParaRPr>
                    </a:p>
                  </a:txBody>
                  <a:tcPr marL="215900" marR="215900" marT="107950" marB="107950">
                    <a:lnL>
                      <a:noFill/>
                    </a:lnL>
                    <a:lnR>
                      <a:noFill/>
                    </a:lnR>
                    <a:lnT>
                      <a:noFill/>
                    </a:lnT>
                    <a:lnB>
                      <a:noFill/>
                    </a:lnB>
                    <a:solidFill>
                      <a:srgbClr val="F4EDFD"/>
                    </a:solidFill>
                  </a:tcPr>
                </a:tc>
                <a:tc>
                  <a:txBody>
                    <a:bodyPr/>
                    <a:lstStyle/>
                    <a:p>
                      <a:pPr>
                        <a:lnSpc>
                          <a:spcPct val="107000"/>
                        </a:lnSpc>
                        <a:spcAft>
                          <a:spcPts val="600"/>
                        </a:spcAft>
                      </a:pPr>
                      <a:endParaRPr lang="en-AU" sz="4800">
                        <a:solidFill>
                          <a:srgbClr val="7213EA"/>
                        </a:solidFill>
                        <a:effectLst/>
                        <a:latin typeface="Arial" panose="020B0604020202020204" pitchFamily="34" charset="0"/>
                        <a:ea typeface="Calibri" panose="020F0502020204030204" pitchFamily="34" charset="0"/>
                        <a:cs typeface="Arial" panose="020B0604020202020204" pitchFamily="34" charset="0"/>
                      </a:endParaRPr>
                    </a:p>
                  </a:txBody>
                  <a:tcPr marL="180340" marR="107950" marT="107950" marB="107950">
                    <a:lnL>
                      <a:noFill/>
                    </a:lnL>
                    <a:lnR>
                      <a:noFill/>
                    </a:lnR>
                    <a:lnT>
                      <a:noFill/>
                    </a:lnT>
                    <a:lnB w="76200" cap="flat" cmpd="sng" algn="ctr">
                      <a:solidFill>
                        <a:srgbClr val="7213EA"/>
                      </a:solidFill>
                      <a:prstDash val="solid"/>
                      <a:round/>
                      <a:headEnd type="none" w="med" len="med"/>
                      <a:tailEnd type="none" w="med" len="med"/>
                    </a:lnB>
                    <a:solidFill>
                      <a:srgbClr val="FFFFFF"/>
                    </a:solidFill>
                  </a:tcPr>
                </a:tc>
                <a:extLst>
                  <a:ext uri="{0D108BD9-81ED-4DB2-BD59-A6C34878D82A}">
                    <a16:rowId xmlns:a16="http://schemas.microsoft.com/office/drawing/2014/main" val="574437857"/>
                  </a:ext>
                </a:extLst>
              </a:tr>
            </a:tbl>
          </a:graphicData>
        </a:graphic>
      </p:graphicFrame>
      <p:pic>
        <p:nvPicPr>
          <p:cNvPr id="12" name="Graphic 11">
            <a:extLst>
              <a:ext uri="{FF2B5EF4-FFF2-40B4-BE49-F238E27FC236}">
                <a16:creationId xmlns:a16="http://schemas.microsoft.com/office/drawing/2014/main" id="{73D8BF35-C2EB-BEF4-1EB1-D1B96397D029}"/>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84131" y="3956722"/>
            <a:ext cx="438150" cy="446087"/>
          </a:xfrm>
          <a:prstGeom prst="rect">
            <a:avLst/>
          </a:prstGeom>
        </p:spPr>
      </p:pic>
      <p:sp>
        <p:nvSpPr>
          <p:cNvPr id="10" name="Text Placeholder 7">
            <a:extLst>
              <a:ext uri="{FF2B5EF4-FFF2-40B4-BE49-F238E27FC236}">
                <a16:creationId xmlns:a16="http://schemas.microsoft.com/office/drawing/2014/main" id="{D57F1E04-506E-62B4-9DBB-0A911EC99525}"/>
              </a:ext>
            </a:extLst>
          </p:cNvPr>
          <p:cNvSpPr txBox="1">
            <a:spLocks/>
          </p:cNvSpPr>
          <p:nvPr/>
        </p:nvSpPr>
        <p:spPr>
          <a:xfrm>
            <a:off x="0" y="1533548"/>
            <a:ext cx="13439775" cy="1054099"/>
          </a:xfrm>
          <a:prstGeom prst="rect">
            <a:avLst/>
          </a:prstGeom>
          <a:solidFill>
            <a:schemeClr val="accent5"/>
          </a:solidFill>
        </p:spPr>
        <p:txBody>
          <a:bodyPr vert="horz" lIns="864000" tIns="0" rIns="864000" bIns="0" rtlCol="0" anchor="ctr" anchorCtr="0">
            <a:noAutofit/>
          </a:bodyPr>
          <a:lstStyle>
            <a:lvl1pPr marL="0" indent="0" algn="l" defTabSz="914400" rtl="0" eaLnBrk="1" latinLnBrk="0" hangingPunct="1">
              <a:lnSpc>
                <a:spcPct val="100000"/>
              </a:lnSpc>
              <a:spcBef>
                <a:spcPts val="0"/>
              </a:spcBef>
              <a:spcAft>
                <a:spcPts val="600"/>
              </a:spcAft>
              <a:buFontTx/>
              <a:buNone/>
              <a:defRPr sz="1600" b="0"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600" kern="1200">
                <a:solidFill>
                  <a:schemeClr val="accent2"/>
                </a:solidFill>
                <a:latin typeface="+mn-lt"/>
                <a:ea typeface="+mn-ea"/>
                <a:cs typeface="+mn-cs"/>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lvl="0" algn="ctr">
              <a:spcBef>
                <a:spcPts val="600"/>
              </a:spcBef>
              <a:spcAft>
                <a:spcPts val="600"/>
              </a:spcAft>
              <a:buSzPts val="1000"/>
            </a:pPr>
            <a:r>
              <a:rPr lang="en-AU" sz="16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A fear of police can act as a barrier to reporting. Victim-survivors may fear police because they have had no interaction with the justice system, because they have had multiple interactions, or because they are members of population groups with experiences of disproportionate contact with police. </a:t>
            </a:r>
          </a:p>
        </p:txBody>
      </p:sp>
      <p:sp>
        <p:nvSpPr>
          <p:cNvPr id="19" name="Text Placeholder 5">
            <a:extLst>
              <a:ext uri="{FF2B5EF4-FFF2-40B4-BE49-F238E27FC236}">
                <a16:creationId xmlns:a16="http://schemas.microsoft.com/office/drawing/2014/main" id="{6C8DAEAB-3B8F-4159-F071-8B998F21D6BE}"/>
              </a:ext>
            </a:extLst>
          </p:cNvPr>
          <p:cNvSpPr txBox="1">
            <a:spLocks/>
          </p:cNvSpPr>
          <p:nvPr/>
        </p:nvSpPr>
        <p:spPr>
          <a:xfrm>
            <a:off x="592931" y="2802924"/>
            <a:ext cx="6024062" cy="481062"/>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200" b="0"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200" b="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200" b="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200" b="0" kern="1200">
                <a:solidFill>
                  <a:schemeClr val="tx1"/>
                </a:solidFill>
                <a:latin typeface="+mn-lt"/>
                <a:ea typeface="+mn-ea"/>
                <a:cs typeface="+mn-cs"/>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200" b="0" kern="1200" baseline="0">
                <a:solidFill>
                  <a:schemeClr val="tx1"/>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r>
              <a:rPr lang="en-AU" sz="1600" b="1">
                <a:solidFill>
                  <a:schemeClr val="accent5"/>
                </a:solidFill>
              </a:rPr>
              <a:t>Complainants</a:t>
            </a:r>
          </a:p>
        </p:txBody>
      </p:sp>
      <p:sp>
        <p:nvSpPr>
          <p:cNvPr id="20" name="Text Placeholder 6">
            <a:extLst>
              <a:ext uri="{FF2B5EF4-FFF2-40B4-BE49-F238E27FC236}">
                <a16:creationId xmlns:a16="http://schemas.microsoft.com/office/drawing/2014/main" id="{F6BF4F5F-B60C-78C5-0F33-2187DB4999E6}"/>
              </a:ext>
            </a:extLst>
          </p:cNvPr>
          <p:cNvSpPr txBox="1">
            <a:spLocks/>
          </p:cNvSpPr>
          <p:nvPr/>
        </p:nvSpPr>
        <p:spPr>
          <a:xfrm>
            <a:off x="6973670" y="2802923"/>
            <a:ext cx="5476444" cy="481062"/>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200" b="0"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200" b="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200" b="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200" b="0" kern="1200">
                <a:solidFill>
                  <a:schemeClr val="tx1"/>
                </a:solidFill>
                <a:latin typeface="+mn-lt"/>
                <a:ea typeface="+mn-ea"/>
                <a:cs typeface="+mn-cs"/>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200" b="0" kern="1200" baseline="0">
                <a:solidFill>
                  <a:schemeClr val="tx1"/>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r>
              <a:rPr lang="en-AU" sz="1600" b="1">
                <a:solidFill>
                  <a:schemeClr val="tx2"/>
                </a:solidFill>
              </a:rPr>
              <a:t>Informants</a:t>
            </a:r>
          </a:p>
          <a:p>
            <a:endParaRPr lang="en-AU" sz="1600" b="1">
              <a:solidFill>
                <a:schemeClr val="accent5"/>
              </a:solidFill>
            </a:endParaRPr>
          </a:p>
        </p:txBody>
      </p:sp>
      <p:graphicFrame>
        <p:nvGraphicFramePr>
          <p:cNvPr id="23" name="Table 22">
            <a:extLst>
              <a:ext uri="{FF2B5EF4-FFF2-40B4-BE49-F238E27FC236}">
                <a16:creationId xmlns:a16="http://schemas.microsoft.com/office/drawing/2014/main" id="{820A97B5-B490-2B8A-2EDA-A06CD6022DD0}"/>
              </a:ext>
            </a:extLst>
          </p:cNvPr>
          <p:cNvGraphicFramePr>
            <a:graphicFrameLocks noGrp="1"/>
          </p:cNvGraphicFramePr>
          <p:nvPr>
            <p:extLst>
              <p:ext uri="{D42A27DB-BD31-4B8C-83A1-F6EECF244321}">
                <p14:modId xmlns:p14="http://schemas.microsoft.com/office/powerpoint/2010/main" val="3299416789"/>
              </p:ext>
            </p:extLst>
          </p:nvPr>
        </p:nvGraphicFramePr>
        <p:xfrm>
          <a:off x="6974325" y="3380466"/>
          <a:ext cx="6024062" cy="1435100"/>
        </p:xfrm>
        <a:graphic>
          <a:graphicData uri="http://schemas.openxmlformats.org/drawingml/2006/table">
            <a:tbl>
              <a:tblPr firstRow="1" firstCol="1" bandRow="1"/>
              <a:tblGrid>
                <a:gridCol w="663612">
                  <a:extLst>
                    <a:ext uri="{9D8B030D-6E8A-4147-A177-3AD203B41FA5}">
                      <a16:colId xmlns:a16="http://schemas.microsoft.com/office/drawing/2014/main" val="3365773474"/>
                    </a:ext>
                  </a:extLst>
                </a:gridCol>
                <a:gridCol w="5360450">
                  <a:extLst>
                    <a:ext uri="{9D8B030D-6E8A-4147-A177-3AD203B41FA5}">
                      <a16:colId xmlns:a16="http://schemas.microsoft.com/office/drawing/2014/main" val="361575619"/>
                    </a:ext>
                  </a:extLst>
                </a:gridCol>
              </a:tblGrid>
              <a:tr h="0">
                <a:tc>
                  <a:txBody>
                    <a:bodyPr/>
                    <a:lstStyle/>
                    <a:p>
                      <a:pPr>
                        <a:spcAft>
                          <a:spcPts val="600"/>
                        </a:spcAft>
                      </a:pPr>
                      <a:endParaRPr lang="en-AU" sz="1000" i="1">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107950" marR="107950" marT="107950" marB="107950">
                    <a:lnL>
                      <a:noFill/>
                    </a:lnL>
                    <a:lnR>
                      <a:noFill/>
                    </a:lnR>
                    <a:lnT>
                      <a:noFill/>
                    </a:lnT>
                    <a:lnB w="76200" cap="flat" cmpd="sng" algn="ctr">
                      <a:solidFill>
                        <a:srgbClr val="00338D"/>
                      </a:solidFill>
                      <a:prstDash val="solid"/>
                      <a:round/>
                      <a:headEnd type="none" w="med" len="med"/>
                      <a:tailEnd type="none" w="med" len="med"/>
                    </a:lnB>
                  </a:tcPr>
                </a:tc>
                <a:tc>
                  <a:txBody>
                    <a:bodyPr/>
                    <a:lstStyle/>
                    <a:p>
                      <a:pPr>
                        <a:spcAft>
                          <a:spcPts val="600"/>
                        </a:spcAft>
                      </a:pPr>
                      <a:r>
                        <a:rPr lang="en-AU" sz="1500" i="1">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AU" sz="1500" i="1">
                          <a:solidFill>
                            <a:srgbClr val="000000"/>
                          </a:solidFill>
                          <a:effectLst/>
                          <a:latin typeface="Arial" panose="020B0604020202020204" pitchFamily="34" charset="0"/>
                          <a:ea typeface="Calibri" panose="020F0502020204030204" pitchFamily="34" charset="0"/>
                          <a:cs typeface="Calibri" panose="020F0502020204030204" pitchFamily="34" charset="0"/>
                        </a:rPr>
                        <a:t>because they are migrant women who have relied on their partners to come here, who are waiting for visas, they don’t have money, it’s embarrassing – they feel like they can’t </a:t>
                      </a:r>
                      <a:r>
                        <a:rPr lang="en-AU" sz="1500" i="1">
                          <a:solidFill>
                            <a:srgbClr val="000000"/>
                          </a:solidFill>
                          <a:effectLst/>
                          <a:latin typeface="+mn-lt"/>
                          <a:ea typeface="Calibri" panose="020F0502020204030204" pitchFamily="34" charset="0"/>
                          <a:cs typeface="Calibri" panose="020F0502020204030204" pitchFamily="34" charset="0"/>
                        </a:rPr>
                        <a:t>do anything.”</a:t>
                      </a:r>
                      <a:endParaRPr lang="en-AU" sz="1500" i="1">
                        <a:solidFill>
                          <a:srgbClr val="000000"/>
                        </a:solidFill>
                        <a:effectLst/>
                        <a:latin typeface="+mn-lt"/>
                        <a:ea typeface="Calibri" panose="020F0502020204030204" pitchFamily="34" charset="0"/>
                        <a:cs typeface="Arial" panose="020B0604020202020204" pitchFamily="34" charset="0"/>
                      </a:endParaRPr>
                    </a:p>
                    <a:p>
                      <a:pPr>
                        <a:spcAft>
                          <a:spcPts val="600"/>
                        </a:spcAft>
                      </a:pPr>
                      <a:r>
                        <a:rPr lang="en-AU" sz="1500" b="1" i="1">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AU" sz="1500" b="1" i="1">
                          <a:effectLst/>
                          <a:latin typeface="+mn-lt"/>
                          <a:ea typeface="Calibri" panose="020F0502020204030204" pitchFamily="34" charset="0"/>
                          <a:cs typeface="Arial" panose="020B0604020202020204" pitchFamily="34" charset="0"/>
                        </a:rPr>
                        <a:t> Disability support service</a:t>
                      </a:r>
                      <a:endParaRPr lang="en-AU" sz="1500" b="1" i="1">
                        <a:solidFill>
                          <a:srgbClr val="000000"/>
                        </a:solidFill>
                        <a:effectLst/>
                        <a:latin typeface="+mn-lt"/>
                        <a:ea typeface="Calibri" panose="020F0502020204030204" pitchFamily="34" charset="0"/>
                        <a:cs typeface="Arial" panose="020B0604020202020204" pitchFamily="34" charset="0"/>
                      </a:endParaRPr>
                    </a:p>
                  </a:txBody>
                  <a:tcPr marL="215900" marR="0" marT="107950" marB="107950">
                    <a:lnL>
                      <a:noFill/>
                    </a:lnL>
                    <a:lnR>
                      <a:noFill/>
                    </a:lnR>
                    <a:lnT>
                      <a:noFill/>
                    </a:lnT>
                    <a:lnB>
                      <a:noFill/>
                    </a:lnB>
                    <a:solidFill>
                      <a:srgbClr val="E5EEFF"/>
                    </a:solidFill>
                  </a:tcPr>
                </a:tc>
                <a:extLst>
                  <a:ext uri="{0D108BD9-81ED-4DB2-BD59-A6C34878D82A}">
                    <a16:rowId xmlns:a16="http://schemas.microsoft.com/office/drawing/2014/main" val="2136531303"/>
                  </a:ext>
                </a:extLst>
              </a:tr>
            </a:tbl>
          </a:graphicData>
        </a:graphic>
      </p:graphicFrame>
      <p:pic>
        <p:nvPicPr>
          <p:cNvPr id="24" name="Graphic 23">
            <a:extLst>
              <a:ext uri="{FF2B5EF4-FFF2-40B4-BE49-F238E27FC236}">
                <a16:creationId xmlns:a16="http://schemas.microsoft.com/office/drawing/2014/main" id="{811E8F00-8D8D-E5C6-3D7A-4CD6F4612C47}"/>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973668" y="3730986"/>
            <a:ext cx="438150" cy="444500"/>
          </a:xfrm>
          <a:prstGeom prst="rect">
            <a:avLst/>
          </a:prstGeom>
        </p:spPr>
      </p:pic>
      <p:graphicFrame>
        <p:nvGraphicFramePr>
          <p:cNvPr id="6" name="Table 5">
            <a:extLst>
              <a:ext uri="{FF2B5EF4-FFF2-40B4-BE49-F238E27FC236}">
                <a16:creationId xmlns:a16="http://schemas.microsoft.com/office/drawing/2014/main" id="{B4BFE01F-030A-F0AB-08B6-46C55EC666E6}"/>
              </a:ext>
            </a:extLst>
          </p:cNvPr>
          <p:cNvGraphicFramePr>
            <a:graphicFrameLocks noGrp="1"/>
          </p:cNvGraphicFramePr>
          <p:nvPr>
            <p:extLst>
              <p:ext uri="{D42A27DB-BD31-4B8C-83A1-F6EECF244321}">
                <p14:modId xmlns:p14="http://schemas.microsoft.com/office/powerpoint/2010/main" val="3295059189"/>
              </p:ext>
            </p:extLst>
          </p:nvPr>
        </p:nvGraphicFramePr>
        <p:xfrm>
          <a:off x="6974346" y="5417646"/>
          <a:ext cx="6024041" cy="1206500"/>
        </p:xfrm>
        <a:graphic>
          <a:graphicData uri="http://schemas.openxmlformats.org/drawingml/2006/table">
            <a:tbl>
              <a:tblPr firstRow="1" firstCol="1" bandRow="1"/>
              <a:tblGrid>
                <a:gridCol w="5436337">
                  <a:extLst>
                    <a:ext uri="{9D8B030D-6E8A-4147-A177-3AD203B41FA5}">
                      <a16:colId xmlns:a16="http://schemas.microsoft.com/office/drawing/2014/main" val="3463824790"/>
                    </a:ext>
                  </a:extLst>
                </a:gridCol>
                <a:gridCol w="587704">
                  <a:extLst>
                    <a:ext uri="{9D8B030D-6E8A-4147-A177-3AD203B41FA5}">
                      <a16:colId xmlns:a16="http://schemas.microsoft.com/office/drawing/2014/main" val="2487576447"/>
                    </a:ext>
                  </a:extLst>
                </a:gridCol>
              </a:tblGrid>
              <a:tr h="445135">
                <a:tc>
                  <a:txBody>
                    <a:bodyPr/>
                    <a:lstStyle/>
                    <a:p>
                      <a:pPr>
                        <a:spcAft>
                          <a:spcPts val="600"/>
                        </a:spcAft>
                      </a:pPr>
                      <a:r>
                        <a:rPr lang="en-AU" sz="1500" i="1">
                          <a:solidFill>
                            <a:srgbClr val="000000"/>
                          </a:solidFill>
                          <a:effectLst/>
                          <a:latin typeface="Arial" panose="020B0604020202020204" pitchFamily="34" charset="0"/>
                          <a:ea typeface="Calibri" panose="020F0502020204030204" pitchFamily="34" charset="0"/>
                          <a:cs typeface="Arial" panose="020B0604020202020204" pitchFamily="34" charset="0"/>
                        </a:rPr>
                        <a:t>“Police has never been a place of safety [for Aboriginal people] and there is so much trauma around that process and system.”</a:t>
                      </a:r>
                      <a:endParaRPr lang="en-AU" sz="1500" b="0">
                        <a:effectLst/>
                        <a:latin typeface="+mn-lt"/>
                        <a:ea typeface="Calibri" panose="020F0502020204030204" pitchFamily="34" charset="0"/>
                        <a:cs typeface="Arial" panose="020B0604020202020204" pitchFamily="34" charset="0"/>
                      </a:endParaRPr>
                    </a:p>
                    <a:p>
                      <a:pPr>
                        <a:spcAft>
                          <a:spcPts val="600"/>
                        </a:spcAft>
                      </a:pPr>
                      <a:r>
                        <a:rPr lang="en-AU" sz="1500" b="1" i="1">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AU" sz="1500" b="1" i="1">
                          <a:effectLst/>
                          <a:latin typeface="+mn-lt"/>
                          <a:ea typeface="Calibri" panose="020F0502020204030204" pitchFamily="34" charset="0"/>
                          <a:cs typeface="Arial" panose="020B0604020202020204" pitchFamily="34" charset="0"/>
                        </a:rPr>
                        <a:t> Legal practitioner</a:t>
                      </a:r>
                    </a:p>
                  </a:txBody>
                  <a:tcPr marL="215900" marR="215900" marT="107950" marB="107950">
                    <a:lnL>
                      <a:noFill/>
                    </a:lnL>
                    <a:lnR>
                      <a:noFill/>
                    </a:lnR>
                    <a:lnT>
                      <a:noFill/>
                    </a:lnT>
                    <a:lnB>
                      <a:noFill/>
                    </a:lnB>
                    <a:solidFill>
                      <a:srgbClr val="E5EEFF"/>
                    </a:solidFill>
                  </a:tcPr>
                </a:tc>
                <a:tc>
                  <a:txBody>
                    <a:bodyPr/>
                    <a:lstStyle/>
                    <a:p>
                      <a:pPr>
                        <a:lnSpc>
                          <a:spcPct val="107000"/>
                        </a:lnSpc>
                        <a:spcAft>
                          <a:spcPts val="600"/>
                        </a:spcAft>
                      </a:pPr>
                      <a:endParaRPr lang="en-AU" sz="2800">
                        <a:solidFill>
                          <a:srgbClr val="7213EA"/>
                        </a:solidFill>
                        <a:effectLst/>
                        <a:latin typeface="Arial" panose="020B0604020202020204" pitchFamily="34" charset="0"/>
                        <a:ea typeface="Calibri" panose="020F0502020204030204" pitchFamily="34" charset="0"/>
                        <a:cs typeface="Arial" panose="020B0604020202020204" pitchFamily="34" charset="0"/>
                      </a:endParaRPr>
                    </a:p>
                  </a:txBody>
                  <a:tcPr marL="180340" marR="107950" marT="107950" marB="107950">
                    <a:lnL>
                      <a:noFill/>
                    </a:lnL>
                    <a:lnR>
                      <a:noFill/>
                    </a:lnR>
                    <a:lnT>
                      <a:noFill/>
                    </a:lnT>
                    <a:lnB w="76200" cap="flat" cmpd="sng" algn="ctr">
                      <a:solidFill>
                        <a:srgbClr val="00338D"/>
                      </a:solidFill>
                      <a:prstDash val="solid"/>
                      <a:round/>
                      <a:headEnd type="none" w="med" len="med"/>
                      <a:tailEnd type="none" w="med" len="med"/>
                    </a:lnB>
                    <a:solidFill>
                      <a:srgbClr val="FFFFFF"/>
                    </a:solidFill>
                  </a:tcPr>
                </a:tc>
                <a:extLst>
                  <a:ext uri="{0D108BD9-81ED-4DB2-BD59-A6C34878D82A}">
                    <a16:rowId xmlns:a16="http://schemas.microsoft.com/office/drawing/2014/main" val="3633943670"/>
                  </a:ext>
                </a:extLst>
              </a:tr>
            </a:tbl>
          </a:graphicData>
        </a:graphic>
      </p:graphicFrame>
      <p:pic>
        <p:nvPicPr>
          <p:cNvPr id="7" name="Graphic 6">
            <a:extLst>
              <a:ext uri="{FF2B5EF4-FFF2-40B4-BE49-F238E27FC236}">
                <a16:creationId xmlns:a16="http://schemas.microsoft.com/office/drawing/2014/main" id="{6F18714F-E6D2-E8B8-F3FC-CAEA77131512}"/>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560237" y="5683149"/>
            <a:ext cx="438150" cy="445135"/>
          </a:xfrm>
          <a:prstGeom prst="rect">
            <a:avLst/>
          </a:prstGeom>
        </p:spPr>
      </p:pic>
      <p:graphicFrame>
        <p:nvGraphicFramePr>
          <p:cNvPr id="8" name="Table 7">
            <a:extLst>
              <a:ext uri="{FF2B5EF4-FFF2-40B4-BE49-F238E27FC236}">
                <a16:creationId xmlns:a16="http://schemas.microsoft.com/office/drawing/2014/main" id="{FCBDF36D-1C9E-0984-F782-B741982375F5}"/>
              </a:ext>
            </a:extLst>
          </p:cNvPr>
          <p:cNvGraphicFramePr>
            <a:graphicFrameLocks noGrp="1"/>
          </p:cNvGraphicFramePr>
          <p:nvPr>
            <p:extLst>
              <p:ext uri="{D42A27DB-BD31-4B8C-83A1-F6EECF244321}">
                <p14:modId xmlns:p14="http://schemas.microsoft.com/office/powerpoint/2010/main" val="226105549"/>
              </p:ext>
            </p:extLst>
          </p:nvPr>
        </p:nvGraphicFramePr>
        <p:xfrm>
          <a:off x="592931" y="5308577"/>
          <a:ext cx="6024042" cy="1435100"/>
        </p:xfrm>
        <a:graphic>
          <a:graphicData uri="http://schemas.openxmlformats.org/drawingml/2006/table">
            <a:tbl>
              <a:tblPr firstRow="1" firstCol="1" bandRow="1"/>
              <a:tblGrid>
                <a:gridCol w="821005">
                  <a:extLst>
                    <a:ext uri="{9D8B030D-6E8A-4147-A177-3AD203B41FA5}">
                      <a16:colId xmlns:a16="http://schemas.microsoft.com/office/drawing/2014/main" val="2162115719"/>
                    </a:ext>
                  </a:extLst>
                </a:gridCol>
                <a:gridCol w="5203037">
                  <a:extLst>
                    <a:ext uri="{9D8B030D-6E8A-4147-A177-3AD203B41FA5}">
                      <a16:colId xmlns:a16="http://schemas.microsoft.com/office/drawing/2014/main" val="3499163963"/>
                    </a:ext>
                  </a:extLst>
                </a:gridCol>
              </a:tblGrid>
              <a:tr h="0">
                <a:tc>
                  <a:txBody>
                    <a:bodyPr/>
                    <a:lstStyle/>
                    <a:p>
                      <a:endParaRPr lang="en-AU" sz="1000" i="1">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107950" marR="107950" marT="107950" marB="107950">
                    <a:lnL>
                      <a:noFill/>
                    </a:lnL>
                    <a:lnR>
                      <a:noFill/>
                    </a:lnR>
                    <a:lnT>
                      <a:noFill/>
                    </a:lnT>
                    <a:lnB w="76200" cap="flat" cmpd="sng" algn="ctr">
                      <a:solidFill>
                        <a:srgbClr val="7213EA"/>
                      </a:solidFill>
                      <a:prstDash val="solid"/>
                      <a:round/>
                      <a:headEnd type="none" w="med" len="med"/>
                      <a:tailEnd type="none" w="med" len="med"/>
                    </a:lnB>
                  </a:tcPr>
                </a:tc>
                <a:tc>
                  <a:txBody>
                    <a:bodyPr/>
                    <a:lstStyle/>
                    <a:p>
                      <a:pPr>
                        <a:spcAft>
                          <a:spcPts val="600"/>
                        </a:spcAft>
                      </a:pPr>
                      <a:r>
                        <a:rPr lang="en-AU" sz="1500" i="1">
                          <a:solidFill>
                            <a:srgbClr val="000000"/>
                          </a:solidFill>
                          <a:effectLst/>
                          <a:latin typeface="Arial" panose="020B0604020202020204" pitchFamily="34" charset="0"/>
                          <a:ea typeface="Calibri" panose="020F0502020204030204" pitchFamily="34" charset="0"/>
                          <a:cs typeface="Arial" panose="020B0604020202020204" pitchFamily="34" charset="0"/>
                        </a:rPr>
                        <a:t>“I did not feel comfortable calling police… I wasn’t out as a sex worker, that was like a big concern for me that once I would be on government records as being a sex worker.”</a:t>
                      </a:r>
                    </a:p>
                    <a:p>
                      <a:pPr>
                        <a:spcAft>
                          <a:spcPts val="600"/>
                        </a:spcAft>
                      </a:pPr>
                      <a:r>
                        <a:rPr lang="en-AU" sz="1500" b="1" i="1">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AU" sz="1500" b="1" i="1">
                          <a:effectLst/>
                          <a:latin typeface="+mn-lt"/>
                          <a:ea typeface="Calibri" panose="020F0502020204030204" pitchFamily="34" charset="0"/>
                          <a:cs typeface="Arial" panose="020B0604020202020204" pitchFamily="34" charset="0"/>
                        </a:rPr>
                        <a:t> </a:t>
                      </a:r>
                      <a:r>
                        <a:rPr lang="en-AU" sz="1500" b="1" i="1">
                          <a:solidFill>
                            <a:srgbClr val="000000"/>
                          </a:solidFill>
                          <a:effectLst/>
                          <a:latin typeface="Arial" panose="020B0604020202020204" pitchFamily="34" charset="0"/>
                          <a:ea typeface="Calibri" panose="020F0502020204030204" pitchFamily="34" charset="0"/>
                          <a:cs typeface="Arial" panose="020B0604020202020204" pitchFamily="34" charset="0"/>
                        </a:rPr>
                        <a:t> Participant 6</a:t>
                      </a:r>
                    </a:p>
                  </a:txBody>
                  <a:tcPr marL="215900" marR="288290" marT="107950" marB="107950">
                    <a:lnL>
                      <a:noFill/>
                    </a:lnL>
                    <a:lnR>
                      <a:noFill/>
                    </a:lnR>
                    <a:lnT>
                      <a:noFill/>
                    </a:lnT>
                    <a:lnB>
                      <a:noFill/>
                    </a:lnB>
                    <a:solidFill>
                      <a:srgbClr val="F4EDFD"/>
                    </a:solidFill>
                  </a:tcPr>
                </a:tc>
                <a:extLst>
                  <a:ext uri="{0D108BD9-81ED-4DB2-BD59-A6C34878D82A}">
                    <a16:rowId xmlns:a16="http://schemas.microsoft.com/office/drawing/2014/main" val="2657264556"/>
                  </a:ext>
                </a:extLst>
              </a:tr>
            </a:tbl>
          </a:graphicData>
        </a:graphic>
      </p:graphicFrame>
      <p:pic>
        <p:nvPicPr>
          <p:cNvPr id="9" name="Graphic 8">
            <a:extLst>
              <a:ext uri="{FF2B5EF4-FFF2-40B4-BE49-F238E27FC236}">
                <a16:creationId xmlns:a16="http://schemas.microsoft.com/office/drawing/2014/main" id="{821C4023-1EFC-CC0E-2DA7-413AAA01267D}"/>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7358" y="5927692"/>
            <a:ext cx="415104" cy="446087"/>
          </a:xfrm>
          <a:prstGeom prst="rect">
            <a:avLst/>
          </a:prstGeom>
        </p:spPr>
      </p:pic>
    </p:spTree>
    <p:extLst>
      <p:ext uri="{BB962C8B-B14F-4D97-AF65-F5344CB8AC3E}">
        <p14:creationId xmlns:p14="http://schemas.microsoft.com/office/powerpoint/2010/main" val="686947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7A38D9E-4F3A-B4D6-2618-C01F05551A32}"/>
              </a:ext>
            </a:extLst>
          </p:cNvPr>
          <p:cNvSpPr/>
          <p:nvPr/>
        </p:nvSpPr>
        <p:spPr>
          <a:xfrm>
            <a:off x="1" y="6543075"/>
            <a:ext cx="13439774" cy="991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4610" tIns="54610" rIns="54610" bIns="54610" rtlCol="0" anchor="ctr"/>
          <a:lstStyle/>
          <a:p>
            <a:pPr algn="l"/>
            <a:endParaRPr lang="en-AU" sz="1500" err="1">
              <a:solidFill>
                <a:schemeClr val="bg1"/>
              </a:solidFill>
            </a:endParaRPr>
          </a:p>
        </p:txBody>
      </p:sp>
      <p:graphicFrame>
        <p:nvGraphicFramePr>
          <p:cNvPr id="22" name="Table 21">
            <a:extLst>
              <a:ext uri="{FF2B5EF4-FFF2-40B4-BE49-F238E27FC236}">
                <a16:creationId xmlns:a16="http://schemas.microsoft.com/office/drawing/2014/main" id="{8CEB70E5-8BB8-C2FE-F849-67CF8581E02D}"/>
              </a:ext>
            </a:extLst>
          </p:cNvPr>
          <p:cNvGraphicFramePr>
            <a:graphicFrameLocks noGrp="1"/>
          </p:cNvGraphicFramePr>
          <p:nvPr>
            <p:extLst>
              <p:ext uri="{D42A27DB-BD31-4B8C-83A1-F6EECF244321}">
                <p14:modId xmlns:p14="http://schemas.microsoft.com/office/powerpoint/2010/main" val="2877193230"/>
              </p:ext>
            </p:extLst>
          </p:nvPr>
        </p:nvGraphicFramePr>
        <p:xfrm>
          <a:off x="630420" y="4189934"/>
          <a:ext cx="6358489" cy="1435100"/>
        </p:xfrm>
        <a:graphic>
          <a:graphicData uri="http://schemas.openxmlformats.org/drawingml/2006/table">
            <a:tbl>
              <a:tblPr firstRow="1" firstCol="1" bandRow="1"/>
              <a:tblGrid>
                <a:gridCol w="866587">
                  <a:extLst>
                    <a:ext uri="{9D8B030D-6E8A-4147-A177-3AD203B41FA5}">
                      <a16:colId xmlns:a16="http://schemas.microsoft.com/office/drawing/2014/main" val="2162115719"/>
                    </a:ext>
                  </a:extLst>
                </a:gridCol>
                <a:gridCol w="5491902">
                  <a:extLst>
                    <a:ext uri="{9D8B030D-6E8A-4147-A177-3AD203B41FA5}">
                      <a16:colId xmlns:a16="http://schemas.microsoft.com/office/drawing/2014/main" val="3499163963"/>
                    </a:ext>
                  </a:extLst>
                </a:gridCol>
              </a:tblGrid>
              <a:tr h="0">
                <a:tc>
                  <a:txBody>
                    <a:bodyPr/>
                    <a:lstStyle/>
                    <a:p>
                      <a:endParaRPr lang="en-AU" sz="1000" i="1">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107950" marR="107950" marT="107950" marB="107950">
                    <a:lnL>
                      <a:noFill/>
                    </a:lnL>
                    <a:lnR>
                      <a:noFill/>
                    </a:lnR>
                    <a:lnT>
                      <a:noFill/>
                    </a:lnT>
                    <a:lnB w="76200" cap="flat" cmpd="sng" algn="ctr">
                      <a:solidFill>
                        <a:srgbClr val="7213EA"/>
                      </a:solidFill>
                      <a:prstDash val="solid"/>
                      <a:round/>
                      <a:headEnd type="none" w="med" len="med"/>
                      <a:tailEnd type="none" w="med" len="med"/>
                    </a:lnB>
                  </a:tcPr>
                </a:tc>
                <a:tc>
                  <a:txBody>
                    <a:bodyPr/>
                    <a:lstStyle/>
                    <a:p>
                      <a:r>
                        <a:rPr lang="en-AU" sz="1500" i="1">
                          <a:solidFill>
                            <a:srgbClr val="000000"/>
                          </a:solidFill>
                          <a:effectLst/>
                          <a:latin typeface="Arial" panose="020B0604020202020204" pitchFamily="34" charset="0"/>
                          <a:ea typeface="Calibri" panose="020F0502020204030204" pitchFamily="34" charset="0"/>
                          <a:cs typeface="Calibri" panose="020F0502020204030204" pitchFamily="34" charset="0"/>
                        </a:rPr>
                        <a:t>“from the start I let the officer know that all I want is for the… guys to realise that what they have done is wrong…. I just want him to talk to them and explain to them so that they won’t do it again…”</a:t>
                      </a:r>
                      <a:endParaRPr lang="en-AU" sz="1500" i="1">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spcBef>
                          <a:spcPts val="600"/>
                        </a:spcBef>
                      </a:pPr>
                      <a:r>
                        <a:rPr lang="en-AU" sz="1500" b="1" i="1">
                          <a:solidFill>
                            <a:srgbClr val="000000"/>
                          </a:solidFill>
                          <a:effectLst/>
                          <a:latin typeface="Arial" panose="020B0604020202020204" pitchFamily="34" charset="0"/>
                          <a:ea typeface="Calibri" panose="020F0502020204030204" pitchFamily="34" charset="0"/>
                          <a:cs typeface="Arial" panose="020B0604020202020204" pitchFamily="34" charset="0"/>
                        </a:rPr>
                        <a:t>– Participant 15</a:t>
                      </a:r>
                    </a:p>
                  </a:txBody>
                  <a:tcPr marL="215900" marR="288290" marT="107950" marB="107950">
                    <a:lnL>
                      <a:noFill/>
                    </a:lnL>
                    <a:lnR>
                      <a:noFill/>
                    </a:lnR>
                    <a:lnT>
                      <a:noFill/>
                    </a:lnT>
                    <a:lnB>
                      <a:noFill/>
                    </a:lnB>
                    <a:solidFill>
                      <a:srgbClr val="F4EDFD"/>
                    </a:solidFill>
                  </a:tcPr>
                </a:tc>
                <a:extLst>
                  <a:ext uri="{0D108BD9-81ED-4DB2-BD59-A6C34878D82A}">
                    <a16:rowId xmlns:a16="http://schemas.microsoft.com/office/drawing/2014/main" val="2657264556"/>
                  </a:ext>
                </a:extLst>
              </a:tr>
            </a:tbl>
          </a:graphicData>
        </a:graphic>
      </p:graphicFrame>
      <p:graphicFrame>
        <p:nvGraphicFramePr>
          <p:cNvPr id="3" name="think-cell data - do not delete" hidden="1">
            <a:extLst>
              <a:ext uri="{FF2B5EF4-FFF2-40B4-BE49-F238E27FC236}">
                <a16:creationId xmlns:a16="http://schemas.microsoft.com/office/drawing/2014/main" id="{D1EFAAF8-ED82-9AF9-EA11-E894BC68A53E}"/>
              </a:ext>
            </a:extLst>
          </p:cNvPr>
          <p:cNvGraphicFramePr>
            <a:graphicFrameLocks noChangeAspect="1"/>
          </p:cNvGraphicFramePr>
          <p:nvPr>
            <p:custDataLst>
              <p:tags r:id="rId1"/>
            </p:custDataLst>
            <p:extLst>
              <p:ext uri="{D42A27DB-BD31-4B8C-83A1-F6EECF244321}">
                <p14:modId xmlns:p14="http://schemas.microsoft.com/office/powerpoint/2010/main" val="4454931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3" name="think-cell data - do not delete" hidden="1">
                        <a:extLst>
                          <a:ext uri="{FF2B5EF4-FFF2-40B4-BE49-F238E27FC236}">
                            <a16:creationId xmlns:a16="http://schemas.microsoft.com/office/drawing/2014/main" id="{D1EFAAF8-ED82-9AF9-EA11-E894BC68A53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3D4E10D4-E090-4D28-A3DF-3F8B513AA748}"/>
              </a:ext>
            </a:extLst>
          </p:cNvPr>
          <p:cNvSpPr>
            <a:spLocks noGrp="1"/>
          </p:cNvSpPr>
          <p:nvPr>
            <p:ph type="title"/>
          </p:nvPr>
        </p:nvSpPr>
        <p:spPr/>
        <p:txBody>
          <a:bodyPr vert="horz"/>
          <a:lstStyle/>
          <a:p>
            <a:r>
              <a:rPr lang="en-AU"/>
              <a:t>Reasons for reporting </a:t>
            </a:r>
          </a:p>
        </p:txBody>
      </p:sp>
      <p:sp>
        <p:nvSpPr>
          <p:cNvPr id="8" name="Text Placeholder 7">
            <a:extLst>
              <a:ext uri="{FF2B5EF4-FFF2-40B4-BE49-F238E27FC236}">
                <a16:creationId xmlns:a16="http://schemas.microsoft.com/office/drawing/2014/main" id="{B107DEAA-0A0F-667C-45C8-24695F0E8682}"/>
              </a:ext>
            </a:extLst>
          </p:cNvPr>
          <p:cNvSpPr>
            <a:spLocks noGrp="1"/>
          </p:cNvSpPr>
          <p:nvPr>
            <p:ph type="body" sz="quarter" idx="12"/>
          </p:nvPr>
        </p:nvSpPr>
        <p:spPr>
          <a:xfrm>
            <a:off x="0" y="1512553"/>
            <a:ext cx="13439775" cy="1190816"/>
          </a:xfrm>
          <a:solidFill>
            <a:schemeClr val="accent5"/>
          </a:solidFill>
        </p:spPr>
        <p:txBody>
          <a:bodyPr lIns="864000" rIns="864000" anchor="ctr"/>
          <a:lstStyle/>
          <a:p>
            <a:pPr lvl="0" algn="ctr">
              <a:spcBef>
                <a:spcPts val="600"/>
              </a:spcBef>
              <a:spcAft>
                <a:spcPts val="600"/>
              </a:spcAft>
              <a:buSzPts val="1000"/>
            </a:pPr>
            <a:r>
              <a:rPr lang="en-AU" b="1">
                <a:solidFill>
                  <a:schemeClr val="bg1"/>
                </a:solidFill>
                <a:latin typeface="Arial" panose="020B0604020202020204" pitchFamily="34" charset="0"/>
                <a:ea typeface="Calibri" panose="020F0502020204030204" pitchFamily="34" charset="0"/>
                <a:cs typeface="Times New Roman" panose="02020603050405020304" pitchFamily="18" charset="0"/>
              </a:rPr>
              <a:t>There were a range of reasons for complainants reporting their experience to police, including: 1) wanting the perpetrator to experience a negative consequence 2) seeking accountability from the perpetrator, 3) reporting being initiated by others, 4) reporting as a result of safety fears, 5) being one of multiple complainants in the same prosecution, and 6) protecting others.</a:t>
            </a:r>
            <a:endParaRPr lang="en-AU" b="1">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11" name="Table 10">
            <a:extLst>
              <a:ext uri="{FF2B5EF4-FFF2-40B4-BE49-F238E27FC236}">
                <a16:creationId xmlns:a16="http://schemas.microsoft.com/office/drawing/2014/main" id="{24654D37-F648-088D-0302-DB12EE2FEA8E}"/>
              </a:ext>
            </a:extLst>
          </p:cNvPr>
          <p:cNvGraphicFramePr>
            <a:graphicFrameLocks noGrp="1"/>
          </p:cNvGraphicFramePr>
          <p:nvPr>
            <p:extLst>
              <p:ext uri="{D42A27DB-BD31-4B8C-83A1-F6EECF244321}">
                <p14:modId xmlns:p14="http://schemas.microsoft.com/office/powerpoint/2010/main" val="3874796007"/>
              </p:ext>
            </p:extLst>
          </p:nvPr>
        </p:nvGraphicFramePr>
        <p:xfrm>
          <a:off x="7077845" y="5972748"/>
          <a:ext cx="5730875" cy="1206500"/>
        </p:xfrm>
        <a:graphic>
          <a:graphicData uri="http://schemas.openxmlformats.org/drawingml/2006/table">
            <a:tbl>
              <a:tblPr firstRow="1" firstCol="1" bandRow="1"/>
              <a:tblGrid>
                <a:gridCol w="4950546">
                  <a:extLst>
                    <a:ext uri="{9D8B030D-6E8A-4147-A177-3AD203B41FA5}">
                      <a16:colId xmlns:a16="http://schemas.microsoft.com/office/drawing/2014/main" val="736515840"/>
                    </a:ext>
                  </a:extLst>
                </a:gridCol>
                <a:gridCol w="780329">
                  <a:extLst>
                    <a:ext uri="{9D8B030D-6E8A-4147-A177-3AD203B41FA5}">
                      <a16:colId xmlns:a16="http://schemas.microsoft.com/office/drawing/2014/main" val="3565737987"/>
                    </a:ext>
                  </a:extLst>
                </a:gridCol>
              </a:tblGrid>
              <a:tr h="0">
                <a:tc>
                  <a:txBody>
                    <a:bodyPr/>
                    <a:lstStyle/>
                    <a:p>
                      <a:pPr>
                        <a:spcAft>
                          <a:spcPts val="600"/>
                        </a:spcAft>
                      </a:pPr>
                      <a:r>
                        <a:rPr lang="en-AU" sz="1500" b="0" i="1">
                          <a:solidFill>
                            <a:srgbClr val="000000"/>
                          </a:solidFill>
                          <a:effectLst/>
                          <a:latin typeface="Arial" panose="020B0604020202020204" pitchFamily="34" charset="0"/>
                          <a:ea typeface="Calibri" panose="020F0502020204030204" pitchFamily="34" charset="0"/>
                          <a:cs typeface="Arial" panose="020B0604020202020204" pitchFamily="34" charset="0"/>
                        </a:rPr>
                        <a:t>“I wanted him to be arrested that same day… I really just wanted him to go to jail because it’s, I don’t think anyone should be able to walk free after doing that.”</a:t>
                      </a:r>
                    </a:p>
                    <a:p>
                      <a:r>
                        <a:rPr lang="en-AU" sz="1500" b="1" i="1">
                          <a:solidFill>
                            <a:srgbClr val="000000"/>
                          </a:solidFill>
                          <a:effectLst/>
                          <a:latin typeface="Arial" panose="020B0604020202020204" pitchFamily="34" charset="0"/>
                          <a:ea typeface="Calibri" panose="020F0502020204030204" pitchFamily="34" charset="0"/>
                          <a:cs typeface="Arial" panose="020B0604020202020204" pitchFamily="34" charset="0"/>
                        </a:rPr>
                        <a:t>– Participant 16</a:t>
                      </a:r>
                    </a:p>
                  </a:txBody>
                  <a:tcPr marL="215900" marR="215900" marT="107950" marB="107950">
                    <a:lnL>
                      <a:noFill/>
                    </a:lnL>
                    <a:lnR>
                      <a:noFill/>
                    </a:lnR>
                    <a:lnT>
                      <a:noFill/>
                    </a:lnT>
                    <a:lnB>
                      <a:noFill/>
                    </a:lnB>
                    <a:solidFill>
                      <a:srgbClr val="F4EDFD"/>
                    </a:solidFill>
                  </a:tcPr>
                </a:tc>
                <a:tc>
                  <a:txBody>
                    <a:bodyPr/>
                    <a:lstStyle/>
                    <a:p>
                      <a:pPr>
                        <a:lnSpc>
                          <a:spcPct val="107000"/>
                        </a:lnSpc>
                        <a:spcAft>
                          <a:spcPts val="600"/>
                        </a:spcAft>
                      </a:pPr>
                      <a:endParaRPr lang="en-AU" sz="3600">
                        <a:solidFill>
                          <a:srgbClr val="7213EA"/>
                        </a:solidFill>
                        <a:effectLst/>
                        <a:latin typeface="Arial" panose="020B0604020202020204" pitchFamily="34" charset="0"/>
                        <a:ea typeface="Calibri" panose="020F0502020204030204" pitchFamily="34" charset="0"/>
                        <a:cs typeface="Arial" panose="020B0604020202020204" pitchFamily="34" charset="0"/>
                      </a:endParaRPr>
                    </a:p>
                  </a:txBody>
                  <a:tcPr marL="180340" marR="107950" marT="107950" marB="107950">
                    <a:lnL>
                      <a:noFill/>
                    </a:lnL>
                    <a:lnR>
                      <a:noFill/>
                    </a:lnR>
                    <a:lnT>
                      <a:noFill/>
                    </a:lnT>
                    <a:lnB w="76200" cap="flat" cmpd="sng" algn="ctr">
                      <a:solidFill>
                        <a:srgbClr val="7213EA"/>
                      </a:solidFill>
                      <a:prstDash val="solid"/>
                      <a:round/>
                      <a:headEnd type="none" w="med" len="med"/>
                      <a:tailEnd type="none" w="med" len="med"/>
                    </a:lnB>
                    <a:solidFill>
                      <a:srgbClr val="FFFFFF"/>
                    </a:solidFill>
                  </a:tcPr>
                </a:tc>
                <a:extLst>
                  <a:ext uri="{0D108BD9-81ED-4DB2-BD59-A6C34878D82A}">
                    <a16:rowId xmlns:a16="http://schemas.microsoft.com/office/drawing/2014/main" val="574437857"/>
                  </a:ext>
                </a:extLst>
              </a:tr>
            </a:tbl>
          </a:graphicData>
        </a:graphic>
      </p:graphicFrame>
      <p:pic>
        <p:nvPicPr>
          <p:cNvPr id="12" name="Graphic 11">
            <a:extLst>
              <a:ext uri="{FF2B5EF4-FFF2-40B4-BE49-F238E27FC236}">
                <a16:creationId xmlns:a16="http://schemas.microsoft.com/office/drawing/2014/main" id="{73D8BF35-C2EB-BEF4-1EB1-D1B96397D029}"/>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115504" y="6364311"/>
            <a:ext cx="438150" cy="446087"/>
          </a:xfrm>
          <a:prstGeom prst="rect">
            <a:avLst/>
          </a:prstGeom>
        </p:spPr>
      </p:pic>
      <p:pic>
        <p:nvPicPr>
          <p:cNvPr id="23" name="Graphic 22">
            <a:extLst>
              <a:ext uri="{FF2B5EF4-FFF2-40B4-BE49-F238E27FC236}">
                <a16:creationId xmlns:a16="http://schemas.microsoft.com/office/drawing/2014/main" id="{2CD68880-C6EC-C8B6-8218-7B7A07ED9C4A}"/>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4848" y="4809049"/>
            <a:ext cx="438150" cy="446087"/>
          </a:xfrm>
          <a:prstGeom prst="rect">
            <a:avLst/>
          </a:prstGeom>
        </p:spPr>
      </p:pic>
      <p:graphicFrame>
        <p:nvGraphicFramePr>
          <p:cNvPr id="24" name="Table 23">
            <a:extLst>
              <a:ext uri="{FF2B5EF4-FFF2-40B4-BE49-F238E27FC236}">
                <a16:creationId xmlns:a16="http://schemas.microsoft.com/office/drawing/2014/main" id="{4611F944-AF5B-E13A-5F6B-0D50E38B1AA8}"/>
              </a:ext>
            </a:extLst>
          </p:cNvPr>
          <p:cNvGraphicFramePr>
            <a:graphicFrameLocks noGrp="1"/>
          </p:cNvGraphicFramePr>
          <p:nvPr>
            <p:extLst>
              <p:ext uri="{D42A27DB-BD31-4B8C-83A1-F6EECF244321}">
                <p14:modId xmlns:p14="http://schemas.microsoft.com/office/powerpoint/2010/main" val="1311061658"/>
              </p:ext>
            </p:extLst>
          </p:nvPr>
        </p:nvGraphicFramePr>
        <p:xfrm>
          <a:off x="630420" y="5972748"/>
          <a:ext cx="5985938" cy="1206500"/>
        </p:xfrm>
        <a:graphic>
          <a:graphicData uri="http://schemas.openxmlformats.org/drawingml/2006/table">
            <a:tbl>
              <a:tblPr firstRow="1" firstCol="1" bandRow="1"/>
              <a:tblGrid>
                <a:gridCol w="5170880">
                  <a:extLst>
                    <a:ext uri="{9D8B030D-6E8A-4147-A177-3AD203B41FA5}">
                      <a16:colId xmlns:a16="http://schemas.microsoft.com/office/drawing/2014/main" val="736515840"/>
                    </a:ext>
                  </a:extLst>
                </a:gridCol>
                <a:gridCol w="815058">
                  <a:extLst>
                    <a:ext uri="{9D8B030D-6E8A-4147-A177-3AD203B41FA5}">
                      <a16:colId xmlns:a16="http://schemas.microsoft.com/office/drawing/2014/main" val="3565737987"/>
                    </a:ext>
                  </a:extLst>
                </a:gridCol>
              </a:tblGrid>
              <a:tr h="0">
                <a:tc>
                  <a:txBody>
                    <a:bodyPr/>
                    <a:lstStyle/>
                    <a:p>
                      <a:pPr marL="0" algn="l" defTabSz="914400" rtl="0" eaLnBrk="1" latinLnBrk="0" hangingPunct="1">
                        <a:spcAft>
                          <a:spcPts val="600"/>
                        </a:spcAft>
                      </a:pPr>
                      <a:r>
                        <a:rPr lang="en-AU" sz="1500" b="0" i="1" kern="1200">
                          <a:solidFill>
                            <a:srgbClr val="000000"/>
                          </a:solidFill>
                          <a:effectLst/>
                          <a:latin typeface="Arial" panose="020B0604020202020204" pitchFamily="34" charset="0"/>
                          <a:ea typeface="Calibri" panose="020F0502020204030204" pitchFamily="34" charset="0"/>
                          <a:cs typeface="Arial" panose="020B0604020202020204" pitchFamily="34" charset="0"/>
                        </a:rPr>
                        <a:t>“I was intoxicated when it happened to me and one of my friends came and found me… just called the police … it just happened.”</a:t>
                      </a:r>
                    </a:p>
                    <a:p>
                      <a:r>
                        <a:rPr lang="en-AU" sz="1500" b="1" i="1">
                          <a:solidFill>
                            <a:srgbClr val="000000"/>
                          </a:solidFill>
                          <a:effectLst/>
                          <a:latin typeface="Arial" panose="020B0604020202020204" pitchFamily="34" charset="0"/>
                          <a:ea typeface="Calibri" panose="020F0502020204030204" pitchFamily="34" charset="0"/>
                          <a:cs typeface="Arial" panose="020B0604020202020204" pitchFamily="34" charset="0"/>
                        </a:rPr>
                        <a:t>– Participant 8</a:t>
                      </a:r>
                    </a:p>
                  </a:txBody>
                  <a:tcPr marL="215900" marR="215900" marT="107950" marB="107950">
                    <a:lnL>
                      <a:noFill/>
                    </a:lnL>
                    <a:lnR>
                      <a:noFill/>
                    </a:lnR>
                    <a:lnT>
                      <a:noFill/>
                    </a:lnT>
                    <a:lnB>
                      <a:noFill/>
                    </a:lnB>
                    <a:solidFill>
                      <a:srgbClr val="F4EDFD"/>
                    </a:solidFill>
                  </a:tcPr>
                </a:tc>
                <a:tc>
                  <a:txBody>
                    <a:bodyPr/>
                    <a:lstStyle/>
                    <a:p>
                      <a:pPr>
                        <a:lnSpc>
                          <a:spcPct val="107000"/>
                        </a:lnSpc>
                        <a:spcAft>
                          <a:spcPts val="600"/>
                        </a:spcAft>
                      </a:pPr>
                      <a:endParaRPr lang="en-AU" sz="3600">
                        <a:solidFill>
                          <a:srgbClr val="7213EA"/>
                        </a:solidFill>
                        <a:effectLst/>
                        <a:latin typeface="Arial" panose="020B0604020202020204" pitchFamily="34" charset="0"/>
                        <a:ea typeface="Calibri" panose="020F0502020204030204" pitchFamily="34" charset="0"/>
                        <a:cs typeface="Arial" panose="020B0604020202020204" pitchFamily="34" charset="0"/>
                      </a:endParaRPr>
                    </a:p>
                  </a:txBody>
                  <a:tcPr marL="180340" marR="107950" marT="107950" marB="107950">
                    <a:lnL>
                      <a:noFill/>
                    </a:lnL>
                    <a:lnR>
                      <a:noFill/>
                    </a:lnR>
                    <a:lnT>
                      <a:noFill/>
                    </a:lnT>
                    <a:lnB w="76200" cap="flat" cmpd="sng" algn="ctr">
                      <a:solidFill>
                        <a:srgbClr val="7213EA"/>
                      </a:solidFill>
                      <a:prstDash val="solid"/>
                      <a:round/>
                      <a:headEnd type="none" w="med" len="med"/>
                      <a:tailEnd type="none" w="med" len="med"/>
                    </a:lnB>
                    <a:solidFill>
                      <a:srgbClr val="FFFFFF"/>
                    </a:solidFill>
                  </a:tcPr>
                </a:tc>
                <a:extLst>
                  <a:ext uri="{0D108BD9-81ED-4DB2-BD59-A6C34878D82A}">
                    <a16:rowId xmlns:a16="http://schemas.microsoft.com/office/drawing/2014/main" val="574437857"/>
                  </a:ext>
                </a:extLst>
              </a:tr>
            </a:tbl>
          </a:graphicData>
        </a:graphic>
      </p:graphicFrame>
      <p:pic>
        <p:nvPicPr>
          <p:cNvPr id="25" name="Graphic 24">
            <a:extLst>
              <a:ext uri="{FF2B5EF4-FFF2-40B4-BE49-F238E27FC236}">
                <a16:creationId xmlns:a16="http://schemas.microsoft.com/office/drawing/2014/main" id="{0ED3385C-5ECD-CE96-A922-59CE1105E744}"/>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23143" y="6426550"/>
            <a:ext cx="438150" cy="446087"/>
          </a:xfrm>
          <a:prstGeom prst="rect">
            <a:avLst/>
          </a:prstGeom>
        </p:spPr>
      </p:pic>
      <p:graphicFrame>
        <p:nvGraphicFramePr>
          <p:cNvPr id="32" name="Table 31">
            <a:extLst>
              <a:ext uri="{FF2B5EF4-FFF2-40B4-BE49-F238E27FC236}">
                <a16:creationId xmlns:a16="http://schemas.microsoft.com/office/drawing/2014/main" id="{D07CC65E-BD50-863B-D47F-13F5B07250BA}"/>
              </a:ext>
            </a:extLst>
          </p:cNvPr>
          <p:cNvGraphicFramePr>
            <a:graphicFrameLocks noGrp="1"/>
          </p:cNvGraphicFramePr>
          <p:nvPr>
            <p:extLst>
              <p:ext uri="{D42A27DB-BD31-4B8C-83A1-F6EECF244321}">
                <p14:modId xmlns:p14="http://schemas.microsoft.com/office/powerpoint/2010/main" val="3360501298"/>
              </p:ext>
            </p:extLst>
          </p:nvPr>
        </p:nvGraphicFramePr>
        <p:xfrm>
          <a:off x="7077845" y="4070390"/>
          <a:ext cx="5730875" cy="1663700"/>
        </p:xfrm>
        <a:graphic>
          <a:graphicData uri="http://schemas.openxmlformats.org/drawingml/2006/table">
            <a:tbl>
              <a:tblPr firstRow="1" firstCol="1" bandRow="1"/>
              <a:tblGrid>
                <a:gridCol w="781050">
                  <a:extLst>
                    <a:ext uri="{9D8B030D-6E8A-4147-A177-3AD203B41FA5}">
                      <a16:colId xmlns:a16="http://schemas.microsoft.com/office/drawing/2014/main" val="2162115719"/>
                    </a:ext>
                  </a:extLst>
                </a:gridCol>
                <a:gridCol w="4949825">
                  <a:extLst>
                    <a:ext uri="{9D8B030D-6E8A-4147-A177-3AD203B41FA5}">
                      <a16:colId xmlns:a16="http://schemas.microsoft.com/office/drawing/2014/main" val="3499163963"/>
                    </a:ext>
                  </a:extLst>
                </a:gridCol>
              </a:tblGrid>
              <a:tr h="0">
                <a:tc>
                  <a:txBody>
                    <a:bodyPr/>
                    <a:lstStyle/>
                    <a:p>
                      <a:endParaRPr lang="en-AU" sz="1400" i="1">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107950" marR="107950" marT="107950" marB="107950">
                    <a:lnL>
                      <a:noFill/>
                    </a:lnL>
                    <a:lnR>
                      <a:noFill/>
                    </a:lnR>
                    <a:lnT>
                      <a:noFill/>
                    </a:lnT>
                    <a:lnB w="76200" cap="flat" cmpd="sng" algn="ctr">
                      <a:solidFill>
                        <a:srgbClr val="7213EA"/>
                      </a:solidFill>
                      <a:prstDash val="solid"/>
                      <a:round/>
                      <a:headEnd type="none" w="med" len="med"/>
                      <a:tailEnd type="none" w="med" len="med"/>
                    </a:lnB>
                  </a:tcPr>
                </a:tc>
                <a:tc>
                  <a:txBody>
                    <a:bodyPr/>
                    <a:lstStyle/>
                    <a:p>
                      <a:pPr marL="0" algn="l" defTabSz="914400" rtl="0" eaLnBrk="1" latinLnBrk="0" hangingPunct="1">
                        <a:spcAft>
                          <a:spcPts val="600"/>
                        </a:spcAft>
                      </a:pPr>
                      <a:r>
                        <a:rPr lang="en-AU" sz="1500" b="0" i="1" kern="1200">
                          <a:solidFill>
                            <a:srgbClr val="000000"/>
                          </a:solidFill>
                          <a:effectLst/>
                          <a:latin typeface="Arial" panose="020B0604020202020204" pitchFamily="34" charset="0"/>
                          <a:ea typeface="Calibri" panose="020F0502020204030204" pitchFamily="34" charset="0"/>
                          <a:cs typeface="Arial" panose="020B0604020202020204" pitchFamily="34" charset="0"/>
                        </a:rPr>
                        <a:t>“I knew that, if it did happen again and if the same name comes up then… the second report would have a lot more like weight behind it. I was like, if at least nothing happens with me, if it does happen again…at least I can help somebody else”. </a:t>
                      </a:r>
                    </a:p>
                    <a:p>
                      <a:pPr marL="0" algn="l" defTabSz="914400" rtl="0" eaLnBrk="1" latinLnBrk="0" hangingPunct="1">
                        <a:spcAft>
                          <a:spcPts val="600"/>
                        </a:spcAft>
                      </a:pPr>
                      <a:r>
                        <a:rPr lang="en-AU" sz="1500" b="1" i="1">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AU" sz="1500" b="1" i="1" kern="1200">
                          <a:solidFill>
                            <a:srgbClr val="000000"/>
                          </a:solidFill>
                          <a:effectLst/>
                          <a:latin typeface="Arial" panose="020B0604020202020204" pitchFamily="34" charset="0"/>
                          <a:ea typeface="Calibri" panose="020F0502020204030204" pitchFamily="34" charset="0"/>
                          <a:cs typeface="Arial" panose="020B0604020202020204" pitchFamily="34" charset="0"/>
                        </a:rPr>
                        <a:t> Participant 7</a:t>
                      </a:r>
                    </a:p>
                  </a:txBody>
                  <a:tcPr marL="215900" marR="288290" marT="107950" marB="107950">
                    <a:lnL>
                      <a:noFill/>
                    </a:lnL>
                    <a:lnR>
                      <a:noFill/>
                    </a:lnR>
                    <a:lnT>
                      <a:noFill/>
                    </a:lnT>
                    <a:lnB>
                      <a:noFill/>
                    </a:lnB>
                    <a:solidFill>
                      <a:srgbClr val="F4EDFD"/>
                    </a:solidFill>
                  </a:tcPr>
                </a:tc>
                <a:extLst>
                  <a:ext uri="{0D108BD9-81ED-4DB2-BD59-A6C34878D82A}">
                    <a16:rowId xmlns:a16="http://schemas.microsoft.com/office/drawing/2014/main" val="2657264556"/>
                  </a:ext>
                </a:extLst>
              </a:tr>
            </a:tbl>
          </a:graphicData>
        </a:graphic>
      </p:graphicFrame>
      <p:pic>
        <p:nvPicPr>
          <p:cNvPr id="33" name="Graphic 32">
            <a:extLst>
              <a:ext uri="{FF2B5EF4-FFF2-40B4-BE49-F238E27FC236}">
                <a16:creationId xmlns:a16="http://schemas.microsoft.com/office/drawing/2014/main" id="{6F268224-BB35-5315-D61E-BE4F6F2E15BC}"/>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43975" y="4712724"/>
            <a:ext cx="438150" cy="446087"/>
          </a:xfrm>
          <a:prstGeom prst="rect">
            <a:avLst/>
          </a:prstGeom>
        </p:spPr>
      </p:pic>
      <p:graphicFrame>
        <p:nvGraphicFramePr>
          <p:cNvPr id="36" name="Table 35">
            <a:extLst>
              <a:ext uri="{FF2B5EF4-FFF2-40B4-BE49-F238E27FC236}">
                <a16:creationId xmlns:a16="http://schemas.microsoft.com/office/drawing/2014/main" id="{25ED350F-EFA0-7646-CAF6-EEE59E410B8C}"/>
              </a:ext>
            </a:extLst>
          </p:cNvPr>
          <p:cNvGraphicFramePr>
            <a:graphicFrameLocks noGrp="1"/>
          </p:cNvGraphicFramePr>
          <p:nvPr>
            <p:extLst>
              <p:ext uri="{D42A27DB-BD31-4B8C-83A1-F6EECF244321}">
                <p14:modId xmlns:p14="http://schemas.microsoft.com/office/powerpoint/2010/main" val="3069596299"/>
              </p:ext>
            </p:extLst>
          </p:nvPr>
        </p:nvGraphicFramePr>
        <p:xfrm>
          <a:off x="7077845" y="2858858"/>
          <a:ext cx="5731510" cy="977900"/>
        </p:xfrm>
        <a:graphic>
          <a:graphicData uri="http://schemas.openxmlformats.org/drawingml/2006/table">
            <a:tbl>
              <a:tblPr firstRow="1" firstCol="1" bandRow="1"/>
              <a:tblGrid>
                <a:gridCol w="4951095">
                  <a:extLst>
                    <a:ext uri="{9D8B030D-6E8A-4147-A177-3AD203B41FA5}">
                      <a16:colId xmlns:a16="http://schemas.microsoft.com/office/drawing/2014/main" val="736515840"/>
                    </a:ext>
                  </a:extLst>
                </a:gridCol>
                <a:gridCol w="780415">
                  <a:extLst>
                    <a:ext uri="{9D8B030D-6E8A-4147-A177-3AD203B41FA5}">
                      <a16:colId xmlns:a16="http://schemas.microsoft.com/office/drawing/2014/main" val="3565737987"/>
                    </a:ext>
                  </a:extLst>
                </a:gridCol>
              </a:tblGrid>
              <a:tr h="0">
                <a:tc>
                  <a:txBody>
                    <a:bodyPr/>
                    <a:lstStyle/>
                    <a:p>
                      <a:pPr>
                        <a:spcAft>
                          <a:spcPts val="600"/>
                        </a:spcAft>
                      </a:pPr>
                      <a:r>
                        <a:rPr lang="en-AU" sz="1500" b="0" i="1">
                          <a:solidFill>
                            <a:srgbClr val="000000"/>
                          </a:solidFill>
                          <a:effectLst/>
                          <a:latin typeface="Arial" panose="020B0604020202020204" pitchFamily="34" charset="0"/>
                          <a:ea typeface="Calibri" panose="020F0502020204030204" pitchFamily="34" charset="0"/>
                          <a:cs typeface="Arial" panose="020B0604020202020204" pitchFamily="34" charset="0"/>
                        </a:rPr>
                        <a:t>“Other women have also come forward against him which made me feel better about myself.”</a:t>
                      </a:r>
                    </a:p>
                    <a:p>
                      <a:r>
                        <a:rPr lang="en-AU" sz="1500" b="1" i="1">
                          <a:solidFill>
                            <a:srgbClr val="000000"/>
                          </a:solidFill>
                          <a:effectLst/>
                          <a:latin typeface="Arial" panose="020B0604020202020204" pitchFamily="34" charset="0"/>
                          <a:ea typeface="Calibri" panose="020F0502020204030204" pitchFamily="34" charset="0"/>
                          <a:cs typeface="Arial" panose="020B0604020202020204" pitchFamily="34" charset="0"/>
                        </a:rPr>
                        <a:t>– Participant 17</a:t>
                      </a:r>
                    </a:p>
                  </a:txBody>
                  <a:tcPr marL="215900" marR="215900" marT="107950" marB="107950">
                    <a:lnL>
                      <a:noFill/>
                    </a:lnL>
                    <a:lnR>
                      <a:noFill/>
                    </a:lnR>
                    <a:lnT>
                      <a:noFill/>
                    </a:lnT>
                    <a:lnB>
                      <a:noFill/>
                    </a:lnB>
                    <a:solidFill>
                      <a:srgbClr val="F4EDFD"/>
                    </a:solidFill>
                  </a:tcPr>
                </a:tc>
                <a:tc>
                  <a:txBody>
                    <a:bodyPr/>
                    <a:lstStyle/>
                    <a:p>
                      <a:pPr>
                        <a:lnSpc>
                          <a:spcPct val="107000"/>
                        </a:lnSpc>
                        <a:spcAft>
                          <a:spcPts val="600"/>
                        </a:spcAft>
                      </a:pPr>
                      <a:endParaRPr lang="en-AU" sz="3600">
                        <a:solidFill>
                          <a:srgbClr val="7213EA"/>
                        </a:solidFill>
                        <a:effectLst/>
                        <a:latin typeface="Arial" panose="020B0604020202020204" pitchFamily="34" charset="0"/>
                        <a:ea typeface="Calibri" panose="020F0502020204030204" pitchFamily="34" charset="0"/>
                        <a:cs typeface="Arial" panose="020B0604020202020204" pitchFamily="34" charset="0"/>
                      </a:endParaRPr>
                    </a:p>
                  </a:txBody>
                  <a:tcPr marL="180340" marR="107950" marT="107950" marB="107950">
                    <a:lnL>
                      <a:noFill/>
                    </a:lnL>
                    <a:lnR>
                      <a:noFill/>
                    </a:lnR>
                    <a:lnT>
                      <a:noFill/>
                    </a:lnT>
                    <a:lnB w="76200" cap="flat" cmpd="sng" algn="ctr">
                      <a:solidFill>
                        <a:srgbClr val="7213EA"/>
                      </a:solidFill>
                      <a:prstDash val="solid"/>
                      <a:round/>
                      <a:headEnd type="none" w="med" len="med"/>
                      <a:tailEnd type="none" w="med" len="med"/>
                    </a:lnB>
                    <a:solidFill>
                      <a:srgbClr val="FFFFFF"/>
                    </a:solidFill>
                  </a:tcPr>
                </a:tc>
                <a:extLst>
                  <a:ext uri="{0D108BD9-81ED-4DB2-BD59-A6C34878D82A}">
                    <a16:rowId xmlns:a16="http://schemas.microsoft.com/office/drawing/2014/main" val="574437857"/>
                  </a:ext>
                </a:extLst>
              </a:tr>
            </a:tbl>
          </a:graphicData>
        </a:graphic>
      </p:graphicFrame>
      <p:pic>
        <p:nvPicPr>
          <p:cNvPr id="37" name="Graphic 36">
            <a:extLst>
              <a:ext uri="{FF2B5EF4-FFF2-40B4-BE49-F238E27FC236}">
                <a16:creationId xmlns:a16="http://schemas.microsoft.com/office/drawing/2014/main" id="{5D50DFAD-B32D-B36A-51BB-3FFD7896EAD8}"/>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115504" y="3101904"/>
            <a:ext cx="438150" cy="446087"/>
          </a:xfrm>
          <a:prstGeom prst="rect">
            <a:avLst/>
          </a:prstGeom>
        </p:spPr>
      </p:pic>
      <p:graphicFrame>
        <p:nvGraphicFramePr>
          <p:cNvPr id="19" name="Table 18">
            <a:extLst>
              <a:ext uri="{FF2B5EF4-FFF2-40B4-BE49-F238E27FC236}">
                <a16:creationId xmlns:a16="http://schemas.microsoft.com/office/drawing/2014/main" id="{A841EC40-4B4C-3B69-A589-2826D46BD1F7}"/>
              </a:ext>
            </a:extLst>
          </p:cNvPr>
          <p:cNvGraphicFramePr>
            <a:graphicFrameLocks noGrp="1"/>
          </p:cNvGraphicFramePr>
          <p:nvPr>
            <p:extLst>
              <p:ext uri="{D42A27DB-BD31-4B8C-83A1-F6EECF244321}">
                <p14:modId xmlns:p14="http://schemas.microsoft.com/office/powerpoint/2010/main" val="2917647736"/>
              </p:ext>
            </p:extLst>
          </p:nvPr>
        </p:nvGraphicFramePr>
        <p:xfrm>
          <a:off x="630420" y="2844896"/>
          <a:ext cx="5985938" cy="977900"/>
        </p:xfrm>
        <a:graphic>
          <a:graphicData uri="http://schemas.openxmlformats.org/drawingml/2006/table">
            <a:tbl>
              <a:tblPr firstRow="1" firstCol="1" bandRow="1"/>
              <a:tblGrid>
                <a:gridCol w="5170880">
                  <a:extLst>
                    <a:ext uri="{9D8B030D-6E8A-4147-A177-3AD203B41FA5}">
                      <a16:colId xmlns:a16="http://schemas.microsoft.com/office/drawing/2014/main" val="736515840"/>
                    </a:ext>
                  </a:extLst>
                </a:gridCol>
                <a:gridCol w="815058">
                  <a:extLst>
                    <a:ext uri="{9D8B030D-6E8A-4147-A177-3AD203B41FA5}">
                      <a16:colId xmlns:a16="http://schemas.microsoft.com/office/drawing/2014/main" val="3565737987"/>
                    </a:ext>
                  </a:extLst>
                </a:gridCol>
              </a:tblGrid>
              <a:tr h="0">
                <a:tc>
                  <a:txBody>
                    <a:bodyPr/>
                    <a:lstStyle/>
                    <a:p>
                      <a:pPr marL="0" algn="l" defTabSz="914400" rtl="0" eaLnBrk="1" latinLnBrk="0" hangingPunct="1">
                        <a:spcAft>
                          <a:spcPts val="600"/>
                        </a:spcAft>
                      </a:pPr>
                      <a:r>
                        <a:rPr lang="en-AU" sz="1500" b="0" i="1" kern="1200">
                          <a:solidFill>
                            <a:srgbClr val="000000"/>
                          </a:solidFill>
                          <a:effectLst/>
                          <a:latin typeface="Arial" panose="020B0604020202020204" pitchFamily="34" charset="0"/>
                          <a:ea typeface="Calibri" panose="020F0502020204030204" pitchFamily="34" charset="0"/>
                          <a:cs typeface="Arial" panose="020B0604020202020204" pitchFamily="34" charset="0"/>
                        </a:rPr>
                        <a:t>“…the only thing that I wanted at the time was for my ex-husband not to come approach my house again.”</a:t>
                      </a:r>
                    </a:p>
                    <a:p>
                      <a:pPr marL="0" algn="l" defTabSz="914400" rtl="0" eaLnBrk="1" latinLnBrk="0" hangingPunct="1">
                        <a:spcAft>
                          <a:spcPts val="600"/>
                        </a:spcAft>
                      </a:pPr>
                      <a:r>
                        <a:rPr lang="en-AU" sz="1500" b="1" i="1">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AU" sz="1500" b="1" i="1" kern="1200">
                          <a:solidFill>
                            <a:srgbClr val="000000"/>
                          </a:solidFill>
                          <a:effectLst/>
                          <a:latin typeface="Arial" panose="020B0604020202020204" pitchFamily="34" charset="0"/>
                          <a:ea typeface="Calibri" panose="020F0502020204030204" pitchFamily="34" charset="0"/>
                          <a:cs typeface="Arial" panose="020B0604020202020204" pitchFamily="34" charset="0"/>
                        </a:rPr>
                        <a:t> Participant 5</a:t>
                      </a:r>
                    </a:p>
                  </a:txBody>
                  <a:tcPr marL="215900" marR="215900" marT="107950" marB="107950">
                    <a:lnL>
                      <a:noFill/>
                    </a:lnL>
                    <a:lnR>
                      <a:noFill/>
                    </a:lnR>
                    <a:lnT>
                      <a:noFill/>
                    </a:lnT>
                    <a:lnB>
                      <a:noFill/>
                    </a:lnB>
                    <a:solidFill>
                      <a:srgbClr val="F4EDFD"/>
                    </a:solidFill>
                  </a:tcPr>
                </a:tc>
                <a:tc>
                  <a:txBody>
                    <a:bodyPr/>
                    <a:lstStyle/>
                    <a:p>
                      <a:pPr>
                        <a:lnSpc>
                          <a:spcPct val="107000"/>
                        </a:lnSpc>
                        <a:spcAft>
                          <a:spcPts val="600"/>
                        </a:spcAft>
                      </a:pPr>
                      <a:endParaRPr lang="en-AU" sz="3600">
                        <a:solidFill>
                          <a:srgbClr val="7213EA"/>
                        </a:solidFill>
                        <a:effectLst/>
                        <a:latin typeface="Arial" panose="020B0604020202020204" pitchFamily="34" charset="0"/>
                        <a:ea typeface="Calibri" panose="020F0502020204030204" pitchFamily="34" charset="0"/>
                        <a:cs typeface="Arial" panose="020B0604020202020204" pitchFamily="34" charset="0"/>
                      </a:endParaRPr>
                    </a:p>
                  </a:txBody>
                  <a:tcPr marL="180340" marR="107950" marT="107950" marB="107950">
                    <a:lnL>
                      <a:noFill/>
                    </a:lnL>
                    <a:lnR>
                      <a:noFill/>
                    </a:lnR>
                    <a:lnT>
                      <a:noFill/>
                    </a:lnT>
                    <a:lnB w="76200" cap="flat" cmpd="sng" algn="ctr">
                      <a:solidFill>
                        <a:srgbClr val="7213EA"/>
                      </a:solidFill>
                      <a:prstDash val="solid"/>
                      <a:round/>
                      <a:headEnd type="none" w="med" len="med"/>
                      <a:tailEnd type="none" w="med" len="med"/>
                    </a:lnB>
                    <a:solidFill>
                      <a:srgbClr val="FFFFFF"/>
                    </a:solidFill>
                  </a:tcPr>
                </a:tc>
                <a:extLst>
                  <a:ext uri="{0D108BD9-81ED-4DB2-BD59-A6C34878D82A}">
                    <a16:rowId xmlns:a16="http://schemas.microsoft.com/office/drawing/2014/main" val="574437857"/>
                  </a:ext>
                </a:extLst>
              </a:tr>
            </a:tbl>
          </a:graphicData>
        </a:graphic>
      </p:graphicFrame>
      <p:pic>
        <p:nvPicPr>
          <p:cNvPr id="20" name="Graphic 19">
            <a:extLst>
              <a:ext uri="{FF2B5EF4-FFF2-40B4-BE49-F238E27FC236}">
                <a16:creationId xmlns:a16="http://schemas.microsoft.com/office/drawing/2014/main" id="{C19F48C6-F9C3-9DC2-D7C7-EADABBB388A8}"/>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22507" y="3087942"/>
            <a:ext cx="438150" cy="446087"/>
          </a:xfrm>
          <a:prstGeom prst="rect">
            <a:avLst/>
          </a:prstGeom>
        </p:spPr>
      </p:pic>
    </p:spTree>
    <p:extLst>
      <p:ext uri="{BB962C8B-B14F-4D97-AF65-F5344CB8AC3E}">
        <p14:creationId xmlns:p14="http://schemas.microsoft.com/office/powerpoint/2010/main" val="3382847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3D5F67-41B6-C2C9-5D83-18827E1A971E}"/>
              </a:ext>
            </a:extLst>
          </p:cNvPr>
          <p:cNvSpPr>
            <a:spLocks noGrp="1"/>
          </p:cNvSpPr>
          <p:nvPr>
            <p:ph type="body" sz="quarter" idx="13"/>
          </p:nvPr>
        </p:nvSpPr>
        <p:spPr/>
        <p:txBody>
          <a:bodyPr/>
          <a:lstStyle/>
          <a:p>
            <a:endParaRPr lang="en-AU"/>
          </a:p>
        </p:txBody>
      </p:sp>
      <p:sp>
        <p:nvSpPr>
          <p:cNvPr id="3" name="Text Placeholder 2">
            <a:extLst>
              <a:ext uri="{FF2B5EF4-FFF2-40B4-BE49-F238E27FC236}">
                <a16:creationId xmlns:a16="http://schemas.microsoft.com/office/drawing/2014/main" id="{5BA5E3BC-31A7-616E-FF58-CE58CA1BB08A}"/>
              </a:ext>
            </a:extLst>
          </p:cNvPr>
          <p:cNvSpPr>
            <a:spLocks noGrp="1"/>
          </p:cNvSpPr>
          <p:nvPr>
            <p:ph type="body" sz="quarter" idx="14"/>
          </p:nvPr>
        </p:nvSpPr>
        <p:spPr/>
        <p:txBody>
          <a:bodyPr/>
          <a:lstStyle/>
          <a:p>
            <a:r>
              <a:rPr lang="en-AU"/>
              <a:t>3.2</a:t>
            </a:r>
          </a:p>
        </p:txBody>
      </p:sp>
      <p:sp>
        <p:nvSpPr>
          <p:cNvPr id="4" name="Title 3">
            <a:extLst>
              <a:ext uri="{FF2B5EF4-FFF2-40B4-BE49-F238E27FC236}">
                <a16:creationId xmlns:a16="http://schemas.microsoft.com/office/drawing/2014/main" id="{16713876-DED6-C72D-0E14-23F232B404AC}"/>
              </a:ext>
            </a:extLst>
          </p:cNvPr>
          <p:cNvSpPr>
            <a:spLocks noGrp="1"/>
          </p:cNvSpPr>
          <p:nvPr>
            <p:ph type="ctrTitle"/>
          </p:nvPr>
        </p:nvSpPr>
        <p:spPr/>
        <p:txBody>
          <a:bodyPr/>
          <a:lstStyle/>
          <a:p>
            <a:r>
              <a:rPr lang="en-AU"/>
              <a:t>During reporting</a:t>
            </a:r>
          </a:p>
        </p:txBody>
      </p:sp>
    </p:spTree>
    <p:extLst>
      <p:ext uri="{BB962C8B-B14F-4D97-AF65-F5344CB8AC3E}">
        <p14:creationId xmlns:p14="http://schemas.microsoft.com/office/powerpoint/2010/main" val="1516761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1EFAAF8-ED82-9AF9-EA11-E894BC68A53E}"/>
              </a:ext>
            </a:extLst>
          </p:cNvPr>
          <p:cNvGraphicFramePr>
            <a:graphicFrameLocks noChangeAspect="1"/>
          </p:cNvGraphicFramePr>
          <p:nvPr>
            <p:custDataLst>
              <p:tags r:id="rId1"/>
            </p:custDataLst>
            <p:extLst>
              <p:ext uri="{D42A27DB-BD31-4B8C-83A1-F6EECF244321}">
                <p14:modId xmlns:p14="http://schemas.microsoft.com/office/powerpoint/2010/main" val="12558663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3" name="think-cell data - do not delete" hidden="1">
                        <a:extLst>
                          <a:ext uri="{FF2B5EF4-FFF2-40B4-BE49-F238E27FC236}">
                            <a16:creationId xmlns:a16="http://schemas.microsoft.com/office/drawing/2014/main" id="{D1EFAAF8-ED82-9AF9-EA11-E894BC68A53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3D4E10D4-E090-4D28-A3DF-3F8B513AA748}"/>
              </a:ext>
            </a:extLst>
          </p:cNvPr>
          <p:cNvSpPr>
            <a:spLocks noGrp="1"/>
          </p:cNvSpPr>
          <p:nvPr>
            <p:ph type="title"/>
          </p:nvPr>
        </p:nvSpPr>
        <p:spPr/>
        <p:txBody>
          <a:bodyPr vert="horz"/>
          <a:lstStyle/>
          <a:p>
            <a:r>
              <a:rPr lang="en-AU"/>
              <a:t>Positive experiences in reporting </a:t>
            </a:r>
          </a:p>
        </p:txBody>
      </p:sp>
      <p:graphicFrame>
        <p:nvGraphicFramePr>
          <p:cNvPr id="11" name="Table 10">
            <a:extLst>
              <a:ext uri="{FF2B5EF4-FFF2-40B4-BE49-F238E27FC236}">
                <a16:creationId xmlns:a16="http://schemas.microsoft.com/office/drawing/2014/main" id="{24654D37-F648-088D-0302-DB12EE2FEA8E}"/>
              </a:ext>
            </a:extLst>
          </p:cNvPr>
          <p:cNvGraphicFramePr>
            <a:graphicFrameLocks noGrp="1"/>
          </p:cNvGraphicFramePr>
          <p:nvPr>
            <p:extLst>
              <p:ext uri="{D42A27DB-BD31-4B8C-83A1-F6EECF244321}">
                <p14:modId xmlns:p14="http://schemas.microsoft.com/office/powerpoint/2010/main" val="667122330"/>
              </p:ext>
            </p:extLst>
          </p:nvPr>
        </p:nvGraphicFramePr>
        <p:xfrm>
          <a:off x="885482" y="3057695"/>
          <a:ext cx="6079197" cy="1663700"/>
        </p:xfrm>
        <a:graphic>
          <a:graphicData uri="http://schemas.openxmlformats.org/drawingml/2006/table">
            <a:tbl>
              <a:tblPr firstRow="1" firstCol="1" bandRow="1"/>
              <a:tblGrid>
                <a:gridCol w="5251440">
                  <a:extLst>
                    <a:ext uri="{9D8B030D-6E8A-4147-A177-3AD203B41FA5}">
                      <a16:colId xmlns:a16="http://schemas.microsoft.com/office/drawing/2014/main" val="736515840"/>
                    </a:ext>
                  </a:extLst>
                </a:gridCol>
                <a:gridCol w="827757">
                  <a:extLst>
                    <a:ext uri="{9D8B030D-6E8A-4147-A177-3AD203B41FA5}">
                      <a16:colId xmlns:a16="http://schemas.microsoft.com/office/drawing/2014/main" val="3565737987"/>
                    </a:ext>
                  </a:extLst>
                </a:gridCol>
              </a:tblGrid>
              <a:tr h="0">
                <a:tc>
                  <a:txBody>
                    <a:bodyPr/>
                    <a:lstStyle/>
                    <a:p>
                      <a:pPr marL="0" algn="l" defTabSz="914400" rtl="0" eaLnBrk="1" latinLnBrk="0" hangingPunct="1">
                        <a:spcAft>
                          <a:spcPts val="600"/>
                        </a:spcAft>
                      </a:pPr>
                      <a:r>
                        <a:rPr lang="en-AU" sz="1500" b="0" i="1">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lang="en-AU" sz="1500" b="0" i="1" kern="1200">
                          <a:solidFill>
                            <a:schemeClr val="tx1"/>
                          </a:solidFill>
                          <a:effectLst/>
                          <a:latin typeface="Arial" panose="020B0604020202020204" pitchFamily="34" charset="0"/>
                          <a:ea typeface="Calibri" panose="020F0502020204030204" pitchFamily="34" charset="0"/>
                          <a:cs typeface="Arial" panose="020B0604020202020204" pitchFamily="34" charset="0"/>
                        </a:rPr>
                        <a:t>And [the female officer is] like, ‘I totally understand’. And, you know, ‘I’m really sorry. And you’re so brave for reporting this.’ And you know, giving the process a go and, you know, made me feel really good about reporting it, yeah.”</a:t>
                      </a:r>
                    </a:p>
                    <a:p>
                      <a:pPr marL="0" algn="l" defTabSz="914400" rtl="0" eaLnBrk="1" latinLnBrk="0" hangingPunct="1">
                        <a:spcAft>
                          <a:spcPts val="600"/>
                        </a:spcAft>
                      </a:pPr>
                      <a:r>
                        <a:rPr lang="en-AU" sz="1500" b="1" i="1" kern="1200">
                          <a:solidFill>
                            <a:schemeClr val="tx1"/>
                          </a:solidFill>
                          <a:effectLst/>
                          <a:latin typeface="Arial" panose="020B0604020202020204" pitchFamily="34" charset="0"/>
                          <a:ea typeface="Calibri" panose="020F0502020204030204" pitchFamily="34" charset="0"/>
                          <a:cs typeface="Arial" panose="020B0604020202020204" pitchFamily="34" charset="0"/>
                        </a:rPr>
                        <a:t>- Participant 14</a:t>
                      </a:r>
                    </a:p>
                  </a:txBody>
                  <a:tcPr marL="215900" marR="215900" marT="107950" marB="107950">
                    <a:lnL>
                      <a:noFill/>
                    </a:lnL>
                    <a:lnR>
                      <a:noFill/>
                    </a:lnR>
                    <a:lnT>
                      <a:noFill/>
                    </a:lnT>
                    <a:lnB>
                      <a:noFill/>
                    </a:lnB>
                    <a:solidFill>
                      <a:srgbClr val="F4EDFD"/>
                    </a:solidFill>
                  </a:tcPr>
                </a:tc>
                <a:tc>
                  <a:txBody>
                    <a:bodyPr/>
                    <a:lstStyle/>
                    <a:p>
                      <a:pPr>
                        <a:lnSpc>
                          <a:spcPct val="107000"/>
                        </a:lnSpc>
                        <a:spcAft>
                          <a:spcPts val="600"/>
                        </a:spcAft>
                      </a:pPr>
                      <a:endParaRPr lang="en-AU" sz="1400">
                        <a:solidFill>
                          <a:srgbClr val="7213EA"/>
                        </a:solidFill>
                        <a:effectLst/>
                        <a:latin typeface="Arial" panose="020B0604020202020204" pitchFamily="34" charset="0"/>
                        <a:ea typeface="Calibri" panose="020F0502020204030204" pitchFamily="34" charset="0"/>
                        <a:cs typeface="Arial" panose="020B0604020202020204" pitchFamily="34" charset="0"/>
                      </a:endParaRPr>
                    </a:p>
                  </a:txBody>
                  <a:tcPr marL="180340" marR="107950" marT="107950" marB="107950">
                    <a:lnL>
                      <a:noFill/>
                    </a:lnL>
                    <a:lnR>
                      <a:noFill/>
                    </a:lnR>
                    <a:lnT>
                      <a:noFill/>
                    </a:lnT>
                    <a:lnB w="76200" cap="flat" cmpd="sng" algn="ctr">
                      <a:solidFill>
                        <a:srgbClr val="7213EA"/>
                      </a:solidFill>
                      <a:prstDash val="solid"/>
                      <a:round/>
                      <a:headEnd type="none" w="med" len="med"/>
                      <a:tailEnd type="none" w="med" len="med"/>
                    </a:lnB>
                    <a:solidFill>
                      <a:srgbClr val="FFFFFF"/>
                    </a:solidFill>
                  </a:tcPr>
                </a:tc>
                <a:extLst>
                  <a:ext uri="{0D108BD9-81ED-4DB2-BD59-A6C34878D82A}">
                    <a16:rowId xmlns:a16="http://schemas.microsoft.com/office/drawing/2014/main" val="574437857"/>
                  </a:ext>
                </a:extLst>
              </a:tr>
            </a:tbl>
          </a:graphicData>
        </a:graphic>
      </p:graphicFrame>
      <p:pic>
        <p:nvPicPr>
          <p:cNvPr id="17" name="Graphic 16">
            <a:extLst>
              <a:ext uri="{FF2B5EF4-FFF2-40B4-BE49-F238E27FC236}">
                <a16:creationId xmlns:a16="http://schemas.microsoft.com/office/drawing/2014/main" id="{7C016B00-6971-A251-4BD6-0892B799984F}"/>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64355" y="3563444"/>
            <a:ext cx="438150" cy="446087"/>
          </a:xfrm>
          <a:prstGeom prst="rect">
            <a:avLst/>
          </a:prstGeom>
        </p:spPr>
      </p:pic>
      <p:sp>
        <p:nvSpPr>
          <p:cNvPr id="4" name="Text Placeholder 7">
            <a:extLst>
              <a:ext uri="{FF2B5EF4-FFF2-40B4-BE49-F238E27FC236}">
                <a16:creationId xmlns:a16="http://schemas.microsoft.com/office/drawing/2014/main" id="{90A02802-C50A-0E92-8098-A76D9F640AA1}"/>
              </a:ext>
            </a:extLst>
          </p:cNvPr>
          <p:cNvSpPr txBox="1">
            <a:spLocks/>
          </p:cNvSpPr>
          <p:nvPr/>
        </p:nvSpPr>
        <p:spPr>
          <a:xfrm>
            <a:off x="0" y="1533548"/>
            <a:ext cx="13439775" cy="1054099"/>
          </a:xfrm>
          <a:prstGeom prst="rect">
            <a:avLst/>
          </a:prstGeom>
          <a:solidFill>
            <a:schemeClr val="accent5"/>
          </a:solidFill>
        </p:spPr>
        <p:txBody>
          <a:bodyPr vert="horz" lIns="864000" tIns="0" rIns="864000" bIns="0" rtlCol="0" anchor="ctr" anchorCtr="0">
            <a:noAutofit/>
          </a:bodyPr>
          <a:lstStyle>
            <a:lvl1pPr marL="0" indent="0" algn="l" defTabSz="914400" rtl="0" eaLnBrk="1" latinLnBrk="0" hangingPunct="1">
              <a:lnSpc>
                <a:spcPct val="100000"/>
              </a:lnSpc>
              <a:spcBef>
                <a:spcPts val="0"/>
              </a:spcBef>
              <a:spcAft>
                <a:spcPts val="600"/>
              </a:spcAft>
              <a:buFontTx/>
              <a:buNone/>
              <a:defRPr sz="1600" b="0"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600" kern="1200">
                <a:solidFill>
                  <a:schemeClr val="accent2"/>
                </a:solidFill>
                <a:latin typeface="+mn-lt"/>
                <a:ea typeface="+mn-ea"/>
                <a:cs typeface="+mn-cs"/>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algn="ctr">
              <a:spcBef>
                <a:spcPts val="600"/>
              </a:spcBef>
              <a:buSzPts val="1000"/>
            </a:pPr>
            <a:r>
              <a:rPr lang="en-AU" sz="1600" b="1">
                <a:solidFill>
                  <a:schemeClr val="bg1"/>
                </a:solidFill>
                <a:latin typeface="Arial" panose="020B0604020202020204" pitchFamily="34" charset="0"/>
                <a:ea typeface="Calibri" panose="020F0502020204030204" pitchFamily="34" charset="0"/>
                <a:cs typeface="Times New Roman" panose="02020603050405020304" pitchFamily="18" charset="0"/>
              </a:rPr>
              <a:t>Features of positive experiences include safety and privacy, being questioned in a calm and respectful manner, being listened to and feeling believed, and having a consistent detective.</a:t>
            </a:r>
          </a:p>
        </p:txBody>
      </p:sp>
      <p:sp>
        <p:nvSpPr>
          <p:cNvPr id="16" name="Text Placeholder 5">
            <a:extLst>
              <a:ext uri="{FF2B5EF4-FFF2-40B4-BE49-F238E27FC236}">
                <a16:creationId xmlns:a16="http://schemas.microsoft.com/office/drawing/2014/main" id="{7752EEA9-5DAF-E956-4618-F27C9A8B8354}"/>
              </a:ext>
            </a:extLst>
          </p:cNvPr>
          <p:cNvSpPr txBox="1">
            <a:spLocks/>
          </p:cNvSpPr>
          <p:nvPr/>
        </p:nvSpPr>
        <p:spPr>
          <a:xfrm>
            <a:off x="885483" y="2695618"/>
            <a:ext cx="5731509" cy="481062"/>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200" b="0"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200" b="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200" b="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200" b="0" kern="1200">
                <a:solidFill>
                  <a:schemeClr val="tx1"/>
                </a:solidFill>
                <a:latin typeface="+mn-lt"/>
                <a:ea typeface="+mn-ea"/>
                <a:cs typeface="+mn-cs"/>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200" b="0" kern="1200" baseline="0">
                <a:solidFill>
                  <a:schemeClr val="tx1"/>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r>
              <a:rPr lang="en-AU" sz="1600" b="1">
                <a:solidFill>
                  <a:schemeClr val="accent5"/>
                </a:solidFill>
              </a:rPr>
              <a:t>Complainants</a:t>
            </a:r>
          </a:p>
        </p:txBody>
      </p:sp>
      <p:graphicFrame>
        <p:nvGraphicFramePr>
          <p:cNvPr id="22" name="Table 21">
            <a:extLst>
              <a:ext uri="{FF2B5EF4-FFF2-40B4-BE49-F238E27FC236}">
                <a16:creationId xmlns:a16="http://schemas.microsoft.com/office/drawing/2014/main" id="{268F7D19-AAE3-D3FB-5C76-6AC218DB07CA}"/>
              </a:ext>
            </a:extLst>
          </p:cNvPr>
          <p:cNvGraphicFramePr>
            <a:graphicFrameLocks noGrp="1"/>
          </p:cNvGraphicFramePr>
          <p:nvPr>
            <p:extLst>
              <p:ext uri="{D42A27DB-BD31-4B8C-83A1-F6EECF244321}">
                <p14:modId xmlns:p14="http://schemas.microsoft.com/office/powerpoint/2010/main" val="2603406792"/>
              </p:ext>
            </p:extLst>
          </p:nvPr>
        </p:nvGraphicFramePr>
        <p:xfrm>
          <a:off x="7163728" y="3057695"/>
          <a:ext cx="5731510" cy="1663700"/>
        </p:xfrm>
        <a:graphic>
          <a:graphicData uri="http://schemas.openxmlformats.org/drawingml/2006/table">
            <a:tbl>
              <a:tblPr firstRow="1" firstCol="1" bandRow="1"/>
              <a:tblGrid>
                <a:gridCol w="4951095">
                  <a:extLst>
                    <a:ext uri="{9D8B030D-6E8A-4147-A177-3AD203B41FA5}">
                      <a16:colId xmlns:a16="http://schemas.microsoft.com/office/drawing/2014/main" val="736515840"/>
                    </a:ext>
                  </a:extLst>
                </a:gridCol>
                <a:gridCol w="780415">
                  <a:extLst>
                    <a:ext uri="{9D8B030D-6E8A-4147-A177-3AD203B41FA5}">
                      <a16:colId xmlns:a16="http://schemas.microsoft.com/office/drawing/2014/main" val="3565737987"/>
                    </a:ext>
                  </a:extLst>
                </a:gridCol>
              </a:tblGrid>
              <a:tr h="0">
                <a:tc>
                  <a:txBody>
                    <a:bodyPr/>
                    <a:lstStyle/>
                    <a:p>
                      <a:pPr marL="0" algn="l" defTabSz="914400" rtl="0" eaLnBrk="1" latinLnBrk="0" hangingPunct="1">
                        <a:spcAft>
                          <a:spcPts val="600"/>
                        </a:spcAft>
                      </a:pPr>
                      <a:r>
                        <a:rPr lang="en-AU" sz="1500" b="0" i="1" kern="1200">
                          <a:solidFill>
                            <a:srgbClr val="000000"/>
                          </a:solidFill>
                          <a:effectLst/>
                          <a:latin typeface="Arial" panose="020B0604020202020204" pitchFamily="34" charset="0"/>
                          <a:ea typeface="Calibri" panose="020F0502020204030204" pitchFamily="34" charset="0"/>
                          <a:cs typeface="Arial" panose="020B0604020202020204" pitchFamily="34" charset="0"/>
                        </a:rPr>
                        <a:t>“The detectives were really good at reassuring that I was doing the right thing as in filing the report…but also reassuring me that whatever I said there’s no wrong answer and, if I couldn’t remember something that’s ok and it wasn’t going to be held against me…”</a:t>
                      </a:r>
                    </a:p>
                    <a:p>
                      <a:pPr marL="0" algn="l" defTabSz="914400" rtl="0" eaLnBrk="1" latinLnBrk="0" hangingPunct="1">
                        <a:spcAft>
                          <a:spcPts val="600"/>
                        </a:spcAft>
                      </a:pPr>
                      <a:r>
                        <a:rPr lang="en-AU" sz="1500" b="1" i="1" kern="1200">
                          <a:solidFill>
                            <a:srgbClr val="000000"/>
                          </a:solidFill>
                          <a:effectLst/>
                          <a:latin typeface="Arial" panose="020B0604020202020204" pitchFamily="34" charset="0"/>
                          <a:ea typeface="Calibri" panose="020F0502020204030204" pitchFamily="34" charset="0"/>
                          <a:cs typeface="Arial" panose="020B0604020202020204" pitchFamily="34" charset="0"/>
                        </a:rPr>
                        <a:t>- Participant 8</a:t>
                      </a:r>
                    </a:p>
                  </a:txBody>
                  <a:tcPr marL="215900" marR="215900" marT="107950" marB="107950">
                    <a:lnL>
                      <a:noFill/>
                    </a:lnL>
                    <a:lnR>
                      <a:noFill/>
                    </a:lnR>
                    <a:lnT>
                      <a:noFill/>
                    </a:lnT>
                    <a:lnB>
                      <a:noFill/>
                    </a:lnB>
                    <a:solidFill>
                      <a:srgbClr val="F4EDFD"/>
                    </a:solidFill>
                  </a:tcPr>
                </a:tc>
                <a:tc>
                  <a:txBody>
                    <a:bodyPr/>
                    <a:lstStyle/>
                    <a:p>
                      <a:pPr>
                        <a:lnSpc>
                          <a:spcPct val="107000"/>
                        </a:lnSpc>
                        <a:spcAft>
                          <a:spcPts val="600"/>
                        </a:spcAft>
                      </a:pPr>
                      <a:endParaRPr lang="en-AU" sz="3600">
                        <a:solidFill>
                          <a:srgbClr val="7213EA"/>
                        </a:solidFill>
                        <a:effectLst/>
                        <a:latin typeface="Arial" panose="020B0604020202020204" pitchFamily="34" charset="0"/>
                        <a:ea typeface="Calibri" panose="020F0502020204030204" pitchFamily="34" charset="0"/>
                        <a:cs typeface="Arial" panose="020B0604020202020204" pitchFamily="34" charset="0"/>
                      </a:endParaRPr>
                    </a:p>
                  </a:txBody>
                  <a:tcPr marL="180340" marR="107950" marT="107950" marB="107950">
                    <a:lnL>
                      <a:noFill/>
                    </a:lnL>
                    <a:lnR>
                      <a:noFill/>
                    </a:lnR>
                    <a:lnT>
                      <a:noFill/>
                    </a:lnT>
                    <a:lnB w="76200" cap="flat" cmpd="sng" algn="ctr">
                      <a:solidFill>
                        <a:srgbClr val="7213EA"/>
                      </a:solidFill>
                      <a:prstDash val="solid"/>
                      <a:round/>
                      <a:headEnd type="none" w="med" len="med"/>
                      <a:tailEnd type="none" w="med" len="med"/>
                    </a:lnB>
                    <a:solidFill>
                      <a:srgbClr val="FFFFFF"/>
                    </a:solidFill>
                  </a:tcPr>
                </a:tc>
                <a:extLst>
                  <a:ext uri="{0D108BD9-81ED-4DB2-BD59-A6C34878D82A}">
                    <a16:rowId xmlns:a16="http://schemas.microsoft.com/office/drawing/2014/main" val="574437857"/>
                  </a:ext>
                </a:extLst>
              </a:tr>
            </a:tbl>
          </a:graphicData>
        </a:graphic>
      </p:graphicFrame>
      <p:pic>
        <p:nvPicPr>
          <p:cNvPr id="23" name="Graphic 22">
            <a:extLst>
              <a:ext uri="{FF2B5EF4-FFF2-40B4-BE49-F238E27FC236}">
                <a16:creationId xmlns:a16="http://schemas.microsoft.com/office/drawing/2014/main" id="{DC7070D8-4748-312F-3297-8822C4D137E2}"/>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258039" y="3648468"/>
            <a:ext cx="438150" cy="446087"/>
          </a:xfrm>
          <a:prstGeom prst="rect">
            <a:avLst/>
          </a:prstGeom>
        </p:spPr>
      </p:pic>
      <p:graphicFrame>
        <p:nvGraphicFramePr>
          <p:cNvPr id="7" name="Table 6">
            <a:extLst>
              <a:ext uri="{FF2B5EF4-FFF2-40B4-BE49-F238E27FC236}">
                <a16:creationId xmlns:a16="http://schemas.microsoft.com/office/drawing/2014/main" id="{28C48A71-2D62-57DC-86AB-73F9A0662946}"/>
              </a:ext>
            </a:extLst>
          </p:cNvPr>
          <p:cNvGraphicFramePr>
            <a:graphicFrameLocks noGrp="1"/>
          </p:cNvGraphicFramePr>
          <p:nvPr>
            <p:extLst>
              <p:ext uri="{D42A27DB-BD31-4B8C-83A1-F6EECF244321}">
                <p14:modId xmlns:p14="http://schemas.microsoft.com/office/powerpoint/2010/main" val="1071879654"/>
              </p:ext>
            </p:extLst>
          </p:nvPr>
        </p:nvGraphicFramePr>
        <p:xfrm>
          <a:off x="885482" y="4966787"/>
          <a:ext cx="6079196" cy="2120900"/>
        </p:xfrm>
        <a:graphic>
          <a:graphicData uri="http://schemas.openxmlformats.org/drawingml/2006/table">
            <a:tbl>
              <a:tblPr firstRow="1" firstCol="1" bandRow="1"/>
              <a:tblGrid>
                <a:gridCol w="828522">
                  <a:extLst>
                    <a:ext uri="{9D8B030D-6E8A-4147-A177-3AD203B41FA5}">
                      <a16:colId xmlns:a16="http://schemas.microsoft.com/office/drawing/2014/main" val="2162115719"/>
                    </a:ext>
                  </a:extLst>
                </a:gridCol>
                <a:gridCol w="5250674">
                  <a:extLst>
                    <a:ext uri="{9D8B030D-6E8A-4147-A177-3AD203B41FA5}">
                      <a16:colId xmlns:a16="http://schemas.microsoft.com/office/drawing/2014/main" val="3499163963"/>
                    </a:ext>
                  </a:extLst>
                </a:gridCol>
              </a:tblGrid>
              <a:tr h="0">
                <a:tc>
                  <a:txBody>
                    <a:bodyPr/>
                    <a:lstStyle/>
                    <a:p>
                      <a:endParaRPr lang="en-AU" sz="1000" i="1">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107950" marR="107950" marT="107950" marB="107950">
                    <a:lnL>
                      <a:noFill/>
                    </a:lnL>
                    <a:lnR>
                      <a:noFill/>
                    </a:lnR>
                    <a:lnT>
                      <a:noFill/>
                    </a:lnT>
                    <a:lnB w="76200" cap="flat" cmpd="sng" algn="ctr">
                      <a:solidFill>
                        <a:srgbClr val="7213EA"/>
                      </a:solidFill>
                      <a:prstDash val="solid"/>
                      <a:round/>
                      <a:headEnd type="none" w="med" len="med"/>
                      <a:tailEnd type="none" w="med" len="med"/>
                    </a:lnB>
                    <a:solidFill>
                      <a:schemeClr val="bg1"/>
                    </a:solidFill>
                  </a:tcPr>
                </a:tc>
                <a:tc>
                  <a:txBody>
                    <a:bodyPr/>
                    <a:lstStyle/>
                    <a:p>
                      <a:pPr>
                        <a:spcAft>
                          <a:spcPts val="600"/>
                        </a:spcAft>
                      </a:pPr>
                      <a:r>
                        <a:rPr lang="en-AU" sz="1500" b="0" i="1">
                          <a:solidFill>
                            <a:srgbClr val="000000"/>
                          </a:solidFill>
                          <a:effectLst/>
                          <a:latin typeface="Arial" panose="020B0604020202020204" pitchFamily="34" charset="0"/>
                          <a:ea typeface="Calibri" panose="020F0502020204030204" pitchFamily="34" charset="0"/>
                          <a:cs typeface="Arial" panose="020B0604020202020204" pitchFamily="34" charset="0"/>
                        </a:rPr>
                        <a:t>“[The detective] was very, very sort of calming and he didn’t stand over me… [he just] sat down and listened to me. And he was very patient, didn’t talk over me…and when I’d stop and say things like ‘oh, you know, it’s probably nothing’…he would say ‘no, it’s not nothing...what you’re saying is really serious’ and things like that.…just really calm and not intimidating at all.”</a:t>
                      </a:r>
                    </a:p>
                    <a:p>
                      <a:pPr>
                        <a:spcAft>
                          <a:spcPts val="600"/>
                        </a:spcAft>
                      </a:pPr>
                      <a:r>
                        <a:rPr lang="en-AU" sz="1500" b="1" i="1">
                          <a:solidFill>
                            <a:srgbClr val="000000"/>
                          </a:solidFill>
                          <a:effectLst/>
                          <a:latin typeface="Arial" panose="020B0604020202020204" pitchFamily="34" charset="0"/>
                          <a:ea typeface="Calibri" panose="020F0502020204030204" pitchFamily="34" charset="0"/>
                          <a:cs typeface="Arial" panose="020B0604020202020204" pitchFamily="34" charset="0"/>
                        </a:rPr>
                        <a:t>- Participant 5</a:t>
                      </a:r>
                    </a:p>
                  </a:txBody>
                  <a:tcPr marL="215900" marR="288290" marT="107950" marB="107950">
                    <a:lnL>
                      <a:noFill/>
                    </a:lnL>
                    <a:lnR>
                      <a:noFill/>
                    </a:lnR>
                    <a:lnT>
                      <a:noFill/>
                    </a:lnT>
                    <a:lnB>
                      <a:noFill/>
                    </a:lnB>
                    <a:solidFill>
                      <a:srgbClr val="F4EDFD"/>
                    </a:solidFill>
                  </a:tcPr>
                </a:tc>
                <a:extLst>
                  <a:ext uri="{0D108BD9-81ED-4DB2-BD59-A6C34878D82A}">
                    <a16:rowId xmlns:a16="http://schemas.microsoft.com/office/drawing/2014/main" val="2657264556"/>
                  </a:ext>
                </a:extLst>
              </a:tr>
            </a:tbl>
          </a:graphicData>
        </a:graphic>
      </p:graphicFrame>
      <p:pic>
        <p:nvPicPr>
          <p:cNvPr id="8" name="Graphic 7">
            <a:extLst>
              <a:ext uri="{FF2B5EF4-FFF2-40B4-BE49-F238E27FC236}">
                <a16:creationId xmlns:a16="http://schemas.microsoft.com/office/drawing/2014/main" id="{964CFA5A-9177-B959-13F0-4D4F9F558D39}"/>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39908" y="5585902"/>
            <a:ext cx="418905" cy="446087"/>
          </a:xfrm>
          <a:prstGeom prst="rect">
            <a:avLst/>
          </a:prstGeom>
        </p:spPr>
      </p:pic>
      <p:graphicFrame>
        <p:nvGraphicFramePr>
          <p:cNvPr id="9" name="Table 8">
            <a:extLst>
              <a:ext uri="{FF2B5EF4-FFF2-40B4-BE49-F238E27FC236}">
                <a16:creationId xmlns:a16="http://schemas.microsoft.com/office/drawing/2014/main" id="{FFAA95A0-BC0D-678B-898B-567A60415B9E}"/>
              </a:ext>
            </a:extLst>
          </p:cNvPr>
          <p:cNvGraphicFramePr>
            <a:graphicFrameLocks noGrp="1"/>
          </p:cNvGraphicFramePr>
          <p:nvPr>
            <p:extLst>
              <p:ext uri="{D42A27DB-BD31-4B8C-83A1-F6EECF244321}">
                <p14:modId xmlns:p14="http://schemas.microsoft.com/office/powerpoint/2010/main" val="1255769193"/>
              </p:ext>
            </p:extLst>
          </p:nvPr>
        </p:nvGraphicFramePr>
        <p:xfrm>
          <a:off x="7163728" y="5079977"/>
          <a:ext cx="5731510" cy="1892300"/>
        </p:xfrm>
        <a:graphic>
          <a:graphicData uri="http://schemas.openxmlformats.org/drawingml/2006/table">
            <a:tbl>
              <a:tblPr firstRow="1" firstCol="1" bandRow="1"/>
              <a:tblGrid>
                <a:gridCol w="781137">
                  <a:extLst>
                    <a:ext uri="{9D8B030D-6E8A-4147-A177-3AD203B41FA5}">
                      <a16:colId xmlns:a16="http://schemas.microsoft.com/office/drawing/2014/main" val="2162115719"/>
                    </a:ext>
                  </a:extLst>
                </a:gridCol>
                <a:gridCol w="4950373">
                  <a:extLst>
                    <a:ext uri="{9D8B030D-6E8A-4147-A177-3AD203B41FA5}">
                      <a16:colId xmlns:a16="http://schemas.microsoft.com/office/drawing/2014/main" val="3499163963"/>
                    </a:ext>
                  </a:extLst>
                </a:gridCol>
              </a:tblGrid>
              <a:tr h="0">
                <a:tc>
                  <a:txBody>
                    <a:bodyPr/>
                    <a:lstStyle/>
                    <a:p>
                      <a:endParaRPr lang="en-AU" sz="1000" i="1">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107950" marR="107950" marT="107950" marB="107950">
                    <a:lnL>
                      <a:noFill/>
                    </a:lnL>
                    <a:lnR>
                      <a:noFill/>
                    </a:lnR>
                    <a:lnT>
                      <a:noFill/>
                    </a:lnT>
                    <a:lnB w="76200" cap="flat" cmpd="sng" algn="ctr">
                      <a:solidFill>
                        <a:srgbClr val="7213EA"/>
                      </a:solidFill>
                      <a:prstDash val="solid"/>
                      <a:round/>
                      <a:headEnd type="none" w="med" len="med"/>
                      <a:tailEnd type="none" w="med" len="med"/>
                    </a:lnB>
                  </a:tcPr>
                </a:tc>
                <a:tc>
                  <a:txBody>
                    <a:bodyPr/>
                    <a:lstStyle/>
                    <a:p>
                      <a:pPr marL="0" algn="l" defTabSz="914400" rtl="0" eaLnBrk="1" latinLnBrk="0" hangingPunct="1">
                        <a:spcAft>
                          <a:spcPts val="600"/>
                        </a:spcAft>
                      </a:pPr>
                      <a:r>
                        <a:rPr lang="en-AU" sz="1500" b="0" i="1" kern="1200">
                          <a:solidFill>
                            <a:srgbClr val="000000"/>
                          </a:solidFill>
                          <a:effectLst/>
                          <a:latin typeface="Arial" panose="020B0604020202020204" pitchFamily="34" charset="0"/>
                          <a:ea typeface="Calibri" panose="020F0502020204030204" pitchFamily="34" charset="0"/>
                          <a:cs typeface="Arial" panose="020B0604020202020204" pitchFamily="34" charset="0"/>
                        </a:rPr>
                        <a:t>“I called the police…and there were two policemen here within 20 minutes… And then within an hour of that, there were two detectives here. So, they arranged for me to have my girlfriend take me up to the…hospital to do an assault test…and while we were at the hospital…they’d served the [AVO].” </a:t>
                      </a:r>
                    </a:p>
                    <a:p>
                      <a:pPr marL="0" algn="l" defTabSz="914400" rtl="0" eaLnBrk="1" latinLnBrk="0" hangingPunct="1">
                        <a:spcAft>
                          <a:spcPts val="600"/>
                        </a:spcAft>
                      </a:pPr>
                      <a:r>
                        <a:rPr lang="en-AU" sz="1500" b="1" i="1" kern="1200">
                          <a:solidFill>
                            <a:srgbClr val="000000"/>
                          </a:solidFill>
                          <a:effectLst/>
                          <a:latin typeface="Arial" panose="020B0604020202020204" pitchFamily="34" charset="0"/>
                          <a:ea typeface="Calibri" panose="020F0502020204030204" pitchFamily="34" charset="0"/>
                          <a:cs typeface="Arial" panose="020B0604020202020204" pitchFamily="34" charset="0"/>
                        </a:rPr>
                        <a:t>- Participant 18</a:t>
                      </a:r>
                    </a:p>
                  </a:txBody>
                  <a:tcPr marL="215900" marR="288290" marT="107950" marB="107950">
                    <a:lnL>
                      <a:noFill/>
                    </a:lnL>
                    <a:lnR>
                      <a:noFill/>
                    </a:lnR>
                    <a:lnT>
                      <a:noFill/>
                    </a:lnT>
                    <a:lnB>
                      <a:noFill/>
                    </a:lnB>
                    <a:solidFill>
                      <a:srgbClr val="F4EDFD"/>
                    </a:solidFill>
                  </a:tcPr>
                </a:tc>
                <a:extLst>
                  <a:ext uri="{0D108BD9-81ED-4DB2-BD59-A6C34878D82A}">
                    <a16:rowId xmlns:a16="http://schemas.microsoft.com/office/drawing/2014/main" val="2657264556"/>
                  </a:ext>
                </a:extLst>
              </a:tr>
            </a:tbl>
          </a:graphicData>
        </a:graphic>
      </p:graphicFrame>
      <p:pic>
        <p:nvPicPr>
          <p:cNvPr id="10" name="Graphic 9">
            <a:extLst>
              <a:ext uri="{FF2B5EF4-FFF2-40B4-BE49-F238E27FC236}">
                <a16:creationId xmlns:a16="http://schemas.microsoft.com/office/drawing/2014/main" id="{746461D1-8E15-38D0-7965-AA2204A318B9}"/>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18154" y="5699092"/>
            <a:ext cx="418905" cy="446087"/>
          </a:xfrm>
          <a:prstGeom prst="rect">
            <a:avLst/>
          </a:prstGeom>
        </p:spPr>
      </p:pic>
    </p:spTree>
    <p:extLst>
      <p:ext uri="{BB962C8B-B14F-4D97-AF65-F5344CB8AC3E}">
        <p14:creationId xmlns:p14="http://schemas.microsoft.com/office/powerpoint/2010/main" val="3202622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1EFAAF8-ED82-9AF9-EA11-E894BC68A53E}"/>
              </a:ext>
            </a:extLst>
          </p:cNvPr>
          <p:cNvGraphicFramePr>
            <a:graphicFrameLocks noChangeAspect="1"/>
          </p:cNvGraphicFramePr>
          <p:nvPr>
            <p:custDataLst>
              <p:tags r:id="rId1"/>
            </p:custDataLst>
            <p:extLst>
              <p:ext uri="{D42A27DB-BD31-4B8C-83A1-F6EECF244321}">
                <p14:modId xmlns:p14="http://schemas.microsoft.com/office/powerpoint/2010/main" val="28010387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3" name="think-cell data - do not delete" hidden="1">
                        <a:extLst>
                          <a:ext uri="{FF2B5EF4-FFF2-40B4-BE49-F238E27FC236}">
                            <a16:creationId xmlns:a16="http://schemas.microsoft.com/office/drawing/2014/main" id="{D1EFAAF8-ED82-9AF9-EA11-E894BC68A53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3D4E10D4-E090-4D28-A3DF-3F8B513AA748}"/>
              </a:ext>
            </a:extLst>
          </p:cNvPr>
          <p:cNvSpPr>
            <a:spLocks noGrp="1"/>
          </p:cNvSpPr>
          <p:nvPr>
            <p:ph type="title"/>
          </p:nvPr>
        </p:nvSpPr>
        <p:spPr/>
        <p:txBody>
          <a:bodyPr vert="horz"/>
          <a:lstStyle/>
          <a:p>
            <a:r>
              <a:rPr lang="en-AU"/>
              <a:t>Experiences in reporting:  Factors impacting reporting </a:t>
            </a:r>
          </a:p>
        </p:txBody>
      </p:sp>
      <p:sp>
        <p:nvSpPr>
          <p:cNvPr id="6" name="Text Placeholder 5">
            <a:extLst>
              <a:ext uri="{FF2B5EF4-FFF2-40B4-BE49-F238E27FC236}">
                <a16:creationId xmlns:a16="http://schemas.microsoft.com/office/drawing/2014/main" id="{F3DF8C17-39FB-4611-9057-AF734F033AF6}"/>
              </a:ext>
            </a:extLst>
          </p:cNvPr>
          <p:cNvSpPr>
            <a:spLocks noGrp="1"/>
          </p:cNvSpPr>
          <p:nvPr>
            <p:ph type="body" sz="quarter" idx="10"/>
          </p:nvPr>
        </p:nvSpPr>
        <p:spPr>
          <a:xfrm>
            <a:off x="885485" y="2746710"/>
            <a:ext cx="5731510" cy="4361404"/>
          </a:xfrm>
        </p:spPr>
        <p:txBody>
          <a:bodyPr/>
          <a:lstStyle/>
          <a:p>
            <a:r>
              <a:rPr lang="en-AU" sz="1600" b="1">
                <a:solidFill>
                  <a:schemeClr val="accent5"/>
                </a:solidFill>
              </a:rPr>
              <a:t>Complainants</a:t>
            </a:r>
          </a:p>
        </p:txBody>
      </p:sp>
      <p:sp>
        <p:nvSpPr>
          <p:cNvPr id="7" name="Text Placeholder 6">
            <a:extLst>
              <a:ext uri="{FF2B5EF4-FFF2-40B4-BE49-F238E27FC236}">
                <a16:creationId xmlns:a16="http://schemas.microsoft.com/office/drawing/2014/main" id="{53C29C24-2579-ABC5-A15F-EEC88401E948}"/>
              </a:ext>
            </a:extLst>
          </p:cNvPr>
          <p:cNvSpPr>
            <a:spLocks noGrp="1"/>
          </p:cNvSpPr>
          <p:nvPr>
            <p:ph type="body" sz="quarter" idx="11"/>
          </p:nvPr>
        </p:nvSpPr>
        <p:spPr>
          <a:xfrm>
            <a:off x="8041708" y="2746710"/>
            <a:ext cx="4512581" cy="521014"/>
          </a:xfrm>
        </p:spPr>
        <p:txBody>
          <a:bodyPr/>
          <a:lstStyle/>
          <a:p>
            <a:r>
              <a:rPr lang="en-AU" sz="1600" b="1">
                <a:solidFill>
                  <a:schemeClr val="tx2"/>
                </a:solidFill>
              </a:rPr>
              <a:t>Informants</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AU" sz="1600" b="0" i="0" u="none" strike="noStrike" kern="1200" cap="none" spc="0" normalizeH="0" baseline="0" noProof="0">
              <a:ln>
                <a:noFill/>
              </a:ln>
              <a:solidFill>
                <a:schemeClr val="tx2"/>
              </a:solidFill>
              <a:effectLst/>
              <a:uLnTx/>
              <a:uFillTx/>
              <a:latin typeface="Arial"/>
              <a:ea typeface="+mn-ea"/>
              <a:cs typeface="+mn-cs"/>
            </a:endParaRPr>
          </a:p>
          <a:p>
            <a:endParaRPr lang="en-AU" sz="1600" b="1">
              <a:solidFill>
                <a:schemeClr val="tx2"/>
              </a:solidFill>
            </a:endParaRPr>
          </a:p>
        </p:txBody>
      </p:sp>
      <p:graphicFrame>
        <p:nvGraphicFramePr>
          <p:cNvPr id="16" name="Table 15">
            <a:extLst>
              <a:ext uri="{FF2B5EF4-FFF2-40B4-BE49-F238E27FC236}">
                <a16:creationId xmlns:a16="http://schemas.microsoft.com/office/drawing/2014/main" id="{2CEACF4C-8C49-C42C-D97B-FC93712356EA}"/>
              </a:ext>
            </a:extLst>
          </p:cNvPr>
          <p:cNvGraphicFramePr>
            <a:graphicFrameLocks noGrp="1"/>
          </p:cNvGraphicFramePr>
          <p:nvPr>
            <p:extLst>
              <p:ext uri="{D42A27DB-BD31-4B8C-83A1-F6EECF244321}">
                <p14:modId xmlns:p14="http://schemas.microsoft.com/office/powerpoint/2010/main" val="734493109"/>
              </p:ext>
            </p:extLst>
          </p:nvPr>
        </p:nvGraphicFramePr>
        <p:xfrm>
          <a:off x="8041710" y="3355577"/>
          <a:ext cx="4767645" cy="1435100"/>
        </p:xfrm>
        <a:graphic>
          <a:graphicData uri="http://schemas.openxmlformats.org/drawingml/2006/table">
            <a:tbl>
              <a:tblPr firstRow="1" firstCol="1" bandRow="1"/>
              <a:tblGrid>
                <a:gridCol w="4118472">
                  <a:extLst>
                    <a:ext uri="{9D8B030D-6E8A-4147-A177-3AD203B41FA5}">
                      <a16:colId xmlns:a16="http://schemas.microsoft.com/office/drawing/2014/main" val="3463824790"/>
                    </a:ext>
                  </a:extLst>
                </a:gridCol>
                <a:gridCol w="649173">
                  <a:extLst>
                    <a:ext uri="{9D8B030D-6E8A-4147-A177-3AD203B41FA5}">
                      <a16:colId xmlns:a16="http://schemas.microsoft.com/office/drawing/2014/main" val="2487576447"/>
                    </a:ext>
                  </a:extLst>
                </a:gridCol>
              </a:tblGrid>
              <a:tr h="840120">
                <a:tc>
                  <a:txBody>
                    <a:bodyPr/>
                    <a:lstStyle/>
                    <a:p>
                      <a:pPr>
                        <a:spcAft>
                          <a:spcPts val="600"/>
                        </a:spcAft>
                      </a:pPr>
                      <a:r>
                        <a:rPr lang="en-AU" sz="1500" i="1">
                          <a:solidFill>
                            <a:srgbClr val="000000"/>
                          </a:solidFill>
                          <a:effectLst/>
                          <a:latin typeface="Arial" panose="020B0604020202020204" pitchFamily="34" charset="0"/>
                          <a:ea typeface="Calibri" panose="020F0502020204030204" pitchFamily="34" charset="0"/>
                          <a:cs typeface="Arial" panose="020B0604020202020204" pitchFamily="34" charset="0"/>
                        </a:rPr>
                        <a:t>“I’m probably the first person they are telling this story to – and if it’s not a positive encounter, it’s going to affect the rest of how they proceed.”</a:t>
                      </a:r>
                    </a:p>
                    <a:p>
                      <a:pPr>
                        <a:spcAft>
                          <a:spcPts val="600"/>
                        </a:spcAft>
                      </a:pPr>
                      <a:r>
                        <a:rPr lang="en-AU" sz="1500" b="1" i="1">
                          <a:solidFill>
                            <a:srgbClr val="000000"/>
                          </a:solidFill>
                          <a:effectLst/>
                          <a:latin typeface="Arial" panose="020B0604020202020204" pitchFamily="34" charset="0"/>
                          <a:ea typeface="Calibri" panose="020F0502020204030204" pitchFamily="34" charset="0"/>
                          <a:cs typeface="Arial" panose="020B0604020202020204" pitchFamily="34" charset="0"/>
                        </a:rPr>
                        <a:t>- Police representative</a:t>
                      </a:r>
                    </a:p>
                  </a:txBody>
                  <a:tcPr marL="215900" marR="215900" marT="107950" marB="107950">
                    <a:lnL>
                      <a:noFill/>
                    </a:lnL>
                    <a:lnR>
                      <a:noFill/>
                    </a:lnR>
                    <a:lnT>
                      <a:noFill/>
                    </a:lnT>
                    <a:lnB>
                      <a:noFill/>
                    </a:lnB>
                    <a:solidFill>
                      <a:srgbClr val="E5EEFF"/>
                    </a:solidFill>
                  </a:tcPr>
                </a:tc>
                <a:tc>
                  <a:txBody>
                    <a:bodyPr/>
                    <a:lstStyle/>
                    <a:p>
                      <a:pPr>
                        <a:lnSpc>
                          <a:spcPct val="107000"/>
                        </a:lnSpc>
                        <a:spcAft>
                          <a:spcPts val="600"/>
                        </a:spcAft>
                      </a:pPr>
                      <a:endParaRPr lang="en-AU" sz="2800">
                        <a:solidFill>
                          <a:srgbClr val="7213EA"/>
                        </a:solidFill>
                        <a:effectLst/>
                        <a:latin typeface="Arial" panose="020B0604020202020204" pitchFamily="34" charset="0"/>
                        <a:ea typeface="Calibri" panose="020F0502020204030204" pitchFamily="34" charset="0"/>
                        <a:cs typeface="Arial" panose="020B0604020202020204" pitchFamily="34" charset="0"/>
                      </a:endParaRPr>
                    </a:p>
                  </a:txBody>
                  <a:tcPr marL="180340" marR="107950" marT="107950" marB="107950">
                    <a:lnL>
                      <a:noFill/>
                    </a:lnL>
                    <a:lnR>
                      <a:noFill/>
                    </a:lnR>
                    <a:lnT>
                      <a:noFill/>
                    </a:lnT>
                    <a:lnB w="76200" cap="flat" cmpd="sng" algn="ctr">
                      <a:solidFill>
                        <a:srgbClr val="00338D"/>
                      </a:solidFill>
                      <a:prstDash val="solid"/>
                      <a:round/>
                      <a:headEnd type="none" w="med" len="med"/>
                      <a:tailEnd type="none" w="med" len="med"/>
                    </a:lnB>
                    <a:solidFill>
                      <a:srgbClr val="FFFFFF"/>
                    </a:solidFill>
                  </a:tcPr>
                </a:tc>
                <a:extLst>
                  <a:ext uri="{0D108BD9-81ED-4DB2-BD59-A6C34878D82A}">
                    <a16:rowId xmlns:a16="http://schemas.microsoft.com/office/drawing/2014/main" val="3633943670"/>
                  </a:ext>
                </a:extLst>
              </a:tr>
            </a:tbl>
          </a:graphicData>
        </a:graphic>
      </p:graphicFrame>
      <p:pic>
        <p:nvPicPr>
          <p:cNvPr id="18" name="Graphic 17">
            <a:extLst>
              <a:ext uri="{FF2B5EF4-FFF2-40B4-BE49-F238E27FC236}">
                <a16:creationId xmlns:a16="http://schemas.microsoft.com/office/drawing/2014/main" id="{753FB87F-18B8-924E-2633-B5DD850E9210}"/>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235498" y="3835825"/>
            <a:ext cx="423221" cy="445135"/>
          </a:xfrm>
          <a:prstGeom prst="rect">
            <a:avLst/>
          </a:prstGeom>
        </p:spPr>
      </p:pic>
      <p:sp>
        <p:nvSpPr>
          <p:cNvPr id="19" name="Text Placeholder 7">
            <a:extLst>
              <a:ext uri="{FF2B5EF4-FFF2-40B4-BE49-F238E27FC236}">
                <a16:creationId xmlns:a16="http://schemas.microsoft.com/office/drawing/2014/main" id="{9B53FE96-384B-297A-617D-FFDCFBD90560}"/>
              </a:ext>
            </a:extLst>
          </p:cNvPr>
          <p:cNvSpPr txBox="1">
            <a:spLocks/>
          </p:cNvSpPr>
          <p:nvPr/>
        </p:nvSpPr>
        <p:spPr>
          <a:xfrm>
            <a:off x="0" y="1512552"/>
            <a:ext cx="13439775" cy="1025632"/>
          </a:xfrm>
          <a:prstGeom prst="rect">
            <a:avLst/>
          </a:prstGeom>
          <a:solidFill>
            <a:schemeClr val="accent5"/>
          </a:solidFill>
        </p:spPr>
        <p:txBody>
          <a:bodyPr vert="horz" lIns="864000" tIns="0" rIns="864000" bIns="0" rtlCol="0" anchor="ctr" anchorCtr="0">
            <a:noAutofit/>
          </a:bodyPr>
          <a:lstStyle>
            <a:lvl1pPr marL="0" indent="0" algn="l" defTabSz="914400" rtl="0" eaLnBrk="1" latinLnBrk="0" hangingPunct="1">
              <a:lnSpc>
                <a:spcPct val="100000"/>
              </a:lnSpc>
              <a:spcBef>
                <a:spcPts val="0"/>
              </a:spcBef>
              <a:spcAft>
                <a:spcPts val="600"/>
              </a:spcAft>
              <a:buFontTx/>
              <a:buNone/>
              <a:defRPr sz="1600" b="0"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600" kern="1200">
                <a:solidFill>
                  <a:schemeClr val="accent2"/>
                </a:solidFill>
                <a:latin typeface="+mn-lt"/>
                <a:ea typeface="+mn-ea"/>
                <a:cs typeface="+mn-cs"/>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algn="ctr">
              <a:spcBef>
                <a:spcPts val="600"/>
              </a:spcBef>
              <a:buSzPts val="1000"/>
            </a:pPr>
            <a:r>
              <a:rPr lang="en-AU" b="1">
                <a:solidFill>
                  <a:schemeClr val="bg1"/>
                </a:solidFill>
                <a:latin typeface="Arial" panose="020B0604020202020204" pitchFamily="34" charset="0"/>
                <a:ea typeface="Calibri" panose="020F0502020204030204" pitchFamily="34" charset="0"/>
                <a:cs typeface="Times New Roman" panose="02020603050405020304" pitchFamily="18" charset="0"/>
              </a:rPr>
              <a:t>A number of factors can impact the reporting experience, including the physical environment of the station, the nature of questioning,  having a trauma-informed approach, and police treating sexual offences as a significant crime</a:t>
            </a:r>
          </a:p>
        </p:txBody>
      </p:sp>
      <p:graphicFrame>
        <p:nvGraphicFramePr>
          <p:cNvPr id="13" name="Table 12">
            <a:extLst>
              <a:ext uri="{FF2B5EF4-FFF2-40B4-BE49-F238E27FC236}">
                <a16:creationId xmlns:a16="http://schemas.microsoft.com/office/drawing/2014/main" id="{A34A8247-8215-CAD8-824C-07D899D07B97}"/>
              </a:ext>
            </a:extLst>
          </p:cNvPr>
          <p:cNvGraphicFramePr>
            <a:graphicFrameLocks noGrp="1"/>
          </p:cNvGraphicFramePr>
          <p:nvPr>
            <p:extLst>
              <p:ext uri="{D42A27DB-BD31-4B8C-83A1-F6EECF244321}">
                <p14:modId xmlns:p14="http://schemas.microsoft.com/office/powerpoint/2010/main" val="637874232"/>
              </p:ext>
            </p:extLst>
          </p:nvPr>
        </p:nvGraphicFramePr>
        <p:xfrm>
          <a:off x="885485" y="3125290"/>
          <a:ext cx="6738408" cy="1206500"/>
        </p:xfrm>
        <a:graphic>
          <a:graphicData uri="http://schemas.openxmlformats.org/drawingml/2006/table">
            <a:tbl>
              <a:tblPr firstRow="1" firstCol="1" bandRow="1"/>
              <a:tblGrid>
                <a:gridCol w="5889387">
                  <a:extLst>
                    <a:ext uri="{9D8B030D-6E8A-4147-A177-3AD203B41FA5}">
                      <a16:colId xmlns:a16="http://schemas.microsoft.com/office/drawing/2014/main" val="3520350319"/>
                    </a:ext>
                  </a:extLst>
                </a:gridCol>
                <a:gridCol w="849021">
                  <a:extLst>
                    <a:ext uri="{9D8B030D-6E8A-4147-A177-3AD203B41FA5}">
                      <a16:colId xmlns:a16="http://schemas.microsoft.com/office/drawing/2014/main" val="3088268424"/>
                    </a:ext>
                  </a:extLst>
                </a:gridCol>
              </a:tblGrid>
              <a:tr h="0">
                <a:tc>
                  <a:txBody>
                    <a:bodyPr/>
                    <a:lstStyle/>
                    <a:p>
                      <a:r>
                        <a:rPr lang="en-AU" sz="1500" i="1">
                          <a:solidFill>
                            <a:srgbClr val="000000"/>
                          </a:solidFill>
                          <a:effectLst/>
                          <a:latin typeface="Arial" panose="020B0604020202020204" pitchFamily="34" charset="0"/>
                          <a:ea typeface="Calibri" panose="020F0502020204030204" pitchFamily="34" charset="0"/>
                          <a:cs typeface="Arial" panose="020B0604020202020204" pitchFamily="34" charset="0"/>
                        </a:rPr>
                        <a:t>“…from the get-go, anyone that’s [reporting] something to do with DV or sexual assault, coercive control, or anything, [straight away] the police should be offering forms of support…”</a:t>
                      </a:r>
                    </a:p>
                    <a:p>
                      <a:pPr>
                        <a:spcBef>
                          <a:spcPts val="600"/>
                        </a:spcBef>
                      </a:pPr>
                      <a:r>
                        <a:rPr lang="en-AU" sz="1500" b="1" i="1">
                          <a:solidFill>
                            <a:srgbClr val="000000"/>
                          </a:solidFill>
                          <a:effectLst/>
                          <a:latin typeface="Arial" panose="020B0604020202020204" pitchFamily="34" charset="0"/>
                          <a:ea typeface="Calibri" panose="020F0502020204030204" pitchFamily="34" charset="0"/>
                          <a:cs typeface="Arial" panose="020B0604020202020204" pitchFamily="34" charset="0"/>
                        </a:rPr>
                        <a:t>- Participant 1</a:t>
                      </a:r>
                    </a:p>
                  </a:txBody>
                  <a:tcPr marL="215900" marR="180340" marT="107950" marB="107950">
                    <a:lnL>
                      <a:noFill/>
                    </a:lnL>
                    <a:lnR>
                      <a:noFill/>
                    </a:lnR>
                    <a:lnT>
                      <a:noFill/>
                    </a:lnT>
                    <a:lnB>
                      <a:noFill/>
                    </a:lnB>
                    <a:solidFill>
                      <a:srgbClr val="F4EDFD"/>
                    </a:solidFill>
                  </a:tcPr>
                </a:tc>
                <a:tc>
                  <a:txBody>
                    <a:bodyPr/>
                    <a:lstStyle/>
                    <a:p>
                      <a:pPr>
                        <a:lnSpc>
                          <a:spcPct val="107000"/>
                        </a:lnSpc>
                        <a:spcAft>
                          <a:spcPts val="600"/>
                        </a:spcAft>
                      </a:pPr>
                      <a:endParaRPr lang="en-AU" sz="1400">
                        <a:solidFill>
                          <a:srgbClr val="7213EA"/>
                        </a:solidFill>
                        <a:effectLst/>
                        <a:latin typeface="Arial" panose="020B0604020202020204" pitchFamily="34" charset="0"/>
                        <a:ea typeface="Calibri" panose="020F0502020204030204" pitchFamily="34" charset="0"/>
                        <a:cs typeface="Arial" panose="020B0604020202020204" pitchFamily="34" charset="0"/>
                      </a:endParaRPr>
                    </a:p>
                  </a:txBody>
                  <a:tcPr marL="180340" marR="107950" marT="107950" marB="107950">
                    <a:lnL>
                      <a:noFill/>
                    </a:lnL>
                    <a:lnR>
                      <a:noFill/>
                    </a:lnR>
                    <a:lnT>
                      <a:noFill/>
                    </a:lnT>
                    <a:lnB w="76200" cap="flat" cmpd="sng" algn="ctr">
                      <a:solidFill>
                        <a:srgbClr val="7213EA"/>
                      </a:solidFill>
                      <a:prstDash val="solid"/>
                      <a:round/>
                      <a:headEnd type="none" w="med" len="med"/>
                      <a:tailEnd type="none" w="med" len="med"/>
                    </a:lnB>
                    <a:solidFill>
                      <a:srgbClr val="FFFFFF"/>
                    </a:solidFill>
                  </a:tcPr>
                </a:tc>
                <a:extLst>
                  <a:ext uri="{0D108BD9-81ED-4DB2-BD59-A6C34878D82A}">
                    <a16:rowId xmlns:a16="http://schemas.microsoft.com/office/drawing/2014/main" val="2550208176"/>
                  </a:ext>
                </a:extLst>
              </a:tr>
            </a:tbl>
          </a:graphicData>
        </a:graphic>
      </p:graphicFrame>
      <p:pic>
        <p:nvPicPr>
          <p:cNvPr id="14" name="Graphic 13">
            <a:extLst>
              <a:ext uri="{FF2B5EF4-FFF2-40B4-BE49-F238E27FC236}">
                <a16:creationId xmlns:a16="http://schemas.microsoft.com/office/drawing/2014/main" id="{EF5DDFF5-CD4C-52C0-7D60-392F0BCB4AA9}"/>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944883" y="3505496"/>
            <a:ext cx="438150" cy="446087"/>
          </a:xfrm>
          <a:prstGeom prst="rect">
            <a:avLst/>
          </a:prstGeom>
        </p:spPr>
      </p:pic>
      <p:graphicFrame>
        <p:nvGraphicFramePr>
          <p:cNvPr id="8" name="Table 7">
            <a:extLst>
              <a:ext uri="{FF2B5EF4-FFF2-40B4-BE49-F238E27FC236}">
                <a16:creationId xmlns:a16="http://schemas.microsoft.com/office/drawing/2014/main" id="{B9AE316F-9A7B-2ACA-11F9-4AD5F7D9F3F2}"/>
              </a:ext>
            </a:extLst>
          </p:cNvPr>
          <p:cNvGraphicFramePr>
            <a:graphicFrameLocks noGrp="1"/>
          </p:cNvGraphicFramePr>
          <p:nvPr>
            <p:extLst>
              <p:ext uri="{D42A27DB-BD31-4B8C-83A1-F6EECF244321}">
                <p14:modId xmlns:p14="http://schemas.microsoft.com/office/powerpoint/2010/main" val="1118425287"/>
              </p:ext>
            </p:extLst>
          </p:nvPr>
        </p:nvGraphicFramePr>
        <p:xfrm>
          <a:off x="885484" y="4509987"/>
          <a:ext cx="6738409" cy="2349500"/>
        </p:xfrm>
        <a:graphic>
          <a:graphicData uri="http://schemas.openxmlformats.org/drawingml/2006/table">
            <a:tbl>
              <a:tblPr firstRow="1" firstCol="1" bandRow="1"/>
              <a:tblGrid>
                <a:gridCol w="918366">
                  <a:extLst>
                    <a:ext uri="{9D8B030D-6E8A-4147-A177-3AD203B41FA5}">
                      <a16:colId xmlns:a16="http://schemas.microsoft.com/office/drawing/2014/main" val="2162115719"/>
                    </a:ext>
                  </a:extLst>
                </a:gridCol>
                <a:gridCol w="5820043">
                  <a:extLst>
                    <a:ext uri="{9D8B030D-6E8A-4147-A177-3AD203B41FA5}">
                      <a16:colId xmlns:a16="http://schemas.microsoft.com/office/drawing/2014/main" val="3499163963"/>
                    </a:ext>
                  </a:extLst>
                </a:gridCol>
              </a:tblGrid>
              <a:tr h="0">
                <a:tc>
                  <a:txBody>
                    <a:bodyPr/>
                    <a:lstStyle/>
                    <a:p>
                      <a:endParaRPr lang="en-AU" sz="1000" i="1">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107950" marR="107950" marT="107950" marB="107950">
                    <a:lnL>
                      <a:noFill/>
                    </a:lnL>
                    <a:lnR>
                      <a:noFill/>
                    </a:lnR>
                    <a:lnT>
                      <a:noFill/>
                    </a:lnT>
                    <a:lnB w="76200" cap="flat" cmpd="sng" algn="ctr">
                      <a:solidFill>
                        <a:srgbClr val="7213EA"/>
                      </a:solidFill>
                      <a:prstDash val="solid"/>
                      <a:round/>
                      <a:headEnd type="none" w="med" len="med"/>
                      <a:tailEnd type="none" w="med" len="med"/>
                    </a:lnB>
                  </a:tcPr>
                </a:tc>
                <a:tc>
                  <a:txBody>
                    <a:bodyPr/>
                    <a:lstStyle/>
                    <a:p>
                      <a:pPr>
                        <a:spcAft>
                          <a:spcPts val="600"/>
                        </a:spcAft>
                      </a:pPr>
                      <a:r>
                        <a:rPr lang="en-AU" sz="1500" b="0" i="1">
                          <a:solidFill>
                            <a:srgbClr val="000000"/>
                          </a:solidFill>
                          <a:effectLst/>
                          <a:latin typeface="Arial" panose="020B0604020202020204" pitchFamily="34" charset="0"/>
                          <a:ea typeface="Calibri" panose="020F0502020204030204" pitchFamily="34" charset="0"/>
                          <a:cs typeface="Arial" panose="020B0604020202020204" pitchFamily="34" charset="0"/>
                        </a:rPr>
                        <a:t>“…those big doors and the, you know, glass shields and the guns. It's a funny place to report a crime…I understand that they're going to get all kind of walks of life coming through and that they need their protection and whatever, I get that. But someone's coming to report a crime, surely there's a more inviting and healing environment that you could provide just to make going in there, not such a barrier, let alone…an Indigenous person going in there.”</a:t>
                      </a:r>
                    </a:p>
                    <a:p>
                      <a:pPr>
                        <a:spcAft>
                          <a:spcPts val="600"/>
                        </a:spcAft>
                      </a:pPr>
                      <a:r>
                        <a:rPr lang="en-AU" sz="1500" b="1" i="1">
                          <a:solidFill>
                            <a:srgbClr val="000000"/>
                          </a:solidFill>
                          <a:effectLst/>
                          <a:latin typeface="Arial" panose="020B0604020202020204" pitchFamily="34" charset="0"/>
                          <a:ea typeface="Calibri" panose="020F0502020204030204" pitchFamily="34" charset="0"/>
                          <a:cs typeface="Arial" panose="020B0604020202020204" pitchFamily="34" charset="0"/>
                        </a:rPr>
                        <a:t>- Participant 14</a:t>
                      </a:r>
                    </a:p>
                  </a:txBody>
                  <a:tcPr marL="215900" marR="288290" marT="107950" marB="107950">
                    <a:lnL>
                      <a:noFill/>
                    </a:lnL>
                    <a:lnR>
                      <a:noFill/>
                    </a:lnR>
                    <a:lnT>
                      <a:noFill/>
                    </a:lnT>
                    <a:lnB>
                      <a:noFill/>
                    </a:lnB>
                    <a:solidFill>
                      <a:srgbClr val="F4EDFD"/>
                    </a:solidFill>
                  </a:tcPr>
                </a:tc>
                <a:extLst>
                  <a:ext uri="{0D108BD9-81ED-4DB2-BD59-A6C34878D82A}">
                    <a16:rowId xmlns:a16="http://schemas.microsoft.com/office/drawing/2014/main" val="2657264556"/>
                  </a:ext>
                </a:extLst>
              </a:tr>
            </a:tbl>
          </a:graphicData>
        </a:graphic>
      </p:graphicFrame>
      <p:pic>
        <p:nvPicPr>
          <p:cNvPr id="9" name="Graphic 8">
            <a:extLst>
              <a:ext uri="{FF2B5EF4-FFF2-40B4-BE49-F238E27FC236}">
                <a16:creationId xmlns:a16="http://schemas.microsoft.com/office/drawing/2014/main" id="{A0FE9775-7F5A-2B0E-F551-8DDFD559C8A3}"/>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15183" y="5406563"/>
            <a:ext cx="418905" cy="446087"/>
          </a:xfrm>
          <a:prstGeom prst="rect">
            <a:avLst/>
          </a:prstGeom>
        </p:spPr>
      </p:pic>
      <p:graphicFrame>
        <p:nvGraphicFramePr>
          <p:cNvPr id="10" name="Table 9">
            <a:extLst>
              <a:ext uri="{FF2B5EF4-FFF2-40B4-BE49-F238E27FC236}">
                <a16:creationId xmlns:a16="http://schemas.microsoft.com/office/drawing/2014/main" id="{571DF00C-D996-40D2-9AC3-174FCD1ED52F}"/>
              </a:ext>
            </a:extLst>
          </p:cNvPr>
          <p:cNvGraphicFramePr>
            <a:graphicFrameLocks noGrp="1"/>
          </p:cNvGraphicFramePr>
          <p:nvPr>
            <p:extLst>
              <p:ext uri="{D42A27DB-BD31-4B8C-83A1-F6EECF244321}">
                <p14:modId xmlns:p14="http://schemas.microsoft.com/office/powerpoint/2010/main" val="2357892055"/>
              </p:ext>
            </p:extLst>
          </p:nvPr>
        </p:nvGraphicFramePr>
        <p:xfrm>
          <a:off x="8041708" y="5249400"/>
          <a:ext cx="4767645" cy="1206500"/>
        </p:xfrm>
        <a:graphic>
          <a:graphicData uri="http://schemas.openxmlformats.org/drawingml/2006/table">
            <a:tbl>
              <a:tblPr firstRow="1" firstCol="1" bandRow="1"/>
              <a:tblGrid>
                <a:gridCol w="525205">
                  <a:extLst>
                    <a:ext uri="{9D8B030D-6E8A-4147-A177-3AD203B41FA5}">
                      <a16:colId xmlns:a16="http://schemas.microsoft.com/office/drawing/2014/main" val="3365773474"/>
                    </a:ext>
                  </a:extLst>
                </a:gridCol>
                <a:gridCol w="4242440">
                  <a:extLst>
                    <a:ext uri="{9D8B030D-6E8A-4147-A177-3AD203B41FA5}">
                      <a16:colId xmlns:a16="http://schemas.microsoft.com/office/drawing/2014/main" val="361575619"/>
                    </a:ext>
                  </a:extLst>
                </a:gridCol>
              </a:tblGrid>
              <a:tr h="0">
                <a:tc>
                  <a:txBody>
                    <a:bodyPr/>
                    <a:lstStyle/>
                    <a:p>
                      <a:pPr>
                        <a:spcAft>
                          <a:spcPts val="600"/>
                        </a:spcAft>
                      </a:pPr>
                      <a:endParaRPr lang="en-AU" sz="1000" i="1">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107950" marR="107950" marT="107950" marB="107950">
                    <a:lnL>
                      <a:noFill/>
                    </a:lnL>
                    <a:lnR>
                      <a:noFill/>
                    </a:lnR>
                    <a:lnT>
                      <a:noFill/>
                    </a:lnT>
                    <a:lnB w="76200" cap="flat" cmpd="sng" algn="ctr">
                      <a:solidFill>
                        <a:srgbClr val="00338D"/>
                      </a:solidFill>
                      <a:prstDash val="solid"/>
                      <a:round/>
                      <a:headEnd type="none" w="med" len="med"/>
                      <a:tailEnd type="none" w="med" len="med"/>
                    </a:lnB>
                  </a:tcPr>
                </a:tc>
                <a:tc>
                  <a:txBody>
                    <a:bodyPr/>
                    <a:lstStyle/>
                    <a:p>
                      <a:pPr>
                        <a:spcAft>
                          <a:spcPts val="600"/>
                        </a:spcAft>
                      </a:pPr>
                      <a:r>
                        <a:rPr lang="en-AU" sz="1500" i="1">
                          <a:solidFill>
                            <a:srgbClr val="000000"/>
                          </a:solidFill>
                          <a:effectLst/>
                          <a:latin typeface="Arial" panose="020B0604020202020204" pitchFamily="34" charset="0"/>
                          <a:ea typeface="Calibri" panose="020F0502020204030204" pitchFamily="34" charset="0"/>
                          <a:cs typeface="Arial" panose="020B0604020202020204" pitchFamily="34" charset="0"/>
                        </a:rPr>
                        <a:t>“[the complainant was told]’…you’ve had a couple of drinks, so you’re going to struggle to get this across the line.’”</a:t>
                      </a:r>
                    </a:p>
                    <a:p>
                      <a:pPr>
                        <a:spcAft>
                          <a:spcPts val="600"/>
                        </a:spcAft>
                      </a:pPr>
                      <a:r>
                        <a:rPr lang="en-AU" sz="1500" b="1" i="1">
                          <a:solidFill>
                            <a:srgbClr val="000000"/>
                          </a:solidFill>
                          <a:effectLst/>
                          <a:latin typeface="Arial" panose="020B0604020202020204" pitchFamily="34" charset="0"/>
                          <a:ea typeface="Calibri" panose="020F0502020204030204" pitchFamily="34" charset="0"/>
                          <a:cs typeface="Arial" panose="020B0604020202020204" pitchFamily="34" charset="0"/>
                        </a:rPr>
                        <a:t>- Regional Health Service</a:t>
                      </a:r>
                    </a:p>
                  </a:txBody>
                  <a:tcPr marL="215900" marR="0" marT="107950" marB="107950">
                    <a:lnL>
                      <a:noFill/>
                    </a:lnL>
                    <a:lnR>
                      <a:noFill/>
                    </a:lnR>
                    <a:lnT>
                      <a:noFill/>
                    </a:lnT>
                    <a:lnB>
                      <a:noFill/>
                    </a:lnB>
                    <a:solidFill>
                      <a:srgbClr val="E5EEFF"/>
                    </a:solidFill>
                  </a:tcPr>
                </a:tc>
                <a:extLst>
                  <a:ext uri="{0D108BD9-81ED-4DB2-BD59-A6C34878D82A}">
                    <a16:rowId xmlns:a16="http://schemas.microsoft.com/office/drawing/2014/main" val="2136531303"/>
                  </a:ext>
                </a:extLst>
              </a:tr>
            </a:tbl>
          </a:graphicData>
        </a:graphic>
      </p:graphicFrame>
      <p:pic>
        <p:nvPicPr>
          <p:cNvPr id="15" name="Graphic 14">
            <a:extLst>
              <a:ext uri="{FF2B5EF4-FFF2-40B4-BE49-F238E27FC236}">
                <a16:creationId xmlns:a16="http://schemas.microsoft.com/office/drawing/2014/main" id="{41097534-576B-D11F-2D4F-32D0630AE5CD}"/>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41051" y="5599920"/>
            <a:ext cx="438150" cy="444500"/>
          </a:xfrm>
          <a:prstGeom prst="rect">
            <a:avLst/>
          </a:prstGeom>
        </p:spPr>
      </p:pic>
    </p:spTree>
    <p:extLst>
      <p:ext uri="{BB962C8B-B14F-4D97-AF65-F5344CB8AC3E}">
        <p14:creationId xmlns:p14="http://schemas.microsoft.com/office/powerpoint/2010/main" val="1427581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1EFAAF8-ED82-9AF9-EA11-E894BC68A53E}"/>
              </a:ext>
            </a:extLst>
          </p:cNvPr>
          <p:cNvGraphicFramePr>
            <a:graphicFrameLocks noChangeAspect="1"/>
          </p:cNvGraphicFramePr>
          <p:nvPr>
            <p:custDataLst>
              <p:tags r:id="rId1"/>
            </p:custDataLst>
            <p:extLst>
              <p:ext uri="{D42A27DB-BD31-4B8C-83A1-F6EECF244321}">
                <p14:modId xmlns:p14="http://schemas.microsoft.com/office/powerpoint/2010/main" val="250553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3" name="think-cell data - do not delete" hidden="1">
                        <a:extLst>
                          <a:ext uri="{FF2B5EF4-FFF2-40B4-BE49-F238E27FC236}">
                            <a16:creationId xmlns:a16="http://schemas.microsoft.com/office/drawing/2014/main" id="{D1EFAAF8-ED82-9AF9-EA11-E894BC68A53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3D4E10D4-E090-4D28-A3DF-3F8B513AA748}"/>
              </a:ext>
            </a:extLst>
          </p:cNvPr>
          <p:cNvSpPr>
            <a:spLocks noGrp="1"/>
          </p:cNvSpPr>
          <p:nvPr>
            <p:ph type="title"/>
          </p:nvPr>
        </p:nvSpPr>
        <p:spPr/>
        <p:txBody>
          <a:bodyPr vert="horz"/>
          <a:lstStyle/>
          <a:p>
            <a:r>
              <a:rPr lang="en-AU"/>
              <a:t>Experiences in reporting</a:t>
            </a:r>
          </a:p>
        </p:txBody>
      </p:sp>
      <p:graphicFrame>
        <p:nvGraphicFramePr>
          <p:cNvPr id="11" name="Table 10">
            <a:extLst>
              <a:ext uri="{FF2B5EF4-FFF2-40B4-BE49-F238E27FC236}">
                <a16:creationId xmlns:a16="http://schemas.microsoft.com/office/drawing/2014/main" id="{24654D37-F648-088D-0302-DB12EE2FEA8E}"/>
              </a:ext>
            </a:extLst>
          </p:cNvPr>
          <p:cNvGraphicFramePr>
            <a:graphicFrameLocks noGrp="1"/>
          </p:cNvGraphicFramePr>
          <p:nvPr>
            <p:extLst>
              <p:ext uri="{D42A27DB-BD31-4B8C-83A1-F6EECF244321}">
                <p14:modId xmlns:p14="http://schemas.microsoft.com/office/powerpoint/2010/main" val="2552994853"/>
              </p:ext>
            </p:extLst>
          </p:nvPr>
        </p:nvGraphicFramePr>
        <p:xfrm>
          <a:off x="885482" y="3273966"/>
          <a:ext cx="5731510" cy="977900"/>
        </p:xfrm>
        <a:graphic>
          <a:graphicData uri="http://schemas.openxmlformats.org/drawingml/2006/table">
            <a:tbl>
              <a:tblPr firstRow="1" firstCol="1" bandRow="1"/>
              <a:tblGrid>
                <a:gridCol w="4951095">
                  <a:extLst>
                    <a:ext uri="{9D8B030D-6E8A-4147-A177-3AD203B41FA5}">
                      <a16:colId xmlns:a16="http://schemas.microsoft.com/office/drawing/2014/main" val="736515840"/>
                    </a:ext>
                  </a:extLst>
                </a:gridCol>
                <a:gridCol w="780415">
                  <a:extLst>
                    <a:ext uri="{9D8B030D-6E8A-4147-A177-3AD203B41FA5}">
                      <a16:colId xmlns:a16="http://schemas.microsoft.com/office/drawing/2014/main" val="3565737987"/>
                    </a:ext>
                  </a:extLst>
                </a:gridCol>
              </a:tblGrid>
              <a:tr h="506834">
                <a:tc>
                  <a:txBody>
                    <a:bodyPr/>
                    <a:lstStyle/>
                    <a:p>
                      <a:pPr>
                        <a:spcAft>
                          <a:spcPts val="600"/>
                        </a:spcAft>
                      </a:pPr>
                      <a:r>
                        <a:rPr lang="en-AU" sz="1500" b="0" i="1">
                          <a:solidFill>
                            <a:srgbClr val="000000"/>
                          </a:solidFill>
                          <a:effectLst/>
                          <a:latin typeface="Arial" panose="020B0604020202020204" pitchFamily="34" charset="0"/>
                          <a:ea typeface="Calibri" panose="020F0502020204030204" pitchFamily="34" charset="0"/>
                          <a:cs typeface="Arial" panose="020B0604020202020204" pitchFamily="34" charset="0"/>
                        </a:rPr>
                        <a:t>“…if somebody’s gone to the police, they obviously want you to do something.”</a:t>
                      </a:r>
                    </a:p>
                    <a:p>
                      <a:r>
                        <a:rPr lang="en-AU" sz="1500" b="1" i="1">
                          <a:solidFill>
                            <a:srgbClr val="000000"/>
                          </a:solidFill>
                          <a:effectLst/>
                          <a:latin typeface="Arial" panose="020B0604020202020204" pitchFamily="34" charset="0"/>
                          <a:ea typeface="Calibri" panose="020F0502020204030204" pitchFamily="34" charset="0"/>
                          <a:cs typeface="Arial" panose="020B0604020202020204" pitchFamily="34" charset="0"/>
                        </a:rPr>
                        <a:t>– Participant 27</a:t>
                      </a:r>
                    </a:p>
                  </a:txBody>
                  <a:tcPr marL="215900" marR="215900" marT="107950" marB="107950">
                    <a:lnL>
                      <a:noFill/>
                    </a:lnL>
                    <a:lnR>
                      <a:noFill/>
                    </a:lnR>
                    <a:lnT>
                      <a:noFill/>
                    </a:lnT>
                    <a:lnB>
                      <a:noFill/>
                    </a:lnB>
                    <a:solidFill>
                      <a:srgbClr val="F4EDFD"/>
                    </a:solidFill>
                  </a:tcPr>
                </a:tc>
                <a:tc>
                  <a:txBody>
                    <a:bodyPr/>
                    <a:lstStyle/>
                    <a:p>
                      <a:pPr>
                        <a:lnSpc>
                          <a:spcPct val="107000"/>
                        </a:lnSpc>
                        <a:spcAft>
                          <a:spcPts val="600"/>
                        </a:spcAft>
                      </a:pPr>
                      <a:endParaRPr lang="en-AU" sz="1400">
                        <a:solidFill>
                          <a:srgbClr val="7213EA"/>
                        </a:solidFill>
                        <a:effectLst/>
                        <a:latin typeface="Arial" panose="020B0604020202020204" pitchFamily="34" charset="0"/>
                        <a:ea typeface="Calibri" panose="020F0502020204030204" pitchFamily="34" charset="0"/>
                        <a:cs typeface="Arial" panose="020B0604020202020204" pitchFamily="34" charset="0"/>
                      </a:endParaRPr>
                    </a:p>
                  </a:txBody>
                  <a:tcPr marL="180340" marR="107950" marT="107950" marB="107950">
                    <a:lnL>
                      <a:noFill/>
                    </a:lnL>
                    <a:lnR>
                      <a:noFill/>
                    </a:lnR>
                    <a:lnT>
                      <a:noFill/>
                    </a:lnT>
                    <a:lnB w="76200" cap="flat" cmpd="sng" algn="ctr">
                      <a:solidFill>
                        <a:srgbClr val="7213EA"/>
                      </a:solidFill>
                      <a:prstDash val="solid"/>
                      <a:round/>
                      <a:headEnd type="none" w="med" len="med"/>
                      <a:tailEnd type="none" w="med" len="med"/>
                    </a:lnB>
                    <a:solidFill>
                      <a:srgbClr val="FFFFFF"/>
                    </a:solidFill>
                  </a:tcPr>
                </a:tc>
                <a:extLst>
                  <a:ext uri="{0D108BD9-81ED-4DB2-BD59-A6C34878D82A}">
                    <a16:rowId xmlns:a16="http://schemas.microsoft.com/office/drawing/2014/main" val="574437857"/>
                  </a:ext>
                </a:extLst>
              </a:tr>
            </a:tbl>
          </a:graphicData>
        </a:graphic>
      </p:graphicFrame>
      <p:pic>
        <p:nvPicPr>
          <p:cNvPr id="12" name="Graphic 11">
            <a:extLst>
              <a:ext uri="{FF2B5EF4-FFF2-40B4-BE49-F238E27FC236}">
                <a16:creationId xmlns:a16="http://schemas.microsoft.com/office/drawing/2014/main" id="{73D8BF35-C2EB-BEF4-1EB1-D1B96397D029}"/>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61876" y="3517012"/>
            <a:ext cx="438150" cy="446087"/>
          </a:xfrm>
          <a:prstGeom prst="rect">
            <a:avLst/>
          </a:prstGeom>
        </p:spPr>
      </p:pic>
      <p:sp>
        <p:nvSpPr>
          <p:cNvPr id="19" name="Text Placeholder 7">
            <a:extLst>
              <a:ext uri="{FF2B5EF4-FFF2-40B4-BE49-F238E27FC236}">
                <a16:creationId xmlns:a16="http://schemas.microsoft.com/office/drawing/2014/main" id="{9B53FE96-384B-297A-617D-FFDCFBD90560}"/>
              </a:ext>
            </a:extLst>
          </p:cNvPr>
          <p:cNvSpPr txBox="1">
            <a:spLocks/>
          </p:cNvSpPr>
          <p:nvPr/>
        </p:nvSpPr>
        <p:spPr>
          <a:xfrm>
            <a:off x="0" y="1512552"/>
            <a:ext cx="13439775" cy="1210006"/>
          </a:xfrm>
          <a:prstGeom prst="rect">
            <a:avLst/>
          </a:prstGeom>
          <a:solidFill>
            <a:schemeClr val="accent5"/>
          </a:solidFill>
        </p:spPr>
        <p:txBody>
          <a:bodyPr vert="horz" lIns="864000" tIns="0" rIns="864000" bIns="0" rtlCol="0" anchor="ctr" anchorCtr="0">
            <a:noAutofit/>
          </a:bodyPr>
          <a:lstStyle>
            <a:lvl1pPr marL="0" indent="0" algn="l" defTabSz="914400" rtl="0" eaLnBrk="1" latinLnBrk="0" hangingPunct="1">
              <a:lnSpc>
                <a:spcPct val="100000"/>
              </a:lnSpc>
              <a:spcBef>
                <a:spcPts val="0"/>
              </a:spcBef>
              <a:spcAft>
                <a:spcPts val="600"/>
              </a:spcAft>
              <a:buFontTx/>
              <a:buNone/>
              <a:defRPr sz="1600" b="0"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600" kern="1200">
                <a:solidFill>
                  <a:schemeClr val="accent2"/>
                </a:solidFill>
                <a:latin typeface="+mn-lt"/>
                <a:ea typeface="+mn-ea"/>
                <a:cs typeface="+mn-cs"/>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algn="ctr">
              <a:spcBef>
                <a:spcPts val="600"/>
              </a:spcBef>
              <a:buSzPts val="1000"/>
            </a:pPr>
            <a:r>
              <a:rPr lang="en-AU" b="1">
                <a:solidFill>
                  <a:schemeClr val="bg1"/>
                </a:solidFill>
                <a:latin typeface="Arial" panose="020B0604020202020204" pitchFamily="34" charset="0"/>
                <a:ea typeface="Calibri" panose="020F0502020204030204" pitchFamily="34" charset="0"/>
                <a:cs typeface="Times New Roman" panose="02020603050405020304" pitchFamily="18" charset="0"/>
              </a:rPr>
              <a:t>Attrition can occur after reporting a sexual offence and is assumed to be the choice of the complainant. However, we found that this is more likely to be triggered by decisions made during investigation and prosecution. </a:t>
            </a:r>
          </a:p>
        </p:txBody>
      </p:sp>
      <p:sp>
        <p:nvSpPr>
          <p:cNvPr id="13" name="Text Placeholder 5">
            <a:extLst>
              <a:ext uri="{FF2B5EF4-FFF2-40B4-BE49-F238E27FC236}">
                <a16:creationId xmlns:a16="http://schemas.microsoft.com/office/drawing/2014/main" id="{64177196-984C-31CE-D18A-63C05FE55D64}"/>
              </a:ext>
            </a:extLst>
          </p:cNvPr>
          <p:cNvSpPr txBox="1">
            <a:spLocks/>
          </p:cNvSpPr>
          <p:nvPr/>
        </p:nvSpPr>
        <p:spPr>
          <a:xfrm>
            <a:off x="885483" y="2894364"/>
            <a:ext cx="5731509" cy="481062"/>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200" b="0"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200" b="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200" b="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200" b="0" kern="1200">
                <a:solidFill>
                  <a:schemeClr val="tx1"/>
                </a:solidFill>
                <a:latin typeface="+mn-lt"/>
                <a:ea typeface="+mn-ea"/>
                <a:cs typeface="+mn-cs"/>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200" b="0" kern="1200" baseline="0">
                <a:solidFill>
                  <a:schemeClr val="tx1"/>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r>
              <a:rPr lang="en-AU" sz="1600" b="1">
                <a:solidFill>
                  <a:schemeClr val="accent5"/>
                </a:solidFill>
              </a:rPr>
              <a:t>Complainants</a:t>
            </a:r>
          </a:p>
        </p:txBody>
      </p:sp>
      <p:sp>
        <p:nvSpPr>
          <p:cNvPr id="14" name="Text Placeholder 6">
            <a:extLst>
              <a:ext uri="{FF2B5EF4-FFF2-40B4-BE49-F238E27FC236}">
                <a16:creationId xmlns:a16="http://schemas.microsoft.com/office/drawing/2014/main" id="{AA1B7E3F-ADF7-ACAC-EF66-3EC74FF918E9}"/>
              </a:ext>
            </a:extLst>
          </p:cNvPr>
          <p:cNvSpPr txBox="1">
            <a:spLocks/>
          </p:cNvSpPr>
          <p:nvPr/>
        </p:nvSpPr>
        <p:spPr>
          <a:xfrm>
            <a:off x="7077845" y="2894363"/>
            <a:ext cx="5476444" cy="481062"/>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200" b="0"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200" b="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200" b="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200" b="0" kern="1200">
                <a:solidFill>
                  <a:schemeClr val="tx1"/>
                </a:solidFill>
                <a:latin typeface="+mn-lt"/>
                <a:ea typeface="+mn-ea"/>
                <a:cs typeface="+mn-cs"/>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200" b="0" kern="1200" baseline="0">
                <a:solidFill>
                  <a:schemeClr val="tx1"/>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r>
              <a:rPr lang="en-AU" sz="1600" b="1">
                <a:solidFill>
                  <a:schemeClr val="tx2"/>
                </a:solidFill>
              </a:rPr>
              <a:t>Informants</a:t>
            </a:r>
          </a:p>
          <a:p>
            <a:endParaRPr lang="en-AU" sz="1600" b="1">
              <a:solidFill>
                <a:schemeClr val="accent5"/>
              </a:solidFill>
            </a:endParaRPr>
          </a:p>
        </p:txBody>
      </p:sp>
      <p:graphicFrame>
        <p:nvGraphicFramePr>
          <p:cNvPr id="25" name="Table 24">
            <a:extLst>
              <a:ext uri="{FF2B5EF4-FFF2-40B4-BE49-F238E27FC236}">
                <a16:creationId xmlns:a16="http://schemas.microsoft.com/office/drawing/2014/main" id="{657DA203-0096-3D48-31FE-49330898D525}"/>
              </a:ext>
            </a:extLst>
          </p:cNvPr>
          <p:cNvGraphicFramePr>
            <a:graphicFrameLocks noGrp="1"/>
          </p:cNvGraphicFramePr>
          <p:nvPr>
            <p:extLst>
              <p:ext uri="{D42A27DB-BD31-4B8C-83A1-F6EECF244321}">
                <p14:modId xmlns:p14="http://schemas.microsoft.com/office/powerpoint/2010/main" val="3149306135"/>
              </p:ext>
            </p:extLst>
          </p:nvPr>
        </p:nvGraphicFramePr>
        <p:xfrm>
          <a:off x="885482" y="5542891"/>
          <a:ext cx="5731510" cy="1206500"/>
        </p:xfrm>
        <a:graphic>
          <a:graphicData uri="http://schemas.openxmlformats.org/drawingml/2006/table">
            <a:tbl>
              <a:tblPr firstRow="1" firstCol="1" bandRow="1"/>
              <a:tblGrid>
                <a:gridCol w="4951095">
                  <a:extLst>
                    <a:ext uri="{9D8B030D-6E8A-4147-A177-3AD203B41FA5}">
                      <a16:colId xmlns:a16="http://schemas.microsoft.com/office/drawing/2014/main" val="736515840"/>
                    </a:ext>
                  </a:extLst>
                </a:gridCol>
                <a:gridCol w="780415">
                  <a:extLst>
                    <a:ext uri="{9D8B030D-6E8A-4147-A177-3AD203B41FA5}">
                      <a16:colId xmlns:a16="http://schemas.microsoft.com/office/drawing/2014/main" val="3565737987"/>
                    </a:ext>
                  </a:extLst>
                </a:gridCol>
              </a:tblGrid>
              <a:tr h="506834">
                <a:tc>
                  <a:txBody>
                    <a:bodyPr/>
                    <a:lstStyle/>
                    <a:p>
                      <a:pPr>
                        <a:spcAft>
                          <a:spcPts val="600"/>
                        </a:spcAft>
                      </a:pPr>
                      <a:r>
                        <a:rPr lang="en-AU" sz="1500" b="0" i="1">
                          <a:solidFill>
                            <a:srgbClr val="000000"/>
                          </a:solidFill>
                          <a:effectLst/>
                          <a:latin typeface="Arial" panose="020B0604020202020204" pitchFamily="34" charset="0"/>
                          <a:ea typeface="Calibri" panose="020F0502020204030204" pitchFamily="34" charset="0"/>
                          <a:cs typeface="Arial" panose="020B0604020202020204" pitchFamily="34" charset="0"/>
                        </a:rPr>
                        <a:t>“They asked ‘did you enjoy it? You must have enjoyed it.’ And there’s me sitting in my trauma and they’re laughing.” </a:t>
                      </a:r>
                    </a:p>
                    <a:p>
                      <a:pPr>
                        <a:spcAft>
                          <a:spcPts val="600"/>
                        </a:spcAft>
                      </a:pPr>
                      <a:r>
                        <a:rPr lang="en-AU" sz="1500" b="1" i="1">
                          <a:solidFill>
                            <a:srgbClr val="000000"/>
                          </a:solidFill>
                          <a:effectLst/>
                          <a:latin typeface="Arial" panose="020B0604020202020204" pitchFamily="34" charset="0"/>
                          <a:ea typeface="Calibri" panose="020F0502020204030204" pitchFamily="34" charset="0"/>
                          <a:cs typeface="Arial" panose="020B0604020202020204" pitchFamily="34" charset="0"/>
                        </a:rPr>
                        <a:t>– Participant 24</a:t>
                      </a:r>
                    </a:p>
                  </a:txBody>
                  <a:tcPr marL="215900" marR="215900" marT="107950" marB="107950">
                    <a:lnL>
                      <a:noFill/>
                    </a:lnL>
                    <a:lnR>
                      <a:noFill/>
                    </a:lnR>
                    <a:lnT>
                      <a:noFill/>
                    </a:lnT>
                    <a:lnB>
                      <a:noFill/>
                    </a:lnB>
                    <a:solidFill>
                      <a:srgbClr val="F4EDFD"/>
                    </a:solidFill>
                  </a:tcPr>
                </a:tc>
                <a:tc>
                  <a:txBody>
                    <a:bodyPr/>
                    <a:lstStyle/>
                    <a:p>
                      <a:pPr>
                        <a:lnSpc>
                          <a:spcPct val="107000"/>
                        </a:lnSpc>
                        <a:spcAft>
                          <a:spcPts val="600"/>
                        </a:spcAft>
                      </a:pPr>
                      <a:endParaRPr lang="en-AU" sz="1400">
                        <a:solidFill>
                          <a:srgbClr val="7213EA"/>
                        </a:solidFill>
                        <a:effectLst/>
                        <a:latin typeface="Arial" panose="020B0604020202020204" pitchFamily="34" charset="0"/>
                        <a:ea typeface="Calibri" panose="020F0502020204030204" pitchFamily="34" charset="0"/>
                        <a:cs typeface="Arial" panose="020B0604020202020204" pitchFamily="34" charset="0"/>
                      </a:endParaRPr>
                    </a:p>
                  </a:txBody>
                  <a:tcPr marL="180340" marR="107950" marT="107950" marB="107950">
                    <a:lnL>
                      <a:noFill/>
                    </a:lnL>
                    <a:lnR>
                      <a:noFill/>
                    </a:lnR>
                    <a:lnT>
                      <a:noFill/>
                    </a:lnT>
                    <a:lnB w="76200" cap="flat" cmpd="sng" algn="ctr">
                      <a:solidFill>
                        <a:srgbClr val="7213EA"/>
                      </a:solidFill>
                      <a:prstDash val="solid"/>
                      <a:round/>
                      <a:headEnd type="none" w="med" len="med"/>
                      <a:tailEnd type="none" w="med" len="med"/>
                    </a:lnB>
                    <a:solidFill>
                      <a:srgbClr val="FFFFFF"/>
                    </a:solidFill>
                  </a:tcPr>
                </a:tc>
                <a:extLst>
                  <a:ext uri="{0D108BD9-81ED-4DB2-BD59-A6C34878D82A}">
                    <a16:rowId xmlns:a16="http://schemas.microsoft.com/office/drawing/2014/main" val="574437857"/>
                  </a:ext>
                </a:extLst>
              </a:tr>
            </a:tbl>
          </a:graphicData>
        </a:graphic>
      </p:graphicFrame>
      <p:pic>
        <p:nvPicPr>
          <p:cNvPr id="26" name="Graphic 25">
            <a:extLst>
              <a:ext uri="{FF2B5EF4-FFF2-40B4-BE49-F238E27FC236}">
                <a16:creationId xmlns:a16="http://schemas.microsoft.com/office/drawing/2014/main" id="{8864CE85-8971-90E9-6CEB-484FB27A75AC}"/>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91278" y="5785937"/>
            <a:ext cx="438150" cy="446087"/>
          </a:xfrm>
          <a:prstGeom prst="rect">
            <a:avLst/>
          </a:prstGeom>
        </p:spPr>
      </p:pic>
      <p:graphicFrame>
        <p:nvGraphicFramePr>
          <p:cNvPr id="27" name="Table 26">
            <a:extLst>
              <a:ext uri="{FF2B5EF4-FFF2-40B4-BE49-F238E27FC236}">
                <a16:creationId xmlns:a16="http://schemas.microsoft.com/office/drawing/2014/main" id="{76A706E4-418B-586D-2C9C-C297ED48D414}"/>
              </a:ext>
            </a:extLst>
          </p:cNvPr>
          <p:cNvGraphicFramePr>
            <a:graphicFrameLocks noGrp="1"/>
          </p:cNvGraphicFramePr>
          <p:nvPr>
            <p:extLst>
              <p:ext uri="{D42A27DB-BD31-4B8C-83A1-F6EECF244321}">
                <p14:modId xmlns:p14="http://schemas.microsoft.com/office/powerpoint/2010/main" val="4275251609"/>
              </p:ext>
            </p:extLst>
          </p:nvPr>
        </p:nvGraphicFramePr>
        <p:xfrm>
          <a:off x="7077845" y="3454518"/>
          <a:ext cx="5731510" cy="1892300"/>
        </p:xfrm>
        <a:graphic>
          <a:graphicData uri="http://schemas.openxmlformats.org/drawingml/2006/table">
            <a:tbl>
              <a:tblPr firstRow="1" firstCol="1" bandRow="1"/>
              <a:tblGrid>
                <a:gridCol w="4951095">
                  <a:extLst>
                    <a:ext uri="{9D8B030D-6E8A-4147-A177-3AD203B41FA5}">
                      <a16:colId xmlns:a16="http://schemas.microsoft.com/office/drawing/2014/main" val="3463824790"/>
                    </a:ext>
                  </a:extLst>
                </a:gridCol>
                <a:gridCol w="780415">
                  <a:extLst>
                    <a:ext uri="{9D8B030D-6E8A-4147-A177-3AD203B41FA5}">
                      <a16:colId xmlns:a16="http://schemas.microsoft.com/office/drawing/2014/main" val="2487576447"/>
                    </a:ext>
                  </a:extLst>
                </a:gridCol>
              </a:tblGrid>
              <a:tr h="571440">
                <a:tc>
                  <a:txBody>
                    <a:bodyPr/>
                    <a:lstStyle/>
                    <a:p>
                      <a:r>
                        <a:rPr lang="en-AU" sz="1500" i="1">
                          <a:solidFill>
                            <a:srgbClr val="000000"/>
                          </a:solidFill>
                          <a:effectLst/>
                          <a:latin typeface="Arial" panose="020B0604020202020204" pitchFamily="34" charset="0"/>
                          <a:ea typeface="Calibri" panose="020F0502020204030204" pitchFamily="34" charset="0"/>
                          <a:cs typeface="Arial" panose="020B0604020202020204" pitchFamily="34" charset="0"/>
                        </a:rPr>
                        <a:t>“Support </a:t>
                      </a:r>
                      <a:r>
                        <a:rPr lang="en-AU" sz="1500" i="1">
                          <a:solidFill>
                            <a:srgbClr val="000000"/>
                          </a:solidFill>
                          <a:effectLst/>
                          <a:latin typeface="Arial" panose="020B0604020202020204" pitchFamily="34" charset="0"/>
                          <a:ea typeface="Calibri" panose="020F0502020204030204" pitchFamily="34" charset="0"/>
                          <a:cs typeface="Calibri" panose="020F0502020204030204" pitchFamily="34" charset="0"/>
                        </a:rPr>
                        <a:t>is quite limited, and it can depend on the police officer’s workload and capacity to provide support. We could have 15-20 sexual assault case load. You may not have any contact with victim until the trial and they are left in limbo if we don’t have any information to update them.”</a:t>
                      </a:r>
                      <a:endParaRPr lang="en-AU" sz="1500" i="1">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spcBef>
                          <a:spcPts val="600"/>
                        </a:spcBef>
                      </a:pPr>
                      <a:r>
                        <a:rPr lang="en-AU" sz="1500" b="1" i="1">
                          <a:solidFill>
                            <a:srgbClr val="000000"/>
                          </a:solidFill>
                          <a:effectLst/>
                          <a:latin typeface="Arial" panose="020B0604020202020204" pitchFamily="34" charset="0"/>
                          <a:ea typeface="Calibri" panose="020F0502020204030204" pitchFamily="34" charset="0"/>
                          <a:cs typeface="Arial" panose="020B0604020202020204" pitchFamily="34" charset="0"/>
                        </a:rPr>
                        <a:t>– Detective </a:t>
                      </a:r>
                    </a:p>
                  </a:txBody>
                  <a:tcPr marL="215900" marR="215900" marT="107950" marB="107950">
                    <a:lnL>
                      <a:noFill/>
                    </a:lnL>
                    <a:lnR>
                      <a:noFill/>
                    </a:lnR>
                    <a:lnT>
                      <a:noFill/>
                    </a:lnT>
                    <a:lnB>
                      <a:noFill/>
                    </a:lnB>
                    <a:solidFill>
                      <a:srgbClr val="E5EEFF"/>
                    </a:solidFill>
                  </a:tcPr>
                </a:tc>
                <a:tc>
                  <a:txBody>
                    <a:bodyPr/>
                    <a:lstStyle/>
                    <a:p>
                      <a:pPr>
                        <a:lnSpc>
                          <a:spcPct val="107000"/>
                        </a:lnSpc>
                        <a:spcAft>
                          <a:spcPts val="600"/>
                        </a:spcAft>
                      </a:pPr>
                      <a:endParaRPr lang="en-AU" sz="1400">
                        <a:solidFill>
                          <a:srgbClr val="7213EA"/>
                        </a:solidFill>
                        <a:effectLst/>
                        <a:latin typeface="Arial" panose="020B0604020202020204" pitchFamily="34" charset="0"/>
                        <a:ea typeface="Calibri" panose="020F0502020204030204" pitchFamily="34" charset="0"/>
                        <a:cs typeface="Arial" panose="020B0604020202020204" pitchFamily="34" charset="0"/>
                      </a:endParaRPr>
                    </a:p>
                  </a:txBody>
                  <a:tcPr marL="180340" marR="107950" marT="107950" marB="107950">
                    <a:lnL>
                      <a:noFill/>
                    </a:lnL>
                    <a:lnR>
                      <a:noFill/>
                    </a:lnR>
                    <a:lnT>
                      <a:noFill/>
                    </a:lnT>
                    <a:lnB w="76200" cap="flat" cmpd="sng" algn="ctr">
                      <a:solidFill>
                        <a:srgbClr val="00338D"/>
                      </a:solidFill>
                      <a:prstDash val="solid"/>
                      <a:round/>
                      <a:headEnd type="none" w="med" len="med"/>
                      <a:tailEnd type="none" w="med" len="med"/>
                    </a:lnB>
                    <a:solidFill>
                      <a:srgbClr val="FFFFFF"/>
                    </a:solidFill>
                  </a:tcPr>
                </a:tc>
                <a:extLst>
                  <a:ext uri="{0D108BD9-81ED-4DB2-BD59-A6C34878D82A}">
                    <a16:rowId xmlns:a16="http://schemas.microsoft.com/office/drawing/2014/main" val="3633943670"/>
                  </a:ext>
                </a:extLst>
              </a:tr>
            </a:tbl>
          </a:graphicData>
        </a:graphic>
      </p:graphicFrame>
      <p:pic>
        <p:nvPicPr>
          <p:cNvPr id="28" name="Graphic 27">
            <a:extLst>
              <a:ext uri="{FF2B5EF4-FFF2-40B4-BE49-F238E27FC236}">
                <a16:creationId xmlns:a16="http://schemas.microsoft.com/office/drawing/2014/main" id="{8F2D9614-BFC0-06C9-4594-1ADF8E36CC14}"/>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115617" y="4190056"/>
            <a:ext cx="438150" cy="444500"/>
          </a:xfrm>
          <a:prstGeom prst="rect">
            <a:avLst/>
          </a:prstGeom>
        </p:spPr>
      </p:pic>
      <p:graphicFrame>
        <p:nvGraphicFramePr>
          <p:cNvPr id="2" name="Table 1">
            <a:extLst>
              <a:ext uri="{FF2B5EF4-FFF2-40B4-BE49-F238E27FC236}">
                <a16:creationId xmlns:a16="http://schemas.microsoft.com/office/drawing/2014/main" id="{30AA071F-25B5-CF04-6D4F-37EB24F203FE}"/>
              </a:ext>
            </a:extLst>
          </p:cNvPr>
          <p:cNvGraphicFramePr>
            <a:graphicFrameLocks noGrp="1"/>
          </p:cNvGraphicFramePr>
          <p:nvPr>
            <p:extLst>
              <p:ext uri="{D42A27DB-BD31-4B8C-83A1-F6EECF244321}">
                <p14:modId xmlns:p14="http://schemas.microsoft.com/office/powerpoint/2010/main" val="3321258192"/>
              </p:ext>
            </p:extLst>
          </p:nvPr>
        </p:nvGraphicFramePr>
        <p:xfrm>
          <a:off x="7078502" y="5652619"/>
          <a:ext cx="5730853" cy="901700"/>
        </p:xfrm>
        <a:graphic>
          <a:graphicData uri="http://schemas.openxmlformats.org/drawingml/2006/table">
            <a:tbl>
              <a:tblPr firstRow="1" firstCol="1" bandRow="1"/>
              <a:tblGrid>
                <a:gridCol w="631312">
                  <a:extLst>
                    <a:ext uri="{9D8B030D-6E8A-4147-A177-3AD203B41FA5}">
                      <a16:colId xmlns:a16="http://schemas.microsoft.com/office/drawing/2014/main" val="3365773474"/>
                    </a:ext>
                  </a:extLst>
                </a:gridCol>
                <a:gridCol w="5099541">
                  <a:extLst>
                    <a:ext uri="{9D8B030D-6E8A-4147-A177-3AD203B41FA5}">
                      <a16:colId xmlns:a16="http://schemas.microsoft.com/office/drawing/2014/main" val="361575619"/>
                    </a:ext>
                  </a:extLst>
                </a:gridCol>
              </a:tblGrid>
              <a:tr h="0">
                <a:tc>
                  <a:txBody>
                    <a:bodyPr/>
                    <a:lstStyle/>
                    <a:p>
                      <a:pPr>
                        <a:spcAft>
                          <a:spcPts val="600"/>
                        </a:spcAft>
                      </a:pPr>
                      <a:endParaRPr lang="en-AU" sz="1000" i="1">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107950" marR="107950" marT="107950" marB="107950">
                    <a:lnL>
                      <a:noFill/>
                    </a:lnL>
                    <a:lnR>
                      <a:noFill/>
                    </a:lnR>
                    <a:lnT>
                      <a:noFill/>
                    </a:lnT>
                    <a:lnB w="76200" cap="flat" cmpd="sng" algn="ctr">
                      <a:solidFill>
                        <a:srgbClr val="00338D"/>
                      </a:solidFill>
                      <a:prstDash val="solid"/>
                      <a:round/>
                      <a:headEnd type="none" w="med" len="med"/>
                      <a:tailEnd type="none" w="med" len="med"/>
                    </a:lnB>
                  </a:tcPr>
                </a:tc>
                <a:tc>
                  <a:txBody>
                    <a:bodyPr/>
                    <a:lstStyle/>
                    <a:p>
                      <a:r>
                        <a:rPr lang="en-AU" sz="1500" b="0" i="1">
                          <a:solidFill>
                            <a:srgbClr val="000000"/>
                          </a:solidFill>
                          <a:effectLst/>
                          <a:latin typeface="Arial" panose="020B0604020202020204" pitchFamily="34" charset="0"/>
                          <a:ea typeface="Calibri" panose="020F0502020204030204" pitchFamily="34" charset="0"/>
                          <a:cs typeface="Arial" panose="020B0604020202020204" pitchFamily="34" charset="0"/>
                        </a:rPr>
                        <a:t>“…she was told she was not a credible witness because of her disability.”</a:t>
                      </a:r>
                    </a:p>
                    <a:p>
                      <a:r>
                        <a:rPr lang="en-AU" sz="1500" b="1" i="1">
                          <a:solidFill>
                            <a:srgbClr val="000000"/>
                          </a:solidFill>
                          <a:effectLst/>
                          <a:latin typeface="Arial" panose="020B0604020202020204" pitchFamily="34" charset="0"/>
                          <a:ea typeface="Calibri" panose="020F0502020204030204" pitchFamily="34" charset="0"/>
                          <a:cs typeface="Arial" panose="020B0604020202020204" pitchFamily="34" charset="0"/>
                        </a:rPr>
                        <a:t>– Women’s Health Centre</a:t>
                      </a:r>
                    </a:p>
                  </a:txBody>
                  <a:tcPr marL="215900" marR="0" marT="107950" marB="107950">
                    <a:lnL>
                      <a:noFill/>
                    </a:lnL>
                    <a:lnR>
                      <a:noFill/>
                    </a:lnR>
                    <a:lnT>
                      <a:noFill/>
                    </a:lnT>
                    <a:lnB>
                      <a:noFill/>
                    </a:lnB>
                    <a:solidFill>
                      <a:srgbClr val="E5EEFF"/>
                    </a:solidFill>
                  </a:tcPr>
                </a:tc>
                <a:extLst>
                  <a:ext uri="{0D108BD9-81ED-4DB2-BD59-A6C34878D82A}">
                    <a16:rowId xmlns:a16="http://schemas.microsoft.com/office/drawing/2014/main" val="2136531303"/>
                  </a:ext>
                </a:extLst>
              </a:tr>
            </a:tbl>
          </a:graphicData>
        </a:graphic>
      </p:graphicFrame>
      <p:pic>
        <p:nvPicPr>
          <p:cNvPr id="4" name="Graphic 3">
            <a:extLst>
              <a:ext uri="{FF2B5EF4-FFF2-40B4-BE49-F238E27FC236}">
                <a16:creationId xmlns:a16="http://schemas.microsoft.com/office/drawing/2014/main" id="{1A6B1C88-26AE-D629-2EA6-BFF0E6BE5A1D}"/>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77845" y="6003139"/>
            <a:ext cx="438150" cy="444500"/>
          </a:xfrm>
          <a:prstGeom prst="rect">
            <a:avLst/>
          </a:prstGeom>
        </p:spPr>
      </p:pic>
      <p:graphicFrame>
        <p:nvGraphicFramePr>
          <p:cNvPr id="6" name="Table 5">
            <a:extLst>
              <a:ext uri="{FF2B5EF4-FFF2-40B4-BE49-F238E27FC236}">
                <a16:creationId xmlns:a16="http://schemas.microsoft.com/office/drawing/2014/main" id="{25007061-D24C-E05D-2441-71C797C95183}"/>
              </a:ext>
            </a:extLst>
          </p:cNvPr>
          <p:cNvGraphicFramePr>
            <a:graphicFrameLocks noGrp="1"/>
          </p:cNvGraphicFramePr>
          <p:nvPr>
            <p:extLst>
              <p:ext uri="{D42A27DB-BD31-4B8C-83A1-F6EECF244321}">
                <p14:modId xmlns:p14="http://schemas.microsoft.com/office/powerpoint/2010/main" val="2133636326"/>
              </p:ext>
            </p:extLst>
          </p:nvPr>
        </p:nvGraphicFramePr>
        <p:xfrm>
          <a:off x="885482" y="4408428"/>
          <a:ext cx="5731509" cy="977900"/>
        </p:xfrm>
        <a:graphic>
          <a:graphicData uri="http://schemas.openxmlformats.org/drawingml/2006/table">
            <a:tbl>
              <a:tblPr firstRow="1" firstCol="1" bandRow="1"/>
              <a:tblGrid>
                <a:gridCol w="781137">
                  <a:extLst>
                    <a:ext uri="{9D8B030D-6E8A-4147-A177-3AD203B41FA5}">
                      <a16:colId xmlns:a16="http://schemas.microsoft.com/office/drawing/2014/main" val="2162115719"/>
                    </a:ext>
                  </a:extLst>
                </a:gridCol>
                <a:gridCol w="4950372">
                  <a:extLst>
                    <a:ext uri="{9D8B030D-6E8A-4147-A177-3AD203B41FA5}">
                      <a16:colId xmlns:a16="http://schemas.microsoft.com/office/drawing/2014/main" val="3499163963"/>
                    </a:ext>
                  </a:extLst>
                </a:gridCol>
              </a:tblGrid>
              <a:tr h="0">
                <a:tc>
                  <a:txBody>
                    <a:bodyPr/>
                    <a:lstStyle/>
                    <a:p>
                      <a:endParaRPr lang="en-AU" sz="1000" i="1">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107950" marR="107950" marT="107950" marB="107950">
                    <a:lnL>
                      <a:noFill/>
                    </a:lnL>
                    <a:lnR>
                      <a:noFill/>
                    </a:lnR>
                    <a:lnT>
                      <a:noFill/>
                    </a:lnT>
                    <a:lnB w="76200" cap="flat" cmpd="sng" algn="ctr">
                      <a:solidFill>
                        <a:srgbClr val="7213EA"/>
                      </a:solidFill>
                      <a:prstDash val="solid"/>
                      <a:round/>
                      <a:headEnd type="none" w="med" len="med"/>
                      <a:tailEnd type="none" w="med" len="med"/>
                    </a:lnB>
                  </a:tcPr>
                </a:tc>
                <a:tc>
                  <a:txBody>
                    <a:bodyPr/>
                    <a:lstStyle/>
                    <a:p>
                      <a:pPr>
                        <a:spcAft>
                          <a:spcPts val="600"/>
                        </a:spcAft>
                      </a:pPr>
                      <a:r>
                        <a:rPr lang="en-AU" sz="1500" b="0" i="1">
                          <a:solidFill>
                            <a:srgbClr val="000000"/>
                          </a:solidFill>
                          <a:effectLst/>
                          <a:latin typeface="Arial" panose="020B0604020202020204" pitchFamily="34" charset="0"/>
                          <a:ea typeface="Calibri" panose="020F0502020204030204" pitchFamily="34" charset="0"/>
                          <a:cs typeface="Arial" panose="020B0604020202020204" pitchFamily="34" charset="0"/>
                        </a:rPr>
                        <a:t>“I remember vividly one of them saying ‘why were you so naïve?’”</a:t>
                      </a:r>
                    </a:p>
                    <a:p>
                      <a:pPr>
                        <a:spcAft>
                          <a:spcPts val="600"/>
                        </a:spcAft>
                      </a:pPr>
                      <a:r>
                        <a:rPr lang="en-AU" sz="1500" b="1" i="1">
                          <a:solidFill>
                            <a:srgbClr val="000000"/>
                          </a:solidFill>
                          <a:effectLst/>
                          <a:latin typeface="Arial" panose="020B0604020202020204" pitchFamily="34" charset="0"/>
                          <a:ea typeface="Calibri" panose="020F0502020204030204" pitchFamily="34" charset="0"/>
                          <a:cs typeface="Arial" panose="020B0604020202020204" pitchFamily="34" charset="0"/>
                        </a:rPr>
                        <a:t>– Participant 21</a:t>
                      </a:r>
                    </a:p>
                  </a:txBody>
                  <a:tcPr marL="215900" marR="288290" marT="107950" marB="107950">
                    <a:lnL>
                      <a:noFill/>
                    </a:lnL>
                    <a:lnR>
                      <a:noFill/>
                    </a:lnR>
                    <a:lnT>
                      <a:noFill/>
                    </a:lnT>
                    <a:lnB>
                      <a:noFill/>
                    </a:lnB>
                    <a:solidFill>
                      <a:srgbClr val="F4EDFD"/>
                    </a:solidFill>
                  </a:tcPr>
                </a:tc>
                <a:extLst>
                  <a:ext uri="{0D108BD9-81ED-4DB2-BD59-A6C34878D82A}">
                    <a16:rowId xmlns:a16="http://schemas.microsoft.com/office/drawing/2014/main" val="2657264556"/>
                  </a:ext>
                </a:extLst>
              </a:tr>
            </a:tbl>
          </a:graphicData>
        </a:graphic>
      </p:graphicFrame>
      <p:pic>
        <p:nvPicPr>
          <p:cNvPr id="7" name="Graphic 6">
            <a:extLst>
              <a:ext uri="{FF2B5EF4-FFF2-40B4-BE49-F238E27FC236}">
                <a16:creationId xmlns:a16="http://schemas.microsoft.com/office/drawing/2014/main" id="{E5F24DE3-7B23-7C92-3348-467B553DD512}"/>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7279" y="4678028"/>
            <a:ext cx="438150" cy="446087"/>
          </a:xfrm>
          <a:prstGeom prst="rect">
            <a:avLst/>
          </a:prstGeom>
        </p:spPr>
      </p:pic>
    </p:spTree>
    <p:extLst>
      <p:ext uri="{BB962C8B-B14F-4D97-AF65-F5344CB8AC3E}">
        <p14:creationId xmlns:p14="http://schemas.microsoft.com/office/powerpoint/2010/main" val="1200599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3D5F67-41B6-C2C9-5D83-18827E1A971E}"/>
              </a:ext>
            </a:extLst>
          </p:cNvPr>
          <p:cNvSpPr>
            <a:spLocks noGrp="1"/>
          </p:cNvSpPr>
          <p:nvPr>
            <p:ph type="body" sz="quarter" idx="13"/>
          </p:nvPr>
        </p:nvSpPr>
        <p:spPr/>
        <p:txBody>
          <a:bodyPr/>
          <a:lstStyle/>
          <a:p>
            <a:endParaRPr lang="en-AU"/>
          </a:p>
        </p:txBody>
      </p:sp>
      <p:sp>
        <p:nvSpPr>
          <p:cNvPr id="3" name="Text Placeholder 2">
            <a:extLst>
              <a:ext uri="{FF2B5EF4-FFF2-40B4-BE49-F238E27FC236}">
                <a16:creationId xmlns:a16="http://schemas.microsoft.com/office/drawing/2014/main" id="{5BA5E3BC-31A7-616E-FF58-CE58CA1BB08A}"/>
              </a:ext>
            </a:extLst>
          </p:cNvPr>
          <p:cNvSpPr>
            <a:spLocks noGrp="1"/>
          </p:cNvSpPr>
          <p:nvPr>
            <p:ph type="body" sz="quarter" idx="14"/>
          </p:nvPr>
        </p:nvSpPr>
        <p:spPr/>
        <p:txBody>
          <a:bodyPr/>
          <a:lstStyle/>
          <a:p>
            <a:r>
              <a:rPr lang="en-AU"/>
              <a:t>3.3</a:t>
            </a:r>
          </a:p>
        </p:txBody>
      </p:sp>
      <p:sp>
        <p:nvSpPr>
          <p:cNvPr id="4" name="Title 3">
            <a:extLst>
              <a:ext uri="{FF2B5EF4-FFF2-40B4-BE49-F238E27FC236}">
                <a16:creationId xmlns:a16="http://schemas.microsoft.com/office/drawing/2014/main" id="{16713876-DED6-C72D-0E14-23F232B404AC}"/>
              </a:ext>
            </a:extLst>
          </p:cNvPr>
          <p:cNvSpPr>
            <a:spLocks noGrp="1"/>
          </p:cNvSpPr>
          <p:nvPr>
            <p:ph type="ctrTitle"/>
          </p:nvPr>
        </p:nvSpPr>
        <p:spPr/>
        <p:txBody>
          <a:bodyPr/>
          <a:lstStyle/>
          <a:p>
            <a:r>
              <a:rPr lang="en-AU"/>
              <a:t>In preparation for trial</a:t>
            </a:r>
          </a:p>
        </p:txBody>
      </p:sp>
    </p:spTree>
    <p:extLst>
      <p:ext uri="{BB962C8B-B14F-4D97-AF65-F5344CB8AC3E}">
        <p14:creationId xmlns:p14="http://schemas.microsoft.com/office/powerpoint/2010/main" val="3397203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1EFAAF8-ED82-9AF9-EA11-E894BC68A53E}"/>
              </a:ext>
            </a:extLst>
          </p:cNvPr>
          <p:cNvGraphicFramePr>
            <a:graphicFrameLocks noChangeAspect="1"/>
          </p:cNvGraphicFramePr>
          <p:nvPr>
            <p:custDataLst>
              <p:tags r:id="rId1"/>
            </p:custDataLst>
            <p:extLst>
              <p:ext uri="{D42A27DB-BD31-4B8C-83A1-F6EECF244321}">
                <p14:modId xmlns:p14="http://schemas.microsoft.com/office/powerpoint/2010/main" val="33969715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3" name="think-cell data - do not delete" hidden="1">
                        <a:extLst>
                          <a:ext uri="{FF2B5EF4-FFF2-40B4-BE49-F238E27FC236}">
                            <a16:creationId xmlns:a16="http://schemas.microsoft.com/office/drawing/2014/main" id="{D1EFAAF8-ED82-9AF9-EA11-E894BC68A53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3D4E10D4-E090-4D28-A3DF-3F8B513AA748}"/>
              </a:ext>
            </a:extLst>
          </p:cNvPr>
          <p:cNvSpPr>
            <a:spLocks noGrp="1"/>
          </p:cNvSpPr>
          <p:nvPr>
            <p:ph type="title"/>
          </p:nvPr>
        </p:nvSpPr>
        <p:spPr/>
        <p:txBody>
          <a:bodyPr vert="horz"/>
          <a:lstStyle/>
          <a:p>
            <a:r>
              <a:rPr lang="en-AU"/>
              <a:t>Investigation and evidence gathering </a:t>
            </a:r>
          </a:p>
        </p:txBody>
      </p:sp>
      <p:sp>
        <p:nvSpPr>
          <p:cNvPr id="6" name="Text Placeholder 5">
            <a:extLst>
              <a:ext uri="{FF2B5EF4-FFF2-40B4-BE49-F238E27FC236}">
                <a16:creationId xmlns:a16="http://schemas.microsoft.com/office/drawing/2014/main" id="{F3DF8C17-39FB-4611-9057-AF734F033AF6}"/>
              </a:ext>
            </a:extLst>
          </p:cNvPr>
          <p:cNvSpPr>
            <a:spLocks noGrp="1"/>
          </p:cNvSpPr>
          <p:nvPr>
            <p:ph type="body" sz="quarter" idx="10"/>
          </p:nvPr>
        </p:nvSpPr>
        <p:spPr>
          <a:xfrm>
            <a:off x="885485" y="2539401"/>
            <a:ext cx="5476444" cy="718594"/>
          </a:xfrm>
        </p:spPr>
        <p:txBody>
          <a:bodyPr/>
          <a:lstStyle/>
          <a:p>
            <a:r>
              <a:rPr lang="en-AU" sz="1600" b="1">
                <a:solidFill>
                  <a:schemeClr val="accent5"/>
                </a:solidFill>
              </a:rPr>
              <a:t>Complainants</a:t>
            </a:r>
          </a:p>
        </p:txBody>
      </p:sp>
      <p:sp>
        <p:nvSpPr>
          <p:cNvPr id="7" name="Text Placeholder 6">
            <a:extLst>
              <a:ext uri="{FF2B5EF4-FFF2-40B4-BE49-F238E27FC236}">
                <a16:creationId xmlns:a16="http://schemas.microsoft.com/office/drawing/2014/main" id="{53C29C24-2579-ABC5-A15F-EEC88401E948}"/>
              </a:ext>
            </a:extLst>
          </p:cNvPr>
          <p:cNvSpPr>
            <a:spLocks noGrp="1"/>
          </p:cNvSpPr>
          <p:nvPr>
            <p:ph type="body" sz="quarter" idx="11"/>
          </p:nvPr>
        </p:nvSpPr>
        <p:spPr>
          <a:xfrm>
            <a:off x="7077845" y="2539401"/>
            <a:ext cx="6003155" cy="718594"/>
          </a:xfrm>
        </p:spPr>
        <p:txBody>
          <a:bodyPr/>
          <a:lstStyle/>
          <a:p>
            <a:r>
              <a:rPr lang="en-AU" sz="1600" b="1" dirty="0">
                <a:solidFill>
                  <a:schemeClr val="tx2"/>
                </a:solidFill>
              </a:rPr>
              <a:t>Informants</a:t>
            </a:r>
          </a:p>
          <a:p>
            <a:pPr marL="171450" indent="-171450">
              <a:buFont typeface="Arial" panose="020B0604020202020204" pitchFamily="34" charset="0"/>
              <a:buChar char="•"/>
            </a:pPr>
            <a:endParaRPr lang="en-AU" sz="1100" dirty="0">
              <a:solidFill>
                <a:schemeClr val="tx2"/>
              </a:solidFill>
            </a:endParaRPr>
          </a:p>
        </p:txBody>
      </p:sp>
      <p:graphicFrame>
        <p:nvGraphicFramePr>
          <p:cNvPr id="11" name="Table 10">
            <a:extLst>
              <a:ext uri="{FF2B5EF4-FFF2-40B4-BE49-F238E27FC236}">
                <a16:creationId xmlns:a16="http://schemas.microsoft.com/office/drawing/2014/main" id="{24654D37-F648-088D-0302-DB12EE2FEA8E}"/>
              </a:ext>
            </a:extLst>
          </p:cNvPr>
          <p:cNvGraphicFramePr>
            <a:graphicFrameLocks noGrp="1"/>
          </p:cNvGraphicFramePr>
          <p:nvPr>
            <p:extLst>
              <p:ext uri="{D42A27DB-BD31-4B8C-83A1-F6EECF244321}">
                <p14:modId xmlns:p14="http://schemas.microsoft.com/office/powerpoint/2010/main" val="1412575389"/>
              </p:ext>
            </p:extLst>
          </p:nvPr>
        </p:nvGraphicFramePr>
        <p:xfrm>
          <a:off x="885485" y="2898698"/>
          <a:ext cx="5937294" cy="2349500"/>
        </p:xfrm>
        <a:graphic>
          <a:graphicData uri="http://schemas.openxmlformats.org/drawingml/2006/table">
            <a:tbl>
              <a:tblPr firstRow="1" firstCol="1" bandRow="1"/>
              <a:tblGrid>
                <a:gridCol w="5128859">
                  <a:extLst>
                    <a:ext uri="{9D8B030D-6E8A-4147-A177-3AD203B41FA5}">
                      <a16:colId xmlns:a16="http://schemas.microsoft.com/office/drawing/2014/main" val="736515840"/>
                    </a:ext>
                  </a:extLst>
                </a:gridCol>
                <a:gridCol w="808435">
                  <a:extLst>
                    <a:ext uri="{9D8B030D-6E8A-4147-A177-3AD203B41FA5}">
                      <a16:colId xmlns:a16="http://schemas.microsoft.com/office/drawing/2014/main" val="3565737987"/>
                    </a:ext>
                  </a:extLst>
                </a:gridCol>
              </a:tblGrid>
              <a:tr h="0">
                <a:tc>
                  <a:txBody>
                    <a:bodyPr/>
                    <a:lstStyle/>
                    <a:p>
                      <a:pPr>
                        <a:spcAft>
                          <a:spcPts val="600"/>
                        </a:spcAft>
                      </a:pPr>
                      <a:r>
                        <a:rPr lang="en-AU" sz="1500" b="0" i="1">
                          <a:solidFill>
                            <a:srgbClr val="000000"/>
                          </a:solidFill>
                          <a:effectLst/>
                          <a:latin typeface="Arial" panose="020B0604020202020204" pitchFamily="34" charset="0"/>
                          <a:ea typeface="Calibri" panose="020F0502020204030204" pitchFamily="34" charset="0"/>
                          <a:cs typeface="Arial" panose="020B0604020202020204" pitchFamily="34" charset="0"/>
                        </a:rPr>
                        <a:t>“It was not explained to me, like I just didn’t understand it and I was also really terrified because …[the idea] of this person I didn’t know touching me in places that were still hurting, kind of thing, was so overwhelming…and then everyone, my family, all got really angry at me that I didn’t do it. So then I went back, did it. But by the time I’d done that, it was already like, all the evidence is gone, kind of thing.”</a:t>
                      </a:r>
                    </a:p>
                    <a:p>
                      <a:pPr>
                        <a:spcAft>
                          <a:spcPts val="600"/>
                        </a:spcAft>
                      </a:pPr>
                      <a:r>
                        <a:rPr lang="en-AU" sz="1500" b="1" i="1">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AU" sz="1500" b="0" i="1">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AU" sz="1500" b="1" i="1">
                          <a:solidFill>
                            <a:srgbClr val="000000"/>
                          </a:solidFill>
                          <a:effectLst/>
                          <a:latin typeface="Arial" panose="020B0604020202020204" pitchFamily="34" charset="0"/>
                          <a:ea typeface="Calibri" panose="020F0502020204030204" pitchFamily="34" charset="0"/>
                          <a:cs typeface="Arial" panose="020B0604020202020204" pitchFamily="34" charset="0"/>
                        </a:rPr>
                        <a:t>Participant 29</a:t>
                      </a:r>
                    </a:p>
                  </a:txBody>
                  <a:tcPr marL="215900" marR="215900" marT="107950" marB="107950">
                    <a:lnL>
                      <a:noFill/>
                    </a:lnL>
                    <a:lnR>
                      <a:noFill/>
                    </a:lnR>
                    <a:lnT>
                      <a:noFill/>
                    </a:lnT>
                    <a:lnB>
                      <a:noFill/>
                    </a:lnB>
                    <a:solidFill>
                      <a:srgbClr val="F4EDFD"/>
                    </a:solidFill>
                  </a:tcPr>
                </a:tc>
                <a:tc>
                  <a:txBody>
                    <a:bodyPr/>
                    <a:lstStyle/>
                    <a:p>
                      <a:pPr>
                        <a:lnSpc>
                          <a:spcPct val="107000"/>
                        </a:lnSpc>
                        <a:spcAft>
                          <a:spcPts val="600"/>
                        </a:spcAft>
                      </a:pPr>
                      <a:endParaRPr lang="en-AU" sz="1400">
                        <a:solidFill>
                          <a:srgbClr val="7213EA"/>
                        </a:solidFill>
                        <a:effectLst/>
                        <a:latin typeface="Arial" panose="020B0604020202020204" pitchFamily="34" charset="0"/>
                        <a:ea typeface="Calibri" panose="020F0502020204030204" pitchFamily="34" charset="0"/>
                        <a:cs typeface="Arial" panose="020B0604020202020204" pitchFamily="34" charset="0"/>
                      </a:endParaRPr>
                    </a:p>
                  </a:txBody>
                  <a:tcPr marL="180340" marR="107950" marT="107950" marB="107950">
                    <a:lnL>
                      <a:noFill/>
                    </a:lnL>
                    <a:lnR>
                      <a:noFill/>
                    </a:lnR>
                    <a:lnT>
                      <a:noFill/>
                    </a:lnT>
                    <a:lnB w="76200" cap="flat" cmpd="sng" algn="ctr">
                      <a:solidFill>
                        <a:srgbClr val="7213EA"/>
                      </a:solidFill>
                      <a:prstDash val="solid"/>
                      <a:round/>
                      <a:headEnd type="none" w="med" len="med"/>
                      <a:tailEnd type="none" w="med" len="med"/>
                    </a:lnB>
                    <a:solidFill>
                      <a:srgbClr val="FFFFFF"/>
                    </a:solidFill>
                  </a:tcPr>
                </a:tc>
                <a:extLst>
                  <a:ext uri="{0D108BD9-81ED-4DB2-BD59-A6C34878D82A}">
                    <a16:rowId xmlns:a16="http://schemas.microsoft.com/office/drawing/2014/main" val="574437857"/>
                  </a:ext>
                </a:extLst>
              </a:tr>
            </a:tbl>
          </a:graphicData>
        </a:graphic>
      </p:graphicFrame>
      <p:pic>
        <p:nvPicPr>
          <p:cNvPr id="12" name="Graphic 11">
            <a:extLst>
              <a:ext uri="{FF2B5EF4-FFF2-40B4-BE49-F238E27FC236}">
                <a16:creationId xmlns:a16="http://schemas.microsoft.com/office/drawing/2014/main" id="{73D8BF35-C2EB-BEF4-1EB1-D1B96397D029}"/>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42854" y="3951457"/>
            <a:ext cx="438150" cy="446087"/>
          </a:xfrm>
          <a:prstGeom prst="rect">
            <a:avLst/>
          </a:prstGeom>
        </p:spPr>
      </p:pic>
      <p:graphicFrame>
        <p:nvGraphicFramePr>
          <p:cNvPr id="16" name="Table 15">
            <a:extLst>
              <a:ext uri="{FF2B5EF4-FFF2-40B4-BE49-F238E27FC236}">
                <a16:creationId xmlns:a16="http://schemas.microsoft.com/office/drawing/2014/main" id="{2CEACF4C-8C49-C42C-D97B-FC93712356EA}"/>
              </a:ext>
            </a:extLst>
          </p:cNvPr>
          <p:cNvGraphicFramePr>
            <a:graphicFrameLocks noGrp="1"/>
          </p:cNvGraphicFramePr>
          <p:nvPr>
            <p:extLst>
              <p:ext uri="{D42A27DB-BD31-4B8C-83A1-F6EECF244321}">
                <p14:modId xmlns:p14="http://schemas.microsoft.com/office/powerpoint/2010/main" val="2412421935"/>
              </p:ext>
            </p:extLst>
          </p:nvPr>
        </p:nvGraphicFramePr>
        <p:xfrm>
          <a:off x="7077846" y="2898698"/>
          <a:ext cx="5731510" cy="1435100"/>
        </p:xfrm>
        <a:graphic>
          <a:graphicData uri="http://schemas.openxmlformats.org/drawingml/2006/table">
            <a:tbl>
              <a:tblPr firstRow="1" firstCol="1" bandRow="1"/>
              <a:tblGrid>
                <a:gridCol w="4951095">
                  <a:extLst>
                    <a:ext uri="{9D8B030D-6E8A-4147-A177-3AD203B41FA5}">
                      <a16:colId xmlns:a16="http://schemas.microsoft.com/office/drawing/2014/main" val="3463824790"/>
                    </a:ext>
                  </a:extLst>
                </a:gridCol>
                <a:gridCol w="780415">
                  <a:extLst>
                    <a:ext uri="{9D8B030D-6E8A-4147-A177-3AD203B41FA5}">
                      <a16:colId xmlns:a16="http://schemas.microsoft.com/office/drawing/2014/main" val="2487576447"/>
                    </a:ext>
                  </a:extLst>
                </a:gridCol>
              </a:tblGrid>
              <a:tr h="445135">
                <a:tc>
                  <a:txBody>
                    <a:bodyPr/>
                    <a:lstStyle/>
                    <a:p>
                      <a:r>
                        <a:rPr lang="en-AU" sz="15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AU" sz="1500" i="1" dirty="0">
                          <a:solidFill>
                            <a:srgbClr val="000000"/>
                          </a:solidFill>
                          <a:effectLst/>
                          <a:latin typeface="Arial" panose="020B0604020202020204" pitchFamily="34" charset="0"/>
                          <a:ea typeface="Calibri" panose="020F0502020204030204" pitchFamily="34" charset="0"/>
                          <a:cs typeface="Calibri" panose="020F0502020204030204" pitchFamily="34" charset="0"/>
                        </a:rPr>
                        <a:t>I had a complainant go to [Hospital] to get a forensic test and then there were no doctors available, so she was told to go home, not have a shower and come back tomorrow.”</a:t>
                      </a:r>
                      <a:endParaRPr lang="en-AU" sz="1500" i="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spcBef>
                          <a:spcPts val="600"/>
                        </a:spcBef>
                      </a:pPr>
                      <a:r>
                        <a:rPr lang="en-AU" sz="15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Legal practitioner</a:t>
                      </a:r>
                    </a:p>
                  </a:txBody>
                  <a:tcPr marL="215900" marR="0" marT="107950" marB="107950">
                    <a:lnL>
                      <a:noFill/>
                    </a:lnL>
                    <a:lnR>
                      <a:noFill/>
                    </a:lnR>
                    <a:lnT>
                      <a:noFill/>
                    </a:lnT>
                    <a:lnB>
                      <a:noFill/>
                    </a:lnB>
                    <a:solidFill>
                      <a:srgbClr val="E5EEFF"/>
                    </a:solidFill>
                  </a:tcPr>
                </a:tc>
                <a:tc>
                  <a:txBody>
                    <a:bodyPr/>
                    <a:lstStyle/>
                    <a:p>
                      <a:pPr>
                        <a:lnSpc>
                          <a:spcPct val="107000"/>
                        </a:lnSpc>
                        <a:spcAft>
                          <a:spcPts val="600"/>
                        </a:spcAft>
                      </a:pPr>
                      <a:endParaRPr lang="en-AU" sz="1400">
                        <a:solidFill>
                          <a:srgbClr val="7213EA"/>
                        </a:solidFill>
                        <a:effectLst/>
                        <a:latin typeface="Arial" panose="020B0604020202020204" pitchFamily="34" charset="0"/>
                        <a:ea typeface="Calibri" panose="020F0502020204030204" pitchFamily="34" charset="0"/>
                        <a:cs typeface="Arial" panose="020B0604020202020204" pitchFamily="34" charset="0"/>
                      </a:endParaRPr>
                    </a:p>
                  </a:txBody>
                  <a:tcPr marL="180340" marR="107950" marT="107950" marB="107950">
                    <a:lnL>
                      <a:noFill/>
                    </a:lnL>
                    <a:lnR>
                      <a:noFill/>
                    </a:lnR>
                    <a:lnT>
                      <a:noFill/>
                    </a:lnT>
                    <a:lnB w="76200" cap="flat" cmpd="sng" algn="ctr">
                      <a:solidFill>
                        <a:srgbClr val="00338D"/>
                      </a:solidFill>
                      <a:prstDash val="solid"/>
                      <a:round/>
                      <a:headEnd type="none" w="med" len="med"/>
                      <a:tailEnd type="none" w="med" len="med"/>
                    </a:lnB>
                    <a:solidFill>
                      <a:srgbClr val="FFFFFF"/>
                    </a:solidFill>
                  </a:tcPr>
                </a:tc>
                <a:extLst>
                  <a:ext uri="{0D108BD9-81ED-4DB2-BD59-A6C34878D82A}">
                    <a16:rowId xmlns:a16="http://schemas.microsoft.com/office/drawing/2014/main" val="3633943670"/>
                  </a:ext>
                </a:extLst>
              </a:tr>
            </a:tbl>
          </a:graphicData>
        </a:graphic>
      </p:graphicFrame>
      <p:pic>
        <p:nvPicPr>
          <p:cNvPr id="18" name="Graphic 17">
            <a:extLst>
              <a:ext uri="{FF2B5EF4-FFF2-40B4-BE49-F238E27FC236}">
                <a16:creationId xmlns:a16="http://schemas.microsoft.com/office/drawing/2014/main" id="{753FB87F-18B8-924E-2633-B5DD850E9210}"/>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116140" y="3506322"/>
            <a:ext cx="438150" cy="445135"/>
          </a:xfrm>
          <a:prstGeom prst="rect">
            <a:avLst/>
          </a:prstGeom>
        </p:spPr>
      </p:pic>
      <p:sp>
        <p:nvSpPr>
          <p:cNvPr id="19" name="Text Placeholder 7">
            <a:extLst>
              <a:ext uri="{FF2B5EF4-FFF2-40B4-BE49-F238E27FC236}">
                <a16:creationId xmlns:a16="http://schemas.microsoft.com/office/drawing/2014/main" id="{9B53FE96-384B-297A-617D-FFDCFBD90560}"/>
              </a:ext>
            </a:extLst>
          </p:cNvPr>
          <p:cNvSpPr txBox="1">
            <a:spLocks/>
          </p:cNvSpPr>
          <p:nvPr/>
        </p:nvSpPr>
        <p:spPr>
          <a:xfrm>
            <a:off x="0" y="1365398"/>
            <a:ext cx="13439775" cy="978019"/>
          </a:xfrm>
          <a:prstGeom prst="rect">
            <a:avLst/>
          </a:prstGeom>
          <a:solidFill>
            <a:schemeClr val="accent5"/>
          </a:solidFill>
        </p:spPr>
        <p:txBody>
          <a:bodyPr vert="horz" lIns="864000" tIns="0" rIns="864000" bIns="0" rtlCol="0" anchor="ctr" anchorCtr="0">
            <a:noAutofit/>
          </a:bodyPr>
          <a:lstStyle>
            <a:lvl1pPr marL="0" indent="0" algn="l" defTabSz="914400" rtl="0" eaLnBrk="1" latinLnBrk="0" hangingPunct="1">
              <a:lnSpc>
                <a:spcPct val="100000"/>
              </a:lnSpc>
              <a:spcBef>
                <a:spcPts val="0"/>
              </a:spcBef>
              <a:spcAft>
                <a:spcPts val="600"/>
              </a:spcAft>
              <a:buFontTx/>
              <a:buNone/>
              <a:defRPr sz="1600" b="0"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600" kern="1200">
                <a:solidFill>
                  <a:schemeClr val="accent2"/>
                </a:solidFill>
                <a:latin typeface="+mn-lt"/>
                <a:ea typeface="+mn-ea"/>
                <a:cs typeface="+mn-cs"/>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algn="ctr">
              <a:spcBef>
                <a:spcPts val="600"/>
              </a:spcBef>
              <a:buSzPts val="1000"/>
            </a:pPr>
            <a:r>
              <a:rPr lang="en-AU" b="1">
                <a:solidFill>
                  <a:schemeClr val="bg1"/>
                </a:solidFill>
                <a:latin typeface="Arial" panose="020B0604020202020204" pitchFamily="34" charset="0"/>
                <a:ea typeface="Calibri" panose="020F0502020204030204" pitchFamily="34" charset="0"/>
                <a:cs typeface="Times New Roman" panose="02020603050405020304" pitchFamily="18" charset="0"/>
              </a:rPr>
              <a:t>We discovered a number of issues related to investigation and evidence gathering, including access to medical and forensic examination, and the quality of information and evidence collected.</a:t>
            </a:r>
          </a:p>
        </p:txBody>
      </p:sp>
      <p:graphicFrame>
        <p:nvGraphicFramePr>
          <p:cNvPr id="13" name="Table 12">
            <a:extLst>
              <a:ext uri="{FF2B5EF4-FFF2-40B4-BE49-F238E27FC236}">
                <a16:creationId xmlns:a16="http://schemas.microsoft.com/office/drawing/2014/main" id="{05694620-7683-CD40-C84A-D96D40824DF7}"/>
              </a:ext>
            </a:extLst>
          </p:cNvPr>
          <p:cNvGraphicFramePr>
            <a:graphicFrameLocks noGrp="1"/>
          </p:cNvGraphicFramePr>
          <p:nvPr>
            <p:extLst>
              <p:ext uri="{D42A27DB-BD31-4B8C-83A1-F6EECF244321}">
                <p14:modId xmlns:p14="http://schemas.microsoft.com/office/powerpoint/2010/main" val="2139758541"/>
              </p:ext>
            </p:extLst>
          </p:nvPr>
        </p:nvGraphicFramePr>
        <p:xfrm>
          <a:off x="885485" y="5514706"/>
          <a:ext cx="5937294" cy="1206500"/>
        </p:xfrm>
        <a:graphic>
          <a:graphicData uri="http://schemas.openxmlformats.org/drawingml/2006/table">
            <a:tbl>
              <a:tblPr firstRow="1" firstCol="1" bandRow="1"/>
              <a:tblGrid>
                <a:gridCol w="5128859">
                  <a:extLst>
                    <a:ext uri="{9D8B030D-6E8A-4147-A177-3AD203B41FA5}">
                      <a16:colId xmlns:a16="http://schemas.microsoft.com/office/drawing/2014/main" val="736515840"/>
                    </a:ext>
                  </a:extLst>
                </a:gridCol>
                <a:gridCol w="808435">
                  <a:extLst>
                    <a:ext uri="{9D8B030D-6E8A-4147-A177-3AD203B41FA5}">
                      <a16:colId xmlns:a16="http://schemas.microsoft.com/office/drawing/2014/main" val="3565737987"/>
                    </a:ext>
                  </a:extLst>
                </a:gridCol>
              </a:tblGrid>
              <a:tr h="0">
                <a:tc>
                  <a:txBody>
                    <a:bodyPr/>
                    <a:lstStyle/>
                    <a:p>
                      <a:pPr>
                        <a:spcAft>
                          <a:spcPts val="600"/>
                        </a:spcAft>
                      </a:pPr>
                      <a:r>
                        <a:rPr lang="en-AU" sz="1500" b="0" i="1">
                          <a:solidFill>
                            <a:srgbClr val="000000"/>
                          </a:solidFill>
                          <a:effectLst/>
                          <a:latin typeface="Arial" panose="020B0604020202020204" pitchFamily="34" charset="0"/>
                          <a:ea typeface="Calibri" panose="020F0502020204030204" pitchFamily="34" charset="0"/>
                          <a:cs typeface="Arial" panose="020B0604020202020204" pitchFamily="34" charset="0"/>
                        </a:rPr>
                        <a:t>“I think they were kind of like, ‘there’s no point in giving all this minute detail’, they probably knew it wasn’t going to go anywhere”.</a:t>
                      </a:r>
                    </a:p>
                    <a:p>
                      <a:pPr>
                        <a:spcAft>
                          <a:spcPts val="600"/>
                        </a:spcAft>
                      </a:pPr>
                      <a:r>
                        <a:rPr lang="en-AU" sz="1500" b="1" i="1">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AU" sz="1500" b="0" i="1">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AU" sz="1500" b="1" i="1">
                          <a:solidFill>
                            <a:srgbClr val="000000"/>
                          </a:solidFill>
                          <a:effectLst/>
                          <a:latin typeface="Arial" panose="020B0604020202020204" pitchFamily="34" charset="0"/>
                          <a:ea typeface="Calibri" panose="020F0502020204030204" pitchFamily="34" charset="0"/>
                          <a:cs typeface="Arial" panose="020B0604020202020204" pitchFamily="34" charset="0"/>
                        </a:rPr>
                        <a:t>Participant 19</a:t>
                      </a:r>
                    </a:p>
                  </a:txBody>
                  <a:tcPr marL="215900" marR="215900" marT="107950" marB="107950">
                    <a:lnL>
                      <a:noFill/>
                    </a:lnL>
                    <a:lnR>
                      <a:noFill/>
                    </a:lnR>
                    <a:lnT>
                      <a:noFill/>
                    </a:lnT>
                    <a:lnB>
                      <a:noFill/>
                    </a:lnB>
                    <a:solidFill>
                      <a:srgbClr val="F4EDFD"/>
                    </a:solidFill>
                  </a:tcPr>
                </a:tc>
                <a:tc>
                  <a:txBody>
                    <a:bodyPr/>
                    <a:lstStyle/>
                    <a:p>
                      <a:pPr>
                        <a:lnSpc>
                          <a:spcPct val="107000"/>
                        </a:lnSpc>
                        <a:spcAft>
                          <a:spcPts val="600"/>
                        </a:spcAft>
                      </a:pPr>
                      <a:endParaRPr lang="en-AU" sz="1400">
                        <a:solidFill>
                          <a:srgbClr val="7213EA"/>
                        </a:solidFill>
                        <a:effectLst/>
                        <a:latin typeface="Arial" panose="020B0604020202020204" pitchFamily="34" charset="0"/>
                        <a:ea typeface="Calibri" panose="020F0502020204030204" pitchFamily="34" charset="0"/>
                        <a:cs typeface="Arial" panose="020B0604020202020204" pitchFamily="34" charset="0"/>
                      </a:endParaRPr>
                    </a:p>
                  </a:txBody>
                  <a:tcPr marL="180340" marR="107950" marT="107950" marB="107950">
                    <a:lnL>
                      <a:noFill/>
                    </a:lnL>
                    <a:lnR>
                      <a:noFill/>
                    </a:lnR>
                    <a:lnT>
                      <a:noFill/>
                    </a:lnT>
                    <a:lnB w="76200" cap="flat" cmpd="sng" algn="ctr">
                      <a:solidFill>
                        <a:srgbClr val="7213EA"/>
                      </a:solidFill>
                      <a:prstDash val="solid"/>
                      <a:round/>
                      <a:headEnd type="none" w="med" len="med"/>
                      <a:tailEnd type="none" w="med" len="med"/>
                    </a:lnB>
                    <a:solidFill>
                      <a:srgbClr val="FFFFFF"/>
                    </a:solidFill>
                  </a:tcPr>
                </a:tc>
                <a:extLst>
                  <a:ext uri="{0D108BD9-81ED-4DB2-BD59-A6C34878D82A}">
                    <a16:rowId xmlns:a16="http://schemas.microsoft.com/office/drawing/2014/main" val="574437857"/>
                  </a:ext>
                </a:extLst>
              </a:tr>
            </a:tbl>
          </a:graphicData>
        </a:graphic>
      </p:graphicFrame>
      <p:graphicFrame>
        <p:nvGraphicFramePr>
          <p:cNvPr id="14" name="Table 13">
            <a:extLst>
              <a:ext uri="{FF2B5EF4-FFF2-40B4-BE49-F238E27FC236}">
                <a16:creationId xmlns:a16="http://schemas.microsoft.com/office/drawing/2014/main" id="{39287009-3D5A-0777-0F8F-3D809EA4A465}"/>
              </a:ext>
            </a:extLst>
          </p:cNvPr>
          <p:cNvGraphicFramePr>
            <a:graphicFrameLocks noGrp="1"/>
          </p:cNvGraphicFramePr>
          <p:nvPr>
            <p:extLst>
              <p:ext uri="{D42A27DB-BD31-4B8C-83A1-F6EECF244321}">
                <p14:modId xmlns:p14="http://schemas.microsoft.com/office/powerpoint/2010/main" val="3132413942"/>
              </p:ext>
            </p:extLst>
          </p:nvPr>
        </p:nvGraphicFramePr>
        <p:xfrm>
          <a:off x="7077846" y="4429725"/>
          <a:ext cx="5731510" cy="1663700"/>
        </p:xfrm>
        <a:graphic>
          <a:graphicData uri="http://schemas.openxmlformats.org/drawingml/2006/table">
            <a:tbl>
              <a:tblPr firstRow="1" firstCol="1" bandRow="1"/>
              <a:tblGrid>
                <a:gridCol w="4951095">
                  <a:extLst>
                    <a:ext uri="{9D8B030D-6E8A-4147-A177-3AD203B41FA5}">
                      <a16:colId xmlns:a16="http://schemas.microsoft.com/office/drawing/2014/main" val="3463824790"/>
                    </a:ext>
                  </a:extLst>
                </a:gridCol>
                <a:gridCol w="780415">
                  <a:extLst>
                    <a:ext uri="{9D8B030D-6E8A-4147-A177-3AD203B41FA5}">
                      <a16:colId xmlns:a16="http://schemas.microsoft.com/office/drawing/2014/main" val="2487576447"/>
                    </a:ext>
                  </a:extLst>
                </a:gridCol>
              </a:tblGrid>
              <a:tr h="445135">
                <a:tc>
                  <a:txBody>
                    <a:bodyPr/>
                    <a:lstStyle/>
                    <a:p>
                      <a:r>
                        <a:rPr lang="en-AU" sz="1500" i="1">
                          <a:solidFill>
                            <a:srgbClr val="000000"/>
                          </a:solidFill>
                          <a:effectLst/>
                          <a:latin typeface="Arial" panose="020B0604020202020204" pitchFamily="34" charset="0"/>
                          <a:ea typeface="Calibri" panose="020F0502020204030204" pitchFamily="34" charset="0"/>
                          <a:cs typeface="Arial" panose="020B0604020202020204" pitchFamily="34" charset="0"/>
                        </a:rPr>
                        <a:t>“Sometimes a victim agrees to a SAIK [Sexual Assault Investigation Kit] – and then they talk to a counsellor at the hospital who tells them they don’t have to, and police feel they have missed the opportunity to get forensic evidence.”</a:t>
                      </a:r>
                    </a:p>
                    <a:p>
                      <a:pPr>
                        <a:spcBef>
                          <a:spcPts val="600"/>
                        </a:spcBef>
                      </a:pPr>
                      <a:r>
                        <a:rPr lang="en-AU" sz="1500" b="1" i="1">
                          <a:solidFill>
                            <a:srgbClr val="000000"/>
                          </a:solidFill>
                          <a:effectLst/>
                          <a:latin typeface="Arial" panose="020B0604020202020204" pitchFamily="34" charset="0"/>
                          <a:ea typeface="Calibri" panose="020F0502020204030204" pitchFamily="34" charset="0"/>
                          <a:cs typeface="Arial" panose="020B0604020202020204" pitchFamily="34" charset="0"/>
                        </a:rPr>
                        <a:t>– Detective</a:t>
                      </a:r>
                    </a:p>
                  </a:txBody>
                  <a:tcPr marL="215900" marR="0" marT="107950" marB="107950">
                    <a:lnL>
                      <a:noFill/>
                    </a:lnL>
                    <a:lnR>
                      <a:noFill/>
                    </a:lnR>
                    <a:lnT>
                      <a:noFill/>
                    </a:lnT>
                    <a:lnB>
                      <a:noFill/>
                    </a:lnB>
                    <a:solidFill>
                      <a:srgbClr val="E5EEFF"/>
                    </a:solidFill>
                  </a:tcPr>
                </a:tc>
                <a:tc>
                  <a:txBody>
                    <a:bodyPr/>
                    <a:lstStyle/>
                    <a:p>
                      <a:pPr>
                        <a:lnSpc>
                          <a:spcPct val="107000"/>
                        </a:lnSpc>
                        <a:spcAft>
                          <a:spcPts val="600"/>
                        </a:spcAft>
                      </a:pPr>
                      <a:endParaRPr lang="en-AU" sz="1400">
                        <a:solidFill>
                          <a:srgbClr val="7213EA"/>
                        </a:solidFill>
                        <a:effectLst/>
                        <a:latin typeface="Arial" panose="020B0604020202020204" pitchFamily="34" charset="0"/>
                        <a:ea typeface="Calibri" panose="020F0502020204030204" pitchFamily="34" charset="0"/>
                        <a:cs typeface="Arial" panose="020B0604020202020204" pitchFamily="34" charset="0"/>
                      </a:endParaRPr>
                    </a:p>
                  </a:txBody>
                  <a:tcPr marL="180340" marR="107950" marT="107950" marB="107950">
                    <a:lnL>
                      <a:noFill/>
                    </a:lnL>
                    <a:lnR>
                      <a:noFill/>
                    </a:lnR>
                    <a:lnT>
                      <a:noFill/>
                    </a:lnT>
                    <a:lnB w="76200" cap="flat" cmpd="sng" algn="ctr">
                      <a:solidFill>
                        <a:srgbClr val="00338D"/>
                      </a:solidFill>
                      <a:prstDash val="solid"/>
                      <a:round/>
                      <a:headEnd type="none" w="med" len="med"/>
                      <a:tailEnd type="none" w="med" len="med"/>
                    </a:lnB>
                    <a:solidFill>
                      <a:srgbClr val="FFFFFF"/>
                    </a:solidFill>
                  </a:tcPr>
                </a:tc>
                <a:extLst>
                  <a:ext uri="{0D108BD9-81ED-4DB2-BD59-A6C34878D82A}">
                    <a16:rowId xmlns:a16="http://schemas.microsoft.com/office/drawing/2014/main" val="3633943670"/>
                  </a:ext>
                </a:extLst>
              </a:tr>
            </a:tbl>
          </a:graphicData>
        </a:graphic>
      </p:graphicFrame>
      <p:pic>
        <p:nvPicPr>
          <p:cNvPr id="15" name="Graphic 14">
            <a:extLst>
              <a:ext uri="{FF2B5EF4-FFF2-40B4-BE49-F238E27FC236}">
                <a16:creationId xmlns:a16="http://schemas.microsoft.com/office/drawing/2014/main" id="{5B09A41A-C50D-48AE-6AE3-56328F2D1706}"/>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116140" y="5104968"/>
            <a:ext cx="438150" cy="445135"/>
          </a:xfrm>
          <a:prstGeom prst="rect">
            <a:avLst/>
          </a:prstGeom>
        </p:spPr>
      </p:pic>
      <p:pic>
        <p:nvPicPr>
          <p:cNvPr id="17" name="Graphic 16">
            <a:extLst>
              <a:ext uri="{FF2B5EF4-FFF2-40B4-BE49-F238E27FC236}">
                <a16:creationId xmlns:a16="http://schemas.microsoft.com/office/drawing/2014/main" id="{9C9DB1B5-9FD9-252D-2527-7414247CC640}"/>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42854" y="5961017"/>
            <a:ext cx="438150" cy="446087"/>
          </a:xfrm>
          <a:prstGeom prst="rect">
            <a:avLst/>
          </a:prstGeom>
        </p:spPr>
      </p:pic>
      <p:graphicFrame>
        <p:nvGraphicFramePr>
          <p:cNvPr id="20" name="Table 19">
            <a:extLst>
              <a:ext uri="{FF2B5EF4-FFF2-40B4-BE49-F238E27FC236}">
                <a16:creationId xmlns:a16="http://schemas.microsoft.com/office/drawing/2014/main" id="{2C4E12B5-3F52-0DFA-906E-827F5FB4D8D3}"/>
              </a:ext>
            </a:extLst>
          </p:cNvPr>
          <p:cNvGraphicFramePr>
            <a:graphicFrameLocks noGrp="1"/>
          </p:cNvGraphicFramePr>
          <p:nvPr>
            <p:extLst>
              <p:ext uri="{D42A27DB-BD31-4B8C-83A1-F6EECF244321}">
                <p14:modId xmlns:p14="http://schemas.microsoft.com/office/powerpoint/2010/main" val="3145710247"/>
              </p:ext>
            </p:extLst>
          </p:nvPr>
        </p:nvGraphicFramePr>
        <p:xfrm>
          <a:off x="7077845" y="6189352"/>
          <a:ext cx="5731510" cy="673100"/>
        </p:xfrm>
        <a:graphic>
          <a:graphicData uri="http://schemas.openxmlformats.org/drawingml/2006/table">
            <a:tbl>
              <a:tblPr firstRow="1" firstCol="1" bandRow="1"/>
              <a:tblGrid>
                <a:gridCol w="4951095">
                  <a:extLst>
                    <a:ext uri="{9D8B030D-6E8A-4147-A177-3AD203B41FA5}">
                      <a16:colId xmlns:a16="http://schemas.microsoft.com/office/drawing/2014/main" val="3463824790"/>
                    </a:ext>
                  </a:extLst>
                </a:gridCol>
                <a:gridCol w="780415">
                  <a:extLst>
                    <a:ext uri="{9D8B030D-6E8A-4147-A177-3AD203B41FA5}">
                      <a16:colId xmlns:a16="http://schemas.microsoft.com/office/drawing/2014/main" val="2487576447"/>
                    </a:ext>
                  </a:extLst>
                </a:gridCol>
              </a:tblGrid>
              <a:tr h="445135">
                <a:tc>
                  <a:txBody>
                    <a:bodyPr/>
                    <a:lstStyle/>
                    <a:p>
                      <a:r>
                        <a:rPr lang="en-AU" sz="1500" i="1" kern="1200">
                          <a:solidFill>
                            <a:schemeClr val="tx1"/>
                          </a:solidFill>
                          <a:effectLst/>
                          <a:latin typeface="+mn-lt"/>
                          <a:ea typeface="+mn-ea"/>
                          <a:cs typeface="+mn-cs"/>
                        </a:rPr>
                        <a:t>“…</a:t>
                      </a:r>
                      <a:r>
                        <a:rPr lang="en-AU" sz="1500" i="1" kern="1200">
                          <a:solidFill>
                            <a:srgbClr val="000000"/>
                          </a:solidFill>
                          <a:effectLst/>
                          <a:latin typeface="Arial" panose="020B0604020202020204" pitchFamily="34" charset="0"/>
                          <a:ea typeface="+mn-ea"/>
                          <a:cs typeface="Arial" panose="020B0604020202020204" pitchFamily="34" charset="0"/>
                        </a:rPr>
                        <a:t>the standard of proof is high.”</a:t>
                      </a:r>
                    </a:p>
                    <a:p>
                      <a:r>
                        <a:rPr lang="en-AU" sz="1500" b="1" i="1" kern="1200">
                          <a:solidFill>
                            <a:srgbClr val="000000"/>
                          </a:solidFill>
                          <a:effectLst/>
                          <a:latin typeface="Arial" panose="020B0604020202020204" pitchFamily="34" charset="0"/>
                          <a:ea typeface="+mn-ea"/>
                          <a:cs typeface="Arial" panose="020B0604020202020204" pitchFamily="34" charset="0"/>
                        </a:rPr>
                        <a:t>– Legal practitioner</a:t>
                      </a:r>
                      <a:endParaRPr lang="en-AU" sz="1500" b="1" i="1" kern="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215900" marR="0" marT="107950" marB="107950">
                    <a:lnL>
                      <a:noFill/>
                    </a:lnL>
                    <a:lnR>
                      <a:noFill/>
                    </a:lnR>
                    <a:lnT>
                      <a:noFill/>
                    </a:lnT>
                    <a:lnB>
                      <a:noFill/>
                    </a:lnB>
                    <a:solidFill>
                      <a:srgbClr val="E5EEFF"/>
                    </a:solidFill>
                  </a:tcPr>
                </a:tc>
                <a:tc>
                  <a:txBody>
                    <a:bodyPr/>
                    <a:lstStyle/>
                    <a:p>
                      <a:pPr>
                        <a:lnSpc>
                          <a:spcPct val="107000"/>
                        </a:lnSpc>
                        <a:spcAft>
                          <a:spcPts val="600"/>
                        </a:spcAft>
                      </a:pPr>
                      <a:endParaRPr lang="en-AU" sz="1400">
                        <a:solidFill>
                          <a:srgbClr val="7213EA"/>
                        </a:solidFill>
                        <a:effectLst/>
                        <a:latin typeface="Arial" panose="020B0604020202020204" pitchFamily="34" charset="0"/>
                        <a:ea typeface="Calibri" panose="020F0502020204030204" pitchFamily="34" charset="0"/>
                        <a:cs typeface="Arial" panose="020B0604020202020204" pitchFamily="34" charset="0"/>
                      </a:endParaRPr>
                    </a:p>
                  </a:txBody>
                  <a:tcPr marL="180340" marR="107950" marT="107950" marB="107950">
                    <a:lnL>
                      <a:noFill/>
                    </a:lnL>
                    <a:lnR>
                      <a:noFill/>
                    </a:lnR>
                    <a:lnT>
                      <a:noFill/>
                    </a:lnT>
                    <a:lnB w="76200" cap="flat" cmpd="sng" algn="ctr">
                      <a:solidFill>
                        <a:srgbClr val="00338D"/>
                      </a:solidFill>
                      <a:prstDash val="solid"/>
                      <a:round/>
                      <a:headEnd type="none" w="med" len="med"/>
                      <a:tailEnd type="none" w="med" len="med"/>
                    </a:lnB>
                    <a:solidFill>
                      <a:srgbClr val="FFFFFF"/>
                    </a:solidFill>
                  </a:tcPr>
                </a:tc>
                <a:extLst>
                  <a:ext uri="{0D108BD9-81ED-4DB2-BD59-A6C34878D82A}">
                    <a16:rowId xmlns:a16="http://schemas.microsoft.com/office/drawing/2014/main" val="3633943670"/>
                  </a:ext>
                </a:extLst>
              </a:tr>
            </a:tbl>
          </a:graphicData>
        </a:graphic>
      </p:graphicFrame>
      <p:pic>
        <p:nvPicPr>
          <p:cNvPr id="21" name="Graphic 20">
            <a:extLst>
              <a:ext uri="{FF2B5EF4-FFF2-40B4-BE49-F238E27FC236}">
                <a16:creationId xmlns:a16="http://schemas.microsoft.com/office/drawing/2014/main" id="{06A96C3F-DE21-7A03-BF5D-2C19F1B424E3}"/>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116139" y="6290600"/>
            <a:ext cx="438150" cy="445135"/>
          </a:xfrm>
          <a:prstGeom prst="rect">
            <a:avLst/>
          </a:prstGeom>
        </p:spPr>
      </p:pic>
    </p:spTree>
    <p:extLst>
      <p:ext uri="{BB962C8B-B14F-4D97-AF65-F5344CB8AC3E}">
        <p14:creationId xmlns:p14="http://schemas.microsoft.com/office/powerpoint/2010/main" val="350540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3D5F67-41B6-C2C9-5D83-18827E1A971E}"/>
              </a:ext>
            </a:extLst>
          </p:cNvPr>
          <p:cNvSpPr>
            <a:spLocks noGrp="1"/>
          </p:cNvSpPr>
          <p:nvPr>
            <p:ph type="body" sz="quarter" idx="13"/>
          </p:nvPr>
        </p:nvSpPr>
        <p:spPr/>
        <p:txBody>
          <a:bodyPr/>
          <a:lstStyle/>
          <a:p>
            <a:endParaRPr lang="en-AU"/>
          </a:p>
        </p:txBody>
      </p:sp>
      <p:sp>
        <p:nvSpPr>
          <p:cNvPr id="3" name="Text Placeholder 2">
            <a:extLst>
              <a:ext uri="{FF2B5EF4-FFF2-40B4-BE49-F238E27FC236}">
                <a16:creationId xmlns:a16="http://schemas.microsoft.com/office/drawing/2014/main" id="{5BA5E3BC-31A7-616E-FF58-CE58CA1BB08A}"/>
              </a:ext>
            </a:extLst>
          </p:cNvPr>
          <p:cNvSpPr>
            <a:spLocks noGrp="1"/>
          </p:cNvSpPr>
          <p:nvPr>
            <p:ph type="body" sz="quarter" idx="14"/>
          </p:nvPr>
        </p:nvSpPr>
        <p:spPr/>
        <p:txBody>
          <a:bodyPr/>
          <a:lstStyle/>
          <a:p>
            <a:r>
              <a:rPr lang="en-AU"/>
              <a:t>3.4</a:t>
            </a:r>
          </a:p>
        </p:txBody>
      </p:sp>
      <p:sp>
        <p:nvSpPr>
          <p:cNvPr id="4" name="Title 3">
            <a:extLst>
              <a:ext uri="{FF2B5EF4-FFF2-40B4-BE49-F238E27FC236}">
                <a16:creationId xmlns:a16="http://schemas.microsoft.com/office/drawing/2014/main" id="{16713876-DED6-C72D-0E14-23F232B404AC}"/>
              </a:ext>
            </a:extLst>
          </p:cNvPr>
          <p:cNvSpPr>
            <a:spLocks noGrp="1"/>
          </p:cNvSpPr>
          <p:nvPr>
            <p:ph type="ctrTitle"/>
          </p:nvPr>
        </p:nvSpPr>
        <p:spPr/>
        <p:txBody>
          <a:bodyPr/>
          <a:lstStyle/>
          <a:p>
            <a:r>
              <a:rPr lang="en-AU"/>
              <a:t>During trial</a:t>
            </a:r>
          </a:p>
        </p:txBody>
      </p:sp>
    </p:spTree>
    <p:extLst>
      <p:ext uri="{BB962C8B-B14F-4D97-AF65-F5344CB8AC3E}">
        <p14:creationId xmlns:p14="http://schemas.microsoft.com/office/powerpoint/2010/main" val="1547040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1EFAAF8-ED82-9AF9-EA11-E894BC68A53E}"/>
              </a:ext>
            </a:extLst>
          </p:cNvPr>
          <p:cNvGraphicFramePr>
            <a:graphicFrameLocks noChangeAspect="1"/>
          </p:cNvGraphicFramePr>
          <p:nvPr>
            <p:custDataLst>
              <p:tags r:id="rId1"/>
            </p:custDataLst>
            <p:extLst>
              <p:ext uri="{D42A27DB-BD31-4B8C-83A1-F6EECF244321}">
                <p14:modId xmlns:p14="http://schemas.microsoft.com/office/powerpoint/2010/main" val="22873156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3" name="think-cell data - do not delete" hidden="1">
                        <a:extLst>
                          <a:ext uri="{FF2B5EF4-FFF2-40B4-BE49-F238E27FC236}">
                            <a16:creationId xmlns:a16="http://schemas.microsoft.com/office/drawing/2014/main" id="{D1EFAAF8-ED82-9AF9-EA11-E894BC68A53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3D4E10D4-E090-4D28-A3DF-3F8B513AA748}"/>
              </a:ext>
            </a:extLst>
          </p:cNvPr>
          <p:cNvSpPr>
            <a:spLocks noGrp="1"/>
          </p:cNvSpPr>
          <p:nvPr>
            <p:ph type="title"/>
          </p:nvPr>
        </p:nvSpPr>
        <p:spPr/>
        <p:txBody>
          <a:bodyPr vert="horz"/>
          <a:lstStyle/>
          <a:p>
            <a:r>
              <a:rPr lang="en-AU"/>
              <a:t>Experiences during trial</a:t>
            </a:r>
          </a:p>
        </p:txBody>
      </p:sp>
      <p:sp>
        <p:nvSpPr>
          <p:cNvPr id="6" name="Text Placeholder 5">
            <a:extLst>
              <a:ext uri="{FF2B5EF4-FFF2-40B4-BE49-F238E27FC236}">
                <a16:creationId xmlns:a16="http://schemas.microsoft.com/office/drawing/2014/main" id="{F3DF8C17-39FB-4611-9057-AF734F033AF6}"/>
              </a:ext>
            </a:extLst>
          </p:cNvPr>
          <p:cNvSpPr>
            <a:spLocks noGrp="1"/>
          </p:cNvSpPr>
          <p:nvPr>
            <p:ph type="body" sz="quarter" idx="10"/>
          </p:nvPr>
        </p:nvSpPr>
        <p:spPr>
          <a:xfrm>
            <a:off x="885485" y="2771775"/>
            <a:ext cx="5834402" cy="3865690"/>
          </a:xfrm>
        </p:spPr>
        <p:txBody>
          <a:bodyPr/>
          <a:lstStyle/>
          <a:p>
            <a:r>
              <a:rPr lang="en-AU" sz="1600" b="1">
                <a:solidFill>
                  <a:schemeClr val="accent5"/>
                </a:solidFill>
              </a:rPr>
              <a:t>Complainants</a:t>
            </a:r>
          </a:p>
          <a:p>
            <a:endParaRPr lang="en-AU" sz="1100"/>
          </a:p>
        </p:txBody>
      </p:sp>
      <p:sp>
        <p:nvSpPr>
          <p:cNvPr id="7" name="Text Placeholder 6">
            <a:extLst>
              <a:ext uri="{FF2B5EF4-FFF2-40B4-BE49-F238E27FC236}">
                <a16:creationId xmlns:a16="http://schemas.microsoft.com/office/drawing/2014/main" id="{53C29C24-2579-ABC5-A15F-EEC88401E948}"/>
              </a:ext>
            </a:extLst>
          </p:cNvPr>
          <p:cNvSpPr>
            <a:spLocks noGrp="1"/>
          </p:cNvSpPr>
          <p:nvPr>
            <p:ph type="body" sz="quarter" idx="11"/>
          </p:nvPr>
        </p:nvSpPr>
        <p:spPr>
          <a:xfrm>
            <a:off x="7077846" y="2771775"/>
            <a:ext cx="5476444" cy="3865690"/>
          </a:xfrm>
        </p:spPr>
        <p:txBody>
          <a:bodyPr/>
          <a:lstStyle/>
          <a:p>
            <a:r>
              <a:rPr lang="en-AU" sz="1600" b="1" dirty="0">
                <a:solidFill>
                  <a:schemeClr val="tx2"/>
                </a:solidFill>
              </a:rPr>
              <a:t>Informants</a:t>
            </a:r>
          </a:p>
          <a:p>
            <a:endParaRPr lang="en-AU" sz="1600" b="1" dirty="0">
              <a:solidFill>
                <a:schemeClr val="tx2"/>
              </a:solidFill>
            </a:endParaRPr>
          </a:p>
        </p:txBody>
      </p:sp>
      <p:graphicFrame>
        <p:nvGraphicFramePr>
          <p:cNvPr id="11" name="Table 10">
            <a:extLst>
              <a:ext uri="{FF2B5EF4-FFF2-40B4-BE49-F238E27FC236}">
                <a16:creationId xmlns:a16="http://schemas.microsoft.com/office/drawing/2014/main" id="{24654D37-F648-088D-0302-DB12EE2FEA8E}"/>
              </a:ext>
            </a:extLst>
          </p:cNvPr>
          <p:cNvGraphicFramePr>
            <a:graphicFrameLocks noGrp="1"/>
          </p:cNvGraphicFramePr>
          <p:nvPr>
            <p:extLst>
              <p:ext uri="{D42A27DB-BD31-4B8C-83A1-F6EECF244321}">
                <p14:modId xmlns:p14="http://schemas.microsoft.com/office/powerpoint/2010/main" val="4088720514"/>
              </p:ext>
            </p:extLst>
          </p:nvPr>
        </p:nvGraphicFramePr>
        <p:xfrm>
          <a:off x="885485" y="3118499"/>
          <a:ext cx="5731510" cy="1892300"/>
        </p:xfrm>
        <a:graphic>
          <a:graphicData uri="http://schemas.openxmlformats.org/drawingml/2006/table">
            <a:tbl>
              <a:tblPr firstRow="1" firstCol="1" bandRow="1"/>
              <a:tblGrid>
                <a:gridCol w="4951095">
                  <a:extLst>
                    <a:ext uri="{9D8B030D-6E8A-4147-A177-3AD203B41FA5}">
                      <a16:colId xmlns:a16="http://schemas.microsoft.com/office/drawing/2014/main" val="736515840"/>
                    </a:ext>
                  </a:extLst>
                </a:gridCol>
                <a:gridCol w="780415">
                  <a:extLst>
                    <a:ext uri="{9D8B030D-6E8A-4147-A177-3AD203B41FA5}">
                      <a16:colId xmlns:a16="http://schemas.microsoft.com/office/drawing/2014/main" val="3565737987"/>
                    </a:ext>
                  </a:extLst>
                </a:gridCol>
              </a:tblGrid>
              <a:tr h="0">
                <a:tc>
                  <a:txBody>
                    <a:bodyPr/>
                    <a:lstStyle/>
                    <a:p>
                      <a:pPr>
                        <a:spcAft>
                          <a:spcPts val="600"/>
                        </a:spcAft>
                      </a:pPr>
                      <a:r>
                        <a:rPr lang="en-AU" sz="1500" i="1">
                          <a:solidFill>
                            <a:srgbClr val="000000"/>
                          </a:solidFill>
                          <a:effectLst/>
                          <a:latin typeface="Arial" panose="020B0604020202020204" pitchFamily="34" charset="0"/>
                          <a:ea typeface="Calibri" panose="020F0502020204030204" pitchFamily="34" charset="0"/>
                          <a:cs typeface="Arial" panose="020B0604020202020204" pitchFamily="34" charset="0"/>
                        </a:rPr>
                        <a:t>“…the first time I said I wanted to give up my anonymity, they were like, ‘no, it'll be bad for our case’…It's like, ‘well, we've spent so much money on this case. We’re not gonna stop now’…I don’t know why they’re so angry with me. This is my story. Like, it’s your case, but it’s my story”.</a:t>
                      </a:r>
                    </a:p>
                    <a:p>
                      <a:pPr>
                        <a:spcAft>
                          <a:spcPts val="600"/>
                        </a:spcAft>
                      </a:pPr>
                      <a:r>
                        <a:rPr lang="en-AU" sz="1500" b="1" i="1">
                          <a:solidFill>
                            <a:srgbClr val="000000"/>
                          </a:solidFill>
                          <a:effectLst/>
                          <a:latin typeface="Arial" panose="020B0604020202020204" pitchFamily="34" charset="0"/>
                          <a:ea typeface="Calibri" panose="020F0502020204030204" pitchFamily="34" charset="0"/>
                          <a:cs typeface="Arial" panose="020B0604020202020204" pitchFamily="34" charset="0"/>
                        </a:rPr>
                        <a:t>– Participant 20</a:t>
                      </a:r>
                    </a:p>
                  </a:txBody>
                  <a:tcPr marL="215900" marR="215900" marT="107950" marB="107950">
                    <a:lnL>
                      <a:noFill/>
                    </a:lnL>
                    <a:lnR>
                      <a:noFill/>
                    </a:lnR>
                    <a:lnT>
                      <a:noFill/>
                    </a:lnT>
                    <a:lnB>
                      <a:noFill/>
                    </a:lnB>
                    <a:solidFill>
                      <a:srgbClr val="F4EDFD"/>
                    </a:solidFill>
                  </a:tcPr>
                </a:tc>
                <a:tc>
                  <a:txBody>
                    <a:bodyPr/>
                    <a:lstStyle/>
                    <a:p>
                      <a:pPr>
                        <a:lnSpc>
                          <a:spcPct val="107000"/>
                        </a:lnSpc>
                        <a:spcAft>
                          <a:spcPts val="600"/>
                        </a:spcAft>
                      </a:pPr>
                      <a:endParaRPr lang="en-AU" sz="1400">
                        <a:solidFill>
                          <a:srgbClr val="7213EA"/>
                        </a:solidFill>
                        <a:effectLst/>
                        <a:latin typeface="Arial" panose="020B0604020202020204" pitchFamily="34" charset="0"/>
                        <a:ea typeface="Calibri" panose="020F0502020204030204" pitchFamily="34" charset="0"/>
                        <a:cs typeface="Arial" panose="020B0604020202020204" pitchFamily="34" charset="0"/>
                      </a:endParaRPr>
                    </a:p>
                  </a:txBody>
                  <a:tcPr marL="180340" marR="107950" marT="107950" marB="107950">
                    <a:lnL>
                      <a:noFill/>
                    </a:lnL>
                    <a:lnR>
                      <a:noFill/>
                    </a:lnR>
                    <a:lnT>
                      <a:noFill/>
                    </a:lnT>
                    <a:lnB w="76200" cap="flat" cmpd="sng" algn="ctr">
                      <a:solidFill>
                        <a:srgbClr val="7213EA"/>
                      </a:solidFill>
                      <a:prstDash val="solid"/>
                      <a:round/>
                      <a:headEnd type="none" w="med" len="med"/>
                      <a:tailEnd type="none" w="med" len="med"/>
                    </a:lnB>
                    <a:solidFill>
                      <a:srgbClr val="FFFFFF"/>
                    </a:solidFill>
                  </a:tcPr>
                </a:tc>
                <a:extLst>
                  <a:ext uri="{0D108BD9-81ED-4DB2-BD59-A6C34878D82A}">
                    <a16:rowId xmlns:a16="http://schemas.microsoft.com/office/drawing/2014/main" val="574437857"/>
                  </a:ext>
                </a:extLst>
              </a:tr>
            </a:tbl>
          </a:graphicData>
        </a:graphic>
      </p:graphicFrame>
      <p:pic>
        <p:nvPicPr>
          <p:cNvPr id="12" name="Graphic 11">
            <a:extLst>
              <a:ext uri="{FF2B5EF4-FFF2-40B4-BE49-F238E27FC236}">
                <a16:creationId xmlns:a16="http://schemas.microsoft.com/office/drawing/2014/main" id="{73D8BF35-C2EB-BEF4-1EB1-D1B96397D029}"/>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33304" y="4059599"/>
            <a:ext cx="438150" cy="446087"/>
          </a:xfrm>
          <a:prstGeom prst="rect">
            <a:avLst/>
          </a:prstGeom>
        </p:spPr>
      </p:pic>
      <p:graphicFrame>
        <p:nvGraphicFramePr>
          <p:cNvPr id="16" name="Table 15">
            <a:extLst>
              <a:ext uri="{FF2B5EF4-FFF2-40B4-BE49-F238E27FC236}">
                <a16:creationId xmlns:a16="http://schemas.microsoft.com/office/drawing/2014/main" id="{2CEACF4C-8C49-C42C-D97B-FC93712356EA}"/>
              </a:ext>
            </a:extLst>
          </p:cNvPr>
          <p:cNvGraphicFramePr>
            <a:graphicFrameLocks noGrp="1"/>
          </p:cNvGraphicFramePr>
          <p:nvPr>
            <p:extLst>
              <p:ext uri="{D42A27DB-BD31-4B8C-83A1-F6EECF244321}">
                <p14:modId xmlns:p14="http://schemas.microsoft.com/office/powerpoint/2010/main" val="2537269806"/>
              </p:ext>
            </p:extLst>
          </p:nvPr>
        </p:nvGraphicFramePr>
        <p:xfrm>
          <a:off x="7077846" y="4474194"/>
          <a:ext cx="5731510" cy="1206500"/>
        </p:xfrm>
        <a:graphic>
          <a:graphicData uri="http://schemas.openxmlformats.org/drawingml/2006/table">
            <a:tbl>
              <a:tblPr firstRow="1" firstCol="1" bandRow="1"/>
              <a:tblGrid>
                <a:gridCol w="4951095">
                  <a:extLst>
                    <a:ext uri="{9D8B030D-6E8A-4147-A177-3AD203B41FA5}">
                      <a16:colId xmlns:a16="http://schemas.microsoft.com/office/drawing/2014/main" val="3463824790"/>
                    </a:ext>
                  </a:extLst>
                </a:gridCol>
                <a:gridCol w="780415">
                  <a:extLst>
                    <a:ext uri="{9D8B030D-6E8A-4147-A177-3AD203B41FA5}">
                      <a16:colId xmlns:a16="http://schemas.microsoft.com/office/drawing/2014/main" val="2487576447"/>
                    </a:ext>
                  </a:extLst>
                </a:gridCol>
              </a:tblGrid>
              <a:tr h="660398">
                <a:tc>
                  <a:txBody>
                    <a:bodyPr/>
                    <a:lstStyle/>
                    <a:p>
                      <a:pPr>
                        <a:spcAft>
                          <a:spcPts val="600"/>
                        </a:spcAft>
                      </a:pPr>
                      <a:r>
                        <a:rPr lang="en-AU" sz="1500" i="1">
                          <a:solidFill>
                            <a:srgbClr val="000000"/>
                          </a:solidFill>
                          <a:effectLst/>
                          <a:latin typeface="Arial" panose="020B0604020202020204" pitchFamily="34" charset="0"/>
                          <a:ea typeface="Calibri" panose="020F0502020204030204" pitchFamily="34" charset="0"/>
                          <a:cs typeface="Arial" panose="020B0604020202020204" pitchFamily="34" charset="0"/>
                        </a:rPr>
                        <a:t>“Everybody goes to lunch at the same time [and it is] not uncommon to run into each other at local cafes… There are points of risk, and safety risks. “</a:t>
                      </a:r>
                    </a:p>
                    <a:p>
                      <a:pPr>
                        <a:spcAft>
                          <a:spcPts val="600"/>
                        </a:spcAft>
                      </a:pPr>
                      <a:r>
                        <a:rPr lang="en-AU" sz="1500" b="1" i="1">
                          <a:solidFill>
                            <a:srgbClr val="000000"/>
                          </a:solidFill>
                          <a:effectLst/>
                          <a:latin typeface="Arial" panose="020B0604020202020204" pitchFamily="34" charset="0"/>
                          <a:ea typeface="Calibri" panose="020F0502020204030204" pitchFamily="34" charset="0"/>
                          <a:cs typeface="Arial" panose="020B0604020202020204" pitchFamily="34" charset="0"/>
                        </a:rPr>
                        <a:t>– Victim-survivor advocate</a:t>
                      </a:r>
                    </a:p>
                  </a:txBody>
                  <a:tcPr marL="215900" marR="215900" marT="107950" marB="107950">
                    <a:lnL>
                      <a:noFill/>
                    </a:lnL>
                    <a:lnR>
                      <a:noFill/>
                    </a:lnR>
                    <a:lnT>
                      <a:noFill/>
                    </a:lnT>
                    <a:lnB>
                      <a:noFill/>
                    </a:lnB>
                    <a:solidFill>
                      <a:srgbClr val="E5EEFF"/>
                    </a:solidFill>
                  </a:tcPr>
                </a:tc>
                <a:tc>
                  <a:txBody>
                    <a:bodyPr/>
                    <a:lstStyle/>
                    <a:p>
                      <a:pPr>
                        <a:lnSpc>
                          <a:spcPct val="107000"/>
                        </a:lnSpc>
                        <a:spcAft>
                          <a:spcPts val="600"/>
                        </a:spcAft>
                      </a:pPr>
                      <a:endParaRPr lang="en-AU" sz="2800">
                        <a:solidFill>
                          <a:srgbClr val="7213EA"/>
                        </a:solidFill>
                        <a:effectLst/>
                        <a:latin typeface="Arial" panose="020B0604020202020204" pitchFamily="34" charset="0"/>
                        <a:ea typeface="Calibri" panose="020F0502020204030204" pitchFamily="34" charset="0"/>
                        <a:cs typeface="Arial" panose="020B0604020202020204" pitchFamily="34" charset="0"/>
                      </a:endParaRPr>
                    </a:p>
                  </a:txBody>
                  <a:tcPr marL="180340" marR="107950" marT="107950" marB="107950">
                    <a:lnL>
                      <a:noFill/>
                    </a:lnL>
                    <a:lnR>
                      <a:noFill/>
                    </a:lnR>
                    <a:lnT>
                      <a:noFill/>
                    </a:lnT>
                    <a:lnB w="76200" cap="flat" cmpd="sng" algn="ctr">
                      <a:solidFill>
                        <a:srgbClr val="00338D"/>
                      </a:solidFill>
                      <a:prstDash val="solid"/>
                      <a:round/>
                      <a:headEnd type="none" w="med" len="med"/>
                      <a:tailEnd type="none" w="med" len="med"/>
                    </a:lnB>
                    <a:solidFill>
                      <a:srgbClr val="FFFFFF"/>
                    </a:solidFill>
                  </a:tcPr>
                </a:tc>
                <a:extLst>
                  <a:ext uri="{0D108BD9-81ED-4DB2-BD59-A6C34878D82A}">
                    <a16:rowId xmlns:a16="http://schemas.microsoft.com/office/drawing/2014/main" val="3633943670"/>
                  </a:ext>
                </a:extLst>
              </a:tr>
            </a:tbl>
          </a:graphicData>
        </a:graphic>
      </p:graphicFrame>
      <p:pic>
        <p:nvPicPr>
          <p:cNvPr id="18" name="Graphic 17">
            <a:extLst>
              <a:ext uri="{FF2B5EF4-FFF2-40B4-BE49-F238E27FC236}">
                <a16:creationId xmlns:a16="http://schemas.microsoft.com/office/drawing/2014/main" id="{753FB87F-18B8-924E-2633-B5DD850E9210}"/>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243673" y="4824396"/>
            <a:ext cx="438150" cy="445135"/>
          </a:xfrm>
          <a:prstGeom prst="rect">
            <a:avLst/>
          </a:prstGeom>
        </p:spPr>
      </p:pic>
      <p:sp>
        <p:nvSpPr>
          <p:cNvPr id="19" name="Text Placeholder 7">
            <a:extLst>
              <a:ext uri="{FF2B5EF4-FFF2-40B4-BE49-F238E27FC236}">
                <a16:creationId xmlns:a16="http://schemas.microsoft.com/office/drawing/2014/main" id="{9B53FE96-384B-297A-617D-FFDCFBD90560}"/>
              </a:ext>
            </a:extLst>
          </p:cNvPr>
          <p:cNvSpPr txBox="1">
            <a:spLocks/>
          </p:cNvSpPr>
          <p:nvPr/>
        </p:nvSpPr>
        <p:spPr>
          <a:xfrm>
            <a:off x="0" y="1512552"/>
            <a:ext cx="13439775" cy="1094513"/>
          </a:xfrm>
          <a:prstGeom prst="rect">
            <a:avLst/>
          </a:prstGeom>
          <a:solidFill>
            <a:schemeClr val="accent5"/>
          </a:solidFill>
        </p:spPr>
        <p:txBody>
          <a:bodyPr vert="horz" lIns="864000" tIns="0" rIns="864000" bIns="0" rtlCol="0" anchor="ctr" anchorCtr="0">
            <a:noAutofit/>
          </a:bodyPr>
          <a:lstStyle>
            <a:lvl1pPr marL="0" indent="0" algn="l" defTabSz="914400" rtl="0" eaLnBrk="1" latinLnBrk="0" hangingPunct="1">
              <a:lnSpc>
                <a:spcPct val="100000"/>
              </a:lnSpc>
              <a:spcBef>
                <a:spcPts val="0"/>
              </a:spcBef>
              <a:spcAft>
                <a:spcPts val="600"/>
              </a:spcAft>
              <a:buFontTx/>
              <a:buNone/>
              <a:defRPr sz="1600" b="0"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600" kern="1200">
                <a:solidFill>
                  <a:schemeClr val="accent2"/>
                </a:solidFill>
                <a:latin typeface="+mn-lt"/>
                <a:ea typeface="+mn-ea"/>
                <a:cs typeface="+mn-cs"/>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algn="ctr">
              <a:spcBef>
                <a:spcPts val="600"/>
              </a:spcBef>
              <a:buSzPts val="1000"/>
            </a:pPr>
            <a:r>
              <a:rPr lang="en-AU" b="1">
                <a:solidFill>
                  <a:schemeClr val="bg1"/>
                </a:solidFill>
                <a:latin typeface="Arial" panose="020B0604020202020204" pitchFamily="34" charset="0"/>
                <a:ea typeface="Calibri" panose="020F0502020204030204" pitchFamily="34" charset="0"/>
                <a:cs typeface="Times New Roman" panose="02020603050405020304" pitchFamily="18" charset="0"/>
              </a:rPr>
              <a:t>While there were some positive experiences of the trial process, fostered through ongoing support, whether from detectives, specialist counsellors, peer networks, or informal support. However, there were significant negative experiences for complainants when proceeding to trial.</a:t>
            </a:r>
          </a:p>
        </p:txBody>
      </p:sp>
      <p:graphicFrame>
        <p:nvGraphicFramePr>
          <p:cNvPr id="10" name="Table 9">
            <a:extLst>
              <a:ext uri="{FF2B5EF4-FFF2-40B4-BE49-F238E27FC236}">
                <a16:creationId xmlns:a16="http://schemas.microsoft.com/office/drawing/2014/main" id="{D467C83E-0181-E788-89DE-EC6DA0D5F484}"/>
              </a:ext>
            </a:extLst>
          </p:cNvPr>
          <p:cNvGraphicFramePr>
            <a:graphicFrameLocks noGrp="1"/>
          </p:cNvGraphicFramePr>
          <p:nvPr>
            <p:extLst>
              <p:ext uri="{D42A27DB-BD31-4B8C-83A1-F6EECF244321}">
                <p14:modId xmlns:p14="http://schemas.microsoft.com/office/powerpoint/2010/main" val="3152528441"/>
              </p:ext>
            </p:extLst>
          </p:nvPr>
        </p:nvGraphicFramePr>
        <p:xfrm>
          <a:off x="7078481" y="3113029"/>
          <a:ext cx="5730875" cy="1206500"/>
        </p:xfrm>
        <a:graphic>
          <a:graphicData uri="http://schemas.openxmlformats.org/drawingml/2006/table">
            <a:tbl>
              <a:tblPr firstRow="1" firstCol="1" bandRow="1"/>
              <a:tblGrid>
                <a:gridCol w="781050">
                  <a:extLst>
                    <a:ext uri="{9D8B030D-6E8A-4147-A177-3AD203B41FA5}">
                      <a16:colId xmlns:a16="http://schemas.microsoft.com/office/drawing/2014/main" val="3365773474"/>
                    </a:ext>
                  </a:extLst>
                </a:gridCol>
                <a:gridCol w="4949825">
                  <a:extLst>
                    <a:ext uri="{9D8B030D-6E8A-4147-A177-3AD203B41FA5}">
                      <a16:colId xmlns:a16="http://schemas.microsoft.com/office/drawing/2014/main" val="361575619"/>
                    </a:ext>
                  </a:extLst>
                </a:gridCol>
              </a:tblGrid>
              <a:tr h="0">
                <a:tc>
                  <a:txBody>
                    <a:bodyPr/>
                    <a:lstStyle/>
                    <a:p>
                      <a:endParaRPr lang="en-AU" sz="1400" i="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107950" marR="107950" marT="107950" marB="107950">
                    <a:lnL>
                      <a:noFill/>
                    </a:lnL>
                    <a:lnR>
                      <a:noFill/>
                    </a:lnR>
                    <a:lnT>
                      <a:noFill/>
                    </a:lnT>
                    <a:lnB w="76200" cap="flat" cmpd="sng" algn="ctr">
                      <a:solidFill>
                        <a:srgbClr val="00338D"/>
                      </a:solidFill>
                      <a:prstDash val="solid"/>
                      <a:round/>
                      <a:headEnd type="none" w="med" len="med"/>
                      <a:tailEnd type="none" w="med" len="med"/>
                    </a:lnB>
                  </a:tcPr>
                </a:tc>
                <a:tc>
                  <a:txBody>
                    <a:bodyPr/>
                    <a:lstStyle/>
                    <a:p>
                      <a:pPr>
                        <a:spcAft>
                          <a:spcPts val="600"/>
                        </a:spcAft>
                      </a:pPr>
                      <a:r>
                        <a:rPr lang="en-AU" sz="15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“…[for the complainant, it was] like going back to what it was like, but this time…they were really questioned or weren’t believed.”</a:t>
                      </a:r>
                    </a:p>
                    <a:p>
                      <a:pPr>
                        <a:spcAft>
                          <a:spcPts val="600"/>
                        </a:spcAft>
                      </a:pPr>
                      <a:r>
                        <a:rPr lang="en-AU" sz="15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NSW Health SAS informant</a:t>
                      </a:r>
                    </a:p>
                  </a:txBody>
                  <a:tcPr marL="215900" marR="0" marT="107950" marB="107950">
                    <a:lnL>
                      <a:noFill/>
                    </a:lnL>
                    <a:lnR>
                      <a:noFill/>
                    </a:lnR>
                    <a:lnT>
                      <a:noFill/>
                    </a:lnT>
                    <a:lnB>
                      <a:noFill/>
                    </a:lnB>
                    <a:solidFill>
                      <a:srgbClr val="E5EEFF"/>
                    </a:solidFill>
                  </a:tcPr>
                </a:tc>
                <a:extLst>
                  <a:ext uri="{0D108BD9-81ED-4DB2-BD59-A6C34878D82A}">
                    <a16:rowId xmlns:a16="http://schemas.microsoft.com/office/drawing/2014/main" val="2136531303"/>
                  </a:ext>
                </a:extLst>
              </a:tr>
            </a:tbl>
          </a:graphicData>
        </a:graphic>
      </p:graphicFrame>
      <p:pic>
        <p:nvPicPr>
          <p:cNvPr id="13" name="Graphic 12">
            <a:extLst>
              <a:ext uri="{FF2B5EF4-FFF2-40B4-BE49-F238E27FC236}">
                <a16:creationId xmlns:a16="http://schemas.microsoft.com/office/drawing/2014/main" id="{6C326A35-3BF8-4045-4A20-7EEDFF0DF2C2}"/>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204861" y="3335337"/>
            <a:ext cx="438150" cy="444500"/>
          </a:xfrm>
          <a:prstGeom prst="rect">
            <a:avLst/>
          </a:prstGeom>
        </p:spPr>
      </p:pic>
      <p:graphicFrame>
        <p:nvGraphicFramePr>
          <p:cNvPr id="17" name="Table 16">
            <a:extLst>
              <a:ext uri="{FF2B5EF4-FFF2-40B4-BE49-F238E27FC236}">
                <a16:creationId xmlns:a16="http://schemas.microsoft.com/office/drawing/2014/main" id="{F9862FED-F97E-13B5-2FE9-1DD3F021787D}"/>
              </a:ext>
            </a:extLst>
          </p:cNvPr>
          <p:cNvGraphicFramePr>
            <a:graphicFrameLocks noGrp="1"/>
          </p:cNvGraphicFramePr>
          <p:nvPr>
            <p:extLst>
              <p:ext uri="{D42A27DB-BD31-4B8C-83A1-F6EECF244321}">
                <p14:modId xmlns:p14="http://schemas.microsoft.com/office/powerpoint/2010/main" val="2837848269"/>
              </p:ext>
            </p:extLst>
          </p:nvPr>
        </p:nvGraphicFramePr>
        <p:xfrm>
          <a:off x="7077846" y="5814230"/>
          <a:ext cx="5730875" cy="977900"/>
        </p:xfrm>
        <a:graphic>
          <a:graphicData uri="http://schemas.openxmlformats.org/drawingml/2006/table">
            <a:tbl>
              <a:tblPr firstRow="1" firstCol="1" bandRow="1"/>
              <a:tblGrid>
                <a:gridCol w="781050">
                  <a:extLst>
                    <a:ext uri="{9D8B030D-6E8A-4147-A177-3AD203B41FA5}">
                      <a16:colId xmlns:a16="http://schemas.microsoft.com/office/drawing/2014/main" val="3365773474"/>
                    </a:ext>
                  </a:extLst>
                </a:gridCol>
                <a:gridCol w="4949825">
                  <a:extLst>
                    <a:ext uri="{9D8B030D-6E8A-4147-A177-3AD203B41FA5}">
                      <a16:colId xmlns:a16="http://schemas.microsoft.com/office/drawing/2014/main" val="361575619"/>
                    </a:ext>
                  </a:extLst>
                </a:gridCol>
              </a:tblGrid>
              <a:tr h="0">
                <a:tc>
                  <a:txBody>
                    <a:bodyPr/>
                    <a:lstStyle/>
                    <a:p>
                      <a:endParaRPr lang="en-AU" sz="1400" i="1">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107950" marR="107950" marT="107950" marB="107950">
                    <a:lnL>
                      <a:noFill/>
                    </a:lnL>
                    <a:lnR>
                      <a:noFill/>
                    </a:lnR>
                    <a:lnT>
                      <a:noFill/>
                    </a:lnT>
                    <a:lnB w="76200" cap="flat" cmpd="sng" algn="ctr">
                      <a:solidFill>
                        <a:srgbClr val="00338D"/>
                      </a:solidFill>
                      <a:prstDash val="solid"/>
                      <a:round/>
                      <a:headEnd type="none" w="med" len="med"/>
                      <a:tailEnd type="none" w="med" len="med"/>
                    </a:lnB>
                  </a:tcPr>
                </a:tc>
                <a:tc>
                  <a:txBody>
                    <a:bodyPr/>
                    <a:lstStyle/>
                    <a:p>
                      <a:pPr>
                        <a:spcAft>
                          <a:spcPts val="600"/>
                        </a:spcAft>
                      </a:pPr>
                      <a:r>
                        <a:rPr lang="en-AU" sz="1500" i="1">
                          <a:solidFill>
                            <a:srgbClr val="000000"/>
                          </a:solidFill>
                          <a:effectLst/>
                          <a:latin typeface="Arial" panose="020B0604020202020204" pitchFamily="34" charset="0"/>
                          <a:ea typeface="Calibri" panose="020F0502020204030204" pitchFamily="34" charset="0"/>
                          <a:cs typeface="Arial" panose="020B0604020202020204" pitchFamily="34" charset="0"/>
                        </a:rPr>
                        <a:t>“…the court system and going to court was an extension of [the perpetrator’s] power and control.”</a:t>
                      </a:r>
                    </a:p>
                    <a:p>
                      <a:pPr>
                        <a:spcAft>
                          <a:spcPts val="600"/>
                        </a:spcAft>
                      </a:pPr>
                      <a:r>
                        <a:rPr lang="en-AU" sz="1500" b="1" i="1">
                          <a:solidFill>
                            <a:srgbClr val="000000"/>
                          </a:solidFill>
                          <a:effectLst/>
                          <a:latin typeface="Arial" panose="020B0604020202020204" pitchFamily="34" charset="0"/>
                          <a:ea typeface="Calibri" panose="020F0502020204030204" pitchFamily="34" charset="0"/>
                          <a:cs typeface="Arial" panose="020B0604020202020204" pitchFamily="34" charset="0"/>
                        </a:rPr>
                        <a:t>– Aboriginal support service</a:t>
                      </a:r>
                    </a:p>
                  </a:txBody>
                  <a:tcPr marL="215900" marR="0" marT="107950" marB="107950">
                    <a:lnL>
                      <a:noFill/>
                    </a:lnL>
                    <a:lnR>
                      <a:noFill/>
                    </a:lnR>
                    <a:lnT>
                      <a:noFill/>
                    </a:lnT>
                    <a:lnB>
                      <a:noFill/>
                    </a:lnB>
                    <a:solidFill>
                      <a:srgbClr val="E5EEFF"/>
                    </a:solidFill>
                  </a:tcPr>
                </a:tc>
                <a:extLst>
                  <a:ext uri="{0D108BD9-81ED-4DB2-BD59-A6C34878D82A}">
                    <a16:rowId xmlns:a16="http://schemas.microsoft.com/office/drawing/2014/main" val="2136531303"/>
                  </a:ext>
                </a:extLst>
              </a:tr>
            </a:tbl>
          </a:graphicData>
        </a:graphic>
      </p:graphicFrame>
      <p:pic>
        <p:nvPicPr>
          <p:cNvPr id="20" name="Graphic 19">
            <a:extLst>
              <a:ext uri="{FF2B5EF4-FFF2-40B4-BE49-F238E27FC236}">
                <a16:creationId xmlns:a16="http://schemas.microsoft.com/office/drawing/2014/main" id="{4B0A2AD6-1004-A310-8009-EA6BE4B2685F}"/>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204226" y="6036538"/>
            <a:ext cx="438150" cy="444500"/>
          </a:xfrm>
          <a:prstGeom prst="rect">
            <a:avLst/>
          </a:prstGeom>
        </p:spPr>
      </p:pic>
      <p:graphicFrame>
        <p:nvGraphicFramePr>
          <p:cNvPr id="2" name="Table 1">
            <a:extLst>
              <a:ext uri="{FF2B5EF4-FFF2-40B4-BE49-F238E27FC236}">
                <a16:creationId xmlns:a16="http://schemas.microsoft.com/office/drawing/2014/main" id="{213D2E55-47B9-07B9-3FFD-6DF36C5518C5}"/>
              </a:ext>
            </a:extLst>
          </p:cNvPr>
          <p:cNvGraphicFramePr>
            <a:graphicFrameLocks noGrp="1"/>
          </p:cNvGraphicFramePr>
          <p:nvPr>
            <p:extLst>
              <p:ext uri="{D42A27DB-BD31-4B8C-83A1-F6EECF244321}">
                <p14:modId xmlns:p14="http://schemas.microsoft.com/office/powerpoint/2010/main" val="1597828380"/>
              </p:ext>
            </p:extLst>
          </p:nvPr>
        </p:nvGraphicFramePr>
        <p:xfrm>
          <a:off x="757952" y="5302929"/>
          <a:ext cx="5859043" cy="1435100"/>
        </p:xfrm>
        <a:graphic>
          <a:graphicData uri="http://schemas.openxmlformats.org/drawingml/2006/table">
            <a:tbl>
              <a:tblPr firstRow="1" firstCol="1" bandRow="1"/>
              <a:tblGrid>
                <a:gridCol w="798518">
                  <a:extLst>
                    <a:ext uri="{9D8B030D-6E8A-4147-A177-3AD203B41FA5}">
                      <a16:colId xmlns:a16="http://schemas.microsoft.com/office/drawing/2014/main" val="2162115719"/>
                    </a:ext>
                  </a:extLst>
                </a:gridCol>
                <a:gridCol w="5060525">
                  <a:extLst>
                    <a:ext uri="{9D8B030D-6E8A-4147-A177-3AD203B41FA5}">
                      <a16:colId xmlns:a16="http://schemas.microsoft.com/office/drawing/2014/main" val="3499163963"/>
                    </a:ext>
                  </a:extLst>
                </a:gridCol>
              </a:tblGrid>
              <a:tr h="0">
                <a:tc>
                  <a:txBody>
                    <a:bodyPr/>
                    <a:lstStyle/>
                    <a:p>
                      <a:endParaRPr lang="en-AU" sz="1000" i="1">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107950" marR="107950" marT="107950" marB="107950">
                    <a:lnL>
                      <a:noFill/>
                    </a:lnL>
                    <a:lnR>
                      <a:noFill/>
                    </a:lnR>
                    <a:lnT>
                      <a:noFill/>
                    </a:lnT>
                    <a:lnB w="76200" cap="flat" cmpd="sng" algn="ctr">
                      <a:solidFill>
                        <a:srgbClr val="7213EA"/>
                      </a:solidFill>
                      <a:prstDash val="solid"/>
                      <a:round/>
                      <a:headEnd type="none" w="med" len="med"/>
                      <a:tailEnd type="none" w="med" len="med"/>
                    </a:lnB>
                  </a:tcPr>
                </a:tc>
                <a:tc>
                  <a:txBody>
                    <a:bodyPr/>
                    <a:lstStyle/>
                    <a:p>
                      <a:pPr>
                        <a:spcAft>
                          <a:spcPts val="600"/>
                        </a:spcAft>
                      </a:pPr>
                      <a:r>
                        <a:rPr lang="en-AU" sz="1500" i="1">
                          <a:solidFill>
                            <a:srgbClr val="000000"/>
                          </a:solidFill>
                          <a:effectLst/>
                          <a:latin typeface="Arial" panose="020B0604020202020204" pitchFamily="34" charset="0"/>
                          <a:ea typeface="Calibri" panose="020F0502020204030204" pitchFamily="34" charset="0"/>
                          <a:cs typeface="Arial" panose="020B0604020202020204" pitchFamily="34" charset="0"/>
                        </a:rPr>
                        <a:t>“I didn’t have family come…not one sibling came to support me. So, you don’t tell people, because you don’t want to be rejected again and again and again. So, you just do it by yourself.”</a:t>
                      </a:r>
                    </a:p>
                    <a:p>
                      <a:pPr>
                        <a:spcAft>
                          <a:spcPts val="600"/>
                        </a:spcAft>
                      </a:pPr>
                      <a:r>
                        <a:rPr lang="en-AU" sz="1500" b="1" i="1">
                          <a:solidFill>
                            <a:srgbClr val="000000"/>
                          </a:solidFill>
                          <a:effectLst/>
                          <a:latin typeface="Arial" panose="020B0604020202020204" pitchFamily="34" charset="0"/>
                          <a:ea typeface="Calibri" panose="020F0502020204030204" pitchFamily="34" charset="0"/>
                          <a:cs typeface="Arial" panose="020B0604020202020204" pitchFamily="34" charset="0"/>
                        </a:rPr>
                        <a:t>– Participant 4</a:t>
                      </a:r>
                    </a:p>
                  </a:txBody>
                  <a:tcPr marL="215900" marR="288290" marT="107950" marB="107950">
                    <a:lnL>
                      <a:noFill/>
                    </a:lnL>
                    <a:lnR>
                      <a:noFill/>
                    </a:lnR>
                    <a:lnT>
                      <a:noFill/>
                    </a:lnT>
                    <a:lnB>
                      <a:noFill/>
                    </a:lnB>
                    <a:solidFill>
                      <a:srgbClr val="F4EDFD"/>
                    </a:solidFill>
                  </a:tcPr>
                </a:tc>
                <a:extLst>
                  <a:ext uri="{0D108BD9-81ED-4DB2-BD59-A6C34878D82A}">
                    <a16:rowId xmlns:a16="http://schemas.microsoft.com/office/drawing/2014/main" val="2657264556"/>
                  </a:ext>
                </a:extLst>
              </a:tr>
            </a:tbl>
          </a:graphicData>
        </a:graphic>
      </p:graphicFrame>
      <p:pic>
        <p:nvPicPr>
          <p:cNvPr id="4" name="Graphic 3">
            <a:extLst>
              <a:ext uri="{FF2B5EF4-FFF2-40B4-BE49-F238E27FC236}">
                <a16:creationId xmlns:a16="http://schemas.microsoft.com/office/drawing/2014/main" id="{D9ED9E2A-536D-8CA8-B1F2-8F7C49D44DA0}"/>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9748" y="5572529"/>
            <a:ext cx="447899" cy="446087"/>
          </a:xfrm>
          <a:prstGeom prst="rect">
            <a:avLst/>
          </a:prstGeom>
        </p:spPr>
      </p:pic>
    </p:spTree>
    <p:extLst>
      <p:ext uri="{BB962C8B-B14F-4D97-AF65-F5344CB8AC3E}">
        <p14:creationId xmlns:p14="http://schemas.microsoft.com/office/powerpoint/2010/main" val="172984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11F4CDA-CCA6-0B2F-A50E-648789EBD8A5}"/>
              </a:ext>
            </a:extLst>
          </p:cNvPr>
          <p:cNvGraphicFramePr>
            <a:graphicFrameLocks noChangeAspect="1"/>
          </p:cNvGraphicFramePr>
          <p:nvPr>
            <p:custDataLst>
              <p:tags r:id="rId1"/>
            </p:custDataLst>
            <p:extLst>
              <p:ext uri="{D42A27DB-BD31-4B8C-83A1-F6EECF244321}">
                <p14:modId xmlns:p14="http://schemas.microsoft.com/office/powerpoint/2010/main" val="33929620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5" name="think-cell data - do not delete" hidden="1">
                        <a:extLst>
                          <a:ext uri="{FF2B5EF4-FFF2-40B4-BE49-F238E27FC236}">
                            <a16:creationId xmlns:a16="http://schemas.microsoft.com/office/drawing/2014/main" id="{511F4CDA-CCA6-0B2F-A50E-648789EBD8A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GB"/>
              <a:t>Background and scope </a:t>
            </a:r>
          </a:p>
        </p:txBody>
      </p:sp>
      <p:sp>
        <p:nvSpPr>
          <p:cNvPr id="3" name="Text Placeholder 2">
            <a:extLst>
              <a:ext uri="{FF2B5EF4-FFF2-40B4-BE49-F238E27FC236}">
                <a16:creationId xmlns:a16="http://schemas.microsoft.com/office/drawing/2014/main" id="{EB71634E-DA79-4D79-AC5D-B69D7518AA7B}"/>
              </a:ext>
            </a:extLst>
          </p:cNvPr>
          <p:cNvSpPr>
            <a:spLocks noGrp="1"/>
          </p:cNvSpPr>
          <p:nvPr>
            <p:ph type="body" sz="quarter" idx="11"/>
          </p:nvPr>
        </p:nvSpPr>
        <p:spPr/>
        <p:txBody>
          <a:bodyPr/>
          <a:lstStyle/>
          <a:p>
            <a:endParaRPr lang="en-AU"/>
          </a:p>
        </p:txBody>
      </p:sp>
      <p:sp>
        <p:nvSpPr>
          <p:cNvPr id="9" name="Text Placeholder 8">
            <a:extLst>
              <a:ext uri="{FF2B5EF4-FFF2-40B4-BE49-F238E27FC236}">
                <a16:creationId xmlns:a16="http://schemas.microsoft.com/office/drawing/2014/main" id="{7B233DEF-7DC0-4763-B674-7810CC6F3163}"/>
              </a:ext>
            </a:extLst>
          </p:cNvPr>
          <p:cNvSpPr>
            <a:spLocks noGrp="1"/>
          </p:cNvSpPr>
          <p:nvPr>
            <p:ph type="body" sz="quarter" idx="12"/>
          </p:nvPr>
        </p:nvSpPr>
        <p:spPr/>
        <p:txBody>
          <a:bodyPr/>
          <a:lstStyle/>
          <a:p>
            <a:r>
              <a:rPr lang="en-GB" dirty="0"/>
              <a:t>01</a:t>
            </a:r>
          </a:p>
        </p:txBody>
      </p:sp>
    </p:spTree>
    <p:extLst>
      <p:ext uri="{BB962C8B-B14F-4D97-AF65-F5344CB8AC3E}">
        <p14:creationId xmlns:p14="http://schemas.microsoft.com/office/powerpoint/2010/main" val="3449951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3D5F67-41B6-C2C9-5D83-18827E1A971E}"/>
              </a:ext>
            </a:extLst>
          </p:cNvPr>
          <p:cNvSpPr>
            <a:spLocks noGrp="1"/>
          </p:cNvSpPr>
          <p:nvPr>
            <p:ph type="body" sz="quarter" idx="13"/>
          </p:nvPr>
        </p:nvSpPr>
        <p:spPr/>
        <p:txBody>
          <a:bodyPr/>
          <a:lstStyle/>
          <a:p>
            <a:endParaRPr lang="en-AU"/>
          </a:p>
        </p:txBody>
      </p:sp>
      <p:sp>
        <p:nvSpPr>
          <p:cNvPr id="3" name="Text Placeholder 2">
            <a:extLst>
              <a:ext uri="{FF2B5EF4-FFF2-40B4-BE49-F238E27FC236}">
                <a16:creationId xmlns:a16="http://schemas.microsoft.com/office/drawing/2014/main" id="{5BA5E3BC-31A7-616E-FF58-CE58CA1BB08A}"/>
              </a:ext>
            </a:extLst>
          </p:cNvPr>
          <p:cNvSpPr>
            <a:spLocks noGrp="1"/>
          </p:cNvSpPr>
          <p:nvPr>
            <p:ph type="body" sz="quarter" idx="14"/>
          </p:nvPr>
        </p:nvSpPr>
        <p:spPr/>
        <p:txBody>
          <a:bodyPr/>
          <a:lstStyle/>
          <a:p>
            <a:r>
              <a:rPr lang="en-AU"/>
              <a:t>3.4</a:t>
            </a:r>
          </a:p>
        </p:txBody>
      </p:sp>
      <p:sp>
        <p:nvSpPr>
          <p:cNvPr id="4" name="Title 3">
            <a:extLst>
              <a:ext uri="{FF2B5EF4-FFF2-40B4-BE49-F238E27FC236}">
                <a16:creationId xmlns:a16="http://schemas.microsoft.com/office/drawing/2014/main" id="{16713876-DED6-C72D-0E14-23F232B404AC}"/>
              </a:ext>
            </a:extLst>
          </p:cNvPr>
          <p:cNvSpPr>
            <a:spLocks noGrp="1"/>
          </p:cNvSpPr>
          <p:nvPr>
            <p:ph type="ctrTitle"/>
          </p:nvPr>
        </p:nvSpPr>
        <p:spPr/>
        <p:txBody>
          <a:bodyPr/>
          <a:lstStyle/>
          <a:p>
            <a:r>
              <a:rPr lang="en-AU"/>
              <a:t>Post-trial</a:t>
            </a:r>
          </a:p>
        </p:txBody>
      </p:sp>
    </p:spTree>
    <p:extLst>
      <p:ext uri="{BB962C8B-B14F-4D97-AF65-F5344CB8AC3E}">
        <p14:creationId xmlns:p14="http://schemas.microsoft.com/office/powerpoint/2010/main" val="1637883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1EFAAF8-ED82-9AF9-EA11-E894BC68A53E}"/>
              </a:ext>
            </a:extLst>
          </p:cNvPr>
          <p:cNvGraphicFramePr>
            <a:graphicFrameLocks noChangeAspect="1"/>
          </p:cNvGraphicFramePr>
          <p:nvPr>
            <p:custDataLst>
              <p:tags r:id="rId1"/>
            </p:custDataLst>
            <p:extLst>
              <p:ext uri="{D42A27DB-BD31-4B8C-83A1-F6EECF244321}">
                <p14:modId xmlns:p14="http://schemas.microsoft.com/office/powerpoint/2010/main" val="20493937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3" name="think-cell data - do not delete" hidden="1">
                        <a:extLst>
                          <a:ext uri="{FF2B5EF4-FFF2-40B4-BE49-F238E27FC236}">
                            <a16:creationId xmlns:a16="http://schemas.microsoft.com/office/drawing/2014/main" id="{D1EFAAF8-ED82-9AF9-EA11-E894BC68A53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3D4E10D4-E090-4D28-A3DF-3F8B513AA748}"/>
              </a:ext>
            </a:extLst>
          </p:cNvPr>
          <p:cNvSpPr>
            <a:spLocks noGrp="1"/>
          </p:cNvSpPr>
          <p:nvPr>
            <p:ph type="title"/>
          </p:nvPr>
        </p:nvSpPr>
        <p:spPr/>
        <p:txBody>
          <a:bodyPr vert="horz"/>
          <a:lstStyle/>
          <a:p>
            <a:r>
              <a:rPr lang="en-AU"/>
              <a:t>Experiences post-trial</a:t>
            </a:r>
          </a:p>
        </p:txBody>
      </p:sp>
      <p:sp>
        <p:nvSpPr>
          <p:cNvPr id="6" name="Text Placeholder 5">
            <a:extLst>
              <a:ext uri="{FF2B5EF4-FFF2-40B4-BE49-F238E27FC236}">
                <a16:creationId xmlns:a16="http://schemas.microsoft.com/office/drawing/2014/main" id="{F3DF8C17-39FB-4611-9057-AF734F033AF6}"/>
              </a:ext>
            </a:extLst>
          </p:cNvPr>
          <p:cNvSpPr>
            <a:spLocks noGrp="1"/>
          </p:cNvSpPr>
          <p:nvPr>
            <p:ph type="body" sz="quarter" idx="10"/>
          </p:nvPr>
        </p:nvSpPr>
        <p:spPr>
          <a:xfrm>
            <a:off x="884963" y="3098060"/>
            <a:ext cx="5834402" cy="3247524"/>
          </a:xfrm>
        </p:spPr>
        <p:txBody>
          <a:bodyPr/>
          <a:lstStyle/>
          <a:p>
            <a:r>
              <a:rPr lang="en-AU" sz="1600" b="1">
                <a:solidFill>
                  <a:schemeClr val="accent5"/>
                </a:solidFill>
              </a:rPr>
              <a:t>Complainants</a:t>
            </a:r>
          </a:p>
        </p:txBody>
      </p:sp>
      <p:sp>
        <p:nvSpPr>
          <p:cNvPr id="7" name="Text Placeholder 6">
            <a:extLst>
              <a:ext uri="{FF2B5EF4-FFF2-40B4-BE49-F238E27FC236}">
                <a16:creationId xmlns:a16="http://schemas.microsoft.com/office/drawing/2014/main" id="{53C29C24-2579-ABC5-A15F-EEC88401E948}"/>
              </a:ext>
            </a:extLst>
          </p:cNvPr>
          <p:cNvSpPr>
            <a:spLocks noGrp="1"/>
          </p:cNvSpPr>
          <p:nvPr>
            <p:ph type="body" sz="quarter" idx="11"/>
          </p:nvPr>
        </p:nvSpPr>
        <p:spPr>
          <a:xfrm>
            <a:off x="7077324" y="3098060"/>
            <a:ext cx="5476444" cy="3247524"/>
          </a:xfrm>
        </p:spPr>
        <p:txBody>
          <a:bodyPr/>
          <a:lstStyle/>
          <a:p>
            <a:r>
              <a:rPr lang="en-AU" sz="1600" b="1" dirty="0">
                <a:solidFill>
                  <a:schemeClr val="tx2"/>
                </a:solidFill>
              </a:rPr>
              <a:t>Informants</a:t>
            </a:r>
          </a:p>
          <a:p>
            <a:endParaRPr lang="en-AU" sz="1600" b="1" dirty="0">
              <a:solidFill>
                <a:schemeClr val="tx2"/>
              </a:solidFill>
            </a:endParaRPr>
          </a:p>
        </p:txBody>
      </p:sp>
      <p:graphicFrame>
        <p:nvGraphicFramePr>
          <p:cNvPr id="11" name="Table 10">
            <a:extLst>
              <a:ext uri="{FF2B5EF4-FFF2-40B4-BE49-F238E27FC236}">
                <a16:creationId xmlns:a16="http://schemas.microsoft.com/office/drawing/2014/main" id="{24654D37-F648-088D-0302-DB12EE2FEA8E}"/>
              </a:ext>
            </a:extLst>
          </p:cNvPr>
          <p:cNvGraphicFramePr>
            <a:graphicFrameLocks noGrp="1"/>
          </p:cNvGraphicFramePr>
          <p:nvPr>
            <p:extLst>
              <p:ext uri="{D42A27DB-BD31-4B8C-83A1-F6EECF244321}">
                <p14:modId xmlns:p14="http://schemas.microsoft.com/office/powerpoint/2010/main" val="165502101"/>
              </p:ext>
            </p:extLst>
          </p:nvPr>
        </p:nvGraphicFramePr>
        <p:xfrm>
          <a:off x="885485" y="3504270"/>
          <a:ext cx="5731510" cy="1892300"/>
        </p:xfrm>
        <a:graphic>
          <a:graphicData uri="http://schemas.openxmlformats.org/drawingml/2006/table">
            <a:tbl>
              <a:tblPr firstRow="1" firstCol="1" bandRow="1"/>
              <a:tblGrid>
                <a:gridCol w="4951095">
                  <a:extLst>
                    <a:ext uri="{9D8B030D-6E8A-4147-A177-3AD203B41FA5}">
                      <a16:colId xmlns:a16="http://schemas.microsoft.com/office/drawing/2014/main" val="736515840"/>
                    </a:ext>
                  </a:extLst>
                </a:gridCol>
                <a:gridCol w="780415">
                  <a:extLst>
                    <a:ext uri="{9D8B030D-6E8A-4147-A177-3AD203B41FA5}">
                      <a16:colId xmlns:a16="http://schemas.microsoft.com/office/drawing/2014/main" val="3565737987"/>
                    </a:ext>
                  </a:extLst>
                </a:gridCol>
              </a:tblGrid>
              <a:tr h="0">
                <a:tc>
                  <a:txBody>
                    <a:bodyPr/>
                    <a:lstStyle/>
                    <a:p>
                      <a:pPr>
                        <a:spcAft>
                          <a:spcPts val="600"/>
                        </a:spcAft>
                      </a:pPr>
                      <a:r>
                        <a:rPr lang="en-AU" sz="1500" b="0" i="1">
                          <a:solidFill>
                            <a:srgbClr val="000000"/>
                          </a:solidFill>
                          <a:effectLst/>
                          <a:latin typeface="Arial" panose="020B0604020202020204" pitchFamily="34" charset="0"/>
                          <a:ea typeface="Calibri" panose="020F0502020204030204" pitchFamily="34" charset="0"/>
                          <a:cs typeface="Arial" panose="020B0604020202020204" pitchFamily="34" charset="0"/>
                        </a:rPr>
                        <a:t>“…the only thing I wanted from this was to show that this was wrong and it was kind of the only thing I didn’t get … This person went to prison and that’s what some people want. You know, we did all this stuff, and the only thing that didn’t happen was that someone was [acknowledging] that was bad.”</a:t>
                      </a:r>
                    </a:p>
                    <a:p>
                      <a:pPr>
                        <a:spcAft>
                          <a:spcPts val="600"/>
                        </a:spcAft>
                      </a:pPr>
                      <a:r>
                        <a:rPr lang="en-AU" sz="1500" b="1" i="1">
                          <a:solidFill>
                            <a:srgbClr val="000000"/>
                          </a:solidFill>
                          <a:effectLst/>
                          <a:latin typeface="Arial" panose="020B0604020202020204" pitchFamily="34" charset="0"/>
                          <a:ea typeface="Calibri" panose="020F0502020204030204" pitchFamily="34" charset="0"/>
                          <a:cs typeface="Arial" panose="020B0604020202020204" pitchFamily="34" charset="0"/>
                        </a:rPr>
                        <a:t>– Participant 20</a:t>
                      </a:r>
                    </a:p>
                  </a:txBody>
                  <a:tcPr marL="215900" marR="215900" marT="107950" marB="107950">
                    <a:lnL>
                      <a:noFill/>
                    </a:lnL>
                    <a:lnR>
                      <a:noFill/>
                    </a:lnR>
                    <a:lnT>
                      <a:noFill/>
                    </a:lnT>
                    <a:lnB>
                      <a:noFill/>
                    </a:lnB>
                    <a:solidFill>
                      <a:srgbClr val="F4EDFD"/>
                    </a:solidFill>
                  </a:tcPr>
                </a:tc>
                <a:tc>
                  <a:txBody>
                    <a:bodyPr/>
                    <a:lstStyle/>
                    <a:p>
                      <a:pPr>
                        <a:lnSpc>
                          <a:spcPct val="107000"/>
                        </a:lnSpc>
                        <a:spcAft>
                          <a:spcPts val="600"/>
                        </a:spcAft>
                      </a:pPr>
                      <a:endParaRPr lang="en-AU" sz="4800">
                        <a:solidFill>
                          <a:srgbClr val="7213EA"/>
                        </a:solidFill>
                        <a:effectLst/>
                        <a:latin typeface="Arial" panose="020B0604020202020204" pitchFamily="34" charset="0"/>
                        <a:ea typeface="Calibri" panose="020F0502020204030204" pitchFamily="34" charset="0"/>
                        <a:cs typeface="Arial" panose="020B0604020202020204" pitchFamily="34" charset="0"/>
                      </a:endParaRPr>
                    </a:p>
                  </a:txBody>
                  <a:tcPr marL="180340" marR="107950" marT="107950" marB="107950">
                    <a:lnL>
                      <a:noFill/>
                    </a:lnL>
                    <a:lnR>
                      <a:noFill/>
                    </a:lnR>
                    <a:lnT>
                      <a:noFill/>
                    </a:lnT>
                    <a:lnB w="76200" cap="flat" cmpd="sng" algn="ctr">
                      <a:solidFill>
                        <a:srgbClr val="7213EA"/>
                      </a:solidFill>
                      <a:prstDash val="solid"/>
                      <a:round/>
                      <a:headEnd type="none" w="med" len="med"/>
                      <a:tailEnd type="none" w="med" len="med"/>
                    </a:lnB>
                    <a:solidFill>
                      <a:srgbClr val="FFFFFF"/>
                    </a:solidFill>
                  </a:tcPr>
                </a:tc>
                <a:extLst>
                  <a:ext uri="{0D108BD9-81ED-4DB2-BD59-A6C34878D82A}">
                    <a16:rowId xmlns:a16="http://schemas.microsoft.com/office/drawing/2014/main" val="574437857"/>
                  </a:ext>
                </a:extLst>
              </a:tr>
            </a:tbl>
          </a:graphicData>
        </a:graphic>
      </p:graphicFrame>
      <p:pic>
        <p:nvPicPr>
          <p:cNvPr id="12" name="Graphic 11">
            <a:extLst>
              <a:ext uri="{FF2B5EF4-FFF2-40B4-BE49-F238E27FC236}">
                <a16:creationId xmlns:a16="http://schemas.microsoft.com/office/drawing/2014/main" id="{73D8BF35-C2EB-BEF4-1EB1-D1B96397D029}"/>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61245" y="4349553"/>
            <a:ext cx="438150" cy="446087"/>
          </a:xfrm>
          <a:prstGeom prst="rect">
            <a:avLst/>
          </a:prstGeom>
        </p:spPr>
      </p:pic>
      <p:graphicFrame>
        <p:nvGraphicFramePr>
          <p:cNvPr id="16" name="Table 15">
            <a:extLst>
              <a:ext uri="{FF2B5EF4-FFF2-40B4-BE49-F238E27FC236}">
                <a16:creationId xmlns:a16="http://schemas.microsoft.com/office/drawing/2014/main" id="{2CEACF4C-8C49-C42C-D97B-FC93712356EA}"/>
              </a:ext>
            </a:extLst>
          </p:cNvPr>
          <p:cNvGraphicFramePr>
            <a:graphicFrameLocks noGrp="1"/>
          </p:cNvGraphicFramePr>
          <p:nvPr>
            <p:extLst>
              <p:ext uri="{D42A27DB-BD31-4B8C-83A1-F6EECF244321}">
                <p14:modId xmlns:p14="http://schemas.microsoft.com/office/powerpoint/2010/main" val="3938654905"/>
              </p:ext>
            </p:extLst>
          </p:nvPr>
        </p:nvGraphicFramePr>
        <p:xfrm>
          <a:off x="7076689" y="3596945"/>
          <a:ext cx="5731510" cy="1130300"/>
        </p:xfrm>
        <a:graphic>
          <a:graphicData uri="http://schemas.openxmlformats.org/drawingml/2006/table">
            <a:tbl>
              <a:tblPr firstRow="1" firstCol="1" bandRow="1"/>
              <a:tblGrid>
                <a:gridCol w="4951095">
                  <a:extLst>
                    <a:ext uri="{9D8B030D-6E8A-4147-A177-3AD203B41FA5}">
                      <a16:colId xmlns:a16="http://schemas.microsoft.com/office/drawing/2014/main" val="3463824790"/>
                    </a:ext>
                  </a:extLst>
                </a:gridCol>
                <a:gridCol w="780415">
                  <a:extLst>
                    <a:ext uri="{9D8B030D-6E8A-4147-A177-3AD203B41FA5}">
                      <a16:colId xmlns:a16="http://schemas.microsoft.com/office/drawing/2014/main" val="2487576447"/>
                    </a:ext>
                  </a:extLst>
                </a:gridCol>
              </a:tblGrid>
              <a:tr h="660398">
                <a:tc>
                  <a:txBody>
                    <a:bodyPr/>
                    <a:lstStyle/>
                    <a:p>
                      <a:r>
                        <a:rPr lang="en-AU" sz="1500" i="1" kern="1200" dirty="0">
                          <a:solidFill>
                            <a:srgbClr val="000000"/>
                          </a:solidFill>
                          <a:effectLst/>
                          <a:latin typeface="Arial" panose="020B0604020202020204" pitchFamily="34" charset="0"/>
                          <a:ea typeface="+mn-ea"/>
                          <a:cs typeface="Arial" panose="020B0604020202020204" pitchFamily="34" charset="0"/>
                        </a:rPr>
                        <a:t>“For the people around them, there’s a pervasive idea in our culture that there’s a belief: if you get off, then you’re innocent.”</a:t>
                      </a:r>
                    </a:p>
                    <a:p>
                      <a:r>
                        <a:rPr lang="en-AU" sz="15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AU" sz="1500" b="1" i="1" kern="1200" dirty="0">
                          <a:solidFill>
                            <a:srgbClr val="000000"/>
                          </a:solidFill>
                          <a:effectLst/>
                          <a:latin typeface="Arial" panose="020B0604020202020204" pitchFamily="34" charset="0"/>
                          <a:ea typeface="+mn-ea"/>
                          <a:cs typeface="Arial" panose="020B0604020202020204" pitchFamily="34" charset="0"/>
                        </a:rPr>
                        <a:t> NSW Health SAS informant</a:t>
                      </a:r>
                      <a:endParaRPr lang="en-AU" sz="1500" b="1" i="1" kern="12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215900" marR="215900" marT="107950" marB="107950">
                    <a:lnL>
                      <a:noFill/>
                    </a:lnL>
                    <a:lnR>
                      <a:noFill/>
                    </a:lnR>
                    <a:lnT>
                      <a:noFill/>
                    </a:lnT>
                    <a:lnB>
                      <a:noFill/>
                    </a:lnB>
                    <a:solidFill>
                      <a:srgbClr val="E5EEFF"/>
                    </a:solidFill>
                  </a:tcPr>
                </a:tc>
                <a:tc>
                  <a:txBody>
                    <a:bodyPr/>
                    <a:lstStyle/>
                    <a:p>
                      <a:pPr>
                        <a:lnSpc>
                          <a:spcPct val="107000"/>
                        </a:lnSpc>
                        <a:spcAft>
                          <a:spcPts val="600"/>
                        </a:spcAft>
                      </a:pPr>
                      <a:endParaRPr lang="en-AU" sz="2800" dirty="0">
                        <a:solidFill>
                          <a:srgbClr val="7213EA"/>
                        </a:solidFill>
                        <a:effectLst/>
                        <a:latin typeface="Arial" panose="020B0604020202020204" pitchFamily="34" charset="0"/>
                        <a:ea typeface="Calibri" panose="020F0502020204030204" pitchFamily="34" charset="0"/>
                        <a:cs typeface="Arial" panose="020B0604020202020204" pitchFamily="34" charset="0"/>
                      </a:endParaRPr>
                    </a:p>
                  </a:txBody>
                  <a:tcPr marL="180340" marR="107950" marT="107950" marB="107950">
                    <a:lnL>
                      <a:noFill/>
                    </a:lnL>
                    <a:lnR>
                      <a:noFill/>
                    </a:lnR>
                    <a:lnT>
                      <a:noFill/>
                    </a:lnT>
                    <a:lnB w="76200" cap="flat" cmpd="sng" algn="ctr">
                      <a:solidFill>
                        <a:srgbClr val="00338D"/>
                      </a:solidFill>
                      <a:prstDash val="solid"/>
                      <a:round/>
                      <a:headEnd type="none" w="med" len="med"/>
                      <a:tailEnd type="none" w="med" len="med"/>
                    </a:lnB>
                    <a:solidFill>
                      <a:srgbClr val="FFFFFF"/>
                    </a:solidFill>
                  </a:tcPr>
                </a:tc>
                <a:extLst>
                  <a:ext uri="{0D108BD9-81ED-4DB2-BD59-A6C34878D82A}">
                    <a16:rowId xmlns:a16="http://schemas.microsoft.com/office/drawing/2014/main" val="3633943670"/>
                  </a:ext>
                </a:extLst>
              </a:tr>
            </a:tbl>
          </a:graphicData>
        </a:graphic>
      </p:graphicFrame>
      <p:pic>
        <p:nvPicPr>
          <p:cNvPr id="18" name="Graphic 17">
            <a:extLst>
              <a:ext uri="{FF2B5EF4-FFF2-40B4-BE49-F238E27FC236}">
                <a16:creationId xmlns:a16="http://schemas.microsoft.com/office/drawing/2014/main" id="{753FB87F-18B8-924E-2633-B5DD850E9210}"/>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114461" y="3909047"/>
            <a:ext cx="438150" cy="445135"/>
          </a:xfrm>
          <a:prstGeom prst="rect">
            <a:avLst/>
          </a:prstGeom>
        </p:spPr>
      </p:pic>
      <p:sp>
        <p:nvSpPr>
          <p:cNvPr id="19" name="Text Placeholder 7">
            <a:extLst>
              <a:ext uri="{FF2B5EF4-FFF2-40B4-BE49-F238E27FC236}">
                <a16:creationId xmlns:a16="http://schemas.microsoft.com/office/drawing/2014/main" id="{9B53FE96-384B-297A-617D-FFDCFBD90560}"/>
              </a:ext>
            </a:extLst>
          </p:cNvPr>
          <p:cNvSpPr txBox="1">
            <a:spLocks/>
          </p:cNvSpPr>
          <p:nvPr/>
        </p:nvSpPr>
        <p:spPr>
          <a:xfrm>
            <a:off x="0" y="1512552"/>
            <a:ext cx="13439775" cy="1436283"/>
          </a:xfrm>
          <a:prstGeom prst="rect">
            <a:avLst/>
          </a:prstGeom>
          <a:solidFill>
            <a:schemeClr val="accent5"/>
          </a:solidFill>
        </p:spPr>
        <p:txBody>
          <a:bodyPr vert="horz" lIns="864000" tIns="0" rIns="864000" bIns="0" rtlCol="0" anchor="ctr" anchorCtr="0">
            <a:noAutofit/>
          </a:bodyPr>
          <a:lstStyle>
            <a:lvl1pPr marL="0" indent="0" algn="l" defTabSz="914400" rtl="0" eaLnBrk="1" latinLnBrk="0" hangingPunct="1">
              <a:lnSpc>
                <a:spcPct val="100000"/>
              </a:lnSpc>
              <a:spcBef>
                <a:spcPts val="0"/>
              </a:spcBef>
              <a:spcAft>
                <a:spcPts val="600"/>
              </a:spcAft>
              <a:buFontTx/>
              <a:buNone/>
              <a:defRPr sz="1600" b="0"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600" kern="1200">
                <a:solidFill>
                  <a:schemeClr val="accent2"/>
                </a:solidFill>
                <a:latin typeface="+mn-lt"/>
                <a:ea typeface="+mn-ea"/>
                <a:cs typeface="+mn-cs"/>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algn="ctr">
              <a:spcBef>
                <a:spcPts val="600"/>
              </a:spcBef>
              <a:buSzPts val="1000"/>
            </a:pPr>
            <a:r>
              <a:rPr lang="en-AU" b="1">
                <a:solidFill>
                  <a:schemeClr val="bg1"/>
                </a:solidFill>
                <a:latin typeface="Arial" panose="020B0604020202020204" pitchFamily="34" charset="0"/>
                <a:ea typeface="Calibri" panose="020F0502020204030204" pitchFamily="34" charset="0"/>
                <a:cs typeface="Times New Roman" panose="02020603050405020304" pitchFamily="18" charset="0"/>
              </a:rPr>
              <a:t>The overall impact of participation within the trial process was seen to be re-traumatising for complainants. There is little post-trial support available for complainants. </a:t>
            </a:r>
          </a:p>
          <a:p>
            <a:pPr algn="ctr">
              <a:spcBef>
                <a:spcPts val="600"/>
              </a:spcBef>
              <a:buSzPts val="1000"/>
            </a:pPr>
            <a:r>
              <a:rPr lang="en-AU" b="1">
                <a:solidFill>
                  <a:schemeClr val="bg1"/>
                </a:solidFill>
                <a:latin typeface="Arial" panose="020B0604020202020204" pitchFamily="34" charset="0"/>
                <a:ea typeface="Calibri" panose="020F0502020204030204" pitchFamily="34" charset="0"/>
                <a:cs typeface="Times New Roman" panose="02020603050405020304" pitchFamily="18" charset="0"/>
              </a:rPr>
              <a:t>Both interview participants and informants indicated that they would be unlikely to report to police if they experienced a(</a:t>
            </a:r>
            <a:r>
              <a:rPr lang="en-AU" b="1" err="1">
                <a:solidFill>
                  <a:schemeClr val="bg1"/>
                </a:solidFill>
                <a:latin typeface="Arial" panose="020B0604020202020204" pitchFamily="34" charset="0"/>
                <a:ea typeface="Calibri" panose="020F0502020204030204" pitchFamily="34" charset="0"/>
                <a:cs typeface="Times New Roman" panose="02020603050405020304" pitchFamily="18" charset="0"/>
              </a:rPr>
              <a:t>nother</a:t>
            </a:r>
            <a:r>
              <a:rPr lang="en-AU" b="1">
                <a:solidFill>
                  <a:schemeClr val="bg1"/>
                </a:solidFill>
                <a:latin typeface="Arial" panose="020B0604020202020204" pitchFamily="34" charset="0"/>
                <a:ea typeface="Calibri" panose="020F0502020204030204" pitchFamily="34" charset="0"/>
                <a:cs typeface="Times New Roman" panose="02020603050405020304" pitchFamily="18" charset="0"/>
              </a:rPr>
              <a:t>) sexual offence.</a:t>
            </a:r>
          </a:p>
        </p:txBody>
      </p:sp>
      <p:graphicFrame>
        <p:nvGraphicFramePr>
          <p:cNvPr id="14" name="Table 13">
            <a:extLst>
              <a:ext uri="{FF2B5EF4-FFF2-40B4-BE49-F238E27FC236}">
                <a16:creationId xmlns:a16="http://schemas.microsoft.com/office/drawing/2014/main" id="{EC9EC400-664A-FACC-E892-5EC6F95F896B}"/>
              </a:ext>
            </a:extLst>
          </p:cNvPr>
          <p:cNvGraphicFramePr>
            <a:graphicFrameLocks noGrp="1"/>
          </p:cNvGraphicFramePr>
          <p:nvPr>
            <p:extLst>
              <p:ext uri="{D42A27DB-BD31-4B8C-83A1-F6EECF244321}">
                <p14:modId xmlns:p14="http://schemas.microsoft.com/office/powerpoint/2010/main" val="4069493583"/>
              </p:ext>
            </p:extLst>
          </p:nvPr>
        </p:nvGraphicFramePr>
        <p:xfrm>
          <a:off x="7077324" y="5088086"/>
          <a:ext cx="5730875" cy="1435100"/>
        </p:xfrm>
        <a:graphic>
          <a:graphicData uri="http://schemas.openxmlformats.org/drawingml/2006/table">
            <a:tbl>
              <a:tblPr firstRow="1" firstCol="1" bandRow="1"/>
              <a:tblGrid>
                <a:gridCol w="781050">
                  <a:extLst>
                    <a:ext uri="{9D8B030D-6E8A-4147-A177-3AD203B41FA5}">
                      <a16:colId xmlns:a16="http://schemas.microsoft.com/office/drawing/2014/main" val="3567890843"/>
                    </a:ext>
                  </a:extLst>
                </a:gridCol>
                <a:gridCol w="4949825">
                  <a:extLst>
                    <a:ext uri="{9D8B030D-6E8A-4147-A177-3AD203B41FA5}">
                      <a16:colId xmlns:a16="http://schemas.microsoft.com/office/drawing/2014/main" val="1243525921"/>
                    </a:ext>
                  </a:extLst>
                </a:gridCol>
              </a:tblGrid>
              <a:tr h="0">
                <a:tc>
                  <a:txBody>
                    <a:bodyPr/>
                    <a:lstStyle/>
                    <a:p>
                      <a:endParaRPr lang="en-AU" sz="1000" i="1">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107950" marR="107950" marT="107950" marB="107950">
                    <a:lnL>
                      <a:noFill/>
                    </a:lnL>
                    <a:lnR>
                      <a:noFill/>
                    </a:lnR>
                    <a:lnT>
                      <a:noFill/>
                    </a:lnT>
                    <a:lnB w="76200" cap="flat" cmpd="sng" algn="ctr">
                      <a:solidFill>
                        <a:srgbClr val="00338D"/>
                      </a:solidFill>
                      <a:prstDash val="solid"/>
                      <a:round/>
                      <a:headEnd type="none" w="med" len="med"/>
                      <a:tailEnd type="none" w="med" len="med"/>
                    </a:lnB>
                  </a:tcPr>
                </a:tc>
                <a:tc>
                  <a:txBody>
                    <a:bodyPr/>
                    <a:lstStyle/>
                    <a:p>
                      <a:r>
                        <a:rPr lang="en-AU" sz="1500" i="1">
                          <a:solidFill>
                            <a:srgbClr val="000000"/>
                          </a:solidFill>
                          <a:effectLst/>
                          <a:latin typeface="Arial" panose="020B0604020202020204" pitchFamily="34" charset="0"/>
                          <a:ea typeface="Calibri" panose="020F0502020204030204" pitchFamily="34" charset="0"/>
                          <a:cs typeface="Arial" panose="020B0604020202020204" pitchFamily="34" charset="0"/>
                        </a:rPr>
                        <a:t>“[Victim-survivors] </a:t>
                      </a:r>
                      <a:r>
                        <a:rPr lang="en-AU" sz="1500" i="1">
                          <a:solidFill>
                            <a:srgbClr val="000000"/>
                          </a:solidFill>
                          <a:effectLst/>
                          <a:latin typeface="Arial" panose="020B0604020202020204" pitchFamily="34" charset="0"/>
                          <a:ea typeface="Calibri" panose="020F0502020204030204" pitchFamily="34" charset="0"/>
                          <a:cs typeface="Calibri" panose="020F0502020204030204" pitchFamily="34" charset="0"/>
                        </a:rPr>
                        <a:t>have a couple of bad weeks after the trial, and there’s not that support any more… [I] think people drop the ball after the victim finishes participating in the [legal] system.”</a:t>
                      </a:r>
                      <a:endParaRPr lang="en-AU" sz="1500" i="1">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spcBef>
                          <a:spcPts val="600"/>
                        </a:spcBef>
                      </a:pPr>
                      <a:r>
                        <a:rPr lang="en-AU" sz="1500" b="1" i="1">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AU" sz="1500" b="1" i="1">
                          <a:solidFill>
                            <a:srgbClr val="000000"/>
                          </a:solidFill>
                          <a:effectLst/>
                          <a:latin typeface="Arial" panose="020B0604020202020204" pitchFamily="34" charset="0"/>
                          <a:ea typeface="Calibri" panose="020F0502020204030204" pitchFamily="34" charset="0"/>
                          <a:cs typeface="Calibri" panose="020F0502020204030204" pitchFamily="34" charset="0"/>
                        </a:rPr>
                        <a:t>Judicial officer</a:t>
                      </a:r>
                      <a:endParaRPr lang="en-AU" sz="1500" b="1" i="1">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215900" marR="0" marT="107950" marB="107950">
                    <a:lnL>
                      <a:noFill/>
                    </a:lnL>
                    <a:lnR>
                      <a:noFill/>
                    </a:lnR>
                    <a:lnT>
                      <a:noFill/>
                    </a:lnT>
                    <a:lnB>
                      <a:noFill/>
                    </a:lnB>
                    <a:solidFill>
                      <a:srgbClr val="E5EEFF"/>
                    </a:solidFill>
                  </a:tcPr>
                </a:tc>
                <a:extLst>
                  <a:ext uri="{0D108BD9-81ED-4DB2-BD59-A6C34878D82A}">
                    <a16:rowId xmlns:a16="http://schemas.microsoft.com/office/drawing/2014/main" val="1538357766"/>
                  </a:ext>
                </a:extLst>
              </a:tr>
            </a:tbl>
          </a:graphicData>
        </a:graphic>
      </p:graphicFrame>
      <p:pic>
        <p:nvPicPr>
          <p:cNvPr id="15" name="Graphic 14">
            <a:extLst>
              <a:ext uri="{FF2B5EF4-FFF2-40B4-BE49-F238E27FC236}">
                <a16:creationId xmlns:a16="http://schemas.microsoft.com/office/drawing/2014/main" id="{75658C1B-045A-8B48-904D-027270C718B5}"/>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180216" y="5643076"/>
            <a:ext cx="438150" cy="444500"/>
          </a:xfrm>
          <a:prstGeom prst="rect">
            <a:avLst/>
          </a:prstGeom>
        </p:spPr>
      </p:pic>
      <p:graphicFrame>
        <p:nvGraphicFramePr>
          <p:cNvPr id="2" name="Table 1">
            <a:extLst>
              <a:ext uri="{FF2B5EF4-FFF2-40B4-BE49-F238E27FC236}">
                <a16:creationId xmlns:a16="http://schemas.microsoft.com/office/drawing/2014/main" id="{B5F5584E-DD2C-B061-63B2-4715E5F62C07}"/>
              </a:ext>
            </a:extLst>
          </p:cNvPr>
          <p:cNvGraphicFramePr>
            <a:graphicFrameLocks noGrp="1"/>
          </p:cNvGraphicFramePr>
          <p:nvPr>
            <p:extLst>
              <p:ext uri="{D42A27DB-BD31-4B8C-83A1-F6EECF244321}">
                <p14:modId xmlns:p14="http://schemas.microsoft.com/office/powerpoint/2010/main" val="1558764345"/>
              </p:ext>
            </p:extLst>
          </p:nvPr>
        </p:nvGraphicFramePr>
        <p:xfrm>
          <a:off x="884963" y="5613591"/>
          <a:ext cx="5730876" cy="1206500"/>
        </p:xfrm>
        <a:graphic>
          <a:graphicData uri="http://schemas.openxmlformats.org/drawingml/2006/table">
            <a:tbl>
              <a:tblPr firstRow="1" firstCol="1" bandRow="1"/>
              <a:tblGrid>
                <a:gridCol w="781050">
                  <a:extLst>
                    <a:ext uri="{9D8B030D-6E8A-4147-A177-3AD203B41FA5}">
                      <a16:colId xmlns:a16="http://schemas.microsoft.com/office/drawing/2014/main" val="2162115719"/>
                    </a:ext>
                  </a:extLst>
                </a:gridCol>
                <a:gridCol w="4949826">
                  <a:extLst>
                    <a:ext uri="{9D8B030D-6E8A-4147-A177-3AD203B41FA5}">
                      <a16:colId xmlns:a16="http://schemas.microsoft.com/office/drawing/2014/main" val="3499163963"/>
                    </a:ext>
                  </a:extLst>
                </a:gridCol>
              </a:tblGrid>
              <a:tr h="0">
                <a:tc>
                  <a:txBody>
                    <a:bodyPr/>
                    <a:lstStyle/>
                    <a:p>
                      <a:endParaRPr lang="en-AU" sz="1000" i="1">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107950" marR="107950" marT="107950" marB="107950">
                    <a:lnL>
                      <a:noFill/>
                    </a:lnL>
                    <a:lnR>
                      <a:noFill/>
                    </a:lnR>
                    <a:lnT>
                      <a:noFill/>
                    </a:lnT>
                    <a:lnB w="76200" cap="flat" cmpd="sng" algn="ctr">
                      <a:solidFill>
                        <a:srgbClr val="7213EA"/>
                      </a:solidFill>
                      <a:prstDash val="solid"/>
                      <a:round/>
                      <a:headEnd type="none" w="med" len="med"/>
                      <a:tailEnd type="none" w="med" len="med"/>
                    </a:lnB>
                  </a:tcPr>
                </a:tc>
                <a:tc>
                  <a:txBody>
                    <a:bodyPr/>
                    <a:lstStyle/>
                    <a:p>
                      <a:pPr>
                        <a:spcAft>
                          <a:spcPts val="600"/>
                        </a:spcAft>
                      </a:pPr>
                      <a:r>
                        <a:rPr lang="en-AU" sz="1500" b="0" i="1">
                          <a:solidFill>
                            <a:srgbClr val="000000"/>
                          </a:solidFill>
                          <a:effectLst/>
                          <a:latin typeface="Arial" panose="020B0604020202020204" pitchFamily="34" charset="0"/>
                          <a:ea typeface="Calibri" panose="020F0502020204030204" pitchFamily="34" charset="0"/>
                          <a:cs typeface="Arial" panose="020B0604020202020204" pitchFamily="34" charset="0"/>
                        </a:rPr>
                        <a:t>“I've got my closure on my historical abuse. I haven't got my…justice system closure, and I don't know that I will.”</a:t>
                      </a:r>
                    </a:p>
                    <a:p>
                      <a:pPr>
                        <a:spcAft>
                          <a:spcPts val="600"/>
                        </a:spcAft>
                      </a:pPr>
                      <a:r>
                        <a:rPr lang="en-AU" sz="1500" b="1" i="1">
                          <a:solidFill>
                            <a:srgbClr val="000000"/>
                          </a:solidFill>
                          <a:effectLst/>
                          <a:latin typeface="Arial" panose="020B0604020202020204" pitchFamily="34" charset="0"/>
                          <a:ea typeface="Calibri" panose="020F0502020204030204" pitchFamily="34" charset="0"/>
                          <a:cs typeface="Arial" panose="020B0604020202020204" pitchFamily="34" charset="0"/>
                        </a:rPr>
                        <a:t>– Participant 2</a:t>
                      </a:r>
                    </a:p>
                  </a:txBody>
                  <a:tcPr marL="215900" marR="288290" marT="107950" marB="107950">
                    <a:lnL>
                      <a:noFill/>
                    </a:lnL>
                    <a:lnR>
                      <a:noFill/>
                    </a:lnR>
                    <a:lnT>
                      <a:noFill/>
                    </a:lnT>
                    <a:lnB>
                      <a:noFill/>
                    </a:lnB>
                    <a:solidFill>
                      <a:srgbClr val="F4EDFD"/>
                    </a:solidFill>
                  </a:tcPr>
                </a:tc>
                <a:extLst>
                  <a:ext uri="{0D108BD9-81ED-4DB2-BD59-A6C34878D82A}">
                    <a16:rowId xmlns:a16="http://schemas.microsoft.com/office/drawing/2014/main" val="2657264556"/>
                  </a:ext>
                </a:extLst>
              </a:tr>
            </a:tbl>
          </a:graphicData>
        </a:graphic>
      </p:graphicFrame>
      <p:pic>
        <p:nvPicPr>
          <p:cNvPr id="4" name="Graphic 3">
            <a:extLst>
              <a:ext uri="{FF2B5EF4-FFF2-40B4-BE49-F238E27FC236}">
                <a16:creationId xmlns:a16="http://schemas.microsoft.com/office/drawing/2014/main" id="{70A83932-E877-6566-D2BA-58A9416EA625}"/>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6758" y="5883191"/>
            <a:ext cx="438101" cy="446087"/>
          </a:xfrm>
          <a:prstGeom prst="rect">
            <a:avLst/>
          </a:prstGeom>
        </p:spPr>
      </p:pic>
    </p:spTree>
    <p:extLst>
      <p:ext uri="{BB962C8B-B14F-4D97-AF65-F5344CB8AC3E}">
        <p14:creationId xmlns:p14="http://schemas.microsoft.com/office/powerpoint/2010/main" val="3371490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1EFAAF8-ED82-9AF9-EA11-E894BC68A53E}"/>
              </a:ext>
            </a:extLst>
          </p:cNvPr>
          <p:cNvGraphicFramePr>
            <a:graphicFrameLocks noChangeAspect="1"/>
          </p:cNvGraphicFramePr>
          <p:nvPr>
            <p:custDataLst>
              <p:tags r:id="rId1"/>
            </p:custDataLst>
            <p:extLst>
              <p:ext uri="{D42A27DB-BD31-4B8C-83A1-F6EECF244321}">
                <p14:modId xmlns:p14="http://schemas.microsoft.com/office/powerpoint/2010/main" val="937981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3" name="think-cell data - do not delete" hidden="1">
                        <a:extLst>
                          <a:ext uri="{FF2B5EF4-FFF2-40B4-BE49-F238E27FC236}">
                            <a16:creationId xmlns:a16="http://schemas.microsoft.com/office/drawing/2014/main" id="{D1EFAAF8-ED82-9AF9-EA11-E894BC68A53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3D4E10D4-E090-4D28-A3DF-3F8B513AA748}"/>
              </a:ext>
            </a:extLst>
          </p:cNvPr>
          <p:cNvSpPr>
            <a:spLocks noGrp="1"/>
          </p:cNvSpPr>
          <p:nvPr>
            <p:ph type="title"/>
          </p:nvPr>
        </p:nvSpPr>
        <p:spPr/>
        <p:txBody>
          <a:bodyPr vert="horz"/>
          <a:lstStyle/>
          <a:p>
            <a:r>
              <a:rPr lang="en-AU"/>
              <a:t>Challenges in providing support to complainants</a:t>
            </a:r>
          </a:p>
        </p:txBody>
      </p:sp>
      <p:sp>
        <p:nvSpPr>
          <p:cNvPr id="19" name="Text Placeholder 7">
            <a:extLst>
              <a:ext uri="{FF2B5EF4-FFF2-40B4-BE49-F238E27FC236}">
                <a16:creationId xmlns:a16="http://schemas.microsoft.com/office/drawing/2014/main" id="{9B53FE96-384B-297A-617D-FFDCFBD90560}"/>
              </a:ext>
            </a:extLst>
          </p:cNvPr>
          <p:cNvSpPr txBox="1">
            <a:spLocks/>
          </p:cNvSpPr>
          <p:nvPr/>
        </p:nvSpPr>
        <p:spPr>
          <a:xfrm>
            <a:off x="0" y="1512552"/>
            <a:ext cx="13439775" cy="769163"/>
          </a:xfrm>
          <a:prstGeom prst="rect">
            <a:avLst/>
          </a:prstGeom>
          <a:solidFill>
            <a:schemeClr val="accent5"/>
          </a:solidFill>
        </p:spPr>
        <p:txBody>
          <a:bodyPr vert="horz" lIns="864000" tIns="0" rIns="864000" bIns="0" rtlCol="0" anchor="ctr" anchorCtr="0">
            <a:noAutofit/>
          </a:bodyPr>
          <a:lstStyle>
            <a:lvl1pPr marL="0" indent="0" algn="l" defTabSz="914400" rtl="0" eaLnBrk="1" latinLnBrk="0" hangingPunct="1">
              <a:lnSpc>
                <a:spcPct val="100000"/>
              </a:lnSpc>
              <a:spcBef>
                <a:spcPts val="0"/>
              </a:spcBef>
              <a:spcAft>
                <a:spcPts val="600"/>
              </a:spcAft>
              <a:buFontTx/>
              <a:buNone/>
              <a:defRPr sz="1600" b="0"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600" kern="1200">
                <a:solidFill>
                  <a:schemeClr val="accent2"/>
                </a:solidFill>
                <a:latin typeface="+mn-lt"/>
                <a:ea typeface="+mn-ea"/>
                <a:cs typeface="+mn-cs"/>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algn="ctr">
              <a:spcBef>
                <a:spcPts val="600"/>
              </a:spcBef>
              <a:buSzPts val="1000"/>
            </a:pPr>
            <a:r>
              <a:rPr lang="en-AU" b="1">
                <a:solidFill>
                  <a:schemeClr val="bg1"/>
                </a:solidFill>
                <a:latin typeface="Arial" panose="020B0604020202020204" pitchFamily="34" charset="0"/>
                <a:ea typeface="Calibri" panose="020F0502020204030204" pitchFamily="34" charset="0"/>
                <a:cs typeface="Times New Roman" panose="02020603050405020304" pitchFamily="18" charset="0"/>
              </a:rPr>
              <a:t>Multiple informants reported feeling restricted in the support that they can provide to complainants through the NSW criminal justice system. The table below provides a summary of some of the challenges faced by key stakeholders when supporting complainants.  </a:t>
            </a:r>
          </a:p>
        </p:txBody>
      </p:sp>
      <p:graphicFrame>
        <p:nvGraphicFramePr>
          <p:cNvPr id="23" name="Table 23">
            <a:extLst>
              <a:ext uri="{FF2B5EF4-FFF2-40B4-BE49-F238E27FC236}">
                <a16:creationId xmlns:a16="http://schemas.microsoft.com/office/drawing/2014/main" id="{F0624AA8-9F62-B926-869D-31D8F36BC194}"/>
              </a:ext>
            </a:extLst>
          </p:cNvPr>
          <p:cNvGraphicFramePr>
            <a:graphicFrameLocks noGrp="1"/>
          </p:cNvGraphicFramePr>
          <p:nvPr>
            <p:extLst>
              <p:ext uri="{D42A27DB-BD31-4B8C-83A1-F6EECF244321}">
                <p14:modId xmlns:p14="http://schemas.microsoft.com/office/powerpoint/2010/main" val="1251046538"/>
              </p:ext>
            </p:extLst>
          </p:nvPr>
        </p:nvGraphicFramePr>
        <p:xfrm>
          <a:off x="527526" y="2475250"/>
          <a:ext cx="6192361" cy="4739742"/>
        </p:xfrm>
        <a:graphic>
          <a:graphicData uri="http://schemas.openxmlformats.org/drawingml/2006/table">
            <a:tbl>
              <a:tblPr firstRow="1" bandRow="1">
                <a:tableStyleId>{2D5ABB26-0587-4C30-8999-92F81FD0307C}</a:tableStyleId>
              </a:tblPr>
              <a:tblGrid>
                <a:gridCol w="1439060">
                  <a:extLst>
                    <a:ext uri="{9D8B030D-6E8A-4147-A177-3AD203B41FA5}">
                      <a16:colId xmlns:a16="http://schemas.microsoft.com/office/drawing/2014/main" val="3094207716"/>
                    </a:ext>
                  </a:extLst>
                </a:gridCol>
                <a:gridCol w="4753301">
                  <a:extLst>
                    <a:ext uri="{9D8B030D-6E8A-4147-A177-3AD203B41FA5}">
                      <a16:colId xmlns:a16="http://schemas.microsoft.com/office/drawing/2014/main" val="167689577"/>
                    </a:ext>
                  </a:extLst>
                </a:gridCol>
              </a:tblGrid>
              <a:tr h="3798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1" kern="1200">
                          <a:solidFill>
                            <a:schemeClr val="bg1"/>
                          </a:solidFill>
                          <a:latin typeface="+mn-lt"/>
                          <a:ea typeface="+mn-ea"/>
                          <a:cs typeface="+mn-cs"/>
                        </a:rPr>
                        <a:t>Stakeholders</a:t>
                      </a:r>
                    </a:p>
                  </a:txBody>
                  <a:tcPr marL="68580" marR="68580" marT="0" marB="0" anchor="ctr">
                    <a:lnB w="12700" cap="flat" cmpd="sng" algn="ctr">
                      <a:solidFill>
                        <a:schemeClr val="bg1">
                          <a:lumMod val="65000"/>
                        </a:schemeClr>
                      </a:solidFill>
                      <a:prstDash val="solid"/>
                      <a:round/>
                      <a:headEnd type="none" w="med" len="med"/>
                      <a:tailEnd type="none" w="med" len="med"/>
                    </a:lnB>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1" kern="1200">
                          <a:solidFill>
                            <a:schemeClr val="bg1"/>
                          </a:solidFill>
                          <a:latin typeface="+mn-lt"/>
                          <a:ea typeface="+mn-ea"/>
                          <a:cs typeface="+mn-cs"/>
                        </a:rPr>
                        <a:t>Restrictions in support they can provide</a:t>
                      </a:r>
                    </a:p>
                  </a:txBody>
                  <a:tcPr marL="68580" marR="68580" marT="0" marB="0" anchor="ctr">
                    <a:lnB w="12700" cap="flat" cmpd="sng" algn="ctr">
                      <a:solidFill>
                        <a:schemeClr val="bg1">
                          <a:lumMod val="6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3002104805"/>
                  </a:ext>
                </a:extLst>
              </a:tr>
              <a:tr h="9443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1">
                          <a:solidFill>
                            <a:schemeClr val="tx2"/>
                          </a:solidFill>
                        </a:rPr>
                        <a:t>Support services</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5EEFF"/>
                    </a:solidFill>
                  </a:tcPr>
                </a:tc>
                <a:tc>
                  <a:txBody>
                    <a:bodyPr/>
                    <a:lstStyle/>
                    <a:p>
                      <a:r>
                        <a:rPr lang="en-AU" sz="1600"/>
                        <a:t>A lack of capacity, resulting from significant strain and demand in the support service system</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46595750"/>
                  </a:ext>
                </a:extLst>
              </a:tr>
              <a:tr h="944340">
                <a:tc>
                  <a:txBody>
                    <a:bodyPr/>
                    <a:lstStyle/>
                    <a:p>
                      <a:r>
                        <a:rPr lang="en-AU" sz="1600" b="1" kern="1200">
                          <a:solidFill>
                            <a:schemeClr val="tx2"/>
                          </a:solidFill>
                          <a:latin typeface="+mn-lt"/>
                          <a:ea typeface="+mn-ea"/>
                          <a:cs typeface="+mn-cs"/>
                        </a:rPr>
                        <a:t>Police</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5EEFF"/>
                    </a:solidFill>
                  </a:tcPr>
                </a:tc>
                <a:tc>
                  <a:txBody>
                    <a:bodyPr/>
                    <a:lstStyle/>
                    <a:p>
                      <a:r>
                        <a:rPr lang="en-AU" sz="1600"/>
                        <a:t>Backlogs in the courts and delays to trials prevent police from being able to provide certainty and clarity about the process to victim-survivors</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47848918"/>
                  </a:ext>
                </a:extLst>
              </a:tr>
              <a:tr h="11088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1" kern="1200">
                          <a:solidFill>
                            <a:schemeClr val="tx2"/>
                          </a:solidFill>
                          <a:latin typeface="+mn-lt"/>
                          <a:ea typeface="+mn-ea"/>
                          <a:cs typeface="+mn-cs"/>
                        </a:rPr>
                        <a:t>Lawyers</a:t>
                      </a:r>
                    </a:p>
                  </a:txBody>
                  <a:tcPr marL="68580" marR="68580" marT="0"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E5EEFF"/>
                    </a:solidFill>
                  </a:tcPr>
                </a:tc>
                <a:tc>
                  <a:txBody>
                    <a:bodyPr/>
                    <a:lstStyle/>
                    <a:p>
                      <a:r>
                        <a:rPr lang="en-AU" sz="1600"/>
                        <a:t>Lawyers feel they require further training around interacting with victim-survivors who have experienced trauma, specifically from sexual offences</a:t>
                      </a:r>
                    </a:p>
                  </a:txBody>
                  <a:tcPr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18124879"/>
                  </a:ext>
                </a:extLst>
              </a:tr>
              <a:tr h="1362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1" kern="1200">
                          <a:solidFill>
                            <a:schemeClr val="tx2"/>
                          </a:solidFill>
                          <a:latin typeface="+mn-lt"/>
                          <a:ea typeface="+mn-ea"/>
                          <a:cs typeface="+mn-cs"/>
                        </a:rPr>
                        <a:t>Judicial officers</a:t>
                      </a:r>
                    </a:p>
                  </a:txBody>
                  <a:tcPr marL="68580" marR="68580" marT="0" marB="0" anchor="ct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solidFill>
                      <a:srgbClr val="E5EEFF"/>
                    </a:solidFill>
                  </a:tcPr>
                </a:tc>
                <a:tc>
                  <a:txBody>
                    <a:bodyPr/>
                    <a:lstStyle/>
                    <a:p>
                      <a:r>
                        <a:rPr lang="en-AU" sz="1600"/>
                        <a:t>Challenges with court listing of sexual offence matters. It was noted that these matters are often listed for shorter periods than required without careful consideration of the complexity of these matters and the time required in court.</a:t>
                      </a:r>
                    </a:p>
                  </a:txBody>
                  <a:tcPr anchor="ct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035554098"/>
                  </a:ext>
                </a:extLst>
              </a:tr>
            </a:tbl>
          </a:graphicData>
        </a:graphic>
      </p:graphicFrame>
      <p:graphicFrame>
        <p:nvGraphicFramePr>
          <p:cNvPr id="24" name="Table 23">
            <a:extLst>
              <a:ext uri="{FF2B5EF4-FFF2-40B4-BE49-F238E27FC236}">
                <a16:creationId xmlns:a16="http://schemas.microsoft.com/office/drawing/2014/main" id="{92E26247-993A-F22C-B12D-29FE97CB41D7}"/>
              </a:ext>
            </a:extLst>
          </p:cNvPr>
          <p:cNvGraphicFramePr>
            <a:graphicFrameLocks noGrp="1"/>
          </p:cNvGraphicFramePr>
          <p:nvPr>
            <p:extLst>
              <p:ext uri="{D42A27DB-BD31-4B8C-83A1-F6EECF244321}">
                <p14:modId xmlns:p14="http://schemas.microsoft.com/office/powerpoint/2010/main" val="2890901968"/>
              </p:ext>
            </p:extLst>
          </p:nvPr>
        </p:nvGraphicFramePr>
        <p:xfrm>
          <a:off x="7138806" y="5842378"/>
          <a:ext cx="5731510" cy="977900"/>
        </p:xfrm>
        <a:graphic>
          <a:graphicData uri="http://schemas.openxmlformats.org/drawingml/2006/table">
            <a:tbl>
              <a:tblPr firstRow="1" firstCol="1" bandRow="1"/>
              <a:tblGrid>
                <a:gridCol w="4951095">
                  <a:extLst>
                    <a:ext uri="{9D8B030D-6E8A-4147-A177-3AD203B41FA5}">
                      <a16:colId xmlns:a16="http://schemas.microsoft.com/office/drawing/2014/main" val="3463824790"/>
                    </a:ext>
                  </a:extLst>
                </a:gridCol>
                <a:gridCol w="780415">
                  <a:extLst>
                    <a:ext uri="{9D8B030D-6E8A-4147-A177-3AD203B41FA5}">
                      <a16:colId xmlns:a16="http://schemas.microsoft.com/office/drawing/2014/main" val="2487576447"/>
                    </a:ext>
                  </a:extLst>
                </a:gridCol>
              </a:tblGrid>
              <a:tr h="660398">
                <a:tc>
                  <a:txBody>
                    <a:bodyPr/>
                    <a:lstStyle/>
                    <a:p>
                      <a:pPr>
                        <a:spcAft>
                          <a:spcPts val="600"/>
                        </a:spcAft>
                      </a:pPr>
                      <a:r>
                        <a:rPr lang="en-AU" sz="1500" i="1" kern="1200">
                          <a:solidFill>
                            <a:srgbClr val="000000"/>
                          </a:solidFill>
                          <a:effectLst/>
                          <a:latin typeface="Arial" panose="020B0604020202020204" pitchFamily="34" charset="0"/>
                          <a:ea typeface="+mn-ea"/>
                          <a:cs typeface="Arial" panose="020B0604020202020204" pitchFamily="34" charset="0"/>
                        </a:rPr>
                        <a:t>“No sexual assault trial should ever not be reached [on its allocated day] – it should always have priority”</a:t>
                      </a:r>
                    </a:p>
                    <a:p>
                      <a:pPr>
                        <a:spcAft>
                          <a:spcPts val="600"/>
                        </a:spcAft>
                      </a:pPr>
                      <a:r>
                        <a:rPr lang="en-AU" sz="1500" b="1" i="1">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AU" sz="1500" b="1" i="1" kern="1200">
                          <a:solidFill>
                            <a:srgbClr val="000000"/>
                          </a:solidFill>
                          <a:effectLst/>
                          <a:latin typeface="Arial" panose="020B0604020202020204" pitchFamily="34" charset="0"/>
                          <a:ea typeface="+mn-ea"/>
                          <a:cs typeface="Arial" panose="020B0604020202020204" pitchFamily="34" charset="0"/>
                        </a:rPr>
                        <a:t> Judicial officer</a:t>
                      </a:r>
                      <a:endParaRPr lang="en-AU" sz="1500" b="1" i="1" kern="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215900" marR="215900" marT="107950" marB="107950">
                    <a:lnL>
                      <a:noFill/>
                    </a:lnL>
                    <a:lnR>
                      <a:noFill/>
                    </a:lnR>
                    <a:lnT>
                      <a:noFill/>
                    </a:lnT>
                    <a:lnB>
                      <a:noFill/>
                    </a:lnB>
                    <a:solidFill>
                      <a:srgbClr val="E5EEFF"/>
                    </a:solidFill>
                  </a:tcPr>
                </a:tc>
                <a:tc>
                  <a:txBody>
                    <a:bodyPr/>
                    <a:lstStyle/>
                    <a:p>
                      <a:pPr>
                        <a:lnSpc>
                          <a:spcPct val="107000"/>
                        </a:lnSpc>
                        <a:spcAft>
                          <a:spcPts val="600"/>
                        </a:spcAft>
                      </a:pPr>
                      <a:endParaRPr lang="en-AU" sz="2800">
                        <a:solidFill>
                          <a:srgbClr val="7213EA"/>
                        </a:solidFill>
                        <a:effectLst/>
                        <a:latin typeface="Arial" panose="020B0604020202020204" pitchFamily="34" charset="0"/>
                        <a:ea typeface="Calibri" panose="020F0502020204030204" pitchFamily="34" charset="0"/>
                        <a:cs typeface="Arial" panose="020B0604020202020204" pitchFamily="34" charset="0"/>
                      </a:endParaRPr>
                    </a:p>
                  </a:txBody>
                  <a:tcPr marL="180340" marR="107950" marT="107950" marB="107950">
                    <a:lnL>
                      <a:noFill/>
                    </a:lnL>
                    <a:lnR>
                      <a:noFill/>
                    </a:lnR>
                    <a:lnT>
                      <a:noFill/>
                    </a:lnT>
                    <a:lnB w="76200" cap="flat" cmpd="sng" algn="ctr">
                      <a:solidFill>
                        <a:srgbClr val="00338D"/>
                      </a:solidFill>
                      <a:prstDash val="solid"/>
                      <a:round/>
                      <a:headEnd type="none" w="med" len="med"/>
                      <a:tailEnd type="none" w="med" len="med"/>
                    </a:lnB>
                    <a:solidFill>
                      <a:srgbClr val="FFFFFF"/>
                    </a:solidFill>
                  </a:tcPr>
                </a:tc>
                <a:extLst>
                  <a:ext uri="{0D108BD9-81ED-4DB2-BD59-A6C34878D82A}">
                    <a16:rowId xmlns:a16="http://schemas.microsoft.com/office/drawing/2014/main" val="3633943670"/>
                  </a:ext>
                </a:extLst>
              </a:tr>
            </a:tbl>
          </a:graphicData>
        </a:graphic>
      </p:graphicFrame>
      <p:pic>
        <p:nvPicPr>
          <p:cNvPr id="25" name="Graphic 24">
            <a:extLst>
              <a:ext uri="{FF2B5EF4-FFF2-40B4-BE49-F238E27FC236}">
                <a16:creationId xmlns:a16="http://schemas.microsoft.com/office/drawing/2014/main" id="{7413D44C-4F53-0E4F-308E-059FF58F3E4C}"/>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176578" y="5937288"/>
            <a:ext cx="438150" cy="445135"/>
          </a:xfrm>
          <a:prstGeom prst="rect">
            <a:avLst/>
          </a:prstGeom>
        </p:spPr>
      </p:pic>
      <p:graphicFrame>
        <p:nvGraphicFramePr>
          <p:cNvPr id="31" name="Table 30">
            <a:extLst>
              <a:ext uri="{FF2B5EF4-FFF2-40B4-BE49-F238E27FC236}">
                <a16:creationId xmlns:a16="http://schemas.microsoft.com/office/drawing/2014/main" id="{6581A47F-0393-0A34-526D-C78A2AB33149}"/>
              </a:ext>
            </a:extLst>
          </p:cNvPr>
          <p:cNvGraphicFramePr>
            <a:graphicFrameLocks noGrp="1"/>
          </p:cNvGraphicFramePr>
          <p:nvPr>
            <p:extLst>
              <p:ext uri="{D42A27DB-BD31-4B8C-83A1-F6EECF244321}">
                <p14:modId xmlns:p14="http://schemas.microsoft.com/office/powerpoint/2010/main" val="3599035575"/>
              </p:ext>
            </p:extLst>
          </p:nvPr>
        </p:nvGraphicFramePr>
        <p:xfrm>
          <a:off x="7138806" y="2547799"/>
          <a:ext cx="5731510" cy="1206500"/>
        </p:xfrm>
        <a:graphic>
          <a:graphicData uri="http://schemas.openxmlformats.org/drawingml/2006/table">
            <a:tbl>
              <a:tblPr firstRow="1" firstCol="1" bandRow="1"/>
              <a:tblGrid>
                <a:gridCol w="4951095">
                  <a:extLst>
                    <a:ext uri="{9D8B030D-6E8A-4147-A177-3AD203B41FA5}">
                      <a16:colId xmlns:a16="http://schemas.microsoft.com/office/drawing/2014/main" val="3463824790"/>
                    </a:ext>
                  </a:extLst>
                </a:gridCol>
                <a:gridCol w="780415">
                  <a:extLst>
                    <a:ext uri="{9D8B030D-6E8A-4147-A177-3AD203B41FA5}">
                      <a16:colId xmlns:a16="http://schemas.microsoft.com/office/drawing/2014/main" val="2487576447"/>
                    </a:ext>
                  </a:extLst>
                </a:gridCol>
              </a:tblGrid>
              <a:tr h="660398">
                <a:tc>
                  <a:txBody>
                    <a:bodyPr/>
                    <a:lstStyle/>
                    <a:p>
                      <a:pPr>
                        <a:spcAft>
                          <a:spcPts val="600"/>
                        </a:spcAft>
                      </a:pPr>
                      <a:r>
                        <a:rPr lang="en-AU" sz="1500" i="1" kern="1200">
                          <a:solidFill>
                            <a:srgbClr val="000000"/>
                          </a:solidFill>
                          <a:effectLst/>
                          <a:latin typeface="Arial" panose="020B0604020202020204" pitchFamily="34" charset="0"/>
                          <a:ea typeface="+mn-ea"/>
                          <a:cs typeface="Arial" panose="020B0604020202020204" pitchFamily="34" charset="0"/>
                        </a:rPr>
                        <a:t>“They need support at every level – wherever they go, they need to be able to access support from someone who really understands trauma”</a:t>
                      </a:r>
                    </a:p>
                    <a:p>
                      <a:pPr>
                        <a:spcAft>
                          <a:spcPts val="600"/>
                        </a:spcAft>
                      </a:pPr>
                      <a:r>
                        <a:rPr lang="en-AU" sz="1500" b="1" i="1">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AU" sz="1500" b="1" i="1" kern="1200">
                          <a:solidFill>
                            <a:srgbClr val="000000"/>
                          </a:solidFill>
                          <a:effectLst/>
                          <a:latin typeface="Arial" panose="020B0604020202020204" pitchFamily="34" charset="0"/>
                          <a:ea typeface="+mn-ea"/>
                          <a:cs typeface="Arial" panose="020B0604020202020204" pitchFamily="34" charset="0"/>
                        </a:rPr>
                        <a:t> Counselling support service</a:t>
                      </a:r>
                      <a:endParaRPr lang="en-AU" sz="1500" b="1" i="1" kern="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215900" marR="215900" marT="107950" marB="107950">
                    <a:lnL>
                      <a:noFill/>
                    </a:lnL>
                    <a:lnR>
                      <a:noFill/>
                    </a:lnR>
                    <a:lnT>
                      <a:noFill/>
                    </a:lnT>
                    <a:lnB>
                      <a:noFill/>
                    </a:lnB>
                    <a:solidFill>
                      <a:srgbClr val="E5EEFF"/>
                    </a:solidFill>
                  </a:tcPr>
                </a:tc>
                <a:tc>
                  <a:txBody>
                    <a:bodyPr/>
                    <a:lstStyle/>
                    <a:p>
                      <a:pPr>
                        <a:lnSpc>
                          <a:spcPct val="107000"/>
                        </a:lnSpc>
                        <a:spcAft>
                          <a:spcPts val="600"/>
                        </a:spcAft>
                      </a:pPr>
                      <a:endParaRPr lang="en-AU" sz="2800">
                        <a:solidFill>
                          <a:srgbClr val="7213EA"/>
                        </a:solidFill>
                        <a:effectLst/>
                        <a:latin typeface="Arial" panose="020B0604020202020204" pitchFamily="34" charset="0"/>
                        <a:ea typeface="Calibri" panose="020F0502020204030204" pitchFamily="34" charset="0"/>
                        <a:cs typeface="Arial" panose="020B0604020202020204" pitchFamily="34" charset="0"/>
                      </a:endParaRPr>
                    </a:p>
                  </a:txBody>
                  <a:tcPr marL="180340" marR="107950" marT="107950" marB="107950">
                    <a:lnL>
                      <a:noFill/>
                    </a:lnL>
                    <a:lnR>
                      <a:noFill/>
                    </a:lnR>
                    <a:lnT>
                      <a:noFill/>
                    </a:lnT>
                    <a:lnB w="76200" cap="flat" cmpd="sng" algn="ctr">
                      <a:solidFill>
                        <a:srgbClr val="00338D"/>
                      </a:solidFill>
                      <a:prstDash val="solid"/>
                      <a:round/>
                      <a:headEnd type="none" w="med" len="med"/>
                      <a:tailEnd type="none" w="med" len="med"/>
                    </a:lnB>
                    <a:solidFill>
                      <a:srgbClr val="FFFFFF"/>
                    </a:solidFill>
                  </a:tcPr>
                </a:tc>
                <a:extLst>
                  <a:ext uri="{0D108BD9-81ED-4DB2-BD59-A6C34878D82A}">
                    <a16:rowId xmlns:a16="http://schemas.microsoft.com/office/drawing/2014/main" val="3633943670"/>
                  </a:ext>
                </a:extLst>
              </a:tr>
            </a:tbl>
          </a:graphicData>
        </a:graphic>
      </p:graphicFrame>
      <p:pic>
        <p:nvPicPr>
          <p:cNvPr id="32" name="Graphic 31">
            <a:extLst>
              <a:ext uri="{FF2B5EF4-FFF2-40B4-BE49-F238E27FC236}">
                <a16:creationId xmlns:a16="http://schemas.microsoft.com/office/drawing/2014/main" id="{2BE573AB-58F6-B65D-73FB-DCCBD591D137}"/>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176578" y="2898001"/>
            <a:ext cx="438150" cy="445135"/>
          </a:xfrm>
          <a:prstGeom prst="rect">
            <a:avLst/>
          </a:prstGeom>
        </p:spPr>
      </p:pic>
      <p:graphicFrame>
        <p:nvGraphicFramePr>
          <p:cNvPr id="2" name="Table 1">
            <a:extLst>
              <a:ext uri="{FF2B5EF4-FFF2-40B4-BE49-F238E27FC236}">
                <a16:creationId xmlns:a16="http://schemas.microsoft.com/office/drawing/2014/main" id="{55CB3072-114D-60E8-7691-4679D40EAF95}"/>
              </a:ext>
            </a:extLst>
          </p:cNvPr>
          <p:cNvGraphicFramePr>
            <a:graphicFrameLocks noGrp="1"/>
          </p:cNvGraphicFramePr>
          <p:nvPr>
            <p:extLst>
              <p:ext uri="{D42A27DB-BD31-4B8C-83A1-F6EECF244321}">
                <p14:modId xmlns:p14="http://schemas.microsoft.com/office/powerpoint/2010/main" val="2613921188"/>
              </p:ext>
            </p:extLst>
          </p:nvPr>
        </p:nvGraphicFramePr>
        <p:xfrm>
          <a:off x="7139441" y="3966488"/>
          <a:ext cx="5730875" cy="1663700"/>
        </p:xfrm>
        <a:graphic>
          <a:graphicData uri="http://schemas.openxmlformats.org/drawingml/2006/table">
            <a:tbl>
              <a:tblPr firstRow="1" firstCol="1" bandRow="1"/>
              <a:tblGrid>
                <a:gridCol w="781050">
                  <a:extLst>
                    <a:ext uri="{9D8B030D-6E8A-4147-A177-3AD203B41FA5}">
                      <a16:colId xmlns:a16="http://schemas.microsoft.com/office/drawing/2014/main" val="3567890843"/>
                    </a:ext>
                  </a:extLst>
                </a:gridCol>
                <a:gridCol w="4949825">
                  <a:extLst>
                    <a:ext uri="{9D8B030D-6E8A-4147-A177-3AD203B41FA5}">
                      <a16:colId xmlns:a16="http://schemas.microsoft.com/office/drawing/2014/main" val="1243525921"/>
                    </a:ext>
                  </a:extLst>
                </a:gridCol>
              </a:tblGrid>
              <a:tr h="0">
                <a:tc>
                  <a:txBody>
                    <a:bodyPr/>
                    <a:lstStyle/>
                    <a:p>
                      <a:endParaRPr lang="en-AU" sz="1000" i="1">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107950" marR="107950" marT="107950" marB="107950">
                    <a:lnL>
                      <a:noFill/>
                    </a:lnL>
                    <a:lnR>
                      <a:noFill/>
                    </a:lnR>
                    <a:lnT>
                      <a:noFill/>
                    </a:lnT>
                    <a:lnB w="76200" cap="flat" cmpd="sng" algn="ctr">
                      <a:solidFill>
                        <a:srgbClr val="00338D"/>
                      </a:solidFill>
                      <a:prstDash val="solid"/>
                      <a:round/>
                      <a:headEnd type="none" w="med" len="med"/>
                      <a:tailEnd type="none" w="med" len="med"/>
                    </a:lnB>
                  </a:tcPr>
                </a:tc>
                <a:tc>
                  <a:txBody>
                    <a:bodyPr/>
                    <a:lstStyle/>
                    <a:p>
                      <a:r>
                        <a:rPr lang="en-AU" sz="1500" i="1">
                          <a:solidFill>
                            <a:srgbClr val="000000"/>
                          </a:solidFill>
                          <a:effectLst/>
                          <a:latin typeface="Arial" panose="020B0604020202020204" pitchFamily="34" charset="0"/>
                          <a:ea typeface="Calibri" panose="020F0502020204030204" pitchFamily="34" charset="0"/>
                          <a:cs typeface="Arial" panose="020B0604020202020204" pitchFamily="34" charset="0"/>
                        </a:rPr>
                        <a:t>“There’s a generalised idea [among lawyers] that [victim support] is the job of a social worker [but] if you are able to understand and respond to the victim in appropriate ways, you will be able to get the complainant to court [to] give their best evidence</a:t>
                      </a:r>
                      <a:r>
                        <a:rPr lang="en-AU" sz="1500" i="1">
                          <a:solidFill>
                            <a:srgbClr val="000000"/>
                          </a:solidFill>
                          <a:effectLst/>
                          <a:latin typeface="Arial" panose="020B0604020202020204" pitchFamily="34" charset="0"/>
                          <a:ea typeface="Calibri" panose="020F0502020204030204" pitchFamily="34" charset="0"/>
                          <a:cs typeface="Calibri" panose="020F0502020204030204" pitchFamily="34" charset="0"/>
                        </a:rPr>
                        <a:t>”</a:t>
                      </a:r>
                      <a:endParaRPr lang="en-AU" sz="1500" i="1">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spcBef>
                          <a:spcPts val="600"/>
                        </a:spcBef>
                      </a:pPr>
                      <a:r>
                        <a:rPr lang="en-AU" sz="1500" b="1" i="1">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AU" sz="1500" b="1" i="1">
                          <a:solidFill>
                            <a:srgbClr val="000000"/>
                          </a:solidFill>
                          <a:effectLst/>
                          <a:latin typeface="Arial" panose="020B0604020202020204" pitchFamily="34" charset="0"/>
                          <a:ea typeface="Calibri" panose="020F0502020204030204" pitchFamily="34" charset="0"/>
                          <a:cs typeface="Calibri" panose="020F0502020204030204" pitchFamily="34" charset="0"/>
                        </a:rPr>
                        <a:t>Crown prosecutor </a:t>
                      </a:r>
                      <a:endParaRPr lang="en-AU" sz="1500" b="1" i="1">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215900" marR="0" marT="107950" marB="107950">
                    <a:lnL>
                      <a:noFill/>
                    </a:lnL>
                    <a:lnR>
                      <a:noFill/>
                    </a:lnR>
                    <a:lnT>
                      <a:noFill/>
                    </a:lnT>
                    <a:lnB>
                      <a:noFill/>
                    </a:lnB>
                    <a:solidFill>
                      <a:srgbClr val="E5EEFF"/>
                    </a:solidFill>
                  </a:tcPr>
                </a:tc>
                <a:extLst>
                  <a:ext uri="{0D108BD9-81ED-4DB2-BD59-A6C34878D82A}">
                    <a16:rowId xmlns:a16="http://schemas.microsoft.com/office/drawing/2014/main" val="1538357766"/>
                  </a:ext>
                </a:extLst>
              </a:tr>
            </a:tbl>
          </a:graphicData>
        </a:graphic>
      </p:graphicFrame>
      <p:pic>
        <p:nvPicPr>
          <p:cNvPr id="4" name="Graphic 3">
            <a:extLst>
              <a:ext uri="{FF2B5EF4-FFF2-40B4-BE49-F238E27FC236}">
                <a16:creationId xmlns:a16="http://schemas.microsoft.com/office/drawing/2014/main" id="{2033571C-0BE8-88C0-0842-F24C62CDD749}"/>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42333" y="4521478"/>
            <a:ext cx="438150" cy="444500"/>
          </a:xfrm>
          <a:prstGeom prst="rect">
            <a:avLst/>
          </a:prstGeom>
        </p:spPr>
      </p:pic>
    </p:spTree>
    <p:extLst>
      <p:ext uri="{BB962C8B-B14F-4D97-AF65-F5344CB8AC3E}">
        <p14:creationId xmlns:p14="http://schemas.microsoft.com/office/powerpoint/2010/main" val="30079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1EFAAF8-ED82-9AF9-EA11-E894BC68A53E}"/>
              </a:ext>
            </a:extLst>
          </p:cNvPr>
          <p:cNvGraphicFramePr>
            <a:graphicFrameLocks noChangeAspect="1"/>
          </p:cNvGraphicFramePr>
          <p:nvPr>
            <p:custDataLst>
              <p:tags r:id="rId1"/>
            </p:custDataLst>
            <p:extLst>
              <p:ext uri="{D42A27DB-BD31-4B8C-83A1-F6EECF244321}">
                <p14:modId xmlns:p14="http://schemas.microsoft.com/office/powerpoint/2010/main" val="20945564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3" name="think-cell data - do not delete" hidden="1">
                        <a:extLst>
                          <a:ext uri="{FF2B5EF4-FFF2-40B4-BE49-F238E27FC236}">
                            <a16:creationId xmlns:a16="http://schemas.microsoft.com/office/drawing/2014/main" id="{D1EFAAF8-ED82-9AF9-EA11-E894BC68A53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3D4E10D4-E090-4D28-A3DF-3F8B513AA748}"/>
              </a:ext>
            </a:extLst>
          </p:cNvPr>
          <p:cNvSpPr>
            <a:spLocks noGrp="1"/>
          </p:cNvSpPr>
          <p:nvPr>
            <p:ph type="title"/>
          </p:nvPr>
        </p:nvSpPr>
        <p:spPr/>
        <p:txBody>
          <a:bodyPr vert="horz"/>
          <a:lstStyle/>
          <a:p>
            <a:r>
              <a:rPr lang="en-AU"/>
              <a:t>Longer term impacts of the legal process on complainants </a:t>
            </a:r>
          </a:p>
        </p:txBody>
      </p:sp>
      <p:sp>
        <p:nvSpPr>
          <p:cNvPr id="19" name="Text Placeholder 7">
            <a:extLst>
              <a:ext uri="{FF2B5EF4-FFF2-40B4-BE49-F238E27FC236}">
                <a16:creationId xmlns:a16="http://schemas.microsoft.com/office/drawing/2014/main" id="{9B53FE96-384B-297A-617D-FFDCFBD90560}"/>
              </a:ext>
            </a:extLst>
          </p:cNvPr>
          <p:cNvSpPr txBox="1">
            <a:spLocks/>
          </p:cNvSpPr>
          <p:nvPr/>
        </p:nvSpPr>
        <p:spPr>
          <a:xfrm>
            <a:off x="0" y="1393478"/>
            <a:ext cx="13439775" cy="1332373"/>
          </a:xfrm>
          <a:prstGeom prst="rect">
            <a:avLst/>
          </a:prstGeom>
          <a:solidFill>
            <a:schemeClr val="accent5"/>
          </a:solidFill>
        </p:spPr>
        <p:txBody>
          <a:bodyPr vert="horz" lIns="864000" tIns="0" rIns="864000" bIns="0" rtlCol="0" anchor="ctr" anchorCtr="0">
            <a:noAutofit/>
          </a:bodyPr>
          <a:lstStyle>
            <a:lvl1pPr marL="0" indent="0" algn="l" defTabSz="914400" rtl="0" eaLnBrk="1" latinLnBrk="0" hangingPunct="1">
              <a:lnSpc>
                <a:spcPct val="100000"/>
              </a:lnSpc>
              <a:spcBef>
                <a:spcPts val="0"/>
              </a:spcBef>
              <a:spcAft>
                <a:spcPts val="600"/>
              </a:spcAft>
              <a:buFontTx/>
              <a:buNone/>
              <a:defRPr sz="1600" b="0"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600" kern="1200">
                <a:solidFill>
                  <a:schemeClr val="accent2"/>
                </a:solidFill>
                <a:latin typeface="+mn-lt"/>
                <a:ea typeface="+mn-ea"/>
                <a:cs typeface="+mn-cs"/>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algn="ctr">
              <a:spcBef>
                <a:spcPts val="600"/>
              </a:spcBef>
              <a:buSzPts val="1000"/>
            </a:pPr>
            <a:r>
              <a:rPr lang="en-AU" b="1">
                <a:solidFill>
                  <a:schemeClr val="bg1"/>
                </a:solidFill>
                <a:latin typeface="Arial" panose="020B0604020202020204" pitchFamily="34" charset="0"/>
                <a:ea typeface="Calibri" panose="020F0502020204030204" pitchFamily="34" charset="0"/>
                <a:cs typeface="Times New Roman" panose="02020603050405020304" pitchFamily="18" charset="0"/>
              </a:rPr>
              <a:t>The experience of the assault and the legal process can impact on complainants in a range of ways: challenges in their personal relationships, avoiding where the assault occurred, impacts on mental and physical health, feeling that their lives were ‘on hold’, and impacts on employment and education.</a:t>
            </a:r>
          </a:p>
        </p:txBody>
      </p:sp>
      <p:sp>
        <p:nvSpPr>
          <p:cNvPr id="10" name="Text Placeholder 5">
            <a:extLst>
              <a:ext uri="{FF2B5EF4-FFF2-40B4-BE49-F238E27FC236}">
                <a16:creationId xmlns:a16="http://schemas.microsoft.com/office/drawing/2014/main" id="{7E942C4D-43D2-129C-CFC7-80F68F00820F}"/>
              </a:ext>
            </a:extLst>
          </p:cNvPr>
          <p:cNvSpPr txBox="1">
            <a:spLocks/>
          </p:cNvSpPr>
          <p:nvPr/>
        </p:nvSpPr>
        <p:spPr>
          <a:xfrm>
            <a:off x="885484" y="2939213"/>
            <a:ext cx="5834401" cy="3283706"/>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200" b="0"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200" b="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200" b="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200" b="0" kern="1200">
                <a:solidFill>
                  <a:schemeClr val="tx1"/>
                </a:solidFill>
                <a:latin typeface="+mn-lt"/>
                <a:ea typeface="+mn-ea"/>
                <a:cs typeface="+mn-cs"/>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200" b="0" kern="1200" baseline="0">
                <a:solidFill>
                  <a:schemeClr val="tx1"/>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r>
              <a:rPr lang="en-AU" sz="1600" b="1">
                <a:solidFill>
                  <a:schemeClr val="accent5"/>
                </a:solidFill>
              </a:rPr>
              <a:t>Impact on personal relationships</a:t>
            </a:r>
          </a:p>
          <a:p>
            <a:endParaRPr lang="en-AU" sz="1600" b="1">
              <a:solidFill>
                <a:schemeClr val="accent5"/>
              </a:solidFill>
            </a:endParaRPr>
          </a:p>
          <a:p>
            <a:endParaRPr lang="en-AU" sz="1600" b="1">
              <a:solidFill>
                <a:schemeClr val="accent5"/>
              </a:solidFill>
            </a:endParaRPr>
          </a:p>
          <a:p>
            <a:endParaRPr lang="en-AU" sz="1600" b="1">
              <a:solidFill>
                <a:schemeClr val="accent5"/>
              </a:solidFill>
            </a:endParaRPr>
          </a:p>
          <a:p>
            <a:endParaRPr lang="en-AU" sz="1600" b="1">
              <a:solidFill>
                <a:schemeClr val="accent5"/>
              </a:solidFill>
            </a:endParaRPr>
          </a:p>
          <a:p>
            <a:endParaRPr lang="en-AU" sz="700" b="1">
              <a:solidFill>
                <a:schemeClr val="accent5"/>
              </a:solidFill>
            </a:endParaRPr>
          </a:p>
          <a:p>
            <a:r>
              <a:rPr lang="en-AU" sz="1600" b="1">
                <a:solidFill>
                  <a:schemeClr val="accent5"/>
                </a:solidFill>
              </a:rPr>
              <a:t>Impacts on complainants’ ability to heal and move forward</a:t>
            </a:r>
          </a:p>
          <a:p>
            <a:endParaRPr lang="en-AU" sz="1600" b="1">
              <a:solidFill>
                <a:schemeClr val="accent5"/>
              </a:solidFill>
            </a:endParaRPr>
          </a:p>
        </p:txBody>
      </p:sp>
      <p:graphicFrame>
        <p:nvGraphicFramePr>
          <p:cNvPr id="13" name="Table 12">
            <a:extLst>
              <a:ext uri="{FF2B5EF4-FFF2-40B4-BE49-F238E27FC236}">
                <a16:creationId xmlns:a16="http://schemas.microsoft.com/office/drawing/2014/main" id="{E877B33D-6E8B-ACC1-7C94-BB0F5DCCABC6}"/>
              </a:ext>
            </a:extLst>
          </p:cNvPr>
          <p:cNvGraphicFramePr>
            <a:graphicFrameLocks noGrp="1"/>
          </p:cNvGraphicFramePr>
          <p:nvPr>
            <p:extLst>
              <p:ext uri="{D42A27DB-BD31-4B8C-83A1-F6EECF244321}">
                <p14:modId xmlns:p14="http://schemas.microsoft.com/office/powerpoint/2010/main" val="4174298352"/>
              </p:ext>
            </p:extLst>
          </p:nvPr>
        </p:nvGraphicFramePr>
        <p:xfrm>
          <a:off x="884850" y="3259523"/>
          <a:ext cx="5731510" cy="1145540"/>
        </p:xfrm>
        <a:graphic>
          <a:graphicData uri="http://schemas.openxmlformats.org/drawingml/2006/table">
            <a:tbl>
              <a:tblPr firstRow="1" firstCol="1" bandRow="1"/>
              <a:tblGrid>
                <a:gridCol w="4951095">
                  <a:extLst>
                    <a:ext uri="{9D8B030D-6E8A-4147-A177-3AD203B41FA5}">
                      <a16:colId xmlns:a16="http://schemas.microsoft.com/office/drawing/2014/main" val="736515840"/>
                    </a:ext>
                  </a:extLst>
                </a:gridCol>
                <a:gridCol w="780415">
                  <a:extLst>
                    <a:ext uri="{9D8B030D-6E8A-4147-A177-3AD203B41FA5}">
                      <a16:colId xmlns:a16="http://schemas.microsoft.com/office/drawing/2014/main" val="3565737987"/>
                    </a:ext>
                  </a:extLst>
                </a:gridCol>
              </a:tblGrid>
              <a:tr h="1145540">
                <a:tc>
                  <a:txBody>
                    <a:bodyPr/>
                    <a:lstStyle/>
                    <a:p>
                      <a:pPr>
                        <a:spcAft>
                          <a:spcPts val="600"/>
                        </a:spcAft>
                      </a:pPr>
                      <a:r>
                        <a:rPr lang="en-AU" sz="1400" b="0" i="1">
                          <a:solidFill>
                            <a:srgbClr val="000000"/>
                          </a:solidFill>
                          <a:effectLst/>
                          <a:latin typeface="Arial" panose="020B0604020202020204" pitchFamily="34" charset="0"/>
                          <a:ea typeface="Calibri" panose="020F0502020204030204" pitchFamily="34" charset="0"/>
                          <a:cs typeface="Arial" panose="020B0604020202020204" pitchFamily="34" charset="0"/>
                        </a:rPr>
                        <a:t>“I can't imagine I'll ever have a relationship again. Yeah, my trust issues are zero.”</a:t>
                      </a:r>
                    </a:p>
                    <a:p>
                      <a:pPr>
                        <a:spcAft>
                          <a:spcPts val="600"/>
                        </a:spcAft>
                      </a:pPr>
                      <a:r>
                        <a:rPr lang="en-AU" sz="1400" b="1" i="1">
                          <a:solidFill>
                            <a:srgbClr val="000000"/>
                          </a:solidFill>
                          <a:effectLst/>
                          <a:latin typeface="Arial" panose="020B0604020202020204" pitchFamily="34" charset="0"/>
                          <a:ea typeface="Calibri" panose="020F0502020204030204" pitchFamily="34" charset="0"/>
                          <a:cs typeface="Arial" panose="020B0604020202020204" pitchFamily="34" charset="0"/>
                        </a:rPr>
                        <a:t>– Participant 18</a:t>
                      </a:r>
                    </a:p>
                  </a:txBody>
                  <a:tcPr marL="215900" marR="215900" marT="107950" marB="107950">
                    <a:lnL>
                      <a:noFill/>
                    </a:lnL>
                    <a:lnR>
                      <a:noFill/>
                    </a:lnR>
                    <a:lnT>
                      <a:noFill/>
                    </a:lnT>
                    <a:lnB>
                      <a:noFill/>
                    </a:lnB>
                    <a:solidFill>
                      <a:srgbClr val="F4EDFD"/>
                    </a:solidFill>
                  </a:tcPr>
                </a:tc>
                <a:tc>
                  <a:txBody>
                    <a:bodyPr/>
                    <a:lstStyle/>
                    <a:p>
                      <a:pPr>
                        <a:lnSpc>
                          <a:spcPct val="107000"/>
                        </a:lnSpc>
                        <a:spcAft>
                          <a:spcPts val="600"/>
                        </a:spcAft>
                      </a:pPr>
                      <a:endParaRPr lang="en-AU" sz="4000">
                        <a:solidFill>
                          <a:srgbClr val="7213EA"/>
                        </a:solidFill>
                        <a:effectLst/>
                        <a:latin typeface="Arial" panose="020B0604020202020204" pitchFamily="34" charset="0"/>
                        <a:ea typeface="Calibri" panose="020F0502020204030204" pitchFamily="34" charset="0"/>
                        <a:cs typeface="Arial" panose="020B0604020202020204" pitchFamily="34" charset="0"/>
                      </a:endParaRPr>
                    </a:p>
                  </a:txBody>
                  <a:tcPr marL="180340" marR="107950" marT="107950" marB="107950">
                    <a:lnL>
                      <a:noFill/>
                    </a:lnL>
                    <a:lnR>
                      <a:noFill/>
                    </a:lnR>
                    <a:lnT>
                      <a:noFill/>
                    </a:lnT>
                    <a:lnB w="76200" cap="flat" cmpd="sng" algn="ctr">
                      <a:solidFill>
                        <a:srgbClr val="7213EA"/>
                      </a:solidFill>
                      <a:prstDash val="solid"/>
                      <a:round/>
                      <a:headEnd type="none" w="med" len="med"/>
                      <a:tailEnd type="none" w="med" len="med"/>
                    </a:lnB>
                    <a:solidFill>
                      <a:srgbClr val="FFFFFF"/>
                    </a:solidFill>
                  </a:tcPr>
                </a:tc>
                <a:extLst>
                  <a:ext uri="{0D108BD9-81ED-4DB2-BD59-A6C34878D82A}">
                    <a16:rowId xmlns:a16="http://schemas.microsoft.com/office/drawing/2014/main" val="574437857"/>
                  </a:ext>
                </a:extLst>
              </a:tr>
            </a:tbl>
          </a:graphicData>
        </a:graphic>
      </p:graphicFrame>
      <p:pic>
        <p:nvPicPr>
          <p:cNvPr id="14" name="Graphic 13">
            <a:extLst>
              <a:ext uri="{FF2B5EF4-FFF2-40B4-BE49-F238E27FC236}">
                <a16:creationId xmlns:a16="http://schemas.microsoft.com/office/drawing/2014/main" id="{B04E6AB2-93CF-C5C2-0F7F-C50CBEFDC08F}"/>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10898" y="3769982"/>
            <a:ext cx="438150" cy="446087"/>
          </a:xfrm>
          <a:prstGeom prst="rect">
            <a:avLst/>
          </a:prstGeom>
        </p:spPr>
      </p:pic>
      <p:sp>
        <p:nvSpPr>
          <p:cNvPr id="15" name="Text Placeholder 8">
            <a:extLst>
              <a:ext uri="{FF2B5EF4-FFF2-40B4-BE49-F238E27FC236}">
                <a16:creationId xmlns:a16="http://schemas.microsoft.com/office/drawing/2014/main" id="{660DEB09-1431-5A1F-20FD-4CC4E9F559E2}"/>
              </a:ext>
            </a:extLst>
          </p:cNvPr>
          <p:cNvSpPr txBox="1">
            <a:spLocks/>
          </p:cNvSpPr>
          <p:nvPr/>
        </p:nvSpPr>
        <p:spPr>
          <a:xfrm>
            <a:off x="7077845" y="2939212"/>
            <a:ext cx="6245002" cy="3837586"/>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200" b="0"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200" b="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200" b="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200" b="0" kern="1200">
                <a:solidFill>
                  <a:schemeClr val="tx1"/>
                </a:solidFill>
                <a:latin typeface="+mn-lt"/>
                <a:ea typeface="+mn-ea"/>
                <a:cs typeface="+mn-cs"/>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200" b="0" kern="1200" baseline="0">
                <a:solidFill>
                  <a:schemeClr val="tx1"/>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a:defRPr/>
            </a:pPr>
            <a:r>
              <a:rPr lang="en-AU" sz="1600" b="1">
                <a:solidFill>
                  <a:srgbClr val="7213EA"/>
                </a:solidFill>
                <a:latin typeface="Arial"/>
              </a:rPr>
              <a:t>Complainants supporting their own, and each other’s, wellbeing</a:t>
            </a:r>
          </a:p>
          <a:p>
            <a:pPr>
              <a:defRPr/>
            </a:pPr>
            <a:endParaRPr lang="en-AU" sz="1600" b="1">
              <a:solidFill>
                <a:srgbClr val="7213EA"/>
              </a:solidFill>
              <a:latin typeface="Arial"/>
            </a:endParaRPr>
          </a:p>
          <a:p>
            <a:pPr>
              <a:defRPr/>
            </a:pPr>
            <a:endParaRPr lang="en-AU" sz="1600" b="1">
              <a:solidFill>
                <a:srgbClr val="7213EA"/>
              </a:solidFill>
              <a:latin typeface="Arial"/>
            </a:endParaRPr>
          </a:p>
          <a:p>
            <a:pPr>
              <a:defRPr/>
            </a:pPr>
            <a:endParaRPr lang="en-AU" sz="1600" b="1">
              <a:solidFill>
                <a:srgbClr val="7213EA"/>
              </a:solidFill>
              <a:latin typeface="Arial"/>
            </a:endParaRPr>
          </a:p>
          <a:p>
            <a:pPr>
              <a:defRPr/>
            </a:pPr>
            <a:endParaRPr lang="en-AU" sz="1600" b="1">
              <a:solidFill>
                <a:srgbClr val="7213EA"/>
              </a:solidFill>
              <a:latin typeface="Arial"/>
            </a:endParaRPr>
          </a:p>
          <a:p>
            <a:pPr>
              <a:defRPr/>
            </a:pPr>
            <a:endParaRPr lang="en-AU" sz="600" b="1">
              <a:solidFill>
                <a:srgbClr val="7213EA"/>
              </a:solidFill>
              <a:latin typeface="Arial"/>
            </a:endParaRPr>
          </a:p>
          <a:p>
            <a:pPr>
              <a:defRPr/>
            </a:pPr>
            <a:r>
              <a:rPr lang="en-AU" sz="1600" b="1">
                <a:solidFill>
                  <a:srgbClr val="7213EA"/>
                </a:solidFill>
                <a:latin typeface="Arial"/>
              </a:rPr>
              <a:t>Victim-survivors ‘giving back’</a:t>
            </a:r>
          </a:p>
          <a:p>
            <a:pPr>
              <a:defRPr/>
            </a:pPr>
            <a:endParaRPr lang="en-AU" sz="1600" b="1">
              <a:solidFill>
                <a:srgbClr val="7213EA"/>
              </a:solidFill>
              <a:latin typeface="Arial"/>
            </a:endParaRPr>
          </a:p>
          <a:p>
            <a:pPr>
              <a:defRPr/>
            </a:pPr>
            <a:endParaRPr lang="en-AU" sz="1600" b="1">
              <a:solidFill>
                <a:srgbClr val="7213EA"/>
              </a:solidFill>
              <a:latin typeface="Arial"/>
            </a:endParaRPr>
          </a:p>
          <a:p>
            <a:pPr>
              <a:defRPr/>
            </a:pPr>
            <a:endParaRPr lang="en-AU" sz="2400" b="1">
              <a:solidFill>
                <a:srgbClr val="7213EA"/>
              </a:solidFill>
              <a:latin typeface="Arial"/>
            </a:endParaRPr>
          </a:p>
          <a:p>
            <a:pPr>
              <a:defRPr/>
            </a:pPr>
            <a:r>
              <a:rPr lang="en-AU" sz="1600" b="1">
                <a:solidFill>
                  <a:srgbClr val="7213EA"/>
                </a:solidFill>
                <a:latin typeface="Arial"/>
              </a:rPr>
              <a:t>Protecting others</a:t>
            </a:r>
          </a:p>
          <a:p>
            <a:pPr>
              <a:defRPr/>
            </a:pPr>
            <a:endParaRPr lang="en-AU" sz="1100">
              <a:solidFill>
                <a:srgbClr val="000000"/>
              </a:solidFill>
              <a:latin typeface="Arial"/>
            </a:endParaRPr>
          </a:p>
          <a:p>
            <a:endParaRPr lang="en-AU"/>
          </a:p>
        </p:txBody>
      </p:sp>
      <p:graphicFrame>
        <p:nvGraphicFramePr>
          <p:cNvPr id="21" name="Table 20">
            <a:extLst>
              <a:ext uri="{FF2B5EF4-FFF2-40B4-BE49-F238E27FC236}">
                <a16:creationId xmlns:a16="http://schemas.microsoft.com/office/drawing/2014/main" id="{F5B78226-B81C-4F59-01CD-B4923A4DD48C}"/>
              </a:ext>
            </a:extLst>
          </p:cNvPr>
          <p:cNvGraphicFramePr>
            <a:graphicFrameLocks noGrp="1"/>
          </p:cNvGraphicFramePr>
          <p:nvPr>
            <p:extLst>
              <p:ext uri="{D42A27DB-BD31-4B8C-83A1-F6EECF244321}">
                <p14:modId xmlns:p14="http://schemas.microsoft.com/office/powerpoint/2010/main" val="2215762149"/>
              </p:ext>
            </p:extLst>
          </p:nvPr>
        </p:nvGraphicFramePr>
        <p:xfrm>
          <a:off x="884850" y="5055789"/>
          <a:ext cx="5731510" cy="1368564"/>
        </p:xfrm>
        <a:graphic>
          <a:graphicData uri="http://schemas.openxmlformats.org/drawingml/2006/table">
            <a:tbl>
              <a:tblPr firstRow="1" firstCol="1" bandRow="1"/>
              <a:tblGrid>
                <a:gridCol w="4951095">
                  <a:extLst>
                    <a:ext uri="{9D8B030D-6E8A-4147-A177-3AD203B41FA5}">
                      <a16:colId xmlns:a16="http://schemas.microsoft.com/office/drawing/2014/main" val="736515840"/>
                    </a:ext>
                  </a:extLst>
                </a:gridCol>
                <a:gridCol w="780415">
                  <a:extLst>
                    <a:ext uri="{9D8B030D-6E8A-4147-A177-3AD203B41FA5}">
                      <a16:colId xmlns:a16="http://schemas.microsoft.com/office/drawing/2014/main" val="3565737987"/>
                    </a:ext>
                  </a:extLst>
                </a:gridCol>
              </a:tblGrid>
              <a:tr h="1368564">
                <a:tc>
                  <a:txBody>
                    <a:bodyPr/>
                    <a:lstStyle/>
                    <a:p>
                      <a:pPr marL="0" algn="l" defTabSz="914400" rtl="0" eaLnBrk="1" latinLnBrk="0" hangingPunct="1">
                        <a:spcAft>
                          <a:spcPts val="600"/>
                        </a:spcAft>
                      </a:pPr>
                      <a:r>
                        <a:rPr lang="en-AU" sz="1400" b="0" i="1" kern="1200">
                          <a:solidFill>
                            <a:srgbClr val="000000"/>
                          </a:solidFill>
                          <a:effectLst/>
                          <a:latin typeface="Arial" panose="020B0604020202020204" pitchFamily="34" charset="0"/>
                          <a:ea typeface="Calibri" panose="020F0502020204030204" pitchFamily="34" charset="0"/>
                          <a:cs typeface="Arial" panose="020B0604020202020204" pitchFamily="34" charset="0"/>
                        </a:rPr>
                        <a:t>“I took a month off work because I just couldn't be around males. Like, it's a constant battle that I have to live with, and I'll probably have it for the rest of my life. And he just gets to walk free.”</a:t>
                      </a:r>
                    </a:p>
                    <a:p>
                      <a:pPr marL="0" algn="l" defTabSz="914400" rtl="0" eaLnBrk="1" latinLnBrk="0" hangingPunct="1">
                        <a:spcAft>
                          <a:spcPts val="600"/>
                        </a:spcAft>
                      </a:pPr>
                      <a:r>
                        <a:rPr lang="en-AU" sz="1400" b="1" i="1">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AU" sz="1400" b="1" i="1" kern="1200">
                          <a:solidFill>
                            <a:srgbClr val="000000"/>
                          </a:solidFill>
                          <a:effectLst/>
                          <a:latin typeface="Arial" panose="020B0604020202020204" pitchFamily="34" charset="0"/>
                          <a:ea typeface="Calibri" panose="020F0502020204030204" pitchFamily="34" charset="0"/>
                          <a:cs typeface="Arial" panose="020B0604020202020204" pitchFamily="34" charset="0"/>
                        </a:rPr>
                        <a:t> Participant 16</a:t>
                      </a:r>
                    </a:p>
                  </a:txBody>
                  <a:tcPr marL="215900" marR="215900" marT="107950" marB="107950">
                    <a:lnL>
                      <a:noFill/>
                    </a:lnL>
                    <a:lnR>
                      <a:noFill/>
                    </a:lnR>
                    <a:lnT>
                      <a:noFill/>
                    </a:lnT>
                    <a:lnB>
                      <a:noFill/>
                    </a:lnB>
                    <a:solidFill>
                      <a:srgbClr val="F4EDFD"/>
                    </a:solidFill>
                  </a:tcPr>
                </a:tc>
                <a:tc>
                  <a:txBody>
                    <a:bodyPr/>
                    <a:lstStyle/>
                    <a:p>
                      <a:pPr>
                        <a:lnSpc>
                          <a:spcPct val="107000"/>
                        </a:lnSpc>
                        <a:spcAft>
                          <a:spcPts val="600"/>
                        </a:spcAft>
                      </a:pPr>
                      <a:endParaRPr lang="en-AU" sz="3600">
                        <a:solidFill>
                          <a:srgbClr val="7213EA"/>
                        </a:solidFill>
                        <a:effectLst/>
                        <a:latin typeface="Arial" panose="020B0604020202020204" pitchFamily="34" charset="0"/>
                        <a:ea typeface="Calibri" panose="020F0502020204030204" pitchFamily="34" charset="0"/>
                        <a:cs typeface="Arial" panose="020B0604020202020204" pitchFamily="34" charset="0"/>
                      </a:endParaRPr>
                    </a:p>
                  </a:txBody>
                  <a:tcPr marL="180340" marR="107950" marT="107950" marB="107950">
                    <a:lnL>
                      <a:noFill/>
                    </a:lnL>
                    <a:lnR>
                      <a:noFill/>
                    </a:lnR>
                    <a:lnT>
                      <a:noFill/>
                    </a:lnT>
                    <a:lnB w="76200" cap="flat" cmpd="sng" algn="ctr">
                      <a:solidFill>
                        <a:srgbClr val="7213EA"/>
                      </a:solidFill>
                      <a:prstDash val="solid"/>
                      <a:round/>
                      <a:headEnd type="none" w="med" len="med"/>
                      <a:tailEnd type="none" w="med" len="med"/>
                    </a:lnB>
                    <a:solidFill>
                      <a:srgbClr val="FFFFFF"/>
                    </a:solidFill>
                  </a:tcPr>
                </a:tc>
                <a:extLst>
                  <a:ext uri="{0D108BD9-81ED-4DB2-BD59-A6C34878D82A}">
                    <a16:rowId xmlns:a16="http://schemas.microsoft.com/office/drawing/2014/main" val="574437857"/>
                  </a:ext>
                </a:extLst>
              </a:tr>
            </a:tbl>
          </a:graphicData>
        </a:graphic>
      </p:graphicFrame>
      <p:pic>
        <p:nvPicPr>
          <p:cNvPr id="22" name="Graphic 21">
            <a:extLst>
              <a:ext uri="{FF2B5EF4-FFF2-40B4-BE49-F238E27FC236}">
                <a16:creationId xmlns:a16="http://schemas.microsoft.com/office/drawing/2014/main" id="{53392A84-F76D-7EF0-BBBD-B1A4F2BC47D3}"/>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10898" y="5540414"/>
            <a:ext cx="438150" cy="446087"/>
          </a:xfrm>
          <a:prstGeom prst="rect">
            <a:avLst/>
          </a:prstGeom>
        </p:spPr>
      </p:pic>
      <p:graphicFrame>
        <p:nvGraphicFramePr>
          <p:cNvPr id="27" name="Table 26">
            <a:extLst>
              <a:ext uri="{FF2B5EF4-FFF2-40B4-BE49-F238E27FC236}">
                <a16:creationId xmlns:a16="http://schemas.microsoft.com/office/drawing/2014/main" id="{731119A3-23B8-7B47-66C1-D6BC73FAD1FF}"/>
              </a:ext>
            </a:extLst>
          </p:cNvPr>
          <p:cNvGraphicFramePr>
            <a:graphicFrameLocks noGrp="1"/>
          </p:cNvGraphicFramePr>
          <p:nvPr>
            <p:extLst>
              <p:ext uri="{D42A27DB-BD31-4B8C-83A1-F6EECF244321}">
                <p14:modId xmlns:p14="http://schemas.microsoft.com/office/powerpoint/2010/main" val="4140908479"/>
              </p:ext>
            </p:extLst>
          </p:nvPr>
        </p:nvGraphicFramePr>
        <p:xfrm>
          <a:off x="7077844" y="5055789"/>
          <a:ext cx="5887039" cy="1572260"/>
        </p:xfrm>
        <a:graphic>
          <a:graphicData uri="http://schemas.openxmlformats.org/drawingml/2006/table">
            <a:tbl>
              <a:tblPr firstRow="1" firstCol="1" bandRow="1"/>
              <a:tblGrid>
                <a:gridCol w="5085447">
                  <a:extLst>
                    <a:ext uri="{9D8B030D-6E8A-4147-A177-3AD203B41FA5}">
                      <a16:colId xmlns:a16="http://schemas.microsoft.com/office/drawing/2014/main" val="736515840"/>
                    </a:ext>
                  </a:extLst>
                </a:gridCol>
                <a:gridCol w="801592">
                  <a:extLst>
                    <a:ext uri="{9D8B030D-6E8A-4147-A177-3AD203B41FA5}">
                      <a16:colId xmlns:a16="http://schemas.microsoft.com/office/drawing/2014/main" val="3565737987"/>
                    </a:ext>
                  </a:extLst>
                </a:gridCol>
              </a:tblGrid>
              <a:tr h="1553369">
                <a:tc>
                  <a:txBody>
                    <a:bodyPr/>
                    <a:lstStyle/>
                    <a:p>
                      <a:pPr>
                        <a:spcAft>
                          <a:spcPts val="600"/>
                        </a:spcAft>
                      </a:pPr>
                      <a:r>
                        <a:rPr lang="en-AU" sz="1400" b="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“We got to educate our community, our men and our women, that if something happens to you, or you do something, they’ve </a:t>
                      </a:r>
                      <a:r>
                        <a:rPr lang="en-AU" sz="1400" b="0" i="1"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gotta</a:t>
                      </a:r>
                      <a:r>
                        <a:rPr lang="en-AU" sz="1400" b="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be held accountable …Use your voice. Because while you’re on this earth, you’re speaking up for our women.”</a:t>
                      </a:r>
                    </a:p>
                    <a:p>
                      <a:pPr>
                        <a:spcAft>
                          <a:spcPts val="600"/>
                        </a:spcAft>
                      </a:pPr>
                      <a:r>
                        <a:rPr lang="en-AU" sz="14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AU" sz="1400" b="1" i="1">
                          <a:solidFill>
                            <a:srgbClr val="000000"/>
                          </a:solidFill>
                          <a:effectLst/>
                          <a:latin typeface="Arial" panose="020B0604020202020204" pitchFamily="34" charset="0"/>
                          <a:ea typeface="Calibri" panose="020F0502020204030204" pitchFamily="34" charset="0"/>
                          <a:cs typeface="Arial" panose="020B0604020202020204" pitchFamily="34" charset="0"/>
                        </a:rPr>
                        <a:t>Participant 31</a:t>
                      </a:r>
                      <a:endParaRPr lang="en-AU" sz="1000" b="1" i="1"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215900" marR="215900" marT="107950" marB="107950">
                    <a:lnL>
                      <a:noFill/>
                    </a:lnL>
                    <a:lnR>
                      <a:noFill/>
                    </a:lnR>
                    <a:lnT>
                      <a:noFill/>
                    </a:lnT>
                    <a:lnB>
                      <a:noFill/>
                    </a:lnB>
                    <a:solidFill>
                      <a:srgbClr val="F4EDFD"/>
                    </a:solidFill>
                  </a:tcPr>
                </a:tc>
                <a:tc>
                  <a:txBody>
                    <a:bodyPr/>
                    <a:lstStyle/>
                    <a:p>
                      <a:pPr>
                        <a:lnSpc>
                          <a:spcPct val="107000"/>
                        </a:lnSpc>
                        <a:spcAft>
                          <a:spcPts val="600"/>
                        </a:spcAft>
                      </a:pPr>
                      <a:endParaRPr lang="en-AU" sz="3600" dirty="0">
                        <a:solidFill>
                          <a:srgbClr val="7213EA"/>
                        </a:solidFill>
                        <a:effectLst/>
                        <a:latin typeface="Arial" panose="020B0604020202020204" pitchFamily="34" charset="0"/>
                        <a:ea typeface="Calibri" panose="020F0502020204030204" pitchFamily="34" charset="0"/>
                        <a:cs typeface="Arial" panose="020B0604020202020204" pitchFamily="34" charset="0"/>
                      </a:endParaRPr>
                    </a:p>
                  </a:txBody>
                  <a:tcPr marL="180340" marR="107950" marT="107950" marB="107950">
                    <a:lnL>
                      <a:noFill/>
                    </a:lnL>
                    <a:lnR>
                      <a:noFill/>
                    </a:lnR>
                    <a:lnT>
                      <a:noFill/>
                    </a:lnT>
                    <a:lnB w="76200" cap="flat" cmpd="sng" algn="ctr">
                      <a:solidFill>
                        <a:srgbClr val="7213EA"/>
                      </a:solidFill>
                      <a:prstDash val="solid"/>
                      <a:round/>
                      <a:headEnd type="none" w="med" len="med"/>
                      <a:tailEnd type="none" w="med" len="med"/>
                    </a:lnB>
                    <a:solidFill>
                      <a:srgbClr val="FFFFFF"/>
                    </a:solidFill>
                  </a:tcPr>
                </a:tc>
                <a:extLst>
                  <a:ext uri="{0D108BD9-81ED-4DB2-BD59-A6C34878D82A}">
                    <a16:rowId xmlns:a16="http://schemas.microsoft.com/office/drawing/2014/main" val="574437857"/>
                  </a:ext>
                </a:extLst>
              </a:tr>
            </a:tbl>
          </a:graphicData>
        </a:graphic>
      </p:graphicFrame>
      <p:pic>
        <p:nvPicPr>
          <p:cNvPr id="28" name="Graphic 27">
            <a:extLst>
              <a:ext uri="{FF2B5EF4-FFF2-40B4-BE49-F238E27FC236}">
                <a16:creationId xmlns:a16="http://schemas.microsoft.com/office/drawing/2014/main" id="{F491AF0C-9C7D-3D7D-E252-73B922B45DE0}"/>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307659" y="5874822"/>
            <a:ext cx="438150" cy="446087"/>
          </a:xfrm>
          <a:prstGeom prst="rect">
            <a:avLst/>
          </a:prstGeom>
        </p:spPr>
      </p:pic>
      <p:graphicFrame>
        <p:nvGraphicFramePr>
          <p:cNvPr id="35" name="Table 34">
            <a:extLst>
              <a:ext uri="{FF2B5EF4-FFF2-40B4-BE49-F238E27FC236}">
                <a16:creationId xmlns:a16="http://schemas.microsoft.com/office/drawing/2014/main" id="{6674D8BE-BA97-93C9-A815-BB616A0AB432}"/>
              </a:ext>
            </a:extLst>
          </p:cNvPr>
          <p:cNvGraphicFramePr>
            <a:graphicFrameLocks noGrp="1"/>
          </p:cNvGraphicFramePr>
          <p:nvPr>
            <p:extLst>
              <p:ext uri="{D42A27DB-BD31-4B8C-83A1-F6EECF244321}">
                <p14:modId xmlns:p14="http://schemas.microsoft.com/office/powerpoint/2010/main" val="417986832"/>
              </p:ext>
            </p:extLst>
          </p:nvPr>
        </p:nvGraphicFramePr>
        <p:xfrm>
          <a:off x="7077844" y="3308915"/>
          <a:ext cx="5887039" cy="1145540"/>
        </p:xfrm>
        <a:graphic>
          <a:graphicData uri="http://schemas.openxmlformats.org/drawingml/2006/table">
            <a:tbl>
              <a:tblPr firstRow="1" firstCol="1" bandRow="1"/>
              <a:tblGrid>
                <a:gridCol w="5079917">
                  <a:extLst>
                    <a:ext uri="{9D8B030D-6E8A-4147-A177-3AD203B41FA5}">
                      <a16:colId xmlns:a16="http://schemas.microsoft.com/office/drawing/2014/main" val="736515840"/>
                    </a:ext>
                  </a:extLst>
                </a:gridCol>
                <a:gridCol w="807122">
                  <a:extLst>
                    <a:ext uri="{9D8B030D-6E8A-4147-A177-3AD203B41FA5}">
                      <a16:colId xmlns:a16="http://schemas.microsoft.com/office/drawing/2014/main" val="3565737987"/>
                    </a:ext>
                  </a:extLst>
                </a:gridCol>
              </a:tblGrid>
              <a:tr h="945104">
                <a:tc>
                  <a:txBody>
                    <a:bodyPr/>
                    <a:lstStyle/>
                    <a:p>
                      <a:pPr marL="0" algn="l" defTabSz="914400" rtl="0" eaLnBrk="1" latinLnBrk="0" hangingPunct="1">
                        <a:spcAft>
                          <a:spcPts val="600"/>
                        </a:spcAft>
                      </a:pPr>
                      <a:r>
                        <a:rPr lang="en-AU" sz="1400" b="0" i="1" kern="1200">
                          <a:solidFill>
                            <a:srgbClr val="000000"/>
                          </a:solidFill>
                          <a:effectLst/>
                          <a:latin typeface="Arial" panose="020B0604020202020204" pitchFamily="34" charset="0"/>
                          <a:ea typeface="Calibri" panose="020F0502020204030204" pitchFamily="34" charset="0"/>
                          <a:cs typeface="Arial" panose="020B0604020202020204" pitchFamily="34" charset="0"/>
                        </a:rPr>
                        <a:t>“I don't know why, but if I can help just one person by them, hearing my story, then you know I set out to do what I achieved. And so, as a result, I've launched a podcast.”</a:t>
                      </a:r>
                    </a:p>
                    <a:p>
                      <a:pPr marL="0" algn="l" defTabSz="914400" rtl="0" eaLnBrk="1" latinLnBrk="0" hangingPunct="1">
                        <a:spcAft>
                          <a:spcPts val="600"/>
                        </a:spcAft>
                      </a:pPr>
                      <a:r>
                        <a:rPr lang="en-AU" sz="1400" b="1" i="1">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AU" sz="1400" b="1" i="1" kern="1200">
                          <a:solidFill>
                            <a:srgbClr val="000000"/>
                          </a:solidFill>
                          <a:effectLst/>
                          <a:latin typeface="Arial" panose="020B0604020202020204" pitchFamily="34" charset="0"/>
                          <a:ea typeface="Calibri" panose="020F0502020204030204" pitchFamily="34" charset="0"/>
                          <a:cs typeface="Arial" panose="020B0604020202020204" pitchFamily="34" charset="0"/>
                        </a:rPr>
                        <a:t> Participant 1</a:t>
                      </a:r>
                      <a:endParaRPr lang="en-AU" sz="1000" b="1" i="1" kern="120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215900" marR="215900" marT="107950" marB="107950">
                    <a:lnL>
                      <a:noFill/>
                    </a:lnL>
                    <a:lnR>
                      <a:noFill/>
                    </a:lnR>
                    <a:lnT>
                      <a:noFill/>
                    </a:lnT>
                    <a:lnB>
                      <a:noFill/>
                    </a:lnB>
                    <a:solidFill>
                      <a:srgbClr val="F4EDFD"/>
                    </a:solidFill>
                  </a:tcPr>
                </a:tc>
                <a:tc>
                  <a:txBody>
                    <a:bodyPr/>
                    <a:lstStyle/>
                    <a:p>
                      <a:pPr>
                        <a:lnSpc>
                          <a:spcPct val="107000"/>
                        </a:lnSpc>
                        <a:spcAft>
                          <a:spcPts val="600"/>
                        </a:spcAft>
                      </a:pPr>
                      <a:endParaRPr lang="en-AU" sz="3600">
                        <a:solidFill>
                          <a:srgbClr val="7213EA"/>
                        </a:solidFill>
                        <a:effectLst/>
                        <a:latin typeface="Arial" panose="020B0604020202020204" pitchFamily="34" charset="0"/>
                        <a:ea typeface="Calibri" panose="020F0502020204030204" pitchFamily="34" charset="0"/>
                        <a:cs typeface="Arial" panose="020B0604020202020204" pitchFamily="34" charset="0"/>
                      </a:endParaRPr>
                    </a:p>
                  </a:txBody>
                  <a:tcPr marL="180340" marR="107950" marT="107950" marB="107950">
                    <a:lnL>
                      <a:noFill/>
                    </a:lnL>
                    <a:lnR>
                      <a:noFill/>
                    </a:lnR>
                    <a:lnT>
                      <a:noFill/>
                    </a:lnT>
                    <a:lnB w="76200" cap="flat" cmpd="sng" algn="ctr">
                      <a:solidFill>
                        <a:srgbClr val="7213EA"/>
                      </a:solidFill>
                      <a:prstDash val="solid"/>
                      <a:round/>
                      <a:headEnd type="none" w="med" len="med"/>
                      <a:tailEnd type="none" w="med" len="med"/>
                    </a:lnB>
                    <a:solidFill>
                      <a:srgbClr val="FFFFFF"/>
                    </a:solidFill>
                  </a:tcPr>
                </a:tc>
                <a:extLst>
                  <a:ext uri="{0D108BD9-81ED-4DB2-BD59-A6C34878D82A}">
                    <a16:rowId xmlns:a16="http://schemas.microsoft.com/office/drawing/2014/main" val="574437857"/>
                  </a:ext>
                </a:extLst>
              </a:tr>
            </a:tbl>
          </a:graphicData>
        </a:graphic>
      </p:graphicFrame>
      <p:pic>
        <p:nvPicPr>
          <p:cNvPr id="36" name="Graphic 35">
            <a:extLst>
              <a:ext uri="{FF2B5EF4-FFF2-40B4-BE49-F238E27FC236}">
                <a16:creationId xmlns:a16="http://schemas.microsoft.com/office/drawing/2014/main" id="{29AF66CA-4FAE-1C0E-34BE-5C9F1DD4D690}"/>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307659" y="3769983"/>
            <a:ext cx="438150" cy="446087"/>
          </a:xfrm>
          <a:prstGeom prst="rect">
            <a:avLst/>
          </a:prstGeom>
        </p:spPr>
      </p:pic>
    </p:spTree>
    <p:extLst>
      <p:ext uri="{BB962C8B-B14F-4D97-AF65-F5344CB8AC3E}">
        <p14:creationId xmlns:p14="http://schemas.microsoft.com/office/powerpoint/2010/main" val="1252203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11F4CDA-CCA6-0B2F-A50E-648789EBD8A5}"/>
              </a:ext>
            </a:extLst>
          </p:cNvPr>
          <p:cNvGraphicFramePr>
            <a:graphicFrameLocks noChangeAspect="1"/>
          </p:cNvGraphicFramePr>
          <p:nvPr>
            <p:custDataLst>
              <p:tags r:id="rId1"/>
            </p:custDataLst>
            <p:extLst>
              <p:ext uri="{D42A27DB-BD31-4B8C-83A1-F6EECF244321}">
                <p14:modId xmlns:p14="http://schemas.microsoft.com/office/powerpoint/2010/main" val="18906054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5" name="think-cell data - do not delete" hidden="1">
                        <a:extLst>
                          <a:ext uri="{FF2B5EF4-FFF2-40B4-BE49-F238E27FC236}">
                            <a16:creationId xmlns:a16="http://schemas.microsoft.com/office/drawing/2014/main" id="{511F4CDA-CCA6-0B2F-A50E-648789EBD8A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GB"/>
              <a:t>Recommendations  </a:t>
            </a:r>
          </a:p>
        </p:txBody>
      </p:sp>
      <p:sp>
        <p:nvSpPr>
          <p:cNvPr id="3" name="Text Placeholder 2">
            <a:extLst>
              <a:ext uri="{FF2B5EF4-FFF2-40B4-BE49-F238E27FC236}">
                <a16:creationId xmlns:a16="http://schemas.microsoft.com/office/drawing/2014/main" id="{EB71634E-DA79-4D79-AC5D-B69D7518AA7B}"/>
              </a:ext>
            </a:extLst>
          </p:cNvPr>
          <p:cNvSpPr>
            <a:spLocks noGrp="1"/>
          </p:cNvSpPr>
          <p:nvPr>
            <p:ph type="body" sz="quarter" idx="11"/>
          </p:nvPr>
        </p:nvSpPr>
        <p:spPr/>
        <p:txBody>
          <a:bodyPr/>
          <a:lstStyle/>
          <a:p>
            <a:endParaRPr lang="en-AU"/>
          </a:p>
        </p:txBody>
      </p:sp>
      <p:sp>
        <p:nvSpPr>
          <p:cNvPr id="9" name="Text Placeholder 8">
            <a:extLst>
              <a:ext uri="{FF2B5EF4-FFF2-40B4-BE49-F238E27FC236}">
                <a16:creationId xmlns:a16="http://schemas.microsoft.com/office/drawing/2014/main" id="{7B233DEF-7DC0-4763-B674-7810CC6F3163}"/>
              </a:ext>
            </a:extLst>
          </p:cNvPr>
          <p:cNvSpPr>
            <a:spLocks noGrp="1"/>
          </p:cNvSpPr>
          <p:nvPr>
            <p:ph type="body" sz="quarter" idx="12"/>
          </p:nvPr>
        </p:nvSpPr>
        <p:spPr/>
        <p:txBody>
          <a:bodyPr/>
          <a:lstStyle/>
          <a:p>
            <a:r>
              <a:rPr lang="en-GB"/>
              <a:t>04</a:t>
            </a:r>
          </a:p>
        </p:txBody>
      </p:sp>
    </p:spTree>
    <p:extLst>
      <p:ext uri="{BB962C8B-B14F-4D97-AF65-F5344CB8AC3E}">
        <p14:creationId xmlns:p14="http://schemas.microsoft.com/office/powerpoint/2010/main" val="1130703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00B06-4601-2D44-7A1A-B78B4D760496}"/>
              </a:ext>
            </a:extLst>
          </p:cNvPr>
          <p:cNvSpPr>
            <a:spLocks noGrp="1"/>
          </p:cNvSpPr>
          <p:nvPr>
            <p:ph type="title"/>
          </p:nvPr>
        </p:nvSpPr>
        <p:spPr/>
        <p:txBody>
          <a:bodyPr/>
          <a:lstStyle/>
          <a:p>
            <a:r>
              <a:rPr lang="en-AU"/>
              <a:t>Recommendations</a:t>
            </a:r>
          </a:p>
        </p:txBody>
      </p:sp>
      <p:graphicFrame>
        <p:nvGraphicFramePr>
          <p:cNvPr id="3" name="Table 3">
            <a:extLst>
              <a:ext uri="{FF2B5EF4-FFF2-40B4-BE49-F238E27FC236}">
                <a16:creationId xmlns:a16="http://schemas.microsoft.com/office/drawing/2014/main" id="{2DDB32D6-644D-D30C-45C1-F230316D69B3}"/>
              </a:ext>
            </a:extLst>
          </p:cNvPr>
          <p:cNvGraphicFramePr>
            <a:graphicFrameLocks noGrp="1"/>
          </p:cNvGraphicFramePr>
          <p:nvPr>
            <p:extLst>
              <p:ext uri="{D42A27DB-BD31-4B8C-83A1-F6EECF244321}">
                <p14:modId xmlns:p14="http://schemas.microsoft.com/office/powerpoint/2010/main" val="3289748790"/>
              </p:ext>
            </p:extLst>
          </p:nvPr>
        </p:nvGraphicFramePr>
        <p:xfrm>
          <a:off x="885487" y="1357310"/>
          <a:ext cx="11668800" cy="5386389"/>
        </p:xfrm>
        <a:graphic>
          <a:graphicData uri="http://schemas.openxmlformats.org/drawingml/2006/table">
            <a:tbl>
              <a:tblPr firstRow="1" bandRow="1">
                <a:tableStyleId>{5C22544A-7EE6-4342-B048-85BDC9FD1C3A}</a:tableStyleId>
              </a:tblPr>
              <a:tblGrid>
                <a:gridCol w="1414799">
                  <a:extLst>
                    <a:ext uri="{9D8B030D-6E8A-4147-A177-3AD203B41FA5}">
                      <a16:colId xmlns:a16="http://schemas.microsoft.com/office/drawing/2014/main" val="2220768721"/>
                    </a:ext>
                  </a:extLst>
                </a:gridCol>
                <a:gridCol w="10254001">
                  <a:extLst>
                    <a:ext uri="{9D8B030D-6E8A-4147-A177-3AD203B41FA5}">
                      <a16:colId xmlns:a16="http://schemas.microsoft.com/office/drawing/2014/main" val="3161916989"/>
                    </a:ext>
                  </a:extLst>
                </a:gridCol>
              </a:tblGrid>
              <a:tr h="605767">
                <a:tc>
                  <a:txBody>
                    <a:bodyPr/>
                    <a:lstStyle/>
                    <a:p>
                      <a:pPr algn="ctr"/>
                      <a:r>
                        <a:rPr lang="en-AU" sz="3000" b="0">
                          <a:solidFill>
                            <a:schemeClr val="tx1"/>
                          </a:solidFill>
                          <a:latin typeface="+mj-lt"/>
                        </a:rPr>
                        <a:t>1</a:t>
                      </a:r>
                    </a:p>
                  </a:txBody>
                  <a:tcPr anchor="ctr">
                    <a:lnB w="1905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185738" indent="0">
                        <a:spcBef>
                          <a:spcPts val="300"/>
                        </a:spcBef>
                        <a:spcAft>
                          <a:spcPts val="300"/>
                        </a:spcAft>
                      </a:pPr>
                      <a:r>
                        <a:rPr lang="en-AU" sz="1700" b="0">
                          <a:solidFill>
                            <a:schemeClr val="tx1"/>
                          </a:solidFill>
                          <a:effectLst/>
                        </a:rPr>
                        <a:t>Deliver targeted </a:t>
                      </a:r>
                      <a:r>
                        <a:rPr lang="en-AU" sz="1700" b="1">
                          <a:solidFill>
                            <a:schemeClr val="tx1"/>
                          </a:solidFill>
                          <a:effectLst/>
                        </a:rPr>
                        <a:t>public awareness campaigns and associated resources </a:t>
                      </a:r>
                      <a:r>
                        <a:rPr lang="en-AU" sz="1700" b="0">
                          <a:solidFill>
                            <a:schemeClr val="tx1"/>
                          </a:solidFill>
                          <a:effectLst/>
                        </a:rPr>
                        <a:t>for the community, and GPs and other frontline health professionals</a:t>
                      </a:r>
                      <a:endParaRPr lang="en-AU" sz="1700" b="0">
                        <a:solidFill>
                          <a:schemeClr val="tx1"/>
                        </a:solidFill>
                        <a:effectLst/>
                        <a:latin typeface="Arial" panose="020B0604020202020204" pitchFamily="34" charset="0"/>
                        <a:ea typeface="Yu Mincho" panose="02020400000000000000" pitchFamily="18" charset="-128"/>
                        <a:cs typeface="Arial" panose="020B0604020202020204" pitchFamily="34" charset="0"/>
                      </a:endParaRPr>
                    </a:p>
                  </a:txBody>
                  <a:tcPr marL="30922" marR="61844" marT="30922" marB="30922" anchor="ctr">
                    <a:lnB w="190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83174509"/>
                  </a:ext>
                </a:extLst>
              </a:tr>
              <a:tr h="605767">
                <a:tc>
                  <a:txBody>
                    <a:bodyPr/>
                    <a:lstStyle/>
                    <a:p>
                      <a:pPr algn="ctr"/>
                      <a:r>
                        <a:rPr lang="en-AU" sz="3000">
                          <a:latin typeface="+mj-lt"/>
                        </a:rPr>
                        <a:t>2</a:t>
                      </a:r>
                    </a:p>
                  </a:txBody>
                  <a:tcPr anchor="ct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185738" indent="0">
                        <a:spcBef>
                          <a:spcPts val="300"/>
                        </a:spcBef>
                        <a:spcAft>
                          <a:spcPts val="300"/>
                        </a:spcAft>
                      </a:pPr>
                      <a:r>
                        <a:rPr lang="en-AU" sz="1700" b="0">
                          <a:solidFill>
                            <a:schemeClr val="tx1"/>
                          </a:solidFill>
                          <a:effectLst/>
                        </a:rPr>
                        <a:t>Consider establishing a model of care which connects victim-survivors with a </a:t>
                      </a:r>
                      <a:r>
                        <a:rPr lang="en-AU" sz="1700" b="1">
                          <a:solidFill>
                            <a:schemeClr val="tx1"/>
                          </a:solidFill>
                          <a:effectLst/>
                        </a:rPr>
                        <a:t>consistent source of support</a:t>
                      </a:r>
                      <a:endParaRPr lang="en-AU" sz="1700" b="1">
                        <a:solidFill>
                          <a:schemeClr val="tx1"/>
                        </a:solidFill>
                        <a:effectLst/>
                        <a:latin typeface="Arial" panose="020B0604020202020204" pitchFamily="34" charset="0"/>
                        <a:ea typeface="Yu Mincho" panose="02020400000000000000" pitchFamily="18" charset="-128"/>
                        <a:cs typeface="Arial" panose="020B0604020202020204" pitchFamily="34" charset="0"/>
                      </a:endParaRPr>
                    </a:p>
                  </a:txBody>
                  <a:tcPr marL="30922" marR="61844" marT="30922" marB="30922" anchor="ct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196067370"/>
                  </a:ext>
                </a:extLst>
              </a:tr>
              <a:tr h="605767">
                <a:tc>
                  <a:txBody>
                    <a:bodyPr/>
                    <a:lstStyle/>
                    <a:p>
                      <a:pPr algn="ctr"/>
                      <a:r>
                        <a:rPr lang="en-AU" sz="3000">
                          <a:latin typeface="+mj-lt"/>
                        </a:rPr>
                        <a:t>3</a:t>
                      </a:r>
                    </a:p>
                  </a:txBody>
                  <a:tcPr anchor="ct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185738" indent="0">
                        <a:spcBef>
                          <a:spcPts val="300"/>
                        </a:spcBef>
                        <a:spcAft>
                          <a:spcPts val="300"/>
                        </a:spcAft>
                      </a:pPr>
                      <a:r>
                        <a:rPr lang="en-AU" sz="1700" b="0">
                          <a:solidFill>
                            <a:schemeClr val="tx1"/>
                          </a:solidFill>
                          <a:effectLst/>
                        </a:rPr>
                        <a:t>Explore options which facilitate access for complainants to </a:t>
                      </a:r>
                      <a:r>
                        <a:rPr lang="en-AU" sz="1700" b="1">
                          <a:solidFill>
                            <a:schemeClr val="tx1"/>
                          </a:solidFill>
                          <a:effectLst/>
                        </a:rPr>
                        <a:t>timely and accurate legal information </a:t>
                      </a:r>
                      <a:r>
                        <a:rPr lang="en-AU" sz="1700" b="0">
                          <a:solidFill>
                            <a:schemeClr val="tx1"/>
                          </a:solidFill>
                          <a:effectLst/>
                        </a:rPr>
                        <a:t>regarding the legal process</a:t>
                      </a:r>
                      <a:endParaRPr lang="en-AU" sz="1700" b="0">
                        <a:solidFill>
                          <a:schemeClr val="tx1"/>
                        </a:solidFill>
                        <a:effectLst/>
                        <a:latin typeface="Arial" panose="020B0604020202020204" pitchFamily="34" charset="0"/>
                        <a:ea typeface="Yu Mincho" panose="02020400000000000000" pitchFamily="18" charset="-128"/>
                        <a:cs typeface="Arial" panose="020B0604020202020204" pitchFamily="34" charset="0"/>
                      </a:endParaRPr>
                    </a:p>
                  </a:txBody>
                  <a:tcPr marL="30922" marR="61844" marT="30922" marB="30922" anchor="ct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83628719"/>
                  </a:ext>
                </a:extLst>
              </a:tr>
              <a:tr h="605767">
                <a:tc>
                  <a:txBody>
                    <a:bodyPr/>
                    <a:lstStyle/>
                    <a:p>
                      <a:pPr algn="ctr"/>
                      <a:r>
                        <a:rPr lang="en-AU" sz="3000">
                          <a:latin typeface="+mj-lt"/>
                        </a:rPr>
                        <a:t>4</a:t>
                      </a:r>
                    </a:p>
                  </a:txBody>
                  <a:tcPr anchor="ct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185738" indent="0">
                        <a:spcBef>
                          <a:spcPts val="300"/>
                        </a:spcBef>
                        <a:spcAft>
                          <a:spcPts val="300"/>
                        </a:spcAft>
                      </a:pPr>
                      <a:r>
                        <a:rPr lang="en-AU" sz="1700" b="0">
                          <a:solidFill>
                            <a:schemeClr val="tx1"/>
                          </a:solidFill>
                          <a:effectLst/>
                        </a:rPr>
                        <a:t>Introduce a </a:t>
                      </a:r>
                      <a:r>
                        <a:rPr lang="en-AU" sz="1700" b="1">
                          <a:solidFill>
                            <a:schemeClr val="tx1"/>
                          </a:solidFill>
                          <a:effectLst/>
                        </a:rPr>
                        <a:t>multiagency protocol </a:t>
                      </a:r>
                      <a:r>
                        <a:rPr lang="en-AU" sz="1700" b="0">
                          <a:solidFill>
                            <a:schemeClr val="tx1"/>
                          </a:solidFill>
                          <a:effectLst/>
                        </a:rPr>
                        <a:t>that outlines the roles and responsibilities of all stakeholders in the criminal justice process in the context of sexual offences</a:t>
                      </a:r>
                      <a:endParaRPr lang="en-AU" sz="1700" b="0">
                        <a:solidFill>
                          <a:schemeClr val="tx1"/>
                        </a:solidFill>
                        <a:effectLst/>
                        <a:latin typeface="Arial" panose="020B0604020202020204" pitchFamily="34" charset="0"/>
                        <a:ea typeface="Yu Mincho" panose="02020400000000000000" pitchFamily="18" charset="-128"/>
                        <a:cs typeface="Arial" panose="020B0604020202020204" pitchFamily="34" charset="0"/>
                      </a:endParaRPr>
                    </a:p>
                  </a:txBody>
                  <a:tcPr marL="30922" marR="61844" marT="30922" marB="30922" anchor="ct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08401382"/>
                  </a:ext>
                </a:extLst>
              </a:tr>
              <a:tr h="605767">
                <a:tc>
                  <a:txBody>
                    <a:bodyPr/>
                    <a:lstStyle/>
                    <a:p>
                      <a:pPr algn="ctr"/>
                      <a:r>
                        <a:rPr lang="en-AU" sz="3000">
                          <a:latin typeface="+mj-lt"/>
                        </a:rPr>
                        <a:t>5</a:t>
                      </a:r>
                    </a:p>
                  </a:txBody>
                  <a:tcPr anchor="ct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185738" indent="0">
                        <a:spcBef>
                          <a:spcPts val="300"/>
                        </a:spcBef>
                        <a:spcAft>
                          <a:spcPts val="300"/>
                        </a:spcAft>
                      </a:pPr>
                      <a:r>
                        <a:rPr lang="en-AU" sz="1700" b="0">
                          <a:solidFill>
                            <a:schemeClr val="tx1"/>
                          </a:solidFill>
                          <a:effectLst/>
                        </a:rPr>
                        <a:t>Introduce a </a:t>
                      </a:r>
                      <a:r>
                        <a:rPr lang="en-AU" sz="1700" b="1">
                          <a:solidFill>
                            <a:schemeClr val="tx1"/>
                          </a:solidFill>
                          <a:effectLst/>
                        </a:rPr>
                        <a:t>NSW Police Code of Practice for Sexual Violence </a:t>
                      </a:r>
                      <a:r>
                        <a:rPr lang="en-AU" sz="1700" b="0">
                          <a:solidFill>
                            <a:schemeClr val="tx1"/>
                          </a:solidFill>
                          <a:effectLst/>
                        </a:rPr>
                        <a:t>to standardise a trauma informed approach to working with complainants and investigating sexual offences</a:t>
                      </a:r>
                      <a:endParaRPr lang="en-AU" sz="1700" b="0">
                        <a:solidFill>
                          <a:schemeClr val="tx1"/>
                        </a:solidFill>
                        <a:effectLst/>
                        <a:latin typeface="Arial" panose="020B0604020202020204" pitchFamily="34" charset="0"/>
                        <a:ea typeface="Yu Mincho" panose="02020400000000000000" pitchFamily="18" charset="-128"/>
                        <a:cs typeface="Arial" panose="020B0604020202020204" pitchFamily="34" charset="0"/>
                      </a:endParaRPr>
                    </a:p>
                  </a:txBody>
                  <a:tcPr marL="30922" marR="61844" marT="30922" marB="30922" anchor="ct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861282278"/>
                  </a:ext>
                </a:extLst>
              </a:tr>
              <a:tr h="605767">
                <a:tc>
                  <a:txBody>
                    <a:bodyPr/>
                    <a:lstStyle/>
                    <a:p>
                      <a:pPr algn="ctr"/>
                      <a:r>
                        <a:rPr lang="en-AU" sz="3000">
                          <a:latin typeface="+mj-lt"/>
                        </a:rPr>
                        <a:t>6</a:t>
                      </a:r>
                    </a:p>
                  </a:txBody>
                  <a:tcPr anchor="ct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185738" indent="0">
                        <a:spcBef>
                          <a:spcPts val="300"/>
                        </a:spcBef>
                        <a:spcAft>
                          <a:spcPts val="300"/>
                        </a:spcAft>
                      </a:pPr>
                      <a:r>
                        <a:rPr lang="en-AU" sz="1700" b="0">
                          <a:effectLst/>
                        </a:rPr>
                        <a:t>Roll out </a:t>
                      </a:r>
                      <a:r>
                        <a:rPr lang="en-AU" sz="1700" b="1">
                          <a:effectLst/>
                        </a:rPr>
                        <a:t>training for NSW Police </a:t>
                      </a:r>
                      <a:r>
                        <a:rPr lang="en-AU" sz="1700" b="0">
                          <a:effectLst/>
                        </a:rPr>
                        <a:t>across all commands on trauma, sexual offence myths, and impacts of sexual violence</a:t>
                      </a:r>
                      <a:endParaRPr lang="en-AU" sz="1700" b="0">
                        <a:solidFill>
                          <a:srgbClr val="000000"/>
                        </a:solidFill>
                        <a:effectLst/>
                        <a:latin typeface="Arial" panose="020B0604020202020204" pitchFamily="34" charset="0"/>
                        <a:ea typeface="Yu Mincho" panose="02020400000000000000" pitchFamily="18" charset="-128"/>
                        <a:cs typeface="Arial" panose="020B0604020202020204" pitchFamily="34" charset="0"/>
                      </a:endParaRPr>
                    </a:p>
                  </a:txBody>
                  <a:tcPr marL="30922" marR="61844" marT="30922" marB="30922" anchor="ct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52877243"/>
                  </a:ext>
                </a:extLst>
              </a:tr>
              <a:tr h="573010">
                <a:tc>
                  <a:txBody>
                    <a:bodyPr/>
                    <a:lstStyle/>
                    <a:p>
                      <a:pPr algn="ctr"/>
                      <a:r>
                        <a:rPr lang="en-AU" sz="3000">
                          <a:latin typeface="+mj-lt"/>
                        </a:rPr>
                        <a:t>7</a:t>
                      </a:r>
                    </a:p>
                  </a:txBody>
                  <a:tcPr anchor="ct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185738" indent="0">
                        <a:spcBef>
                          <a:spcPts val="300"/>
                        </a:spcBef>
                        <a:spcAft>
                          <a:spcPts val="300"/>
                        </a:spcAft>
                      </a:pPr>
                      <a:r>
                        <a:rPr lang="en-AU" sz="1700" b="0">
                          <a:effectLst/>
                        </a:rPr>
                        <a:t>Pursue initiatives to </a:t>
                      </a:r>
                      <a:r>
                        <a:rPr lang="en-AU" sz="1700" b="1">
                          <a:effectLst/>
                        </a:rPr>
                        <a:t>improve access to, and quality of, medical and forensic examinations</a:t>
                      </a:r>
                      <a:endParaRPr lang="en-AU" sz="1700" b="1">
                        <a:solidFill>
                          <a:srgbClr val="000000"/>
                        </a:solidFill>
                        <a:effectLst/>
                        <a:latin typeface="Arial" panose="020B0604020202020204" pitchFamily="34" charset="0"/>
                        <a:ea typeface="Yu Mincho" panose="02020400000000000000" pitchFamily="18" charset="-128"/>
                        <a:cs typeface="Arial" panose="020B0604020202020204" pitchFamily="34" charset="0"/>
                      </a:endParaRPr>
                    </a:p>
                  </a:txBody>
                  <a:tcPr marL="30922" marR="61844" marT="30922" marB="30922" anchor="ct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77406405"/>
                  </a:ext>
                </a:extLst>
              </a:tr>
              <a:tr h="573010">
                <a:tc>
                  <a:txBody>
                    <a:bodyPr/>
                    <a:lstStyle/>
                    <a:p>
                      <a:pPr algn="ctr"/>
                      <a:r>
                        <a:rPr lang="en-AU" sz="3000">
                          <a:latin typeface="+mj-lt"/>
                        </a:rPr>
                        <a:t>8</a:t>
                      </a:r>
                    </a:p>
                  </a:txBody>
                  <a:tcPr anchor="ct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185738" indent="0">
                        <a:spcBef>
                          <a:spcPts val="300"/>
                        </a:spcBef>
                        <a:spcAft>
                          <a:spcPts val="300"/>
                        </a:spcAft>
                      </a:pPr>
                      <a:r>
                        <a:rPr lang="en-AU" sz="1700" b="0">
                          <a:effectLst/>
                        </a:rPr>
                        <a:t>Adopt a </a:t>
                      </a:r>
                      <a:r>
                        <a:rPr lang="en-AU" sz="1700" b="1">
                          <a:effectLst/>
                        </a:rPr>
                        <a:t>Sexual Offence Model Litigant approach </a:t>
                      </a:r>
                      <a:r>
                        <a:rPr lang="en-AU" sz="1700" b="0">
                          <a:effectLst/>
                        </a:rPr>
                        <a:t>in all sexual offence trials</a:t>
                      </a:r>
                      <a:endParaRPr lang="en-AU" sz="1700" b="0">
                        <a:solidFill>
                          <a:srgbClr val="000000"/>
                        </a:solidFill>
                        <a:effectLst/>
                        <a:latin typeface="Arial" panose="020B0604020202020204" pitchFamily="34" charset="0"/>
                        <a:ea typeface="Yu Mincho" panose="02020400000000000000" pitchFamily="18" charset="-128"/>
                        <a:cs typeface="Arial" panose="020B0604020202020204" pitchFamily="34" charset="0"/>
                      </a:endParaRPr>
                    </a:p>
                  </a:txBody>
                  <a:tcPr marL="30922" marR="61844" marT="30922" marB="30922" anchor="ct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02566592"/>
                  </a:ext>
                </a:extLst>
              </a:tr>
              <a:tr h="605767">
                <a:tc>
                  <a:txBody>
                    <a:bodyPr/>
                    <a:lstStyle/>
                    <a:p>
                      <a:pPr algn="ctr"/>
                      <a:r>
                        <a:rPr lang="en-AU" sz="3000">
                          <a:latin typeface="+mj-lt"/>
                        </a:rPr>
                        <a:t>9</a:t>
                      </a:r>
                    </a:p>
                  </a:txBody>
                  <a:tcPr anchor="ct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185738" indent="0">
                        <a:spcBef>
                          <a:spcPts val="300"/>
                        </a:spcBef>
                        <a:spcAft>
                          <a:spcPts val="300"/>
                        </a:spcAft>
                      </a:pPr>
                      <a:r>
                        <a:rPr lang="en-AU" sz="1700" b="0">
                          <a:effectLst/>
                        </a:rPr>
                        <a:t>Develop and deliver </a:t>
                      </a:r>
                      <a:r>
                        <a:rPr lang="en-AU" sz="1700" b="1">
                          <a:effectLst/>
                        </a:rPr>
                        <a:t>consistent specialist training </a:t>
                      </a:r>
                      <a:r>
                        <a:rPr lang="en-AU" sz="1700" b="0">
                          <a:effectLst/>
                        </a:rPr>
                        <a:t>regarding the impacts of trauma and the provision of trauma-informed approaches for </a:t>
                      </a:r>
                      <a:r>
                        <a:rPr lang="en-AU" sz="1700" b="1">
                          <a:effectLst/>
                        </a:rPr>
                        <a:t>judicial officers and court personnel</a:t>
                      </a:r>
                      <a:endParaRPr lang="en-AU" sz="1700" b="1">
                        <a:solidFill>
                          <a:srgbClr val="000000"/>
                        </a:solidFill>
                        <a:effectLst/>
                        <a:latin typeface="Arial" panose="020B0604020202020204" pitchFamily="34" charset="0"/>
                        <a:ea typeface="Yu Mincho" panose="02020400000000000000" pitchFamily="18" charset="-128"/>
                        <a:cs typeface="Arial" panose="020B0604020202020204" pitchFamily="34" charset="0"/>
                      </a:endParaRPr>
                    </a:p>
                  </a:txBody>
                  <a:tcPr marL="30922" marR="61844" marT="30922" marB="30922" anchor="ct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43868788"/>
                  </a:ext>
                </a:extLst>
              </a:tr>
            </a:tbl>
          </a:graphicData>
        </a:graphic>
      </p:graphicFrame>
    </p:spTree>
    <p:extLst>
      <p:ext uri="{BB962C8B-B14F-4D97-AF65-F5344CB8AC3E}">
        <p14:creationId xmlns:p14="http://schemas.microsoft.com/office/powerpoint/2010/main" val="2611642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00B06-4601-2D44-7A1A-B78B4D760496}"/>
              </a:ext>
            </a:extLst>
          </p:cNvPr>
          <p:cNvSpPr>
            <a:spLocks noGrp="1"/>
          </p:cNvSpPr>
          <p:nvPr>
            <p:ph type="title"/>
          </p:nvPr>
        </p:nvSpPr>
        <p:spPr/>
        <p:txBody>
          <a:bodyPr/>
          <a:lstStyle/>
          <a:p>
            <a:r>
              <a:rPr lang="en-AU"/>
              <a:t>Recommendations</a:t>
            </a:r>
          </a:p>
        </p:txBody>
      </p:sp>
      <p:graphicFrame>
        <p:nvGraphicFramePr>
          <p:cNvPr id="3" name="Table 3">
            <a:extLst>
              <a:ext uri="{FF2B5EF4-FFF2-40B4-BE49-F238E27FC236}">
                <a16:creationId xmlns:a16="http://schemas.microsoft.com/office/drawing/2014/main" id="{2DDB32D6-644D-D30C-45C1-F230316D69B3}"/>
              </a:ext>
            </a:extLst>
          </p:cNvPr>
          <p:cNvGraphicFramePr>
            <a:graphicFrameLocks noGrp="1"/>
          </p:cNvGraphicFramePr>
          <p:nvPr>
            <p:extLst>
              <p:ext uri="{D42A27DB-BD31-4B8C-83A1-F6EECF244321}">
                <p14:modId xmlns:p14="http://schemas.microsoft.com/office/powerpoint/2010/main" val="1449091959"/>
              </p:ext>
            </p:extLst>
          </p:nvPr>
        </p:nvGraphicFramePr>
        <p:xfrm>
          <a:off x="885487" y="1357310"/>
          <a:ext cx="11668800" cy="5414966"/>
        </p:xfrm>
        <a:graphic>
          <a:graphicData uri="http://schemas.openxmlformats.org/drawingml/2006/table">
            <a:tbl>
              <a:tblPr firstRow="1" bandRow="1">
                <a:tableStyleId>{5C22544A-7EE6-4342-B048-85BDC9FD1C3A}</a:tableStyleId>
              </a:tblPr>
              <a:tblGrid>
                <a:gridCol w="1414799">
                  <a:extLst>
                    <a:ext uri="{9D8B030D-6E8A-4147-A177-3AD203B41FA5}">
                      <a16:colId xmlns:a16="http://schemas.microsoft.com/office/drawing/2014/main" val="2220768721"/>
                    </a:ext>
                  </a:extLst>
                </a:gridCol>
                <a:gridCol w="10254001">
                  <a:extLst>
                    <a:ext uri="{9D8B030D-6E8A-4147-A177-3AD203B41FA5}">
                      <a16:colId xmlns:a16="http://schemas.microsoft.com/office/drawing/2014/main" val="3161916989"/>
                    </a:ext>
                  </a:extLst>
                </a:gridCol>
              </a:tblGrid>
              <a:tr h="2369485">
                <a:tc>
                  <a:txBody>
                    <a:bodyPr/>
                    <a:lstStyle/>
                    <a:p>
                      <a:pPr algn="ctr"/>
                      <a:r>
                        <a:rPr lang="en-AU" sz="3000" b="0">
                          <a:solidFill>
                            <a:schemeClr val="tx1"/>
                          </a:solidFill>
                          <a:latin typeface="+mj-lt"/>
                        </a:rPr>
                        <a:t>10</a:t>
                      </a:r>
                    </a:p>
                  </a:txBody>
                  <a:tcPr anchor="ctr">
                    <a:lnB w="1905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185738" indent="0">
                        <a:spcBef>
                          <a:spcPts val="300"/>
                        </a:spcBef>
                        <a:spcAft>
                          <a:spcPts val="300"/>
                        </a:spcAft>
                        <a:buFont typeface="Arial" panose="020B0604020202020204" pitchFamily="34" charset="0"/>
                        <a:buNone/>
                      </a:pPr>
                      <a:r>
                        <a:rPr lang="en-AU" sz="1700" b="1">
                          <a:solidFill>
                            <a:srgbClr val="000000"/>
                          </a:solidFill>
                          <a:effectLst/>
                          <a:latin typeface="Arial" panose="020B0604020202020204" pitchFamily="34" charset="0"/>
                          <a:ea typeface="Yu Mincho" panose="02020400000000000000" pitchFamily="18" charset="-128"/>
                          <a:cs typeface="Calibri" panose="020F0502020204030204" pitchFamily="34" charset="0"/>
                        </a:rPr>
                        <a:t>Commission research </a:t>
                      </a:r>
                      <a:r>
                        <a:rPr lang="en-AU" sz="1700" b="0">
                          <a:solidFill>
                            <a:srgbClr val="000000"/>
                          </a:solidFill>
                          <a:effectLst/>
                          <a:latin typeface="Arial" panose="020B0604020202020204" pitchFamily="34" charset="0"/>
                          <a:ea typeface="Yu Mincho" panose="02020400000000000000" pitchFamily="18" charset="-128"/>
                          <a:cs typeface="Calibri" panose="020F0502020204030204" pitchFamily="34" charset="0"/>
                        </a:rPr>
                        <a:t>into areas identified by this study as warranting closer examination:</a:t>
                      </a:r>
                    </a:p>
                    <a:p>
                      <a:pPr marL="442913" indent="-257175">
                        <a:spcBef>
                          <a:spcPts val="300"/>
                        </a:spcBef>
                        <a:spcAft>
                          <a:spcPts val="300"/>
                        </a:spcAft>
                        <a:buFont typeface="Arial" panose="020B0604020202020204" pitchFamily="34" charset="0"/>
                        <a:buChar char="•"/>
                      </a:pPr>
                      <a:r>
                        <a:rPr lang="en-AU" sz="1700" b="0">
                          <a:solidFill>
                            <a:srgbClr val="000000"/>
                          </a:solidFill>
                          <a:effectLst/>
                          <a:latin typeface="Arial" panose="020B0604020202020204" pitchFamily="34" charset="0"/>
                          <a:ea typeface="Yu Mincho" panose="02020400000000000000" pitchFamily="18" charset="-128"/>
                          <a:cs typeface="Arial" panose="020B0604020202020204" pitchFamily="34" charset="0"/>
                        </a:rPr>
                        <a:t>The experiences of people who are victim-survivors of sexual violence but who have not made a report to police to identify ways to address barriers to reporting. </a:t>
                      </a:r>
                    </a:p>
                    <a:p>
                      <a:pPr marL="442913" indent="-257175">
                        <a:spcBef>
                          <a:spcPts val="300"/>
                        </a:spcBef>
                        <a:spcAft>
                          <a:spcPts val="300"/>
                        </a:spcAft>
                        <a:buFont typeface="Arial" panose="020B0604020202020204" pitchFamily="34" charset="0"/>
                        <a:buChar char="•"/>
                      </a:pPr>
                      <a:r>
                        <a:rPr lang="en-AU" sz="1700" b="0">
                          <a:solidFill>
                            <a:srgbClr val="000000"/>
                          </a:solidFill>
                          <a:effectLst/>
                          <a:latin typeface="Arial" panose="020B0604020202020204" pitchFamily="34" charset="0"/>
                          <a:ea typeface="Yu Mincho" panose="02020400000000000000" pitchFamily="18" charset="-128"/>
                          <a:cs typeface="Arial" panose="020B0604020202020204" pitchFamily="34" charset="0"/>
                        </a:rPr>
                        <a:t>Why, despite stronger case management approaches in the District Court, complainants are still experiencing adjournments and associated delays in their sexual offence matters.</a:t>
                      </a:r>
                    </a:p>
                    <a:p>
                      <a:pPr marL="442913" indent="-257175">
                        <a:spcBef>
                          <a:spcPts val="300"/>
                        </a:spcBef>
                        <a:spcAft>
                          <a:spcPts val="300"/>
                        </a:spcAft>
                        <a:buFont typeface="Arial" panose="020B0604020202020204" pitchFamily="34" charset="0"/>
                        <a:buChar char="•"/>
                      </a:pPr>
                      <a:r>
                        <a:rPr lang="en-AU" sz="1700" b="0">
                          <a:solidFill>
                            <a:srgbClr val="000000"/>
                          </a:solidFill>
                          <a:effectLst/>
                          <a:latin typeface="Arial" panose="020B0604020202020204" pitchFamily="34" charset="0"/>
                          <a:ea typeface="Yu Mincho" panose="02020400000000000000" pitchFamily="18" charset="-128"/>
                          <a:cs typeface="Arial" panose="020B0604020202020204" pitchFamily="34" charset="0"/>
                        </a:rPr>
                        <a:t>The experiences of Aboriginal and Torres Strait Islander communities in relation to sexual offending and engagement with the legal process.</a:t>
                      </a:r>
                    </a:p>
                  </a:txBody>
                  <a:tcPr marL="53975" marR="107950" marT="53975" marB="53975" anchor="ctr">
                    <a:lnB w="190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83174509"/>
                  </a:ext>
                </a:extLst>
              </a:tr>
              <a:tr h="689992">
                <a:tc>
                  <a:txBody>
                    <a:bodyPr/>
                    <a:lstStyle/>
                    <a:p>
                      <a:pPr algn="ctr"/>
                      <a:r>
                        <a:rPr lang="en-AU" sz="3000">
                          <a:latin typeface="+mj-lt"/>
                        </a:rPr>
                        <a:t>11</a:t>
                      </a:r>
                    </a:p>
                  </a:txBody>
                  <a:tcPr anchor="ct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185738" indent="0">
                        <a:spcBef>
                          <a:spcPts val="300"/>
                        </a:spcBef>
                        <a:spcAft>
                          <a:spcPts val="300"/>
                        </a:spcAft>
                      </a:pPr>
                      <a:r>
                        <a:rPr lang="en-AU" sz="1700" b="0">
                          <a:solidFill>
                            <a:srgbClr val="000000"/>
                          </a:solidFill>
                          <a:effectLst/>
                          <a:latin typeface="Arial" panose="020B0604020202020204" pitchFamily="34" charset="0"/>
                          <a:ea typeface="Yu Mincho" panose="02020400000000000000" pitchFamily="18" charset="-128"/>
                          <a:cs typeface="Arial" panose="020B0604020202020204" pitchFamily="34" charset="0"/>
                        </a:rPr>
                        <a:t>Conduct a </a:t>
                      </a:r>
                      <a:r>
                        <a:rPr lang="en-AU" sz="1700" b="1">
                          <a:solidFill>
                            <a:srgbClr val="000000"/>
                          </a:solidFill>
                          <a:effectLst/>
                          <a:latin typeface="Arial" panose="020B0604020202020204" pitchFamily="34" charset="0"/>
                          <a:ea typeface="Yu Mincho" panose="02020400000000000000" pitchFamily="18" charset="-128"/>
                          <a:cs typeface="Arial" panose="020B0604020202020204" pitchFamily="34" charset="0"/>
                        </a:rPr>
                        <a:t>demand, funding, and service model assessment of the WAS </a:t>
                      </a:r>
                      <a:r>
                        <a:rPr lang="en-AU" sz="1700" b="0">
                          <a:solidFill>
                            <a:srgbClr val="000000"/>
                          </a:solidFill>
                          <a:effectLst/>
                          <a:latin typeface="Arial" panose="020B0604020202020204" pitchFamily="34" charset="0"/>
                          <a:ea typeface="Yu Mincho" panose="02020400000000000000" pitchFamily="18" charset="-128"/>
                          <a:cs typeface="Arial" panose="020B0604020202020204" pitchFamily="34" charset="0"/>
                        </a:rPr>
                        <a:t>to determine what level of investment would ensure consistent provision of the service across the state</a:t>
                      </a:r>
                    </a:p>
                  </a:txBody>
                  <a:tcPr marL="53975" marR="107950" marT="53975" marB="53975" anchor="ct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196067370"/>
                  </a:ext>
                </a:extLst>
              </a:tr>
              <a:tr h="975505">
                <a:tc>
                  <a:txBody>
                    <a:bodyPr/>
                    <a:lstStyle/>
                    <a:p>
                      <a:pPr algn="ctr"/>
                      <a:r>
                        <a:rPr lang="en-AU" sz="3000">
                          <a:latin typeface="+mj-lt"/>
                        </a:rPr>
                        <a:t>12</a:t>
                      </a:r>
                    </a:p>
                  </a:txBody>
                  <a:tcPr anchor="ct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185738" indent="0">
                        <a:spcBef>
                          <a:spcPts val="300"/>
                        </a:spcBef>
                        <a:spcAft>
                          <a:spcPts val="300"/>
                        </a:spcAft>
                      </a:pPr>
                      <a:r>
                        <a:rPr lang="en-AU" sz="1700" b="0">
                          <a:solidFill>
                            <a:srgbClr val="000000"/>
                          </a:solidFill>
                          <a:effectLst/>
                          <a:latin typeface="Arial" panose="020B0604020202020204" pitchFamily="34" charset="0"/>
                          <a:ea typeface="Yu Mincho" panose="02020400000000000000" pitchFamily="18" charset="-128"/>
                          <a:cs typeface="Arial" panose="020B0604020202020204" pitchFamily="34" charset="0"/>
                        </a:rPr>
                        <a:t>Conduct a </a:t>
                      </a:r>
                      <a:r>
                        <a:rPr lang="en-AU" sz="1700" b="1">
                          <a:solidFill>
                            <a:srgbClr val="000000"/>
                          </a:solidFill>
                          <a:effectLst/>
                          <a:latin typeface="Arial" panose="020B0604020202020204" pitchFamily="34" charset="0"/>
                          <a:ea typeface="Yu Mincho" panose="02020400000000000000" pitchFamily="18" charset="-128"/>
                          <a:cs typeface="Arial" panose="020B0604020202020204" pitchFamily="34" charset="0"/>
                        </a:rPr>
                        <a:t>demand and funding review of the statewide NSW Health SAS network </a:t>
                      </a:r>
                      <a:r>
                        <a:rPr lang="en-AU" sz="1700" b="0">
                          <a:solidFill>
                            <a:srgbClr val="000000"/>
                          </a:solidFill>
                          <a:effectLst/>
                          <a:latin typeface="Arial" panose="020B0604020202020204" pitchFamily="34" charset="0"/>
                          <a:ea typeface="Yu Mincho" panose="02020400000000000000" pitchFamily="18" charset="-128"/>
                          <a:cs typeface="Arial" panose="020B0604020202020204" pitchFamily="34" charset="0"/>
                        </a:rPr>
                        <a:t>to determine what level of investment would ensure consistent provision of specialist, therapeutic supports across the state</a:t>
                      </a:r>
                    </a:p>
                  </a:txBody>
                  <a:tcPr marL="53975" marR="107950" marT="53975" marB="53975" anchor="ct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83628719"/>
                  </a:ext>
                </a:extLst>
              </a:tr>
              <a:tr h="689992">
                <a:tc>
                  <a:txBody>
                    <a:bodyPr/>
                    <a:lstStyle/>
                    <a:p>
                      <a:pPr algn="ctr"/>
                      <a:r>
                        <a:rPr lang="en-AU" sz="3000">
                          <a:latin typeface="+mj-lt"/>
                        </a:rPr>
                        <a:t>13</a:t>
                      </a:r>
                    </a:p>
                  </a:txBody>
                  <a:tcPr anchor="ct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185738" indent="0">
                        <a:spcBef>
                          <a:spcPts val="300"/>
                        </a:spcBef>
                        <a:spcAft>
                          <a:spcPts val="300"/>
                        </a:spcAft>
                      </a:pPr>
                      <a:r>
                        <a:rPr lang="en-AU" sz="1700" b="0">
                          <a:solidFill>
                            <a:srgbClr val="000000"/>
                          </a:solidFill>
                          <a:effectLst/>
                          <a:latin typeface="Arial" panose="020B0604020202020204" pitchFamily="34" charset="0"/>
                          <a:ea typeface="Yu Mincho" panose="02020400000000000000" pitchFamily="18" charset="-128"/>
                          <a:cs typeface="Arial" panose="020B0604020202020204" pitchFamily="34" charset="0"/>
                        </a:rPr>
                        <a:t>Explore the development of a </a:t>
                      </a:r>
                      <a:r>
                        <a:rPr lang="en-AU" sz="1700" b="1">
                          <a:solidFill>
                            <a:srgbClr val="000000"/>
                          </a:solidFill>
                          <a:effectLst/>
                          <a:latin typeface="Arial" panose="020B0604020202020204" pitchFamily="34" charset="0"/>
                          <a:ea typeface="Yu Mincho" panose="02020400000000000000" pitchFamily="18" charset="-128"/>
                          <a:cs typeface="Arial" panose="020B0604020202020204" pitchFamily="34" charset="0"/>
                        </a:rPr>
                        <a:t>sexual violence Restorative Justice Service </a:t>
                      </a:r>
                      <a:r>
                        <a:rPr lang="en-AU" sz="1700" b="0">
                          <a:solidFill>
                            <a:srgbClr val="000000"/>
                          </a:solidFill>
                          <a:effectLst/>
                          <a:latin typeface="Arial" panose="020B0604020202020204" pitchFamily="34" charset="0"/>
                          <a:ea typeface="Yu Mincho" panose="02020400000000000000" pitchFamily="18" charset="-128"/>
                          <a:cs typeface="Arial" panose="020B0604020202020204" pitchFamily="34" charset="0"/>
                        </a:rPr>
                        <a:t>to deliver restorative approaches in sexual offence matters</a:t>
                      </a:r>
                    </a:p>
                  </a:txBody>
                  <a:tcPr marL="53975" marR="107950" marT="53975" marB="53975" anchor="ct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08401382"/>
                  </a:ext>
                </a:extLst>
              </a:tr>
              <a:tr h="689992">
                <a:tc>
                  <a:txBody>
                    <a:bodyPr/>
                    <a:lstStyle/>
                    <a:p>
                      <a:pPr algn="ctr"/>
                      <a:r>
                        <a:rPr lang="en-AU" sz="3000">
                          <a:latin typeface="+mj-lt"/>
                        </a:rPr>
                        <a:t>14</a:t>
                      </a:r>
                    </a:p>
                  </a:txBody>
                  <a:tcPr anchor="ct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marL="185738" indent="0">
                        <a:spcBef>
                          <a:spcPts val="300"/>
                        </a:spcBef>
                        <a:spcAft>
                          <a:spcPts val="300"/>
                        </a:spcAft>
                      </a:pPr>
                      <a:r>
                        <a:rPr lang="en-AU" sz="1700" b="0">
                          <a:solidFill>
                            <a:srgbClr val="000000"/>
                          </a:solidFill>
                          <a:effectLst/>
                          <a:latin typeface="Arial" panose="020B0604020202020204" pitchFamily="34" charset="0"/>
                          <a:ea typeface="Yu Mincho" panose="02020400000000000000" pitchFamily="18" charset="-128"/>
                          <a:cs typeface="Arial" panose="020B0604020202020204" pitchFamily="34" charset="0"/>
                        </a:rPr>
                        <a:t>Commit to </a:t>
                      </a:r>
                      <a:r>
                        <a:rPr lang="en-AU" sz="1700" b="1">
                          <a:solidFill>
                            <a:srgbClr val="000000"/>
                          </a:solidFill>
                          <a:effectLst/>
                          <a:latin typeface="Arial" panose="020B0604020202020204" pitchFamily="34" charset="0"/>
                          <a:ea typeface="Yu Mincho" panose="02020400000000000000" pitchFamily="18" charset="-128"/>
                          <a:cs typeface="Arial" panose="020B0604020202020204" pitchFamily="34" charset="0"/>
                        </a:rPr>
                        <a:t>public reporting </a:t>
                      </a:r>
                      <a:r>
                        <a:rPr lang="en-AU" sz="1700" b="0">
                          <a:solidFill>
                            <a:srgbClr val="000000"/>
                          </a:solidFill>
                          <a:effectLst/>
                          <a:latin typeface="Arial" panose="020B0604020202020204" pitchFamily="34" charset="0"/>
                          <a:ea typeface="Yu Mincho" panose="02020400000000000000" pitchFamily="18" charset="-128"/>
                          <a:cs typeface="Arial" panose="020B0604020202020204" pitchFamily="34" charset="0"/>
                        </a:rPr>
                        <a:t>on the timeliness of sexual offences, the number of sexual offence matters that are withdrawn, and reasons for the outcomes of sexual offence matters</a:t>
                      </a:r>
                    </a:p>
                  </a:txBody>
                  <a:tcPr marL="53975" marR="107950" marT="53975" marB="53975" anchor="ct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861282278"/>
                  </a:ext>
                </a:extLst>
              </a:tr>
            </a:tbl>
          </a:graphicData>
        </a:graphic>
      </p:graphicFrame>
    </p:spTree>
    <p:extLst>
      <p:ext uri="{BB962C8B-B14F-4D97-AF65-F5344CB8AC3E}">
        <p14:creationId xmlns:p14="http://schemas.microsoft.com/office/powerpoint/2010/main" val="554257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11F4CDA-CCA6-0B2F-A50E-648789EBD8A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5" name="think-cell data - do not delete" hidden="1">
                        <a:extLst>
                          <a:ext uri="{FF2B5EF4-FFF2-40B4-BE49-F238E27FC236}">
                            <a16:creationId xmlns:a16="http://schemas.microsoft.com/office/drawing/2014/main" id="{511F4CDA-CCA6-0B2F-A50E-648789EBD8A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GB"/>
              <a:t>With thanks  </a:t>
            </a:r>
          </a:p>
        </p:txBody>
      </p:sp>
      <p:sp>
        <p:nvSpPr>
          <p:cNvPr id="3" name="Text Placeholder 2">
            <a:extLst>
              <a:ext uri="{FF2B5EF4-FFF2-40B4-BE49-F238E27FC236}">
                <a16:creationId xmlns:a16="http://schemas.microsoft.com/office/drawing/2014/main" id="{EB71634E-DA79-4D79-AC5D-B69D7518AA7B}"/>
              </a:ext>
            </a:extLst>
          </p:cNvPr>
          <p:cNvSpPr>
            <a:spLocks noGrp="1"/>
          </p:cNvSpPr>
          <p:nvPr>
            <p:ph type="body" sz="quarter" idx="11"/>
          </p:nvPr>
        </p:nvSpPr>
        <p:spPr/>
        <p:txBody>
          <a:bodyPr/>
          <a:lstStyle/>
          <a:p>
            <a:endParaRPr lang="en-AU"/>
          </a:p>
        </p:txBody>
      </p:sp>
      <p:sp>
        <p:nvSpPr>
          <p:cNvPr id="9" name="Text Placeholder 8">
            <a:extLst>
              <a:ext uri="{FF2B5EF4-FFF2-40B4-BE49-F238E27FC236}">
                <a16:creationId xmlns:a16="http://schemas.microsoft.com/office/drawing/2014/main" id="{7B233DEF-7DC0-4763-B674-7810CC6F3163}"/>
              </a:ext>
            </a:extLst>
          </p:cNvPr>
          <p:cNvSpPr>
            <a:spLocks noGrp="1"/>
          </p:cNvSpPr>
          <p:nvPr>
            <p:ph type="body" sz="quarter" idx="12"/>
          </p:nvPr>
        </p:nvSpPr>
        <p:spPr/>
        <p:txBody>
          <a:bodyPr/>
          <a:lstStyle/>
          <a:p>
            <a:r>
              <a:rPr lang="en-GB"/>
              <a:t>05</a:t>
            </a:r>
          </a:p>
        </p:txBody>
      </p:sp>
    </p:spTree>
    <p:extLst>
      <p:ext uri="{BB962C8B-B14F-4D97-AF65-F5344CB8AC3E}">
        <p14:creationId xmlns:p14="http://schemas.microsoft.com/office/powerpoint/2010/main" val="3889890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236DBB-0B03-9977-CA53-F8F89FD9BFB7}"/>
              </a:ext>
            </a:extLst>
          </p:cNvPr>
          <p:cNvSpPr>
            <a:spLocks noGrp="1"/>
          </p:cNvSpPr>
          <p:nvPr>
            <p:ph type="body" sz="quarter" idx="10"/>
          </p:nvPr>
        </p:nvSpPr>
        <p:spPr/>
        <p:txBody>
          <a:bodyPr/>
          <a:lstStyle/>
          <a:p>
            <a:pPr>
              <a:spcAft>
                <a:spcPts val="1200"/>
              </a:spcAft>
            </a:pPr>
            <a:r>
              <a:rPr lang="en-AU" sz="3000" dirty="0"/>
              <a:t>With thanks to:</a:t>
            </a:r>
          </a:p>
          <a:p>
            <a:pPr marL="885825" lvl="4" indent="-342900">
              <a:spcAft>
                <a:spcPts val="1200"/>
              </a:spcAft>
            </a:pPr>
            <a:r>
              <a:rPr lang="en-AU" sz="3000" dirty="0"/>
              <a:t>Riley Ellard, Lauren Gale, Eliza Hew, Samara Young, Kaylyn Thyssen, Catherine Caruana, Caitlin Stone, Katherine Ogilvie, Danielle Woolley, and Glenn Took</a:t>
            </a:r>
          </a:p>
          <a:p>
            <a:pPr marL="885825" lvl="4" indent="-342900">
              <a:spcAft>
                <a:spcPts val="1200"/>
              </a:spcAft>
            </a:pPr>
            <a:r>
              <a:rPr lang="en-AU" sz="3000" dirty="0"/>
              <a:t>BOCSAR for commissioning this important research</a:t>
            </a:r>
          </a:p>
          <a:p>
            <a:pPr marL="885825" lvl="4" indent="-342900">
              <a:spcAft>
                <a:spcPts val="1200"/>
              </a:spcAft>
            </a:pPr>
            <a:r>
              <a:rPr lang="en-AU" sz="3000" dirty="0"/>
              <a:t>And finally to the informants and victim-survivors who were so generous with their time and insights</a:t>
            </a:r>
          </a:p>
        </p:txBody>
      </p:sp>
      <p:sp>
        <p:nvSpPr>
          <p:cNvPr id="3" name="Title 2">
            <a:extLst>
              <a:ext uri="{FF2B5EF4-FFF2-40B4-BE49-F238E27FC236}">
                <a16:creationId xmlns:a16="http://schemas.microsoft.com/office/drawing/2014/main" id="{CB4DD3AF-58D6-2B19-B799-4E68093FE1AA}"/>
              </a:ext>
            </a:extLst>
          </p:cNvPr>
          <p:cNvSpPr>
            <a:spLocks noGrp="1"/>
          </p:cNvSpPr>
          <p:nvPr>
            <p:ph type="title"/>
          </p:nvPr>
        </p:nvSpPr>
        <p:spPr/>
        <p:txBody>
          <a:bodyPr/>
          <a:lstStyle/>
          <a:p>
            <a:r>
              <a:rPr lang="en-AU" dirty="0"/>
              <a:t>Developing this report was a team effort</a:t>
            </a:r>
          </a:p>
        </p:txBody>
      </p:sp>
    </p:spTree>
    <p:extLst>
      <p:ext uri="{BB962C8B-B14F-4D97-AF65-F5344CB8AC3E}">
        <p14:creationId xmlns:p14="http://schemas.microsoft.com/office/powerpoint/2010/main" val="3742923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9">
            <a:extLst>
              <a:ext uri="{FF2B5EF4-FFF2-40B4-BE49-F238E27FC236}">
                <a16:creationId xmlns:a16="http://schemas.microsoft.com/office/drawing/2014/main" id="{2F5A846C-7027-461C-82CF-90667EA36959}"/>
              </a:ext>
            </a:extLst>
          </p:cNvPr>
          <p:cNvSpPr txBox="1">
            <a:spLocks/>
          </p:cNvSpPr>
          <p:nvPr/>
        </p:nvSpPr>
        <p:spPr>
          <a:xfrm>
            <a:off x="892651" y="2158573"/>
            <a:ext cx="10470114" cy="1097802"/>
          </a:xfrm>
          <a:prstGeom prst="rect">
            <a:avLst/>
          </a:prstGeom>
        </p:spPr>
        <p:txBody>
          <a:bodyPr vert="horz" wrap="square" lIns="0" tIns="0" rIns="0" bIns="0" numCol="3" spcCol="360000" anchor="t" anchorCtr="0" compatLnSpc="1">
            <a:prstTxWarp prst="textNoShape">
              <a:avLst/>
            </a:prstTxWarp>
            <a:noAutofit/>
          </a:bodyPr>
          <a:lstStyle>
            <a:lvl1pPr marL="0" indent="0" algn="l" defTabSz="914400" rtl="0" eaLnBrk="1" latinLnBrk="0" hangingPunct="1">
              <a:lnSpc>
                <a:spcPct val="100000"/>
              </a:lnSpc>
              <a:spcBef>
                <a:spcPts val="0"/>
              </a:spcBef>
              <a:spcAft>
                <a:spcPts val="600"/>
              </a:spcAft>
              <a:buFontTx/>
              <a:buNone/>
              <a:defRPr sz="14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4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4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400" kern="1200">
                <a:solidFill>
                  <a:schemeClr val="tx1"/>
                </a:solidFill>
                <a:latin typeface="+mn-lt"/>
                <a:ea typeface="+mn-ea"/>
                <a:cs typeface="+mn-cs"/>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400" kern="1200" baseline="0">
                <a:solidFill>
                  <a:schemeClr val="tx1"/>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a:lnSpc>
                <a:spcPct val="107000"/>
              </a:lnSpc>
              <a:spcBef>
                <a:spcPts val="1200"/>
              </a:spcBef>
              <a:spcAft>
                <a:spcPts val="600"/>
              </a:spcAft>
            </a:pPr>
            <a:r>
              <a:rPr lang="en-AU" b="1">
                <a:solidFill>
                  <a:schemeClr val="bg1"/>
                </a:solidFill>
                <a:effectLst/>
                <a:latin typeface="Arial" panose="020B0604020202020204" pitchFamily="34" charset="0"/>
                <a:ea typeface="Yu Gothic Light" panose="020B0300000000000000" pitchFamily="34" charset="-128"/>
                <a:cs typeface="Times New Roman" panose="02020603050405020304" pitchFamily="18" charset="0"/>
              </a:rPr>
              <a:t>Danielle Woolley</a:t>
            </a:r>
          </a:p>
          <a:p>
            <a:pPr>
              <a:lnSpc>
                <a:spcPct val="107000"/>
              </a:lnSpc>
              <a:spcAft>
                <a:spcPts val="600"/>
              </a:spcAft>
            </a:pPr>
            <a:r>
              <a:rPr lang="en-AU" b="0" i="1">
                <a:solidFill>
                  <a:schemeClr val="bg1"/>
                </a:solidFill>
                <a:effectLst/>
                <a:latin typeface="Arial" panose="020B0604020202020204" pitchFamily="34" charset="0"/>
                <a:ea typeface="Calibri" panose="020F0502020204030204" pitchFamily="34" charset="0"/>
                <a:cs typeface="Arial" panose="020B0604020202020204" pitchFamily="34" charset="0"/>
              </a:rPr>
              <a:t>Partner</a:t>
            </a:r>
            <a:endParaRPr lang="en-AU"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600"/>
              </a:spcAft>
            </a:pPr>
            <a:r>
              <a:rPr lang="en-AU" b="0">
                <a:solidFill>
                  <a:schemeClr val="bg1"/>
                </a:solidFill>
                <a:effectLst/>
                <a:latin typeface="Arial" panose="020B0604020202020204" pitchFamily="34" charset="0"/>
                <a:ea typeface="Calibri" panose="020F0502020204030204" pitchFamily="34" charset="0"/>
                <a:cs typeface="Arial" panose="020B0604020202020204" pitchFamily="34" charset="0"/>
              </a:rPr>
              <a:t>Health, Ageing and Human Services</a:t>
            </a:r>
          </a:p>
          <a:p>
            <a:pPr>
              <a:lnSpc>
                <a:spcPct val="107000"/>
              </a:lnSpc>
              <a:spcAft>
                <a:spcPts val="600"/>
              </a:spcAft>
            </a:pPr>
            <a:r>
              <a:rPr lang="en-AU" b="0">
                <a:solidFill>
                  <a:schemeClr val="bg1"/>
                </a:solidFill>
                <a:effectLst/>
                <a:latin typeface="Arial" panose="020B0604020202020204" pitchFamily="34" charset="0"/>
                <a:ea typeface="Calibri" panose="020F0502020204030204" pitchFamily="34" charset="0"/>
                <a:cs typeface="Arial" panose="020B0604020202020204" pitchFamily="34" charset="0"/>
              </a:rPr>
              <a:t>Tel: +61 2 9335 8765</a:t>
            </a:r>
          </a:p>
          <a:p>
            <a:pPr>
              <a:lnSpc>
                <a:spcPct val="107000"/>
              </a:lnSpc>
              <a:spcAft>
                <a:spcPts val="600"/>
              </a:spcAft>
            </a:pPr>
            <a:r>
              <a:rPr lang="en-AU" b="0">
                <a:solidFill>
                  <a:schemeClr val="bg1"/>
                </a:solidFill>
                <a:effectLst/>
                <a:latin typeface="Arial" panose="020B0604020202020204" pitchFamily="34" charset="0"/>
                <a:ea typeface="Calibri" panose="020F0502020204030204" pitchFamily="34" charset="0"/>
                <a:cs typeface="Arial" panose="020B0604020202020204" pitchFamily="34" charset="0"/>
                <a:hlinkClick r:id="rId4"/>
              </a:rPr>
              <a:t>dwoolley@kpmg.com.au</a:t>
            </a:r>
            <a:endParaRPr lang="en-AU"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1200"/>
              </a:spcBef>
              <a:spcAft>
                <a:spcPts val="600"/>
              </a:spcAft>
            </a:pPr>
            <a:r>
              <a:rPr lang="en-AU">
                <a:solidFill>
                  <a:schemeClr val="bg1"/>
                </a:solidFill>
                <a:effectLst/>
                <a:latin typeface="Arial" panose="020B0604020202020204" pitchFamily="34" charset="0"/>
                <a:ea typeface="Yu Gothic Light" panose="020B0300000000000000" pitchFamily="34" charset="-128"/>
                <a:cs typeface="Times New Roman" panose="02020603050405020304" pitchFamily="18" charset="0"/>
              </a:rPr>
              <a:t>Elena Campbell</a:t>
            </a:r>
          </a:p>
          <a:p>
            <a:pPr>
              <a:lnSpc>
                <a:spcPct val="107000"/>
              </a:lnSpc>
              <a:spcAft>
                <a:spcPts val="600"/>
              </a:spcAft>
            </a:pPr>
            <a:r>
              <a:rPr lang="en-AU" b="0" i="1">
                <a:solidFill>
                  <a:schemeClr val="bg1"/>
                </a:solidFill>
                <a:effectLst/>
                <a:latin typeface="Arial" panose="020B0604020202020204" pitchFamily="34" charset="0"/>
                <a:ea typeface="Calibri" panose="020F0502020204030204" pitchFamily="34" charset="0"/>
                <a:cs typeface="Arial" panose="020B0604020202020204" pitchFamily="34" charset="0"/>
              </a:rPr>
              <a:t>Principal Researcher</a:t>
            </a:r>
            <a:endParaRPr lang="en-AU"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600"/>
              </a:spcAft>
            </a:pPr>
            <a:r>
              <a:rPr lang="en-AU" b="0">
                <a:solidFill>
                  <a:schemeClr val="bg1"/>
                </a:solidFill>
                <a:effectLst/>
                <a:latin typeface="Arial" panose="020B0604020202020204" pitchFamily="34" charset="0"/>
                <a:ea typeface="Calibri" panose="020F0502020204030204" pitchFamily="34" charset="0"/>
                <a:cs typeface="Arial" panose="020B0604020202020204" pitchFamily="34" charset="0"/>
              </a:rPr>
              <a:t>Centre for Innovative Justice, RMIT</a:t>
            </a:r>
          </a:p>
          <a:p>
            <a:pPr>
              <a:lnSpc>
                <a:spcPct val="107000"/>
              </a:lnSpc>
              <a:spcAft>
                <a:spcPts val="600"/>
              </a:spcAft>
            </a:pPr>
            <a:r>
              <a:rPr lang="en-AU" b="0">
                <a:solidFill>
                  <a:schemeClr val="bg1"/>
                </a:solidFill>
                <a:effectLst/>
                <a:latin typeface="Arial" panose="020B0604020202020204" pitchFamily="34" charset="0"/>
                <a:ea typeface="Calibri" panose="020F0502020204030204" pitchFamily="34" charset="0"/>
                <a:cs typeface="Arial" panose="020B0604020202020204" pitchFamily="34" charset="0"/>
                <a:hlinkClick r:id="rId5"/>
              </a:rPr>
              <a:t>elenaeve.campbell@rmit.edu.au</a:t>
            </a:r>
            <a:endParaRPr lang="en-AU"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600"/>
              </a:spcAft>
            </a:pPr>
            <a:endParaRPr lang="en-AU">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1200"/>
              </a:spcBef>
              <a:spcAft>
                <a:spcPts val="600"/>
              </a:spcAft>
            </a:pPr>
            <a:r>
              <a:rPr lang="en-AU" b="1">
                <a:solidFill>
                  <a:schemeClr val="bg1"/>
                </a:solidFill>
                <a:effectLst/>
                <a:latin typeface="Arial" panose="020B0604020202020204" pitchFamily="34" charset="0"/>
                <a:ea typeface="Yu Gothic Light" panose="020B0300000000000000" pitchFamily="34" charset="-128"/>
                <a:cs typeface="Times New Roman" panose="02020603050405020304" pitchFamily="18" charset="0"/>
              </a:rPr>
              <a:t>Frances Lockie</a:t>
            </a:r>
          </a:p>
          <a:p>
            <a:pPr>
              <a:lnSpc>
                <a:spcPct val="107000"/>
              </a:lnSpc>
              <a:spcAft>
                <a:spcPts val="600"/>
              </a:spcAft>
            </a:pPr>
            <a:r>
              <a:rPr lang="en-AU" b="0" i="1">
                <a:solidFill>
                  <a:schemeClr val="bg1"/>
                </a:solidFill>
                <a:effectLst/>
                <a:latin typeface="Arial" panose="020B0604020202020204" pitchFamily="34" charset="0"/>
                <a:ea typeface="Calibri" panose="020F0502020204030204" pitchFamily="34" charset="0"/>
                <a:cs typeface="Arial" panose="020B0604020202020204" pitchFamily="34" charset="0"/>
              </a:rPr>
              <a:t>Project Director</a:t>
            </a:r>
            <a:endParaRPr lang="en-AU" b="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600"/>
              </a:spcAft>
            </a:pPr>
            <a:r>
              <a:rPr lang="en-AU" b="0">
                <a:solidFill>
                  <a:schemeClr val="bg1"/>
                </a:solidFill>
                <a:effectLst/>
                <a:latin typeface="Arial" panose="020B0604020202020204" pitchFamily="34" charset="0"/>
                <a:ea typeface="Calibri" panose="020F0502020204030204" pitchFamily="34" charset="0"/>
                <a:cs typeface="Arial" panose="020B0604020202020204" pitchFamily="34" charset="0"/>
              </a:rPr>
              <a:t>Health, Ageing and Human Services</a:t>
            </a:r>
          </a:p>
          <a:p>
            <a:pPr>
              <a:lnSpc>
                <a:spcPct val="107000"/>
              </a:lnSpc>
              <a:spcAft>
                <a:spcPts val="600"/>
              </a:spcAft>
            </a:pPr>
            <a:r>
              <a:rPr lang="en-AU" b="0">
                <a:solidFill>
                  <a:schemeClr val="bg1"/>
                </a:solidFill>
                <a:effectLst/>
                <a:latin typeface="Arial" panose="020B0604020202020204" pitchFamily="34" charset="0"/>
                <a:ea typeface="Calibri" panose="020F0502020204030204" pitchFamily="34" charset="0"/>
                <a:cs typeface="Arial" panose="020B0604020202020204" pitchFamily="34" charset="0"/>
              </a:rPr>
              <a:t>Tel: +61 2 9346 5681</a:t>
            </a:r>
          </a:p>
          <a:p>
            <a:pPr>
              <a:lnSpc>
                <a:spcPct val="107000"/>
              </a:lnSpc>
              <a:spcAft>
                <a:spcPts val="600"/>
              </a:spcAft>
            </a:pPr>
            <a:r>
              <a:rPr lang="en-AU" b="0">
                <a:solidFill>
                  <a:schemeClr val="bg1"/>
                </a:solidFill>
                <a:effectLst/>
                <a:latin typeface="Arial" panose="020B0604020202020204" pitchFamily="34" charset="0"/>
                <a:ea typeface="Calibri" panose="020F0502020204030204" pitchFamily="34" charset="0"/>
                <a:cs typeface="Arial" panose="020B0604020202020204" pitchFamily="34" charset="0"/>
                <a:hlinkClick r:id="rId6"/>
              </a:rPr>
              <a:t>flockie@kpmg.com.au</a:t>
            </a:r>
            <a:endParaRPr lang="en-AU" b="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0C5310C6-271E-473C-9EBA-C0FE7C695751}"/>
              </a:ext>
            </a:extLst>
          </p:cNvPr>
          <p:cNvSpPr txBox="1"/>
          <p:nvPr/>
        </p:nvSpPr>
        <p:spPr>
          <a:xfrm>
            <a:off x="892651" y="1611725"/>
            <a:ext cx="4207632" cy="368300"/>
          </a:xfrm>
          <a:prstGeom prst="rect">
            <a:avLst/>
          </a:prstGeom>
          <a:noFill/>
        </p:spPr>
        <p:txBody>
          <a:bodyPr wrap="square" lIns="0" tIns="0" rIns="0" bIns="0" rtlCol="0">
            <a:noAutofit/>
          </a:bodyPr>
          <a:lstStyle/>
          <a:p>
            <a:pPr eaLnBrk="1" hangingPunct="1">
              <a:lnSpc>
                <a:spcPct val="70000"/>
              </a:lnSpc>
            </a:pPr>
            <a:r>
              <a:rPr lang="en-AU" sz="2400" b="1">
                <a:solidFill>
                  <a:schemeClr val="bg1"/>
                </a:solidFill>
                <a:ea typeface="+mj-ea"/>
                <a:cs typeface="+mj-cs"/>
              </a:rPr>
              <a:t>Contacts:</a:t>
            </a:r>
          </a:p>
        </p:txBody>
      </p:sp>
      <p:sp>
        <p:nvSpPr>
          <p:cNvPr id="10" name="Text Placeholder 1"/>
          <p:cNvSpPr>
            <a:spLocks noGrp="1"/>
          </p:cNvSpPr>
          <p:nvPr>
            <p:ph type="body" sz="quarter" idx="10"/>
            <p:custDataLst>
              <p:tags r:id="rId1"/>
            </p:custDataLst>
          </p:nvPr>
        </p:nvSpPr>
        <p:spPr/>
        <p:txBody>
          <a:bodyPr anchor="t"/>
          <a:lstStyle/>
          <a:p>
            <a:pPr>
              <a:defRPr/>
            </a:pPr>
            <a:r>
              <a:rPr lang="en-AU" sz="800"/>
              <a:t>©2023 KPMG, an Australian partnership and a member firm of the KPMG global organisation of independent member firms affiliated with KPMG International Limited, a private English company limited by guarantee. All rights reserved. </a:t>
            </a:r>
          </a:p>
          <a:p>
            <a:pPr>
              <a:defRPr/>
            </a:pPr>
            <a:r>
              <a:rPr lang="en-AU" sz="800"/>
              <a:t>The KPMG name and logo are trademarks used under license by the independent member firms of the KPMG global organisation. </a:t>
            </a:r>
          </a:p>
          <a:p>
            <a:pPr>
              <a:defRPr/>
            </a:pPr>
            <a:r>
              <a:rPr lang="en-AU" sz="800"/>
              <a:t>This presentation provides a summary of KPMG’s findings during the course of the work undertaken for Department of Communities and Justice under the terms of the engagement letter/contract dated 2 December 2021.  The contents of this presentation do not represent our conclusive findings, which will only be contained in our final detailed report.</a:t>
            </a:r>
          </a:p>
          <a:p>
            <a:pPr>
              <a:defRPr/>
            </a:pPr>
            <a:r>
              <a:rPr lang="en-AU" sz="800"/>
              <a:t>This report has been prepared at the request of Department of Communities and Justice in accordance with the terms of KPMG’s contract dated 2 December 2021. Other than our responsibility to Department of Communities and Justice, neither KPMG nor any member or employee of KPMG undertakes responsibility arising in any way from reliance placed by a third party on this report. Any reliance placed is that party’s sole responsibility. </a:t>
            </a:r>
            <a:endParaRPr lang="en-GB" sz="800"/>
          </a:p>
        </p:txBody>
      </p:sp>
      <p:pic>
        <p:nvPicPr>
          <p:cNvPr id="2" name="Picture 1" descr="A group of circles with a black background&#10;&#10;Description automatically generated">
            <a:extLst>
              <a:ext uri="{FF2B5EF4-FFF2-40B4-BE49-F238E27FC236}">
                <a16:creationId xmlns:a16="http://schemas.microsoft.com/office/drawing/2014/main" id="{3C45C369-5A50-ABA8-113B-C73E5AF92F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54255" y="546631"/>
            <a:ext cx="2388801" cy="491093"/>
          </a:xfrm>
          <a:prstGeom prst="rect">
            <a:avLst/>
          </a:prstGeom>
        </p:spPr>
      </p:pic>
    </p:spTree>
    <p:extLst>
      <p:ext uri="{BB962C8B-B14F-4D97-AF65-F5344CB8AC3E}">
        <p14:creationId xmlns:p14="http://schemas.microsoft.com/office/powerpoint/2010/main" val="2412190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60629-4EBB-3562-FAD2-B1EA8FABE529}"/>
              </a:ext>
            </a:extLst>
          </p:cNvPr>
          <p:cNvSpPr>
            <a:spLocks noGrp="1"/>
          </p:cNvSpPr>
          <p:nvPr>
            <p:ph type="title"/>
          </p:nvPr>
        </p:nvSpPr>
        <p:spPr/>
        <p:txBody>
          <a:bodyPr/>
          <a:lstStyle/>
          <a:p>
            <a:r>
              <a:rPr lang="en-US"/>
              <a:t>Background and scope </a:t>
            </a:r>
            <a:endParaRPr lang="en-AU"/>
          </a:p>
        </p:txBody>
      </p:sp>
      <p:sp>
        <p:nvSpPr>
          <p:cNvPr id="3" name="Text Placeholder 2">
            <a:extLst>
              <a:ext uri="{FF2B5EF4-FFF2-40B4-BE49-F238E27FC236}">
                <a16:creationId xmlns:a16="http://schemas.microsoft.com/office/drawing/2014/main" id="{4E96C72B-D927-2DFE-CB72-5CB087E47D5A}"/>
              </a:ext>
            </a:extLst>
          </p:cNvPr>
          <p:cNvSpPr>
            <a:spLocks noGrp="1"/>
          </p:cNvSpPr>
          <p:nvPr>
            <p:ph type="body" sz="quarter" idx="10"/>
          </p:nvPr>
        </p:nvSpPr>
        <p:spPr>
          <a:xfrm>
            <a:off x="885485" y="2336266"/>
            <a:ext cx="5476444" cy="4274695"/>
          </a:xfrm>
        </p:spPr>
        <p:txBody>
          <a:bodyPr/>
          <a:lstStyle/>
          <a:p>
            <a:pPr marL="0" marR="0" lvl="1" indent="0" algn="l" defTabSz="914400" rtl="0" eaLnBrk="1" fontAlgn="auto" latinLnBrk="0" hangingPunct="1">
              <a:lnSpc>
                <a:spcPct val="100000"/>
              </a:lnSpc>
              <a:spcBef>
                <a:spcPts val="0"/>
              </a:spcBef>
              <a:spcAft>
                <a:spcPts val="600"/>
              </a:spcAft>
              <a:buClrTx/>
              <a:buSzTx/>
              <a:buFontTx/>
              <a:buNone/>
              <a:tabLst/>
              <a:defRPr/>
            </a:pPr>
            <a:r>
              <a:rPr kumimoji="0" lang="en-AU" sz="1550" b="0" i="0" u="none" strike="noStrike" kern="1200" cap="none" spc="0" normalizeH="0" baseline="0" noProof="0" dirty="0">
                <a:ln>
                  <a:noFill/>
                </a:ln>
                <a:solidFill>
                  <a:srgbClr val="000000"/>
                </a:solidFill>
                <a:effectLst/>
                <a:uLnTx/>
                <a:uFillTx/>
                <a:latin typeface="Arial"/>
                <a:ea typeface="+mn-ea"/>
                <a:cs typeface="+mn-cs"/>
              </a:rPr>
              <a:t>KPMG, in partnership with RMIT University’s Centre for Innovative Justice (the CIJ), was engaged by BOCSAR to undertake an interview study to provide a detailed understanding of complainant and stakeholder experiences in the NSW criminal justice system. </a:t>
            </a:r>
          </a:p>
          <a:p>
            <a:pPr marL="0" marR="0" lvl="1" indent="0" algn="l" defTabSz="914400" rtl="0" eaLnBrk="1" fontAlgn="auto" latinLnBrk="0" hangingPunct="1">
              <a:lnSpc>
                <a:spcPct val="100000"/>
              </a:lnSpc>
              <a:spcBef>
                <a:spcPts val="0"/>
              </a:spcBef>
              <a:spcAft>
                <a:spcPts val="600"/>
              </a:spcAft>
              <a:buClrTx/>
              <a:buSzTx/>
              <a:buFontTx/>
              <a:buNone/>
              <a:tabLst/>
              <a:defRPr/>
            </a:pPr>
            <a:r>
              <a:rPr kumimoji="0" lang="en-AU" sz="1550" b="0" i="0" u="none" strike="noStrike" kern="1200" cap="none" spc="0" normalizeH="0" baseline="0" noProof="0" dirty="0">
                <a:ln>
                  <a:noFill/>
                </a:ln>
                <a:solidFill>
                  <a:srgbClr val="000000"/>
                </a:solidFill>
                <a:effectLst/>
                <a:uLnTx/>
                <a:uFillTx/>
                <a:latin typeface="Arial"/>
                <a:ea typeface="+mn-ea"/>
                <a:cs typeface="+mn-cs"/>
              </a:rPr>
              <a:t>There were two components to this interview study:</a:t>
            </a:r>
          </a:p>
          <a:p>
            <a:pPr marL="1714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550" b="1" i="0" u="none" strike="noStrike" kern="1200" cap="none" spc="0" normalizeH="0" baseline="0" noProof="0" dirty="0">
                <a:ln>
                  <a:noFill/>
                </a:ln>
                <a:solidFill>
                  <a:srgbClr val="000000"/>
                </a:solidFill>
                <a:effectLst/>
                <a:uLnTx/>
                <a:uFillTx/>
                <a:latin typeface="Arial"/>
                <a:ea typeface="+mn-ea"/>
                <a:cs typeface="+mn-cs"/>
              </a:rPr>
              <a:t>Focus groups with 118 informants: </a:t>
            </a:r>
            <a:r>
              <a:rPr kumimoji="0" lang="en-AU" sz="1550" b="0" i="0" u="none" strike="noStrike" kern="1200" cap="none" spc="0" normalizeH="0" baseline="0" noProof="0" dirty="0">
                <a:ln>
                  <a:noFill/>
                </a:ln>
                <a:solidFill>
                  <a:srgbClr val="000000"/>
                </a:solidFill>
                <a:effectLst/>
                <a:uLnTx/>
                <a:uFillTx/>
                <a:latin typeface="Arial"/>
                <a:ea typeface="+mn-ea"/>
                <a:cs typeface="+mn-cs"/>
              </a:rPr>
              <a:t>These are agencies that have significant experience with the investigation and/or prosecution of sexual offences, and/or the provision of support services to complainants.</a:t>
            </a:r>
          </a:p>
          <a:p>
            <a:pPr marL="1714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AU" sz="1550" b="1" i="0" u="none" strike="noStrike" kern="1200" cap="none" spc="0" normalizeH="0" baseline="0" noProof="0" dirty="0">
                <a:ln>
                  <a:noFill/>
                </a:ln>
                <a:solidFill>
                  <a:srgbClr val="000000"/>
                </a:solidFill>
                <a:effectLst/>
                <a:uLnTx/>
                <a:uFillTx/>
                <a:latin typeface="Arial"/>
                <a:ea typeface="+mn-ea"/>
                <a:cs typeface="+mn-cs"/>
              </a:rPr>
              <a:t>Interviews with 34 complainants: </a:t>
            </a:r>
            <a:r>
              <a:rPr kumimoji="0" lang="en-AU" sz="1550" b="0" i="0" u="none" strike="noStrike" kern="1200" cap="none" spc="0" normalizeH="0" baseline="0" noProof="0" dirty="0">
                <a:ln>
                  <a:noFill/>
                </a:ln>
                <a:solidFill>
                  <a:srgbClr val="000000"/>
                </a:solidFill>
                <a:effectLst/>
                <a:uLnTx/>
                <a:uFillTx/>
                <a:latin typeface="Arial"/>
                <a:ea typeface="+mn-ea"/>
                <a:cs typeface="+mn-cs"/>
              </a:rPr>
              <a:t>The study focused on those who experienced violence as an adult (i.e., those over 16 years). The CIJ received overarching ethical approval from the Hunter New England Local Health District Human Research Ethics Committee and the Aboriginal Health and Medical Research Council.</a:t>
            </a:r>
          </a:p>
          <a:p>
            <a:pPr marL="0" marR="0" lvl="1" indent="0" algn="l" defTabSz="914400" rtl="0" eaLnBrk="1" fontAlgn="auto" latinLnBrk="0" hangingPunct="1">
              <a:lnSpc>
                <a:spcPct val="100000"/>
              </a:lnSpc>
              <a:spcBef>
                <a:spcPts val="0"/>
              </a:spcBef>
              <a:spcAft>
                <a:spcPts val="600"/>
              </a:spcAft>
              <a:buClrTx/>
              <a:buSzTx/>
              <a:buFontTx/>
              <a:buNone/>
              <a:tabLst/>
              <a:defRPr/>
            </a:pPr>
            <a:endParaRPr kumimoji="0" lang="en-AU" sz="1550" b="0" i="0" u="none" strike="noStrike" kern="1200" cap="none" spc="0" normalizeH="0" baseline="0" noProof="0" dirty="0">
              <a:ln>
                <a:noFill/>
              </a:ln>
              <a:solidFill>
                <a:srgbClr val="000000"/>
              </a:solidFill>
              <a:effectLst/>
              <a:uLnTx/>
              <a:uFillTx/>
              <a:latin typeface="Arial"/>
              <a:ea typeface="+mn-ea"/>
              <a:cs typeface="+mn-cs"/>
            </a:endParaRPr>
          </a:p>
          <a:p>
            <a:pPr marL="0" marR="0" lvl="1" indent="0" algn="l" defTabSz="914400" rtl="0" eaLnBrk="1" fontAlgn="auto" latinLnBrk="0" hangingPunct="1">
              <a:lnSpc>
                <a:spcPct val="100000"/>
              </a:lnSpc>
              <a:spcBef>
                <a:spcPts val="0"/>
              </a:spcBef>
              <a:spcAft>
                <a:spcPts val="600"/>
              </a:spcAft>
              <a:buClrTx/>
              <a:buSzTx/>
              <a:buFontTx/>
              <a:buNone/>
              <a:tabLst/>
              <a:defRPr/>
            </a:pPr>
            <a:endParaRPr kumimoji="0" lang="en-AU" sz="1550" b="0" i="0" u="none" strike="noStrike" kern="1200" cap="none" spc="0" normalizeH="0" baseline="0" noProof="0" dirty="0">
              <a:ln>
                <a:noFill/>
              </a:ln>
              <a:solidFill>
                <a:srgbClr val="000000"/>
              </a:solidFill>
              <a:effectLst/>
              <a:uLnTx/>
              <a:uFillTx/>
              <a:latin typeface="Arial"/>
              <a:ea typeface="+mn-ea"/>
              <a:cs typeface="+mn-cs"/>
            </a:endParaRPr>
          </a:p>
          <a:p>
            <a:endParaRPr lang="en-AU" sz="1550" dirty="0"/>
          </a:p>
        </p:txBody>
      </p:sp>
      <p:sp>
        <p:nvSpPr>
          <p:cNvPr id="4" name="Text Placeholder 3">
            <a:extLst>
              <a:ext uri="{FF2B5EF4-FFF2-40B4-BE49-F238E27FC236}">
                <a16:creationId xmlns:a16="http://schemas.microsoft.com/office/drawing/2014/main" id="{3AF68364-901B-ADEA-F70F-C47C02E234A8}"/>
              </a:ext>
            </a:extLst>
          </p:cNvPr>
          <p:cNvSpPr>
            <a:spLocks noGrp="1"/>
          </p:cNvSpPr>
          <p:nvPr>
            <p:ph type="body" sz="quarter" idx="11"/>
          </p:nvPr>
        </p:nvSpPr>
        <p:spPr>
          <a:xfrm>
            <a:off x="7077846" y="2336266"/>
            <a:ext cx="5476444" cy="4274695"/>
          </a:xfrm>
        </p:spPr>
        <p:txBody>
          <a:bodyPr/>
          <a:lstStyle/>
          <a:p>
            <a:r>
              <a:rPr lang="en-AU" sz="1550" dirty="0"/>
              <a:t>The aim of this interview study was to understand the experiences of complainants of sexual offences at different stages of the criminal justice process. </a:t>
            </a:r>
          </a:p>
          <a:p>
            <a:r>
              <a:rPr lang="en-AU" sz="1550" dirty="0"/>
              <a:t>The high level research questions were: </a:t>
            </a:r>
          </a:p>
          <a:p>
            <a:pPr marL="228600" indent="-228600">
              <a:buFont typeface="+mj-lt"/>
              <a:buAutoNum type="arabicPeriod"/>
            </a:pPr>
            <a:r>
              <a:rPr lang="en-AU" sz="1550" dirty="0"/>
              <a:t>How do victims experience their interactions with NSW justice agencies from the time of report and through the justice process? </a:t>
            </a:r>
          </a:p>
          <a:p>
            <a:pPr marL="228600" indent="-228600">
              <a:buFont typeface="+mj-lt"/>
              <a:buAutoNum type="arabicPeriod"/>
            </a:pPr>
            <a:r>
              <a:rPr lang="en-AU" sz="1550" dirty="0"/>
              <a:t>What are the major points of attrition for reported sexual offences? </a:t>
            </a:r>
          </a:p>
          <a:p>
            <a:pPr marL="228600" indent="-228600">
              <a:buFont typeface="+mj-lt"/>
              <a:buAutoNum type="arabicPeriod"/>
            </a:pPr>
            <a:r>
              <a:rPr lang="en-AU" sz="1550" dirty="0"/>
              <a:t>What is the nature and extent of sexual offence complainants’ participation in court processes in NSW? </a:t>
            </a:r>
          </a:p>
          <a:p>
            <a:pPr marL="228600" indent="-228600">
              <a:buFont typeface="+mj-lt"/>
              <a:buAutoNum type="arabicPeriod"/>
            </a:pPr>
            <a:r>
              <a:rPr lang="en-AU" sz="1550" dirty="0"/>
              <a:t>To what extent are support services available to complainants in sexual offence matters in NSW? To what extent are support services accessible to complainants in sexual offence matters in NSW? </a:t>
            </a:r>
          </a:p>
          <a:p>
            <a:pPr marL="228600" indent="-228600">
              <a:buFont typeface="+mj-lt"/>
              <a:buAutoNum type="arabicPeriod"/>
            </a:pPr>
            <a:r>
              <a:rPr lang="en-AU" sz="1550" dirty="0"/>
              <a:t>What is the experience of sexual offences complainants in the conduct of trials in NSW? </a:t>
            </a:r>
          </a:p>
          <a:p>
            <a:endParaRPr lang="en-AU" sz="1550" dirty="0"/>
          </a:p>
          <a:p>
            <a:endParaRPr lang="en-AU" sz="1550" dirty="0"/>
          </a:p>
        </p:txBody>
      </p:sp>
      <p:sp>
        <p:nvSpPr>
          <p:cNvPr id="5" name="Text Placeholder 7">
            <a:extLst>
              <a:ext uri="{FF2B5EF4-FFF2-40B4-BE49-F238E27FC236}">
                <a16:creationId xmlns:a16="http://schemas.microsoft.com/office/drawing/2014/main" id="{C57272F0-2126-D6D1-8939-BC563F91CE66}"/>
              </a:ext>
            </a:extLst>
          </p:cNvPr>
          <p:cNvSpPr txBox="1">
            <a:spLocks/>
          </p:cNvSpPr>
          <p:nvPr/>
        </p:nvSpPr>
        <p:spPr>
          <a:xfrm>
            <a:off x="0" y="1424329"/>
            <a:ext cx="13439775" cy="740944"/>
          </a:xfrm>
          <a:prstGeom prst="rect">
            <a:avLst/>
          </a:prstGeom>
          <a:solidFill>
            <a:schemeClr val="accent5"/>
          </a:solidFill>
        </p:spPr>
        <p:txBody>
          <a:bodyPr lIns="864000" rIns="864000" anchor="ctr"/>
          <a:lstStyle>
            <a:lvl1pPr marL="0" indent="0" algn="l" defTabSz="914400" rtl="0" eaLnBrk="1" latinLnBrk="0" hangingPunct="1">
              <a:lnSpc>
                <a:spcPct val="100000"/>
              </a:lnSpc>
              <a:spcBef>
                <a:spcPts val="0"/>
              </a:spcBef>
              <a:spcAft>
                <a:spcPts val="600"/>
              </a:spcAft>
              <a:buFontTx/>
              <a:buNone/>
              <a:defRPr sz="1600" b="1" kern="1200">
                <a:solidFill>
                  <a:schemeClr val="accent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600" kern="1200">
                <a:solidFill>
                  <a:schemeClr val="accent2"/>
                </a:solidFill>
                <a:latin typeface="+mn-lt"/>
                <a:ea typeface="+mn-ea"/>
                <a:cs typeface="+mn-cs"/>
              </a:defRPr>
            </a:lvl2pPr>
            <a:lvl3pPr marL="18097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3pPr>
            <a:lvl4pPr marL="361950"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a:solidFill>
                  <a:schemeClr val="accent2"/>
                </a:solidFill>
                <a:latin typeface="+mn-lt"/>
                <a:ea typeface="+mn-ea"/>
                <a:cs typeface="+mn-cs"/>
              </a:defRPr>
            </a:lvl4pPr>
            <a:lvl5pPr marL="542925" indent="-180975" algn="l" defTabSz="914400" rtl="0" eaLnBrk="1" latinLnBrk="0" hangingPunct="1">
              <a:lnSpc>
                <a:spcPct val="100000"/>
              </a:lnSpc>
              <a:spcBef>
                <a:spcPts val="0"/>
              </a:spcBef>
              <a:spcAft>
                <a:spcPts val="600"/>
              </a:spcAft>
              <a:buClrTx/>
              <a:buFont typeface="Arial" panose="020B0604020202020204" pitchFamily="34" charset="0"/>
              <a:buChar char="•"/>
              <a:defRPr sz="1600" kern="1200" baseline="0">
                <a:solidFill>
                  <a:schemeClr val="accent2"/>
                </a:solidFill>
                <a:latin typeface="+mn-lt"/>
                <a:ea typeface="+mn-ea"/>
                <a:cs typeface="+mn-cs"/>
              </a:defRPr>
            </a:lvl5pPr>
            <a:lvl6pPr marL="719138" indent="-180975"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8969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074738" indent="-1778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1257300" indent="-182563"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9pPr>
          </a:lstStyle>
          <a:p>
            <a:pPr algn="ctr">
              <a:spcBef>
                <a:spcPts val="600"/>
              </a:spcBef>
              <a:buSzPts val="1000"/>
            </a:pPr>
            <a:r>
              <a:rPr lang="en-AU">
                <a:solidFill>
                  <a:schemeClr val="bg1"/>
                </a:solidFill>
                <a:latin typeface="Arial" panose="020B0604020202020204" pitchFamily="34" charset="0"/>
                <a:ea typeface="Calibri" panose="020F0502020204030204" pitchFamily="34" charset="0"/>
                <a:cs typeface="Times New Roman" panose="02020603050405020304" pitchFamily="18" charset="0"/>
              </a:rPr>
              <a:t>This interview study enabled victim-survivors to tell us in their own words the strengths and the significant challenges present in the current NSW legal system for adults who have experienced sexual violence.</a:t>
            </a:r>
          </a:p>
        </p:txBody>
      </p:sp>
    </p:spTree>
    <p:extLst>
      <p:ext uri="{BB962C8B-B14F-4D97-AF65-F5344CB8AC3E}">
        <p14:creationId xmlns:p14="http://schemas.microsoft.com/office/powerpoint/2010/main" val="1915143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11F4CDA-CCA6-0B2F-A50E-648789EBD8A5}"/>
              </a:ext>
            </a:extLst>
          </p:cNvPr>
          <p:cNvGraphicFramePr>
            <a:graphicFrameLocks noChangeAspect="1"/>
          </p:cNvGraphicFramePr>
          <p:nvPr>
            <p:custDataLst>
              <p:tags r:id="rId1"/>
            </p:custDataLst>
            <p:extLst>
              <p:ext uri="{D42A27DB-BD31-4B8C-83A1-F6EECF244321}">
                <p14:modId xmlns:p14="http://schemas.microsoft.com/office/powerpoint/2010/main" val="566939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5" name="think-cell data - do not delete" hidden="1">
                        <a:extLst>
                          <a:ext uri="{FF2B5EF4-FFF2-40B4-BE49-F238E27FC236}">
                            <a16:creationId xmlns:a16="http://schemas.microsoft.com/office/drawing/2014/main" id="{511F4CDA-CCA6-0B2F-A50E-648789EBD8A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GB"/>
              <a:t>Consultations with complainants </a:t>
            </a:r>
          </a:p>
        </p:txBody>
      </p:sp>
      <p:sp>
        <p:nvSpPr>
          <p:cNvPr id="3" name="Text Placeholder 2">
            <a:extLst>
              <a:ext uri="{FF2B5EF4-FFF2-40B4-BE49-F238E27FC236}">
                <a16:creationId xmlns:a16="http://schemas.microsoft.com/office/drawing/2014/main" id="{EB71634E-DA79-4D79-AC5D-B69D7518AA7B}"/>
              </a:ext>
            </a:extLst>
          </p:cNvPr>
          <p:cNvSpPr>
            <a:spLocks noGrp="1"/>
          </p:cNvSpPr>
          <p:nvPr>
            <p:ph type="body" sz="quarter" idx="11"/>
          </p:nvPr>
        </p:nvSpPr>
        <p:spPr/>
        <p:txBody>
          <a:bodyPr/>
          <a:lstStyle/>
          <a:p>
            <a:endParaRPr lang="en-AU"/>
          </a:p>
        </p:txBody>
      </p:sp>
      <p:sp>
        <p:nvSpPr>
          <p:cNvPr id="9" name="Text Placeholder 8">
            <a:extLst>
              <a:ext uri="{FF2B5EF4-FFF2-40B4-BE49-F238E27FC236}">
                <a16:creationId xmlns:a16="http://schemas.microsoft.com/office/drawing/2014/main" id="{7B233DEF-7DC0-4763-B674-7810CC6F3163}"/>
              </a:ext>
            </a:extLst>
          </p:cNvPr>
          <p:cNvSpPr>
            <a:spLocks noGrp="1"/>
          </p:cNvSpPr>
          <p:nvPr>
            <p:ph type="body" sz="quarter" idx="12"/>
          </p:nvPr>
        </p:nvSpPr>
        <p:spPr/>
        <p:txBody>
          <a:bodyPr/>
          <a:lstStyle/>
          <a:p>
            <a:r>
              <a:rPr lang="en-GB" dirty="0"/>
              <a:t>02</a:t>
            </a:r>
          </a:p>
        </p:txBody>
      </p:sp>
    </p:spTree>
    <p:extLst>
      <p:ext uri="{BB962C8B-B14F-4D97-AF65-F5344CB8AC3E}">
        <p14:creationId xmlns:p14="http://schemas.microsoft.com/office/powerpoint/2010/main" val="957178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hink-cell data - do not delete" hidden="1">
            <a:extLst>
              <a:ext uri="{FF2B5EF4-FFF2-40B4-BE49-F238E27FC236}">
                <a16:creationId xmlns:a16="http://schemas.microsoft.com/office/drawing/2014/main" id="{DA6D1058-7CB2-4A4E-BE11-5D188A7DB4DE}"/>
              </a:ext>
            </a:extLst>
          </p:cNvPr>
          <p:cNvGraphicFramePr>
            <a:graphicFrameLocks noChangeAspect="1"/>
          </p:cNvGraphicFramePr>
          <p:nvPr>
            <p:custDataLst>
              <p:tags r:id="rId1"/>
            </p:custDataLst>
            <p:extLst>
              <p:ext uri="{D42A27DB-BD31-4B8C-83A1-F6EECF244321}">
                <p14:modId xmlns:p14="http://schemas.microsoft.com/office/powerpoint/2010/main" val="25564066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27" name="think-cell data - do not delete" hidden="1">
                        <a:extLst>
                          <a:ext uri="{FF2B5EF4-FFF2-40B4-BE49-F238E27FC236}">
                            <a16:creationId xmlns:a16="http://schemas.microsoft.com/office/drawing/2014/main" id="{DA6D1058-7CB2-4A4E-BE11-5D188A7DB4D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B55A032-5887-411B-94FC-595F3154A909}"/>
              </a:ext>
            </a:extLst>
          </p:cNvPr>
          <p:cNvSpPr>
            <a:spLocks noGrp="1"/>
          </p:cNvSpPr>
          <p:nvPr>
            <p:ph type="title"/>
          </p:nvPr>
        </p:nvSpPr>
        <p:spPr>
          <a:xfrm>
            <a:off x="1079459" y="788920"/>
            <a:ext cx="11668801" cy="587975"/>
          </a:xfrm>
        </p:spPr>
        <p:txBody>
          <a:bodyPr vert="horz"/>
          <a:lstStyle/>
          <a:p>
            <a:r>
              <a:rPr lang="en-AU"/>
              <a:t>Recruitment process</a:t>
            </a:r>
          </a:p>
        </p:txBody>
      </p:sp>
      <p:grpSp>
        <p:nvGrpSpPr>
          <p:cNvPr id="26" name="Group 25">
            <a:extLst>
              <a:ext uri="{FF2B5EF4-FFF2-40B4-BE49-F238E27FC236}">
                <a16:creationId xmlns:a16="http://schemas.microsoft.com/office/drawing/2014/main" id="{33D900BC-FA4D-9818-1489-F92DBCF25183}"/>
              </a:ext>
            </a:extLst>
          </p:cNvPr>
          <p:cNvGrpSpPr/>
          <p:nvPr/>
        </p:nvGrpSpPr>
        <p:grpSpPr>
          <a:xfrm>
            <a:off x="1009531" y="1511977"/>
            <a:ext cx="11808655" cy="5270699"/>
            <a:chOff x="939605" y="1405352"/>
            <a:chExt cx="9437730" cy="5270699"/>
          </a:xfrm>
        </p:grpSpPr>
        <p:sp>
          <p:nvSpPr>
            <p:cNvPr id="3" name="Rectangle 2">
              <a:extLst>
                <a:ext uri="{FF2B5EF4-FFF2-40B4-BE49-F238E27FC236}">
                  <a16:creationId xmlns:a16="http://schemas.microsoft.com/office/drawing/2014/main" id="{7581A12C-BC6D-40E9-BA61-C0A68D537388}"/>
                </a:ext>
              </a:extLst>
            </p:cNvPr>
            <p:cNvSpPr/>
            <p:nvPr/>
          </p:nvSpPr>
          <p:spPr>
            <a:xfrm>
              <a:off x="4155481" y="1460701"/>
              <a:ext cx="2777833" cy="2040637"/>
            </a:xfrm>
            <a:prstGeom prst="rect">
              <a:avLst/>
            </a:prstGeom>
            <a:solidFill>
              <a:schemeClr val="accent5">
                <a:lumMod val="20000"/>
                <a:lumOff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00"/>
            </a:p>
          </p:txBody>
        </p:sp>
        <p:sp>
          <p:nvSpPr>
            <p:cNvPr id="4" name="Oval 3">
              <a:extLst>
                <a:ext uri="{FF2B5EF4-FFF2-40B4-BE49-F238E27FC236}">
                  <a16:creationId xmlns:a16="http://schemas.microsoft.com/office/drawing/2014/main" id="{1310C712-B958-434E-AE11-8201D3077F0A}"/>
                </a:ext>
              </a:extLst>
            </p:cNvPr>
            <p:cNvSpPr/>
            <p:nvPr/>
          </p:nvSpPr>
          <p:spPr>
            <a:xfrm>
              <a:off x="4082434" y="1405352"/>
              <a:ext cx="317467" cy="317467"/>
            </a:xfrm>
            <a:prstGeom prst="ellipse">
              <a:avLst/>
            </a:prstGeom>
            <a:solidFill>
              <a:srgbClr val="5126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00" b="1"/>
                <a:t>2</a:t>
              </a:r>
            </a:p>
          </p:txBody>
        </p:sp>
        <p:sp>
          <p:nvSpPr>
            <p:cNvPr id="5" name="TextBox 4">
              <a:extLst>
                <a:ext uri="{FF2B5EF4-FFF2-40B4-BE49-F238E27FC236}">
                  <a16:creationId xmlns:a16="http://schemas.microsoft.com/office/drawing/2014/main" id="{B16C1EC9-8FEC-43A2-93FA-A69D50524D9F}"/>
                </a:ext>
              </a:extLst>
            </p:cNvPr>
            <p:cNvSpPr txBox="1"/>
            <p:nvPr/>
          </p:nvSpPr>
          <p:spPr>
            <a:xfrm>
              <a:off x="4396848" y="1479484"/>
              <a:ext cx="2518177" cy="348002"/>
            </a:xfrm>
            <a:prstGeom prst="rect">
              <a:avLst/>
            </a:prstGeom>
            <a:noFill/>
            <a:ln>
              <a:noFill/>
            </a:ln>
          </p:spPr>
          <p:txBody>
            <a:bodyPr vert="horz" wrap="square" lIns="100796" tIns="50398" rIns="100796" bIns="50398" rtlCol="0" anchor="t" anchorCtr="0">
              <a:spAutoFit/>
            </a:bodyPr>
            <a:lstStyle/>
            <a:p>
              <a:pPr algn="l"/>
              <a:r>
                <a:rPr lang="en-AU" sz="1600" b="1" dirty="0">
                  <a:solidFill>
                    <a:schemeClr val="tx2"/>
                  </a:solidFill>
                </a:rPr>
                <a:t>Initial contact</a:t>
              </a:r>
            </a:p>
          </p:txBody>
        </p:sp>
        <p:sp>
          <p:nvSpPr>
            <p:cNvPr id="6" name="TextBox 5">
              <a:extLst>
                <a:ext uri="{FF2B5EF4-FFF2-40B4-BE49-F238E27FC236}">
                  <a16:creationId xmlns:a16="http://schemas.microsoft.com/office/drawing/2014/main" id="{448A017B-9280-41F7-A966-E711AF61FC11}"/>
                </a:ext>
              </a:extLst>
            </p:cNvPr>
            <p:cNvSpPr txBox="1"/>
            <p:nvPr/>
          </p:nvSpPr>
          <p:spPr>
            <a:xfrm>
              <a:off x="4192808" y="1734445"/>
              <a:ext cx="2722217" cy="1760183"/>
            </a:xfrm>
            <a:prstGeom prst="rect">
              <a:avLst/>
            </a:prstGeom>
            <a:noFill/>
            <a:ln>
              <a:noFill/>
            </a:ln>
          </p:spPr>
          <p:txBody>
            <a:bodyPr vert="horz" wrap="square" lIns="100796" tIns="50398" rIns="100796" bIns="50398" rtlCol="0" anchor="t" anchorCtr="0">
              <a:spAutoFit/>
            </a:bodyPr>
            <a:lstStyle/>
            <a:p>
              <a:pPr>
                <a:lnSpc>
                  <a:spcPct val="120000"/>
                </a:lnSpc>
              </a:pPr>
              <a:r>
                <a:rPr lang="en-AU" sz="1300" dirty="0"/>
                <a:t>Practitioner talks to their client about the research and what it involves. A Participant Information &amp; Consent Form (PICF) is provided for the client to take away, read and reflect on (alone or with the practitioner’s support).</a:t>
              </a:r>
            </a:p>
          </p:txBody>
        </p:sp>
        <p:sp>
          <p:nvSpPr>
            <p:cNvPr id="7" name="Rectangle 6">
              <a:extLst>
                <a:ext uri="{FF2B5EF4-FFF2-40B4-BE49-F238E27FC236}">
                  <a16:creationId xmlns:a16="http://schemas.microsoft.com/office/drawing/2014/main" id="{08631395-D777-48AC-950B-91DB8AD9F070}"/>
                </a:ext>
              </a:extLst>
            </p:cNvPr>
            <p:cNvSpPr/>
            <p:nvPr/>
          </p:nvSpPr>
          <p:spPr>
            <a:xfrm>
              <a:off x="1058654" y="1460702"/>
              <a:ext cx="2777833" cy="2041329"/>
            </a:xfrm>
            <a:prstGeom prst="rect">
              <a:avLst/>
            </a:prstGeom>
            <a:solidFill>
              <a:schemeClr val="accent5">
                <a:lumMod val="20000"/>
                <a:lumOff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00"/>
            </a:p>
          </p:txBody>
        </p:sp>
        <p:sp>
          <p:nvSpPr>
            <p:cNvPr id="8" name="Oval 7">
              <a:extLst>
                <a:ext uri="{FF2B5EF4-FFF2-40B4-BE49-F238E27FC236}">
                  <a16:creationId xmlns:a16="http://schemas.microsoft.com/office/drawing/2014/main" id="{F542B115-6C88-4918-BF45-1FE84CAD124A}"/>
                </a:ext>
              </a:extLst>
            </p:cNvPr>
            <p:cNvSpPr/>
            <p:nvPr/>
          </p:nvSpPr>
          <p:spPr>
            <a:xfrm>
              <a:off x="939605" y="1405352"/>
              <a:ext cx="317467" cy="317467"/>
            </a:xfrm>
            <a:prstGeom prst="ellipse">
              <a:avLst/>
            </a:prstGeom>
            <a:solidFill>
              <a:srgbClr val="5126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00" b="1"/>
                <a:t>1</a:t>
              </a:r>
            </a:p>
          </p:txBody>
        </p:sp>
        <p:sp>
          <p:nvSpPr>
            <p:cNvPr id="9" name="TextBox 8">
              <a:extLst>
                <a:ext uri="{FF2B5EF4-FFF2-40B4-BE49-F238E27FC236}">
                  <a16:creationId xmlns:a16="http://schemas.microsoft.com/office/drawing/2014/main" id="{49976E86-A09C-4E37-892C-420B9360258F}"/>
                </a:ext>
              </a:extLst>
            </p:cNvPr>
            <p:cNvSpPr txBox="1"/>
            <p:nvPr/>
          </p:nvSpPr>
          <p:spPr>
            <a:xfrm>
              <a:off x="1257072" y="1479484"/>
              <a:ext cx="1336221" cy="348002"/>
            </a:xfrm>
            <a:prstGeom prst="rect">
              <a:avLst/>
            </a:prstGeom>
            <a:noFill/>
            <a:ln>
              <a:noFill/>
            </a:ln>
          </p:spPr>
          <p:txBody>
            <a:bodyPr vert="horz" wrap="square" lIns="100796" tIns="50398" rIns="100796" bIns="50398" rtlCol="0" anchor="t" anchorCtr="0">
              <a:spAutoFit/>
            </a:bodyPr>
            <a:lstStyle/>
            <a:p>
              <a:pPr algn="l"/>
              <a:r>
                <a:rPr lang="en-AU" sz="1600" b="1" dirty="0">
                  <a:solidFill>
                    <a:schemeClr val="tx2"/>
                  </a:solidFill>
                </a:rPr>
                <a:t>Screening</a:t>
              </a:r>
            </a:p>
          </p:txBody>
        </p:sp>
        <p:sp>
          <p:nvSpPr>
            <p:cNvPr id="10" name="TextBox 9">
              <a:extLst>
                <a:ext uri="{FF2B5EF4-FFF2-40B4-BE49-F238E27FC236}">
                  <a16:creationId xmlns:a16="http://schemas.microsoft.com/office/drawing/2014/main" id="{54D781CE-D7A8-4D4B-97CE-2AD8252439AA}"/>
                </a:ext>
              </a:extLst>
            </p:cNvPr>
            <p:cNvSpPr txBox="1"/>
            <p:nvPr/>
          </p:nvSpPr>
          <p:spPr>
            <a:xfrm>
              <a:off x="1095643" y="1734444"/>
              <a:ext cx="2722217" cy="1760183"/>
            </a:xfrm>
            <a:prstGeom prst="rect">
              <a:avLst/>
            </a:prstGeom>
            <a:noFill/>
            <a:ln>
              <a:noFill/>
            </a:ln>
          </p:spPr>
          <p:txBody>
            <a:bodyPr vert="horz" wrap="square" lIns="100796" tIns="50398" rIns="100796" bIns="50398" rtlCol="0" anchor="t" anchorCtr="0">
              <a:spAutoFit/>
            </a:bodyPr>
            <a:lstStyle/>
            <a:p>
              <a:pPr>
                <a:lnSpc>
                  <a:spcPct val="120000"/>
                </a:lnSpc>
              </a:pPr>
              <a:r>
                <a:rPr lang="en-AU" sz="1300"/>
                <a:t>Practitioner reviews client list to identify eligible participants. This includes assessing whether it is safe for a person to participate; whether there is a risk of re-traumatisation; and whether they have capacity to consent.</a:t>
              </a:r>
            </a:p>
          </p:txBody>
        </p:sp>
        <p:sp>
          <p:nvSpPr>
            <p:cNvPr id="11" name="Rectangle 10">
              <a:extLst>
                <a:ext uri="{FF2B5EF4-FFF2-40B4-BE49-F238E27FC236}">
                  <a16:creationId xmlns:a16="http://schemas.microsoft.com/office/drawing/2014/main" id="{73F05439-30D4-4110-85CC-18A56DFF15D3}"/>
                </a:ext>
              </a:extLst>
            </p:cNvPr>
            <p:cNvSpPr/>
            <p:nvPr/>
          </p:nvSpPr>
          <p:spPr>
            <a:xfrm>
              <a:off x="7239074" y="1457719"/>
              <a:ext cx="2777833" cy="2041329"/>
            </a:xfrm>
            <a:prstGeom prst="rect">
              <a:avLst/>
            </a:prstGeom>
            <a:solidFill>
              <a:schemeClr val="accent5">
                <a:lumMod val="20000"/>
                <a:lumOff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00"/>
            </a:p>
          </p:txBody>
        </p:sp>
        <p:sp>
          <p:nvSpPr>
            <p:cNvPr id="12" name="Oval 11">
              <a:extLst>
                <a:ext uri="{FF2B5EF4-FFF2-40B4-BE49-F238E27FC236}">
                  <a16:creationId xmlns:a16="http://schemas.microsoft.com/office/drawing/2014/main" id="{6D2FAE82-DD1B-40B0-905E-2E54EC598CFB}"/>
                </a:ext>
              </a:extLst>
            </p:cNvPr>
            <p:cNvSpPr/>
            <p:nvPr/>
          </p:nvSpPr>
          <p:spPr>
            <a:xfrm>
              <a:off x="7143092" y="1405352"/>
              <a:ext cx="317467" cy="317467"/>
            </a:xfrm>
            <a:prstGeom prst="ellipse">
              <a:avLst/>
            </a:prstGeom>
            <a:solidFill>
              <a:srgbClr val="5126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00" b="1"/>
                <a:t>3</a:t>
              </a:r>
            </a:p>
          </p:txBody>
        </p:sp>
        <p:sp>
          <p:nvSpPr>
            <p:cNvPr id="13" name="TextBox 12">
              <a:extLst>
                <a:ext uri="{FF2B5EF4-FFF2-40B4-BE49-F238E27FC236}">
                  <a16:creationId xmlns:a16="http://schemas.microsoft.com/office/drawing/2014/main" id="{CDDD6E85-FF13-4847-9254-A008EE1FFA50}"/>
                </a:ext>
              </a:extLst>
            </p:cNvPr>
            <p:cNvSpPr txBox="1"/>
            <p:nvPr/>
          </p:nvSpPr>
          <p:spPr>
            <a:xfrm>
              <a:off x="7481969" y="1479484"/>
              <a:ext cx="2511297" cy="348002"/>
            </a:xfrm>
            <a:prstGeom prst="rect">
              <a:avLst/>
            </a:prstGeom>
            <a:noFill/>
            <a:ln>
              <a:noFill/>
            </a:ln>
          </p:spPr>
          <p:txBody>
            <a:bodyPr vert="horz" wrap="square" lIns="100796" tIns="50398" rIns="100796" bIns="50398" rtlCol="0" anchor="t" anchorCtr="0">
              <a:spAutoFit/>
            </a:bodyPr>
            <a:lstStyle/>
            <a:p>
              <a:pPr algn="l"/>
              <a:r>
                <a:rPr lang="en-AU" sz="1600" b="1" dirty="0">
                  <a:solidFill>
                    <a:schemeClr val="tx2"/>
                  </a:solidFill>
                </a:rPr>
                <a:t>Collecting consent</a:t>
              </a:r>
            </a:p>
          </p:txBody>
        </p:sp>
        <p:sp>
          <p:nvSpPr>
            <p:cNvPr id="14" name="TextBox 13">
              <a:extLst>
                <a:ext uri="{FF2B5EF4-FFF2-40B4-BE49-F238E27FC236}">
                  <a16:creationId xmlns:a16="http://schemas.microsoft.com/office/drawing/2014/main" id="{DC2117D0-2D87-47AD-9C4C-03ABA51AC1D4}"/>
                </a:ext>
              </a:extLst>
            </p:cNvPr>
            <p:cNvSpPr txBox="1"/>
            <p:nvPr/>
          </p:nvSpPr>
          <p:spPr>
            <a:xfrm>
              <a:off x="7271050" y="1734443"/>
              <a:ext cx="2722217" cy="1760183"/>
            </a:xfrm>
            <a:prstGeom prst="rect">
              <a:avLst/>
            </a:prstGeom>
            <a:noFill/>
            <a:ln>
              <a:noFill/>
            </a:ln>
          </p:spPr>
          <p:txBody>
            <a:bodyPr vert="horz" wrap="square" lIns="100796" tIns="50398" rIns="100796" bIns="50398" rtlCol="0" anchor="t" anchorCtr="0">
              <a:spAutoFit/>
            </a:bodyPr>
            <a:lstStyle/>
            <a:p>
              <a:pPr>
                <a:lnSpc>
                  <a:spcPct val="120000"/>
                </a:lnSpc>
              </a:pPr>
              <a:r>
                <a:rPr lang="en-AU" sz="1300"/>
                <a:t>Once the client has had time to consider the PICF, practitioner asks if they would like to participate. If so, the practitioner will support the client to provide written consent using the paper-based or online consent form. </a:t>
              </a:r>
            </a:p>
          </p:txBody>
        </p:sp>
        <p:sp>
          <p:nvSpPr>
            <p:cNvPr id="15" name="Rectangle 14">
              <a:extLst>
                <a:ext uri="{FF2B5EF4-FFF2-40B4-BE49-F238E27FC236}">
                  <a16:creationId xmlns:a16="http://schemas.microsoft.com/office/drawing/2014/main" id="{243AF797-3C83-497C-A3FB-B329C8F8EF58}"/>
                </a:ext>
              </a:extLst>
            </p:cNvPr>
            <p:cNvSpPr/>
            <p:nvPr/>
          </p:nvSpPr>
          <p:spPr>
            <a:xfrm>
              <a:off x="1063040" y="4002550"/>
              <a:ext cx="2774099" cy="2233622"/>
            </a:xfrm>
            <a:prstGeom prst="rect">
              <a:avLst/>
            </a:prstGeom>
            <a:solidFill>
              <a:schemeClr val="accent5">
                <a:lumMod val="20000"/>
                <a:lumOff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00"/>
            </a:p>
          </p:txBody>
        </p:sp>
        <p:sp>
          <p:nvSpPr>
            <p:cNvPr id="16" name="Oval 15">
              <a:extLst>
                <a:ext uri="{FF2B5EF4-FFF2-40B4-BE49-F238E27FC236}">
                  <a16:creationId xmlns:a16="http://schemas.microsoft.com/office/drawing/2014/main" id="{E81E1F46-3405-47FC-9B9C-0F4D398AACE8}"/>
                </a:ext>
              </a:extLst>
            </p:cNvPr>
            <p:cNvSpPr/>
            <p:nvPr/>
          </p:nvSpPr>
          <p:spPr>
            <a:xfrm>
              <a:off x="943991" y="3928172"/>
              <a:ext cx="317467" cy="317467"/>
            </a:xfrm>
            <a:prstGeom prst="ellipse">
              <a:avLst/>
            </a:prstGeom>
            <a:solidFill>
              <a:srgbClr val="5126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00" b="1"/>
                <a:t>5</a:t>
              </a:r>
            </a:p>
          </p:txBody>
        </p:sp>
        <p:sp>
          <p:nvSpPr>
            <p:cNvPr id="17" name="TextBox 16">
              <a:extLst>
                <a:ext uri="{FF2B5EF4-FFF2-40B4-BE49-F238E27FC236}">
                  <a16:creationId xmlns:a16="http://schemas.microsoft.com/office/drawing/2014/main" id="{4FC04EBA-D4AA-4BB5-B557-5414D2F684BC}"/>
                </a:ext>
              </a:extLst>
            </p:cNvPr>
            <p:cNvSpPr txBox="1"/>
            <p:nvPr/>
          </p:nvSpPr>
          <p:spPr>
            <a:xfrm>
              <a:off x="1298785" y="3995146"/>
              <a:ext cx="2535749" cy="348002"/>
            </a:xfrm>
            <a:prstGeom prst="rect">
              <a:avLst/>
            </a:prstGeom>
            <a:noFill/>
            <a:ln>
              <a:noFill/>
            </a:ln>
          </p:spPr>
          <p:txBody>
            <a:bodyPr vert="horz" wrap="square" lIns="100796" tIns="50398" rIns="100796" bIns="50398" rtlCol="0" anchor="t" anchorCtr="0">
              <a:spAutoFit/>
            </a:bodyPr>
            <a:lstStyle/>
            <a:p>
              <a:pPr algn="l"/>
              <a:r>
                <a:rPr lang="en-AU" sz="1600" b="1" dirty="0">
                  <a:solidFill>
                    <a:schemeClr val="tx2"/>
                  </a:solidFill>
                </a:rPr>
                <a:t>Continual assessment</a:t>
              </a:r>
            </a:p>
          </p:txBody>
        </p:sp>
        <p:sp>
          <p:nvSpPr>
            <p:cNvPr id="18" name="TextBox 17">
              <a:extLst>
                <a:ext uri="{FF2B5EF4-FFF2-40B4-BE49-F238E27FC236}">
                  <a16:creationId xmlns:a16="http://schemas.microsoft.com/office/drawing/2014/main" id="{C7B1B263-8836-411D-B7C3-2C1018418682}"/>
                </a:ext>
              </a:extLst>
            </p:cNvPr>
            <p:cNvSpPr txBox="1"/>
            <p:nvPr/>
          </p:nvSpPr>
          <p:spPr>
            <a:xfrm>
              <a:off x="1072286" y="4239068"/>
              <a:ext cx="2762249" cy="1907339"/>
            </a:xfrm>
            <a:prstGeom prst="rect">
              <a:avLst/>
            </a:prstGeom>
            <a:noFill/>
            <a:ln>
              <a:noFill/>
            </a:ln>
          </p:spPr>
          <p:txBody>
            <a:bodyPr vert="horz" wrap="square" lIns="100796" tIns="50398" rIns="100796" bIns="50398" rtlCol="0" anchor="t" anchorCtr="0">
              <a:spAutoFit/>
            </a:bodyPr>
            <a:lstStyle/>
            <a:p>
              <a:pPr>
                <a:lnSpc>
                  <a:spcPct val="114000"/>
                </a:lnSpc>
              </a:pPr>
              <a:r>
                <a:rPr lang="en-AU" sz="1300"/>
                <a:t>The needs and circumstances of the participant will be continually assessed up to and including the day of the interview. The participant may withdraw at any time or may choose to participate in a different way to what they had originally indicated.</a:t>
              </a:r>
            </a:p>
          </p:txBody>
        </p:sp>
        <p:sp>
          <p:nvSpPr>
            <p:cNvPr id="19" name="Rectangle 18">
              <a:extLst>
                <a:ext uri="{FF2B5EF4-FFF2-40B4-BE49-F238E27FC236}">
                  <a16:creationId xmlns:a16="http://schemas.microsoft.com/office/drawing/2014/main" id="{F9F6FB03-289B-4753-B3A8-800002AC0A1D}"/>
                </a:ext>
              </a:extLst>
            </p:cNvPr>
            <p:cNvSpPr/>
            <p:nvPr/>
          </p:nvSpPr>
          <p:spPr>
            <a:xfrm>
              <a:off x="4159866" y="3983519"/>
              <a:ext cx="5857041" cy="2255797"/>
            </a:xfrm>
            <a:prstGeom prst="rect">
              <a:avLst/>
            </a:prstGeom>
            <a:solidFill>
              <a:schemeClr val="accent5">
                <a:lumMod val="20000"/>
                <a:lumOff val="8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00"/>
            </a:p>
          </p:txBody>
        </p:sp>
        <p:sp>
          <p:nvSpPr>
            <p:cNvPr id="20" name="Oval 19">
              <a:extLst>
                <a:ext uri="{FF2B5EF4-FFF2-40B4-BE49-F238E27FC236}">
                  <a16:creationId xmlns:a16="http://schemas.microsoft.com/office/drawing/2014/main" id="{8330436F-CC2C-462C-BA4D-BFE64FF2E08F}"/>
                </a:ext>
              </a:extLst>
            </p:cNvPr>
            <p:cNvSpPr/>
            <p:nvPr/>
          </p:nvSpPr>
          <p:spPr>
            <a:xfrm>
              <a:off x="4015020" y="3928172"/>
              <a:ext cx="317467" cy="317467"/>
            </a:xfrm>
            <a:prstGeom prst="ellipse">
              <a:avLst/>
            </a:prstGeom>
            <a:solidFill>
              <a:srgbClr val="5126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00" b="1"/>
                <a:t>4</a:t>
              </a:r>
            </a:p>
          </p:txBody>
        </p:sp>
        <p:sp>
          <p:nvSpPr>
            <p:cNvPr id="21" name="TextBox 20">
              <a:extLst>
                <a:ext uri="{FF2B5EF4-FFF2-40B4-BE49-F238E27FC236}">
                  <a16:creationId xmlns:a16="http://schemas.microsoft.com/office/drawing/2014/main" id="{BE1BD0C5-035E-4C3D-AAC9-BBCA987123F2}"/>
                </a:ext>
              </a:extLst>
            </p:cNvPr>
            <p:cNvSpPr txBox="1"/>
            <p:nvPr/>
          </p:nvSpPr>
          <p:spPr>
            <a:xfrm>
              <a:off x="4367363" y="3995146"/>
              <a:ext cx="5686872" cy="348002"/>
            </a:xfrm>
            <a:prstGeom prst="rect">
              <a:avLst/>
            </a:prstGeom>
            <a:noFill/>
            <a:ln>
              <a:noFill/>
            </a:ln>
          </p:spPr>
          <p:txBody>
            <a:bodyPr vert="horz" wrap="square" lIns="100796" tIns="50398" rIns="100796" bIns="50398" rtlCol="0" anchor="t" anchorCtr="0">
              <a:spAutoFit/>
            </a:bodyPr>
            <a:lstStyle/>
            <a:p>
              <a:pPr algn="l"/>
              <a:r>
                <a:rPr lang="en-AU" sz="1600" b="1" dirty="0">
                  <a:solidFill>
                    <a:schemeClr val="tx2"/>
                  </a:solidFill>
                </a:rPr>
                <a:t>Scheduling and confirming </a:t>
              </a:r>
              <a:r>
                <a:rPr lang="en-AU" sz="1600" b="1" dirty="0" err="1">
                  <a:solidFill>
                    <a:schemeClr val="tx2"/>
                  </a:solidFill>
                </a:rPr>
                <a:t>paticipation</a:t>
              </a:r>
              <a:endParaRPr lang="en-AU" sz="1600" b="1" dirty="0">
                <a:solidFill>
                  <a:schemeClr val="tx2"/>
                </a:solidFill>
              </a:endParaRPr>
            </a:p>
          </p:txBody>
        </p:sp>
        <p:sp>
          <p:nvSpPr>
            <p:cNvPr id="22" name="TextBox 21">
              <a:extLst>
                <a:ext uri="{FF2B5EF4-FFF2-40B4-BE49-F238E27FC236}">
                  <a16:creationId xmlns:a16="http://schemas.microsoft.com/office/drawing/2014/main" id="{D9127EDF-D04D-4BB3-BAA9-C0FB419CDBB6}"/>
                </a:ext>
              </a:extLst>
            </p:cNvPr>
            <p:cNvSpPr txBox="1"/>
            <p:nvPr/>
          </p:nvSpPr>
          <p:spPr>
            <a:xfrm>
              <a:off x="4197194" y="4239068"/>
              <a:ext cx="5819713" cy="2000249"/>
            </a:xfrm>
            <a:prstGeom prst="rect">
              <a:avLst/>
            </a:prstGeom>
            <a:noFill/>
            <a:ln>
              <a:noFill/>
            </a:ln>
          </p:spPr>
          <p:txBody>
            <a:bodyPr vert="horz" wrap="square" lIns="100796" tIns="50398" rIns="100796" bIns="50398" rtlCol="0" anchor="t" anchorCtr="0">
              <a:spAutoFit/>
            </a:bodyPr>
            <a:lstStyle/>
            <a:p>
              <a:pPr>
                <a:lnSpc>
                  <a:spcPct val="120000"/>
                </a:lnSpc>
              </a:pPr>
              <a:r>
                <a:rPr lang="en-AU" sz="1300" dirty="0"/>
                <a:t>People who have experienced harm may have had prior negative service interactions or other concerns about being contacted by someone they don’t know. On this basis, our preferred approach is for the recruiting practitioner to schedule the interview on our behalf, although we can liaise directly with a client where they are comfortable with this occurring. At the interview scheduling stage, we also work with the practitioner and/or participant to identify any specific support needs, as well as confirming whether the participant would like immediate debriefing arranged on their behalf. </a:t>
              </a:r>
            </a:p>
          </p:txBody>
        </p:sp>
        <p:sp>
          <p:nvSpPr>
            <p:cNvPr id="23" name="Rectangle 22">
              <a:extLst>
                <a:ext uri="{FF2B5EF4-FFF2-40B4-BE49-F238E27FC236}">
                  <a16:creationId xmlns:a16="http://schemas.microsoft.com/office/drawing/2014/main" id="{7EDA8E97-F5D3-47BB-962C-05B54C5C4358}"/>
                </a:ext>
              </a:extLst>
            </p:cNvPr>
            <p:cNvSpPr/>
            <p:nvPr/>
          </p:nvSpPr>
          <p:spPr>
            <a:xfrm>
              <a:off x="1052204" y="3637462"/>
              <a:ext cx="9325131" cy="180715"/>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00"/>
            </a:p>
          </p:txBody>
        </p:sp>
        <p:sp>
          <p:nvSpPr>
            <p:cNvPr id="24" name="Rectangle 23">
              <a:extLst>
                <a:ext uri="{FF2B5EF4-FFF2-40B4-BE49-F238E27FC236}">
                  <a16:creationId xmlns:a16="http://schemas.microsoft.com/office/drawing/2014/main" id="{AF4AC32F-9566-4734-AA1D-0C42727D47D3}"/>
                </a:ext>
              </a:extLst>
            </p:cNvPr>
            <p:cNvSpPr/>
            <p:nvPr/>
          </p:nvSpPr>
          <p:spPr>
            <a:xfrm>
              <a:off x="10194793" y="3637462"/>
              <a:ext cx="178482" cy="2818977"/>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00"/>
            </a:p>
          </p:txBody>
        </p:sp>
        <p:sp>
          <p:nvSpPr>
            <p:cNvPr id="25" name="Arrow: Left 24">
              <a:extLst>
                <a:ext uri="{FF2B5EF4-FFF2-40B4-BE49-F238E27FC236}">
                  <a16:creationId xmlns:a16="http://schemas.microsoft.com/office/drawing/2014/main" id="{3B705243-6511-40B9-92D1-A2B6BED21D73}"/>
                </a:ext>
              </a:extLst>
            </p:cNvPr>
            <p:cNvSpPr/>
            <p:nvPr/>
          </p:nvSpPr>
          <p:spPr>
            <a:xfrm>
              <a:off x="1048144" y="6279218"/>
              <a:ext cx="9325131" cy="396833"/>
            </a:xfrm>
            <a:prstGeom prst="lef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00"/>
            </a:p>
          </p:txBody>
        </p:sp>
      </p:grpSp>
    </p:spTree>
    <p:extLst>
      <p:ext uri="{BB962C8B-B14F-4D97-AF65-F5344CB8AC3E}">
        <p14:creationId xmlns:p14="http://schemas.microsoft.com/office/powerpoint/2010/main" val="2710842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486F5-092E-43C4-89E7-68CAD4587128}"/>
              </a:ext>
            </a:extLst>
          </p:cNvPr>
          <p:cNvSpPr>
            <a:spLocks noGrp="1"/>
          </p:cNvSpPr>
          <p:nvPr>
            <p:ph type="title"/>
          </p:nvPr>
        </p:nvSpPr>
        <p:spPr/>
        <p:txBody>
          <a:bodyPr/>
          <a:lstStyle/>
          <a:p>
            <a:r>
              <a:rPr lang="en-AU"/>
              <a:t>Interview process</a:t>
            </a:r>
          </a:p>
        </p:txBody>
      </p:sp>
      <p:sp>
        <p:nvSpPr>
          <p:cNvPr id="3" name="TextBox 2">
            <a:extLst>
              <a:ext uri="{FF2B5EF4-FFF2-40B4-BE49-F238E27FC236}">
                <a16:creationId xmlns:a16="http://schemas.microsoft.com/office/drawing/2014/main" id="{0DAD981F-83C0-4D91-A8B2-1A84BE838AAE}"/>
              </a:ext>
            </a:extLst>
          </p:cNvPr>
          <p:cNvSpPr txBox="1"/>
          <p:nvPr/>
        </p:nvSpPr>
        <p:spPr>
          <a:xfrm>
            <a:off x="1919277" y="1343490"/>
            <a:ext cx="10640802" cy="1256455"/>
          </a:xfrm>
          <a:prstGeom prst="rect">
            <a:avLst/>
          </a:prstGeom>
          <a:noFill/>
          <a:ln>
            <a:noFill/>
          </a:ln>
        </p:spPr>
        <p:txBody>
          <a:bodyPr vert="horz" wrap="square" lIns="100796" tIns="50398" rIns="100796" bIns="50398" rtlCol="0" anchor="t" anchorCtr="0">
            <a:spAutoFit/>
          </a:bodyPr>
          <a:lstStyle/>
          <a:p>
            <a:pPr algn="just">
              <a:lnSpc>
                <a:spcPct val="120000"/>
              </a:lnSpc>
            </a:pPr>
            <a:r>
              <a:rPr lang="en-AU" sz="1600" b="1" dirty="0"/>
              <a:t>Confirming participation – </a:t>
            </a:r>
            <a:r>
              <a:rPr lang="en-AU" sz="1600" dirty="0"/>
              <a:t>With the participant’s consent, a member of the research team send a text or email the day prior to their interview to confirm if they would still like to participate and to remind them that their participation is voluntary. At this stage, the participant may withdraw, reschedule or ask for more time to consider whether they wish to participate. </a:t>
            </a:r>
          </a:p>
        </p:txBody>
      </p:sp>
      <p:sp>
        <p:nvSpPr>
          <p:cNvPr id="4" name="Arrow: Chevron 3">
            <a:extLst>
              <a:ext uri="{FF2B5EF4-FFF2-40B4-BE49-F238E27FC236}">
                <a16:creationId xmlns:a16="http://schemas.microsoft.com/office/drawing/2014/main" id="{E54728D2-82E5-4051-B566-722140D7501A}"/>
              </a:ext>
            </a:extLst>
          </p:cNvPr>
          <p:cNvSpPr/>
          <p:nvPr/>
        </p:nvSpPr>
        <p:spPr>
          <a:xfrm rot="5400000">
            <a:off x="938682" y="1587825"/>
            <a:ext cx="774442" cy="880828"/>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p>
        </p:txBody>
      </p:sp>
      <p:sp>
        <p:nvSpPr>
          <p:cNvPr id="5" name="TextBox 4">
            <a:extLst>
              <a:ext uri="{FF2B5EF4-FFF2-40B4-BE49-F238E27FC236}">
                <a16:creationId xmlns:a16="http://schemas.microsoft.com/office/drawing/2014/main" id="{8C0994CA-6670-4B1F-B923-F94176481586}"/>
              </a:ext>
            </a:extLst>
          </p:cNvPr>
          <p:cNvSpPr txBox="1"/>
          <p:nvPr/>
        </p:nvSpPr>
        <p:spPr>
          <a:xfrm>
            <a:off x="1913483" y="2666250"/>
            <a:ext cx="10640802" cy="1551921"/>
          </a:xfrm>
          <a:prstGeom prst="rect">
            <a:avLst/>
          </a:prstGeom>
          <a:noFill/>
          <a:ln>
            <a:noFill/>
          </a:ln>
        </p:spPr>
        <p:txBody>
          <a:bodyPr vert="horz" wrap="square" lIns="100796" tIns="50398" rIns="100796" bIns="50398" rtlCol="0" anchor="t" anchorCtr="0">
            <a:spAutoFit/>
          </a:bodyPr>
          <a:lstStyle/>
          <a:p>
            <a:pPr algn="just">
              <a:lnSpc>
                <a:spcPct val="120000"/>
              </a:lnSpc>
            </a:pPr>
            <a:r>
              <a:rPr lang="en-AU" sz="1600" b="1" dirty="0"/>
              <a:t>Introduction – </a:t>
            </a:r>
            <a:r>
              <a:rPr lang="en-AU" sz="1600" dirty="0"/>
              <a:t>Before commencing, the researcher will explain the scope and objectives of the research; confirm that the participant understands that their participation is voluntary; and remind the participant that the focus of the interview is on their experience of the justice process, not the harm they experienced. We also remind the participant that they can stop at any time, and that they can choose not to answer certain questions if they don’t want to. </a:t>
            </a:r>
          </a:p>
        </p:txBody>
      </p:sp>
      <p:sp>
        <p:nvSpPr>
          <p:cNvPr id="6" name="Arrow: Chevron 5">
            <a:extLst>
              <a:ext uri="{FF2B5EF4-FFF2-40B4-BE49-F238E27FC236}">
                <a16:creationId xmlns:a16="http://schemas.microsoft.com/office/drawing/2014/main" id="{2A7B5D68-E67E-481A-97B4-2121D08836A8}"/>
              </a:ext>
            </a:extLst>
          </p:cNvPr>
          <p:cNvSpPr/>
          <p:nvPr/>
        </p:nvSpPr>
        <p:spPr>
          <a:xfrm rot="5400000">
            <a:off x="938682" y="2990233"/>
            <a:ext cx="774442" cy="880828"/>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p>
        </p:txBody>
      </p:sp>
      <p:sp>
        <p:nvSpPr>
          <p:cNvPr id="7" name="TextBox 6">
            <a:extLst>
              <a:ext uri="{FF2B5EF4-FFF2-40B4-BE49-F238E27FC236}">
                <a16:creationId xmlns:a16="http://schemas.microsoft.com/office/drawing/2014/main" id="{8407C88C-B126-43A5-A0E8-1DB3BD40D628}"/>
              </a:ext>
            </a:extLst>
          </p:cNvPr>
          <p:cNvSpPr txBox="1"/>
          <p:nvPr/>
        </p:nvSpPr>
        <p:spPr>
          <a:xfrm>
            <a:off x="1919276" y="4284476"/>
            <a:ext cx="10640802" cy="1256455"/>
          </a:xfrm>
          <a:prstGeom prst="rect">
            <a:avLst/>
          </a:prstGeom>
          <a:noFill/>
          <a:ln>
            <a:noFill/>
          </a:ln>
        </p:spPr>
        <p:txBody>
          <a:bodyPr vert="horz" wrap="square" lIns="100796" tIns="50398" rIns="100796" bIns="50398" rtlCol="0" anchor="t" anchorCtr="0">
            <a:spAutoFit/>
          </a:bodyPr>
          <a:lstStyle/>
          <a:p>
            <a:pPr algn="just">
              <a:lnSpc>
                <a:spcPct val="120000"/>
              </a:lnSpc>
            </a:pPr>
            <a:r>
              <a:rPr lang="en-AU" sz="1600" b="1" dirty="0"/>
              <a:t>During the interview - </a:t>
            </a:r>
            <a:r>
              <a:rPr lang="en-AU" sz="1600" dirty="0"/>
              <a:t>During the interview, the researcher asks a series of questions based on a semi-structured topic guide. Researchers observe participants to see if anyone is becoming distressed and will manage this by directing to another question, offering to take a break, or asking if the participant would like to speak to their support worker.</a:t>
            </a:r>
          </a:p>
        </p:txBody>
      </p:sp>
      <p:sp>
        <p:nvSpPr>
          <p:cNvPr id="8" name="Arrow: Chevron 7">
            <a:extLst>
              <a:ext uri="{FF2B5EF4-FFF2-40B4-BE49-F238E27FC236}">
                <a16:creationId xmlns:a16="http://schemas.microsoft.com/office/drawing/2014/main" id="{E5CEBE05-FD31-42A5-8D75-82ECD00997AF}"/>
              </a:ext>
            </a:extLst>
          </p:cNvPr>
          <p:cNvSpPr/>
          <p:nvPr/>
        </p:nvSpPr>
        <p:spPr>
          <a:xfrm rot="5400000">
            <a:off x="938682" y="4392641"/>
            <a:ext cx="774442" cy="880828"/>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p>
        </p:txBody>
      </p:sp>
      <p:sp>
        <p:nvSpPr>
          <p:cNvPr id="9" name="Arrow: Chevron 8">
            <a:extLst>
              <a:ext uri="{FF2B5EF4-FFF2-40B4-BE49-F238E27FC236}">
                <a16:creationId xmlns:a16="http://schemas.microsoft.com/office/drawing/2014/main" id="{3FF4BE79-CFE8-4F96-91A2-7981E5BFFE04}"/>
              </a:ext>
            </a:extLst>
          </p:cNvPr>
          <p:cNvSpPr/>
          <p:nvPr/>
        </p:nvSpPr>
        <p:spPr>
          <a:xfrm rot="5400000">
            <a:off x="938682" y="5795050"/>
            <a:ext cx="774442" cy="880828"/>
          </a:xfrm>
          <a:prstGeom prst="chevr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p>
        </p:txBody>
      </p:sp>
      <p:sp>
        <p:nvSpPr>
          <p:cNvPr id="10" name="TextBox 9">
            <a:extLst>
              <a:ext uri="{FF2B5EF4-FFF2-40B4-BE49-F238E27FC236}">
                <a16:creationId xmlns:a16="http://schemas.microsoft.com/office/drawing/2014/main" id="{2B02B752-2EA9-473C-BD4B-D143C5FB6D9C}"/>
              </a:ext>
            </a:extLst>
          </p:cNvPr>
          <p:cNvSpPr txBox="1"/>
          <p:nvPr/>
        </p:nvSpPr>
        <p:spPr>
          <a:xfrm>
            <a:off x="1913483" y="5607237"/>
            <a:ext cx="10640802" cy="1256455"/>
          </a:xfrm>
          <a:prstGeom prst="rect">
            <a:avLst/>
          </a:prstGeom>
          <a:noFill/>
          <a:ln>
            <a:noFill/>
          </a:ln>
        </p:spPr>
        <p:txBody>
          <a:bodyPr vert="horz" wrap="square" lIns="100796" tIns="50398" rIns="100796" bIns="50398" rtlCol="0" anchor="t" anchorCtr="0">
            <a:spAutoFit/>
          </a:bodyPr>
          <a:lstStyle/>
          <a:p>
            <a:pPr algn="just">
              <a:lnSpc>
                <a:spcPct val="120000"/>
              </a:lnSpc>
            </a:pPr>
            <a:r>
              <a:rPr lang="en-AU" sz="1600" b="1" dirty="0"/>
              <a:t>Closing and debriefing – </a:t>
            </a:r>
            <a:r>
              <a:rPr lang="en-AU" sz="1600" dirty="0"/>
              <a:t>At the end of the interview, the researcher asks the participant if they would like to debrief with their support worker immediately, or have their worker check in with them in a few days. The researcher will also ask if the participant consents to being contacted at the end of the project hear overall findings. Participants are then provided with a $50 voucher as an acknowledgment of their time.   </a:t>
            </a:r>
          </a:p>
        </p:txBody>
      </p:sp>
    </p:spTree>
    <p:extLst>
      <p:ext uri="{BB962C8B-B14F-4D97-AF65-F5344CB8AC3E}">
        <p14:creationId xmlns:p14="http://schemas.microsoft.com/office/powerpoint/2010/main" val="2949960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11F4CDA-CCA6-0B2F-A50E-648789EBD8A5}"/>
              </a:ext>
            </a:extLst>
          </p:cNvPr>
          <p:cNvGraphicFramePr>
            <a:graphicFrameLocks noChangeAspect="1"/>
          </p:cNvGraphicFramePr>
          <p:nvPr>
            <p:custDataLst>
              <p:tags r:id="rId1"/>
            </p:custDataLst>
            <p:extLst>
              <p:ext uri="{D42A27DB-BD31-4B8C-83A1-F6EECF244321}">
                <p14:modId xmlns:p14="http://schemas.microsoft.com/office/powerpoint/2010/main" val="5781955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5" name="think-cell data - do not delete" hidden="1">
                        <a:extLst>
                          <a:ext uri="{FF2B5EF4-FFF2-40B4-BE49-F238E27FC236}">
                            <a16:creationId xmlns:a16="http://schemas.microsoft.com/office/drawing/2014/main" id="{511F4CDA-CCA6-0B2F-A50E-648789EBD8A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lstStyle/>
          <a:p>
            <a:r>
              <a:rPr lang="en-GB"/>
              <a:t>Findings </a:t>
            </a:r>
          </a:p>
        </p:txBody>
      </p:sp>
      <p:sp>
        <p:nvSpPr>
          <p:cNvPr id="3" name="Text Placeholder 2">
            <a:extLst>
              <a:ext uri="{FF2B5EF4-FFF2-40B4-BE49-F238E27FC236}">
                <a16:creationId xmlns:a16="http://schemas.microsoft.com/office/drawing/2014/main" id="{EB71634E-DA79-4D79-AC5D-B69D7518AA7B}"/>
              </a:ext>
            </a:extLst>
          </p:cNvPr>
          <p:cNvSpPr>
            <a:spLocks noGrp="1"/>
          </p:cNvSpPr>
          <p:nvPr>
            <p:ph type="body" sz="quarter" idx="11"/>
          </p:nvPr>
        </p:nvSpPr>
        <p:spPr/>
        <p:txBody>
          <a:bodyPr/>
          <a:lstStyle/>
          <a:p>
            <a:endParaRPr lang="en-AU"/>
          </a:p>
        </p:txBody>
      </p:sp>
      <p:sp>
        <p:nvSpPr>
          <p:cNvPr id="9" name="Text Placeholder 8">
            <a:extLst>
              <a:ext uri="{FF2B5EF4-FFF2-40B4-BE49-F238E27FC236}">
                <a16:creationId xmlns:a16="http://schemas.microsoft.com/office/drawing/2014/main" id="{7B233DEF-7DC0-4763-B674-7810CC6F3163}"/>
              </a:ext>
            </a:extLst>
          </p:cNvPr>
          <p:cNvSpPr>
            <a:spLocks noGrp="1"/>
          </p:cNvSpPr>
          <p:nvPr>
            <p:ph type="body" sz="quarter" idx="12"/>
          </p:nvPr>
        </p:nvSpPr>
        <p:spPr/>
        <p:txBody>
          <a:bodyPr/>
          <a:lstStyle/>
          <a:p>
            <a:r>
              <a:rPr lang="en-GB"/>
              <a:t>03</a:t>
            </a:r>
          </a:p>
        </p:txBody>
      </p:sp>
    </p:spTree>
    <p:extLst>
      <p:ext uri="{BB962C8B-B14F-4D97-AF65-F5344CB8AC3E}">
        <p14:creationId xmlns:p14="http://schemas.microsoft.com/office/powerpoint/2010/main" val="4280547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3D5F67-41B6-C2C9-5D83-18827E1A971E}"/>
              </a:ext>
            </a:extLst>
          </p:cNvPr>
          <p:cNvSpPr>
            <a:spLocks noGrp="1"/>
          </p:cNvSpPr>
          <p:nvPr>
            <p:ph type="body" sz="quarter" idx="13"/>
          </p:nvPr>
        </p:nvSpPr>
        <p:spPr/>
        <p:txBody>
          <a:bodyPr/>
          <a:lstStyle/>
          <a:p>
            <a:endParaRPr lang="en-AU"/>
          </a:p>
        </p:txBody>
      </p:sp>
      <p:sp>
        <p:nvSpPr>
          <p:cNvPr id="3" name="Text Placeholder 2">
            <a:extLst>
              <a:ext uri="{FF2B5EF4-FFF2-40B4-BE49-F238E27FC236}">
                <a16:creationId xmlns:a16="http://schemas.microsoft.com/office/drawing/2014/main" id="{5BA5E3BC-31A7-616E-FF58-CE58CA1BB08A}"/>
              </a:ext>
            </a:extLst>
          </p:cNvPr>
          <p:cNvSpPr>
            <a:spLocks noGrp="1"/>
          </p:cNvSpPr>
          <p:nvPr>
            <p:ph type="body" sz="quarter" idx="14"/>
          </p:nvPr>
        </p:nvSpPr>
        <p:spPr/>
        <p:txBody>
          <a:bodyPr/>
          <a:lstStyle/>
          <a:p>
            <a:r>
              <a:rPr lang="en-AU"/>
              <a:t>3.1</a:t>
            </a:r>
          </a:p>
        </p:txBody>
      </p:sp>
      <p:sp>
        <p:nvSpPr>
          <p:cNvPr id="4" name="Title 3">
            <a:extLst>
              <a:ext uri="{FF2B5EF4-FFF2-40B4-BE49-F238E27FC236}">
                <a16:creationId xmlns:a16="http://schemas.microsoft.com/office/drawing/2014/main" id="{16713876-DED6-C72D-0E14-23F232B404AC}"/>
              </a:ext>
            </a:extLst>
          </p:cNvPr>
          <p:cNvSpPr>
            <a:spLocks noGrp="1"/>
          </p:cNvSpPr>
          <p:nvPr>
            <p:ph type="ctrTitle"/>
          </p:nvPr>
        </p:nvSpPr>
        <p:spPr/>
        <p:txBody>
          <a:bodyPr/>
          <a:lstStyle/>
          <a:p>
            <a:r>
              <a:rPr lang="en-AU"/>
              <a:t>Before reporting</a:t>
            </a:r>
          </a:p>
        </p:txBody>
      </p:sp>
    </p:spTree>
    <p:extLst>
      <p:ext uri="{BB962C8B-B14F-4D97-AF65-F5344CB8AC3E}">
        <p14:creationId xmlns:p14="http://schemas.microsoft.com/office/powerpoint/2010/main" val="3110389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D1EFAAF8-ED82-9AF9-EA11-E894BC68A53E}"/>
              </a:ext>
            </a:extLst>
          </p:cNvPr>
          <p:cNvGraphicFramePr>
            <a:graphicFrameLocks noChangeAspect="1"/>
          </p:cNvGraphicFramePr>
          <p:nvPr>
            <p:custDataLst>
              <p:tags r:id="rId1"/>
            </p:custDataLst>
            <p:extLst>
              <p:ext uri="{D42A27DB-BD31-4B8C-83A1-F6EECF244321}">
                <p14:modId xmlns:p14="http://schemas.microsoft.com/office/powerpoint/2010/main" val="23596791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3" name="think-cell data - do not delete" hidden="1">
                        <a:extLst>
                          <a:ext uri="{FF2B5EF4-FFF2-40B4-BE49-F238E27FC236}">
                            <a16:creationId xmlns:a16="http://schemas.microsoft.com/office/drawing/2014/main" id="{D1EFAAF8-ED82-9AF9-EA11-E894BC68A53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3D4E10D4-E090-4D28-A3DF-3F8B513AA748}"/>
              </a:ext>
            </a:extLst>
          </p:cNvPr>
          <p:cNvSpPr>
            <a:spLocks noGrp="1"/>
          </p:cNvSpPr>
          <p:nvPr>
            <p:ph type="title"/>
          </p:nvPr>
        </p:nvSpPr>
        <p:spPr/>
        <p:txBody>
          <a:bodyPr vert="horz"/>
          <a:lstStyle/>
          <a:p>
            <a:r>
              <a:rPr lang="en-AU"/>
              <a:t>Barriers to reporting a sexual offence: Societal factors</a:t>
            </a:r>
          </a:p>
        </p:txBody>
      </p:sp>
      <p:sp>
        <p:nvSpPr>
          <p:cNvPr id="6" name="Text Placeholder 5">
            <a:extLst>
              <a:ext uri="{FF2B5EF4-FFF2-40B4-BE49-F238E27FC236}">
                <a16:creationId xmlns:a16="http://schemas.microsoft.com/office/drawing/2014/main" id="{F3DF8C17-39FB-4611-9057-AF734F033AF6}"/>
              </a:ext>
            </a:extLst>
          </p:cNvPr>
          <p:cNvSpPr>
            <a:spLocks noGrp="1"/>
          </p:cNvSpPr>
          <p:nvPr>
            <p:ph type="body" sz="quarter" idx="10"/>
          </p:nvPr>
        </p:nvSpPr>
        <p:spPr>
          <a:xfrm>
            <a:off x="630421" y="2836489"/>
            <a:ext cx="5986572" cy="481062"/>
          </a:xfrm>
        </p:spPr>
        <p:txBody>
          <a:bodyPr/>
          <a:lstStyle/>
          <a:p>
            <a:r>
              <a:rPr lang="en-AU" sz="1600" b="1">
                <a:solidFill>
                  <a:schemeClr val="accent5"/>
                </a:solidFill>
              </a:rPr>
              <a:t>Complainants</a:t>
            </a:r>
          </a:p>
        </p:txBody>
      </p:sp>
      <p:sp>
        <p:nvSpPr>
          <p:cNvPr id="7" name="Text Placeholder 6">
            <a:extLst>
              <a:ext uri="{FF2B5EF4-FFF2-40B4-BE49-F238E27FC236}">
                <a16:creationId xmlns:a16="http://schemas.microsoft.com/office/drawing/2014/main" id="{53C29C24-2579-ABC5-A15F-EEC88401E948}"/>
              </a:ext>
            </a:extLst>
          </p:cNvPr>
          <p:cNvSpPr>
            <a:spLocks noGrp="1"/>
          </p:cNvSpPr>
          <p:nvPr>
            <p:ph type="body" sz="quarter" idx="11"/>
          </p:nvPr>
        </p:nvSpPr>
        <p:spPr>
          <a:xfrm>
            <a:off x="7077845" y="2836488"/>
            <a:ext cx="5476444" cy="481062"/>
          </a:xfrm>
        </p:spPr>
        <p:txBody>
          <a:bodyPr/>
          <a:lstStyle/>
          <a:p>
            <a:r>
              <a:rPr lang="en-AU" sz="1600" b="1">
                <a:solidFill>
                  <a:schemeClr val="tx2"/>
                </a:solidFill>
              </a:rPr>
              <a:t>Informants</a:t>
            </a:r>
          </a:p>
          <a:p>
            <a:endParaRPr lang="en-AU" sz="1600" b="1">
              <a:solidFill>
                <a:schemeClr val="accent5"/>
              </a:solidFill>
            </a:endParaRPr>
          </a:p>
        </p:txBody>
      </p:sp>
      <p:sp>
        <p:nvSpPr>
          <p:cNvPr id="8" name="Text Placeholder 7">
            <a:extLst>
              <a:ext uri="{FF2B5EF4-FFF2-40B4-BE49-F238E27FC236}">
                <a16:creationId xmlns:a16="http://schemas.microsoft.com/office/drawing/2014/main" id="{B107DEAA-0A0F-667C-45C8-24695F0E8682}"/>
              </a:ext>
            </a:extLst>
          </p:cNvPr>
          <p:cNvSpPr>
            <a:spLocks noGrp="1"/>
          </p:cNvSpPr>
          <p:nvPr>
            <p:ph type="body" sz="quarter" idx="12"/>
          </p:nvPr>
        </p:nvSpPr>
        <p:spPr>
          <a:xfrm>
            <a:off x="0" y="1533548"/>
            <a:ext cx="13439775" cy="1054099"/>
          </a:xfrm>
          <a:solidFill>
            <a:schemeClr val="accent5"/>
          </a:solidFill>
        </p:spPr>
        <p:txBody>
          <a:bodyPr lIns="864000" rIns="864000" anchor="ctr"/>
          <a:lstStyle/>
          <a:p>
            <a:pPr lvl="0" algn="ctr">
              <a:spcBef>
                <a:spcPts val="600"/>
              </a:spcBef>
              <a:spcAft>
                <a:spcPts val="600"/>
              </a:spcAft>
              <a:buSzPts val="1000"/>
            </a:pPr>
            <a:r>
              <a:rPr lang="en-AU"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Victim-survivors may not recognise their experience as sexual assault, may not see it as serious enough to warrant reporting, may blame themselves for the assault or fear blame from others. Victim-survivors also fear repercussions from the perpetrator themselves, from family members, or from the broader community.</a:t>
            </a:r>
          </a:p>
        </p:txBody>
      </p:sp>
      <p:graphicFrame>
        <p:nvGraphicFramePr>
          <p:cNvPr id="11" name="Table 10">
            <a:extLst>
              <a:ext uri="{FF2B5EF4-FFF2-40B4-BE49-F238E27FC236}">
                <a16:creationId xmlns:a16="http://schemas.microsoft.com/office/drawing/2014/main" id="{24654D37-F648-088D-0302-DB12EE2FEA8E}"/>
              </a:ext>
            </a:extLst>
          </p:cNvPr>
          <p:cNvGraphicFramePr>
            <a:graphicFrameLocks noGrp="1"/>
          </p:cNvGraphicFramePr>
          <p:nvPr>
            <p:extLst>
              <p:ext uri="{D42A27DB-BD31-4B8C-83A1-F6EECF244321}">
                <p14:modId xmlns:p14="http://schemas.microsoft.com/office/powerpoint/2010/main" val="1707240487"/>
              </p:ext>
            </p:extLst>
          </p:nvPr>
        </p:nvGraphicFramePr>
        <p:xfrm>
          <a:off x="630420" y="3189793"/>
          <a:ext cx="5986572" cy="1435100"/>
        </p:xfrm>
        <a:graphic>
          <a:graphicData uri="http://schemas.openxmlformats.org/drawingml/2006/table">
            <a:tbl>
              <a:tblPr firstRow="1" firstCol="1" bandRow="1"/>
              <a:tblGrid>
                <a:gridCol w="5171427">
                  <a:extLst>
                    <a:ext uri="{9D8B030D-6E8A-4147-A177-3AD203B41FA5}">
                      <a16:colId xmlns:a16="http://schemas.microsoft.com/office/drawing/2014/main" val="736515840"/>
                    </a:ext>
                  </a:extLst>
                </a:gridCol>
                <a:gridCol w="815145">
                  <a:extLst>
                    <a:ext uri="{9D8B030D-6E8A-4147-A177-3AD203B41FA5}">
                      <a16:colId xmlns:a16="http://schemas.microsoft.com/office/drawing/2014/main" val="3565737987"/>
                    </a:ext>
                  </a:extLst>
                </a:gridCol>
              </a:tblGrid>
              <a:tr h="0">
                <a:tc>
                  <a:txBody>
                    <a:bodyPr/>
                    <a:lstStyle/>
                    <a:p>
                      <a:r>
                        <a:rPr lang="en-AU" sz="15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“…in my mind, when I pictured sexual assault, I was thinking of a very extreme sort of thing, like something that only happens to a few people and is very violent and I didn’t put myself in that category.”</a:t>
                      </a:r>
                    </a:p>
                    <a:p>
                      <a:pPr>
                        <a:spcBef>
                          <a:spcPts val="600"/>
                        </a:spcBef>
                      </a:pPr>
                      <a:r>
                        <a:rPr lang="en-AU" sz="1500" b="1" i="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AU" sz="1500" b="1" i="0" dirty="0">
                          <a:solidFill>
                            <a:srgbClr val="000000"/>
                          </a:solidFill>
                          <a:effectLst/>
                          <a:latin typeface="Arial" panose="020B0604020202020204" pitchFamily="34" charset="0"/>
                          <a:ea typeface="Calibri" panose="020F0502020204030204" pitchFamily="34" charset="0"/>
                          <a:cs typeface="Arial" panose="020B0604020202020204" pitchFamily="34" charset="0"/>
                        </a:rPr>
                        <a:t> Participant 7</a:t>
                      </a:r>
                    </a:p>
                  </a:txBody>
                  <a:tcPr marL="215900" marR="215900" marT="107950" marB="107950">
                    <a:lnL>
                      <a:noFill/>
                    </a:lnL>
                    <a:lnR>
                      <a:noFill/>
                    </a:lnR>
                    <a:lnT>
                      <a:noFill/>
                    </a:lnT>
                    <a:lnB>
                      <a:noFill/>
                    </a:lnB>
                    <a:solidFill>
                      <a:srgbClr val="F4EDFD"/>
                    </a:solidFill>
                  </a:tcPr>
                </a:tc>
                <a:tc>
                  <a:txBody>
                    <a:bodyPr/>
                    <a:lstStyle/>
                    <a:p>
                      <a:pPr>
                        <a:lnSpc>
                          <a:spcPct val="107000"/>
                        </a:lnSpc>
                        <a:spcAft>
                          <a:spcPts val="600"/>
                        </a:spcAft>
                      </a:pPr>
                      <a:endParaRPr lang="en-AU" sz="4800" dirty="0">
                        <a:solidFill>
                          <a:srgbClr val="7213EA"/>
                        </a:solidFill>
                        <a:effectLst/>
                        <a:latin typeface="Arial" panose="020B0604020202020204" pitchFamily="34" charset="0"/>
                        <a:ea typeface="Calibri" panose="020F0502020204030204" pitchFamily="34" charset="0"/>
                        <a:cs typeface="Arial" panose="020B0604020202020204" pitchFamily="34" charset="0"/>
                      </a:endParaRPr>
                    </a:p>
                  </a:txBody>
                  <a:tcPr marL="180340" marR="107950" marT="107950" marB="107950">
                    <a:lnL>
                      <a:noFill/>
                    </a:lnL>
                    <a:lnR>
                      <a:noFill/>
                    </a:lnR>
                    <a:lnT>
                      <a:noFill/>
                    </a:lnT>
                    <a:lnB w="76200" cap="flat" cmpd="sng" algn="ctr">
                      <a:solidFill>
                        <a:srgbClr val="7213EA"/>
                      </a:solidFill>
                      <a:prstDash val="solid"/>
                      <a:round/>
                      <a:headEnd type="none" w="med" len="med"/>
                      <a:tailEnd type="none" w="med" len="med"/>
                    </a:lnB>
                    <a:solidFill>
                      <a:srgbClr val="FFFFFF"/>
                    </a:solidFill>
                  </a:tcPr>
                </a:tc>
                <a:extLst>
                  <a:ext uri="{0D108BD9-81ED-4DB2-BD59-A6C34878D82A}">
                    <a16:rowId xmlns:a16="http://schemas.microsoft.com/office/drawing/2014/main" val="574437857"/>
                  </a:ext>
                </a:extLst>
              </a:tr>
            </a:tbl>
          </a:graphicData>
        </a:graphic>
      </p:graphicFrame>
      <p:pic>
        <p:nvPicPr>
          <p:cNvPr id="12" name="Graphic 11">
            <a:extLst>
              <a:ext uri="{FF2B5EF4-FFF2-40B4-BE49-F238E27FC236}">
                <a16:creationId xmlns:a16="http://schemas.microsoft.com/office/drawing/2014/main" id="{73D8BF35-C2EB-BEF4-1EB1-D1B96397D029}"/>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59766" y="3929840"/>
            <a:ext cx="438150" cy="446087"/>
          </a:xfrm>
          <a:prstGeom prst="rect">
            <a:avLst/>
          </a:prstGeom>
        </p:spPr>
      </p:pic>
      <p:graphicFrame>
        <p:nvGraphicFramePr>
          <p:cNvPr id="16" name="Table 15">
            <a:extLst>
              <a:ext uri="{FF2B5EF4-FFF2-40B4-BE49-F238E27FC236}">
                <a16:creationId xmlns:a16="http://schemas.microsoft.com/office/drawing/2014/main" id="{2CEACF4C-8C49-C42C-D97B-FC93712356EA}"/>
              </a:ext>
            </a:extLst>
          </p:cNvPr>
          <p:cNvGraphicFramePr>
            <a:graphicFrameLocks noGrp="1"/>
          </p:cNvGraphicFramePr>
          <p:nvPr>
            <p:extLst>
              <p:ext uri="{D42A27DB-BD31-4B8C-83A1-F6EECF244321}">
                <p14:modId xmlns:p14="http://schemas.microsoft.com/office/powerpoint/2010/main" val="1572711915"/>
              </p:ext>
            </p:extLst>
          </p:nvPr>
        </p:nvGraphicFramePr>
        <p:xfrm>
          <a:off x="7077845" y="3517282"/>
          <a:ext cx="5731510" cy="977900"/>
        </p:xfrm>
        <a:graphic>
          <a:graphicData uri="http://schemas.openxmlformats.org/drawingml/2006/table">
            <a:tbl>
              <a:tblPr firstRow="1" firstCol="1" bandRow="1"/>
              <a:tblGrid>
                <a:gridCol w="4951095">
                  <a:extLst>
                    <a:ext uri="{9D8B030D-6E8A-4147-A177-3AD203B41FA5}">
                      <a16:colId xmlns:a16="http://schemas.microsoft.com/office/drawing/2014/main" val="3463824790"/>
                    </a:ext>
                  </a:extLst>
                </a:gridCol>
                <a:gridCol w="780415">
                  <a:extLst>
                    <a:ext uri="{9D8B030D-6E8A-4147-A177-3AD203B41FA5}">
                      <a16:colId xmlns:a16="http://schemas.microsoft.com/office/drawing/2014/main" val="2487576447"/>
                    </a:ext>
                  </a:extLst>
                </a:gridCol>
              </a:tblGrid>
              <a:tr h="734790">
                <a:tc>
                  <a:txBody>
                    <a:bodyPr/>
                    <a:lstStyle/>
                    <a:p>
                      <a:r>
                        <a:rPr lang="en-AU" sz="1500" i="1">
                          <a:solidFill>
                            <a:srgbClr val="000000"/>
                          </a:solidFill>
                          <a:effectLst/>
                          <a:latin typeface="Arial" panose="020B0604020202020204" pitchFamily="34" charset="0"/>
                          <a:ea typeface="Calibri" panose="020F0502020204030204" pitchFamily="34" charset="0"/>
                          <a:cs typeface="Arial" panose="020B0604020202020204" pitchFamily="34" charset="0"/>
                        </a:rPr>
                        <a:t>“…they may never have received information about ‘if this happens to you, this is what you can do’.”</a:t>
                      </a:r>
                    </a:p>
                    <a:p>
                      <a:pPr>
                        <a:spcBef>
                          <a:spcPts val="600"/>
                        </a:spcBef>
                      </a:pPr>
                      <a:r>
                        <a:rPr lang="en-AU" sz="1500" b="1" i="1">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AU" sz="1500" b="1" i="0">
                          <a:solidFill>
                            <a:srgbClr val="000000"/>
                          </a:solidFill>
                          <a:effectLst/>
                          <a:latin typeface="Arial" panose="020B0604020202020204" pitchFamily="34" charset="0"/>
                          <a:ea typeface="Calibri" panose="020F0502020204030204" pitchFamily="34" charset="0"/>
                          <a:cs typeface="Arial" panose="020B0604020202020204" pitchFamily="34" charset="0"/>
                        </a:rPr>
                        <a:t> Disability advocate</a:t>
                      </a:r>
                    </a:p>
                  </a:txBody>
                  <a:tcPr marL="215900" marR="215900" marT="107950" marB="107950">
                    <a:lnL>
                      <a:noFill/>
                    </a:lnL>
                    <a:lnR>
                      <a:noFill/>
                    </a:lnR>
                    <a:lnT>
                      <a:noFill/>
                    </a:lnT>
                    <a:lnB>
                      <a:noFill/>
                    </a:lnB>
                    <a:solidFill>
                      <a:srgbClr val="E5EEFF"/>
                    </a:solidFill>
                  </a:tcPr>
                </a:tc>
                <a:tc>
                  <a:txBody>
                    <a:bodyPr/>
                    <a:lstStyle/>
                    <a:p>
                      <a:pPr>
                        <a:lnSpc>
                          <a:spcPct val="107000"/>
                        </a:lnSpc>
                        <a:spcAft>
                          <a:spcPts val="600"/>
                        </a:spcAft>
                      </a:pPr>
                      <a:endParaRPr lang="en-AU" sz="2800">
                        <a:solidFill>
                          <a:srgbClr val="7213EA"/>
                        </a:solidFill>
                        <a:effectLst/>
                        <a:latin typeface="Arial" panose="020B0604020202020204" pitchFamily="34" charset="0"/>
                        <a:ea typeface="Calibri" panose="020F0502020204030204" pitchFamily="34" charset="0"/>
                        <a:cs typeface="Arial" panose="020B0604020202020204" pitchFamily="34" charset="0"/>
                      </a:endParaRPr>
                    </a:p>
                  </a:txBody>
                  <a:tcPr marL="180340" marR="107950" marT="107950" marB="107950">
                    <a:lnL>
                      <a:noFill/>
                    </a:lnL>
                    <a:lnR>
                      <a:noFill/>
                    </a:lnR>
                    <a:lnT>
                      <a:noFill/>
                    </a:lnT>
                    <a:lnB w="76200" cap="flat" cmpd="sng" algn="ctr">
                      <a:solidFill>
                        <a:srgbClr val="00338D"/>
                      </a:solidFill>
                      <a:prstDash val="solid"/>
                      <a:round/>
                      <a:headEnd type="none" w="med" len="med"/>
                      <a:tailEnd type="none" w="med" len="med"/>
                    </a:lnB>
                    <a:solidFill>
                      <a:srgbClr val="FFFFFF"/>
                    </a:solidFill>
                  </a:tcPr>
                </a:tc>
                <a:extLst>
                  <a:ext uri="{0D108BD9-81ED-4DB2-BD59-A6C34878D82A}">
                    <a16:rowId xmlns:a16="http://schemas.microsoft.com/office/drawing/2014/main" val="3633943670"/>
                  </a:ext>
                </a:extLst>
              </a:tr>
            </a:tbl>
          </a:graphicData>
        </a:graphic>
      </p:graphicFrame>
      <p:pic>
        <p:nvPicPr>
          <p:cNvPr id="18" name="Graphic 17">
            <a:extLst>
              <a:ext uri="{FF2B5EF4-FFF2-40B4-BE49-F238E27FC236}">
                <a16:creationId xmlns:a16="http://schemas.microsoft.com/office/drawing/2014/main" id="{753FB87F-18B8-924E-2633-B5DD850E9210}"/>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208923" y="3785104"/>
            <a:ext cx="438150" cy="445135"/>
          </a:xfrm>
          <a:prstGeom prst="rect">
            <a:avLst/>
          </a:prstGeom>
        </p:spPr>
      </p:pic>
      <p:graphicFrame>
        <p:nvGraphicFramePr>
          <p:cNvPr id="15" name="Table 14">
            <a:extLst>
              <a:ext uri="{FF2B5EF4-FFF2-40B4-BE49-F238E27FC236}">
                <a16:creationId xmlns:a16="http://schemas.microsoft.com/office/drawing/2014/main" id="{E8D93B0B-6AA4-F136-B148-1C998DF4FF6E}"/>
              </a:ext>
            </a:extLst>
          </p:cNvPr>
          <p:cNvGraphicFramePr>
            <a:graphicFrameLocks noGrp="1"/>
          </p:cNvGraphicFramePr>
          <p:nvPr>
            <p:extLst>
              <p:ext uri="{D42A27DB-BD31-4B8C-83A1-F6EECF244321}">
                <p14:modId xmlns:p14="http://schemas.microsoft.com/office/powerpoint/2010/main" val="2077141728"/>
              </p:ext>
            </p:extLst>
          </p:nvPr>
        </p:nvGraphicFramePr>
        <p:xfrm>
          <a:off x="7077845" y="4937629"/>
          <a:ext cx="5731510" cy="1435100"/>
        </p:xfrm>
        <a:graphic>
          <a:graphicData uri="http://schemas.openxmlformats.org/drawingml/2006/table">
            <a:tbl>
              <a:tblPr firstRow="1" firstCol="1" bandRow="1"/>
              <a:tblGrid>
                <a:gridCol w="4951095">
                  <a:extLst>
                    <a:ext uri="{9D8B030D-6E8A-4147-A177-3AD203B41FA5}">
                      <a16:colId xmlns:a16="http://schemas.microsoft.com/office/drawing/2014/main" val="3463824790"/>
                    </a:ext>
                  </a:extLst>
                </a:gridCol>
                <a:gridCol w="780415">
                  <a:extLst>
                    <a:ext uri="{9D8B030D-6E8A-4147-A177-3AD203B41FA5}">
                      <a16:colId xmlns:a16="http://schemas.microsoft.com/office/drawing/2014/main" val="2487576447"/>
                    </a:ext>
                  </a:extLst>
                </a:gridCol>
              </a:tblGrid>
              <a:tr h="1230272">
                <a:tc>
                  <a:txBody>
                    <a:bodyPr/>
                    <a:lstStyle/>
                    <a:p>
                      <a:pPr>
                        <a:spcAft>
                          <a:spcPts val="600"/>
                        </a:spcAft>
                      </a:pPr>
                      <a:r>
                        <a:rPr lang="en-AU" sz="1500" b="0" i="1">
                          <a:solidFill>
                            <a:srgbClr val="000000"/>
                          </a:solidFill>
                          <a:effectLst/>
                          <a:latin typeface="Arial" panose="020B0604020202020204" pitchFamily="34" charset="0"/>
                          <a:ea typeface="Calibri" panose="020F0502020204030204" pitchFamily="34" charset="0"/>
                          <a:cs typeface="Arial" panose="020B0604020202020204" pitchFamily="34" charset="0"/>
                        </a:rPr>
                        <a:t>“[Media coverage] doesn’t set up good faith in the system… And this [negative treatment] is happening to white women – [so they] can’t imagine [what it would be like for] women of colour.”</a:t>
                      </a:r>
                    </a:p>
                    <a:p>
                      <a:r>
                        <a:rPr lang="en-AU" sz="1500" b="1" i="1">
                          <a:solidFill>
                            <a:srgbClr val="000000"/>
                          </a:solidFill>
                          <a:effectLst/>
                          <a:latin typeface="Arial" panose="020B0604020202020204" pitchFamily="34" charset="0"/>
                          <a:ea typeface="Calibri" panose="020F0502020204030204" pitchFamily="34" charset="0"/>
                          <a:cs typeface="Arial" panose="020B0604020202020204" pitchFamily="34" charset="0"/>
                        </a:rPr>
                        <a:t>– Aboriginal organisation</a:t>
                      </a:r>
                    </a:p>
                  </a:txBody>
                  <a:tcPr marL="215900" marR="215900" marT="107950" marB="107950">
                    <a:lnL>
                      <a:noFill/>
                    </a:lnL>
                    <a:lnR>
                      <a:noFill/>
                    </a:lnR>
                    <a:lnT>
                      <a:noFill/>
                    </a:lnT>
                    <a:lnB>
                      <a:noFill/>
                    </a:lnB>
                    <a:solidFill>
                      <a:srgbClr val="E5EEFF"/>
                    </a:solidFill>
                  </a:tcPr>
                </a:tc>
                <a:tc>
                  <a:txBody>
                    <a:bodyPr/>
                    <a:lstStyle/>
                    <a:p>
                      <a:pPr>
                        <a:lnSpc>
                          <a:spcPct val="107000"/>
                        </a:lnSpc>
                        <a:spcAft>
                          <a:spcPts val="600"/>
                        </a:spcAft>
                      </a:pPr>
                      <a:endParaRPr lang="en-AU" sz="2800">
                        <a:solidFill>
                          <a:srgbClr val="7213EA"/>
                        </a:solidFill>
                        <a:effectLst/>
                        <a:latin typeface="Arial" panose="020B0604020202020204" pitchFamily="34" charset="0"/>
                        <a:ea typeface="Calibri" panose="020F0502020204030204" pitchFamily="34" charset="0"/>
                        <a:cs typeface="Arial" panose="020B0604020202020204" pitchFamily="34" charset="0"/>
                      </a:endParaRPr>
                    </a:p>
                  </a:txBody>
                  <a:tcPr marL="180340" marR="107950" marT="107950" marB="107950">
                    <a:lnL>
                      <a:noFill/>
                    </a:lnL>
                    <a:lnR>
                      <a:noFill/>
                    </a:lnR>
                    <a:lnT>
                      <a:noFill/>
                    </a:lnT>
                    <a:lnB w="76200" cap="flat" cmpd="sng" algn="ctr">
                      <a:solidFill>
                        <a:srgbClr val="00338D"/>
                      </a:solidFill>
                      <a:prstDash val="solid"/>
                      <a:round/>
                      <a:headEnd type="none" w="med" len="med"/>
                      <a:tailEnd type="none" w="med" len="med"/>
                    </a:lnB>
                    <a:solidFill>
                      <a:srgbClr val="FFFFFF"/>
                    </a:solidFill>
                  </a:tcPr>
                </a:tc>
                <a:extLst>
                  <a:ext uri="{0D108BD9-81ED-4DB2-BD59-A6C34878D82A}">
                    <a16:rowId xmlns:a16="http://schemas.microsoft.com/office/drawing/2014/main" val="3633943670"/>
                  </a:ext>
                </a:extLst>
              </a:tr>
            </a:tbl>
          </a:graphicData>
        </a:graphic>
      </p:graphicFrame>
      <p:pic>
        <p:nvPicPr>
          <p:cNvPr id="17" name="Graphic 16">
            <a:extLst>
              <a:ext uri="{FF2B5EF4-FFF2-40B4-BE49-F238E27FC236}">
                <a16:creationId xmlns:a16="http://schemas.microsoft.com/office/drawing/2014/main" id="{ACE3BC52-1E6D-E795-C5F5-53A66EB1485F}"/>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201942" y="5412099"/>
            <a:ext cx="438150" cy="445135"/>
          </a:xfrm>
          <a:prstGeom prst="rect">
            <a:avLst/>
          </a:prstGeom>
        </p:spPr>
      </p:pic>
      <p:graphicFrame>
        <p:nvGraphicFramePr>
          <p:cNvPr id="2" name="Table 1">
            <a:extLst>
              <a:ext uri="{FF2B5EF4-FFF2-40B4-BE49-F238E27FC236}">
                <a16:creationId xmlns:a16="http://schemas.microsoft.com/office/drawing/2014/main" id="{98764460-CAA1-1CF4-93A8-7F89227FF5BF}"/>
              </a:ext>
            </a:extLst>
          </p:cNvPr>
          <p:cNvGraphicFramePr>
            <a:graphicFrameLocks noGrp="1"/>
          </p:cNvGraphicFramePr>
          <p:nvPr>
            <p:extLst>
              <p:ext uri="{D42A27DB-BD31-4B8C-83A1-F6EECF244321}">
                <p14:modId xmlns:p14="http://schemas.microsoft.com/office/powerpoint/2010/main" val="1285439046"/>
              </p:ext>
            </p:extLst>
          </p:nvPr>
        </p:nvGraphicFramePr>
        <p:xfrm>
          <a:off x="630420" y="5139684"/>
          <a:ext cx="6089467" cy="1435100"/>
        </p:xfrm>
        <a:graphic>
          <a:graphicData uri="http://schemas.openxmlformats.org/drawingml/2006/table">
            <a:tbl>
              <a:tblPr firstRow="1" firstCol="1" bandRow="1"/>
              <a:tblGrid>
                <a:gridCol w="829922">
                  <a:extLst>
                    <a:ext uri="{9D8B030D-6E8A-4147-A177-3AD203B41FA5}">
                      <a16:colId xmlns:a16="http://schemas.microsoft.com/office/drawing/2014/main" val="2162115719"/>
                    </a:ext>
                  </a:extLst>
                </a:gridCol>
                <a:gridCol w="5259545">
                  <a:extLst>
                    <a:ext uri="{9D8B030D-6E8A-4147-A177-3AD203B41FA5}">
                      <a16:colId xmlns:a16="http://schemas.microsoft.com/office/drawing/2014/main" val="3499163963"/>
                    </a:ext>
                  </a:extLst>
                </a:gridCol>
              </a:tblGrid>
              <a:tr h="0">
                <a:tc>
                  <a:txBody>
                    <a:bodyPr/>
                    <a:lstStyle/>
                    <a:p>
                      <a:endParaRPr lang="en-AU" sz="1000" i="1">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107950" marR="107950" marT="107950" marB="107950">
                    <a:lnL>
                      <a:noFill/>
                    </a:lnL>
                    <a:lnR>
                      <a:noFill/>
                    </a:lnR>
                    <a:lnT>
                      <a:noFill/>
                    </a:lnT>
                    <a:lnB w="76200" cap="flat" cmpd="sng" algn="ctr">
                      <a:solidFill>
                        <a:srgbClr val="7213EA"/>
                      </a:solidFill>
                      <a:prstDash val="solid"/>
                      <a:round/>
                      <a:headEnd type="none" w="med" len="med"/>
                      <a:tailEnd type="none" w="med" len="med"/>
                    </a:lnB>
                  </a:tcPr>
                </a:tc>
                <a:tc>
                  <a:txBody>
                    <a:bodyPr/>
                    <a:lstStyle/>
                    <a:p>
                      <a:r>
                        <a:rPr lang="en-AU" sz="1500" i="1">
                          <a:solidFill>
                            <a:srgbClr val="000000"/>
                          </a:solidFill>
                          <a:effectLst/>
                          <a:latin typeface="Arial" panose="020B0604020202020204" pitchFamily="34" charset="0"/>
                          <a:ea typeface="Calibri" panose="020F0502020204030204" pitchFamily="34" charset="0"/>
                          <a:cs typeface="Calibri" panose="020F0502020204030204" pitchFamily="34" charset="0"/>
                        </a:rPr>
                        <a:t>“…the Jarryd Hayne case was happening at the time… Every single detail was mentioned. Yeah, they spat on the victim, and I was like, ‘I don’t want that to happen to me at all.’”</a:t>
                      </a:r>
                      <a:endParaRPr lang="en-AU" sz="1500" i="1">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a:spcBef>
                          <a:spcPts val="600"/>
                        </a:spcBef>
                      </a:pPr>
                      <a:r>
                        <a:rPr lang="en-AU" sz="1500" b="1" i="1">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AU" sz="1500" b="1" i="0">
                          <a:solidFill>
                            <a:srgbClr val="000000"/>
                          </a:solidFill>
                          <a:effectLst/>
                          <a:latin typeface="Arial" panose="020B0604020202020204" pitchFamily="34" charset="0"/>
                          <a:ea typeface="Calibri" panose="020F0502020204030204" pitchFamily="34" charset="0"/>
                          <a:cs typeface="Arial" panose="020B0604020202020204" pitchFamily="34" charset="0"/>
                        </a:rPr>
                        <a:t> Participant 17</a:t>
                      </a:r>
                    </a:p>
                  </a:txBody>
                  <a:tcPr marL="215900" marR="288290" marT="107950" marB="107950">
                    <a:lnL>
                      <a:noFill/>
                    </a:lnL>
                    <a:lnR>
                      <a:noFill/>
                    </a:lnR>
                    <a:lnT>
                      <a:noFill/>
                    </a:lnT>
                    <a:lnB>
                      <a:noFill/>
                    </a:lnB>
                    <a:solidFill>
                      <a:srgbClr val="F4EDFD"/>
                    </a:solidFill>
                  </a:tcPr>
                </a:tc>
                <a:extLst>
                  <a:ext uri="{0D108BD9-81ED-4DB2-BD59-A6C34878D82A}">
                    <a16:rowId xmlns:a16="http://schemas.microsoft.com/office/drawing/2014/main" val="2657264556"/>
                  </a:ext>
                </a:extLst>
              </a:tr>
            </a:tbl>
          </a:graphicData>
        </a:graphic>
      </p:graphicFrame>
      <p:pic>
        <p:nvPicPr>
          <p:cNvPr id="4" name="Graphic 3">
            <a:extLst>
              <a:ext uri="{FF2B5EF4-FFF2-40B4-BE49-F238E27FC236}">
                <a16:creationId xmlns:a16="http://schemas.microsoft.com/office/drawing/2014/main" id="{9CD967BF-E361-07A7-CCCC-C4D44DD97B70}"/>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4848" y="5758799"/>
            <a:ext cx="419612" cy="446087"/>
          </a:xfrm>
          <a:prstGeom prst="rect">
            <a:avLst/>
          </a:prstGeom>
        </p:spPr>
      </p:pic>
    </p:spTree>
    <p:extLst>
      <p:ext uri="{BB962C8B-B14F-4D97-AF65-F5344CB8AC3E}">
        <p14:creationId xmlns:p14="http://schemas.microsoft.com/office/powerpoint/2010/main" val="24464104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ONTUSED" val="KPMGFONT"/>
  <p:tag name="CREATEDBY" val="Global PowerPoint Toolbar"/>
  <p:tag name="TOOLBARVERSION" val="5.30a"/>
  <p:tag name="TYPE" val="ScreenWide"/>
  <p:tag name="KEYWORD" val="SCREENWIDE"/>
  <p:tag name="TEMPLATEVERSION" val="17/07/2017 11:56:04"/>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ADV_TOP" val="483.0487"/>
  <p:tag name="ADV_LEFT" val="137.2465"/>
  <p:tag name="ADV_HEIGHT" val="29.19685"/>
  <p:tag name="ADV_WIDTH" val="458.0787"/>
  <p:tag name="ADV_COPYRIGHT" val="TRUE"/>
  <p:tag name="DOCUMENTCLASSIFICATION" val="TRU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COPYRIGHT1" val="TRUE"/>
</p:tagLst>
</file>

<file path=ppt/tags/tag3.xml><?xml version="1.0" encoding="utf-8"?>
<p:tagLst xmlns:a="http://schemas.openxmlformats.org/drawingml/2006/main" xmlns:r="http://schemas.openxmlformats.org/officeDocument/2006/relationships" xmlns:p="http://schemas.openxmlformats.org/presentationml/2006/main">
  <p:tag name="ADV_COPYRIGHT" val="TRUE"/>
</p:tagLst>
</file>

<file path=ppt/tags/tag4.xml><?xml version="1.0" encoding="utf-8"?>
<p:tagLst xmlns:a="http://schemas.openxmlformats.org/drawingml/2006/main" xmlns:r="http://schemas.openxmlformats.org/officeDocument/2006/relationships" xmlns:p="http://schemas.openxmlformats.org/presentationml/2006/main">
  <p:tag name="ADV_TOP" val="483.0487"/>
  <p:tag name="ADV_LEFT" val="137.2465"/>
  <p:tag name="ADV_HEIGHT" val="29.19685"/>
  <p:tag name="ADV_WIDTH" val="458.0787"/>
  <p:tag name="ADV_COPYRIGHT" val="TRUE"/>
  <p:tag name="DOCUMENTCLASSIFICATION" val="TRUE"/>
</p:tagLst>
</file>

<file path=ppt/tags/tag5.xml><?xml version="1.0" encoding="utf-8"?>
<p:tagLst xmlns:a="http://schemas.openxmlformats.org/drawingml/2006/main" xmlns:r="http://schemas.openxmlformats.org/officeDocument/2006/relationships" xmlns:p="http://schemas.openxmlformats.org/presentationml/2006/main">
  <p:tag name="ADV_COPYRIGHT" val="TRUE"/>
</p:tagLst>
</file>

<file path=ppt/tags/tag6.xml><?xml version="1.0" encoding="utf-8"?>
<p:tagLst xmlns:a="http://schemas.openxmlformats.org/drawingml/2006/main" xmlns:r="http://schemas.openxmlformats.org/officeDocument/2006/relationships" xmlns:p="http://schemas.openxmlformats.org/presentationml/2006/main">
  <p:tag name="ADV_TOP" val="483.0487"/>
  <p:tag name="ADV_LEFT" val="137.2465"/>
  <p:tag name="ADV_HEIGHT" val="29.19685"/>
  <p:tag name="ADV_WIDTH" val="458.0787"/>
  <p:tag name="ADV_COPYRIGHT" val="TRUE"/>
  <p:tag name="DOCUMENTCLASSIFICATION" val="TRUE"/>
</p:tagLst>
</file>

<file path=ppt/tags/tag7.xml><?xml version="1.0" encoding="utf-8"?>
<p:tagLst xmlns:a="http://schemas.openxmlformats.org/drawingml/2006/main" xmlns:r="http://schemas.openxmlformats.org/officeDocument/2006/relationships" xmlns:p="http://schemas.openxmlformats.org/presentationml/2006/main">
  <p:tag name="ADV_COPYRIGHT" val="TRUE"/>
</p:tagLst>
</file>

<file path=ppt/tags/tag8.xml><?xml version="1.0" encoding="utf-8"?>
<p:tagLst xmlns:a="http://schemas.openxmlformats.org/drawingml/2006/main" xmlns:r="http://schemas.openxmlformats.org/officeDocument/2006/relationships" xmlns:p="http://schemas.openxmlformats.org/presentationml/2006/main">
  <p:tag name="ADV_TOP" val="483.0487"/>
  <p:tag name="ADV_LEFT" val="137.2465"/>
  <p:tag name="ADV_HEIGHT" val="29.19685"/>
  <p:tag name="ADV_WIDTH" val="458.0787"/>
  <p:tag name="DOCUMENTCLASSIFICATION" val="TRUE"/>
  <p:tag name="ADV_COPYRIGHT" val="TRUE"/>
</p:tagLst>
</file>

<file path=ppt/tags/tag9.xml><?xml version="1.0" encoding="utf-8"?>
<p:tagLst xmlns:a="http://schemas.openxmlformats.org/drawingml/2006/main" xmlns:r="http://schemas.openxmlformats.org/officeDocument/2006/relationships" xmlns:p="http://schemas.openxmlformats.org/presentationml/2006/main">
  <p:tag name="DOCUMENTCLASSIFICATION" val="TRUE"/>
</p:tagLst>
</file>

<file path=ppt/theme/theme1.xml><?xml version="1.0" encoding="utf-8"?>
<a:theme xmlns:a="http://schemas.openxmlformats.org/drawingml/2006/main" name="KPMG Widescreen [16:9] Feb 2022">
  <a:themeElements>
    <a:clrScheme name="KPMG_MAR">
      <a:dk1>
        <a:srgbClr val="000000"/>
      </a:dk1>
      <a:lt1>
        <a:srgbClr val="FFFFFF"/>
      </a:lt1>
      <a:dk2>
        <a:srgbClr val="00338D"/>
      </a:dk2>
      <a:lt2>
        <a:srgbClr val="E5E5E5"/>
      </a:lt2>
      <a:accent1>
        <a:srgbClr val="1E49E2"/>
      </a:accent1>
      <a:accent2>
        <a:srgbClr val="00338D"/>
      </a:accent2>
      <a:accent3>
        <a:srgbClr val="0C233C"/>
      </a:accent3>
      <a:accent4>
        <a:srgbClr val="00B8F5"/>
      </a:accent4>
      <a:accent5>
        <a:srgbClr val="7213EA"/>
      </a:accent5>
      <a:accent6>
        <a:srgbClr val="FD349C"/>
      </a:accent6>
      <a:hlink>
        <a:srgbClr val="00B8F5"/>
      </a:hlink>
      <a:folHlink>
        <a:srgbClr val="098E7E"/>
      </a:folHlink>
    </a:clrScheme>
    <a:fontScheme name="Custom 49">
      <a:majorFont>
        <a:latin typeface="KPMG Bold"/>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nchor="t" anchorCtr="0">
        <a:noAutofit/>
      </a:bodyPr>
      <a:lstStyle>
        <a:defPPr algn="l">
          <a:spcAft>
            <a:spcPts val="600"/>
          </a:spcAft>
          <a:defRPr sz="1500" b="1" dirty="0" smtClean="0">
            <a:solidFill>
              <a:schemeClr val="tx2"/>
            </a:solidFill>
          </a:defRPr>
        </a:defPPr>
      </a:lstStyle>
    </a:txDef>
  </a:objectDefaults>
  <a:extraClrSchemeLst/>
  <a:custClrLst>
    <a:custClr name="KPMG Blue">
      <a:srgbClr val="00338D"/>
    </a:custClr>
    <a:custClr name="Pacific Blue">
      <a:srgbClr val="00B8F5"/>
    </a:custClr>
    <a:custClr name="Cobalt Blue">
      <a:srgbClr val="1E49E2"/>
    </a:custClr>
    <a:custClr name="Blue">
      <a:srgbClr val="76D2FF"/>
    </a:custClr>
    <a:custClr name="Purple">
      <a:srgbClr val="7213EA"/>
    </a:custClr>
    <a:custClr name="Light Purple">
      <a:srgbClr val="B497FF"/>
    </a:custClr>
    <a:custClr name="Dark Green">
      <a:srgbClr val="098E7E"/>
    </a:custClr>
    <a:custClr name="Green">
      <a:srgbClr val="00C0AE"/>
    </a:custClr>
    <a:custClr name="Dark Pink">
      <a:srgbClr val="AB0D82"/>
    </a:custClr>
    <a:custClr name="Pink">
      <a:srgbClr val="FD349C"/>
    </a:custClr>
    <a:custClr name="Light Pink">
      <a:srgbClr val="FFA3DA"/>
    </a:custClr>
    <a:custClr name="Grey 2">
      <a:srgbClr val="666666"/>
    </a:custClr>
    <a:custClr name="Dark Purple">
      <a:srgbClr val="510DBC"/>
    </a:custClr>
  </a:custClrLst>
  <a:extLst>
    <a:ext uri="{05A4C25C-085E-4340-85A3-A5531E510DB2}">
      <thm15:themeFamily xmlns:thm15="http://schemas.microsoft.com/office/thememl/2012/main" name="KPMG Widescreen Standard Template" id="{4CDD6C0B-C5FF-4F4F-84CD-05477F64BB47}" vid="{4070984B-BF7E-4D58-9391-C862320029F5}"/>
    </a:ext>
  </a:extLst>
</a:theme>
</file>

<file path=ppt/theme/theme2.xml><?xml version="1.0" encoding="utf-8"?>
<a:theme xmlns:a="http://schemas.openxmlformats.org/drawingml/2006/main" name="1_KPMG Widescreen [16:9] Feb 2022">
  <a:themeElements>
    <a:clrScheme name="KPMG_MAR">
      <a:dk1>
        <a:srgbClr val="000000"/>
      </a:dk1>
      <a:lt1>
        <a:srgbClr val="FFFFFF"/>
      </a:lt1>
      <a:dk2>
        <a:srgbClr val="00338D"/>
      </a:dk2>
      <a:lt2>
        <a:srgbClr val="E5E5E5"/>
      </a:lt2>
      <a:accent1>
        <a:srgbClr val="1E49E2"/>
      </a:accent1>
      <a:accent2>
        <a:srgbClr val="00338D"/>
      </a:accent2>
      <a:accent3>
        <a:srgbClr val="0C233C"/>
      </a:accent3>
      <a:accent4>
        <a:srgbClr val="00B8F5"/>
      </a:accent4>
      <a:accent5>
        <a:srgbClr val="7213EA"/>
      </a:accent5>
      <a:accent6>
        <a:srgbClr val="FD349C"/>
      </a:accent6>
      <a:hlink>
        <a:srgbClr val="00B8F5"/>
      </a:hlink>
      <a:folHlink>
        <a:srgbClr val="098E7E"/>
      </a:folHlink>
    </a:clrScheme>
    <a:fontScheme name="Custom 49">
      <a:majorFont>
        <a:latin typeface="KPMG Bold"/>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nchor="t" anchorCtr="0">
        <a:noAutofit/>
      </a:bodyPr>
      <a:lstStyle>
        <a:defPPr algn="l">
          <a:spcAft>
            <a:spcPts val="600"/>
          </a:spcAft>
          <a:defRPr sz="1500" b="1" dirty="0"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KPMG Global Brand Refresh_Widescreen" id="{C2140D09-2037-40F7-A2F2-25A81DDF6C4B}" vid="{66156C46-C687-4B56-9D44-1F5BE2EA2B9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J Document" ma:contentTypeID="0x01010077DC2A28846341C9915EFC7988C44A4F00AC683DE72F6D54408E582A29A0E01260" ma:contentTypeVersion="4" ma:contentTypeDescription="" ma:contentTypeScope="" ma:versionID="6d8699e19d18e85c01352be16c7ff8ee">
  <xsd:schema xmlns:xsd="http://www.w3.org/2001/XMLSchema" xmlns:xs="http://www.w3.org/2001/XMLSchema" xmlns:p="http://schemas.microsoft.com/office/2006/metadata/properties" xmlns:ns1="http://schemas.microsoft.com/sharepoint/v3" xmlns:ns3="7682a661-0ade-4637-84c8-77ce31dee783" xmlns:ns4="e4ff26e6-61c9-4223-823f-818594960367" targetNamespace="http://schemas.microsoft.com/office/2006/metadata/properties" ma:root="true" ma:fieldsID="7b26b1d083b43316654d29245d50e201" ns1:_="" ns3:_="" ns4:_="">
    <xsd:import namespace="http://schemas.microsoft.com/sharepoint/v3"/>
    <xsd:import namespace="7682a661-0ade-4637-84c8-77ce31dee783"/>
    <xsd:import namespace="e4ff26e6-61c9-4223-823f-818594960367"/>
    <xsd:element name="properties">
      <xsd:complexType>
        <xsd:sequence>
          <xsd:element name="documentManagement">
            <xsd:complexType>
              <xsd:all>
                <xsd:element ref="ns3:TaxCatchAll" minOccurs="0"/>
                <xsd:element ref="ns4:ne8158a489a9473f9c54eecb4c21131b" minOccurs="0"/>
                <xsd:element ref="ns4:bc56bdda6a6a44c48d8cfdd96ad4c147"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3" nillable="true" ma:displayName="Scheduling Start Date" ma:description="" ma:internalName="PublishingStartDate">
      <xsd:simpleType>
        <xsd:restriction base="dms:Unknown"/>
      </xsd:simpleType>
    </xsd:element>
    <xsd:element name="PublishingExpirationDate" ma:index="14"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82a661-0ade-4637-84c8-77ce31dee783"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71544a81-4f2a-458e-ab5b-bbbaec5e6e73}" ma:internalName="TaxCatchAll" ma:readOnly="false" ma:showField="CatchAllData" ma:web="7682a661-0ade-4637-84c8-77ce31dee7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4ff26e6-61c9-4223-823f-818594960367" elementFormDefault="qualified">
    <xsd:import namespace="http://schemas.microsoft.com/office/2006/documentManagement/types"/>
    <xsd:import namespace="http://schemas.microsoft.com/office/infopath/2007/PartnerControls"/>
    <xsd:element name="ne8158a489a9473f9c54eecb4c21131b" ma:index="11" ma:taxonomy="true" ma:internalName="ne8158a489a9473f9c54eecb4c21131b" ma:taxonomyFieldName="Content_x0020_tags" ma:displayName="Content tags" ma:fieldId="{7e8158a4-89a9-473f-9c54-eecb4c21131b}" ma:taxonomyMulti="true" ma:sspId="f6e08d11-6f9a-422e-94df-5713af838a64" ma:termSetId="a069c314-3269-420f-97d4-651b5f06edc3" ma:anchorId="00000000-0000-0000-0000-000000000000" ma:open="false" ma:isKeyword="false">
      <xsd:complexType>
        <xsd:sequence>
          <xsd:element ref="pc:Terms" minOccurs="0" maxOccurs="1"/>
        </xsd:sequence>
      </xsd:complexType>
    </xsd:element>
    <xsd:element name="bc56bdda6a6a44c48d8cfdd96ad4c147" ma:index="12" nillable="true" ma:displayName="DC.Type.DocType (JSMS)_0" ma:hidden="true" ma:internalName="bc56bdda6a6a44c48d8cfdd96ad4c147">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682a661-0ade-4637-84c8-77ce31dee783">
      <Value>28</Value>
      <Value>105</Value>
    </TaxCatchAll>
    <bc56bdda6a6a44c48d8cfdd96ad4c147 xmlns="e4ff26e6-61c9-4223-823f-818594960367" xsi:nil="true"/>
    <PublishingExpirationDate xmlns="http://schemas.microsoft.com/sharepoint/v3" xsi:nil="true"/>
    <PublishingStartDate xmlns="http://schemas.microsoft.com/sharepoint/v3" xsi:nil="true"/>
    <ne8158a489a9473f9c54eecb4c21131b xmlns="e4ff26e6-61c9-4223-823f-818594960367">
      <Terms xmlns="http://schemas.microsoft.com/office/infopath/2007/PartnerControls">
        <TermInfo xmlns="http://schemas.microsoft.com/office/infopath/2007/PartnerControls">
          <TermName xmlns="http://schemas.microsoft.com/office/infopath/2007/PartnerControls">Conference proceedings / Presentations</TermName>
          <TermId xmlns="http://schemas.microsoft.com/office/infopath/2007/PartnerControls">c21264d4-9564-4e41-9805-0fcb8759ef5a</TermId>
        </TermInfo>
      </Terms>
    </ne8158a489a9473f9c54eecb4c21131b>
  </documentManagement>
</p:properties>
</file>

<file path=customXml/itemProps1.xml><?xml version="1.0" encoding="utf-8"?>
<ds:datastoreItem xmlns:ds="http://schemas.openxmlformats.org/officeDocument/2006/customXml" ds:itemID="{3749F2E2-D6E0-4DDF-8BD8-E360602E9D34}">
  <ds:schemaRefs>
    <ds:schemaRef ds:uri="http://schemas.microsoft.com/sharepoint/v3/contenttype/forms"/>
  </ds:schemaRefs>
</ds:datastoreItem>
</file>

<file path=customXml/itemProps2.xml><?xml version="1.0" encoding="utf-8"?>
<ds:datastoreItem xmlns:ds="http://schemas.openxmlformats.org/officeDocument/2006/customXml" ds:itemID="{ECAE3F79-9D06-473B-9034-44BE28948DE9}"/>
</file>

<file path=customXml/itemProps3.xml><?xml version="1.0" encoding="utf-8"?>
<ds:datastoreItem xmlns:ds="http://schemas.openxmlformats.org/officeDocument/2006/customXml" ds:itemID="{0E917BD1-51F2-4E18-A69D-80525BA80349}">
  <ds:schemaRefs>
    <ds:schemaRef ds:uri="http://schemas.microsoft.com/office/2006/metadata/properties"/>
    <ds:schemaRef ds:uri="http://schemas.openxmlformats.org/package/2006/metadata/core-properties"/>
    <ds:schemaRef ds:uri="http://purl.org/dc/terms/"/>
    <ds:schemaRef ds:uri="http://purl.org/dc/dcmitype/"/>
    <ds:schemaRef ds:uri="http://schemas.microsoft.com/office/infopath/2007/PartnerControls"/>
    <ds:schemaRef ds:uri="http://schemas.microsoft.com/office/2006/documentManagement/types"/>
    <ds:schemaRef ds:uri="http://purl.org/dc/elements/1.1/"/>
    <ds:schemaRef ds:uri="c0bbd827-010e-4770-8bfd-ce753c39de93"/>
    <ds:schemaRef ds:uri="0378dbbe-39b2-496b-822b-249238dad1c5"/>
    <ds:schemaRef ds:uri="http://www.w3.org/XML/1998/namespace"/>
  </ds:schemaRefs>
</ds:datastoreItem>
</file>

<file path=docMetadata/LabelInfo.xml><?xml version="1.0" encoding="utf-8"?>
<clbl:labelList xmlns:clbl="http://schemas.microsoft.com/office/2020/mipLabelMetadata">
  <clbl:label id="{deff24bb-2089-4400-8c8e-f71e680378b2}" enabled="0" method="" siteId="{deff24bb-2089-4400-8c8e-f71e680378b2}" removed="1"/>
</clbl:labelList>
</file>

<file path=docProps/app.xml><?xml version="1.0" encoding="utf-8"?>
<Properties xmlns="http://schemas.openxmlformats.org/officeDocument/2006/extended-properties" xmlns:vt="http://schemas.openxmlformats.org/officeDocument/2006/docPropsVTypes">
  <Template>KPMG Widescreen Standard Template</Template>
  <TotalTime>4283</TotalTime>
  <Words>7698</Words>
  <Application>Microsoft Office PowerPoint</Application>
  <PresentationFormat>Custom</PresentationFormat>
  <Paragraphs>507</Paragraphs>
  <Slides>29</Slides>
  <Notes>29</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35" baseType="lpstr">
      <vt:lpstr>Calibri</vt:lpstr>
      <vt:lpstr>KPMG Bold</vt:lpstr>
      <vt:lpstr>Arial</vt:lpstr>
      <vt:lpstr>KPMG Widescreen [16:9] Feb 2022</vt:lpstr>
      <vt:lpstr>1_KPMG Widescreen [16:9] Feb 2022</vt:lpstr>
      <vt:lpstr>think-cell Slide</vt:lpstr>
      <vt:lpstr>“This is my story. It’s your case but it’s my story.”</vt:lpstr>
      <vt:lpstr>Background and scope </vt:lpstr>
      <vt:lpstr>Background and scope </vt:lpstr>
      <vt:lpstr>Consultations with complainants </vt:lpstr>
      <vt:lpstr>Recruitment process</vt:lpstr>
      <vt:lpstr>Interview process</vt:lpstr>
      <vt:lpstr>Findings </vt:lpstr>
      <vt:lpstr>Before reporting</vt:lpstr>
      <vt:lpstr>Barriers to reporting a sexual offence: Societal factors</vt:lpstr>
      <vt:lpstr>Barriers to reporting a sexual offence: Police and justice related factors</vt:lpstr>
      <vt:lpstr>Reasons for reporting </vt:lpstr>
      <vt:lpstr>During reporting</vt:lpstr>
      <vt:lpstr>Positive experiences in reporting </vt:lpstr>
      <vt:lpstr>Experiences in reporting:  Factors impacting reporting </vt:lpstr>
      <vt:lpstr>Experiences in reporting</vt:lpstr>
      <vt:lpstr>In preparation for trial</vt:lpstr>
      <vt:lpstr>Investigation and evidence gathering </vt:lpstr>
      <vt:lpstr>During trial</vt:lpstr>
      <vt:lpstr>Experiences during trial</vt:lpstr>
      <vt:lpstr>Post-trial</vt:lpstr>
      <vt:lpstr>Experiences post-trial</vt:lpstr>
      <vt:lpstr>Challenges in providing support to complainants</vt:lpstr>
      <vt:lpstr>Longer term impacts of the legal process on complainants </vt:lpstr>
      <vt:lpstr>Recommendations  </vt:lpstr>
      <vt:lpstr>Recommendations</vt:lpstr>
      <vt:lpstr>Recommendations</vt:lpstr>
      <vt:lpstr>With thanks  </vt:lpstr>
      <vt:lpstr>Developing this report was a team effort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Interview study: Experiences of complainants of sexual offences in the NSW criminal justice system</dc:title>
  <dc:creator>Thyssen, Kaylyn</dc:creator>
  <cp:lastModifiedBy>Lockie, Frances</cp:lastModifiedBy>
  <cp:revision>8</cp:revision>
  <cp:lastPrinted>2023-08-13T23:20:45Z</cp:lastPrinted>
  <dcterms:created xsi:type="dcterms:W3CDTF">2023-08-08T09:02:54Z</dcterms:created>
  <dcterms:modified xsi:type="dcterms:W3CDTF">2023-08-14T01:28:01Z</dcterms:modified>
  <cp:category>KPMG Confidential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0x01010077DC2A28846341C9915EFC7988C44A4F00AC683DE72F6D54408E582A29A0E01260</vt:lpwstr>
  </property>
  <property fmtid="{D5CDD505-2E9C-101B-9397-08002B2CF9AE}" pid="3" name="bc56bdda6a6a44c48d8cfdd96ad4c1470">
    <vt:lpwstr>Report|55c057c3-5c13-4ca6-8dab-3fe1e0497fe2</vt:lpwstr>
  </property>
  <property fmtid="{D5CDD505-2E9C-101B-9397-08002B2CF9AE}" pid="4" name="Content tags">
    <vt:lpwstr>105;#Conference proceedings / Presentations|c21264d4-9564-4e41-9805-0fcb8759ef5a</vt:lpwstr>
  </property>
  <property fmtid="{D5CDD505-2E9C-101B-9397-08002B2CF9AE}" pid="5" name="DC.Type.DocType (JSMS">
    <vt:lpwstr>28;#Report|55c057c3-5c13-4ca6-8dab-3fe1e0497fe2</vt:lpwstr>
  </property>
</Properties>
</file>