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950" r:id="rId4"/>
  </p:sldMasterIdLst>
  <p:notesMasterIdLst>
    <p:notesMasterId r:id="rId26"/>
  </p:notesMasterIdLst>
  <p:sldIdLst>
    <p:sldId id="256" r:id="rId5"/>
    <p:sldId id="423" r:id="rId6"/>
    <p:sldId id="455" r:id="rId7"/>
    <p:sldId id="459" r:id="rId8"/>
    <p:sldId id="471" r:id="rId9"/>
    <p:sldId id="473" r:id="rId10"/>
    <p:sldId id="470" r:id="rId11"/>
    <p:sldId id="474" r:id="rId12"/>
    <p:sldId id="457" r:id="rId13"/>
    <p:sldId id="429" r:id="rId14"/>
    <p:sldId id="462" r:id="rId15"/>
    <p:sldId id="431" r:id="rId16"/>
    <p:sldId id="440" r:id="rId17"/>
    <p:sldId id="384" r:id="rId18"/>
    <p:sldId id="437" r:id="rId19"/>
    <p:sldId id="477" r:id="rId20"/>
    <p:sldId id="450" r:id="rId21"/>
    <p:sldId id="476" r:id="rId22"/>
    <p:sldId id="458" r:id="rId23"/>
    <p:sldId id="447" r:id="rId24"/>
    <p:sldId id="44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584532-A243-7E5E-6E04-B4C35669AB1B}" name="Jane Lloyd" initials="JL" userId="S::jane.lloyd@anrows.org.au::5d2524c9-90a6-4991-bdc8-b0c142bbe323" providerId="AD"/>
  <p188:author id="{7CBE0E45-8E63-CBBF-99D7-A363ABF2ED85}" name="Jennifer Sijnja" initials="JS" userId="S::Jennifer.Sijnja@anrows.org.au::beb7470d-ff14-4dd6-bb42-075028a8dcd0" providerId="AD"/>
  <p188:author id="{2C812F4E-D190-DB2F-000A-F25BAF17804C}" name="Lorelei Hine" initials="LH" userId="S::lorelei.hine@anrows.org.au::37692fe3-2a4a-4211-9f60-2e8a21f8e0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miniek Coates" initials="DC" lastIdx="17" clrIdx="0">
    <p:extLst>
      <p:ext uri="{19B8F6BF-5375-455C-9EA6-DF929625EA0E}">
        <p15:presenceInfo xmlns:p15="http://schemas.microsoft.com/office/powerpoint/2012/main" userId="S-1-5-21-3988139663-2682167890-3648348500-1705" providerId="AD"/>
      </p:ext>
    </p:extLst>
  </p:cmAuthor>
  <p:cmAuthor id="2" name="Megan Rose" initials="MR" lastIdx="19" clrIdx="1">
    <p:extLst>
      <p:ext uri="{19B8F6BF-5375-455C-9EA6-DF929625EA0E}">
        <p15:presenceInfo xmlns:p15="http://schemas.microsoft.com/office/powerpoint/2012/main" userId="S-1-5-21-3988139663-2682167890-3648348500-2709" providerId="AD"/>
      </p:ext>
    </p:extLst>
  </p:cmAuthor>
  <p:cmAuthor id="3" name="Francy Bulic" initials="FB" lastIdx="1" clrIdx="2">
    <p:extLst>
      <p:ext uri="{19B8F6BF-5375-455C-9EA6-DF929625EA0E}">
        <p15:presenceInfo xmlns:p15="http://schemas.microsoft.com/office/powerpoint/2012/main" userId="S-1-5-21-3988139663-2682167890-3648348500-2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8F2C"/>
    <a:srgbClr val="85BA8E"/>
    <a:srgbClr val="8DC49D"/>
    <a:srgbClr val="000000"/>
    <a:srgbClr val="2F2B20"/>
    <a:srgbClr val="928F2B"/>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8FEE6-4764-40F8-95F5-4ACD6F8274B7}" v="2" dt="2023-08-13T08:22:09.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32" autoAdjust="0"/>
    <p:restoredTop sz="94660"/>
  </p:normalViewPr>
  <p:slideViewPr>
    <p:cSldViewPr snapToGrid="0">
      <p:cViewPr varScale="1">
        <p:scale>
          <a:sx n="87" d="100"/>
          <a:sy n="87" d="100"/>
        </p:scale>
        <p:origin x="64" y="2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5BB9B-4B67-4CC1-BB59-D8A2EA183E0D}"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D58742E1-B71F-46DC-B6AA-A22ECCC3C83F}">
      <dgm:prSet/>
      <dgm:spPr/>
      <dgm:t>
        <a:bodyPr/>
        <a:lstStyle/>
        <a:p>
          <a:pPr>
            <a:lnSpc>
              <a:spcPct val="100000"/>
            </a:lnSpc>
            <a:defRPr cap="all"/>
          </a:pPr>
          <a:r>
            <a:rPr lang="en-US" b="1" dirty="0">
              <a:latin typeface="+mj-lt"/>
            </a:rPr>
            <a:t>Background and methodology of the Evidence Portal</a:t>
          </a:r>
        </a:p>
      </dgm:t>
    </dgm:pt>
    <dgm:pt modelId="{6183E2A5-EFA3-4E0D-AB15-848798F3935D}" type="parTrans" cxnId="{B1533A97-C20B-41B9-99C8-35A8BF8E98A7}">
      <dgm:prSet/>
      <dgm:spPr/>
      <dgm:t>
        <a:bodyPr/>
        <a:lstStyle/>
        <a:p>
          <a:endParaRPr lang="en-US"/>
        </a:p>
      </dgm:t>
    </dgm:pt>
    <dgm:pt modelId="{59C10D6E-F841-42A6-83F7-94F06A845642}" type="sibTrans" cxnId="{B1533A97-C20B-41B9-99C8-35A8BF8E98A7}">
      <dgm:prSet/>
      <dgm:spPr/>
      <dgm:t>
        <a:bodyPr/>
        <a:lstStyle/>
        <a:p>
          <a:endParaRPr lang="en-US"/>
        </a:p>
      </dgm:t>
    </dgm:pt>
    <dgm:pt modelId="{4900E87C-55D3-4A5E-9711-F916DAC6417E}">
      <dgm:prSet/>
      <dgm:spPr/>
      <dgm:t>
        <a:bodyPr/>
        <a:lstStyle/>
        <a:p>
          <a:pPr>
            <a:lnSpc>
              <a:spcPct val="100000"/>
            </a:lnSpc>
            <a:defRPr cap="all"/>
          </a:pPr>
          <a:r>
            <a:rPr lang="en-US" b="1" dirty="0">
              <a:latin typeface="+mj-lt"/>
            </a:rPr>
            <a:t>How the Evidence Portal works</a:t>
          </a:r>
        </a:p>
      </dgm:t>
    </dgm:pt>
    <dgm:pt modelId="{50AF454C-C63D-46C6-8BAD-A7A2D923D18E}" type="parTrans" cxnId="{0371F831-56DF-4C59-9F67-98D1FFD15887}">
      <dgm:prSet/>
      <dgm:spPr/>
      <dgm:t>
        <a:bodyPr/>
        <a:lstStyle/>
        <a:p>
          <a:endParaRPr lang="en-US"/>
        </a:p>
      </dgm:t>
    </dgm:pt>
    <dgm:pt modelId="{3685A220-1958-4CB4-AEB8-DFD29E1DD848}" type="sibTrans" cxnId="{0371F831-56DF-4C59-9F67-98D1FFD15887}">
      <dgm:prSet/>
      <dgm:spPr/>
      <dgm:t>
        <a:bodyPr/>
        <a:lstStyle/>
        <a:p>
          <a:endParaRPr lang="en-US"/>
        </a:p>
      </dgm:t>
    </dgm:pt>
    <dgm:pt modelId="{4E96F81C-68DB-4A81-843F-6E6CE12C865A}">
      <dgm:prSet/>
      <dgm:spPr/>
      <dgm:t>
        <a:bodyPr/>
        <a:lstStyle/>
        <a:p>
          <a:pPr>
            <a:lnSpc>
              <a:spcPct val="100000"/>
            </a:lnSpc>
            <a:defRPr cap="all"/>
          </a:pPr>
          <a:r>
            <a:rPr lang="en-US" b="1" dirty="0">
              <a:latin typeface="+mj-lt"/>
            </a:rPr>
            <a:t>Ways that the Evidence Portal could support your work</a:t>
          </a:r>
        </a:p>
      </dgm:t>
    </dgm:pt>
    <dgm:pt modelId="{EC15EFB6-371B-45C3-B54B-4422E9FD392E}" type="parTrans" cxnId="{9F3267D4-7507-45A5-8C96-B95D90295CAA}">
      <dgm:prSet/>
      <dgm:spPr/>
      <dgm:t>
        <a:bodyPr/>
        <a:lstStyle/>
        <a:p>
          <a:endParaRPr lang="en-US"/>
        </a:p>
      </dgm:t>
    </dgm:pt>
    <dgm:pt modelId="{62F40DAD-BD0E-4629-8EDB-DEF1A076E429}" type="sibTrans" cxnId="{9F3267D4-7507-45A5-8C96-B95D90295CAA}">
      <dgm:prSet/>
      <dgm:spPr/>
      <dgm:t>
        <a:bodyPr/>
        <a:lstStyle/>
        <a:p>
          <a:endParaRPr lang="en-US"/>
        </a:p>
      </dgm:t>
    </dgm:pt>
    <dgm:pt modelId="{706AC099-7CD4-4487-BB43-84EBE83DCDFE}">
      <dgm:prSet/>
      <dgm:spPr/>
      <dgm:t>
        <a:bodyPr/>
        <a:lstStyle/>
        <a:p>
          <a:pPr>
            <a:lnSpc>
              <a:spcPct val="100000"/>
            </a:lnSpc>
            <a:defRPr cap="all"/>
          </a:pPr>
          <a:r>
            <a:rPr lang="en-US" b="1" dirty="0">
              <a:latin typeface="+mj-lt"/>
            </a:rPr>
            <a:t>PRELIMINARY FINDINGS on criminal justice interventions</a:t>
          </a:r>
        </a:p>
      </dgm:t>
    </dgm:pt>
    <dgm:pt modelId="{8117E1A5-929A-4123-A9D9-549F1D49DFED}" type="parTrans" cxnId="{581EC1D1-E7BE-46BF-9216-6CDFE3F1ECF7}">
      <dgm:prSet/>
      <dgm:spPr/>
      <dgm:t>
        <a:bodyPr/>
        <a:lstStyle/>
        <a:p>
          <a:endParaRPr lang="en-US"/>
        </a:p>
      </dgm:t>
    </dgm:pt>
    <dgm:pt modelId="{8A41AEEC-FAEB-495C-83BA-53D45E1FC3BF}" type="sibTrans" cxnId="{581EC1D1-E7BE-46BF-9216-6CDFE3F1ECF7}">
      <dgm:prSet/>
      <dgm:spPr/>
      <dgm:t>
        <a:bodyPr/>
        <a:lstStyle/>
        <a:p>
          <a:endParaRPr lang="en-US"/>
        </a:p>
      </dgm:t>
    </dgm:pt>
    <dgm:pt modelId="{B15E8B4E-3F6E-497E-9DA0-1FB29405A986}" type="pres">
      <dgm:prSet presAssocID="{8F15BB9B-4B67-4CC1-BB59-D8A2EA183E0D}" presName="root" presStyleCnt="0">
        <dgm:presLayoutVars>
          <dgm:dir/>
          <dgm:resizeHandles val="exact"/>
        </dgm:presLayoutVars>
      </dgm:prSet>
      <dgm:spPr/>
    </dgm:pt>
    <dgm:pt modelId="{C201545B-F958-4A2B-A64B-6676C9DEDA3B}" type="pres">
      <dgm:prSet presAssocID="{D58742E1-B71F-46DC-B6AA-A22ECCC3C83F}" presName="compNode" presStyleCnt="0"/>
      <dgm:spPr/>
    </dgm:pt>
    <dgm:pt modelId="{C70C6CBE-B5DC-4348-8774-D0472CD7A28B}" type="pres">
      <dgm:prSet presAssocID="{D58742E1-B71F-46DC-B6AA-A22ECCC3C83F}" presName="iconBgRect" presStyleLbl="bgShp" presStyleIdx="0" presStyleCnt="4"/>
      <dgm:spPr/>
    </dgm:pt>
    <dgm:pt modelId="{7BB9C152-FB90-4D2E-8CC3-574BE5F40505}" type="pres">
      <dgm:prSet presAssocID="{D58742E1-B71F-46DC-B6AA-A22ECCC3C83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formation with solid fill"/>
        </a:ext>
      </dgm:extLst>
    </dgm:pt>
    <dgm:pt modelId="{BEBCF1B0-5A95-489A-B212-1E2E1A6E4E6A}" type="pres">
      <dgm:prSet presAssocID="{D58742E1-B71F-46DC-B6AA-A22ECCC3C83F}" presName="spaceRect" presStyleCnt="0"/>
      <dgm:spPr/>
    </dgm:pt>
    <dgm:pt modelId="{F1D9EA1C-0767-488E-85D0-03DD63DB18C6}" type="pres">
      <dgm:prSet presAssocID="{D58742E1-B71F-46DC-B6AA-A22ECCC3C83F}" presName="textRect" presStyleLbl="revTx" presStyleIdx="0" presStyleCnt="4">
        <dgm:presLayoutVars>
          <dgm:chMax val="1"/>
          <dgm:chPref val="1"/>
        </dgm:presLayoutVars>
      </dgm:prSet>
      <dgm:spPr/>
    </dgm:pt>
    <dgm:pt modelId="{ADAF98BF-7C5C-4F94-B91E-D12C348806A3}" type="pres">
      <dgm:prSet presAssocID="{59C10D6E-F841-42A6-83F7-94F06A845642}" presName="sibTrans" presStyleCnt="0"/>
      <dgm:spPr/>
    </dgm:pt>
    <dgm:pt modelId="{CCBEC405-D7AF-4CA1-9B20-CEC4792CDA27}" type="pres">
      <dgm:prSet presAssocID="{4900E87C-55D3-4A5E-9711-F916DAC6417E}" presName="compNode" presStyleCnt="0"/>
      <dgm:spPr/>
    </dgm:pt>
    <dgm:pt modelId="{8544535C-F5A0-4644-8172-579B39367F00}" type="pres">
      <dgm:prSet presAssocID="{4900E87C-55D3-4A5E-9711-F916DAC6417E}" presName="iconBgRect" presStyleLbl="bgShp" presStyleIdx="1" presStyleCnt="4"/>
      <dgm:spPr/>
    </dgm:pt>
    <dgm:pt modelId="{4B69BEA7-6CB1-4518-841A-041BF7E94F1F}" type="pres">
      <dgm:prSet presAssocID="{4900E87C-55D3-4A5E-9711-F916DAC641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uestion Mark with solid fill"/>
        </a:ext>
      </dgm:extLst>
    </dgm:pt>
    <dgm:pt modelId="{CCF50817-5421-40D6-BFFD-802DD42F206A}" type="pres">
      <dgm:prSet presAssocID="{4900E87C-55D3-4A5E-9711-F916DAC6417E}" presName="spaceRect" presStyleCnt="0"/>
      <dgm:spPr/>
    </dgm:pt>
    <dgm:pt modelId="{CC8F0AE8-EB2F-4CA9-8AF8-89311B5797D7}" type="pres">
      <dgm:prSet presAssocID="{4900E87C-55D3-4A5E-9711-F916DAC6417E}" presName="textRect" presStyleLbl="revTx" presStyleIdx="1" presStyleCnt="4">
        <dgm:presLayoutVars>
          <dgm:chMax val="1"/>
          <dgm:chPref val="1"/>
        </dgm:presLayoutVars>
      </dgm:prSet>
      <dgm:spPr/>
    </dgm:pt>
    <dgm:pt modelId="{5CE509DD-6273-4C5A-91F3-879F58EC34B0}" type="pres">
      <dgm:prSet presAssocID="{3685A220-1958-4CB4-AEB8-DFD29E1DD848}" presName="sibTrans" presStyleCnt="0"/>
      <dgm:spPr/>
    </dgm:pt>
    <dgm:pt modelId="{140B2492-54E7-47E2-9B14-DDB5B4241BF2}" type="pres">
      <dgm:prSet presAssocID="{4E96F81C-68DB-4A81-843F-6E6CE12C865A}" presName="compNode" presStyleCnt="0"/>
      <dgm:spPr/>
    </dgm:pt>
    <dgm:pt modelId="{67741133-E166-465F-8EE8-EBFD5D2C752F}" type="pres">
      <dgm:prSet presAssocID="{4E96F81C-68DB-4A81-843F-6E6CE12C865A}" presName="iconBgRect" presStyleLbl="bgShp" presStyleIdx="2" presStyleCnt="4"/>
      <dgm:spPr/>
    </dgm:pt>
    <dgm:pt modelId="{347BC5BB-18CF-482E-9EE8-387199D9AA6B}" type="pres">
      <dgm:prSet presAssocID="{4E96F81C-68DB-4A81-843F-6E6CE12C86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AE486B68-14EA-4243-BF59-9E4E30B08906}" type="pres">
      <dgm:prSet presAssocID="{4E96F81C-68DB-4A81-843F-6E6CE12C865A}" presName="spaceRect" presStyleCnt="0"/>
      <dgm:spPr/>
    </dgm:pt>
    <dgm:pt modelId="{2114FA81-B50A-4353-B13C-3602F0BEAD31}" type="pres">
      <dgm:prSet presAssocID="{4E96F81C-68DB-4A81-843F-6E6CE12C865A}" presName="textRect" presStyleLbl="revTx" presStyleIdx="2" presStyleCnt="4">
        <dgm:presLayoutVars>
          <dgm:chMax val="1"/>
          <dgm:chPref val="1"/>
        </dgm:presLayoutVars>
      </dgm:prSet>
      <dgm:spPr/>
    </dgm:pt>
    <dgm:pt modelId="{4BC090C4-8B47-42F7-9CE7-F622CE8A501F}" type="pres">
      <dgm:prSet presAssocID="{62F40DAD-BD0E-4629-8EDB-DEF1A076E429}" presName="sibTrans" presStyleCnt="0"/>
      <dgm:spPr/>
    </dgm:pt>
    <dgm:pt modelId="{323E62C0-412A-4C0B-915C-B47732142EE2}" type="pres">
      <dgm:prSet presAssocID="{706AC099-7CD4-4487-BB43-84EBE83DCDFE}" presName="compNode" presStyleCnt="0"/>
      <dgm:spPr/>
    </dgm:pt>
    <dgm:pt modelId="{9C4111DE-2512-49A3-A451-A9427FEC39CB}" type="pres">
      <dgm:prSet presAssocID="{706AC099-7CD4-4487-BB43-84EBE83DCDFE}" presName="iconBgRect" presStyleLbl="bgShp" presStyleIdx="3" presStyleCnt="4"/>
      <dgm:spPr/>
    </dgm:pt>
    <dgm:pt modelId="{2087F765-D6F2-4BCB-94D0-B3EB87C768E1}" type="pres">
      <dgm:prSet presAssocID="{706AC099-7CD4-4487-BB43-84EBE83DCD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ating with solid fill"/>
        </a:ext>
      </dgm:extLst>
    </dgm:pt>
    <dgm:pt modelId="{BFADA5FC-D5A6-4CDE-999F-A5B2FABDBC49}" type="pres">
      <dgm:prSet presAssocID="{706AC099-7CD4-4487-BB43-84EBE83DCDFE}" presName="spaceRect" presStyleCnt="0"/>
      <dgm:spPr/>
    </dgm:pt>
    <dgm:pt modelId="{427E5998-424B-4606-9335-18B47E6F4437}" type="pres">
      <dgm:prSet presAssocID="{706AC099-7CD4-4487-BB43-84EBE83DCDFE}" presName="textRect" presStyleLbl="revTx" presStyleIdx="3" presStyleCnt="4">
        <dgm:presLayoutVars>
          <dgm:chMax val="1"/>
          <dgm:chPref val="1"/>
        </dgm:presLayoutVars>
      </dgm:prSet>
      <dgm:spPr/>
    </dgm:pt>
  </dgm:ptLst>
  <dgm:cxnLst>
    <dgm:cxn modelId="{3E37D615-E65D-4440-B9CE-8E4408056DFB}" type="presOf" srcId="{4900E87C-55D3-4A5E-9711-F916DAC6417E}" destId="{CC8F0AE8-EB2F-4CA9-8AF8-89311B5797D7}" srcOrd="0" destOrd="0" presId="urn:microsoft.com/office/officeart/2018/5/layout/IconCircleLabelList"/>
    <dgm:cxn modelId="{07AA8828-5DFB-45E6-AEF4-5B891045C390}" type="presOf" srcId="{4E96F81C-68DB-4A81-843F-6E6CE12C865A}" destId="{2114FA81-B50A-4353-B13C-3602F0BEAD31}" srcOrd="0" destOrd="0" presId="urn:microsoft.com/office/officeart/2018/5/layout/IconCircleLabelList"/>
    <dgm:cxn modelId="{0371F831-56DF-4C59-9F67-98D1FFD15887}" srcId="{8F15BB9B-4B67-4CC1-BB59-D8A2EA183E0D}" destId="{4900E87C-55D3-4A5E-9711-F916DAC6417E}" srcOrd="1" destOrd="0" parTransId="{50AF454C-C63D-46C6-8BAD-A7A2D923D18E}" sibTransId="{3685A220-1958-4CB4-AEB8-DFD29E1DD848}"/>
    <dgm:cxn modelId="{10FB4D65-5C94-47F4-BDC2-EC74F377A7BC}" type="presOf" srcId="{706AC099-7CD4-4487-BB43-84EBE83DCDFE}" destId="{427E5998-424B-4606-9335-18B47E6F4437}" srcOrd="0" destOrd="0" presId="urn:microsoft.com/office/officeart/2018/5/layout/IconCircleLabelList"/>
    <dgm:cxn modelId="{1EB81D81-4775-4258-A000-E34505A83F8B}" type="presOf" srcId="{8F15BB9B-4B67-4CC1-BB59-D8A2EA183E0D}" destId="{B15E8B4E-3F6E-497E-9DA0-1FB29405A986}" srcOrd="0" destOrd="0" presId="urn:microsoft.com/office/officeart/2018/5/layout/IconCircleLabelList"/>
    <dgm:cxn modelId="{B1533A97-C20B-41B9-99C8-35A8BF8E98A7}" srcId="{8F15BB9B-4B67-4CC1-BB59-D8A2EA183E0D}" destId="{D58742E1-B71F-46DC-B6AA-A22ECCC3C83F}" srcOrd="0" destOrd="0" parTransId="{6183E2A5-EFA3-4E0D-AB15-848798F3935D}" sibTransId="{59C10D6E-F841-42A6-83F7-94F06A845642}"/>
    <dgm:cxn modelId="{B7822AAF-E1E5-4E7C-8A60-E72747F0AF89}" type="presOf" srcId="{D58742E1-B71F-46DC-B6AA-A22ECCC3C83F}" destId="{F1D9EA1C-0767-488E-85D0-03DD63DB18C6}" srcOrd="0" destOrd="0" presId="urn:microsoft.com/office/officeart/2018/5/layout/IconCircleLabelList"/>
    <dgm:cxn modelId="{581EC1D1-E7BE-46BF-9216-6CDFE3F1ECF7}" srcId="{8F15BB9B-4B67-4CC1-BB59-D8A2EA183E0D}" destId="{706AC099-7CD4-4487-BB43-84EBE83DCDFE}" srcOrd="3" destOrd="0" parTransId="{8117E1A5-929A-4123-A9D9-549F1D49DFED}" sibTransId="{8A41AEEC-FAEB-495C-83BA-53D45E1FC3BF}"/>
    <dgm:cxn modelId="{9F3267D4-7507-45A5-8C96-B95D90295CAA}" srcId="{8F15BB9B-4B67-4CC1-BB59-D8A2EA183E0D}" destId="{4E96F81C-68DB-4A81-843F-6E6CE12C865A}" srcOrd="2" destOrd="0" parTransId="{EC15EFB6-371B-45C3-B54B-4422E9FD392E}" sibTransId="{62F40DAD-BD0E-4629-8EDB-DEF1A076E429}"/>
    <dgm:cxn modelId="{2E6F1CC4-EA1E-4DD4-B7CF-938982F603AE}" type="presParOf" srcId="{B15E8B4E-3F6E-497E-9DA0-1FB29405A986}" destId="{C201545B-F958-4A2B-A64B-6676C9DEDA3B}" srcOrd="0" destOrd="0" presId="urn:microsoft.com/office/officeart/2018/5/layout/IconCircleLabelList"/>
    <dgm:cxn modelId="{1685C59B-660E-45A0-8AC6-7D0EE83333D7}" type="presParOf" srcId="{C201545B-F958-4A2B-A64B-6676C9DEDA3B}" destId="{C70C6CBE-B5DC-4348-8774-D0472CD7A28B}" srcOrd="0" destOrd="0" presId="urn:microsoft.com/office/officeart/2018/5/layout/IconCircleLabelList"/>
    <dgm:cxn modelId="{422D9C9E-FE29-4425-914E-5B797B9DC21D}" type="presParOf" srcId="{C201545B-F958-4A2B-A64B-6676C9DEDA3B}" destId="{7BB9C152-FB90-4D2E-8CC3-574BE5F40505}" srcOrd="1" destOrd="0" presId="urn:microsoft.com/office/officeart/2018/5/layout/IconCircleLabelList"/>
    <dgm:cxn modelId="{A97670A0-308E-4E3F-9F34-67EDF977DB8F}" type="presParOf" srcId="{C201545B-F958-4A2B-A64B-6676C9DEDA3B}" destId="{BEBCF1B0-5A95-489A-B212-1E2E1A6E4E6A}" srcOrd="2" destOrd="0" presId="urn:microsoft.com/office/officeart/2018/5/layout/IconCircleLabelList"/>
    <dgm:cxn modelId="{16D1234E-3E80-406D-85A8-5E709759E5C2}" type="presParOf" srcId="{C201545B-F958-4A2B-A64B-6676C9DEDA3B}" destId="{F1D9EA1C-0767-488E-85D0-03DD63DB18C6}" srcOrd="3" destOrd="0" presId="urn:microsoft.com/office/officeart/2018/5/layout/IconCircleLabelList"/>
    <dgm:cxn modelId="{CBF4C3A9-3AEE-473A-A722-4F6D17633F3D}" type="presParOf" srcId="{B15E8B4E-3F6E-497E-9DA0-1FB29405A986}" destId="{ADAF98BF-7C5C-4F94-B91E-D12C348806A3}" srcOrd="1" destOrd="0" presId="urn:microsoft.com/office/officeart/2018/5/layout/IconCircleLabelList"/>
    <dgm:cxn modelId="{1ACC80CD-F1AD-4FD8-9AF6-54A898C6DC12}" type="presParOf" srcId="{B15E8B4E-3F6E-497E-9DA0-1FB29405A986}" destId="{CCBEC405-D7AF-4CA1-9B20-CEC4792CDA27}" srcOrd="2" destOrd="0" presId="urn:microsoft.com/office/officeart/2018/5/layout/IconCircleLabelList"/>
    <dgm:cxn modelId="{1835386C-FEA9-4626-A956-2BF995C999BF}" type="presParOf" srcId="{CCBEC405-D7AF-4CA1-9B20-CEC4792CDA27}" destId="{8544535C-F5A0-4644-8172-579B39367F00}" srcOrd="0" destOrd="0" presId="urn:microsoft.com/office/officeart/2018/5/layout/IconCircleLabelList"/>
    <dgm:cxn modelId="{47B84C98-525A-466F-8360-9622F1E2AC9E}" type="presParOf" srcId="{CCBEC405-D7AF-4CA1-9B20-CEC4792CDA27}" destId="{4B69BEA7-6CB1-4518-841A-041BF7E94F1F}" srcOrd="1" destOrd="0" presId="urn:microsoft.com/office/officeart/2018/5/layout/IconCircleLabelList"/>
    <dgm:cxn modelId="{CD3D2A52-23B2-48E2-A01D-85C54E0743CF}" type="presParOf" srcId="{CCBEC405-D7AF-4CA1-9B20-CEC4792CDA27}" destId="{CCF50817-5421-40D6-BFFD-802DD42F206A}" srcOrd="2" destOrd="0" presId="urn:microsoft.com/office/officeart/2018/5/layout/IconCircleLabelList"/>
    <dgm:cxn modelId="{88AAA566-7DC7-429C-AEC1-823E4B0EBBFF}" type="presParOf" srcId="{CCBEC405-D7AF-4CA1-9B20-CEC4792CDA27}" destId="{CC8F0AE8-EB2F-4CA9-8AF8-89311B5797D7}" srcOrd="3" destOrd="0" presId="urn:microsoft.com/office/officeart/2018/5/layout/IconCircleLabelList"/>
    <dgm:cxn modelId="{23529E87-CCB1-45F5-9238-4B52F9AF1DE0}" type="presParOf" srcId="{B15E8B4E-3F6E-497E-9DA0-1FB29405A986}" destId="{5CE509DD-6273-4C5A-91F3-879F58EC34B0}" srcOrd="3" destOrd="0" presId="urn:microsoft.com/office/officeart/2018/5/layout/IconCircleLabelList"/>
    <dgm:cxn modelId="{950A23AC-F776-4639-9BF6-AFBF2EE1882E}" type="presParOf" srcId="{B15E8B4E-3F6E-497E-9DA0-1FB29405A986}" destId="{140B2492-54E7-47E2-9B14-DDB5B4241BF2}" srcOrd="4" destOrd="0" presId="urn:microsoft.com/office/officeart/2018/5/layout/IconCircleLabelList"/>
    <dgm:cxn modelId="{C06C11C1-8805-4DF0-92F9-2BC0449DB3C6}" type="presParOf" srcId="{140B2492-54E7-47E2-9B14-DDB5B4241BF2}" destId="{67741133-E166-465F-8EE8-EBFD5D2C752F}" srcOrd="0" destOrd="0" presId="urn:microsoft.com/office/officeart/2018/5/layout/IconCircleLabelList"/>
    <dgm:cxn modelId="{3C465F19-5B55-4D2F-A1DB-7B3AE62D9BCD}" type="presParOf" srcId="{140B2492-54E7-47E2-9B14-DDB5B4241BF2}" destId="{347BC5BB-18CF-482E-9EE8-387199D9AA6B}" srcOrd="1" destOrd="0" presId="urn:microsoft.com/office/officeart/2018/5/layout/IconCircleLabelList"/>
    <dgm:cxn modelId="{1C8809E7-601D-4DF8-A419-FB5FFE16B147}" type="presParOf" srcId="{140B2492-54E7-47E2-9B14-DDB5B4241BF2}" destId="{AE486B68-14EA-4243-BF59-9E4E30B08906}" srcOrd="2" destOrd="0" presId="urn:microsoft.com/office/officeart/2018/5/layout/IconCircleLabelList"/>
    <dgm:cxn modelId="{D7F7261E-94F7-4B4A-AB9A-B62B5F5E83BD}" type="presParOf" srcId="{140B2492-54E7-47E2-9B14-DDB5B4241BF2}" destId="{2114FA81-B50A-4353-B13C-3602F0BEAD31}" srcOrd="3" destOrd="0" presId="urn:microsoft.com/office/officeart/2018/5/layout/IconCircleLabelList"/>
    <dgm:cxn modelId="{23AE3BC6-7CE3-4A93-9449-23A6DC0F9665}" type="presParOf" srcId="{B15E8B4E-3F6E-497E-9DA0-1FB29405A986}" destId="{4BC090C4-8B47-42F7-9CE7-F622CE8A501F}" srcOrd="5" destOrd="0" presId="urn:microsoft.com/office/officeart/2018/5/layout/IconCircleLabelList"/>
    <dgm:cxn modelId="{A7FCA720-CD90-444D-91CC-A687C17BEE27}" type="presParOf" srcId="{B15E8B4E-3F6E-497E-9DA0-1FB29405A986}" destId="{323E62C0-412A-4C0B-915C-B47732142EE2}" srcOrd="6" destOrd="0" presId="urn:microsoft.com/office/officeart/2018/5/layout/IconCircleLabelList"/>
    <dgm:cxn modelId="{DEEA3DA0-B23B-4076-A25F-46CA6AA57C61}" type="presParOf" srcId="{323E62C0-412A-4C0B-915C-B47732142EE2}" destId="{9C4111DE-2512-49A3-A451-A9427FEC39CB}" srcOrd="0" destOrd="0" presId="urn:microsoft.com/office/officeart/2018/5/layout/IconCircleLabelList"/>
    <dgm:cxn modelId="{6819E3E0-E0A0-4B00-90DD-EF3C3D49C260}" type="presParOf" srcId="{323E62C0-412A-4C0B-915C-B47732142EE2}" destId="{2087F765-D6F2-4BCB-94D0-B3EB87C768E1}" srcOrd="1" destOrd="0" presId="urn:microsoft.com/office/officeart/2018/5/layout/IconCircleLabelList"/>
    <dgm:cxn modelId="{8AF4896D-8685-4F2F-9310-DFFA99594035}" type="presParOf" srcId="{323E62C0-412A-4C0B-915C-B47732142EE2}" destId="{BFADA5FC-D5A6-4CDE-999F-A5B2FABDBC49}" srcOrd="2" destOrd="0" presId="urn:microsoft.com/office/officeart/2018/5/layout/IconCircleLabelList"/>
    <dgm:cxn modelId="{85656230-E754-4B4B-81F2-D915F2324A45}" type="presParOf" srcId="{323E62C0-412A-4C0B-915C-B47732142EE2}" destId="{427E5998-424B-4606-9335-18B47E6F443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E8DDF-2465-4F63-B4A4-0D140E4235BB}" type="doc">
      <dgm:prSet loTypeId="urn:microsoft.com/office/officeart/2018/2/layout/IconVerticalSolidList" loCatId="icon" qsTypeId="urn:microsoft.com/office/officeart/2005/8/quickstyle/simple1" qsCatId="simple" csTypeId="urn:microsoft.com/office/officeart/2005/8/colors/accent3_4" csCatId="accent3" phldr="1"/>
      <dgm:spPr/>
      <dgm:t>
        <a:bodyPr/>
        <a:lstStyle/>
        <a:p>
          <a:endParaRPr lang="en-US"/>
        </a:p>
      </dgm:t>
    </dgm:pt>
    <dgm:pt modelId="{157C2573-A7CA-4FBE-91F6-F20871690AFC}">
      <dgm:prSet/>
      <dgm:spPr/>
      <dgm:t>
        <a:bodyPr/>
        <a:lstStyle/>
        <a:p>
          <a:pPr>
            <a:lnSpc>
              <a:spcPct val="100000"/>
            </a:lnSpc>
          </a:pPr>
          <a:r>
            <a:rPr lang="en-GB">
              <a:latin typeface="+mj-lt"/>
            </a:rPr>
            <a:t>While we use the term “evidence” to refer to our project, we do not capture all forms of evidence, and we are not able to answer all research questions</a:t>
          </a:r>
          <a:endParaRPr lang="en-US">
            <a:latin typeface="+mj-lt"/>
          </a:endParaRPr>
        </a:p>
      </dgm:t>
    </dgm:pt>
    <dgm:pt modelId="{D29CCD7C-981C-4B8B-8C6B-92C4C49D418A}" type="parTrans" cxnId="{E66ED1F1-DD08-4E1C-99AB-4C92EE441537}">
      <dgm:prSet/>
      <dgm:spPr/>
      <dgm:t>
        <a:bodyPr/>
        <a:lstStyle/>
        <a:p>
          <a:endParaRPr lang="en-US"/>
        </a:p>
      </dgm:t>
    </dgm:pt>
    <dgm:pt modelId="{B5506849-D785-4ACE-BC32-6A2784EC8206}" type="sibTrans" cxnId="{E66ED1F1-DD08-4E1C-99AB-4C92EE441537}">
      <dgm:prSet/>
      <dgm:spPr/>
      <dgm:t>
        <a:bodyPr/>
        <a:lstStyle/>
        <a:p>
          <a:endParaRPr lang="en-US"/>
        </a:p>
      </dgm:t>
    </dgm:pt>
    <dgm:pt modelId="{D3B02413-02BA-4B88-8B0C-F93235EBEEAF}">
      <dgm:prSet/>
      <dgm:spPr/>
      <dgm:t>
        <a:bodyPr/>
        <a:lstStyle/>
        <a:p>
          <a:pPr>
            <a:lnSpc>
              <a:spcPct val="100000"/>
            </a:lnSpc>
          </a:pPr>
          <a:r>
            <a:rPr lang="en-GB" dirty="0">
              <a:latin typeface="+mj-lt"/>
            </a:rPr>
            <a:t>We stress the importance of drawing from other resources and forms of knowledge to complement the knowledge base</a:t>
          </a:r>
          <a:endParaRPr lang="en-US" dirty="0">
            <a:latin typeface="+mj-lt"/>
          </a:endParaRPr>
        </a:p>
      </dgm:t>
    </dgm:pt>
    <dgm:pt modelId="{E7E752D5-A6C6-48E6-AD83-184258C95425}" type="parTrans" cxnId="{C09A3E83-5B8F-4B70-9156-6C591E2A5800}">
      <dgm:prSet/>
      <dgm:spPr/>
      <dgm:t>
        <a:bodyPr/>
        <a:lstStyle/>
        <a:p>
          <a:endParaRPr lang="en-US"/>
        </a:p>
      </dgm:t>
    </dgm:pt>
    <dgm:pt modelId="{34A0A54C-41E7-490F-8F78-004C2F697B28}" type="sibTrans" cxnId="{C09A3E83-5B8F-4B70-9156-6C591E2A5800}">
      <dgm:prSet/>
      <dgm:spPr/>
      <dgm:t>
        <a:bodyPr/>
        <a:lstStyle/>
        <a:p>
          <a:endParaRPr lang="en-US"/>
        </a:p>
      </dgm:t>
    </dgm:pt>
    <dgm:pt modelId="{834C97A4-2BB7-435B-9E09-1E8F0DF5CCF9}">
      <dgm:prSet/>
      <dgm:spPr/>
      <dgm:t>
        <a:bodyPr/>
        <a:lstStyle/>
        <a:p>
          <a:pPr>
            <a:lnSpc>
              <a:spcPct val="100000"/>
            </a:lnSpc>
          </a:pPr>
          <a:r>
            <a:rPr lang="en-GB">
              <a:latin typeface="Arial" panose="020B0604020202020204" pitchFamily="34" charset="0"/>
            </a:rPr>
            <a:t>The ANROWS Evidence Portal is one tool in your ‘toolkit’</a:t>
          </a:r>
          <a:endParaRPr lang="en-US">
            <a:latin typeface="+mj-lt"/>
          </a:endParaRPr>
        </a:p>
      </dgm:t>
    </dgm:pt>
    <dgm:pt modelId="{BE549238-7A38-4A7F-8E8A-895702345FC7}" type="parTrans" cxnId="{4A0DFC30-BF09-45A9-B70F-B732020F109C}">
      <dgm:prSet/>
      <dgm:spPr/>
      <dgm:t>
        <a:bodyPr/>
        <a:lstStyle/>
        <a:p>
          <a:endParaRPr lang="en-US"/>
        </a:p>
      </dgm:t>
    </dgm:pt>
    <dgm:pt modelId="{AC56BC6A-CA00-44A6-A43C-14B2460285A9}" type="sibTrans" cxnId="{4A0DFC30-BF09-45A9-B70F-B732020F109C}">
      <dgm:prSet/>
      <dgm:spPr/>
      <dgm:t>
        <a:bodyPr/>
        <a:lstStyle/>
        <a:p>
          <a:endParaRPr lang="en-US"/>
        </a:p>
      </dgm:t>
    </dgm:pt>
    <dgm:pt modelId="{BFFE5E0E-4D5E-4DDF-A557-4707A27F487A}" type="pres">
      <dgm:prSet presAssocID="{8ADE8DDF-2465-4F63-B4A4-0D140E4235BB}" presName="root" presStyleCnt="0">
        <dgm:presLayoutVars>
          <dgm:dir/>
          <dgm:resizeHandles val="exact"/>
        </dgm:presLayoutVars>
      </dgm:prSet>
      <dgm:spPr/>
    </dgm:pt>
    <dgm:pt modelId="{DCCC6E8C-90D2-4D22-BFBE-2A84F1463BCB}" type="pres">
      <dgm:prSet presAssocID="{157C2573-A7CA-4FBE-91F6-F20871690AFC}" presName="compNode" presStyleCnt="0"/>
      <dgm:spPr/>
    </dgm:pt>
    <dgm:pt modelId="{C0E80A18-C417-49F6-8162-B3621E974CC7}" type="pres">
      <dgm:prSet presAssocID="{157C2573-A7CA-4FBE-91F6-F20871690AFC}" presName="bgRect" presStyleLbl="bgShp" presStyleIdx="0" presStyleCnt="3"/>
      <dgm:spPr/>
    </dgm:pt>
    <dgm:pt modelId="{8D8C527B-BB22-401A-8EC7-05A3F87C748A}" type="pres">
      <dgm:prSet presAssocID="{157C2573-A7CA-4FBE-91F6-F20871690AF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uzzle with solid fill"/>
        </a:ext>
      </dgm:extLst>
    </dgm:pt>
    <dgm:pt modelId="{90826594-EE05-4C14-868C-AC70D2E63F9C}" type="pres">
      <dgm:prSet presAssocID="{157C2573-A7CA-4FBE-91F6-F20871690AFC}" presName="spaceRect" presStyleCnt="0"/>
      <dgm:spPr/>
    </dgm:pt>
    <dgm:pt modelId="{0B9393B7-9997-4C96-9A5B-DB0A898E93E9}" type="pres">
      <dgm:prSet presAssocID="{157C2573-A7CA-4FBE-91F6-F20871690AFC}" presName="parTx" presStyleLbl="revTx" presStyleIdx="0" presStyleCnt="3">
        <dgm:presLayoutVars>
          <dgm:chMax val="0"/>
          <dgm:chPref val="0"/>
        </dgm:presLayoutVars>
      </dgm:prSet>
      <dgm:spPr/>
    </dgm:pt>
    <dgm:pt modelId="{0E8B0D15-6688-4EAD-B159-94DBA09DF4BF}" type="pres">
      <dgm:prSet presAssocID="{B5506849-D785-4ACE-BC32-6A2784EC8206}" presName="sibTrans" presStyleCnt="0"/>
      <dgm:spPr/>
    </dgm:pt>
    <dgm:pt modelId="{8295CBE1-3051-4CF2-9628-E12FEA742B60}" type="pres">
      <dgm:prSet presAssocID="{D3B02413-02BA-4B88-8B0C-F93235EBEEAF}" presName="compNode" presStyleCnt="0"/>
      <dgm:spPr/>
    </dgm:pt>
    <dgm:pt modelId="{A4C73CDA-2A9C-4016-9947-EA43E6D19E02}" type="pres">
      <dgm:prSet presAssocID="{D3B02413-02BA-4B88-8B0C-F93235EBEEAF}" presName="bgRect" presStyleLbl="bgShp" presStyleIdx="1" presStyleCnt="3"/>
      <dgm:spPr/>
    </dgm:pt>
    <dgm:pt modelId="{ABAD4D21-4CC2-4A89-8D0E-E3952AC72D87}" type="pres">
      <dgm:prSet presAssocID="{D3B02413-02BA-4B88-8B0C-F93235EBEEA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bbles with solid fill"/>
        </a:ext>
      </dgm:extLst>
    </dgm:pt>
    <dgm:pt modelId="{14FC8081-C36E-4C2F-B793-2BED699A23E3}" type="pres">
      <dgm:prSet presAssocID="{D3B02413-02BA-4B88-8B0C-F93235EBEEAF}" presName="spaceRect" presStyleCnt="0"/>
      <dgm:spPr/>
    </dgm:pt>
    <dgm:pt modelId="{DAA596CD-5375-4365-B8A1-A51DFBBB89C8}" type="pres">
      <dgm:prSet presAssocID="{D3B02413-02BA-4B88-8B0C-F93235EBEEAF}" presName="parTx" presStyleLbl="revTx" presStyleIdx="1" presStyleCnt="3">
        <dgm:presLayoutVars>
          <dgm:chMax val="0"/>
          <dgm:chPref val="0"/>
        </dgm:presLayoutVars>
      </dgm:prSet>
      <dgm:spPr/>
    </dgm:pt>
    <dgm:pt modelId="{E402A04D-AA7D-4C75-9445-8C4A9469A5CA}" type="pres">
      <dgm:prSet presAssocID="{34A0A54C-41E7-490F-8F78-004C2F697B28}" presName="sibTrans" presStyleCnt="0"/>
      <dgm:spPr/>
    </dgm:pt>
    <dgm:pt modelId="{637FFD4C-F2D8-44CB-91EE-EBFE0F81807E}" type="pres">
      <dgm:prSet presAssocID="{834C97A4-2BB7-435B-9E09-1E8F0DF5CCF9}" presName="compNode" presStyleCnt="0"/>
      <dgm:spPr/>
    </dgm:pt>
    <dgm:pt modelId="{73B0E830-5C2C-4886-B516-54872EE424FD}" type="pres">
      <dgm:prSet presAssocID="{834C97A4-2BB7-435B-9E09-1E8F0DF5CCF9}" presName="bgRect" presStyleLbl="bgShp" presStyleIdx="2" presStyleCnt="3"/>
      <dgm:spPr/>
    </dgm:pt>
    <dgm:pt modelId="{9BBAA66E-943A-4534-8896-D3011B1509AF}" type="pres">
      <dgm:prSet presAssocID="{834C97A4-2BB7-435B-9E09-1E8F0DF5CCF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rench with solid fill"/>
        </a:ext>
      </dgm:extLst>
    </dgm:pt>
    <dgm:pt modelId="{833B0E91-0A21-4856-B0FB-08840C5C4A0A}" type="pres">
      <dgm:prSet presAssocID="{834C97A4-2BB7-435B-9E09-1E8F0DF5CCF9}" presName="spaceRect" presStyleCnt="0"/>
      <dgm:spPr/>
    </dgm:pt>
    <dgm:pt modelId="{7DC9E747-15EC-43DA-B141-D589B67CCC7F}" type="pres">
      <dgm:prSet presAssocID="{834C97A4-2BB7-435B-9E09-1E8F0DF5CCF9}" presName="parTx" presStyleLbl="revTx" presStyleIdx="2" presStyleCnt="3">
        <dgm:presLayoutVars>
          <dgm:chMax val="0"/>
          <dgm:chPref val="0"/>
        </dgm:presLayoutVars>
      </dgm:prSet>
      <dgm:spPr/>
    </dgm:pt>
  </dgm:ptLst>
  <dgm:cxnLst>
    <dgm:cxn modelId="{13ED9C05-E61F-4ED4-968D-53C3A69506A4}" type="presOf" srcId="{8ADE8DDF-2465-4F63-B4A4-0D140E4235BB}" destId="{BFFE5E0E-4D5E-4DDF-A557-4707A27F487A}" srcOrd="0" destOrd="0" presId="urn:microsoft.com/office/officeart/2018/2/layout/IconVerticalSolidList"/>
    <dgm:cxn modelId="{CBF1A526-8BF4-4985-B87F-0FE5BDB8DA87}" type="presOf" srcId="{834C97A4-2BB7-435B-9E09-1E8F0DF5CCF9}" destId="{7DC9E747-15EC-43DA-B141-D589B67CCC7F}" srcOrd="0" destOrd="0" presId="urn:microsoft.com/office/officeart/2018/2/layout/IconVerticalSolidList"/>
    <dgm:cxn modelId="{4A0DFC30-BF09-45A9-B70F-B732020F109C}" srcId="{8ADE8DDF-2465-4F63-B4A4-0D140E4235BB}" destId="{834C97A4-2BB7-435B-9E09-1E8F0DF5CCF9}" srcOrd="2" destOrd="0" parTransId="{BE549238-7A38-4A7F-8E8A-895702345FC7}" sibTransId="{AC56BC6A-CA00-44A6-A43C-14B2460285A9}"/>
    <dgm:cxn modelId="{E66DC15E-557B-465B-85F2-3AFE04B3F809}" type="presOf" srcId="{D3B02413-02BA-4B88-8B0C-F93235EBEEAF}" destId="{DAA596CD-5375-4365-B8A1-A51DFBBB89C8}" srcOrd="0" destOrd="0" presId="urn:microsoft.com/office/officeart/2018/2/layout/IconVerticalSolidList"/>
    <dgm:cxn modelId="{C09A3E83-5B8F-4B70-9156-6C591E2A5800}" srcId="{8ADE8DDF-2465-4F63-B4A4-0D140E4235BB}" destId="{D3B02413-02BA-4B88-8B0C-F93235EBEEAF}" srcOrd="1" destOrd="0" parTransId="{E7E752D5-A6C6-48E6-AD83-184258C95425}" sibTransId="{34A0A54C-41E7-490F-8F78-004C2F697B28}"/>
    <dgm:cxn modelId="{B0C06EC5-0F21-4C0D-9F2D-42211B0BB79C}" type="presOf" srcId="{157C2573-A7CA-4FBE-91F6-F20871690AFC}" destId="{0B9393B7-9997-4C96-9A5B-DB0A898E93E9}" srcOrd="0" destOrd="0" presId="urn:microsoft.com/office/officeart/2018/2/layout/IconVerticalSolidList"/>
    <dgm:cxn modelId="{E66ED1F1-DD08-4E1C-99AB-4C92EE441537}" srcId="{8ADE8DDF-2465-4F63-B4A4-0D140E4235BB}" destId="{157C2573-A7CA-4FBE-91F6-F20871690AFC}" srcOrd="0" destOrd="0" parTransId="{D29CCD7C-981C-4B8B-8C6B-92C4C49D418A}" sibTransId="{B5506849-D785-4ACE-BC32-6A2784EC8206}"/>
    <dgm:cxn modelId="{AC6E6E23-D137-4928-B5D4-FA3DAF2E950D}" type="presParOf" srcId="{BFFE5E0E-4D5E-4DDF-A557-4707A27F487A}" destId="{DCCC6E8C-90D2-4D22-BFBE-2A84F1463BCB}" srcOrd="0" destOrd="0" presId="urn:microsoft.com/office/officeart/2018/2/layout/IconVerticalSolidList"/>
    <dgm:cxn modelId="{43C9ECC8-A3FD-4491-B790-97497EC67AB6}" type="presParOf" srcId="{DCCC6E8C-90D2-4D22-BFBE-2A84F1463BCB}" destId="{C0E80A18-C417-49F6-8162-B3621E974CC7}" srcOrd="0" destOrd="0" presId="urn:microsoft.com/office/officeart/2018/2/layout/IconVerticalSolidList"/>
    <dgm:cxn modelId="{059B9518-5335-408E-A47B-FEAB5D1AC2F5}" type="presParOf" srcId="{DCCC6E8C-90D2-4D22-BFBE-2A84F1463BCB}" destId="{8D8C527B-BB22-401A-8EC7-05A3F87C748A}" srcOrd="1" destOrd="0" presId="urn:microsoft.com/office/officeart/2018/2/layout/IconVerticalSolidList"/>
    <dgm:cxn modelId="{9A1D296D-5E6F-4141-8E6C-0056B5BC8FAB}" type="presParOf" srcId="{DCCC6E8C-90D2-4D22-BFBE-2A84F1463BCB}" destId="{90826594-EE05-4C14-868C-AC70D2E63F9C}" srcOrd="2" destOrd="0" presId="urn:microsoft.com/office/officeart/2018/2/layout/IconVerticalSolidList"/>
    <dgm:cxn modelId="{115171AC-03BF-4B05-B1F6-972F09FF3FAC}" type="presParOf" srcId="{DCCC6E8C-90D2-4D22-BFBE-2A84F1463BCB}" destId="{0B9393B7-9997-4C96-9A5B-DB0A898E93E9}" srcOrd="3" destOrd="0" presId="urn:microsoft.com/office/officeart/2018/2/layout/IconVerticalSolidList"/>
    <dgm:cxn modelId="{63099CE5-F762-48AC-9A7B-819D388B6E8A}" type="presParOf" srcId="{BFFE5E0E-4D5E-4DDF-A557-4707A27F487A}" destId="{0E8B0D15-6688-4EAD-B159-94DBA09DF4BF}" srcOrd="1" destOrd="0" presId="urn:microsoft.com/office/officeart/2018/2/layout/IconVerticalSolidList"/>
    <dgm:cxn modelId="{0DC43B53-19BF-4A95-BD44-02168B53D8FF}" type="presParOf" srcId="{BFFE5E0E-4D5E-4DDF-A557-4707A27F487A}" destId="{8295CBE1-3051-4CF2-9628-E12FEA742B60}" srcOrd="2" destOrd="0" presId="urn:microsoft.com/office/officeart/2018/2/layout/IconVerticalSolidList"/>
    <dgm:cxn modelId="{2FF61B42-55E5-42FC-91D5-E0AC2DA674D4}" type="presParOf" srcId="{8295CBE1-3051-4CF2-9628-E12FEA742B60}" destId="{A4C73CDA-2A9C-4016-9947-EA43E6D19E02}" srcOrd="0" destOrd="0" presId="urn:microsoft.com/office/officeart/2018/2/layout/IconVerticalSolidList"/>
    <dgm:cxn modelId="{60895F86-787A-4777-B6FF-17F24FF7E011}" type="presParOf" srcId="{8295CBE1-3051-4CF2-9628-E12FEA742B60}" destId="{ABAD4D21-4CC2-4A89-8D0E-E3952AC72D87}" srcOrd="1" destOrd="0" presId="urn:microsoft.com/office/officeart/2018/2/layout/IconVerticalSolidList"/>
    <dgm:cxn modelId="{BD7E7047-9735-4995-803D-EF6EA72F7D96}" type="presParOf" srcId="{8295CBE1-3051-4CF2-9628-E12FEA742B60}" destId="{14FC8081-C36E-4C2F-B793-2BED699A23E3}" srcOrd="2" destOrd="0" presId="urn:microsoft.com/office/officeart/2018/2/layout/IconVerticalSolidList"/>
    <dgm:cxn modelId="{89386D65-22EC-49AC-9966-F4C821FC6962}" type="presParOf" srcId="{8295CBE1-3051-4CF2-9628-E12FEA742B60}" destId="{DAA596CD-5375-4365-B8A1-A51DFBBB89C8}" srcOrd="3" destOrd="0" presId="urn:microsoft.com/office/officeart/2018/2/layout/IconVerticalSolidList"/>
    <dgm:cxn modelId="{4052CCB2-C428-4796-B6F5-62CD2A72E6BF}" type="presParOf" srcId="{BFFE5E0E-4D5E-4DDF-A557-4707A27F487A}" destId="{E402A04D-AA7D-4C75-9445-8C4A9469A5CA}" srcOrd="3" destOrd="0" presId="urn:microsoft.com/office/officeart/2018/2/layout/IconVerticalSolidList"/>
    <dgm:cxn modelId="{9D8661DD-6BA1-4D02-8950-54F9862CDAEA}" type="presParOf" srcId="{BFFE5E0E-4D5E-4DDF-A557-4707A27F487A}" destId="{637FFD4C-F2D8-44CB-91EE-EBFE0F81807E}" srcOrd="4" destOrd="0" presId="urn:microsoft.com/office/officeart/2018/2/layout/IconVerticalSolidList"/>
    <dgm:cxn modelId="{B768C20D-A831-4FB4-A14E-2C3925FE658B}" type="presParOf" srcId="{637FFD4C-F2D8-44CB-91EE-EBFE0F81807E}" destId="{73B0E830-5C2C-4886-B516-54872EE424FD}" srcOrd="0" destOrd="0" presId="urn:microsoft.com/office/officeart/2018/2/layout/IconVerticalSolidList"/>
    <dgm:cxn modelId="{4434FD42-87F1-4848-B50D-C780573AB914}" type="presParOf" srcId="{637FFD4C-F2D8-44CB-91EE-EBFE0F81807E}" destId="{9BBAA66E-943A-4534-8896-D3011B1509AF}" srcOrd="1" destOrd="0" presId="urn:microsoft.com/office/officeart/2018/2/layout/IconVerticalSolidList"/>
    <dgm:cxn modelId="{D6E6C278-E651-46A9-A95A-A6D4A2EEDFB9}" type="presParOf" srcId="{637FFD4C-F2D8-44CB-91EE-EBFE0F81807E}" destId="{833B0E91-0A21-4856-B0FB-08840C5C4A0A}" srcOrd="2" destOrd="0" presId="urn:microsoft.com/office/officeart/2018/2/layout/IconVerticalSolidList"/>
    <dgm:cxn modelId="{824F461A-0CAF-4956-AC04-69A37268B8DB}" type="presParOf" srcId="{637FFD4C-F2D8-44CB-91EE-EBFE0F81807E}" destId="{7DC9E747-15EC-43DA-B141-D589B67CCC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BBD0F-27C7-4665-81FD-2DCD996571C9}"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D3E88E97-F98B-4519-A4AF-394F8C2405C8}">
      <dgm:prSet custT="1"/>
      <dgm:spPr/>
      <dgm:t>
        <a:bodyPr/>
        <a:lstStyle/>
        <a:p>
          <a:pPr rtl="0"/>
          <a:r>
            <a:rPr lang="en-AU" sz="1800" b="1">
              <a:latin typeface="Arial" panose="020B0604020202020204" pitchFamily="34" charset="0"/>
              <a:cs typeface="Arial" panose="020B0604020202020204" pitchFamily="34" charset="0"/>
            </a:rPr>
            <a:t>AIM </a:t>
          </a:r>
        </a:p>
        <a:p>
          <a:r>
            <a:rPr lang="en-AU" sz="1800">
              <a:latin typeface="Arial" panose="020B0604020202020204" pitchFamily="34" charset="0"/>
              <a:cs typeface="Arial" panose="020B0604020202020204" pitchFamily="34" charset="0"/>
            </a:rPr>
            <a:t>Determine what is known about evaluations of interventions that aim to address and end violence against women</a:t>
          </a:r>
          <a:endParaRPr lang="en-US" sz="1800">
            <a:latin typeface="Arial" panose="020B0604020202020204" pitchFamily="34" charset="0"/>
            <a:cs typeface="Arial" panose="020B0604020202020204" pitchFamily="34" charset="0"/>
          </a:endParaRPr>
        </a:p>
      </dgm:t>
    </dgm:pt>
    <dgm:pt modelId="{ED56A401-DAF4-43F3-86DC-9EB8BAD08FD4}" type="parTrans" cxnId="{0B9EAD1C-BB54-4781-A8EE-8677BB4C7EB4}">
      <dgm:prSet/>
      <dgm:spPr/>
      <dgm:t>
        <a:bodyPr/>
        <a:lstStyle/>
        <a:p>
          <a:endParaRPr lang="en-US" sz="1800"/>
        </a:p>
      </dgm:t>
    </dgm:pt>
    <dgm:pt modelId="{6BC69D9B-536E-4031-AA97-9025FB5A1A1E}" type="sibTrans" cxnId="{0B9EAD1C-BB54-4781-A8EE-8677BB4C7EB4}">
      <dgm:prSet custT="1"/>
      <dgm:spPr/>
      <dgm:t>
        <a:bodyPr/>
        <a:lstStyle/>
        <a:p>
          <a:endParaRPr lang="en-US" sz="1400">
            <a:latin typeface="Arial" panose="020B0604020202020204" pitchFamily="34" charset="0"/>
            <a:cs typeface="Arial" panose="020B0604020202020204" pitchFamily="34" charset="0"/>
          </a:endParaRPr>
        </a:p>
      </dgm:t>
    </dgm:pt>
    <dgm:pt modelId="{CA27796F-EE10-4CB6-9A23-873CE2CC16CD}">
      <dgm:prSet custT="1"/>
      <dgm:spPr/>
      <dgm:t>
        <a:bodyPr/>
        <a:lstStyle/>
        <a:p>
          <a:r>
            <a:rPr lang="en-AU" sz="1800" b="1">
              <a:latin typeface="Arial" panose="020B0604020202020204" pitchFamily="34" charset="0"/>
              <a:cs typeface="Arial" panose="020B0604020202020204" pitchFamily="34" charset="0"/>
            </a:rPr>
            <a:t>METHOD</a:t>
          </a:r>
        </a:p>
        <a:p>
          <a:r>
            <a:rPr lang="en-AU" sz="1800">
              <a:latin typeface="Arial" panose="020B0604020202020204" pitchFamily="34" charset="0"/>
              <a:cs typeface="Arial" panose="020B0604020202020204" pitchFamily="34" charset="0"/>
            </a:rPr>
            <a:t>Evidence search and synthesis is underpinned by gold standard systematic review methodology</a:t>
          </a:r>
          <a:endParaRPr lang="en-US" sz="1800">
            <a:latin typeface="Arial" panose="020B0604020202020204" pitchFamily="34" charset="0"/>
            <a:cs typeface="Arial" panose="020B0604020202020204" pitchFamily="34" charset="0"/>
          </a:endParaRPr>
        </a:p>
      </dgm:t>
    </dgm:pt>
    <dgm:pt modelId="{F9653ECF-F52E-488A-9351-25444ED5E423}" type="parTrans" cxnId="{74243324-FB56-4A65-8FB6-D468FD4F4DD7}">
      <dgm:prSet/>
      <dgm:spPr/>
      <dgm:t>
        <a:bodyPr/>
        <a:lstStyle/>
        <a:p>
          <a:endParaRPr lang="en-US" sz="1800"/>
        </a:p>
      </dgm:t>
    </dgm:pt>
    <dgm:pt modelId="{9863823A-1B82-420A-B7DC-9E918C0A8C32}" type="sibTrans" cxnId="{74243324-FB56-4A65-8FB6-D468FD4F4DD7}">
      <dgm:prSet custT="1"/>
      <dgm:spPr/>
      <dgm:t>
        <a:bodyPr/>
        <a:lstStyle/>
        <a:p>
          <a:endParaRPr lang="en-US" sz="1400">
            <a:latin typeface="Arial" panose="020B0604020202020204" pitchFamily="34" charset="0"/>
            <a:cs typeface="Arial" panose="020B0604020202020204" pitchFamily="34" charset="0"/>
          </a:endParaRPr>
        </a:p>
      </dgm:t>
    </dgm:pt>
    <dgm:pt modelId="{2DA7EE00-B0D1-40B0-A077-58F269B721B0}">
      <dgm:prSet custT="1"/>
      <dgm:spPr/>
      <dgm:t>
        <a:bodyPr/>
        <a:lstStyle/>
        <a:p>
          <a:r>
            <a:rPr lang="en-AU" sz="1800" b="1">
              <a:latin typeface="Arial" panose="020B0604020202020204" pitchFamily="34" charset="0"/>
              <a:cs typeface="Arial" panose="020B0604020202020204" pitchFamily="34" charset="0"/>
            </a:rPr>
            <a:t>RESULT</a:t>
          </a:r>
        </a:p>
        <a:p>
          <a:r>
            <a:rPr lang="en-AU" sz="1800">
              <a:latin typeface="Arial" panose="020B0604020202020204" pitchFamily="34" charset="0"/>
              <a:cs typeface="Arial" panose="020B0604020202020204" pitchFamily="34" charset="0"/>
            </a:rPr>
            <a:t>Transparent way of measuring effectiveness of existing interventions and identifying gaps in knowledge</a:t>
          </a:r>
          <a:endParaRPr lang="en-US" sz="1800">
            <a:latin typeface="Arial" panose="020B0604020202020204" pitchFamily="34" charset="0"/>
            <a:cs typeface="Arial" panose="020B0604020202020204" pitchFamily="34" charset="0"/>
          </a:endParaRPr>
        </a:p>
      </dgm:t>
    </dgm:pt>
    <dgm:pt modelId="{FC6D6211-4D5F-46DF-9009-183A5FED9F6C}" type="parTrans" cxnId="{7F24B97D-4907-444D-8E3C-6AD52161C05C}">
      <dgm:prSet/>
      <dgm:spPr/>
      <dgm:t>
        <a:bodyPr/>
        <a:lstStyle/>
        <a:p>
          <a:endParaRPr lang="en-US" sz="1800"/>
        </a:p>
      </dgm:t>
    </dgm:pt>
    <dgm:pt modelId="{AC739734-609F-48F7-A260-17D63440ED9D}" type="sibTrans" cxnId="{7F24B97D-4907-444D-8E3C-6AD52161C05C}">
      <dgm:prSet custT="1"/>
      <dgm:spPr/>
      <dgm:t>
        <a:bodyPr/>
        <a:lstStyle/>
        <a:p>
          <a:endParaRPr lang="en-US" sz="1400">
            <a:latin typeface="Arial" panose="020B0604020202020204" pitchFamily="34" charset="0"/>
            <a:cs typeface="Arial" panose="020B0604020202020204" pitchFamily="34" charset="0"/>
          </a:endParaRPr>
        </a:p>
      </dgm:t>
    </dgm:pt>
    <dgm:pt modelId="{CF952F19-A90D-4557-9C5A-50420E13B609}">
      <dgm:prSet custT="1"/>
      <dgm:spPr/>
      <dgm:t>
        <a:bodyPr/>
        <a:lstStyle/>
        <a:p>
          <a:r>
            <a:rPr lang="en-AU" sz="1800" b="1">
              <a:latin typeface="Arial" panose="020B0604020202020204" pitchFamily="34" charset="0"/>
              <a:cs typeface="Arial" panose="020B0604020202020204" pitchFamily="34" charset="0"/>
            </a:rPr>
            <a:t>OUTCOME</a:t>
          </a:r>
        </a:p>
        <a:p>
          <a:r>
            <a:rPr lang="en-AU" sz="1800">
              <a:latin typeface="Arial" panose="020B0604020202020204" pitchFamily="34" charset="0"/>
              <a:cs typeface="Arial" panose="020B0604020202020204" pitchFamily="34" charset="0"/>
            </a:rPr>
            <a:t>Aids policymakers, practitioners, researchers and funders to develop a collective understanding of “what works”</a:t>
          </a:r>
          <a:endParaRPr lang="en-US" sz="1800">
            <a:latin typeface="Arial" panose="020B0604020202020204" pitchFamily="34" charset="0"/>
            <a:cs typeface="Arial" panose="020B0604020202020204" pitchFamily="34" charset="0"/>
          </a:endParaRPr>
        </a:p>
      </dgm:t>
    </dgm:pt>
    <dgm:pt modelId="{3F52C9B1-48A7-4C28-91C0-C251D33FC525}" type="parTrans" cxnId="{517AB9C1-D57F-4438-9ADD-3D2710EC9D54}">
      <dgm:prSet/>
      <dgm:spPr/>
      <dgm:t>
        <a:bodyPr/>
        <a:lstStyle/>
        <a:p>
          <a:endParaRPr lang="en-US" sz="1800"/>
        </a:p>
      </dgm:t>
    </dgm:pt>
    <dgm:pt modelId="{0735FB68-3BCC-448B-972C-D2F18AF0AF65}" type="sibTrans" cxnId="{517AB9C1-D57F-4438-9ADD-3D2710EC9D54}">
      <dgm:prSet/>
      <dgm:spPr/>
      <dgm:t>
        <a:bodyPr/>
        <a:lstStyle/>
        <a:p>
          <a:endParaRPr lang="en-US" sz="1800"/>
        </a:p>
      </dgm:t>
    </dgm:pt>
    <dgm:pt modelId="{D7944D03-FE31-4B80-8262-07011DD256DA}" type="pres">
      <dgm:prSet presAssocID="{D55BBD0F-27C7-4665-81FD-2DCD996571C9}" presName="diagram" presStyleCnt="0">
        <dgm:presLayoutVars>
          <dgm:dir/>
          <dgm:resizeHandles val="exact"/>
        </dgm:presLayoutVars>
      </dgm:prSet>
      <dgm:spPr/>
    </dgm:pt>
    <dgm:pt modelId="{0D1170A8-AEA6-4A4D-980E-4E505C46BA79}" type="pres">
      <dgm:prSet presAssocID="{D3E88E97-F98B-4519-A4AF-394F8C2405C8}" presName="node" presStyleLbl="node1" presStyleIdx="0" presStyleCnt="4">
        <dgm:presLayoutVars>
          <dgm:bulletEnabled val="1"/>
        </dgm:presLayoutVars>
      </dgm:prSet>
      <dgm:spPr>
        <a:solidFill>
          <a:schemeClr val="accent2">
            <a:lumMod val="50000"/>
          </a:schemeClr>
        </a:solidFill>
      </dgm:spPr>
    </dgm:pt>
    <dgm:pt modelId="{5622C7C3-7640-4BEC-971F-DE2C1C5A569F}" type="pres">
      <dgm:prSet presAssocID="{6BC69D9B-536E-4031-AA97-9025FB5A1A1E}" presName="sibTrans" presStyleLbl="sibTrans2D1" presStyleIdx="0" presStyleCnt="3"/>
      <dgm:spPr/>
    </dgm:pt>
    <dgm:pt modelId="{21483BCF-3414-41E7-8C22-14E78C4F8A53}" type="pres">
      <dgm:prSet presAssocID="{6BC69D9B-536E-4031-AA97-9025FB5A1A1E}" presName="connectorText" presStyleLbl="sibTrans2D1" presStyleIdx="0" presStyleCnt="3"/>
      <dgm:spPr/>
    </dgm:pt>
    <dgm:pt modelId="{85289925-0B51-4DCE-989E-6F1B7172501B}" type="pres">
      <dgm:prSet presAssocID="{CA27796F-EE10-4CB6-9A23-873CE2CC16CD}" presName="node" presStyleLbl="node1" presStyleIdx="1" presStyleCnt="4">
        <dgm:presLayoutVars>
          <dgm:bulletEnabled val="1"/>
        </dgm:presLayoutVars>
      </dgm:prSet>
      <dgm:spPr>
        <a:solidFill>
          <a:schemeClr val="accent2">
            <a:lumMod val="75000"/>
          </a:schemeClr>
        </a:solidFill>
      </dgm:spPr>
    </dgm:pt>
    <dgm:pt modelId="{8DEAF417-F315-4C8E-B788-D19F0BDBC5E9}" type="pres">
      <dgm:prSet presAssocID="{9863823A-1B82-420A-B7DC-9E918C0A8C32}" presName="sibTrans" presStyleLbl="sibTrans2D1" presStyleIdx="1" presStyleCnt="3"/>
      <dgm:spPr>
        <a:solidFill>
          <a:schemeClr val="accent2">
            <a:lumMod val="60000"/>
            <a:lumOff val="40000"/>
          </a:schemeClr>
        </a:solidFill>
      </dgm:spPr>
    </dgm:pt>
    <dgm:pt modelId="{0E52EFE0-932C-4F61-BE88-A2C94EE44ACA}" type="pres">
      <dgm:prSet presAssocID="{9863823A-1B82-420A-B7DC-9E918C0A8C32}" presName="connectorText" presStyleLbl="sibTrans2D1" presStyleIdx="1" presStyleCnt="3"/>
      <dgm:spPr/>
    </dgm:pt>
    <dgm:pt modelId="{A1003E21-0FFF-43C2-A4E4-D964D6883D85}" type="pres">
      <dgm:prSet presAssocID="{2DA7EE00-B0D1-40B0-A077-58F269B721B0}" presName="node" presStyleLbl="node1" presStyleIdx="2" presStyleCnt="4">
        <dgm:presLayoutVars>
          <dgm:bulletEnabled val="1"/>
        </dgm:presLayoutVars>
      </dgm:prSet>
      <dgm:spPr>
        <a:solidFill>
          <a:schemeClr val="accent3">
            <a:lumMod val="75000"/>
          </a:schemeClr>
        </a:solidFill>
      </dgm:spPr>
    </dgm:pt>
    <dgm:pt modelId="{33D3FE4C-00E6-4A4C-8002-7E46CB397231}" type="pres">
      <dgm:prSet presAssocID="{AC739734-609F-48F7-A260-17D63440ED9D}" presName="sibTrans" presStyleLbl="sibTrans2D1" presStyleIdx="2" presStyleCnt="3"/>
      <dgm:spPr>
        <a:solidFill>
          <a:schemeClr val="accent3">
            <a:lumMod val="60000"/>
            <a:lumOff val="40000"/>
          </a:schemeClr>
        </a:solidFill>
      </dgm:spPr>
    </dgm:pt>
    <dgm:pt modelId="{924C89C6-B44D-4EF1-B1C8-228073FB7F6C}" type="pres">
      <dgm:prSet presAssocID="{AC739734-609F-48F7-A260-17D63440ED9D}" presName="connectorText" presStyleLbl="sibTrans2D1" presStyleIdx="2" presStyleCnt="3"/>
      <dgm:spPr/>
    </dgm:pt>
    <dgm:pt modelId="{303AF6B0-682F-4D99-B4A7-25538F675F70}" type="pres">
      <dgm:prSet presAssocID="{CF952F19-A90D-4557-9C5A-50420E13B609}" presName="node" presStyleLbl="node1" presStyleIdx="3" presStyleCnt="4">
        <dgm:presLayoutVars>
          <dgm:bulletEnabled val="1"/>
        </dgm:presLayoutVars>
      </dgm:prSet>
      <dgm:spPr>
        <a:solidFill>
          <a:schemeClr val="bg2">
            <a:lumMod val="75000"/>
          </a:schemeClr>
        </a:solidFill>
      </dgm:spPr>
    </dgm:pt>
  </dgm:ptLst>
  <dgm:cxnLst>
    <dgm:cxn modelId="{0B9EAD1C-BB54-4781-A8EE-8677BB4C7EB4}" srcId="{D55BBD0F-27C7-4665-81FD-2DCD996571C9}" destId="{D3E88E97-F98B-4519-A4AF-394F8C2405C8}" srcOrd="0" destOrd="0" parTransId="{ED56A401-DAF4-43F3-86DC-9EB8BAD08FD4}" sibTransId="{6BC69D9B-536E-4031-AA97-9025FB5A1A1E}"/>
    <dgm:cxn modelId="{459CE421-7881-4FCC-8713-6C84FEF4226B}" type="presOf" srcId="{AC739734-609F-48F7-A260-17D63440ED9D}" destId="{924C89C6-B44D-4EF1-B1C8-228073FB7F6C}" srcOrd="1" destOrd="0" presId="urn:microsoft.com/office/officeart/2005/8/layout/process5"/>
    <dgm:cxn modelId="{74243324-FB56-4A65-8FB6-D468FD4F4DD7}" srcId="{D55BBD0F-27C7-4665-81FD-2DCD996571C9}" destId="{CA27796F-EE10-4CB6-9A23-873CE2CC16CD}" srcOrd="1" destOrd="0" parTransId="{F9653ECF-F52E-488A-9351-25444ED5E423}" sibTransId="{9863823A-1B82-420A-B7DC-9E918C0A8C32}"/>
    <dgm:cxn modelId="{32A18B2A-7DE1-414B-A5EA-F43AF18C3C18}" type="presOf" srcId="{AC739734-609F-48F7-A260-17D63440ED9D}" destId="{33D3FE4C-00E6-4A4C-8002-7E46CB397231}" srcOrd="0" destOrd="0" presId="urn:microsoft.com/office/officeart/2005/8/layout/process5"/>
    <dgm:cxn modelId="{A79DEE30-6EDD-4D3C-A1F8-5D09383A6867}" type="presOf" srcId="{6BC69D9B-536E-4031-AA97-9025FB5A1A1E}" destId="{5622C7C3-7640-4BEC-971F-DE2C1C5A569F}" srcOrd="0" destOrd="0" presId="urn:microsoft.com/office/officeart/2005/8/layout/process5"/>
    <dgm:cxn modelId="{70F55649-CE77-45CB-A1FD-1E03AF73AB1B}" type="presOf" srcId="{D55BBD0F-27C7-4665-81FD-2DCD996571C9}" destId="{D7944D03-FE31-4B80-8262-07011DD256DA}" srcOrd="0" destOrd="0" presId="urn:microsoft.com/office/officeart/2005/8/layout/process5"/>
    <dgm:cxn modelId="{52E15F5A-462D-42C0-A6CE-5D839FBFADB5}" type="presOf" srcId="{D3E88E97-F98B-4519-A4AF-394F8C2405C8}" destId="{0D1170A8-AEA6-4A4D-980E-4E505C46BA79}" srcOrd="0" destOrd="0" presId="urn:microsoft.com/office/officeart/2005/8/layout/process5"/>
    <dgm:cxn modelId="{7F24B97D-4907-444D-8E3C-6AD52161C05C}" srcId="{D55BBD0F-27C7-4665-81FD-2DCD996571C9}" destId="{2DA7EE00-B0D1-40B0-A077-58F269B721B0}" srcOrd="2" destOrd="0" parTransId="{FC6D6211-4D5F-46DF-9009-183A5FED9F6C}" sibTransId="{AC739734-609F-48F7-A260-17D63440ED9D}"/>
    <dgm:cxn modelId="{D464F089-9743-46BB-BBE6-F5A64E8C1F38}" type="presOf" srcId="{6BC69D9B-536E-4031-AA97-9025FB5A1A1E}" destId="{21483BCF-3414-41E7-8C22-14E78C4F8A53}" srcOrd="1" destOrd="0" presId="urn:microsoft.com/office/officeart/2005/8/layout/process5"/>
    <dgm:cxn modelId="{915728AC-5707-4A2C-8A72-1D101EA4F538}" type="presOf" srcId="{9863823A-1B82-420A-B7DC-9E918C0A8C32}" destId="{0E52EFE0-932C-4F61-BE88-A2C94EE44ACA}" srcOrd="1" destOrd="0" presId="urn:microsoft.com/office/officeart/2005/8/layout/process5"/>
    <dgm:cxn modelId="{517AB9C1-D57F-4438-9ADD-3D2710EC9D54}" srcId="{D55BBD0F-27C7-4665-81FD-2DCD996571C9}" destId="{CF952F19-A90D-4557-9C5A-50420E13B609}" srcOrd="3" destOrd="0" parTransId="{3F52C9B1-48A7-4C28-91C0-C251D33FC525}" sibTransId="{0735FB68-3BCC-448B-972C-D2F18AF0AF65}"/>
    <dgm:cxn modelId="{1337F3C8-CE5E-445E-90EC-39ED1E4A4D14}" type="presOf" srcId="{9863823A-1B82-420A-B7DC-9E918C0A8C32}" destId="{8DEAF417-F315-4C8E-B788-D19F0BDBC5E9}" srcOrd="0" destOrd="0" presId="urn:microsoft.com/office/officeart/2005/8/layout/process5"/>
    <dgm:cxn modelId="{2FF949E4-14E9-4011-A844-8781347236AA}" type="presOf" srcId="{CA27796F-EE10-4CB6-9A23-873CE2CC16CD}" destId="{85289925-0B51-4DCE-989E-6F1B7172501B}" srcOrd="0" destOrd="0" presId="urn:microsoft.com/office/officeart/2005/8/layout/process5"/>
    <dgm:cxn modelId="{635FE2E9-4EEC-4E51-93CF-6D1CD3EE6FAB}" type="presOf" srcId="{CF952F19-A90D-4557-9C5A-50420E13B609}" destId="{303AF6B0-682F-4D99-B4A7-25538F675F70}" srcOrd="0" destOrd="0" presId="urn:microsoft.com/office/officeart/2005/8/layout/process5"/>
    <dgm:cxn modelId="{5A7F5CF0-43D8-4C10-A3AD-18E94CFF4B2A}" type="presOf" srcId="{2DA7EE00-B0D1-40B0-A077-58F269B721B0}" destId="{A1003E21-0FFF-43C2-A4E4-D964D6883D85}" srcOrd="0" destOrd="0" presId="urn:microsoft.com/office/officeart/2005/8/layout/process5"/>
    <dgm:cxn modelId="{C63B6DDD-5C7F-4364-9E80-98EE4E50583B}" type="presParOf" srcId="{D7944D03-FE31-4B80-8262-07011DD256DA}" destId="{0D1170A8-AEA6-4A4D-980E-4E505C46BA79}" srcOrd="0" destOrd="0" presId="urn:microsoft.com/office/officeart/2005/8/layout/process5"/>
    <dgm:cxn modelId="{435EF672-E406-4F9E-ABC9-0B7BC269CADB}" type="presParOf" srcId="{D7944D03-FE31-4B80-8262-07011DD256DA}" destId="{5622C7C3-7640-4BEC-971F-DE2C1C5A569F}" srcOrd="1" destOrd="0" presId="urn:microsoft.com/office/officeart/2005/8/layout/process5"/>
    <dgm:cxn modelId="{49FDD66A-7B0A-421D-92A6-FB7B2D27DA4C}" type="presParOf" srcId="{5622C7C3-7640-4BEC-971F-DE2C1C5A569F}" destId="{21483BCF-3414-41E7-8C22-14E78C4F8A53}" srcOrd="0" destOrd="0" presId="urn:microsoft.com/office/officeart/2005/8/layout/process5"/>
    <dgm:cxn modelId="{11651368-B1A9-4EA4-B96D-7F19A62453D0}" type="presParOf" srcId="{D7944D03-FE31-4B80-8262-07011DD256DA}" destId="{85289925-0B51-4DCE-989E-6F1B7172501B}" srcOrd="2" destOrd="0" presId="urn:microsoft.com/office/officeart/2005/8/layout/process5"/>
    <dgm:cxn modelId="{C2541C2E-7C9F-48E7-8822-4C62CF79D63C}" type="presParOf" srcId="{D7944D03-FE31-4B80-8262-07011DD256DA}" destId="{8DEAF417-F315-4C8E-B788-D19F0BDBC5E9}" srcOrd="3" destOrd="0" presId="urn:microsoft.com/office/officeart/2005/8/layout/process5"/>
    <dgm:cxn modelId="{93958395-ECBC-4292-BB0B-562547B2538C}" type="presParOf" srcId="{8DEAF417-F315-4C8E-B788-D19F0BDBC5E9}" destId="{0E52EFE0-932C-4F61-BE88-A2C94EE44ACA}" srcOrd="0" destOrd="0" presId="urn:microsoft.com/office/officeart/2005/8/layout/process5"/>
    <dgm:cxn modelId="{9570908F-223F-414B-8792-BC9BF55D1C07}" type="presParOf" srcId="{D7944D03-FE31-4B80-8262-07011DD256DA}" destId="{A1003E21-0FFF-43C2-A4E4-D964D6883D85}" srcOrd="4" destOrd="0" presId="urn:microsoft.com/office/officeart/2005/8/layout/process5"/>
    <dgm:cxn modelId="{B79E7B48-7B79-4A19-8613-55F1B59A8D29}" type="presParOf" srcId="{D7944D03-FE31-4B80-8262-07011DD256DA}" destId="{33D3FE4C-00E6-4A4C-8002-7E46CB397231}" srcOrd="5" destOrd="0" presId="urn:microsoft.com/office/officeart/2005/8/layout/process5"/>
    <dgm:cxn modelId="{027E26FE-2F73-43E0-8EA8-51B3F082AF76}" type="presParOf" srcId="{33D3FE4C-00E6-4A4C-8002-7E46CB397231}" destId="{924C89C6-B44D-4EF1-B1C8-228073FB7F6C}" srcOrd="0" destOrd="0" presId="urn:microsoft.com/office/officeart/2005/8/layout/process5"/>
    <dgm:cxn modelId="{8AF088B0-B54E-413C-8B50-49A09A80BC3E}" type="presParOf" srcId="{D7944D03-FE31-4B80-8262-07011DD256DA}" destId="{303AF6B0-682F-4D99-B4A7-25538F675F70}"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B6C77-F155-4344-9C49-876EB6601CD6}" type="doc">
      <dgm:prSet loTypeId="urn:microsoft.com/office/officeart/2018/2/layout/IconVerticalSolidList" loCatId="icon" qsTypeId="urn:microsoft.com/office/officeart/2005/8/quickstyle/simple1" qsCatId="simple" csTypeId="urn:microsoft.com/office/officeart/2005/8/colors/accent3_4" csCatId="accent3" phldr="1"/>
      <dgm:spPr/>
      <dgm:t>
        <a:bodyPr/>
        <a:lstStyle/>
        <a:p>
          <a:endParaRPr lang="en-US"/>
        </a:p>
      </dgm:t>
    </dgm:pt>
    <dgm:pt modelId="{F247D693-8FF3-4C0E-AD04-B7B92C0100A6}">
      <dgm:prSet/>
      <dgm:spPr/>
      <dgm:t>
        <a:bodyPr/>
        <a:lstStyle/>
        <a:p>
          <a:pPr>
            <a:lnSpc>
              <a:spcPct val="100000"/>
            </a:lnSpc>
          </a:pPr>
          <a:r>
            <a:rPr lang="en-GB">
              <a:latin typeface="Arial" panose="020B0604020202020204" pitchFamily="34" charset="0"/>
              <a:cs typeface="Arial" panose="020B0604020202020204" pitchFamily="34" charset="0"/>
            </a:rPr>
            <a:t>Access a consolidated knowledge base</a:t>
          </a:r>
          <a:endParaRPr lang="en-US">
            <a:latin typeface="Arial" panose="020B0604020202020204" pitchFamily="34" charset="0"/>
            <a:cs typeface="Arial" panose="020B0604020202020204" pitchFamily="34" charset="0"/>
          </a:endParaRPr>
        </a:p>
      </dgm:t>
    </dgm:pt>
    <dgm:pt modelId="{A79144C5-20F1-4204-B21B-CC39BB36C3F9}" type="parTrans" cxnId="{0D78029B-5DAE-4E5C-84E7-675821464328}">
      <dgm:prSet/>
      <dgm:spPr/>
      <dgm:t>
        <a:bodyPr/>
        <a:lstStyle/>
        <a:p>
          <a:endParaRPr lang="en-US"/>
        </a:p>
      </dgm:t>
    </dgm:pt>
    <dgm:pt modelId="{120F140E-1F8D-4EA0-86A9-784126E9E4AC}" type="sibTrans" cxnId="{0D78029B-5DAE-4E5C-84E7-675821464328}">
      <dgm:prSet/>
      <dgm:spPr/>
      <dgm:t>
        <a:bodyPr/>
        <a:lstStyle/>
        <a:p>
          <a:endParaRPr lang="en-US"/>
        </a:p>
      </dgm:t>
    </dgm:pt>
    <dgm:pt modelId="{7FCD8117-F503-469C-9246-5EB4F9CEEB59}">
      <dgm:prSet/>
      <dgm:spPr/>
      <dgm:t>
        <a:bodyPr/>
        <a:lstStyle/>
        <a:p>
          <a:pPr>
            <a:lnSpc>
              <a:spcPct val="100000"/>
            </a:lnSpc>
          </a:pPr>
          <a:r>
            <a:rPr lang="en-US" b="0" i="0">
              <a:latin typeface="Arial" panose="020B0604020202020204" pitchFamily="34" charset="0"/>
              <a:cs typeface="Arial" panose="020B0604020202020204" pitchFamily="34" charset="0"/>
            </a:rPr>
            <a:t>Identify evidence gaps within relevant sectors</a:t>
          </a:r>
          <a:endParaRPr lang="en-US">
            <a:latin typeface="Arial" panose="020B0604020202020204" pitchFamily="34" charset="0"/>
            <a:cs typeface="Arial" panose="020B0604020202020204" pitchFamily="34" charset="0"/>
          </a:endParaRPr>
        </a:p>
      </dgm:t>
    </dgm:pt>
    <dgm:pt modelId="{942589F3-5F97-4A7D-8E25-5F537447965C}" type="parTrans" cxnId="{571F3CAB-AE52-48E1-9E0B-6148907E3B16}">
      <dgm:prSet/>
      <dgm:spPr/>
      <dgm:t>
        <a:bodyPr/>
        <a:lstStyle/>
        <a:p>
          <a:endParaRPr lang="en-US"/>
        </a:p>
      </dgm:t>
    </dgm:pt>
    <dgm:pt modelId="{914837C7-5DE5-40ED-8429-AD6DE41FE735}" type="sibTrans" cxnId="{571F3CAB-AE52-48E1-9E0B-6148907E3B16}">
      <dgm:prSet/>
      <dgm:spPr/>
      <dgm:t>
        <a:bodyPr/>
        <a:lstStyle/>
        <a:p>
          <a:endParaRPr lang="en-US"/>
        </a:p>
      </dgm:t>
    </dgm:pt>
    <dgm:pt modelId="{59E37C13-16F1-42C5-808B-9DDBD84C52E0}">
      <dgm:prSet/>
      <dgm:spPr/>
      <dgm:t>
        <a:bodyPr/>
        <a:lstStyle/>
        <a:p>
          <a:pPr>
            <a:lnSpc>
              <a:spcPct val="100000"/>
            </a:lnSpc>
          </a:pPr>
          <a:r>
            <a:rPr lang="en-US">
              <a:latin typeface="Arial" panose="020B0604020202020204" pitchFamily="34" charset="0"/>
              <a:cs typeface="Arial" panose="020B0604020202020204" pitchFamily="34" charset="0"/>
            </a:rPr>
            <a:t>Determine the nature of available evidence</a:t>
          </a:r>
        </a:p>
      </dgm:t>
    </dgm:pt>
    <dgm:pt modelId="{C8B8E03C-2D07-4BAB-BD04-D401D808759E}" type="parTrans" cxnId="{56A949F0-CB40-4695-8292-D237DC39D96C}">
      <dgm:prSet/>
      <dgm:spPr/>
      <dgm:t>
        <a:bodyPr/>
        <a:lstStyle/>
        <a:p>
          <a:endParaRPr lang="en-US"/>
        </a:p>
      </dgm:t>
    </dgm:pt>
    <dgm:pt modelId="{1CEB7AF7-BB58-468E-A480-E88FEC34FEDA}" type="sibTrans" cxnId="{56A949F0-CB40-4695-8292-D237DC39D96C}">
      <dgm:prSet/>
      <dgm:spPr/>
      <dgm:t>
        <a:bodyPr/>
        <a:lstStyle/>
        <a:p>
          <a:endParaRPr lang="en-US"/>
        </a:p>
      </dgm:t>
    </dgm:pt>
    <dgm:pt modelId="{3E519A7B-4B73-4F2F-B9A0-14BD9FB2675D}">
      <dgm:prSet/>
      <dgm:spPr/>
      <dgm:t>
        <a:bodyPr/>
        <a:lstStyle/>
        <a:p>
          <a:pPr>
            <a:lnSpc>
              <a:spcPct val="100000"/>
            </a:lnSpc>
          </a:pPr>
          <a:r>
            <a:rPr lang="en-US">
              <a:latin typeface="Arial" panose="020B0604020202020204" pitchFamily="34" charset="0"/>
              <a:cs typeface="Arial" panose="020B0604020202020204" pitchFamily="34" charset="0"/>
            </a:rPr>
            <a:t>Guide future knowledge production, research priorities, funding</a:t>
          </a:r>
        </a:p>
      </dgm:t>
    </dgm:pt>
    <dgm:pt modelId="{D43A838E-5435-4A60-A1C2-02DD9B044467}" type="parTrans" cxnId="{A963D458-7D3F-4A80-B436-89C40CB49FBF}">
      <dgm:prSet/>
      <dgm:spPr/>
      <dgm:t>
        <a:bodyPr/>
        <a:lstStyle/>
        <a:p>
          <a:endParaRPr lang="en-US"/>
        </a:p>
      </dgm:t>
    </dgm:pt>
    <dgm:pt modelId="{9DEFBD2F-19ED-43E8-AECC-01B356434A4D}" type="sibTrans" cxnId="{A963D458-7D3F-4A80-B436-89C40CB49FBF}">
      <dgm:prSet/>
      <dgm:spPr/>
      <dgm:t>
        <a:bodyPr/>
        <a:lstStyle/>
        <a:p>
          <a:endParaRPr lang="en-US"/>
        </a:p>
      </dgm:t>
    </dgm:pt>
    <dgm:pt modelId="{41CC70F3-A8D9-40DB-9E8D-0FF7AFC739F0}">
      <dgm:prSet/>
      <dgm:spPr/>
      <dgm:t>
        <a:bodyPr/>
        <a:lstStyle/>
        <a:p>
          <a:pPr>
            <a:lnSpc>
              <a:spcPct val="100000"/>
            </a:lnSpc>
          </a:pPr>
          <a:r>
            <a:rPr lang="en-US">
              <a:latin typeface="Arial" panose="020B0604020202020204" pitchFamily="34" charset="0"/>
              <a:cs typeface="Arial" panose="020B0604020202020204" pitchFamily="34" charset="0"/>
            </a:rPr>
            <a:t>Support a strategic approach to decision-making</a:t>
          </a:r>
        </a:p>
      </dgm:t>
    </dgm:pt>
    <dgm:pt modelId="{E34E1003-B633-4032-BDA6-CBBEABB4B403}" type="parTrans" cxnId="{E9E47CB5-9B7F-4D69-9B20-792A7D853997}">
      <dgm:prSet/>
      <dgm:spPr/>
      <dgm:t>
        <a:bodyPr/>
        <a:lstStyle/>
        <a:p>
          <a:endParaRPr lang="en-US"/>
        </a:p>
      </dgm:t>
    </dgm:pt>
    <dgm:pt modelId="{A03FCA63-9660-401F-8D43-1A4E4D95CFE0}" type="sibTrans" cxnId="{E9E47CB5-9B7F-4D69-9B20-792A7D853997}">
      <dgm:prSet/>
      <dgm:spPr/>
      <dgm:t>
        <a:bodyPr/>
        <a:lstStyle/>
        <a:p>
          <a:endParaRPr lang="en-US"/>
        </a:p>
      </dgm:t>
    </dgm:pt>
    <dgm:pt modelId="{39A7E8ED-9334-4244-8762-3C8AD5DC132B}" type="pres">
      <dgm:prSet presAssocID="{B6CB6C77-F155-4344-9C49-876EB6601CD6}" presName="root" presStyleCnt="0">
        <dgm:presLayoutVars>
          <dgm:dir/>
          <dgm:resizeHandles val="exact"/>
        </dgm:presLayoutVars>
      </dgm:prSet>
      <dgm:spPr/>
    </dgm:pt>
    <dgm:pt modelId="{A864035B-647B-40F2-9F11-01E7BAF2F80D}" type="pres">
      <dgm:prSet presAssocID="{F247D693-8FF3-4C0E-AD04-B7B92C0100A6}" presName="compNode" presStyleCnt="0"/>
      <dgm:spPr/>
    </dgm:pt>
    <dgm:pt modelId="{7500ADF3-0262-4F10-8FC5-725F340AAE01}" type="pres">
      <dgm:prSet presAssocID="{F247D693-8FF3-4C0E-AD04-B7B92C0100A6}" presName="bgRect" presStyleLbl="bgShp" presStyleIdx="0" presStyleCnt="5" custLinFactNeighborX="690"/>
      <dgm:spPr/>
    </dgm:pt>
    <dgm:pt modelId="{749AC022-3235-44E6-BAFC-BE80BA118B03}" type="pres">
      <dgm:prSet presAssocID="{F247D693-8FF3-4C0E-AD04-B7B92C0100A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D91FB54-CA02-49AF-A66D-1075B54592A4}" type="pres">
      <dgm:prSet presAssocID="{F247D693-8FF3-4C0E-AD04-B7B92C0100A6}" presName="spaceRect" presStyleCnt="0"/>
      <dgm:spPr/>
    </dgm:pt>
    <dgm:pt modelId="{560FF0C1-EFE6-4B69-8817-5A34AB3E8427}" type="pres">
      <dgm:prSet presAssocID="{F247D693-8FF3-4C0E-AD04-B7B92C0100A6}" presName="parTx" presStyleLbl="revTx" presStyleIdx="0" presStyleCnt="5">
        <dgm:presLayoutVars>
          <dgm:chMax val="0"/>
          <dgm:chPref val="0"/>
        </dgm:presLayoutVars>
      </dgm:prSet>
      <dgm:spPr/>
    </dgm:pt>
    <dgm:pt modelId="{ED911329-68C0-4274-8259-0BB30360FF89}" type="pres">
      <dgm:prSet presAssocID="{120F140E-1F8D-4EA0-86A9-784126E9E4AC}" presName="sibTrans" presStyleCnt="0"/>
      <dgm:spPr/>
    </dgm:pt>
    <dgm:pt modelId="{2BCB1DC3-974B-4749-9C11-2AB37488920B}" type="pres">
      <dgm:prSet presAssocID="{7FCD8117-F503-469C-9246-5EB4F9CEEB59}" presName="compNode" presStyleCnt="0"/>
      <dgm:spPr/>
    </dgm:pt>
    <dgm:pt modelId="{EDD1ED31-FD12-4922-A40C-4F2C25B1C52D}" type="pres">
      <dgm:prSet presAssocID="{7FCD8117-F503-469C-9246-5EB4F9CEEB59}" presName="bgRect" presStyleLbl="bgShp" presStyleIdx="1" presStyleCnt="5"/>
      <dgm:spPr/>
    </dgm:pt>
    <dgm:pt modelId="{DF6E9E39-358C-4668-ADAB-BC062A58A25B}" type="pres">
      <dgm:prSet presAssocID="{7FCD8117-F503-469C-9246-5EB4F9CEEB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2C0162B9-34AA-4F4C-A594-BE199E0B238B}" type="pres">
      <dgm:prSet presAssocID="{7FCD8117-F503-469C-9246-5EB4F9CEEB59}" presName="spaceRect" presStyleCnt="0"/>
      <dgm:spPr/>
    </dgm:pt>
    <dgm:pt modelId="{B11B9EEE-9EAC-44B5-95E1-226D4671A0EE}" type="pres">
      <dgm:prSet presAssocID="{7FCD8117-F503-469C-9246-5EB4F9CEEB59}" presName="parTx" presStyleLbl="revTx" presStyleIdx="1" presStyleCnt="5">
        <dgm:presLayoutVars>
          <dgm:chMax val="0"/>
          <dgm:chPref val="0"/>
        </dgm:presLayoutVars>
      </dgm:prSet>
      <dgm:spPr/>
    </dgm:pt>
    <dgm:pt modelId="{7FA29EB6-034F-411A-9869-65B34A5663EC}" type="pres">
      <dgm:prSet presAssocID="{914837C7-5DE5-40ED-8429-AD6DE41FE735}" presName="sibTrans" presStyleCnt="0"/>
      <dgm:spPr/>
    </dgm:pt>
    <dgm:pt modelId="{49DE3C1D-B2BD-4551-8328-5CFD424A8DD9}" type="pres">
      <dgm:prSet presAssocID="{59E37C13-16F1-42C5-808B-9DDBD84C52E0}" presName="compNode" presStyleCnt="0"/>
      <dgm:spPr/>
    </dgm:pt>
    <dgm:pt modelId="{024BCA8A-D763-482E-B0DB-6BE7F6BDA217}" type="pres">
      <dgm:prSet presAssocID="{59E37C13-16F1-42C5-808B-9DDBD84C52E0}" presName="bgRect" presStyleLbl="bgShp" presStyleIdx="2" presStyleCnt="5"/>
      <dgm:spPr/>
    </dgm:pt>
    <dgm:pt modelId="{D14D9624-6466-4F6D-9413-5F5FCB1699B0}" type="pres">
      <dgm:prSet presAssocID="{59E37C13-16F1-42C5-808B-9DDBD84C52E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2A5C6F73-8262-4467-99D2-B6AC43C22098}" type="pres">
      <dgm:prSet presAssocID="{59E37C13-16F1-42C5-808B-9DDBD84C52E0}" presName="spaceRect" presStyleCnt="0"/>
      <dgm:spPr/>
    </dgm:pt>
    <dgm:pt modelId="{1699EEEC-A7CC-4047-A215-5E90D479827B}" type="pres">
      <dgm:prSet presAssocID="{59E37C13-16F1-42C5-808B-9DDBD84C52E0}" presName="parTx" presStyleLbl="revTx" presStyleIdx="2" presStyleCnt="5">
        <dgm:presLayoutVars>
          <dgm:chMax val="0"/>
          <dgm:chPref val="0"/>
        </dgm:presLayoutVars>
      </dgm:prSet>
      <dgm:spPr/>
    </dgm:pt>
    <dgm:pt modelId="{1C74E059-EE6E-4F88-8189-210DC8045767}" type="pres">
      <dgm:prSet presAssocID="{1CEB7AF7-BB58-468E-A480-E88FEC34FEDA}" presName="sibTrans" presStyleCnt="0"/>
      <dgm:spPr/>
    </dgm:pt>
    <dgm:pt modelId="{EFDB1BE0-5F2F-46A7-A682-9404E7673695}" type="pres">
      <dgm:prSet presAssocID="{3E519A7B-4B73-4F2F-B9A0-14BD9FB2675D}" presName="compNode" presStyleCnt="0"/>
      <dgm:spPr/>
    </dgm:pt>
    <dgm:pt modelId="{374CEA29-9A96-4189-B440-AB30B7807465}" type="pres">
      <dgm:prSet presAssocID="{3E519A7B-4B73-4F2F-B9A0-14BD9FB2675D}" presName="bgRect" presStyleLbl="bgShp" presStyleIdx="3" presStyleCnt="5"/>
      <dgm:spPr/>
    </dgm:pt>
    <dgm:pt modelId="{27F156BB-06FA-433E-92C6-6C213402A763}" type="pres">
      <dgm:prSet presAssocID="{3E519A7B-4B73-4F2F-B9A0-14BD9FB2675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81502E16-881D-474A-9F40-A4F6D686F822}" type="pres">
      <dgm:prSet presAssocID="{3E519A7B-4B73-4F2F-B9A0-14BD9FB2675D}" presName="spaceRect" presStyleCnt="0"/>
      <dgm:spPr/>
    </dgm:pt>
    <dgm:pt modelId="{68FEB96B-E798-4127-9AC0-F5690E12FBDD}" type="pres">
      <dgm:prSet presAssocID="{3E519A7B-4B73-4F2F-B9A0-14BD9FB2675D}" presName="parTx" presStyleLbl="revTx" presStyleIdx="3" presStyleCnt="5">
        <dgm:presLayoutVars>
          <dgm:chMax val="0"/>
          <dgm:chPref val="0"/>
        </dgm:presLayoutVars>
      </dgm:prSet>
      <dgm:spPr/>
    </dgm:pt>
    <dgm:pt modelId="{C1687428-AAA9-4F12-9D53-BC976AB9066C}" type="pres">
      <dgm:prSet presAssocID="{9DEFBD2F-19ED-43E8-AECC-01B356434A4D}" presName="sibTrans" presStyleCnt="0"/>
      <dgm:spPr/>
    </dgm:pt>
    <dgm:pt modelId="{2C1D055A-23AC-47D6-94A5-EBE1EDD98997}" type="pres">
      <dgm:prSet presAssocID="{41CC70F3-A8D9-40DB-9E8D-0FF7AFC739F0}" presName="compNode" presStyleCnt="0"/>
      <dgm:spPr/>
    </dgm:pt>
    <dgm:pt modelId="{B700FC91-7020-4181-B308-B2BA8930BC91}" type="pres">
      <dgm:prSet presAssocID="{41CC70F3-A8D9-40DB-9E8D-0FF7AFC739F0}" presName="bgRect" presStyleLbl="bgShp" presStyleIdx="4" presStyleCnt="5"/>
      <dgm:spPr/>
    </dgm:pt>
    <dgm:pt modelId="{279C5238-9B9A-4822-BAD5-5065F6799748}" type="pres">
      <dgm:prSet presAssocID="{41CC70F3-A8D9-40DB-9E8D-0FF7AFC739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11E16728-6528-47E0-93F8-F18D1FE6B52C}" type="pres">
      <dgm:prSet presAssocID="{41CC70F3-A8D9-40DB-9E8D-0FF7AFC739F0}" presName="spaceRect" presStyleCnt="0"/>
      <dgm:spPr/>
    </dgm:pt>
    <dgm:pt modelId="{2F1B3F4E-4274-448A-8A5A-F9C752BC5EC3}" type="pres">
      <dgm:prSet presAssocID="{41CC70F3-A8D9-40DB-9E8D-0FF7AFC739F0}" presName="parTx" presStyleLbl="revTx" presStyleIdx="4" presStyleCnt="5">
        <dgm:presLayoutVars>
          <dgm:chMax val="0"/>
          <dgm:chPref val="0"/>
        </dgm:presLayoutVars>
      </dgm:prSet>
      <dgm:spPr/>
    </dgm:pt>
  </dgm:ptLst>
  <dgm:cxnLst>
    <dgm:cxn modelId="{361BE062-E025-4B24-982F-368C3BB60111}" type="presOf" srcId="{59E37C13-16F1-42C5-808B-9DDBD84C52E0}" destId="{1699EEEC-A7CC-4047-A215-5E90D479827B}" srcOrd="0" destOrd="0" presId="urn:microsoft.com/office/officeart/2018/2/layout/IconVerticalSolidList"/>
    <dgm:cxn modelId="{B5858964-E717-4212-9D2B-D3593827F67B}" type="presOf" srcId="{41CC70F3-A8D9-40DB-9E8D-0FF7AFC739F0}" destId="{2F1B3F4E-4274-448A-8A5A-F9C752BC5EC3}" srcOrd="0" destOrd="0" presId="urn:microsoft.com/office/officeart/2018/2/layout/IconVerticalSolidList"/>
    <dgm:cxn modelId="{8D322E67-FDBB-480F-8E3C-CA50A33F2F2B}" type="presOf" srcId="{3E519A7B-4B73-4F2F-B9A0-14BD9FB2675D}" destId="{68FEB96B-E798-4127-9AC0-F5690E12FBDD}" srcOrd="0" destOrd="0" presId="urn:microsoft.com/office/officeart/2018/2/layout/IconVerticalSolidList"/>
    <dgm:cxn modelId="{A963D458-7D3F-4A80-B436-89C40CB49FBF}" srcId="{B6CB6C77-F155-4344-9C49-876EB6601CD6}" destId="{3E519A7B-4B73-4F2F-B9A0-14BD9FB2675D}" srcOrd="3" destOrd="0" parTransId="{D43A838E-5435-4A60-A1C2-02DD9B044467}" sibTransId="{9DEFBD2F-19ED-43E8-AECC-01B356434A4D}"/>
    <dgm:cxn modelId="{0D78029B-5DAE-4E5C-84E7-675821464328}" srcId="{B6CB6C77-F155-4344-9C49-876EB6601CD6}" destId="{F247D693-8FF3-4C0E-AD04-B7B92C0100A6}" srcOrd="0" destOrd="0" parTransId="{A79144C5-20F1-4204-B21B-CC39BB36C3F9}" sibTransId="{120F140E-1F8D-4EA0-86A9-784126E9E4AC}"/>
    <dgm:cxn modelId="{571F3CAB-AE52-48E1-9E0B-6148907E3B16}" srcId="{B6CB6C77-F155-4344-9C49-876EB6601CD6}" destId="{7FCD8117-F503-469C-9246-5EB4F9CEEB59}" srcOrd="1" destOrd="0" parTransId="{942589F3-5F97-4A7D-8E25-5F537447965C}" sibTransId="{914837C7-5DE5-40ED-8429-AD6DE41FE735}"/>
    <dgm:cxn modelId="{E9E47CB5-9B7F-4D69-9B20-792A7D853997}" srcId="{B6CB6C77-F155-4344-9C49-876EB6601CD6}" destId="{41CC70F3-A8D9-40DB-9E8D-0FF7AFC739F0}" srcOrd="4" destOrd="0" parTransId="{E34E1003-B633-4032-BDA6-CBBEABB4B403}" sibTransId="{A03FCA63-9660-401F-8D43-1A4E4D95CFE0}"/>
    <dgm:cxn modelId="{E343E3E1-1A58-4A3A-948B-7AC17D9EE8AD}" type="presOf" srcId="{7FCD8117-F503-469C-9246-5EB4F9CEEB59}" destId="{B11B9EEE-9EAC-44B5-95E1-226D4671A0EE}" srcOrd="0" destOrd="0" presId="urn:microsoft.com/office/officeart/2018/2/layout/IconVerticalSolidList"/>
    <dgm:cxn modelId="{56A949F0-CB40-4695-8292-D237DC39D96C}" srcId="{B6CB6C77-F155-4344-9C49-876EB6601CD6}" destId="{59E37C13-16F1-42C5-808B-9DDBD84C52E0}" srcOrd="2" destOrd="0" parTransId="{C8B8E03C-2D07-4BAB-BD04-D401D808759E}" sibTransId="{1CEB7AF7-BB58-468E-A480-E88FEC34FEDA}"/>
    <dgm:cxn modelId="{07DFF3F3-6AE1-45D7-9FD6-C29AB3A27F05}" type="presOf" srcId="{B6CB6C77-F155-4344-9C49-876EB6601CD6}" destId="{39A7E8ED-9334-4244-8762-3C8AD5DC132B}" srcOrd="0" destOrd="0" presId="urn:microsoft.com/office/officeart/2018/2/layout/IconVerticalSolidList"/>
    <dgm:cxn modelId="{9C19DEFB-A38A-4CE6-9D62-90EAA24449AF}" type="presOf" srcId="{F247D693-8FF3-4C0E-AD04-B7B92C0100A6}" destId="{560FF0C1-EFE6-4B69-8817-5A34AB3E8427}" srcOrd="0" destOrd="0" presId="urn:microsoft.com/office/officeart/2018/2/layout/IconVerticalSolidList"/>
    <dgm:cxn modelId="{131C4E2B-7AAB-43D5-973E-B4E49AEDEE40}" type="presParOf" srcId="{39A7E8ED-9334-4244-8762-3C8AD5DC132B}" destId="{A864035B-647B-40F2-9F11-01E7BAF2F80D}" srcOrd="0" destOrd="0" presId="urn:microsoft.com/office/officeart/2018/2/layout/IconVerticalSolidList"/>
    <dgm:cxn modelId="{50D43670-ECBA-4768-BF15-39697DA958CE}" type="presParOf" srcId="{A864035B-647B-40F2-9F11-01E7BAF2F80D}" destId="{7500ADF3-0262-4F10-8FC5-725F340AAE01}" srcOrd="0" destOrd="0" presId="urn:microsoft.com/office/officeart/2018/2/layout/IconVerticalSolidList"/>
    <dgm:cxn modelId="{8D9EF73A-0AF4-46CA-88C7-3A655574B50A}" type="presParOf" srcId="{A864035B-647B-40F2-9F11-01E7BAF2F80D}" destId="{749AC022-3235-44E6-BAFC-BE80BA118B03}" srcOrd="1" destOrd="0" presId="urn:microsoft.com/office/officeart/2018/2/layout/IconVerticalSolidList"/>
    <dgm:cxn modelId="{7D5FAC1B-3E51-4C61-B57D-C2912E50F035}" type="presParOf" srcId="{A864035B-647B-40F2-9F11-01E7BAF2F80D}" destId="{FD91FB54-CA02-49AF-A66D-1075B54592A4}" srcOrd="2" destOrd="0" presId="urn:microsoft.com/office/officeart/2018/2/layout/IconVerticalSolidList"/>
    <dgm:cxn modelId="{809DDCBA-7686-4824-B330-047FF990B3DB}" type="presParOf" srcId="{A864035B-647B-40F2-9F11-01E7BAF2F80D}" destId="{560FF0C1-EFE6-4B69-8817-5A34AB3E8427}" srcOrd="3" destOrd="0" presId="urn:microsoft.com/office/officeart/2018/2/layout/IconVerticalSolidList"/>
    <dgm:cxn modelId="{AE0C1E62-0747-4A0D-9DA2-7138B78F534A}" type="presParOf" srcId="{39A7E8ED-9334-4244-8762-3C8AD5DC132B}" destId="{ED911329-68C0-4274-8259-0BB30360FF89}" srcOrd="1" destOrd="0" presId="urn:microsoft.com/office/officeart/2018/2/layout/IconVerticalSolidList"/>
    <dgm:cxn modelId="{D97DA3E4-8D09-479F-9817-B887A0C2B39C}" type="presParOf" srcId="{39A7E8ED-9334-4244-8762-3C8AD5DC132B}" destId="{2BCB1DC3-974B-4749-9C11-2AB37488920B}" srcOrd="2" destOrd="0" presId="urn:microsoft.com/office/officeart/2018/2/layout/IconVerticalSolidList"/>
    <dgm:cxn modelId="{D912A9C5-F976-4EA0-BE42-D9FBD958CC73}" type="presParOf" srcId="{2BCB1DC3-974B-4749-9C11-2AB37488920B}" destId="{EDD1ED31-FD12-4922-A40C-4F2C25B1C52D}" srcOrd="0" destOrd="0" presId="urn:microsoft.com/office/officeart/2018/2/layout/IconVerticalSolidList"/>
    <dgm:cxn modelId="{EB947911-FE63-4415-ADF2-3D2AA4DD729F}" type="presParOf" srcId="{2BCB1DC3-974B-4749-9C11-2AB37488920B}" destId="{DF6E9E39-358C-4668-ADAB-BC062A58A25B}" srcOrd="1" destOrd="0" presId="urn:microsoft.com/office/officeart/2018/2/layout/IconVerticalSolidList"/>
    <dgm:cxn modelId="{0C8F4808-A6CE-4919-A754-43B31BA17EA1}" type="presParOf" srcId="{2BCB1DC3-974B-4749-9C11-2AB37488920B}" destId="{2C0162B9-34AA-4F4C-A594-BE199E0B238B}" srcOrd="2" destOrd="0" presId="urn:microsoft.com/office/officeart/2018/2/layout/IconVerticalSolidList"/>
    <dgm:cxn modelId="{3BA5DB66-BD56-4A9E-B819-940C660D952B}" type="presParOf" srcId="{2BCB1DC3-974B-4749-9C11-2AB37488920B}" destId="{B11B9EEE-9EAC-44B5-95E1-226D4671A0EE}" srcOrd="3" destOrd="0" presId="urn:microsoft.com/office/officeart/2018/2/layout/IconVerticalSolidList"/>
    <dgm:cxn modelId="{4BDDC04B-8903-48CE-887B-B0CB3CB0A56C}" type="presParOf" srcId="{39A7E8ED-9334-4244-8762-3C8AD5DC132B}" destId="{7FA29EB6-034F-411A-9869-65B34A5663EC}" srcOrd="3" destOrd="0" presId="urn:microsoft.com/office/officeart/2018/2/layout/IconVerticalSolidList"/>
    <dgm:cxn modelId="{0000C430-680F-4F17-93D1-1DCB59D79DA3}" type="presParOf" srcId="{39A7E8ED-9334-4244-8762-3C8AD5DC132B}" destId="{49DE3C1D-B2BD-4551-8328-5CFD424A8DD9}" srcOrd="4" destOrd="0" presId="urn:microsoft.com/office/officeart/2018/2/layout/IconVerticalSolidList"/>
    <dgm:cxn modelId="{61F6E0F6-06BA-4D97-90A0-F03ECFE388EF}" type="presParOf" srcId="{49DE3C1D-B2BD-4551-8328-5CFD424A8DD9}" destId="{024BCA8A-D763-482E-B0DB-6BE7F6BDA217}" srcOrd="0" destOrd="0" presId="urn:microsoft.com/office/officeart/2018/2/layout/IconVerticalSolidList"/>
    <dgm:cxn modelId="{176159A7-2B82-40BF-9D22-DAA742872EA8}" type="presParOf" srcId="{49DE3C1D-B2BD-4551-8328-5CFD424A8DD9}" destId="{D14D9624-6466-4F6D-9413-5F5FCB1699B0}" srcOrd="1" destOrd="0" presId="urn:microsoft.com/office/officeart/2018/2/layout/IconVerticalSolidList"/>
    <dgm:cxn modelId="{E55D38F5-5A78-458E-9172-9E9749F9AF1E}" type="presParOf" srcId="{49DE3C1D-B2BD-4551-8328-5CFD424A8DD9}" destId="{2A5C6F73-8262-4467-99D2-B6AC43C22098}" srcOrd="2" destOrd="0" presId="urn:microsoft.com/office/officeart/2018/2/layout/IconVerticalSolidList"/>
    <dgm:cxn modelId="{43EFC676-FC78-4DD7-A65E-C35BB8D2CDFD}" type="presParOf" srcId="{49DE3C1D-B2BD-4551-8328-5CFD424A8DD9}" destId="{1699EEEC-A7CC-4047-A215-5E90D479827B}" srcOrd="3" destOrd="0" presId="urn:microsoft.com/office/officeart/2018/2/layout/IconVerticalSolidList"/>
    <dgm:cxn modelId="{526BEC48-A947-41E6-8B80-9DE599BE1BB8}" type="presParOf" srcId="{39A7E8ED-9334-4244-8762-3C8AD5DC132B}" destId="{1C74E059-EE6E-4F88-8189-210DC8045767}" srcOrd="5" destOrd="0" presId="urn:microsoft.com/office/officeart/2018/2/layout/IconVerticalSolidList"/>
    <dgm:cxn modelId="{A7582908-A8AB-4661-96C2-7A6CDDFCA324}" type="presParOf" srcId="{39A7E8ED-9334-4244-8762-3C8AD5DC132B}" destId="{EFDB1BE0-5F2F-46A7-A682-9404E7673695}" srcOrd="6" destOrd="0" presId="urn:microsoft.com/office/officeart/2018/2/layout/IconVerticalSolidList"/>
    <dgm:cxn modelId="{6C2C438A-E0AD-45C7-8BE0-5E2AD3FBC866}" type="presParOf" srcId="{EFDB1BE0-5F2F-46A7-A682-9404E7673695}" destId="{374CEA29-9A96-4189-B440-AB30B7807465}" srcOrd="0" destOrd="0" presId="urn:microsoft.com/office/officeart/2018/2/layout/IconVerticalSolidList"/>
    <dgm:cxn modelId="{8DBCCDB4-1C62-4FA1-A32D-C744ADA5A637}" type="presParOf" srcId="{EFDB1BE0-5F2F-46A7-A682-9404E7673695}" destId="{27F156BB-06FA-433E-92C6-6C213402A763}" srcOrd="1" destOrd="0" presId="urn:microsoft.com/office/officeart/2018/2/layout/IconVerticalSolidList"/>
    <dgm:cxn modelId="{B746A0D9-533A-4D34-9A7C-3BDB584950EC}" type="presParOf" srcId="{EFDB1BE0-5F2F-46A7-A682-9404E7673695}" destId="{81502E16-881D-474A-9F40-A4F6D686F822}" srcOrd="2" destOrd="0" presId="urn:microsoft.com/office/officeart/2018/2/layout/IconVerticalSolidList"/>
    <dgm:cxn modelId="{3390E1AA-A9B0-46B8-B4B4-732111D0659A}" type="presParOf" srcId="{EFDB1BE0-5F2F-46A7-A682-9404E7673695}" destId="{68FEB96B-E798-4127-9AC0-F5690E12FBDD}" srcOrd="3" destOrd="0" presId="urn:microsoft.com/office/officeart/2018/2/layout/IconVerticalSolidList"/>
    <dgm:cxn modelId="{87063762-A0E1-4ED3-B484-D9C008241BDB}" type="presParOf" srcId="{39A7E8ED-9334-4244-8762-3C8AD5DC132B}" destId="{C1687428-AAA9-4F12-9D53-BC976AB9066C}" srcOrd="7" destOrd="0" presId="urn:microsoft.com/office/officeart/2018/2/layout/IconVerticalSolidList"/>
    <dgm:cxn modelId="{CEC5C928-2937-41B5-9AA1-CC7362FC522D}" type="presParOf" srcId="{39A7E8ED-9334-4244-8762-3C8AD5DC132B}" destId="{2C1D055A-23AC-47D6-94A5-EBE1EDD98997}" srcOrd="8" destOrd="0" presId="urn:microsoft.com/office/officeart/2018/2/layout/IconVerticalSolidList"/>
    <dgm:cxn modelId="{4BE15A30-BA52-47DC-BF21-6CD7FC8F0140}" type="presParOf" srcId="{2C1D055A-23AC-47D6-94A5-EBE1EDD98997}" destId="{B700FC91-7020-4181-B308-B2BA8930BC91}" srcOrd="0" destOrd="0" presId="urn:microsoft.com/office/officeart/2018/2/layout/IconVerticalSolidList"/>
    <dgm:cxn modelId="{4FF6CF32-BD2A-45A3-B640-CAC77AC8CFED}" type="presParOf" srcId="{2C1D055A-23AC-47D6-94A5-EBE1EDD98997}" destId="{279C5238-9B9A-4822-BAD5-5065F6799748}" srcOrd="1" destOrd="0" presId="urn:microsoft.com/office/officeart/2018/2/layout/IconVerticalSolidList"/>
    <dgm:cxn modelId="{E753816B-1381-46E8-BD5A-06AED27E1C38}" type="presParOf" srcId="{2C1D055A-23AC-47D6-94A5-EBE1EDD98997}" destId="{11E16728-6528-47E0-93F8-F18D1FE6B52C}" srcOrd="2" destOrd="0" presId="urn:microsoft.com/office/officeart/2018/2/layout/IconVerticalSolidList"/>
    <dgm:cxn modelId="{0C6CAE87-A017-47C6-8E50-9043BB886092}" type="presParOf" srcId="{2C1D055A-23AC-47D6-94A5-EBE1EDD98997}" destId="{2F1B3F4E-4274-448A-8A5A-F9C752BC5EC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E8DDF-2465-4F63-B4A4-0D140E4235BB}" type="doc">
      <dgm:prSet loTypeId="urn:microsoft.com/office/officeart/2018/2/layout/IconVerticalSolidList" loCatId="icon" qsTypeId="urn:microsoft.com/office/officeart/2005/8/quickstyle/simple1" qsCatId="simple" csTypeId="urn:microsoft.com/office/officeart/2005/8/colors/accent3_3" csCatId="accent3" phldr="1"/>
      <dgm:spPr/>
      <dgm:t>
        <a:bodyPr/>
        <a:lstStyle/>
        <a:p>
          <a:endParaRPr lang="en-US"/>
        </a:p>
      </dgm:t>
    </dgm:pt>
    <dgm:pt modelId="{157C2573-A7CA-4FBE-91F6-F20871690AFC}">
      <dgm:prSet/>
      <dgm:spPr/>
      <dgm:t>
        <a:bodyPr/>
        <a:lstStyle/>
        <a:p>
          <a:pPr>
            <a:lnSpc>
              <a:spcPct val="100000"/>
            </a:lnSpc>
          </a:pPr>
          <a:r>
            <a:rPr lang="en-GB">
              <a:latin typeface="+mj-lt"/>
            </a:rPr>
            <a:t>assess the overall quality and effectiveness of a body of evidence </a:t>
          </a:r>
          <a:endParaRPr lang="en-US">
            <a:latin typeface="+mj-lt"/>
          </a:endParaRPr>
        </a:p>
      </dgm:t>
    </dgm:pt>
    <dgm:pt modelId="{D29CCD7C-981C-4B8B-8C6B-92C4C49D418A}" type="parTrans" cxnId="{E66ED1F1-DD08-4E1C-99AB-4C92EE441537}">
      <dgm:prSet/>
      <dgm:spPr/>
      <dgm:t>
        <a:bodyPr/>
        <a:lstStyle/>
        <a:p>
          <a:endParaRPr lang="en-US"/>
        </a:p>
      </dgm:t>
    </dgm:pt>
    <dgm:pt modelId="{B5506849-D785-4ACE-BC32-6A2784EC8206}" type="sibTrans" cxnId="{E66ED1F1-DD08-4E1C-99AB-4C92EE441537}">
      <dgm:prSet/>
      <dgm:spPr/>
      <dgm:t>
        <a:bodyPr/>
        <a:lstStyle/>
        <a:p>
          <a:endParaRPr lang="en-US"/>
        </a:p>
      </dgm:t>
    </dgm:pt>
    <dgm:pt modelId="{D3B02413-02BA-4B88-8B0C-F93235EBEEAF}">
      <dgm:prSet/>
      <dgm:spPr/>
      <dgm:t>
        <a:bodyPr/>
        <a:lstStyle/>
        <a:p>
          <a:pPr>
            <a:lnSpc>
              <a:spcPct val="100000"/>
            </a:lnSpc>
          </a:pPr>
          <a:r>
            <a:rPr lang="en-GB">
              <a:latin typeface="+mj-lt"/>
            </a:rPr>
            <a:t>consider intervention applicability to different populations, settings</a:t>
          </a:r>
          <a:endParaRPr lang="en-US">
            <a:latin typeface="+mj-lt"/>
          </a:endParaRPr>
        </a:p>
      </dgm:t>
    </dgm:pt>
    <dgm:pt modelId="{E7E752D5-A6C6-48E6-AD83-184258C95425}" type="parTrans" cxnId="{C09A3E83-5B8F-4B70-9156-6C591E2A5800}">
      <dgm:prSet/>
      <dgm:spPr/>
      <dgm:t>
        <a:bodyPr/>
        <a:lstStyle/>
        <a:p>
          <a:endParaRPr lang="en-US"/>
        </a:p>
      </dgm:t>
    </dgm:pt>
    <dgm:pt modelId="{34A0A54C-41E7-490F-8F78-004C2F697B28}" type="sibTrans" cxnId="{C09A3E83-5B8F-4B70-9156-6C591E2A5800}">
      <dgm:prSet/>
      <dgm:spPr/>
      <dgm:t>
        <a:bodyPr/>
        <a:lstStyle/>
        <a:p>
          <a:endParaRPr lang="en-US"/>
        </a:p>
      </dgm:t>
    </dgm:pt>
    <dgm:pt modelId="{834C97A4-2BB7-435B-9E09-1E8F0DF5CCF9}">
      <dgm:prSet/>
      <dgm:spPr/>
      <dgm:t>
        <a:bodyPr/>
        <a:lstStyle/>
        <a:p>
          <a:pPr>
            <a:lnSpc>
              <a:spcPct val="100000"/>
            </a:lnSpc>
          </a:pPr>
          <a:r>
            <a:rPr lang="en-GB" dirty="0">
              <a:latin typeface="+mj-lt"/>
            </a:rPr>
            <a:t>understand who might the intervention work for, under which circumstances, and why</a:t>
          </a:r>
          <a:endParaRPr lang="en-US" dirty="0">
            <a:latin typeface="+mj-lt"/>
          </a:endParaRPr>
        </a:p>
      </dgm:t>
    </dgm:pt>
    <dgm:pt modelId="{BE549238-7A38-4A7F-8E8A-895702345FC7}" type="parTrans" cxnId="{4A0DFC30-BF09-45A9-B70F-B732020F109C}">
      <dgm:prSet/>
      <dgm:spPr/>
      <dgm:t>
        <a:bodyPr/>
        <a:lstStyle/>
        <a:p>
          <a:endParaRPr lang="en-US"/>
        </a:p>
      </dgm:t>
    </dgm:pt>
    <dgm:pt modelId="{AC56BC6A-CA00-44A6-A43C-14B2460285A9}" type="sibTrans" cxnId="{4A0DFC30-BF09-45A9-B70F-B732020F109C}">
      <dgm:prSet/>
      <dgm:spPr/>
      <dgm:t>
        <a:bodyPr/>
        <a:lstStyle/>
        <a:p>
          <a:endParaRPr lang="en-US"/>
        </a:p>
      </dgm:t>
    </dgm:pt>
    <dgm:pt modelId="{BFFE5E0E-4D5E-4DDF-A557-4707A27F487A}" type="pres">
      <dgm:prSet presAssocID="{8ADE8DDF-2465-4F63-B4A4-0D140E4235BB}" presName="root" presStyleCnt="0">
        <dgm:presLayoutVars>
          <dgm:dir/>
          <dgm:resizeHandles val="exact"/>
        </dgm:presLayoutVars>
      </dgm:prSet>
      <dgm:spPr/>
    </dgm:pt>
    <dgm:pt modelId="{DCCC6E8C-90D2-4D22-BFBE-2A84F1463BCB}" type="pres">
      <dgm:prSet presAssocID="{157C2573-A7CA-4FBE-91F6-F20871690AFC}" presName="compNode" presStyleCnt="0"/>
      <dgm:spPr/>
    </dgm:pt>
    <dgm:pt modelId="{C0E80A18-C417-49F6-8162-B3621E974CC7}" type="pres">
      <dgm:prSet presAssocID="{157C2573-A7CA-4FBE-91F6-F20871690AFC}" presName="bgRect" presStyleLbl="bgShp" presStyleIdx="0" presStyleCnt="3"/>
      <dgm:spPr/>
    </dgm:pt>
    <dgm:pt modelId="{8D8C527B-BB22-401A-8EC7-05A3F87C748A}" type="pres">
      <dgm:prSet presAssocID="{157C2573-A7CA-4FBE-91F6-F20871690A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90826594-EE05-4C14-868C-AC70D2E63F9C}" type="pres">
      <dgm:prSet presAssocID="{157C2573-A7CA-4FBE-91F6-F20871690AFC}" presName="spaceRect" presStyleCnt="0"/>
      <dgm:spPr/>
    </dgm:pt>
    <dgm:pt modelId="{0B9393B7-9997-4C96-9A5B-DB0A898E93E9}" type="pres">
      <dgm:prSet presAssocID="{157C2573-A7CA-4FBE-91F6-F20871690AFC}" presName="parTx" presStyleLbl="revTx" presStyleIdx="0" presStyleCnt="3">
        <dgm:presLayoutVars>
          <dgm:chMax val="0"/>
          <dgm:chPref val="0"/>
        </dgm:presLayoutVars>
      </dgm:prSet>
      <dgm:spPr/>
    </dgm:pt>
    <dgm:pt modelId="{0E8B0D15-6688-4EAD-B159-94DBA09DF4BF}" type="pres">
      <dgm:prSet presAssocID="{B5506849-D785-4ACE-BC32-6A2784EC8206}" presName="sibTrans" presStyleCnt="0"/>
      <dgm:spPr/>
    </dgm:pt>
    <dgm:pt modelId="{8295CBE1-3051-4CF2-9628-E12FEA742B60}" type="pres">
      <dgm:prSet presAssocID="{D3B02413-02BA-4B88-8B0C-F93235EBEEAF}" presName="compNode" presStyleCnt="0"/>
      <dgm:spPr/>
    </dgm:pt>
    <dgm:pt modelId="{A4C73CDA-2A9C-4016-9947-EA43E6D19E02}" type="pres">
      <dgm:prSet presAssocID="{D3B02413-02BA-4B88-8B0C-F93235EBEEAF}" presName="bgRect" presStyleLbl="bgShp" presStyleIdx="1" presStyleCnt="3"/>
      <dgm:spPr/>
    </dgm:pt>
    <dgm:pt modelId="{ABAD4D21-4CC2-4A89-8D0E-E3952AC72D87}" type="pres">
      <dgm:prSet presAssocID="{D3B02413-02BA-4B88-8B0C-F93235EBEE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ols"/>
        </a:ext>
      </dgm:extLst>
    </dgm:pt>
    <dgm:pt modelId="{14FC8081-C36E-4C2F-B793-2BED699A23E3}" type="pres">
      <dgm:prSet presAssocID="{D3B02413-02BA-4B88-8B0C-F93235EBEEAF}" presName="spaceRect" presStyleCnt="0"/>
      <dgm:spPr/>
    </dgm:pt>
    <dgm:pt modelId="{DAA596CD-5375-4365-B8A1-A51DFBBB89C8}" type="pres">
      <dgm:prSet presAssocID="{D3B02413-02BA-4B88-8B0C-F93235EBEEAF}" presName="parTx" presStyleLbl="revTx" presStyleIdx="1" presStyleCnt="3">
        <dgm:presLayoutVars>
          <dgm:chMax val="0"/>
          <dgm:chPref val="0"/>
        </dgm:presLayoutVars>
      </dgm:prSet>
      <dgm:spPr/>
    </dgm:pt>
    <dgm:pt modelId="{E402A04D-AA7D-4C75-9445-8C4A9469A5CA}" type="pres">
      <dgm:prSet presAssocID="{34A0A54C-41E7-490F-8F78-004C2F697B28}" presName="sibTrans" presStyleCnt="0"/>
      <dgm:spPr/>
    </dgm:pt>
    <dgm:pt modelId="{637FFD4C-F2D8-44CB-91EE-EBFE0F81807E}" type="pres">
      <dgm:prSet presAssocID="{834C97A4-2BB7-435B-9E09-1E8F0DF5CCF9}" presName="compNode" presStyleCnt="0"/>
      <dgm:spPr/>
    </dgm:pt>
    <dgm:pt modelId="{73B0E830-5C2C-4886-B516-54872EE424FD}" type="pres">
      <dgm:prSet presAssocID="{834C97A4-2BB7-435B-9E09-1E8F0DF5CCF9}" presName="bgRect" presStyleLbl="bgShp" presStyleIdx="2" presStyleCnt="3"/>
      <dgm:spPr/>
    </dgm:pt>
    <dgm:pt modelId="{9BBAA66E-943A-4534-8896-D3011B1509AF}" type="pres">
      <dgm:prSet presAssocID="{834C97A4-2BB7-435B-9E09-1E8F0DF5CC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833B0E91-0A21-4856-B0FB-08840C5C4A0A}" type="pres">
      <dgm:prSet presAssocID="{834C97A4-2BB7-435B-9E09-1E8F0DF5CCF9}" presName="spaceRect" presStyleCnt="0"/>
      <dgm:spPr/>
    </dgm:pt>
    <dgm:pt modelId="{7DC9E747-15EC-43DA-B141-D589B67CCC7F}" type="pres">
      <dgm:prSet presAssocID="{834C97A4-2BB7-435B-9E09-1E8F0DF5CCF9}" presName="parTx" presStyleLbl="revTx" presStyleIdx="2" presStyleCnt="3">
        <dgm:presLayoutVars>
          <dgm:chMax val="0"/>
          <dgm:chPref val="0"/>
        </dgm:presLayoutVars>
      </dgm:prSet>
      <dgm:spPr/>
    </dgm:pt>
  </dgm:ptLst>
  <dgm:cxnLst>
    <dgm:cxn modelId="{13ED9C05-E61F-4ED4-968D-53C3A69506A4}" type="presOf" srcId="{8ADE8DDF-2465-4F63-B4A4-0D140E4235BB}" destId="{BFFE5E0E-4D5E-4DDF-A557-4707A27F487A}" srcOrd="0" destOrd="0" presId="urn:microsoft.com/office/officeart/2018/2/layout/IconVerticalSolidList"/>
    <dgm:cxn modelId="{CBF1A526-8BF4-4985-B87F-0FE5BDB8DA87}" type="presOf" srcId="{834C97A4-2BB7-435B-9E09-1E8F0DF5CCF9}" destId="{7DC9E747-15EC-43DA-B141-D589B67CCC7F}" srcOrd="0" destOrd="0" presId="urn:microsoft.com/office/officeart/2018/2/layout/IconVerticalSolidList"/>
    <dgm:cxn modelId="{4A0DFC30-BF09-45A9-B70F-B732020F109C}" srcId="{8ADE8DDF-2465-4F63-B4A4-0D140E4235BB}" destId="{834C97A4-2BB7-435B-9E09-1E8F0DF5CCF9}" srcOrd="2" destOrd="0" parTransId="{BE549238-7A38-4A7F-8E8A-895702345FC7}" sibTransId="{AC56BC6A-CA00-44A6-A43C-14B2460285A9}"/>
    <dgm:cxn modelId="{E66DC15E-557B-465B-85F2-3AFE04B3F809}" type="presOf" srcId="{D3B02413-02BA-4B88-8B0C-F93235EBEEAF}" destId="{DAA596CD-5375-4365-B8A1-A51DFBBB89C8}" srcOrd="0" destOrd="0" presId="urn:microsoft.com/office/officeart/2018/2/layout/IconVerticalSolidList"/>
    <dgm:cxn modelId="{C09A3E83-5B8F-4B70-9156-6C591E2A5800}" srcId="{8ADE8DDF-2465-4F63-B4A4-0D140E4235BB}" destId="{D3B02413-02BA-4B88-8B0C-F93235EBEEAF}" srcOrd="1" destOrd="0" parTransId="{E7E752D5-A6C6-48E6-AD83-184258C95425}" sibTransId="{34A0A54C-41E7-490F-8F78-004C2F697B28}"/>
    <dgm:cxn modelId="{B0C06EC5-0F21-4C0D-9F2D-42211B0BB79C}" type="presOf" srcId="{157C2573-A7CA-4FBE-91F6-F20871690AFC}" destId="{0B9393B7-9997-4C96-9A5B-DB0A898E93E9}" srcOrd="0" destOrd="0" presId="urn:microsoft.com/office/officeart/2018/2/layout/IconVerticalSolidList"/>
    <dgm:cxn modelId="{E66ED1F1-DD08-4E1C-99AB-4C92EE441537}" srcId="{8ADE8DDF-2465-4F63-B4A4-0D140E4235BB}" destId="{157C2573-A7CA-4FBE-91F6-F20871690AFC}" srcOrd="0" destOrd="0" parTransId="{D29CCD7C-981C-4B8B-8C6B-92C4C49D418A}" sibTransId="{B5506849-D785-4ACE-BC32-6A2784EC8206}"/>
    <dgm:cxn modelId="{AC6E6E23-D137-4928-B5D4-FA3DAF2E950D}" type="presParOf" srcId="{BFFE5E0E-4D5E-4DDF-A557-4707A27F487A}" destId="{DCCC6E8C-90D2-4D22-BFBE-2A84F1463BCB}" srcOrd="0" destOrd="0" presId="urn:microsoft.com/office/officeart/2018/2/layout/IconVerticalSolidList"/>
    <dgm:cxn modelId="{43C9ECC8-A3FD-4491-B790-97497EC67AB6}" type="presParOf" srcId="{DCCC6E8C-90D2-4D22-BFBE-2A84F1463BCB}" destId="{C0E80A18-C417-49F6-8162-B3621E974CC7}" srcOrd="0" destOrd="0" presId="urn:microsoft.com/office/officeart/2018/2/layout/IconVerticalSolidList"/>
    <dgm:cxn modelId="{059B9518-5335-408E-A47B-FEAB5D1AC2F5}" type="presParOf" srcId="{DCCC6E8C-90D2-4D22-BFBE-2A84F1463BCB}" destId="{8D8C527B-BB22-401A-8EC7-05A3F87C748A}" srcOrd="1" destOrd="0" presId="urn:microsoft.com/office/officeart/2018/2/layout/IconVerticalSolidList"/>
    <dgm:cxn modelId="{9A1D296D-5E6F-4141-8E6C-0056B5BC8FAB}" type="presParOf" srcId="{DCCC6E8C-90D2-4D22-BFBE-2A84F1463BCB}" destId="{90826594-EE05-4C14-868C-AC70D2E63F9C}" srcOrd="2" destOrd="0" presId="urn:microsoft.com/office/officeart/2018/2/layout/IconVerticalSolidList"/>
    <dgm:cxn modelId="{115171AC-03BF-4B05-B1F6-972F09FF3FAC}" type="presParOf" srcId="{DCCC6E8C-90D2-4D22-BFBE-2A84F1463BCB}" destId="{0B9393B7-9997-4C96-9A5B-DB0A898E93E9}" srcOrd="3" destOrd="0" presId="urn:microsoft.com/office/officeart/2018/2/layout/IconVerticalSolidList"/>
    <dgm:cxn modelId="{63099CE5-F762-48AC-9A7B-819D388B6E8A}" type="presParOf" srcId="{BFFE5E0E-4D5E-4DDF-A557-4707A27F487A}" destId="{0E8B0D15-6688-4EAD-B159-94DBA09DF4BF}" srcOrd="1" destOrd="0" presId="urn:microsoft.com/office/officeart/2018/2/layout/IconVerticalSolidList"/>
    <dgm:cxn modelId="{0DC43B53-19BF-4A95-BD44-02168B53D8FF}" type="presParOf" srcId="{BFFE5E0E-4D5E-4DDF-A557-4707A27F487A}" destId="{8295CBE1-3051-4CF2-9628-E12FEA742B60}" srcOrd="2" destOrd="0" presId="urn:microsoft.com/office/officeart/2018/2/layout/IconVerticalSolidList"/>
    <dgm:cxn modelId="{2FF61B42-55E5-42FC-91D5-E0AC2DA674D4}" type="presParOf" srcId="{8295CBE1-3051-4CF2-9628-E12FEA742B60}" destId="{A4C73CDA-2A9C-4016-9947-EA43E6D19E02}" srcOrd="0" destOrd="0" presId="urn:microsoft.com/office/officeart/2018/2/layout/IconVerticalSolidList"/>
    <dgm:cxn modelId="{60895F86-787A-4777-B6FF-17F24FF7E011}" type="presParOf" srcId="{8295CBE1-3051-4CF2-9628-E12FEA742B60}" destId="{ABAD4D21-4CC2-4A89-8D0E-E3952AC72D87}" srcOrd="1" destOrd="0" presId="urn:microsoft.com/office/officeart/2018/2/layout/IconVerticalSolidList"/>
    <dgm:cxn modelId="{BD7E7047-9735-4995-803D-EF6EA72F7D96}" type="presParOf" srcId="{8295CBE1-3051-4CF2-9628-E12FEA742B60}" destId="{14FC8081-C36E-4C2F-B793-2BED699A23E3}" srcOrd="2" destOrd="0" presId="urn:microsoft.com/office/officeart/2018/2/layout/IconVerticalSolidList"/>
    <dgm:cxn modelId="{89386D65-22EC-49AC-9966-F4C821FC6962}" type="presParOf" srcId="{8295CBE1-3051-4CF2-9628-E12FEA742B60}" destId="{DAA596CD-5375-4365-B8A1-A51DFBBB89C8}" srcOrd="3" destOrd="0" presId="urn:microsoft.com/office/officeart/2018/2/layout/IconVerticalSolidList"/>
    <dgm:cxn modelId="{4052CCB2-C428-4796-B6F5-62CD2A72E6BF}" type="presParOf" srcId="{BFFE5E0E-4D5E-4DDF-A557-4707A27F487A}" destId="{E402A04D-AA7D-4C75-9445-8C4A9469A5CA}" srcOrd="3" destOrd="0" presId="urn:microsoft.com/office/officeart/2018/2/layout/IconVerticalSolidList"/>
    <dgm:cxn modelId="{9D8661DD-6BA1-4D02-8950-54F9862CDAEA}" type="presParOf" srcId="{BFFE5E0E-4D5E-4DDF-A557-4707A27F487A}" destId="{637FFD4C-F2D8-44CB-91EE-EBFE0F81807E}" srcOrd="4" destOrd="0" presId="urn:microsoft.com/office/officeart/2018/2/layout/IconVerticalSolidList"/>
    <dgm:cxn modelId="{B768C20D-A831-4FB4-A14E-2C3925FE658B}" type="presParOf" srcId="{637FFD4C-F2D8-44CB-91EE-EBFE0F81807E}" destId="{73B0E830-5C2C-4886-B516-54872EE424FD}" srcOrd="0" destOrd="0" presId="urn:microsoft.com/office/officeart/2018/2/layout/IconVerticalSolidList"/>
    <dgm:cxn modelId="{4434FD42-87F1-4848-B50D-C780573AB914}" type="presParOf" srcId="{637FFD4C-F2D8-44CB-91EE-EBFE0F81807E}" destId="{9BBAA66E-943A-4534-8896-D3011B1509AF}" srcOrd="1" destOrd="0" presId="urn:microsoft.com/office/officeart/2018/2/layout/IconVerticalSolidList"/>
    <dgm:cxn modelId="{D6E6C278-E651-46A9-A95A-A6D4A2EEDFB9}" type="presParOf" srcId="{637FFD4C-F2D8-44CB-91EE-EBFE0F81807E}" destId="{833B0E91-0A21-4856-B0FB-08840C5C4A0A}" srcOrd="2" destOrd="0" presId="urn:microsoft.com/office/officeart/2018/2/layout/IconVerticalSolidList"/>
    <dgm:cxn modelId="{824F461A-0CAF-4956-AC04-69A37268B8DB}" type="presParOf" srcId="{637FFD4C-F2D8-44CB-91EE-EBFE0F81807E}" destId="{7DC9E747-15EC-43DA-B141-D589B67CCC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6CBE-B5DC-4348-8774-D0472CD7A28B}">
      <dsp:nvSpPr>
        <dsp:cNvPr id="0" name=""/>
        <dsp:cNvSpPr/>
      </dsp:nvSpPr>
      <dsp:spPr>
        <a:xfrm>
          <a:off x="936628" y="1333702"/>
          <a:ext cx="1262540" cy="126254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9C152-FB90-4D2E-8CC3-574BE5F40505}">
      <dsp:nvSpPr>
        <dsp:cNvPr id="0" name=""/>
        <dsp:cNvSpPr/>
      </dsp:nvSpPr>
      <dsp:spPr>
        <a:xfrm>
          <a:off x="1205694" y="1602768"/>
          <a:ext cx="724408" cy="7244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9EA1C-0767-488E-85D0-03DD63DB18C6}">
      <dsp:nvSpPr>
        <dsp:cNvPr id="0" name=""/>
        <dsp:cNvSpPr/>
      </dsp:nvSpPr>
      <dsp:spPr>
        <a:xfrm>
          <a:off x="533029" y="2989493"/>
          <a:ext cx="20697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latin typeface="+mj-lt"/>
            </a:rPr>
            <a:t>Background and methodology of the Evidence Portal</a:t>
          </a:r>
        </a:p>
      </dsp:txBody>
      <dsp:txXfrm>
        <a:off x="533029" y="2989493"/>
        <a:ext cx="2069738" cy="720000"/>
      </dsp:txXfrm>
    </dsp:sp>
    <dsp:sp modelId="{8544535C-F5A0-4644-8172-579B39367F00}">
      <dsp:nvSpPr>
        <dsp:cNvPr id="0" name=""/>
        <dsp:cNvSpPr/>
      </dsp:nvSpPr>
      <dsp:spPr>
        <a:xfrm>
          <a:off x="3368571" y="1333702"/>
          <a:ext cx="1262540" cy="126254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9BEA7-6CB1-4518-841A-041BF7E94F1F}">
      <dsp:nvSpPr>
        <dsp:cNvPr id="0" name=""/>
        <dsp:cNvSpPr/>
      </dsp:nvSpPr>
      <dsp:spPr>
        <a:xfrm>
          <a:off x="3637637" y="1602768"/>
          <a:ext cx="724408" cy="724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F0AE8-EB2F-4CA9-8AF8-89311B5797D7}">
      <dsp:nvSpPr>
        <dsp:cNvPr id="0" name=""/>
        <dsp:cNvSpPr/>
      </dsp:nvSpPr>
      <dsp:spPr>
        <a:xfrm>
          <a:off x="2964972" y="2989493"/>
          <a:ext cx="20697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latin typeface="+mj-lt"/>
            </a:rPr>
            <a:t>How the Evidence Portal works</a:t>
          </a:r>
        </a:p>
      </dsp:txBody>
      <dsp:txXfrm>
        <a:off x="2964972" y="2989493"/>
        <a:ext cx="2069738" cy="720000"/>
      </dsp:txXfrm>
    </dsp:sp>
    <dsp:sp modelId="{67741133-E166-465F-8EE8-EBFD5D2C752F}">
      <dsp:nvSpPr>
        <dsp:cNvPr id="0" name=""/>
        <dsp:cNvSpPr/>
      </dsp:nvSpPr>
      <dsp:spPr>
        <a:xfrm>
          <a:off x="5800513" y="1333702"/>
          <a:ext cx="1262540" cy="126254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BC5BB-18CF-482E-9EE8-387199D9AA6B}">
      <dsp:nvSpPr>
        <dsp:cNvPr id="0" name=""/>
        <dsp:cNvSpPr/>
      </dsp:nvSpPr>
      <dsp:spPr>
        <a:xfrm>
          <a:off x="6069579" y="1602768"/>
          <a:ext cx="724408" cy="724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4FA81-B50A-4353-B13C-3602F0BEAD31}">
      <dsp:nvSpPr>
        <dsp:cNvPr id="0" name=""/>
        <dsp:cNvSpPr/>
      </dsp:nvSpPr>
      <dsp:spPr>
        <a:xfrm>
          <a:off x="5396914" y="2989493"/>
          <a:ext cx="20697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latin typeface="+mj-lt"/>
            </a:rPr>
            <a:t>Ways that the Evidence Portal could support your work</a:t>
          </a:r>
        </a:p>
      </dsp:txBody>
      <dsp:txXfrm>
        <a:off x="5396914" y="2989493"/>
        <a:ext cx="2069738" cy="720000"/>
      </dsp:txXfrm>
    </dsp:sp>
    <dsp:sp modelId="{9C4111DE-2512-49A3-A451-A9427FEC39CB}">
      <dsp:nvSpPr>
        <dsp:cNvPr id="0" name=""/>
        <dsp:cNvSpPr/>
      </dsp:nvSpPr>
      <dsp:spPr>
        <a:xfrm>
          <a:off x="8232456" y="1333702"/>
          <a:ext cx="1262540" cy="126254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7F765-D6F2-4BCB-94D0-B3EB87C768E1}">
      <dsp:nvSpPr>
        <dsp:cNvPr id="0" name=""/>
        <dsp:cNvSpPr/>
      </dsp:nvSpPr>
      <dsp:spPr>
        <a:xfrm>
          <a:off x="8501522" y="1602768"/>
          <a:ext cx="724408" cy="724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E5998-424B-4606-9335-18B47E6F4437}">
      <dsp:nvSpPr>
        <dsp:cNvPr id="0" name=""/>
        <dsp:cNvSpPr/>
      </dsp:nvSpPr>
      <dsp:spPr>
        <a:xfrm>
          <a:off x="7828857" y="2989493"/>
          <a:ext cx="206973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latin typeface="+mj-lt"/>
            </a:rPr>
            <a:t>PRELIMINARY FINDINGS on criminal justice interventions</a:t>
          </a:r>
        </a:p>
      </dsp:txBody>
      <dsp:txXfrm>
        <a:off x="7828857" y="2989493"/>
        <a:ext cx="206973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0A18-C417-49F6-8162-B3621E974CC7}">
      <dsp:nvSpPr>
        <dsp:cNvPr id="0" name=""/>
        <dsp:cNvSpPr/>
      </dsp:nvSpPr>
      <dsp:spPr>
        <a:xfrm>
          <a:off x="0" y="560"/>
          <a:ext cx="10720874" cy="1311544"/>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C527B-BB22-401A-8EC7-05A3F87C748A}">
      <dsp:nvSpPr>
        <dsp:cNvPr id="0" name=""/>
        <dsp:cNvSpPr/>
      </dsp:nvSpPr>
      <dsp:spPr>
        <a:xfrm>
          <a:off x="396742" y="295657"/>
          <a:ext cx="721349" cy="7213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393B7-9997-4C96-9A5B-DB0A898E93E9}">
      <dsp:nvSpPr>
        <dsp:cNvPr id="0" name=""/>
        <dsp:cNvSpPr/>
      </dsp:nvSpPr>
      <dsp:spPr>
        <a:xfrm>
          <a:off x="1514833" y="560"/>
          <a:ext cx="9206040" cy="131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05" tIns="138805" rIns="138805" bIns="138805" numCol="1" spcCol="1270" anchor="ctr" anchorCtr="0">
          <a:noAutofit/>
        </a:bodyPr>
        <a:lstStyle/>
        <a:p>
          <a:pPr marL="0" lvl="0" indent="0" algn="l" defTabSz="1022350">
            <a:lnSpc>
              <a:spcPct val="100000"/>
            </a:lnSpc>
            <a:spcBef>
              <a:spcPct val="0"/>
            </a:spcBef>
            <a:spcAft>
              <a:spcPct val="35000"/>
            </a:spcAft>
            <a:buNone/>
          </a:pPr>
          <a:r>
            <a:rPr lang="en-GB" sz="2300" kern="1200">
              <a:latin typeface="+mj-lt"/>
            </a:rPr>
            <a:t>While we use the term “evidence” to refer to our project, we do not capture all forms of evidence, and we are not able to answer all research questions</a:t>
          </a:r>
          <a:endParaRPr lang="en-US" sz="2300" kern="1200">
            <a:latin typeface="+mj-lt"/>
          </a:endParaRPr>
        </a:p>
      </dsp:txBody>
      <dsp:txXfrm>
        <a:off x="1514833" y="560"/>
        <a:ext cx="9206040" cy="1311544"/>
      </dsp:txXfrm>
    </dsp:sp>
    <dsp:sp modelId="{A4C73CDA-2A9C-4016-9947-EA43E6D19E02}">
      <dsp:nvSpPr>
        <dsp:cNvPr id="0" name=""/>
        <dsp:cNvSpPr/>
      </dsp:nvSpPr>
      <dsp:spPr>
        <a:xfrm>
          <a:off x="0" y="1639990"/>
          <a:ext cx="10720874" cy="1311544"/>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D4D21-4CC2-4A89-8D0E-E3952AC72D87}">
      <dsp:nvSpPr>
        <dsp:cNvPr id="0" name=""/>
        <dsp:cNvSpPr/>
      </dsp:nvSpPr>
      <dsp:spPr>
        <a:xfrm>
          <a:off x="396742" y="1935088"/>
          <a:ext cx="721349" cy="7213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596CD-5375-4365-B8A1-A51DFBBB89C8}">
      <dsp:nvSpPr>
        <dsp:cNvPr id="0" name=""/>
        <dsp:cNvSpPr/>
      </dsp:nvSpPr>
      <dsp:spPr>
        <a:xfrm>
          <a:off x="1514833" y="1639990"/>
          <a:ext cx="9206040" cy="131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05" tIns="138805" rIns="138805" bIns="138805" numCol="1" spcCol="1270" anchor="ctr" anchorCtr="0">
          <a:noAutofit/>
        </a:bodyPr>
        <a:lstStyle/>
        <a:p>
          <a:pPr marL="0" lvl="0" indent="0" algn="l" defTabSz="1022350">
            <a:lnSpc>
              <a:spcPct val="100000"/>
            </a:lnSpc>
            <a:spcBef>
              <a:spcPct val="0"/>
            </a:spcBef>
            <a:spcAft>
              <a:spcPct val="35000"/>
            </a:spcAft>
            <a:buNone/>
          </a:pPr>
          <a:r>
            <a:rPr lang="en-GB" sz="2300" kern="1200" dirty="0">
              <a:latin typeface="+mj-lt"/>
            </a:rPr>
            <a:t>We stress the importance of drawing from other resources and forms of knowledge to complement the knowledge base</a:t>
          </a:r>
          <a:endParaRPr lang="en-US" sz="2300" kern="1200" dirty="0">
            <a:latin typeface="+mj-lt"/>
          </a:endParaRPr>
        </a:p>
      </dsp:txBody>
      <dsp:txXfrm>
        <a:off x="1514833" y="1639990"/>
        <a:ext cx="9206040" cy="1311544"/>
      </dsp:txXfrm>
    </dsp:sp>
    <dsp:sp modelId="{73B0E830-5C2C-4886-B516-54872EE424FD}">
      <dsp:nvSpPr>
        <dsp:cNvPr id="0" name=""/>
        <dsp:cNvSpPr/>
      </dsp:nvSpPr>
      <dsp:spPr>
        <a:xfrm>
          <a:off x="0" y="3279421"/>
          <a:ext cx="10720874" cy="1311544"/>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AA66E-943A-4534-8896-D3011B1509AF}">
      <dsp:nvSpPr>
        <dsp:cNvPr id="0" name=""/>
        <dsp:cNvSpPr/>
      </dsp:nvSpPr>
      <dsp:spPr>
        <a:xfrm>
          <a:off x="396742" y="3574518"/>
          <a:ext cx="721349" cy="7213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9E747-15EC-43DA-B141-D589B67CCC7F}">
      <dsp:nvSpPr>
        <dsp:cNvPr id="0" name=""/>
        <dsp:cNvSpPr/>
      </dsp:nvSpPr>
      <dsp:spPr>
        <a:xfrm>
          <a:off x="1514833" y="3279421"/>
          <a:ext cx="9206040" cy="131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05" tIns="138805" rIns="138805" bIns="138805" numCol="1" spcCol="1270" anchor="ctr" anchorCtr="0">
          <a:noAutofit/>
        </a:bodyPr>
        <a:lstStyle/>
        <a:p>
          <a:pPr marL="0" lvl="0" indent="0" algn="l" defTabSz="1022350">
            <a:lnSpc>
              <a:spcPct val="100000"/>
            </a:lnSpc>
            <a:spcBef>
              <a:spcPct val="0"/>
            </a:spcBef>
            <a:spcAft>
              <a:spcPct val="35000"/>
            </a:spcAft>
            <a:buNone/>
          </a:pPr>
          <a:r>
            <a:rPr lang="en-GB" sz="2300" kern="1200">
              <a:latin typeface="Arial" panose="020B0604020202020204" pitchFamily="34" charset="0"/>
            </a:rPr>
            <a:t>The ANROWS Evidence Portal is one tool in your ‘toolkit’</a:t>
          </a:r>
          <a:endParaRPr lang="en-US" sz="2300" kern="1200">
            <a:latin typeface="+mj-lt"/>
          </a:endParaRPr>
        </a:p>
      </dsp:txBody>
      <dsp:txXfrm>
        <a:off x="1514833" y="3279421"/>
        <a:ext cx="9206040" cy="1311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170A8-AEA6-4A4D-980E-4E505C46BA79}">
      <dsp:nvSpPr>
        <dsp:cNvPr id="0" name=""/>
        <dsp:cNvSpPr/>
      </dsp:nvSpPr>
      <dsp:spPr>
        <a:xfrm>
          <a:off x="1477965" y="2485"/>
          <a:ext cx="3017678" cy="1810607"/>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AIM </a:t>
          </a: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Determine what is known about evaluations of interventions that aim to address and end violence against women</a:t>
          </a:r>
          <a:endParaRPr lang="en-US" sz="1800" kern="1200">
            <a:latin typeface="Arial" panose="020B0604020202020204" pitchFamily="34" charset="0"/>
            <a:cs typeface="Arial" panose="020B0604020202020204" pitchFamily="34" charset="0"/>
          </a:endParaRPr>
        </a:p>
      </dsp:txBody>
      <dsp:txXfrm>
        <a:off x="1530996" y="55516"/>
        <a:ext cx="2911616" cy="1704545"/>
      </dsp:txXfrm>
    </dsp:sp>
    <dsp:sp modelId="{5622C7C3-7640-4BEC-971F-DE2C1C5A569F}">
      <dsp:nvSpPr>
        <dsp:cNvPr id="0" name=""/>
        <dsp:cNvSpPr/>
      </dsp:nvSpPr>
      <dsp:spPr>
        <a:xfrm>
          <a:off x="4761199" y="533597"/>
          <a:ext cx="639747" cy="74838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4761199" y="683274"/>
        <a:ext cx="447823" cy="449030"/>
      </dsp:txXfrm>
    </dsp:sp>
    <dsp:sp modelId="{85289925-0B51-4DCE-989E-6F1B7172501B}">
      <dsp:nvSpPr>
        <dsp:cNvPr id="0" name=""/>
        <dsp:cNvSpPr/>
      </dsp:nvSpPr>
      <dsp:spPr>
        <a:xfrm>
          <a:off x="5702715" y="2485"/>
          <a:ext cx="3017678" cy="1810607"/>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METHOD</a:t>
          </a: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Evidence search and synthesis is underpinned by gold standard systematic review methodology</a:t>
          </a:r>
          <a:endParaRPr lang="en-US" sz="1800" kern="1200">
            <a:latin typeface="Arial" panose="020B0604020202020204" pitchFamily="34" charset="0"/>
            <a:cs typeface="Arial" panose="020B0604020202020204" pitchFamily="34" charset="0"/>
          </a:endParaRPr>
        </a:p>
      </dsp:txBody>
      <dsp:txXfrm>
        <a:off x="5755746" y="55516"/>
        <a:ext cx="2911616" cy="1704545"/>
      </dsp:txXfrm>
    </dsp:sp>
    <dsp:sp modelId="{8DEAF417-F315-4C8E-B788-D19F0BDBC5E9}">
      <dsp:nvSpPr>
        <dsp:cNvPr id="0" name=""/>
        <dsp:cNvSpPr/>
      </dsp:nvSpPr>
      <dsp:spPr>
        <a:xfrm rot="5400000">
          <a:off x="6891680" y="2024330"/>
          <a:ext cx="639747" cy="748384"/>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rot="-5400000">
        <a:off x="6987039" y="2078648"/>
        <a:ext cx="449030" cy="447823"/>
      </dsp:txXfrm>
    </dsp:sp>
    <dsp:sp modelId="{A1003E21-0FFF-43C2-A4E4-D964D6883D85}">
      <dsp:nvSpPr>
        <dsp:cNvPr id="0" name=""/>
        <dsp:cNvSpPr/>
      </dsp:nvSpPr>
      <dsp:spPr>
        <a:xfrm>
          <a:off x="5702715" y="3020164"/>
          <a:ext cx="3017678" cy="181060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RESULT</a:t>
          </a: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Transparent way of measuring effectiveness of existing interventions and identifying gaps in knowledge</a:t>
          </a:r>
          <a:endParaRPr lang="en-US" sz="1800" kern="1200">
            <a:latin typeface="Arial" panose="020B0604020202020204" pitchFamily="34" charset="0"/>
            <a:cs typeface="Arial" panose="020B0604020202020204" pitchFamily="34" charset="0"/>
          </a:endParaRPr>
        </a:p>
      </dsp:txBody>
      <dsp:txXfrm>
        <a:off x="5755746" y="3073195"/>
        <a:ext cx="2911616" cy="1704545"/>
      </dsp:txXfrm>
    </dsp:sp>
    <dsp:sp modelId="{33D3FE4C-00E6-4A4C-8002-7E46CB397231}">
      <dsp:nvSpPr>
        <dsp:cNvPr id="0" name=""/>
        <dsp:cNvSpPr/>
      </dsp:nvSpPr>
      <dsp:spPr>
        <a:xfrm rot="10800000">
          <a:off x="4797411" y="3551275"/>
          <a:ext cx="639747" cy="748384"/>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rot="10800000">
        <a:off x="4989335" y="3700952"/>
        <a:ext cx="447823" cy="449030"/>
      </dsp:txXfrm>
    </dsp:sp>
    <dsp:sp modelId="{303AF6B0-682F-4D99-B4A7-25538F675F70}">
      <dsp:nvSpPr>
        <dsp:cNvPr id="0" name=""/>
        <dsp:cNvSpPr/>
      </dsp:nvSpPr>
      <dsp:spPr>
        <a:xfrm>
          <a:off x="1477965" y="3020164"/>
          <a:ext cx="3017678" cy="1810607"/>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OUTCOME</a:t>
          </a:r>
        </a:p>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Aids policymakers, practitioners, researchers and funders to develop a collective understanding of “what works”</a:t>
          </a:r>
          <a:endParaRPr lang="en-US" sz="1800" kern="1200">
            <a:latin typeface="Arial" panose="020B0604020202020204" pitchFamily="34" charset="0"/>
            <a:cs typeface="Arial" panose="020B0604020202020204" pitchFamily="34" charset="0"/>
          </a:endParaRPr>
        </a:p>
      </dsp:txBody>
      <dsp:txXfrm>
        <a:off x="1530996" y="3073195"/>
        <a:ext cx="2911616" cy="1704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0ADF3-0262-4F10-8FC5-725F340AAE01}">
      <dsp:nvSpPr>
        <dsp:cNvPr id="0" name=""/>
        <dsp:cNvSpPr/>
      </dsp:nvSpPr>
      <dsp:spPr>
        <a:xfrm>
          <a:off x="0" y="3718"/>
          <a:ext cx="10738413" cy="791950"/>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AC022-3235-44E6-BAFC-BE80BA118B03}">
      <dsp:nvSpPr>
        <dsp:cNvPr id="0" name=""/>
        <dsp:cNvSpPr/>
      </dsp:nvSpPr>
      <dsp:spPr>
        <a:xfrm>
          <a:off x="239565" y="181906"/>
          <a:ext cx="435572" cy="435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FF0C1-EFE6-4B69-8817-5A34AB3E8427}">
      <dsp:nvSpPr>
        <dsp:cNvPr id="0" name=""/>
        <dsp:cNvSpPr/>
      </dsp:nvSpPr>
      <dsp:spPr>
        <a:xfrm>
          <a:off x="914702" y="3718"/>
          <a:ext cx="9823710" cy="7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15" tIns="83815" rIns="83815" bIns="83815" numCol="1" spcCol="1270" anchor="ctr" anchorCtr="0">
          <a:noAutofit/>
        </a:bodyPr>
        <a:lstStyle/>
        <a:p>
          <a:pPr marL="0" lvl="0" indent="0" algn="l" defTabSz="844550">
            <a:lnSpc>
              <a:spcPct val="100000"/>
            </a:lnSpc>
            <a:spcBef>
              <a:spcPct val="0"/>
            </a:spcBef>
            <a:spcAft>
              <a:spcPct val="35000"/>
            </a:spcAft>
            <a:buNone/>
          </a:pPr>
          <a:r>
            <a:rPr lang="en-GB" sz="1900" kern="1200">
              <a:latin typeface="Arial" panose="020B0604020202020204" pitchFamily="34" charset="0"/>
              <a:cs typeface="Arial" panose="020B0604020202020204" pitchFamily="34" charset="0"/>
            </a:rPr>
            <a:t>Access a consolidated knowledge base</a:t>
          </a:r>
          <a:endParaRPr lang="en-US" sz="1900" kern="1200">
            <a:latin typeface="Arial" panose="020B0604020202020204" pitchFamily="34" charset="0"/>
            <a:cs typeface="Arial" panose="020B0604020202020204" pitchFamily="34" charset="0"/>
          </a:endParaRPr>
        </a:p>
      </dsp:txBody>
      <dsp:txXfrm>
        <a:off x="914702" y="3718"/>
        <a:ext cx="9823710" cy="791950"/>
      </dsp:txXfrm>
    </dsp:sp>
    <dsp:sp modelId="{EDD1ED31-FD12-4922-A40C-4F2C25B1C52D}">
      <dsp:nvSpPr>
        <dsp:cNvPr id="0" name=""/>
        <dsp:cNvSpPr/>
      </dsp:nvSpPr>
      <dsp:spPr>
        <a:xfrm>
          <a:off x="0" y="993656"/>
          <a:ext cx="10738413" cy="791950"/>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E9E39-358C-4668-ADAB-BC062A58A25B}">
      <dsp:nvSpPr>
        <dsp:cNvPr id="0" name=""/>
        <dsp:cNvSpPr/>
      </dsp:nvSpPr>
      <dsp:spPr>
        <a:xfrm>
          <a:off x="239565" y="1171845"/>
          <a:ext cx="435572" cy="435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B9EEE-9EAC-44B5-95E1-226D4671A0EE}">
      <dsp:nvSpPr>
        <dsp:cNvPr id="0" name=""/>
        <dsp:cNvSpPr/>
      </dsp:nvSpPr>
      <dsp:spPr>
        <a:xfrm>
          <a:off x="914702" y="993656"/>
          <a:ext cx="9823710" cy="7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15" tIns="83815" rIns="83815" bIns="83815" numCol="1" spcCol="1270" anchor="ctr" anchorCtr="0">
          <a:noAutofit/>
        </a:bodyPr>
        <a:lstStyle/>
        <a:p>
          <a:pPr marL="0" lvl="0" indent="0" algn="l" defTabSz="844550">
            <a:lnSpc>
              <a:spcPct val="100000"/>
            </a:lnSpc>
            <a:spcBef>
              <a:spcPct val="0"/>
            </a:spcBef>
            <a:spcAft>
              <a:spcPct val="35000"/>
            </a:spcAft>
            <a:buNone/>
          </a:pPr>
          <a:r>
            <a:rPr lang="en-US" sz="1900" b="0" i="0" kern="1200">
              <a:latin typeface="Arial" panose="020B0604020202020204" pitchFamily="34" charset="0"/>
              <a:cs typeface="Arial" panose="020B0604020202020204" pitchFamily="34" charset="0"/>
            </a:rPr>
            <a:t>Identify evidence gaps within relevant sectors</a:t>
          </a:r>
          <a:endParaRPr lang="en-US" sz="1900" kern="1200">
            <a:latin typeface="Arial" panose="020B0604020202020204" pitchFamily="34" charset="0"/>
            <a:cs typeface="Arial" panose="020B0604020202020204" pitchFamily="34" charset="0"/>
          </a:endParaRPr>
        </a:p>
      </dsp:txBody>
      <dsp:txXfrm>
        <a:off x="914702" y="993656"/>
        <a:ext cx="9823710" cy="791950"/>
      </dsp:txXfrm>
    </dsp:sp>
    <dsp:sp modelId="{024BCA8A-D763-482E-B0DB-6BE7F6BDA217}">
      <dsp:nvSpPr>
        <dsp:cNvPr id="0" name=""/>
        <dsp:cNvSpPr/>
      </dsp:nvSpPr>
      <dsp:spPr>
        <a:xfrm>
          <a:off x="0" y="1983594"/>
          <a:ext cx="10738413" cy="791950"/>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D9624-6466-4F6D-9413-5F5FCB1699B0}">
      <dsp:nvSpPr>
        <dsp:cNvPr id="0" name=""/>
        <dsp:cNvSpPr/>
      </dsp:nvSpPr>
      <dsp:spPr>
        <a:xfrm>
          <a:off x="239565" y="2161783"/>
          <a:ext cx="435572" cy="4355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9EEEC-A7CC-4047-A215-5E90D479827B}">
      <dsp:nvSpPr>
        <dsp:cNvPr id="0" name=""/>
        <dsp:cNvSpPr/>
      </dsp:nvSpPr>
      <dsp:spPr>
        <a:xfrm>
          <a:off x="914702" y="1983594"/>
          <a:ext cx="9823710" cy="7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15" tIns="83815" rIns="83815" bIns="83815"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Determine the nature of available evidence</a:t>
          </a:r>
        </a:p>
      </dsp:txBody>
      <dsp:txXfrm>
        <a:off x="914702" y="1983594"/>
        <a:ext cx="9823710" cy="791950"/>
      </dsp:txXfrm>
    </dsp:sp>
    <dsp:sp modelId="{374CEA29-9A96-4189-B440-AB30B7807465}">
      <dsp:nvSpPr>
        <dsp:cNvPr id="0" name=""/>
        <dsp:cNvSpPr/>
      </dsp:nvSpPr>
      <dsp:spPr>
        <a:xfrm>
          <a:off x="0" y="2973532"/>
          <a:ext cx="10738413" cy="791950"/>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156BB-06FA-433E-92C6-6C213402A763}">
      <dsp:nvSpPr>
        <dsp:cNvPr id="0" name=""/>
        <dsp:cNvSpPr/>
      </dsp:nvSpPr>
      <dsp:spPr>
        <a:xfrm>
          <a:off x="239565" y="3151721"/>
          <a:ext cx="435572" cy="4355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EB96B-E798-4127-9AC0-F5690E12FBDD}">
      <dsp:nvSpPr>
        <dsp:cNvPr id="0" name=""/>
        <dsp:cNvSpPr/>
      </dsp:nvSpPr>
      <dsp:spPr>
        <a:xfrm>
          <a:off x="914702" y="2973532"/>
          <a:ext cx="9823710" cy="7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15" tIns="83815" rIns="83815" bIns="83815"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Guide future knowledge production, research priorities, funding</a:t>
          </a:r>
        </a:p>
      </dsp:txBody>
      <dsp:txXfrm>
        <a:off x="914702" y="2973532"/>
        <a:ext cx="9823710" cy="791950"/>
      </dsp:txXfrm>
    </dsp:sp>
    <dsp:sp modelId="{B700FC91-7020-4181-B308-B2BA8930BC91}">
      <dsp:nvSpPr>
        <dsp:cNvPr id="0" name=""/>
        <dsp:cNvSpPr/>
      </dsp:nvSpPr>
      <dsp:spPr>
        <a:xfrm>
          <a:off x="0" y="3963471"/>
          <a:ext cx="10738413" cy="791950"/>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C5238-9B9A-4822-BAD5-5065F6799748}">
      <dsp:nvSpPr>
        <dsp:cNvPr id="0" name=""/>
        <dsp:cNvSpPr/>
      </dsp:nvSpPr>
      <dsp:spPr>
        <a:xfrm>
          <a:off x="239565" y="4141660"/>
          <a:ext cx="435572" cy="4355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B3F4E-4274-448A-8A5A-F9C752BC5EC3}">
      <dsp:nvSpPr>
        <dsp:cNvPr id="0" name=""/>
        <dsp:cNvSpPr/>
      </dsp:nvSpPr>
      <dsp:spPr>
        <a:xfrm>
          <a:off x="914702" y="3963471"/>
          <a:ext cx="9823710" cy="79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15" tIns="83815" rIns="83815" bIns="83815" numCol="1" spcCol="1270" anchor="ctr" anchorCtr="0">
          <a:noAutofit/>
        </a:bodyPr>
        <a:lstStyle/>
        <a:p>
          <a:pPr marL="0" lvl="0" indent="0" algn="l" defTabSz="844550">
            <a:lnSpc>
              <a:spcPct val="100000"/>
            </a:lnSpc>
            <a:spcBef>
              <a:spcPct val="0"/>
            </a:spcBef>
            <a:spcAft>
              <a:spcPct val="35000"/>
            </a:spcAft>
            <a:buNone/>
          </a:pPr>
          <a:r>
            <a:rPr lang="en-US" sz="1900" kern="1200">
              <a:latin typeface="Arial" panose="020B0604020202020204" pitchFamily="34" charset="0"/>
              <a:cs typeface="Arial" panose="020B0604020202020204" pitchFamily="34" charset="0"/>
            </a:rPr>
            <a:t>Support a strategic approach to decision-making</a:t>
          </a:r>
        </a:p>
      </dsp:txBody>
      <dsp:txXfrm>
        <a:off x="914702" y="3963471"/>
        <a:ext cx="9823710" cy="791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0A18-C417-49F6-8162-B3621E974CC7}">
      <dsp:nvSpPr>
        <dsp:cNvPr id="0" name=""/>
        <dsp:cNvSpPr/>
      </dsp:nvSpPr>
      <dsp:spPr>
        <a:xfrm>
          <a:off x="0" y="551"/>
          <a:ext cx="10804848" cy="12914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C527B-BB22-401A-8EC7-05A3F87C748A}">
      <dsp:nvSpPr>
        <dsp:cNvPr id="0" name=""/>
        <dsp:cNvSpPr/>
      </dsp:nvSpPr>
      <dsp:spPr>
        <a:xfrm>
          <a:off x="390661" y="291126"/>
          <a:ext cx="710293" cy="710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393B7-9997-4C96-9A5B-DB0A898E93E9}">
      <dsp:nvSpPr>
        <dsp:cNvPr id="0" name=""/>
        <dsp:cNvSpPr/>
      </dsp:nvSpPr>
      <dsp:spPr>
        <a:xfrm>
          <a:off x="1491616" y="551"/>
          <a:ext cx="9313231" cy="129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78" tIns="136678" rIns="136678" bIns="136678" numCol="1" spcCol="1270" anchor="ctr" anchorCtr="0">
          <a:noAutofit/>
        </a:bodyPr>
        <a:lstStyle/>
        <a:p>
          <a:pPr marL="0" lvl="0" indent="0" algn="l" defTabSz="1111250">
            <a:lnSpc>
              <a:spcPct val="100000"/>
            </a:lnSpc>
            <a:spcBef>
              <a:spcPct val="0"/>
            </a:spcBef>
            <a:spcAft>
              <a:spcPct val="35000"/>
            </a:spcAft>
            <a:buNone/>
          </a:pPr>
          <a:r>
            <a:rPr lang="en-GB" sz="2500" kern="1200">
              <a:latin typeface="+mj-lt"/>
            </a:rPr>
            <a:t>assess the overall quality and effectiveness of a body of evidence </a:t>
          </a:r>
          <a:endParaRPr lang="en-US" sz="2500" kern="1200">
            <a:latin typeface="+mj-lt"/>
          </a:endParaRPr>
        </a:p>
      </dsp:txBody>
      <dsp:txXfrm>
        <a:off x="1491616" y="551"/>
        <a:ext cx="9313231" cy="1291442"/>
      </dsp:txXfrm>
    </dsp:sp>
    <dsp:sp modelId="{A4C73CDA-2A9C-4016-9947-EA43E6D19E02}">
      <dsp:nvSpPr>
        <dsp:cNvPr id="0" name=""/>
        <dsp:cNvSpPr/>
      </dsp:nvSpPr>
      <dsp:spPr>
        <a:xfrm>
          <a:off x="0" y="1614855"/>
          <a:ext cx="10804848" cy="12914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D4D21-4CC2-4A89-8D0E-E3952AC72D87}">
      <dsp:nvSpPr>
        <dsp:cNvPr id="0" name=""/>
        <dsp:cNvSpPr/>
      </dsp:nvSpPr>
      <dsp:spPr>
        <a:xfrm>
          <a:off x="390661" y="1905430"/>
          <a:ext cx="710293" cy="7102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596CD-5375-4365-B8A1-A51DFBBB89C8}">
      <dsp:nvSpPr>
        <dsp:cNvPr id="0" name=""/>
        <dsp:cNvSpPr/>
      </dsp:nvSpPr>
      <dsp:spPr>
        <a:xfrm>
          <a:off x="1491616" y="1614855"/>
          <a:ext cx="9313231" cy="129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78" tIns="136678" rIns="136678" bIns="136678" numCol="1" spcCol="1270" anchor="ctr" anchorCtr="0">
          <a:noAutofit/>
        </a:bodyPr>
        <a:lstStyle/>
        <a:p>
          <a:pPr marL="0" lvl="0" indent="0" algn="l" defTabSz="1111250">
            <a:lnSpc>
              <a:spcPct val="100000"/>
            </a:lnSpc>
            <a:spcBef>
              <a:spcPct val="0"/>
            </a:spcBef>
            <a:spcAft>
              <a:spcPct val="35000"/>
            </a:spcAft>
            <a:buNone/>
          </a:pPr>
          <a:r>
            <a:rPr lang="en-GB" sz="2500" kern="1200">
              <a:latin typeface="+mj-lt"/>
            </a:rPr>
            <a:t>consider intervention applicability to different populations, settings</a:t>
          </a:r>
          <a:endParaRPr lang="en-US" sz="2500" kern="1200">
            <a:latin typeface="+mj-lt"/>
          </a:endParaRPr>
        </a:p>
      </dsp:txBody>
      <dsp:txXfrm>
        <a:off x="1491616" y="1614855"/>
        <a:ext cx="9313231" cy="1291442"/>
      </dsp:txXfrm>
    </dsp:sp>
    <dsp:sp modelId="{73B0E830-5C2C-4886-B516-54872EE424FD}">
      <dsp:nvSpPr>
        <dsp:cNvPr id="0" name=""/>
        <dsp:cNvSpPr/>
      </dsp:nvSpPr>
      <dsp:spPr>
        <a:xfrm>
          <a:off x="0" y="3229159"/>
          <a:ext cx="10804848" cy="129144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AA66E-943A-4534-8896-D3011B1509AF}">
      <dsp:nvSpPr>
        <dsp:cNvPr id="0" name=""/>
        <dsp:cNvSpPr/>
      </dsp:nvSpPr>
      <dsp:spPr>
        <a:xfrm>
          <a:off x="390661" y="3519733"/>
          <a:ext cx="710293" cy="7102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9E747-15EC-43DA-B141-D589B67CCC7F}">
      <dsp:nvSpPr>
        <dsp:cNvPr id="0" name=""/>
        <dsp:cNvSpPr/>
      </dsp:nvSpPr>
      <dsp:spPr>
        <a:xfrm>
          <a:off x="1491616" y="3229159"/>
          <a:ext cx="9313231" cy="129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78" tIns="136678" rIns="136678" bIns="136678" numCol="1" spcCol="1270" anchor="ctr" anchorCtr="0">
          <a:noAutofit/>
        </a:bodyPr>
        <a:lstStyle/>
        <a:p>
          <a:pPr marL="0" lvl="0" indent="0" algn="l" defTabSz="1111250">
            <a:lnSpc>
              <a:spcPct val="100000"/>
            </a:lnSpc>
            <a:spcBef>
              <a:spcPct val="0"/>
            </a:spcBef>
            <a:spcAft>
              <a:spcPct val="35000"/>
            </a:spcAft>
            <a:buNone/>
          </a:pPr>
          <a:r>
            <a:rPr lang="en-GB" sz="2500" kern="1200" dirty="0">
              <a:latin typeface="+mj-lt"/>
            </a:rPr>
            <a:t>understand who might the intervention work for, under which circumstances, and why</a:t>
          </a:r>
          <a:endParaRPr lang="en-US" sz="2500" kern="1200" dirty="0">
            <a:latin typeface="+mj-lt"/>
          </a:endParaRPr>
        </a:p>
      </dsp:txBody>
      <dsp:txXfrm>
        <a:off x="1491616" y="3229159"/>
        <a:ext cx="9313231" cy="129144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40B8897-1EBD-41E0-86F9-730A26E67DA6}" type="datetimeFigureOut">
              <a:rPr lang="en-AU" smtClean="0"/>
              <a:t>14/08/2023</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ABF94EA-B875-4137-9173-AFC01B181FE4}" type="slidenum">
              <a:rPr lang="en-AU" smtClean="0"/>
              <a:t>‹#›</a:t>
            </a:fld>
            <a:endParaRPr lang="en-AU"/>
          </a:p>
        </p:txBody>
      </p:sp>
    </p:spTree>
    <p:extLst>
      <p:ext uri="{BB962C8B-B14F-4D97-AF65-F5344CB8AC3E}">
        <p14:creationId xmlns:p14="http://schemas.microsoft.com/office/powerpoint/2010/main" val="268739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AU" dirty="0"/>
              <a:t>My name is Lorelei Hine and I’m the acting Research Manager overseeing the Evidence Portal project. I have been at ANROWS for almost a year now and have research expertise in the methodologies we use for the Portal. I’ll be talking you through the first half of the presentation today to speak to our methodology and how we have built the Portal. I’ll then hand over to my lovely colleague Charlotte Bell who will talk about how you can use the Portal to support your work.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expect to release the website to the public on 8</a:t>
            </a:r>
            <a:r>
              <a:rPr lang="en-AU" baseline="30000" dirty="0"/>
              <a:t>th</a:t>
            </a:r>
            <a:r>
              <a:rPr lang="en-AU" dirty="0"/>
              <a:t> September 2023. Please sign up to the ANROWS mailing list to receive information about the launch event being held in Queensland.</a:t>
            </a:r>
          </a:p>
          <a:p>
            <a:endParaRPr lang="en-AU" dirty="0"/>
          </a:p>
        </p:txBody>
      </p:sp>
      <p:sp>
        <p:nvSpPr>
          <p:cNvPr id="4" name="Slide Number Placeholder 3"/>
          <p:cNvSpPr>
            <a:spLocks noGrp="1"/>
          </p:cNvSpPr>
          <p:nvPr>
            <p:ph type="sldNum" sz="quarter" idx="10"/>
          </p:nvPr>
        </p:nvSpPr>
        <p:spPr/>
        <p:txBody>
          <a:bodyPr/>
          <a:lstStyle/>
          <a:p>
            <a:fld id="{9ABF94EA-B875-4137-9173-AFC01B181FE4}" type="slidenum">
              <a:rPr lang="en-AU" smtClean="0"/>
              <a:t>1</a:t>
            </a:fld>
            <a:endParaRPr lang="en-AU"/>
          </a:p>
        </p:txBody>
      </p:sp>
    </p:spTree>
    <p:extLst>
      <p:ext uri="{BB962C8B-B14F-4D97-AF65-F5344CB8AC3E}">
        <p14:creationId xmlns:p14="http://schemas.microsoft.com/office/powerpoint/2010/main" val="324046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nSpc>
                <a:spcPct val="107000"/>
              </a:lnSpc>
              <a:spcAft>
                <a:spcPts val="800"/>
              </a:spcAft>
            </a:pPr>
            <a:r>
              <a:rPr lang="en-AU"/>
              <a:t>So broadly, what is the objective of the Evidence Portal, what does it seek to achieve?</a:t>
            </a:r>
          </a:p>
          <a:p>
            <a:pPr>
              <a:lnSpc>
                <a:spcPct val="107000"/>
              </a:lnSpc>
              <a:spcAft>
                <a:spcPts val="800"/>
              </a:spcAft>
            </a:pPr>
            <a:endParaRPr lang="en-AU"/>
          </a:p>
          <a:p>
            <a:pPr>
              <a:lnSpc>
                <a:spcPct val="107000"/>
              </a:lnSpc>
              <a:spcAft>
                <a:spcPts val="800"/>
              </a:spcAft>
            </a:pPr>
            <a:r>
              <a:rPr lang="en-AU"/>
              <a:t>This flowchart briefly captures our </a:t>
            </a:r>
            <a:r>
              <a:rPr lang="en-AU" b="1"/>
              <a:t>aim, </a:t>
            </a:r>
            <a:r>
              <a:rPr lang="en-AU" b="0"/>
              <a:t>which</a:t>
            </a:r>
            <a:r>
              <a:rPr lang="en-AU" b="1"/>
              <a:t> </a:t>
            </a:r>
            <a:r>
              <a:rPr lang="en-AU" b="0"/>
              <a:t>is to determine what’s known about evaluations of interventions for VAW; we use a systematic review </a:t>
            </a:r>
            <a:r>
              <a:rPr lang="en-AU" b="1"/>
              <a:t>method</a:t>
            </a:r>
            <a:r>
              <a:rPr lang="en-AU" b="0"/>
              <a:t> to help us to transparently and rigorously identify what we know about interventions, how effective they are, and where there are gaps in knowledge. The </a:t>
            </a:r>
            <a:r>
              <a:rPr lang="en-AU" b="1"/>
              <a:t>outcome </a:t>
            </a:r>
            <a:r>
              <a:rPr lang="en-AU" b="0"/>
              <a:t>of this work is to aid policy, practice and research to develop a collective understanding of the effectiveness, or “what works”, knowledge base. </a:t>
            </a:r>
          </a:p>
          <a:p>
            <a:pPr>
              <a:lnSpc>
                <a:spcPct val="107000"/>
              </a:lnSpc>
              <a:spcAft>
                <a:spcPts val="800"/>
              </a:spcAft>
            </a:pPr>
            <a:endParaRPr lang="en-AU" b="0"/>
          </a:p>
          <a:p>
            <a:pPr>
              <a:lnSpc>
                <a:spcPct val="107000"/>
              </a:lnSpc>
              <a:spcAft>
                <a:spcPts val="800"/>
              </a:spcAft>
            </a:pPr>
            <a:r>
              <a:rPr lang="en-AU" b="0"/>
              <a:t>So now you know the overarching aims and desired outcomes of the Evidence Portal, what exactly does it look like?</a:t>
            </a:r>
            <a:endParaRPr lang="en-AU"/>
          </a:p>
        </p:txBody>
      </p:sp>
      <p:sp>
        <p:nvSpPr>
          <p:cNvPr id="4" name="Slide Number Placeholder 3"/>
          <p:cNvSpPr>
            <a:spLocks noGrp="1"/>
          </p:cNvSpPr>
          <p:nvPr>
            <p:ph type="sldNum" sz="quarter" idx="5"/>
          </p:nvPr>
        </p:nvSpPr>
        <p:spPr/>
        <p:txBody>
          <a:bodyPr/>
          <a:lstStyle/>
          <a:p>
            <a:fld id="{9ABF94EA-B875-4137-9173-AFC01B181FE4}" type="slidenum">
              <a:rPr lang="en-AU" smtClean="0"/>
              <a:t>10</a:t>
            </a:fld>
            <a:endParaRPr lang="en-AU"/>
          </a:p>
        </p:txBody>
      </p:sp>
    </p:spTree>
    <p:extLst>
      <p:ext uri="{BB962C8B-B14F-4D97-AF65-F5344CB8AC3E}">
        <p14:creationId xmlns:p14="http://schemas.microsoft.com/office/powerpoint/2010/main" val="96176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rPr>
              <a:t>A systematic review follows a series of planned steps + takes into account all possible literature that might be relevant for the research question. In this way, it’s able to be scientifically rigorous and transparent. It gives us researchers a framework to ensure that we’re not producing a biased product and can more confidently/accurately paint a picture of the large evidence base for VAW.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rPr>
              <a:t>By applying definitions and reducing ambiguity in our concepts, we make the job of consolidating such a vast research base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Calibri" panose="020F0502020204030204" pitchFamily="34" charset="0"/>
              </a:rPr>
              <a:t>Makes our job as the research team easier to sort through and </a:t>
            </a:r>
            <a:r>
              <a:rPr lang="en-US" sz="1200" kern="100" dirty="0" err="1">
                <a:effectLst/>
                <a:latin typeface="Arial" panose="020B0604020202020204" pitchFamily="34" charset="0"/>
                <a:ea typeface="Calibri" panose="020F0502020204030204" pitchFamily="34" charset="0"/>
              </a:rPr>
              <a:t>categorise</a:t>
            </a:r>
            <a:r>
              <a:rPr lang="en-US" sz="1200" kern="100" dirty="0">
                <a:effectLst/>
                <a:latin typeface="Arial" panose="020B0604020202020204" pitchFamily="34" charset="0"/>
                <a:ea typeface="Calibri" panose="020F0502020204030204" pitchFamily="34" charset="0"/>
              </a:rPr>
              <a:t> such a large evidence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rial" panose="020B0604020202020204" pitchFamily="34" charset="0"/>
                <a:ea typeface="Calibri" panose="020F0502020204030204" pitchFamily="34" charset="0"/>
              </a:rPr>
              <a:t>Results in a comprehensive database and understanding of all interventions and outcomes in the violence against women area</a:t>
            </a:r>
            <a:endParaRPr lang="en-AU" sz="1200" kern="100" dirty="0">
              <a:effectLst/>
              <a:latin typeface="Arial" panose="020B0604020202020204" pitchFamily="34" charset="0"/>
              <a:ea typeface="Calibri" panose="020F0502020204030204" pitchFamily="34" charset="0"/>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rPr>
              <a:t>Interventions </a:t>
            </a:r>
            <a:r>
              <a:rPr lang="en-GB" sz="1200" dirty="0">
                <a:latin typeface="Arial" panose="020B0604020202020204" pitchFamily="34" charset="0"/>
              </a:rPr>
              <a:t>- any program, strategy, tool, campaign, directive, or other activity designed to produce change or address a problem</a:t>
            </a:r>
          </a:p>
          <a:p>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11</a:t>
            </a:fld>
            <a:endParaRPr lang="en-AU"/>
          </a:p>
        </p:txBody>
      </p:sp>
    </p:spTree>
    <p:extLst>
      <p:ext uri="{BB962C8B-B14F-4D97-AF65-F5344CB8AC3E}">
        <p14:creationId xmlns:p14="http://schemas.microsoft.com/office/powerpoint/2010/main" val="93835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AU" dirty="0"/>
              <a:t>You can think of a systematic review as a funnel, as shown in this diagram. </a:t>
            </a:r>
          </a:p>
          <a:p>
            <a:endParaRPr lang="en-AU" dirty="0"/>
          </a:p>
          <a:p>
            <a:r>
              <a:rPr lang="en-AU" dirty="0"/>
              <a:t>You start with your research questions and then search for studies. </a:t>
            </a:r>
          </a:p>
          <a:p>
            <a:endParaRPr lang="en-AU" dirty="0"/>
          </a:p>
          <a:p>
            <a:r>
              <a:rPr lang="en-AU" dirty="0"/>
              <a:t>The systematic search uses a large number of search terms to capture our topic, and covers academic databases and unpublished sources. In other words, while we capture traditional research outputs such as journal articles, we also capture technical reports and other outputs from peak bodies such as governments or research organisations (this is referred to as grey literature).</a:t>
            </a:r>
          </a:p>
          <a:p>
            <a:endParaRPr lang="en-AU" dirty="0"/>
          </a:p>
          <a:p>
            <a:r>
              <a:rPr lang="en-AU" dirty="0"/>
              <a:t>As you work down the funnel, you apply your inclusion criteria to each paper, and exclude those that don’t meet the criteria. What is left are your studies that meet all requirements to be eligible for inclusion in the project. </a:t>
            </a:r>
          </a:p>
          <a:p>
            <a:endParaRPr lang="en-AU" dirty="0"/>
          </a:p>
          <a:p>
            <a:r>
              <a:rPr lang="en-GB" dirty="0"/>
              <a:t>We have to put “rules” around how we determine which evidence is ‘in’ or ‘out’ – we built a process to reduce some ambiguity in our product. However, that means that studies not meeting our “rules” aren’t indexed in the EP, and you need to access those elsewhere</a:t>
            </a:r>
          </a:p>
          <a:p>
            <a:r>
              <a:rPr lang="en-GB" dirty="0"/>
              <a:t>These “rules” aren’t meant to tell you what evidence is ‘good’ or ‘bad’, but they just help us make sense of a complex body of literature/knowledge by putting replicable and unambiguous parameters on it</a:t>
            </a:r>
          </a:p>
          <a:p>
            <a:endParaRPr lang="en-AU" dirty="0"/>
          </a:p>
          <a:p>
            <a:r>
              <a:rPr lang="en-AU" dirty="0"/>
              <a:t>You extract key data and information from these studies (e.g., the target population or setting of the intervention, what outcomes were studied). This information is also captured using standardised forms so that you can collate it.</a:t>
            </a:r>
          </a:p>
          <a:p>
            <a:endParaRPr lang="en-AU" dirty="0"/>
          </a:p>
          <a:p>
            <a:r>
              <a:rPr lang="en-AU" dirty="0"/>
              <a:t>The final output on this image is a systematic review. This last part here for us is essentially our Evidence Portal and the evidence and gap maps, intervention reviews, that we will talk about in more detail soon. Where an academic team might publish their systematic review in an academic journal article, we have produced the Evidence Portal.</a:t>
            </a:r>
          </a:p>
          <a:p>
            <a:endParaRPr lang="en-GB" dirty="0"/>
          </a:p>
          <a:p>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12</a:t>
            </a:fld>
            <a:endParaRPr lang="en-AU"/>
          </a:p>
        </p:txBody>
      </p:sp>
    </p:spTree>
    <p:extLst>
      <p:ext uri="{BB962C8B-B14F-4D97-AF65-F5344CB8AC3E}">
        <p14:creationId xmlns:p14="http://schemas.microsoft.com/office/powerpoint/2010/main" val="251738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lang="en-GB" sz="1200" b="1" dirty="0">
                <a:latin typeface="Arial" panose="020B0604020202020204" pitchFamily="34" charset="0"/>
              </a:rPr>
              <a:t>Violence against women </a:t>
            </a:r>
            <a:r>
              <a:rPr lang="en-GB" sz="1200" dirty="0">
                <a:latin typeface="Arial" panose="020B0604020202020204" pitchFamily="34" charset="0"/>
              </a:rPr>
              <a:t>is </a:t>
            </a:r>
            <a:r>
              <a:rPr lang="en-US" sz="1200" dirty="0">
                <a:latin typeface="Arial" panose="020B0604020202020204" pitchFamily="34" charset="0"/>
              </a:rPr>
              <a:t>“any act of gender-based violence that results in, or is likely to result in, physical, sexual or psychological harm or suffering to women, including threats of such acts, coercion or arbitrary deprivation of liberty, whether occurring in public or in private life” (United Nations, 1994).</a:t>
            </a:r>
            <a:endParaRPr lang="en-GB" sz="1200" dirty="0">
              <a:latin typeface="Arial" panose="020B0604020202020204" pitchFamily="34" charset="0"/>
            </a:endParaRPr>
          </a:p>
          <a:p>
            <a:pPr marL="0" algn="l" rtl="0" eaLnBrk="1" fontAlgn="t" latinLnBrk="0" hangingPunct="1">
              <a:lnSpc>
                <a:spcPct val="107000"/>
              </a:lnSpc>
              <a:spcBef>
                <a:spcPts val="0"/>
              </a:spcBef>
              <a:spcAft>
                <a:spcPts val="800"/>
              </a:spcAft>
            </a:pPr>
            <a:endParaRPr lang="en-AU" b="0" dirty="0"/>
          </a:p>
          <a:p>
            <a:pPr marL="0" algn="l" rtl="0" eaLnBrk="1" fontAlgn="t" latinLnBrk="0" hangingPunct="1">
              <a:lnSpc>
                <a:spcPct val="107000"/>
              </a:lnSpc>
              <a:spcBef>
                <a:spcPts val="0"/>
              </a:spcBef>
              <a:spcAft>
                <a:spcPts val="800"/>
              </a:spcAft>
            </a:pPr>
            <a:r>
              <a:rPr lang="en-AU" sz="1200" b="1" i="0" u="none" strike="noStrike" kern="1200" dirty="0">
                <a:solidFill>
                  <a:srgbClr val="FFFFFF"/>
                </a:solidFill>
                <a:effectLst/>
                <a:latin typeface="Arial" panose="020B0604020202020204" pitchFamily="34" charset="0"/>
                <a:cs typeface="Arial" panose="020B0604020202020204" pitchFamily="34" charset="0"/>
              </a:rPr>
              <a:t>Type of violence</a:t>
            </a:r>
            <a:endParaRPr lang="en-AU" sz="12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AU" sz="1200" b="1" i="0" u="none" strike="noStrike" kern="1200" dirty="0">
                <a:solidFill>
                  <a:srgbClr val="FFFFFF"/>
                </a:solidFill>
                <a:effectLst/>
                <a:latin typeface="Arial" panose="020B0604020202020204" pitchFamily="34" charset="0"/>
                <a:cs typeface="Arial" panose="020B0604020202020204" pitchFamily="34" charset="0"/>
              </a:rPr>
              <a:t>Intimate partner violence is  </a:t>
            </a:r>
            <a:r>
              <a:rPr lang="en-AU" sz="1200" b="0" i="0" u="none" strike="noStrike" kern="1200" dirty="0">
                <a:solidFill>
                  <a:srgbClr val="2F2B20"/>
                </a:solidFill>
                <a:effectLst/>
                <a:latin typeface="Arial" panose="020B0604020202020204" pitchFamily="34" charset="0"/>
                <a:cs typeface="Arial" panose="020B0604020202020204" pitchFamily="34" charset="0"/>
              </a:rPr>
              <a:t>Physical violence or sexual violence and emotionally abusive, harassing and controlling behaviour that occurs between current or former established intimate partners. Children’s experience of intimate partner violence between parents is included in this category</a:t>
            </a:r>
            <a:endParaRPr lang="en-AU" sz="12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AU" sz="1200" b="1" i="0" u="none" strike="noStrike" kern="1200" dirty="0">
                <a:solidFill>
                  <a:srgbClr val="FFFFFF"/>
                </a:solidFill>
                <a:effectLst/>
                <a:latin typeface="Arial" panose="020B0604020202020204" pitchFamily="34" charset="0"/>
                <a:cs typeface="Arial" panose="020B0604020202020204" pitchFamily="34" charset="0"/>
              </a:rPr>
              <a:t>Non-partner sexual violence is </a:t>
            </a:r>
            <a:r>
              <a:rPr lang="en-AU" sz="1200" b="0" i="0" u="none" strike="noStrike" kern="1200" dirty="0">
                <a:solidFill>
                  <a:srgbClr val="2F2B20"/>
                </a:solidFill>
                <a:effectLst/>
                <a:latin typeface="Arial" panose="020B0604020202020204" pitchFamily="34" charset="0"/>
                <a:cs typeface="Arial" panose="020B0604020202020204" pitchFamily="34" charset="0"/>
              </a:rPr>
              <a:t>Sexual harassment, threats, trafficking, or assault from a someone who is not an established intimate partner, such as a stranger, friend, acquaintance, or romantic interest</a:t>
            </a:r>
            <a:endParaRPr lang="en-AU" sz="12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AU" sz="1200" b="1" i="0" u="none" strike="noStrike" kern="1200" dirty="0">
                <a:solidFill>
                  <a:srgbClr val="FFFFFF"/>
                </a:solidFill>
                <a:effectLst/>
                <a:latin typeface="Arial" panose="020B0604020202020204" pitchFamily="34" charset="0"/>
                <a:cs typeface="Arial" panose="020B0604020202020204" pitchFamily="34" charset="0"/>
              </a:rPr>
              <a:t>Child-to-parent violence is </a:t>
            </a:r>
            <a:r>
              <a:rPr lang="en-AU" sz="1200" b="0" i="0" u="none" strike="noStrike" kern="1200" dirty="0">
                <a:solidFill>
                  <a:srgbClr val="2F2B20"/>
                </a:solidFill>
                <a:effectLst/>
                <a:latin typeface="Arial" panose="020B0604020202020204" pitchFamily="34" charset="0"/>
                <a:cs typeface="Arial" panose="020B0604020202020204" pitchFamily="34" charset="0"/>
              </a:rPr>
              <a:t>Physical violence, sexual violence or emotionally abusive, harassing and controlling behaviour perpetrated by an individual against their parent or carer. This includes forms of adolescent family violence and elder abuse against parents</a:t>
            </a:r>
            <a:endParaRPr lang="en-AU" sz="12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AU" sz="1200" b="1" i="0" u="none" strike="noStrike" kern="1200" dirty="0">
                <a:solidFill>
                  <a:srgbClr val="FFFFFF"/>
                </a:solidFill>
                <a:effectLst/>
                <a:latin typeface="Arial" panose="020B0604020202020204" pitchFamily="34" charset="0"/>
                <a:cs typeface="Arial" panose="020B0604020202020204" pitchFamily="34" charset="0"/>
              </a:rPr>
              <a:t>Extended family violence is </a:t>
            </a:r>
            <a:r>
              <a:rPr lang="en-AU" sz="1200" b="0" i="0" u="none" strike="noStrike" kern="1200" dirty="0">
                <a:solidFill>
                  <a:srgbClr val="2F2B20"/>
                </a:solidFill>
                <a:effectLst/>
                <a:latin typeface="Arial" panose="020B0604020202020204" pitchFamily="34" charset="0"/>
                <a:cs typeface="Arial" panose="020B0604020202020204" pitchFamily="34" charset="0"/>
              </a:rPr>
              <a:t>Physical violence or emotionally abusive, harassing and controlling behaviour perpetrated by extended family members against someone in current, past, or proposed intimate partner relationship. This includes dowry abuse, “honour” killings, forced marriages and extended family and in-law abuse</a:t>
            </a:r>
            <a:endParaRPr lang="en-AU" sz="12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endParaRPr lang="en-AU" b="0" dirty="0"/>
          </a:p>
          <a:p>
            <a:pPr marL="0" algn="l" rtl="0" eaLnBrk="1" fontAlgn="t" latinLnBrk="0" hangingPunct="1">
              <a:lnSpc>
                <a:spcPct val="107000"/>
              </a:lnSpc>
              <a:spcBef>
                <a:spcPts val="0"/>
              </a:spcBef>
              <a:spcAft>
                <a:spcPts val="800"/>
              </a:spcAft>
            </a:pPr>
            <a:r>
              <a:rPr lang="en-GB" dirty="0"/>
              <a:t>Qual + quant + reviews – expands beyond traditional systematic review methods that prioritise quantitative data</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rPr>
              <a:t>Interventions </a:t>
            </a:r>
            <a:r>
              <a:rPr lang="en-GB" sz="1200" dirty="0">
                <a:latin typeface="Arial" panose="020B0604020202020204" pitchFamily="34" charset="0"/>
              </a:rPr>
              <a:t>- any program, strategy, tool, campaign, directive, or other activity designed to produce change or address a problem</a:t>
            </a:r>
          </a:p>
          <a:p>
            <a:pPr marL="0" algn="l" rtl="0" eaLnBrk="1" fontAlgn="t" latinLnBrk="0" hangingPunct="1">
              <a:lnSpc>
                <a:spcPct val="107000"/>
              </a:lnSpc>
              <a:spcBef>
                <a:spcPts val="0"/>
              </a:spcBef>
              <a:spcAft>
                <a:spcPts val="800"/>
              </a:spcAft>
            </a:pPr>
            <a:endParaRPr lang="en-AU" b="0" dirty="0"/>
          </a:p>
        </p:txBody>
      </p:sp>
      <p:sp>
        <p:nvSpPr>
          <p:cNvPr id="4" name="Slide Number Placeholder 3"/>
          <p:cNvSpPr>
            <a:spLocks noGrp="1"/>
          </p:cNvSpPr>
          <p:nvPr>
            <p:ph type="sldNum" sz="quarter" idx="5"/>
          </p:nvPr>
        </p:nvSpPr>
        <p:spPr/>
        <p:txBody>
          <a:bodyPr/>
          <a:lstStyle/>
          <a:p>
            <a:fld id="{9ABF94EA-B875-4137-9173-AFC01B181FE4}" type="slidenum">
              <a:rPr lang="en-AU" smtClean="0"/>
              <a:t>13</a:t>
            </a:fld>
            <a:endParaRPr lang="en-AU"/>
          </a:p>
        </p:txBody>
      </p:sp>
    </p:spTree>
    <p:extLst>
      <p:ext uri="{BB962C8B-B14F-4D97-AF65-F5344CB8AC3E}">
        <p14:creationId xmlns:p14="http://schemas.microsoft.com/office/powerpoint/2010/main" val="152461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AU" dirty="0"/>
              <a:t>3x sources</a:t>
            </a:r>
          </a:p>
          <a:p>
            <a:endParaRPr lang="en-AU" dirty="0"/>
          </a:p>
          <a:p>
            <a:pPr marL="171450" indent="-171450">
              <a:buFontTx/>
              <a:buChar char="-"/>
            </a:pPr>
            <a:r>
              <a:rPr lang="en-AU" dirty="0"/>
              <a:t>Adapted from National Plan </a:t>
            </a:r>
          </a:p>
          <a:p>
            <a:pPr marL="171450" indent="-171450">
              <a:buFontTx/>
              <a:buChar char="-"/>
            </a:pPr>
            <a:r>
              <a:rPr lang="en-AU" dirty="0"/>
              <a:t>Stakeholder consultations</a:t>
            </a:r>
          </a:p>
          <a:p>
            <a:pPr marL="171450" indent="-171450">
              <a:buFontTx/>
              <a:buChar char="-"/>
            </a:pPr>
            <a:r>
              <a:rPr lang="en-AU" dirty="0"/>
              <a:t>Scoping review</a:t>
            </a:r>
          </a:p>
          <a:p>
            <a:pPr marL="0" indent="0">
              <a:buFontTx/>
              <a:buNone/>
            </a:pPr>
            <a:endParaRPr lang="en-AU" dirty="0"/>
          </a:p>
          <a:p>
            <a:pPr marL="0" indent="0">
              <a:buFontTx/>
              <a:buNone/>
            </a:pPr>
            <a:r>
              <a:rPr lang="en-AU" dirty="0"/>
              <a:t>Ongoing process of categorisation and can change with the state of the literature </a:t>
            </a:r>
          </a:p>
          <a:p>
            <a:pPr marL="0" indent="0">
              <a:buFontTx/>
              <a:buNone/>
            </a:pPr>
            <a:endParaRPr lang="en-AU" dirty="0"/>
          </a:p>
          <a:p>
            <a:pPr marL="0" indent="0">
              <a:buFontTx/>
              <a:buNone/>
            </a:pPr>
            <a:r>
              <a:rPr lang="en-AU" dirty="0"/>
              <a:t>All eligible studies are categorised into the 4 domains and then these are used to feed into our EGM and intervention review outputs.</a:t>
            </a:r>
          </a:p>
          <a:p>
            <a:pPr marL="0" indent="0">
              <a:buFontTx/>
              <a:buNone/>
            </a:pPr>
            <a:endParaRPr lang="en-AU" dirty="0"/>
          </a:p>
          <a:p>
            <a:r>
              <a:rPr lang="en-AU" sz="1200" dirty="0"/>
              <a:t>Living resource: To date, we include 1500+ studies across these 4 domains</a:t>
            </a:r>
          </a:p>
          <a:p>
            <a:pPr marL="0" indent="0">
              <a:buFontTx/>
              <a:buNone/>
            </a:pPr>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14</a:t>
            </a:fld>
            <a:endParaRPr lang="en-AU"/>
          </a:p>
        </p:txBody>
      </p:sp>
    </p:spTree>
    <p:extLst>
      <p:ext uri="{BB962C8B-B14F-4D97-AF65-F5344CB8AC3E}">
        <p14:creationId xmlns:p14="http://schemas.microsoft.com/office/powerpoint/2010/main" val="183848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15</a:t>
            </a:fld>
            <a:endParaRPr lang="en-AU"/>
          </a:p>
        </p:txBody>
      </p:sp>
    </p:spTree>
    <p:extLst>
      <p:ext uri="{BB962C8B-B14F-4D97-AF65-F5344CB8AC3E}">
        <p14:creationId xmlns:p14="http://schemas.microsoft.com/office/powerpoint/2010/main" val="46039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16</a:t>
            </a:fld>
            <a:endParaRPr lang="en-AU"/>
          </a:p>
        </p:txBody>
      </p:sp>
    </p:spTree>
    <p:extLst>
      <p:ext uri="{BB962C8B-B14F-4D97-AF65-F5344CB8AC3E}">
        <p14:creationId xmlns:p14="http://schemas.microsoft.com/office/powerpoint/2010/main" val="418730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ABF94EA-B875-4137-9173-AFC01B181FE4}" type="slidenum">
              <a:rPr lang="en-AU" smtClean="0"/>
              <a:t>17</a:t>
            </a:fld>
            <a:endParaRPr lang="en-AU"/>
          </a:p>
        </p:txBody>
      </p:sp>
    </p:spTree>
    <p:extLst>
      <p:ext uri="{BB962C8B-B14F-4D97-AF65-F5344CB8AC3E}">
        <p14:creationId xmlns:p14="http://schemas.microsoft.com/office/powerpoint/2010/main" val="343518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19</a:t>
            </a:fld>
            <a:endParaRPr lang="en-AU"/>
          </a:p>
        </p:txBody>
      </p:sp>
    </p:spTree>
    <p:extLst>
      <p:ext uri="{BB962C8B-B14F-4D97-AF65-F5344CB8AC3E}">
        <p14:creationId xmlns:p14="http://schemas.microsoft.com/office/powerpoint/2010/main" val="2353053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AU" dirty="0"/>
              <a:t>We expect to release the website to the public on 8</a:t>
            </a:r>
            <a:r>
              <a:rPr lang="en-AU" baseline="30000" dirty="0"/>
              <a:t>th</a:t>
            </a:r>
            <a:r>
              <a:rPr lang="en-AU" dirty="0"/>
              <a:t> September 2023. Please sign up to the ANROWS mailing list to receive information about the launch event being held in Queensland.</a:t>
            </a:r>
            <a:endParaRPr lang="en-AU"/>
          </a:p>
        </p:txBody>
      </p:sp>
      <p:sp>
        <p:nvSpPr>
          <p:cNvPr id="4" name="Slide Number Placeholder 3"/>
          <p:cNvSpPr>
            <a:spLocks noGrp="1"/>
          </p:cNvSpPr>
          <p:nvPr>
            <p:ph type="sldNum" sz="quarter" idx="5"/>
          </p:nvPr>
        </p:nvSpPr>
        <p:spPr/>
        <p:txBody>
          <a:bodyPr/>
          <a:lstStyle/>
          <a:p>
            <a:fld id="{9ABF94EA-B875-4137-9173-AFC01B181FE4}" type="slidenum">
              <a:rPr lang="en-AU" smtClean="0"/>
              <a:t>21</a:t>
            </a:fld>
            <a:endParaRPr lang="en-AU"/>
          </a:p>
        </p:txBody>
      </p:sp>
    </p:spTree>
    <p:extLst>
      <p:ext uri="{BB962C8B-B14F-4D97-AF65-F5344CB8AC3E}">
        <p14:creationId xmlns:p14="http://schemas.microsoft.com/office/powerpoint/2010/main" val="325039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14300" indent="0">
              <a:buFont typeface="+mj-lt"/>
              <a:buNone/>
            </a:pPr>
            <a:r>
              <a:rPr lang="en-US">
                <a:latin typeface="Arial" panose="020B0604020202020204" pitchFamily="34" charset="0"/>
              </a:rPr>
              <a:t>Today, our presentation will:</a:t>
            </a:r>
          </a:p>
          <a:p>
            <a:pPr marL="571500" indent="-457200">
              <a:buFont typeface="+mj-lt"/>
              <a:buAutoNum type="arabicPeriod"/>
            </a:pPr>
            <a:r>
              <a:rPr lang="en-US">
                <a:latin typeface="Arial" panose="020B0604020202020204" pitchFamily="34" charset="0"/>
              </a:rPr>
              <a:t>Provide the Background and Methodology of the Evidence Portal</a:t>
            </a:r>
          </a:p>
          <a:p>
            <a:pPr marL="571500" indent="-457200">
              <a:buFont typeface="+mj-lt"/>
              <a:buAutoNum type="arabicPeriod"/>
            </a:pPr>
            <a:endParaRPr lang="en-US">
              <a:latin typeface="Arial" panose="020B0604020202020204" pitchFamily="34" charset="0"/>
            </a:endParaRPr>
          </a:p>
          <a:p>
            <a:pPr marL="571500" indent="-457200">
              <a:buFont typeface="+mj-lt"/>
              <a:buAutoNum type="arabicPeriod"/>
            </a:pPr>
            <a:r>
              <a:rPr lang="en-US">
                <a:latin typeface="Arial" panose="020B0604020202020204" pitchFamily="34" charset="0"/>
              </a:rPr>
              <a:t>Demonstrate how the Evidence Portal works</a:t>
            </a:r>
          </a:p>
          <a:p>
            <a:pPr marL="571500" indent="-457200">
              <a:buFont typeface="+mj-lt"/>
              <a:buAutoNum type="arabicPeriod"/>
            </a:pPr>
            <a:endParaRPr lang="en-US">
              <a:latin typeface="Arial" panose="020B0604020202020204" pitchFamily="34" charset="0"/>
            </a:endParaRPr>
          </a:p>
          <a:p>
            <a:pPr marL="571500" indent="-457200">
              <a:buFont typeface="+mj-lt"/>
              <a:buAutoNum type="arabicPeriod"/>
            </a:pPr>
            <a:r>
              <a:rPr lang="en-US">
                <a:latin typeface="Arial" panose="020B0604020202020204" pitchFamily="34" charset="0"/>
              </a:rPr>
              <a:t>Identify ways that the Evidence Portal could support your work</a:t>
            </a:r>
          </a:p>
          <a:p>
            <a:pPr marL="571500" indent="-457200">
              <a:buFont typeface="+mj-lt"/>
              <a:buAutoNum type="arabicPeriod"/>
            </a:pPr>
            <a:endParaRPr lang="en-US">
              <a:latin typeface="Arial" panose="020B0604020202020204" pitchFamily="34" charset="0"/>
            </a:endParaRPr>
          </a:p>
          <a:p>
            <a:pPr marL="571500" indent="-457200">
              <a:buFont typeface="+mj-lt"/>
              <a:buAutoNum type="arabicPeriod"/>
            </a:pPr>
            <a:r>
              <a:rPr lang="en-US">
                <a:latin typeface="Arial" panose="020B0604020202020204" pitchFamily="34" charset="0"/>
              </a:rPr>
              <a:t>Explore a case study on </a:t>
            </a:r>
            <a:r>
              <a:rPr lang="en-AU" i="1">
                <a:latin typeface="Arial" panose="020B0604020202020204" pitchFamily="34" charset="0"/>
                <a:cs typeface="Arial" panose="020B0604020202020204" pitchFamily="34" charset="0"/>
              </a:rPr>
              <a:t>Australia’s National Research Agenda to end violence against women and children (ANRA) 2023-2028</a:t>
            </a:r>
          </a:p>
          <a:p>
            <a:pPr marL="571500" indent="-457200">
              <a:buFont typeface="+mj-lt"/>
              <a:buAutoNum type="arabicPeriod"/>
            </a:pPr>
            <a:endParaRPr lang="en-US"/>
          </a:p>
          <a:p>
            <a:r>
              <a:rPr lang="en-US"/>
              <a:t>The Evidence Portal is a large and complex project, so our aim of today’s presentation is to provide you with an understanding of the methodology underpinning the project and the scope of the project. It’s also a chance for us to share with you some key elements of the Evidence Portal. Our plan for disseminating the portal and getting the word out there is ongoing, so we won’t cover all elements in detail today. However, these will be the subject of future presentations/events.</a:t>
            </a:r>
          </a:p>
          <a:p>
            <a:endParaRPr lang="en-US"/>
          </a:p>
          <a:p>
            <a:r>
              <a:rPr lang="en-US" b="1"/>
              <a:t>This forum is a way for us to educate you about the Evidence Portal before its official launch on the 18</a:t>
            </a:r>
            <a:r>
              <a:rPr lang="en-US" b="1" baseline="30000"/>
              <a:t>th</a:t>
            </a:r>
            <a:r>
              <a:rPr lang="en-US" b="1"/>
              <a:t> August 2023.</a:t>
            </a:r>
          </a:p>
        </p:txBody>
      </p:sp>
      <p:sp>
        <p:nvSpPr>
          <p:cNvPr id="4" name="Slide Number Placeholder 3"/>
          <p:cNvSpPr>
            <a:spLocks noGrp="1"/>
          </p:cNvSpPr>
          <p:nvPr>
            <p:ph type="sldNum" sz="quarter" idx="5"/>
          </p:nvPr>
        </p:nvSpPr>
        <p:spPr/>
        <p:txBody>
          <a:bodyPr/>
          <a:lstStyle/>
          <a:p>
            <a:fld id="{9ABF94EA-B875-4137-9173-AFC01B181FE4}" type="slidenum">
              <a:rPr lang="en-AU" smtClean="0"/>
              <a:t>2</a:t>
            </a:fld>
            <a:endParaRPr lang="en-AU"/>
          </a:p>
        </p:txBody>
      </p:sp>
    </p:spTree>
    <p:extLst>
      <p:ext uri="{BB962C8B-B14F-4D97-AF65-F5344CB8AC3E}">
        <p14:creationId xmlns:p14="http://schemas.microsoft.com/office/powerpoint/2010/main" val="209580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AU" dirty="0"/>
              <a:t>Our advisory group is largely made up of subject matter experts across the VAW sector but also expert methodologists. In particular, we have partnered with Associate Professor Angela Higginson from Queensland University of Technology and Dr Liz Eggins from Griffith University. These academics provided specialist systematic review and critical appraisal support. </a:t>
            </a:r>
          </a:p>
          <a:p>
            <a:endParaRPr lang="en-AU" dirty="0"/>
          </a:p>
          <a:p>
            <a:r>
              <a:rPr lang="en-AU" dirty="0"/>
              <a:t>Our policy reference group has policy representatives from around Australia.</a:t>
            </a:r>
          </a:p>
          <a:p>
            <a:endParaRPr lang="en-AU" dirty="0"/>
          </a:p>
          <a:p>
            <a:r>
              <a:rPr lang="en-AU" dirty="0"/>
              <a:t>I would like to gratefully acknowledge the support provided by both groups during our consultations.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also held consultations with other organisations and groups internationally (majority from the UK) who have implemented similar evidence portal or ‘what works’ projects in order to gain insights/learnings from them to improve our own project.</a:t>
            </a:r>
          </a:p>
          <a:p>
            <a:endParaRPr lang="en-AU" dirty="0"/>
          </a:p>
          <a:p>
            <a:r>
              <a:rPr lang="en-AU" dirty="0"/>
              <a:t>Lastly, I would like to acknowledge the hard work of our Evidence Portal research team, including Charlotte who is with me today, but also our current staff Dr Lizzy Watt, Dr Rebecca Pollard, Rhiannon Smith, and our group of casual research assistants.</a:t>
            </a:r>
          </a:p>
        </p:txBody>
      </p:sp>
      <p:sp>
        <p:nvSpPr>
          <p:cNvPr id="4" name="Slide Number Placeholder 3"/>
          <p:cNvSpPr>
            <a:spLocks noGrp="1"/>
          </p:cNvSpPr>
          <p:nvPr>
            <p:ph type="sldNum" sz="quarter" idx="5"/>
          </p:nvPr>
        </p:nvSpPr>
        <p:spPr/>
        <p:txBody>
          <a:bodyPr/>
          <a:lstStyle/>
          <a:p>
            <a:fld id="{9ABF94EA-B875-4137-9173-AFC01B181FE4}" type="slidenum">
              <a:rPr lang="en-AU" smtClean="0"/>
              <a:t>3</a:t>
            </a:fld>
            <a:endParaRPr lang="en-AU"/>
          </a:p>
        </p:txBody>
      </p:sp>
    </p:spTree>
    <p:extLst>
      <p:ext uri="{BB962C8B-B14F-4D97-AF65-F5344CB8AC3E}">
        <p14:creationId xmlns:p14="http://schemas.microsoft.com/office/powerpoint/2010/main" val="13833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highlight>
                  <a:srgbClr val="FFFF00"/>
                </a:highlight>
                <a:latin typeface="Minion Pro" panose="02040503050306020203" pitchFamily="18" charset="0"/>
                <a:ea typeface="Calibri" panose="020F0502020204030204" pitchFamily="34" charset="0"/>
                <a:cs typeface="Arial" panose="020B0604020202020204" pitchFamily="34" charset="0"/>
              </a:rPr>
              <a:t>Evaluations of interventions are one tool to determine what may work for your community or population. While there is much merit in bringing the evaluations together into one place, other forms of evidence should also be used to complement what the Evidence Portal can tell us about ‘what works’. For example, practice knowledge and lived experienced may be captured in the Evidence Portal, but only when situated within an evaluation, so our picture of this knowledge may be incomplete.</a:t>
            </a:r>
            <a:endParaRPr lang="en-AU" sz="1800">
              <a:effectLst/>
              <a:latin typeface="Minion Pro" panose="02040503050306020203" pitchFamily="18" charset="0"/>
              <a:ea typeface="Calibri" panose="020F0502020204030204" pitchFamily="34" charset="0"/>
              <a:cs typeface="Arial" panose="020B0604020202020204" pitchFamily="34" charset="0"/>
            </a:endParaRPr>
          </a:p>
          <a:p>
            <a:pPr algn="l"/>
            <a:endParaRPr lang="en-AU"/>
          </a:p>
          <a:p>
            <a:pPr algn="l"/>
            <a:r>
              <a:rPr lang="en-AU"/>
              <a:t>We don’t include process evaluations or implementation evaluations because our portal is more concerned with the “what works” to reduce and end VAW research question</a:t>
            </a:r>
          </a:p>
        </p:txBody>
      </p:sp>
      <p:sp>
        <p:nvSpPr>
          <p:cNvPr id="4" name="Slide Number Placeholder 3"/>
          <p:cNvSpPr>
            <a:spLocks noGrp="1"/>
          </p:cNvSpPr>
          <p:nvPr>
            <p:ph type="sldNum" sz="quarter" idx="5"/>
          </p:nvPr>
        </p:nvSpPr>
        <p:spPr/>
        <p:txBody>
          <a:bodyPr/>
          <a:lstStyle/>
          <a:p>
            <a:fld id="{9ABF94EA-B875-4137-9173-AFC01B181FE4}" type="slidenum">
              <a:rPr lang="en-AU" smtClean="0"/>
              <a:t>4</a:t>
            </a:fld>
            <a:endParaRPr lang="en-AU"/>
          </a:p>
        </p:txBody>
      </p:sp>
    </p:spTree>
    <p:extLst>
      <p:ext uri="{BB962C8B-B14F-4D97-AF65-F5344CB8AC3E}">
        <p14:creationId xmlns:p14="http://schemas.microsoft.com/office/powerpoint/2010/main" val="105415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j-lt"/>
              </a:rPr>
              <a:t>Firstly, what do we mean when we say evidence portal? It isn’t a new concept, and we aren’t the first evidence portal or ‘what works’ centre. The UK is about 10 years ahead of us in terms of funding and creating evidence portals.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j-lt"/>
              </a:rPr>
              <a:t>Broadly, evidence portals are a place to consolidate information about interventions to help people understand the evaluation literature on a particular topic. They have been used to help stakeholders get a sense of: </a:t>
            </a:r>
          </a:p>
          <a:p>
            <a:pPr marL="628650" lvl="1" indent="-171450">
              <a:buFont typeface="Arial" panose="020B0604020202020204" pitchFamily="34" charset="0"/>
              <a:buChar char="•"/>
            </a:pPr>
            <a:r>
              <a:rPr lang="en-GB" dirty="0">
                <a:latin typeface="+mj-lt"/>
              </a:rPr>
              <a:t>What intervention evaluation research exists, and are there gaps?</a:t>
            </a:r>
          </a:p>
          <a:p>
            <a:pPr marL="628650" lvl="1" indent="-171450">
              <a:buFont typeface="Arial" panose="020B0604020202020204" pitchFamily="34" charset="0"/>
              <a:buChar char="•"/>
            </a:pPr>
            <a:r>
              <a:rPr lang="en-GB" dirty="0">
                <a:latin typeface="+mj-lt"/>
              </a:rPr>
              <a:t>Do evaluations show whether an intervention works?</a:t>
            </a:r>
          </a:p>
          <a:p>
            <a:pPr marL="628650" lvl="1" indent="-171450">
              <a:buFont typeface="Arial" panose="020B0604020202020204" pitchFamily="34" charset="0"/>
              <a:buChar char="•"/>
            </a:pPr>
            <a:r>
              <a:rPr lang="en-GB" dirty="0">
                <a:latin typeface="+mj-lt"/>
              </a:rPr>
              <a:t>What should be considered during local implementation of interventions?</a:t>
            </a:r>
          </a:p>
          <a:p>
            <a:pPr marL="457200" lvl="1" indent="0">
              <a:buFont typeface="Arial" panose="020B0604020202020204" pitchFamily="34" charset="0"/>
              <a:buNone/>
            </a:pPr>
            <a:endParaRPr lang="en-GB" dirty="0">
              <a:latin typeface="+mj-lt"/>
            </a:endParaRPr>
          </a:p>
          <a:p>
            <a:pPr marL="0" lvl="0" indent="0">
              <a:buFont typeface="Arial" panose="020B0604020202020204" pitchFamily="34" charset="0"/>
              <a:buNone/>
            </a:pPr>
            <a:r>
              <a:rPr lang="en-GB" dirty="0">
                <a:latin typeface="+mj-lt"/>
              </a:rPr>
              <a:t>By evaluation, we are referring to social research methods that investigate the effectiveness (or “what works”) of interventions.</a:t>
            </a:r>
          </a:p>
          <a:p>
            <a:pPr marL="0" lvl="0" indent="0">
              <a:buFont typeface="Arial" panose="020B0604020202020204" pitchFamily="34" charset="0"/>
              <a:buNone/>
            </a:pPr>
            <a:endParaRPr lang="en-GB" dirty="0">
              <a:latin typeface="+mj-lt"/>
            </a:endParaRPr>
          </a:p>
          <a:p>
            <a:pPr marL="0" lvl="0" indent="0">
              <a:buFont typeface="Arial" panose="020B0604020202020204" pitchFamily="34" charset="0"/>
              <a:buNone/>
            </a:pPr>
            <a:r>
              <a:rPr lang="en-GB" dirty="0">
                <a:latin typeface="+mj-lt"/>
              </a:rPr>
              <a:t>By intervention, we mean any program, policy, strategy, tool, campaign, or directive that aims to produce change or address a problem. This is a wide definition that captures all sorts of approaches. It includes systems level policies, and also smaller-scale programs implemented in local settings. It includes programs as you might typically think of them (e.g., a set X-week long group therapy program) but it also includes things like policy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dirty="0">
                <a:effectLst/>
                <a:latin typeface="Minion Pro" panose="02040503050306020203" pitchFamily="18" charset="0"/>
                <a:ea typeface="Calibri" panose="020F0502020204030204" pitchFamily="34" charset="0"/>
                <a:cs typeface="Arial" panose="020B0604020202020204" pitchFamily="34" charset="0"/>
              </a:rPr>
              <a:t>Evidence portals, toolkits and “what works” centres have largely developed out of what White (2019, p. 4) calls the “fourth wave of the evidence revolution”, where “activities … seek to institutionalise the use of evidence in policy and practice”. Indeed, as Gough (2021) states, there is a need for research evidence to be accessible to policymakers, practitioners and decision-makers if it is to inform decision-making. Evidence portals fill this need by providing web-based information that summarises what is known about interventions from research on a given topic (Gough &amp; White, 2018). By providing a curated picture of the available evidence, evidence portals can offer a solution to a variety of potential barriers that decision-makers may face in accessing high-quality evaluation evidence. These may include factors such as an overwhelming number of research papers on a topic, technical language, or limited time to assess the full body of evidence (Gough, 2021). Evidence portals can also offer a solution to a tendency towards cherry-picking evidence based on availability, accessibility or other biases (</a:t>
            </a:r>
            <a:r>
              <a:rPr lang="en-AU" sz="1800" dirty="0" err="1">
                <a:effectLst/>
                <a:latin typeface="Minion Pro" panose="02040503050306020203" pitchFamily="18" charset="0"/>
                <a:ea typeface="Times New Roman" panose="02020603050405020304" pitchFamily="18" charset="0"/>
                <a:cs typeface="Times New Roman" panose="02020603050405020304" pitchFamily="18" charset="0"/>
              </a:rPr>
              <a:t>Hoces</a:t>
            </a:r>
            <a:r>
              <a:rPr lang="en-AU" sz="1800" dirty="0">
                <a:effectLst/>
                <a:latin typeface="Minion Pro" panose="02040503050306020203" pitchFamily="18" charset="0"/>
                <a:ea typeface="Times New Roman" panose="02020603050405020304" pitchFamily="18" charset="0"/>
                <a:cs typeface="Times New Roman" panose="02020603050405020304" pitchFamily="18" charset="0"/>
              </a:rPr>
              <a:t> de la Guardia et al., 2020; </a:t>
            </a:r>
            <a:r>
              <a:rPr lang="en-AU" sz="1800" dirty="0">
                <a:effectLst/>
                <a:latin typeface="Minion Pro" panose="02040503050306020203" pitchFamily="18" charset="0"/>
                <a:ea typeface="Calibri" panose="020F0502020204030204" pitchFamily="34" charset="0"/>
                <a:cs typeface="Arial" panose="020B0604020202020204" pitchFamily="34" charset="0"/>
              </a:rPr>
              <a:t>Schuller-Martínez et al., 2021</a:t>
            </a:r>
            <a:r>
              <a:rPr lang="en-AU" sz="1800" dirty="0">
                <a:effectLst/>
                <a:latin typeface="Minion Pro" panose="02040503050306020203" pitchFamily="18" charset="0"/>
                <a:ea typeface="Times New Roman" panose="02020603050405020304" pitchFamily="18" charset="0"/>
                <a:cs typeface="Times New Roman" panose="02020603050405020304" pitchFamily="18" charset="0"/>
              </a:rPr>
              <a:t>). </a:t>
            </a:r>
            <a:endParaRPr lang="en-AU" sz="1800" dirty="0">
              <a:effectLst/>
              <a:latin typeface="Minion Pro" panose="02040503050306020203"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j-lt"/>
            </a:endParaRPr>
          </a:p>
          <a:p>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5</a:t>
            </a:fld>
            <a:endParaRPr lang="en-AU"/>
          </a:p>
        </p:txBody>
      </p:sp>
    </p:spTree>
    <p:extLst>
      <p:ext uri="{BB962C8B-B14F-4D97-AF65-F5344CB8AC3E}">
        <p14:creationId xmlns:p14="http://schemas.microsoft.com/office/powerpoint/2010/main" val="214742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highlight>
                  <a:srgbClr val="FFFF00"/>
                </a:highlight>
                <a:latin typeface="+mj-lt"/>
              </a:rPr>
              <a:t>The Evidence Portal consolidates information into one place and synthesises it so that you don’t need to trawl through many individual papers</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Evaluation evidence is an important component to knowing ‘what works’ or what interventions might be worth funding, implementing, and researching</a:t>
            </a:r>
          </a:p>
          <a:p>
            <a:endParaRPr lang="en-AU"/>
          </a:p>
          <a:p>
            <a:endParaRPr lang="en-AU"/>
          </a:p>
        </p:txBody>
      </p:sp>
      <p:sp>
        <p:nvSpPr>
          <p:cNvPr id="4" name="Slide Number Placeholder 3"/>
          <p:cNvSpPr>
            <a:spLocks noGrp="1"/>
          </p:cNvSpPr>
          <p:nvPr>
            <p:ph type="sldNum" sz="quarter" idx="5"/>
          </p:nvPr>
        </p:nvSpPr>
        <p:spPr/>
        <p:txBody>
          <a:bodyPr/>
          <a:lstStyle/>
          <a:p>
            <a:fld id="{9ABF94EA-B875-4137-9173-AFC01B181FE4}" type="slidenum">
              <a:rPr lang="en-AU" smtClean="0"/>
              <a:t>6</a:t>
            </a:fld>
            <a:endParaRPr lang="en-AU"/>
          </a:p>
        </p:txBody>
      </p:sp>
    </p:spTree>
    <p:extLst>
      <p:ext uri="{BB962C8B-B14F-4D97-AF65-F5344CB8AC3E}">
        <p14:creationId xmlns:p14="http://schemas.microsoft.com/office/powerpoint/2010/main" val="228793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Huge amount of evaluation evidence out there</a:t>
            </a:r>
          </a:p>
          <a:p>
            <a:endParaRPr lang="en-GB" dirty="0"/>
          </a:p>
          <a:p>
            <a:r>
              <a:rPr lang="en-GB" dirty="0"/>
              <a:t>This is just on one program. Imagine repeating this if you were searching across multiple initiatives!</a:t>
            </a:r>
          </a:p>
          <a:p>
            <a:endParaRPr lang="en-GB" dirty="0"/>
          </a:p>
          <a:p>
            <a:r>
              <a:rPr lang="en-GB" dirty="0"/>
              <a:t>Also note that because we read the papers, we can group them together and tell the end user about the nature of them quicker than reading the full article (e.g., tagging all MBCPs that include modules on parenting, or all MBCPs that require mandated attendance from courts versus voluntary attendance). Some people may also use different terms of MBCPs, such as “domestic abuse program”</a:t>
            </a:r>
          </a:p>
          <a:p>
            <a:endParaRPr lang="en-GB" dirty="0"/>
          </a:p>
          <a:p>
            <a:r>
              <a:rPr lang="en-GB" dirty="0"/>
              <a:t>This is a good example of how we might bring together evaluations into one portal that provides quicker/streamlined evidence of evaluations of interventions on a particular topic, such as MBCPs.</a:t>
            </a:r>
            <a:endParaRPr lang="en-AU" dirty="0"/>
          </a:p>
        </p:txBody>
      </p:sp>
      <p:sp>
        <p:nvSpPr>
          <p:cNvPr id="4" name="Slide Number Placeholder 3"/>
          <p:cNvSpPr>
            <a:spLocks noGrp="1"/>
          </p:cNvSpPr>
          <p:nvPr>
            <p:ph type="sldNum" sz="quarter" idx="5"/>
          </p:nvPr>
        </p:nvSpPr>
        <p:spPr/>
        <p:txBody>
          <a:bodyPr/>
          <a:lstStyle/>
          <a:p>
            <a:fld id="{9ABF94EA-B875-4137-9173-AFC01B181FE4}" type="slidenum">
              <a:rPr lang="en-AU" smtClean="0"/>
              <a:t>7</a:t>
            </a:fld>
            <a:endParaRPr lang="en-AU"/>
          </a:p>
        </p:txBody>
      </p:sp>
    </p:spTree>
    <p:extLst>
      <p:ext uri="{BB962C8B-B14F-4D97-AF65-F5344CB8AC3E}">
        <p14:creationId xmlns:p14="http://schemas.microsoft.com/office/powerpoint/2010/main" val="11069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GB"/>
              <a:t>Terms have also shifted over time.</a:t>
            </a:r>
          </a:p>
          <a:p>
            <a:endParaRPr lang="en-GB"/>
          </a:p>
          <a:p>
            <a:r>
              <a:rPr lang="en-GB"/>
              <a:t>Different countries may use slightly different words for the same concepts</a:t>
            </a:r>
            <a:r>
              <a:rPr lang="en-AU"/>
              <a:t>.</a:t>
            </a:r>
          </a:p>
          <a:p>
            <a:endParaRPr lang="en-AU"/>
          </a:p>
          <a:p>
            <a:r>
              <a:rPr lang="en-AU"/>
              <a:t>Not every paper actually uses the words “intervention to address VAW” in their title or abstract – some are much more obscure</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b="0"/>
              <a:t>**Talk about the terms and doing different searches </a:t>
            </a:r>
            <a:r>
              <a:rPr lang="en-AU" b="0" err="1"/>
              <a:t>e.g</a:t>
            </a:r>
            <a:r>
              <a:rPr lang="en-AU" b="0"/>
              <a:t> on GBV and VAW etc.</a:t>
            </a:r>
            <a:endParaRPr lang="en-AU"/>
          </a:p>
          <a:p>
            <a:endParaRPr lang="en-AU"/>
          </a:p>
          <a:p>
            <a:r>
              <a:rPr lang="en-AU" b="1"/>
              <a:t>All this to say that bringing together such a vast evidence base into one place will save time and resources for end users!</a:t>
            </a:r>
          </a:p>
          <a:p>
            <a:endParaRPr lang="en-AU" b="1"/>
          </a:p>
        </p:txBody>
      </p:sp>
      <p:sp>
        <p:nvSpPr>
          <p:cNvPr id="4" name="Slide Number Placeholder 3"/>
          <p:cNvSpPr>
            <a:spLocks noGrp="1"/>
          </p:cNvSpPr>
          <p:nvPr>
            <p:ph type="sldNum" sz="quarter" idx="5"/>
          </p:nvPr>
        </p:nvSpPr>
        <p:spPr/>
        <p:txBody>
          <a:bodyPr/>
          <a:lstStyle/>
          <a:p>
            <a:fld id="{9ABF94EA-B875-4137-9173-AFC01B181FE4}" type="slidenum">
              <a:rPr lang="en-AU" smtClean="0"/>
              <a:t>8</a:t>
            </a:fld>
            <a:endParaRPr lang="en-AU"/>
          </a:p>
        </p:txBody>
      </p:sp>
    </p:spTree>
    <p:extLst>
      <p:ext uri="{BB962C8B-B14F-4D97-AF65-F5344CB8AC3E}">
        <p14:creationId xmlns:p14="http://schemas.microsoft.com/office/powerpoint/2010/main" val="120767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AU"/>
              <a:t>The Evidence Portal is a publicly accessible website. It is designed to be a living resource that will be continuously updated with new knowledge.</a:t>
            </a:r>
          </a:p>
          <a:p>
            <a:endParaRPr lang="en-AU"/>
          </a:p>
          <a:p>
            <a:r>
              <a:rPr lang="en-AU"/>
              <a:t>On the website, we host our outputs. These are: </a:t>
            </a:r>
          </a:p>
          <a:p>
            <a:pPr marL="171450" indent="-171450">
              <a:buFont typeface="Arial" panose="020B0604020202020204" pitchFamily="34" charset="0"/>
              <a:buChar char="•"/>
            </a:pPr>
            <a:r>
              <a:rPr lang="en-AU"/>
              <a:t>Evidence and gap maps which provide a visual overview of the evidence</a:t>
            </a:r>
          </a:p>
          <a:p>
            <a:pPr marL="171450" indent="-171450">
              <a:buFont typeface="Arial" panose="020B0604020202020204" pitchFamily="34" charset="0"/>
              <a:buChar char="•"/>
            </a:pPr>
            <a:r>
              <a:rPr lang="en-AU"/>
              <a:t>A search tool to find interventions that we have catalogued </a:t>
            </a:r>
          </a:p>
          <a:p>
            <a:pPr marL="171450" indent="-171450">
              <a:buFont typeface="Arial" panose="020B0604020202020204" pitchFamily="34" charset="0"/>
              <a:buChar char="•"/>
            </a:pPr>
            <a:r>
              <a:rPr lang="en-AU"/>
              <a:t>Intervention reviews (i.e. the search results) that provide a summary about each intervention topic that we catalogue</a:t>
            </a:r>
          </a:p>
          <a:p>
            <a:pPr marL="171450" indent="-171450">
              <a:buFont typeface="Arial" panose="020B0604020202020204" pitchFamily="34" charset="0"/>
              <a:buChar char="•"/>
            </a:pPr>
            <a:r>
              <a:rPr lang="en-AU"/>
              <a:t>Two research tools. The first enables us to assess the methodological rigour (or risk of bias) of studies. The second allows us to estimate the effectiveness of interventions using quantitative results. </a:t>
            </a:r>
          </a:p>
          <a:p>
            <a:pPr marL="171450" indent="-171450">
              <a:buFont typeface="Arial" panose="020B0604020202020204" pitchFamily="34" charset="0"/>
              <a:buChar char="•"/>
            </a:pPr>
            <a:endParaRPr lang="en-AU"/>
          </a:p>
          <a:p>
            <a:pPr marL="0" indent="0">
              <a:buFont typeface="Arial" panose="020B0604020202020204" pitchFamily="34" charset="0"/>
              <a:buNone/>
            </a:pPr>
            <a:endParaRPr lang="en-AU"/>
          </a:p>
          <a:p>
            <a:pPr marL="0" indent="0">
              <a:buFont typeface="Arial" panose="020B0604020202020204" pitchFamily="34" charset="0"/>
              <a:buNone/>
            </a:pPr>
            <a:r>
              <a:rPr lang="en-AU" b="1"/>
              <a:t>Today, </a:t>
            </a:r>
            <a:r>
              <a:rPr lang="en-AU" b="0"/>
              <a:t>we’ll be talking you through the evidence and gap maps. We’ll briefly touch on the intervention finder and intervention reviews as well. First, however, I’ll start with the methodology that underpins all three of these outputs.</a:t>
            </a:r>
            <a:endParaRPr lang="en-AU" b="1"/>
          </a:p>
          <a:p>
            <a:pPr marL="0" indent="0">
              <a:buFont typeface="Arial" panose="020B0604020202020204" pitchFamily="34" charset="0"/>
              <a:buNone/>
            </a:pPr>
            <a:endParaRPr lang="en-AU"/>
          </a:p>
          <a:p>
            <a:pPr marL="0" indent="0">
              <a:buFont typeface="Arial" panose="020B0604020202020204" pitchFamily="34" charset="0"/>
              <a:buNone/>
            </a:pPr>
            <a:r>
              <a:rPr lang="en-AU"/>
              <a:t>Future Evidence Portal dissemination activities will take a deeper dive into the intervention reviews, and our research tools. </a:t>
            </a:r>
          </a:p>
        </p:txBody>
      </p:sp>
      <p:sp>
        <p:nvSpPr>
          <p:cNvPr id="4" name="Slide Number Placeholder 3"/>
          <p:cNvSpPr>
            <a:spLocks noGrp="1"/>
          </p:cNvSpPr>
          <p:nvPr>
            <p:ph type="sldNum" sz="quarter" idx="5"/>
          </p:nvPr>
        </p:nvSpPr>
        <p:spPr/>
        <p:txBody>
          <a:bodyPr/>
          <a:lstStyle/>
          <a:p>
            <a:fld id="{9ABF94EA-B875-4137-9173-AFC01B181FE4}" type="slidenum">
              <a:rPr lang="en-AU" smtClean="0"/>
              <a:t>9</a:t>
            </a:fld>
            <a:endParaRPr lang="en-AU"/>
          </a:p>
        </p:txBody>
      </p:sp>
    </p:spTree>
    <p:extLst>
      <p:ext uri="{BB962C8B-B14F-4D97-AF65-F5344CB8AC3E}">
        <p14:creationId xmlns:p14="http://schemas.microsoft.com/office/powerpoint/2010/main" val="2669807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7737"/>
            <a:ext cx="10058400" cy="1801238"/>
          </a:xfrm>
        </p:spPr>
        <p:txBody>
          <a:bodyPr anchor="b"/>
          <a:lstStyle>
            <a:lvl1pPr>
              <a:defRPr sz="4800">
                <a:ln>
                  <a:noFill/>
                </a:ln>
                <a:solidFill>
                  <a:srgbClr val="908F2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latin typeface="Minion Pro"/>
                <a:cs typeface="Minion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8" name="Straight Connector 7"/>
          <p:cNvCxnSpPr/>
          <p:nvPr userDrawn="1"/>
        </p:nvCxnSpPr>
        <p:spPr>
          <a:xfrm>
            <a:off x="1062136" y="4544065"/>
            <a:ext cx="9910665" cy="0"/>
          </a:xfrm>
          <a:prstGeom prst="line">
            <a:avLst/>
          </a:prstGeom>
          <a:ln w="12700"/>
        </p:spPr>
        <p:style>
          <a:lnRef idx="2">
            <a:schemeClr val="accent1"/>
          </a:lnRef>
          <a:fillRef idx="0">
            <a:schemeClr val="accent1"/>
          </a:fillRef>
          <a:effectRef idx="1">
            <a:schemeClr val="accent1"/>
          </a:effectRef>
          <a:fontRef idx="minor">
            <a:schemeClr val="tx1"/>
          </a:fontRef>
        </p:style>
      </p:cxnSp>
      <p:pic>
        <p:nvPicPr>
          <p:cNvPr id="9" name="Picture 8" descr="ANROWS Logo LARG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992865"/>
            <a:ext cx="4088385" cy="1469136"/>
          </a:xfrm>
          <a:prstGeom prst="rect">
            <a:avLst/>
          </a:prstGeom>
        </p:spPr>
      </p:pic>
      <p:sp>
        <p:nvSpPr>
          <p:cNvPr id="4" name="Rectangle 3"/>
          <p:cNvSpPr/>
          <p:nvPr userDrawn="1"/>
        </p:nvSpPr>
        <p:spPr>
          <a:xfrm>
            <a:off x="-1" y="1"/>
            <a:ext cx="12192001" cy="240467"/>
          </a:xfrm>
          <a:prstGeom prst="rect">
            <a:avLst/>
          </a:prstGeom>
          <a:gradFill flip="none" rotWithShape="1">
            <a:gsLst>
              <a:gs pos="100000">
                <a:srgbClr val="928F2B"/>
              </a:gs>
              <a:gs pos="70000">
                <a:srgbClr val="00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0" y="580097"/>
            <a:ext cx="12192000" cy="837540"/>
          </a:xfrm>
          <a:gradFill flip="none" rotWithShape="1">
            <a:gsLst>
              <a:gs pos="70000">
                <a:srgbClr val="000000"/>
              </a:gs>
              <a:gs pos="100000">
                <a:srgbClr val="928F2B"/>
              </a:gs>
            </a:gsLst>
            <a:lin ang="0" scaled="1"/>
            <a:tileRect/>
          </a:gradFill>
        </p:spPr>
        <p:txBody>
          <a:bodyPr lIns="576000" tIns="180000" bIns="90000" anchor="t" anchorCtr="0">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rot="5400000">
            <a:off x="6143987" y="3015682"/>
            <a:ext cx="6858000" cy="826635"/>
          </a:xfrm>
          <a:gradFill flip="none" rotWithShape="1">
            <a:gsLst>
              <a:gs pos="70000">
                <a:srgbClr val="000000"/>
              </a:gs>
              <a:gs pos="100000">
                <a:srgbClr val="928F2B"/>
              </a:gs>
            </a:gsLst>
            <a:lin ang="0" scaled="1"/>
            <a:tileRect/>
          </a:gradFill>
        </p:spPr>
        <p:txBody>
          <a:bodyPr wrap="square" lIns="576000" tIns="180000" bIns="90000" anchor="t" anchorCtr="0">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80097"/>
            <a:ext cx="12192000" cy="837540"/>
          </a:xfrm>
          <a:gradFill flip="none" rotWithShape="1">
            <a:gsLst>
              <a:gs pos="70000">
                <a:srgbClr val="000000"/>
              </a:gs>
              <a:gs pos="100000">
                <a:srgbClr val="928F2B"/>
              </a:gs>
            </a:gsLst>
            <a:lin ang="0" scaled="1"/>
            <a:tileRect/>
          </a:gradFill>
        </p:spPr>
        <p:txBody>
          <a:bodyPr lIns="576000" tIns="180000" bIns="90000" anchor="t" anchorCtr="0">
            <a:spAutoFit/>
          </a:bodyPr>
          <a:lstStyle>
            <a:lvl1pPr>
              <a:defRPr>
                <a:solidFill>
                  <a:schemeClr val="bg1"/>
                </a:solidFill>
                <a:latin typeface="Minion Pro" panose="02040503050306020203" pitchFamily="18"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599" y="1600200"/>
            <a:ext cx="10823375" cy="4388926"/>
          </a:xfrm>
        </p:spPr>
        <p:txBody>
          <a:bodyPr/>
          <a:lstStyle>
            <a:lvl1pPr>
              <a:defRPr>
                <a:latin typeface="Minion Pro" panose="02040503050306020203" pitchFamily="18" charset="0"/>
                <a:cs typeface="Arial" panose="020B0604020202020204" pitchFamily="34" charset="0"/>
              </a:defRPr>
            </a:lvl1pPr>
            <a:lvl2pPr>
              <a:defRPr>
                <a:latin typeface="Minion Pro" panose="02040503050306020203" pitchFamily="18" charset="0"/>
                <a:cs typeface="Arial" panose="020B0604020202020204" pitchFamily="34" charset="0"/>
              </a:defRPr>
            </a:lvl2pPr>
            <a:lvl3pPr>
              <a:defRPr>
                <a:latin typeface="Minion Pro" panose="02040503050306020203" pitchFamily="18" charset="0"/>
                <a:cs typeface="Arial" panose="020B0604020202020204" pitchFamily="34" charset="0"/>
              </a:defRPr>
            </a:lvl3pPr>
            <a:lvl4pPr>
              <a:defRPr>
                <a:latin typeface="Minion Pro" panose="02040503050306020203" pitchFamily="18" charset="0"/>
                <a:cs typeface="Arial" panose="020B0604020202020204" pitchFamily="34" charset="0"/>
              </a:defRPr>
            </a:lvl4pPr>
            <a:lvl5pPr>
              <a:defRPr>
                <a:latin typeface="Minion Pro" panose="02040503050306020203" pitchFamily="18"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223375"/>
            <a:ext cx="10212916" cy="1168400"/>
          </a:xfrm>
        </p:spPr>
        <p:txBody>
          <a:bodyPr anchor="t"/>
          <a:lstStyle>
            <a:lvl1pPr algn="l">
              <a:defRPr sz="3600" b="0" cap="none">
                <a:solidFill>
                  <a:srgbClr val="908F2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5" y="3589838"/>
            <a:ext cx="8180916" cy="1633538"/>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Rectangle 5"/>
          <p:cNvSpPr/>
          <p:nvPr userDrawn="1"/>
        </p:nvSpPr>
        <p:spPr>
          <a:xfrm>
            <a:off x="-1" y="1"/>
            <a:ext cx="12192001" cy="240467"/>
          </a:xfrm>
          <a:prstGeom prst="rect">
            <a:avLst/>
          </a:prstGeom>
          <a:gradFill flip="none" rotWithShape="1">
            <a:gsLst>
              <a:gs pos="100000">
                <a:srgbClr val="928F2B"/>
              </a:gs>
              <a:gs pos="70000">
                <a:srgbClr val="00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36192"/>
            <a:ext cx="5239572" cy="4167380"/>
          </a:xfrm>
        </p:spPr>
        <p:txBody>
          <a:bodyPr/>
          <a:lstStyle>
            <a:lvl1pPr>
              <a:spcAft>
                <a:spcPts val="600"/>
              </a:spcAft>
              <a:defRPr sz="2800">
                <a:latin typeface="Arial" panose="020B0604020202020204" pitchFamily="34" charset="0"/>
                <a:cs typeface="Arial" panose="020B0604020202020204" pitchFamily="34" charset="0"/>
              </a:defRPr>
            </a:lvl1pPr>
            <a:lvl2pPr>
              <a:spcAft>
                <a:spcPts val="600"/>
              </a:spcAft>
              <a:defRPr sz="2400">
                <a:latin typeface="Arial" panose="020B0604020202020204" pitchFamily="34" charset="0"/>
                <a:cs typeface="Arial" panose="020B0604020202020204" pitchFamily="34" charset="0"/>
              </a:defRPr>
            </a:lvl2pPr>
            <a:lvl3pPr>
              <a:spcAft>
                <a:spcPts val="600"/>
              </a:spcAft>
              <a:defRPr sz="2000">
                <a:latin typeface="Arial" panose="020B0604020202020204" pitchFamily="34" charset="0"/>
                <a:cs typeface="Arial" panose="020B0604020202020204" pitchFamily="34" charset="0"/>
              </a:defRPr>
            </a:lvl3pPr>
            <a:lvl4pPr>
              <a:spcAft>
                <a:spcPts val="600"/>
              </a:spcAft>
              <a:defRPr sz="1800">
                <a:latin typeface="Arial" panose="020B0604020202020204" pitchFamily="34" charset="0"/>
                <a:cs typeface="Arial" panose="020B0604020202020204" pitchFamily="34" charset="0"/>
              </a:defRPr>
            </a:lvl4pPr>
            <a:lvl5pPr>
              <a:spcAft>
                <a:spcPts val="600"/>
              </a:spcAft>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3625" y="1536192"/>
            <a:ext cx="5239572" cy="416738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0" y="580097"/>
            <a:ext cx="12192000" cy="837540"/>
          </a:xfrm>
          <a:gradFill flip="none" rotWithShape="1">
            <a:gsLst>
              <a:gs pos="70000">
                <a:srgbClr val="000000"/>
              </a:gs>
              <a:gs pos="100000">
                <a:srgbClr val="928F2B"/>
              </a:gs>
            </a:gsLst>
            <a:lin ang="0" scaled="1"/>
            <a:tileRect/>
          </a:gradFill>
        </p:spPr>
        <p:txBody>
          <a:bodyPr lIns="576000" tIns="180000" bIns="90000" anchor="t" anchorCtr="0">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229553" cy="639762"/>
          </a:xfrm>
        </p:spPr>
        <p:txBody>
          <a:bodyPr anchor="b">
            <a:noAutofit/>
          </a:bodyPr>
          <a:lstStyle>
            <a:lvl1pPr marL="0" indent="0" algn="ctr">
              <a:buNone/>
              <a:defRPr sz="2000" b="1">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229553" cy="3603842"/>
          </a:xfrm>
        </p:spPr>
        <p:txBody>
          <a:bodyPr/>
          <a:lstStyle>
            <a:lvl1pPr>
              <a:spcAft>
                <a:spcPts val="500"/>
              </a:spcAft>
              <a:defRPr sz="2400">
                <a:latin typeface="Arial" panose="020B0604020202020204" pitchFamily="34" charset="0"/>
                <a:cs typeface="Arial" panose="020B0604020202020204" pitchFamily="34" charset="0"/>
              </a:defRPr>
            </a:lvl1pPr>
            <a:lvl2pPr>
              <a:spcAft>
                <a:spcPts val="500"/>
              </a:spcAft>
              <a:defRPr sz="2000">
                <a:latin typeface="Arial" panose="020B0604020202020204" pitchFamily="34" charset="0"/>
                <a:cs typeface="Arial" panose="020B0604020202020204" pitchFamily="34" charset="0"/>
              </a:defRPr>
            </a:lvl2pPr>
            <a:lvl3pPr>
              <a:spcAft>
                <a:spcPts val="500"/>
              </a:spcAft>
              <a:defRPr sz="1800">
                <a:latin typeface="Arial" panose="020B0604020202020204" pitchFamily="34" charset="0"/>
                <a:cs typeface="Arial" panose="020B0604020202020204" pitchFamily="34" charset="0"/>
              </a:defRPr>
            </a:lvl3pPr>
            <a:lvl4pPr>
              <a:spcAft>
                <a:spcPts val="500"/>
              </a:spcAft>
              <a:defRPr sz="1600">
                <a:latin typeface="Arial" panose="020B0604020202020204" pitchFamily="34" charset="0"/>
                <a:cs typeface="Arial" panose="020B0604020202020204" pitchFamily="34" charset="0"/>
              </a:defRPr>
            </a:lvl4pPr>
            <a:lvl5pPr>
              <a:spcAft>
                <a:spcPts val="500"/>
              </a:spcAft>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53725" y="1535113"/>
            <a:ext cx="5229553" cy="639762"/>
          </a:xfrm>
        </p:spPr>
        <p:txBody>
          <a:bodyPr anchor="b">
            <a:noAutofit/>
          </a:bodyPr>
          <a:lstStyle>
            <a:lvl1pPr marL="0" indent="0" algn="ctr">
              <a:buNone/>
              <a:defRPr sz="2000" b="1">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3725" y="2174875"/>
            <a:ext cx="5229553" cy="3603842"/>
          </a:xfrm>
        </p:spPr>
        <p:txBody>
          <a:bodyPr/>
          <a:lstStyle>
            <a:lvl1pPr>
              <a:spcAft>
                <a:spcPts val="500"/>
              </a:spcAft>
              <a:defRPr sz="2400">
                <a:latin typeface="Arial" panose="020B0604020202020204" pitchFamily="34" charset="0"/>
                <a:cs typeface="Arial" panose="020B0604020202020204" pitchFamily="34" charset="0"/>
              </a:defRPr>
            </a:lvl1pPr>
            <a:lvl2pPr>
              <a:spcAft>
                <a:spcPts val="500"/>
              </a:spcAft>
              <a:defRPr sz="2000">
                <a:latin typeface="Arial" panose="020B0604020202020204" pitchFamily="34" charset="0"/>
                <a:cs typeface="Arial" panose="020B0604020202020204" pitchFamily="34" charset="0"/>
              </a:defRPr>
            </a:lvl2pPr>
            <a:lvl3pPr>
              <a:spcAft>
                <a:spcPts val="500"/>
              </a:spcAft>
              <a:defRPr sz="1800">
                <a:latin typeface="Arial" panose="020B0604020202020204" pitchFamily="34" charset="0"/>
                <a:cs typeface="Arial" panose="020B0604020202020204" pitchFamily="34" charset="0"/>
              </a:defRPr>
            </a:lvl3pPr>
            <a:lvl4pPr>
              <a:spcAft>
                <a:spcPts val="500"/>
              </a:spcAft>
              <a:defRPr sz="1600">
                <a:latin typeface="Arial" panose="020B0604020202020204" pitchFamily="34" charset="0"/>
                <a:cs typeface="Arial" panose="020B0604020202020204" pitchFamily="34" charset="0"/>
              </a:defRPr>
            </a:lvl4pPr>
            <a:lvl5pPr>
              <a:spcAft>
                <a:spcPts val="500"/>
              </a:spcAft>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0" y="580097"/>
            <a:ext cx="12192000" cy="837540"/>
          </a:xfrm>
          <a:gradFill flip="none" rotWithShape="1">
            <a:gsLst>
              <a:gs pos="70000">
                <a:srgbClr val="000000"/>
              </a:gs>
              <a:gs pos="100000">
                <a:srgbClr val="928F2B"/>
              </a:gs>
            </a:gsLst>
            <a:lin ang="0" scaled="1"/>
            <a:tileRect/>
          </a:gradFill>
        </p:spPr>
        <p:txBody>
          <a:bodyPr lIns="576000" tIns="180000" bIns="90000" anchor="t" anchorCtr="0">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580097"/>
            <a:ext cx="12192000" cy="837540"/>
          </a:xfrm>
          <a:gradFill flip="none" rotWithShape="1">
            <a:gsLst>
              <a:gs pos="70000">
                <a:srgbClr val="000000"/>
              </a:gs>
              <a:gs pos="100000">
                <a:srgbClr val="928F2B"/>
              </a:gs>
            </a:gsLst>
            <a:lin ang="0" scaled="1"/>
            <a:tileRect/>
          </a:gradFill>
        </p:spPr>
        <p:txBody>
          <a:bodyPr lIns="576000" tIns="180000" bIns="90000" anchor="t" anchorCtr="0">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7331" y="274995"/>
            <a:ext cx="1263904" cy="13339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399" y="4984552"/>
            <a:ext cx="11337199" cy="594360"/>
          </a:xfrm>
        </p:spPr>
        <p:txBody>
          <a:bodyPr anchor="b"/>
          <a:lstStyle>
            <a:lvl1pPr algn="ctr">
              <a:defRPr sz="2200" b="1">
                <a:solidFill>
                  <a:srgbClr val="908F2C"/>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406397" y="5585008"/>
            <a:ext cx="11337200" cy="609600"/>
          </a:xfrm>
        </p:spPr>
        <p:txBody>
          <a:bodyPr>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406399" y="381000"/>
            <a:ext cx="11337199" cy="460355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4902767"/>
            <a:ext cx="11441464" cy="594626"/>
          </a:xfrm>
        </p:spPr>
        <p:txBody>
          <a:bodyPr anchor="b"/>
          <a:lstStyle>
            <a:lvl1pPr algn="ctr">
              <a:defRPr sz="2200" b="1">
                <a:ln>
                  <a:noFill/>
                </a:ln>
                <a:solidFill>
                  <a:srgbClr val="908F2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0" y="1"/>
            <a:ext cx="12192000" cy="49027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5495278"/>
            <a:ext cx="11441465" cy="602494"/>
          </a:xfrm>
        </p:spPr>
        <p:txBody>
          <a:bodyPr>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23576"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923576"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3600" kern="1200" cap="none" spc="-100" baseline="0">
          <a:ln>
            <a:noFill/>
          </a:ln>
          <a:solidFill>
            <a:srgbClr val="908F2C"/>
          </a:solidFill>
          <a:effectLst/>
          <a:latin typeface="Minion Pro"/>
          <a:ea typeface="+mj-ea"/>
          <a:cs typeface="Minion Pro"/>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inion Pro"/>
          <a:ea typeface="+mn-ea"/>
          <a:cs typeface="Minion Pro"/>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inion Pro"/>
          <a:ea typeface="+mn-ea"/>
          <a:cs typeface="Minion Pro"/>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inion Pro"/>
          <a:ea typeface="+mn-ea"/>
          <a:cs typeface="Minion Pro"/>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inion Pro"/>
          <a:ea typeface="+mn-ea"/>
          <a:cs typeface="Minion Pro"/>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inion Pro"/>
          <a:ea typeface="+mn-ea"/>
          <a:cs typeface="Minion Pro"/>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videncepordev.wpengine.com/evidence/therapy-victims-survivors-pts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mailto:evidenceportal@anrows.org.au" TargetMode="External"/><Relationship Id="rId7"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hyperlink" Target="mailto:lorelei.hine@anrows.org.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817E08-15EE-51A3-6E4D-85BBA5D5ACFA}"/>
              </a:ext>
            </a:extLst>
          </p:cNvPr>
          <p:cNvSpPr txBox="1"/>
          <p:nvPr/>
        </p:nvSpPr>
        <p:spPr>
          <a:xfrm>
            <a:off x="709128" y="6018919"/>
            <a:ext cx="6677193" cy="369332"/>
          </a:xfrm>
          <a:prstGeom prst="rect">
            <a:avLst/>
          </a:prstGeom>
          <a:noFill/>
        </p:spPr>
        <p:txBody>
          <a:bodyPr wrap="square">
            <a:spAutoFit/>
          </a:bodyPr>
          <a:lstStyle/>
          <a:p>
            <a:r>
              <a:rPr lang="en-US">
                <a:solidFill>
                  <a:schemeClr val="bg1">
                    <a:lumMod val="65000"/>
                  </a:schemeClr>
                </a:solidFill>
                <a:latin typeface="Arial" panose="020B0604020202020204" pitchFamily="34" charset="0"/>
                <a:cs typeface="Arial" panose="020B0604020202020204" pitchFamily="34" charset="0"/>
              </a:rPr>
              <a:t>Presented by Lorelei Hine and Charlotte Bell</a:t>
            </a:r>
          </a:p>
        </p:txBody>
      </p:sp>
      <p:pic>
        <p:nvPicPr>
          <p:cNvPr id="5" name="Picture 4" descr="A blue and white background with white text&#10;&#10;Description automatically generated">
            <a:extLst>
              <a:ext uri="{FF2B5EF4-FFF2-40B4-BE49-F238E27FC236}">
                <a16:creationId xmlns:a16="http://schemas.microsoft.com/office/drawing/2014/main" id="{474B6BC6-EADE-3260-9218-5357C9C3FB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266" y="2914604"/>
            <a:ext cx="10553468" cy="3067101"/>
          </a:xfrm>
          <a:prstGeom prst="rect">
            <a:avLst/>
          </a:prstGeom>
        </p:spPr>
      </p:pic>
    </p:spTree>
    <p:extLst>
      <p:ext uri="{BB962C8B-B14F-4D97-AF65-F5344CB8AC3E}">
        <p14:creationId xmlns:p14="http://schemas.microsoft.com/office/powerpoint/2010/main" val="422797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459B-A69B-4F7E-8602-3533B1FBA0A9}"/>
              </a:ext>
            </a:extLst>
          </p:cNvPr>
          <p:cNvSpPr>
            <a:spLocks noGrp="1"/>
          </p:cNvSpPr>
          <p:nvPr>
            <p:ph type="title"/>
          </p:nvPr>
        </p:nvSpPr>
        <p:spPr>
          <a:xfrm>
            <a:off x="0" y="580097"/>
            <a:ext cx="12192000" cy="837540"/>
          </a:xfrm>
        </p:spPr>
        <p:txBody>
          <a:bodyPr anchor="t">
            <a:noAutofit/>
          </a:bodyPr>
          <a:lstStyle/>
          <a:p>
            <a:r>
              <a:rPr lang="en-US" dirty="0">
                <a:latin typeface="Arial" panose="020B0604020202020204" pitchFamily="34" charset="0"/>
              </a:rPr>
              <a:t>Overview of the Evidence Portal</a:t>
            </a:r>
            <a:endParaRPr lang="en-AU" dirty="0">
              <a:latin typeface="Arial" panose="020B0604020202020204" pitchFamily="34" charset="0"/>
            </a:endParaRPr>
          </a:p>
        </p:txBody>
      </p:sp>
      <p:graphicFrame>
        <p:nvGraphicFramePr>
          <p:cNvPr id="7" name="Content Placeholder 2">
            <a:extLst>
              <a:ext uri="{FF2B5EF4-FFF2-40B4-BE49-F238E27FC236}">
                <a16:creationId xmlns:a16="http://schemas.microsoft.com/office/drawing/2014/main" id="{68AFE770-C10D-5B5C-3C85-202411CE02BB}"/>
              </a:ext>
            </a:extLst>
          </p:cNvPr>
          <p:cNvGraphicFramePr>
            <a:graphicFrameLocks noGrp="1"/>
          </p:cNvGraphicFramePr>
          <p:nvPr>
            <p:ph idx="1"/>
            <p:extLst>
              <p:ext uri="{D42A27DB-BD31-4B8C-83A1-F6EECF244321}">
                <p14:modId xmlns:p14="http://schemas.microsoft.com/office/powerpoint/2010/main" val="3209149575"/>
              </p:ext>
            </p:extLst>
          </p:nvPr>
        </p:nvGraphicFramePr>
        <p:xfrm>
          <a:off x="811763" y="1660848"/>
          <a:ext cx="10198359" cy="48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52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F634F3E-4266-FEFB-F7AC-EFA52C3C3E73}"/>
              </a:ext>
            </a:extLst>
          </p:cNvPr>
          <p:cNvSpPr>
            <a:spLocks noGrp="1"/>
          </p:cNvSpPr>
          <p:nvPr>
            <p:ph sz="half" idx="1"/>
          </p:nvPr>
        </p:nvSpPr>
        <p:spPr>
          <a:xfrm>
            <a:off x="570522" y="1934777"/>
            <a:ext cx="5239572" cy="4167380"/>
          </a:xfrm>
        </p:spPr>
        <p:txBody>
          <a:bodyPr>
            <a:normAutofit/>
          </a:bodyPr>
          <a:lstStyle/>
          <a:p>
            <a:pPr marL="285750" indent="-285750">
              <a:lnSpc>
                <a:spcPct val="90000"/>
              </a:lnSpc>
            </a:pPr>
            <a:r>
              <a:rPr lang="en-US" sz="2600" kern="100" dirty="0"/>
              <a:t>Scientifically rigorous and replicable</a:t>
            </a:r>
            <a:endParaRPr lang="en-AU" sz="2600" kern="100" dirty="0"/>
          </a:p>
          <a:p>
            <a:pPr marL="285750" indent="-285750">
              <a:lnSpc>
                <a:spcPct val="90000"/>
              </a:lnSpc>
            </a:pPr>
            <a:r>
              <a:rPr lang="en-AU" sz="2600" kern="100" dirty="0"/>
              <a:t>Minimises</a:t>
            </a:r>
            <a:r>
              <a:rPr lang="en-US" sz="2600" kern="100" dirty="0"/>
              <a:t> bias and increases transparency</a:t>
            </a:r>
            <a:endParaRPr lang="en-AU" sz="2600" kern="100" dirty="0"/>
          </a:p>
          <a:p>
            <a:pPr marL="285750" indent="-285750">
              <a:lnSpc>
                <a:spcPct val="90000"/>
              </a:lnSpc>
            </a:pPr>
            <a:r>
              <a:rPr lang="en-US" sz="2600" kern="100" dirty="0"/>
              <a:t>Provides explicit guidance to manage and </a:t>
            </a:r>
            <a:r>
              <a:rPr lang="en-AU" sz="2600" kern="100" dirty="0"/>
              <a:t>synthesise</a:t>
            </a:r>
            <a:r>
              <a:rPr lang="en-US" sz="2600" kern="100" dirty="0"/>
              <a:t> large and complex bodies of research</a:t>
            </a:r>
          </a:p>
          <a:p>
            <a:pPr marL="285750" indent="-285750">
              <a:lnSpc>
                <a:spcPct val="90000"/>
              </a:lnSpc>
            </a:pPr>
            <a:r>
              <a:rPr lang="en-US" sz="2600" kern="100" dirty="0"/>
              <a:t>Allows us to easily group ‘like’ interventions together</a:t>
            </a:r>
          </a:p>
          <a:p>
            <a:pPr marL="285750" indent="-285750">
              <a:lnSpc>
                <a:spcPct val="90000"/>
              </a:lnSpc>
            </a:pPr>
            <a:endParaRPr lang="en-US" sz="2600" kern="100" dirty="0"/>
          </a:p>
        </p:txBody>
      </p:sp>
      <p:pic>
        <p:nvPicPr>
          <p:cNvPr id="2" name="Picture 1" descr="A close up of words&#10;&#10;Description automatically generated">
            <a:extLst>
              <a:ext uri="{FF2B5EF4-FFF2-40B4-BE49-F238E27FC236}">
                <a16:creationId xmlns:a16="http://schemas.microsoft.com/office/drawing/2014/main" id="{E69751E2-4216-3A68-E024-4C58B10DD3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1646" t="19954" r="7777" b="20268"/>
          <a:stretch/>
        </p:blipFill>
        <p:spPr>
          <a:xfrm>
            <a:off x="6381908" y="1934777"/>
            <a:ext cx="5810092" cy="4310358"/>
          </a:xfrm>
          <a:prstGeom prst="rect">
            <a:avLst/>
          </a:prstGeom>
          <a:noFill/>
        </p:spPr>
      </p:pic>
      <p:sp>
        <p:nvSpPr>
          <p:cNvPr id="7" name="Title 6">
            <a:extLst>
              <a:ext uri="{FF2B5EF4-FFF2-40B4-BE49-F238E27FC236}">
                <a16:creationId xmlns:a16="http://schemas.microsoft.com/office/drawing/2014/main" id="{6CE0363B-7E01-5511-F6E5-4A8814882C80}"/>
              </a:ext>
            </a:extLst>
          </p:cNvPr>
          <p:cNvSpPr>
            <a:spLocks noGrp="1"/>
          </p:cNvSpPr>
          <p:nvPr>
            <p:ph type="title"/>
          </p:nvPr>
        </p:nvSpPr>
        <p:spPr>
          <a:xfrm>
            <a:off x="0" y="579438"/>
            <a:ext cx="12192000" cy="838200"/>
          </a:xfrm>
        </p:spPr>
        <p:txBody>
          <a:bodyPr anchor="t">
            <a:normAutofit/>
          </a:bodyPr>
          <a:lstStyle/>
          <a:p>
            <a:r>
              <a:rPr lang="en-AU" dirty="0"/>
              <a:t>What is a systematic review?</a:t>
            </a:r>
          </a:p>
        </p:txBody>
      </p:sp>
    </p:spTree>
    <p:extLst>
      <p:ext uri="{BB962C8B-B14F-4D97-AF65-F5344CB8AC3E}">
        <p14:creationId xmlns:p14="http://schemas.microsoft.com/office/powerpoint/2010/main" val="210134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3">
            <a:extLst>
              <a:ext uri="{FF2B5EF4-FFF2-40B4-BE49-F238E27FC236}">
                <a16:creationId xmlns:a16="http://schemas.microsoft.com/office/drawing/2014/main" id="{D364D3EC-7CAF-DA1B-0BFE-5F14FB3820FC}"/>
              </a:ext>
            </a:extLst>
          </p:cNvPr>
          <p:cNvSpPr>
            <a:spLocks noGrp="1"/>
          </p:cNvSpPr>
          <p:nvPr>
            <p:ph type="title"/>
          </p:nvPr>
        </p:nvSpPr>
        <p:spPr>
          <a:xfrm>
            <a:off x="0" y="580097"/>
            <a:ext cx="12192000" cy="837540"/>
          </a:xfrm>
        </p:spPr>
        <p:txBody>
          <a:bodyPr anchor="t">
            <a:normAutofit/>
          </a:bodyPr>
          <a:lstStyle/>
          <a:p>
            <a:r>
              <a:rPr lang="en-US" dirty="0"/>
              <a:t>Evidence Portal methodology</a:t>
            </a:r>
          </a:p>
        </p:txBody>
      </p:sp>
      <p:pic>
        <p:nvPicPr>
          <p:cNvPr id="9" name="Content Placeholder 8" descr="A diagram of a diagram showing the structure of a diagram&#10;&#10;Description automatically generated">
            <a:extLst>
              <a:ext uri="{FF2B5EF4-FFF2-40B4-BE49-F238E27FC236}">
                <a16:creationId xmlns:a16="http://schemas.microsoft.com/office/drawing/2014/main" id="{686FFA20-2FF1-82FD-D58B-A2E507624CB9}"/>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835049" y="1417636"/>
            <a:ext cx="7734253" cy="5440363"/>
          </a:xfrm>
          <a:noFill/>
        </p:spPr>
      </p:pic>
    </p:spTree>
    <p:extLst>
      <p:ext uri="{BB962C8B-B14F-4D97-AF65-F5344CB8AC3E}">
        <p14:creationId xmlns:p14="http://schemas.microsoft.com/office/powerpoint/2010/main" val="211609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6C23-6D3B-F8F3-A15D-97C0D12E6544}"/>
              </a:ext>
            </a:extLst>
          </p:cNvPr>
          <p:cNvSpPr>
            <a:spLocks noGrp="1"/>
          </p:cNvSpPr>
          <p:nvPr>
            <p:ph type="title"/>
          </p:nvPr>
        </p:nvSpPr>
        <p:spPr>
          <a:xfrm>
            <a:off x="0" y="580097"/>
            <a:ext cx="12192000" cy="837540"/>
          </a:xfrm>
        </p:spPr>
        <p:txBody>
          <a:bodyPr anchor="t">
            <a:normAutofit/>
          </a:bodyPr>
          <a:lstStyle/>
          <a:p>
            <a:r>
              <a:rPr lang="en-GB"/>
              <a:t>What is included in the Evidence Portal?</a:t>
            </a:r>
            <a:endParaRPr lang="en-AU"/>
          </a:p>
        </p:txBody>
      </p:sp>
      <p:pic>
        <p:nvPicPr>
          <p:cNvPr id="4" name="Picture 3" descr="A diagram of a diagram&#10;&#10;Description automatically generated">
            <a:extLst>
              <a:ext uri="{FF2B5EF4-FFF2-40B4-BE49-F238E27FC236}">
                <a16:creationId xmlns:a16="http://schemas.microsoft.com/office/drawing/2014/main" id="{30EA6CCD-7BD4-7440-23B5-BD385D2660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2128" y="1417636"/>
            <a:ext cx="7712987" cy="5456935"/>
          </a:xfrm>
          <a:prstGeom prst="rect">
            <a:avLst/>
          </a:prstGeom>
          <a:noFill/>
        </p:spPr>
      </p:pic>
    </p:spTree>
    <p:extLst>
      <p:ext uri="{BB962C8B-B14F-4D97-AF65-F5344CB8AC3E}">
        <p14:creationId xmlns:p14="http://schemas.microsoft.com/office/powerpoint/2010/main" val="409059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97B3-0EB5-4861-AE9D-6BB03BE4DD24}"/>
              </a:ext>
            </a:extLst>
          </p:cNvPr>
          <p:cNvSpPr>
            <a:spLocks noGrp="1"/>
          </p:cNvSpPr>
          <p:nvPr>
            <p:ph type="title"/>
          </p:nvPr>
        </p:nvSpPr>
        <p:spPr>
          <a:xfrm>
            <a:off x="0" y="580098"/>
            <a:ext cx="12192000" cy="826635"/>
          </a:xfrm>
        </p:spPr>
        <p:txBody>
          <a:bodyPr/>
          <a:lstStyle/>
          <a:p>
            <a:r>
              <a:rPr lang="en-AU">
                <a:latin typeface="Arial" panose="020B0604020202020204" pitchFamily="34" charset="0"/>
              </a:rPr>
              <a:t>How have we organised the interventions?</a:t>
            </a:r>
          </a:p>
        </p:txBody>
      </p:sp>
      <p:graphicFrame>
        <p:nvGraphicFramePr>
          <p:cNvPr id="3" name="Table 2">
            <a:extLst>
              <a:ext uri="{FF2B5EF4-FFF2-40B4-BE49-F238E27FC236}">
                <a16:creationId xmlns:a16="http://schemas.microsoft.com/office/drawing/2014/main" id="{806D18CB-7EEB-7D50-6D9E-C07F0D036A16}"/>
              </a:ext>
            </a:extLst>
          </p:cNvPr>
          <p:cNvGraphicFramePr>
            <a:graphicFrameLocks noGrp="1"/>
          </p:cNvGraphicFramePr>
          <p:nvPr>
            <p:extLst>
              <p:ext uri="{D42A27DB-BD31-4B8C-83A1-F6EECF244321}">
                <p14:modId xmlns:p14="http://schemas.microsoft.com/office/powerpoint/2010/main" val="3393606436"/>
              </p:ext>
            </p:extLst>
          </p:nvPr>
        </p:nvGraphicFramePr>
        <p:xfrm>
          <a:off x="1402029" y="1666273"/>
          <a:ext cx="9387942" cy="4813841"/>
        </p:xfrm>
        <a:graphic>
          <a:graphicData uri="http://schemas.openxmlformats.org/drawingml/2006/table">
            <a:tbl>
              <a:tblPr firstRow="1" firstCol="1" bandRow="1">
                <a:tableStyleId>{B301B821-A1FF-4177-AEE7-76D212191A09}</a:tableStyleId>
              </a:tblPr>
              <a:tblGrid>
                <a:gridCol w="2332652">
                  <a:extLst>
                    <a:ext uri="{9D8B030D-6E8A-4147-A177-3AD203B41FA5}">
                      <a16:colId xmlns:a16="http://schemas.microsoft.com/office/drawing/2014/main" val="2779825589"/>
                    </a:ext>
                  </a:extLst>
                </a:gridCol>
                <a:gridCol w="7055290">
                  <a:extLst>
                    <a:ext uri="{9D8B030D-6E8A-4147-A177-3AD203B41FA5}">
                      <a16:colId xmlns:a16="http://schemas.microsoft.com/office/drawing/2014/main" val="2313381799"/>
                    </a:ext>
                  </a:extLst>
                </a:gridCol>
              </a:tblGrid>
              <a:tr h="439204">
                <a:tc>
                  <a:txBody>
                    <a:bodyPr/>
                    <a:lstStyle/>
                    <a:p>
                      <a:pPr algn="just">
                        <a:lnSpc>
                          <a:spcPct val="107000"/>
                        </a:lnSpc>
                        <a:spcAft>
                          <a:spcPts val="800"/>
                        </a:spcAft>
                      </a:pPr>
                      <a:r>
                        <a:rPr lang="en-AU" sz="2000" dirty="0">
                          <a:effectLst/>
                          <a:latin typeface="Arial" panose="020B0604020202020204" pitchFamily="34" charset="0"/>
                          <a:cs typeface="Arial" panose="020B0604020202020204" pitchFamily="34" charset="0"/>
                        </a:rPr>
                        <a:t>Domain</a:t>
                      </a:r>
                      <a:endParaRPr lang="en-A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tc>
                  <a:txBody>
                    <a:bodyPr/>
                    <a:lstStyle/>
                    <a:p>
                      <a:pPr algn="l">
                        <a:lnSpc>
                          <a:spcPct val="107000"/>
                        </a:lnSpc>
                        <a:spcAft>
                          <a:spcPts val="800"/>
                        </a:spcAft>
                      </a:pPr>
                      <a:r>
                        <a:rPr lang="en-AU" sz="2000">
                          <a:effectLst/>
                          <a:latin typeface="Arial" panose="020B0604020202020204" pitchFamily="34" charset="0"/>
                          <a:cs typeface="Arial" panose="020B0604020202020204" pitchFamily="34" charset="0"/>
                        </a:rPr>
                        <a:t>Intervention aims </a:t>
                      </a:r>
                      <a:endParaRPr lang="en-A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163629112"/>
                  </a:ext>
                </a:extLst>
              </a:tr>
              <a:tr h="830577">
                <a:tc>
                  <a:txBody>
                    <a:bodyPr/>
                    <a:lstStyle/>
                    <a:p>
                      <a:pPr algn="just">
                        <a:lnSpc>
                          <a:spcPct val="107000"/>
                        </a:lnSpc>
                        <a:spcAft>
                          <a:spcPts val="800"/>
                        </a:spcAft>
                      </a:pPr>
                      <a:r>
                        <a:rPr lang="en-AU" sz="1600">
                          <a:solidFill>
                            <a:schemeClr val="tx1"/>
                          </a:solidFill>
                          <a:effectLst/>
                          <a:latin typeface="Arial" panose="020B0604020202020204" pitchFamily="34" charset="0"/>
                          <a:cs typeface="Arial" panose="020B0604020202020204" pitchFamily="34" charset="0"/>
                        </a:rPr>
                        <a:t>Prevention </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60000"/>
                        <a:lumOff val="40000"/>
                      </a:schemeClr>
                    </a:solidFill>
                  </a:tcPr>
                </a:tc>
                <a:tc>
                  <a:txBody>
                    <a:bodyPr/>
                    <a:lstStyle/>
                    <a:p>
                      <a:pPr algn="l">
                        <a:lnSpc>
                          <a:spcPct val="107000"/>
                        </a:lnSpc>
                        <a:spcAft>
                          <a:spcPts val="800"/>
                        </a:spcAft>
                      </a:pPr>
                      <a:r>
                        <a:rPr lang="en-US" sz="1600">
                          <a:solidFill>
                            <a:schemeClr val="tx1"/>
                          </a:solidFill>
                          <a:effectLst/>
                          <a:latin typeface="Arial" panose="020B0604020202020204" pitchFamily="34" charset="0"/>
                          <a:cs typeface="Arial" panose="020B0604020202020204" pitchFamily="34" charset="0"/>
                        </a:rPr>
                        <a:t>To prevent the likelihood of violence against women happening by changing attitudes, knowledge, and behaviours</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2075717"/>
                  </a:ext>
                </a:extLst>
              </a:tr>
              <a:tr h="779266">
                <a:tc>
                  <a:txBody>
                    <a:bodyPr/>
                    <a:lstStyle/>
                    <a:p>
                      <a:pPr algn="just">
                        <a:lnSpc>
                          <a:spcPct val="107000"/>
                        </a:lnSpc>
                        <a:spcAft>
                          <a:spcPts val="800"/>
                        </a:spcAft>
                      </a:pPr>
                      <a:r>
                        <a:rPr lang="en-AU" sz="1600">
                          <a:solidFill>
                            <a:schemeClr val="tx1"/>
                          </a:solidFill>
                          <a:effectLst/>
                          <a:latin typeface="Arial" panose="020B0604020202020204" pitchFamily="34" charset="0"/>
                          <a:cs typeface="Arial" panose="020B0604020202020204" pitchFamily="34" charset="0"/>
                        </a:rPr>
                        <a:t>Early intervention</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60000"/>
                        <a:lumOff val="40000"/>
                      </a:schemeClr>
                    </a:solidFill>
                  </a:tcPr>
                </a:tc>
                <a:tc>
                  <a:txBody>
                    <a:bodyPr/>
                    <a:lstStyle/>
                    <a:p>
                      <a:pPr algn="l">
                        <a:lnSpc>
                          <a:spcPct val="107000"/>
                        </a:lnSpc>
                        <a:spcAft>
                          <a:spcPts val="800"/>
                        </a:spcAft>
                      </a:pPr>
                      <a:r>
                        <a:rPr lang="en-US" sz="1600">
                          <a:solidFill>
                            <a:schemeClr val="tx1"/>
                          </a:solidFill>
                          <a:effectLst/>
                          <a:latin typeface="Arial" panose="020B0604020202020204" pitchFamily="34" charset="0"/>
                          <a:cs typeface="Arial" panose="020B0604020202020204" pitchFamily="34" charset="0"/>
                        </a:rPr>
                        <a:t>To identify violence against women as early as possible and connect individuals to services</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78067699"/>
                  </a:ext>
                </a:extLst>
              </a:tr>
              <a:tr h="789440">
                <a:tc rowSpan="2">
                  <a:txBody>
                    <a:bodyPr/>
                    <a:lstStyle/>
                    <a:p>
                      <a:pPr algn="just">
                        <a:lnSpc>
                          <a:spcPct val="107000"/>
                        </a:lnSpc>
                        <a:spcAft>
                          <a:spcPts val="800"/>
                        </a:spcAft>
                      </a:pPr>
                      <a:r>
                        <a:rPr lang="en-AU" sz="1600">
                          <a:solidFill>
                            <a:schemeClr val="tx1"/>
                          </a:solidFill>
                          <a:effectLst/>
                          <a:latin typeface="Arial" panose="020B0604020202020204" pitchFamily="34" charset="0"/>
                          <a:cs typeface="Arial" panose="020B0604020202020204" pitchFamily="34" charset="0"/>
                        </a:rPr>
                        <a:t>Response</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60000"/>
                        <a:lumOff val="40000"/>
                      </a:schemeClr>
                    </a:solidFill>
                  </a:tcPr>
                </a:tc>
                <a:tc>
                  <a:txBody>
                    <a:bodyPr/>
                    <a:lstStyle/>
                    <a:p>
                      <a:pPr algn="l">
                        <a:lnSpc>
                          <a:spcPct val="107000"/>
                        </a:lnSpc>
                        <a:spcAft>
                          <a:spcPts val="800"/>
                        </a:spcAft>
                      </a:pPr>
                      <a:r>
                        <a:rPr lang="en-AU" sz="1600">
                          <a:solidFill>
                            <a:schemeClr val="tx1"/>
                          </a:solidFill>
                          <a:effectLst/>
                          <a:latin typeface="Arial" panose="020B0604020202020204" pitchFamily="34" charset="0"/>
                          <a:cs typeface="Arial" panose="020B0604020202020204" pitchFamily="34" charset="0"/>
                        </a:rPr>
                        <a:t>To improve the safety of victims and survivors of violence against women and address their immediate needs</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22149106"/>
                  </a:ext>
                </a:extLst>
              </a:tr>
              <a:tr h="789440">
                <a:tc vMerge="1">
                  <a:txBody>
                    <a:bodyPr/>
                    <a:lstStyle/>
                    <a:p>
                      <a:endParaRPr lang="en-AU"/>
                    </a:p>
                  </a:txBody>
                  <a:tcPr/>
                </a:tc>
                <a:tc>
                  <a:txBody>
                    <a:bodyPr/>
                    <a:lstStyle/>
                    <a:p>
                      <a:pPr algn="l">
                        <a:lnSpc>
                          <a:spcPct val="107000"/>
                        </a:lnSpc>
                        <a:spcAft>
                          <a:spcPts val="800"/>
                        </a:spcAft>
                      </a:pPr>
                      <a:r>
                        <a:rPr lang="en-AU" sz="1600">
                          <a:solidFill>
                            <a:schemeClr val="tx1"/>
                          </a:solidFill>
                          <a:effectLst/>
                          <a:latin typeface="Arial" panose="020B0604020202020204" pitchFamily="34" charset="0"/>
                          <a:cs typeface="Arial" panose="020B0604020202020204" pitchFamily="34" charset="0"/>
                        </a:rPr>
                        <a:t>To respond appropriately to perpetrators of violence against women and prevent them from offending </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65632009"/>
                  </a:ext>
                </a:extLst>
              </a:tr>
              <a:tr h="1185914">
                <a:tc>
                  <a:txBody>
                    <a:bodyPr/>
                    <a:lstStyle/>
                    <a:p>
                      <a:pPr algn="l">
                        <a:lnSpc>
                          <a:spcPct val="107000"/>
                        </a:lnSpc>
                        <a:spcAft>
                          <a:spcPts val="800"/>
                        </a:spcAft>
                      </a:pPr>
                      <a:r>
                        <a:rPr lang="en-AU" sz="1600">
                          <a:solidFill>
                            <a:schemeClr val="tx1"/>
                          </a:solidFill>
                          <a:effectLst/>
                          <a:latin typeface="Arial" panose="020B0604020202020204" pitchFamily="34" charset="0"/>
                          <a:cs typeface="Arial" panose="020B0604020202020204" pitchFamily="34" charset="0"/>
                        </a:rPr>
                        <a:t>Recovery and healing</a:t>
                      </a:r>
                      <a:endParaRPr lang="en-AU"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60000"/>
                        <a:lumOff val="40000"/>
                      </a:schemeClr>
                    </a:solidFill>
                  </a:tcPr>
                </a:tc>
                <a:tc>
                  <a:txBody>
                    <a:bodyPr/>
                    <a:lstStyle/>
                    <a:p>
                      <a:pPr algn="l">
                        <a:lnSpc>
                          <a:spcPct val="107000"/>
                        </a:lnSpc>
                        <a:spcAft>
                          <a:spcPts val="800"/>
                        </a:spcAft>
                      </a:pPr>
                      <a:r>
                        <a:rPr lang="en-AU" sz="1600" dirty="0">
                          <a:solidFill>
                            <a:schemeClr val="tx1"/>
                          </a:solidFill>
                          <a:effectLst/>
                          <a:latin typeface="Arial" panose="020B0604020202020204" pitchFamily="34" charset="0"/>
                          <a:cs typeface="Arial" panose="020B0604020202020204" pitchFamily="34" charset="0"/>
                        </a:rPr>
                        <a:t>To improve the long-term mental health and wellbeing of victims and survivors of violence against women, and children who have experienced violence between parents</a:t>
                      </a:r>
                      <a:endParaRPr lang="en-A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7141478"/>
                  </a:ext>
                </a:extLst>
              </a:tr>
            </a:tbl>
          </a:graphicData>
        </a:graphic>
      </p:graphicFrame>
    </p:spTree>
    <p:extLst>
      <p:ext uri="{BB962C8B-B14F-4D97-AF65-F5344CB8AC3E}">
        <p14:creationId xmlns:p14="http://schemas.microsoft.com/office/powerpoint/2010/main" val="309123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966BE48-F7FB-55EA-2F97-8359F5DFBD43}"/>
              </a:ext>
            </a:extLst>
          </p:cNvPr>
          <p:cNvPicPr>
            <a:picLocks noChangeAspect="1"/>
          </p:cNvPicPr>
          <p:nvPr/>
        </p:nvPicPr>
        <p:blipFill>
          <a:blip r:embed="rId3"/>
          <a:stretch>
            <a:fillRect/>
          </a:stretch>
        </p:blipFill>
        <p:spPr>
          <a:xfrm>
            <a:off x="6163682" y="1922106"/>
            <a:ext cx="5809041" cy="4190266"/>
          </a:xfrm>
          <a:prstGeom prst="rect">
            <a:avLst/>
          </a:prstGeom>
        </p:spPr>
      </p:pic>
      <p:sp>
        <p:nvSpPr>
          <p:cNvPr id="4" name="Title 3">
            <a:extLst>
              <a:ext uri="{FF2B5EF4-FFF2-40B4-BE49-F238E27FC236}">
                <a16:creationId xmlns:a16="http://schemas.microsoft.com/office/drawing/2014/main" id="{C199ADE2-7832-B373-9FC4-ABF28236CCF6}"/>
              </a:ext>
            </a:extLst>
          </p:cNvPr>
          <p:cNvSpPr>
            <a:spLocks noGrp="1"/>
          </p:cNvSpPr>
          <p:nvPr>
            <p:ph type="title"/>
          </p:nvPr>
        </p:nvSpPr>
        <p:spPr/>
        <p:txBody>
          <a:bodyPr anchor="t">
            <a:normAutofit/>
          </a:bodyPr>
          <a:lstStyle/>
          <a:p>
            <a:r>
              <a:rPr lang="en-GB">
                <a:latin typeface="Arial" panose="020B0604020202020204" pitchFamily="34" charset="0"/>
              </a:rPr>
              <a:t>Evidence and gap maps</a:t>
            </a:r>
            <a:endParaRPr lang="en-AU">
              <a:latin typeface="Arial" panose="020B0604020202020204" pitchFamily="34" charset="0"/>
            </a:endParaRPr>
          </a:p>
        </p:txBody>
      </p:sp>
      <p:sp>
        <p:nvSpPr>
          <p:cNvPr id="24" name="Content Placeholder 23">
            <a:extLst>
              <a:ext uri="{FF2B5EF4-FFF2-40B4-BE49-F238E27FC236}">
                <a16:creationId xmlns:a16="http://schemas.microsoft.com/office/drawing/2014/main" id="{C5398EB7-DF87-60FE-6140-B323ADABE744}"/>
              </a:ext>
            </a:extLst>
          </p:cNvPr>
          <p:cNvSpPr>
            <a:spLocks noGrp="1"/>
          </p:cNvSpPr>
          <p:nvPr>
            <p:ph idx="1"/>
          </p:nvPr>
        </p:nvSpPr>
        <p:spPr>
          <a:xfrm>
            <a:off x="503854" y="2267712"/>
            <a:ext cx="5524465" cy="4060059"/>
          </a:xfrm>
        </p:spPr>
        <p:txBody>
          <a:bodyPr>
            <a:normAutofit/>
          </a:bodyPr>
          <a:lstStyle/>
          <a:p>
            <a:pPr marL="114300" indent="0">
              <a:buNone/>
            </a:pPr>
            <a:r>
              <a:rPr lang="en-GB" b="1" dirty="0">
                <a:latin typeface="Arial" panose="020B0604020202020204" pitchFamily="34" charset="0"/>
              </a:rPr>
              <a:t>What is an EGM?</a:t>
            </a:r>
          </a:p>
          <a:p>
            <a:r>
              <a:rPr lang="en-GB" sz="2000" dirty="0">
                <a:latin typeface="Arial" panose="020B0604020202020204" pitchFamily="34" charset="0"/>
              </a:rPr>
              <a:t>visual overview of available evidence</a:t>
            </a:r>
            <a:endParaRPr lang="en-GB" sz="2000" kern="100" dirty="0">
              <a:latin typeface="Arial" panose="020B0604020202020204" pitchFamily="34" charset="0"/>
            </a:endParaRPr>
          </a:p>
          <a:p>
            <a:r>
              <a:rPr lang="en-US" sz="2000" kern="100" dirty="0">
                <a:latin typeface="Arial" panose="020B0604020202020204" pitchFamily="34" charset="0"/>
                <a:ea typeface="Calibri" panose="020F0502020204030204" pitchFamily="34" charset="0"/>
              </a:rPr>
              <a:t>use a pre-specified framework</a:t>
            </a:r>
          </a:p>
          <a:p>
            <a:r>
              <a:rPr lang="en-US" sz="2000" kern="100" dirty="0">
                <a:latin typeface="Arial" panose="020B0604020202020204" pitchFamily="34" charset="0"/>
                <a:ea typeface="Calibri" panose="020F0502020204030204" pitchFamily="34" charset="0"/>
              </a:rPr>
              <a:t>overview of interventions and outcomes on each axis</a:t>
            </a:r>
          </a:p>
          <a:p>
            <a:pPr marL="285750" indent="-285750">
              <a:lnSpc>
                <a:spcPct val="107000"/>
              </a:lnSpc>
            </a:pPr>
            <a:endParaRPr lang="en-US" sz="2400" kern="100" dirty="0">
              <a:latin typeface="Arial" panose="020B0604020202020204" pitchFamily="34" charset="0"/>
              <a:ea typeface="Calibri" panose="020F0502020204030204" pitchFamily="34" charset="0"/>
            </a:endParaRPr>
          </a:p>
          <a:p>
            <a:pPr marL="0" indent="0">
              <a:lnSpc>
                <a:spcPct val="107000"/>
              </a:lnSpc>
              <a:buNone/>
            </a:pPr>
            <a:r>
              <a:rPr lang="en-US" sz="2000" b="1" kern="100" dirty="0">
                <a:latin typeface="Arial" panose="020B0604020202020204" pitchFamily="34" charset="0"/>
                <a:ea typeface="Calibri" panose="020F0502020204030204" pitchFamily="34" charset="0"/>
              </a:rPr>
              <a:t>Case study: </a:t>
            </a:r>
            <a:endParaRPr lang="en-US" sz="2000" kern="100" dirty="0">
              <a:latin typeface="Arial" panose="020B0604020202020204" pitchFamily="34" charset="0"/>
            </a:endParaRPr>
          </a:p>
          <a:p>
            <a:pPr marL="285750" indent="-285750">
              <a:lnSpc>
                <a:spcPct val="107000"/>
              </a:lnSpc>
            </a:pPr>
            <a:r>
              <a:rPr lang="en-US" sz="2000" dirty="0">
                <a:latin typeface="Arial" panose="020B0604020202020204" pitchFamily="34" charset="0"/>
              </a:rPr>
              <a:t>Preliminary findings from the “Response” EGM</a:t>
            </a:r>
            <a:endParaRPr lang="en-US" sz="2000" dirty="0">
              <a:solidFill>
                <a:schemeClr val="accent3">
                  <a:lumMod val="75000"/>
                </a:schemeClr>
              </a:solidFill>
              <a:latin typeface="Arial" panose="020B0604020202020204" pitchFamily="34" charset="0"/>
            </a:endParaRPr>
          </a:p>
          <a:p>
            <a:pPr marL="285750" indent="-285750">
              <a:lnSpc>
                <a:spcPct val="107000"/>
              </a:lnSpc>
            </a:pPr>
            <a:endParaRPr lang="en-US" sz="2400" kern="100" dirty="0">
              <a:latin typeface="Arial" panose="020B0604020202020204" pitchFamily="34" charset="0"/>
              <a:ea typeface="Calibri" panose="020F0502020204030204" pitchFamily="34" charset="0"/>
            </a:endParaRPr>
          </a:p>
          <a:p>
            <a:pPr marL="285750" indent="-285750">
              <a:lnSpc>
                <a:spcPct val="107000"/>
              </a:lnSpc>
            </a:pPr>
            <a:endParaRPr lang="en-US" sz="2400" kern="100" dirty="0">
              <a:latin typeface="Arial" panose="020B0604020202020204" pitchFamily="34" charset="0"/>
              <a:ea typeface="Calibri" panose="020F0502020204030204" pitchFamily="34" charset="0"/>
            </a:endParaRPr>
          </a:p>
          <a:p>
            <a:endParaRPr lang="en-AU" dirty="0">
              <a:latin typeface="Arial" panose="020B0604020202020204" pitchFamily="34" charset="0"/>
            </a:endParaRPr>
          </a:p>
        </p:txBody>
      </p:sp>
    </p:spTree>
    <p:extLst>
      <p:ext uri="{BB962C8B-B14F-4D97-AF65-F5344CB8AC3E}">
        <p14:creationId xmlns:p14="http://schemas.microsoft.com/office/powerpoint/2010/main" val="291337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43BF07-C7F2-7A87-10C2-2699F6631FD4}"/>
              </a:ext>
            </a:extLst>
          </p:cNvPr>
          <p:cNvPicPr>
            <a:picLocks noChangeAspect="1"/>
          </p:cNvPicPr>
          <p:nvPr/>
        </p:nvPicPr>
        <p:blipFill>
          <a:blip r:embed="rId3"/>
          <a:stretch>
            <a:fillRect/>
          </a:stretch>
        </p:blipFill>
        <p:spPr>
          <a:xfrm>
            <a:off x="1028516" y="34747"/>
            <a:ext cx="10785532" cy="6858000"/>
          </a:xfrm>
          <a:prstGeom prst="rect">
            <a:avLst/>
          </a:prstGeom>
        </p:spPr>
      </p:pic>
    </p:spTree>
    <p:extLst>
      <p:ext uri="{BB962C8B-B14F-4D97-AF65-F5344CB8AC3E}">
        <p14:creationId xmlns:p14="http://schemas.microsoft.com/office/powerpoint/2010/main" val="220606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790A-E137-4107-343E-5641E7340848}"/>
              </a:ext>
            </a:extLst>
          </p:cNvPr>
          <p:cNvSpPr>
            <a:spLocks noGrp="1"/>
          </p:cNvSpPr>
          <p:nvPr>
            <p:ph type="title"/>
          </p:nvPr>
        </p:nvSpPr>
        <p:spPr>
          <a:xfrm>
            <a:off x="0" y="580097"/>
            <a:ext cx="12192000" cy="837540"/>
          </a:xfrm>
        </p:spPr>
        <p:txBody>
          <a:bodyPr anchor="t">
            <a:normAutofit/>
          </a:bodyPr>
          <a:lstStyle/>
          <a:p>
            <a:r>
              <a:rPr lang="en-AU">
                <a:latin typeface="Arial" panose="020B0604020202020204" pitchFamily="34" charset="0"/>
              </a:rPr>
              <a:t>How can you use the EGMs?</a:t>
            </a:r>
          </a:p>
        </p:txBody>
      </p:sp>
      <p:graphicFrame>
        <p:nvGraphicFramePr>
          <p:cNvPr id="7" name="Content Placeholder 2">
            <a:extLst>
              <a:ext uri="{FF2B5EF4-FFF2-40B4-BE49-F238E27FC236}">
                <a16:creationId xmlns:a16="http://schemas.microsoft.com/office/drawing/2014/main" id="{6DB8D2A3-AB93-B4C8-F3BB-DDBEF7B974AE}"/>
              </a:ext>
            </a:extLst>
          </p:cNvPr>
          <p:cNvGraphicFramePr>
            <a:graphicFrameLocks noGrp="1"/>
          </p:cNvGraphicFramePr>
          <p:nvPr>
            <p:ph idx="1"/>
            <p:extLst>
              <p:ext uri="{D42A27DB-BD31-4B8C-83A1-F6EECF244321}">
                <p14:modId xmlns:p14="http://schemas.microsoft.com/office/powerpoint/2010/main" val="578650775"/>
              </p:ext>
            </p:extLst>
          </p:nvPr>
        </p:nvGraphicFramePr>
        <p:xfrm>
          <a:off x="736411" y="1596836"/>
          <a:ext cx="10738413" cy="4759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234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E013-A8B7-5462-1DD3-53196BABF6E6}"/>
              </a:ext>
            </a:extLst>
          </p:cNvPr>
          <p:cNvSpPr>
            <a:spLocks noGrp="1"/>
          </p:cNvSpPr>
          <p:nvPr>
            <p:ph type="title"/>
          </p:nvPr>
        </p:nvSpPr>
        <p:spPr>
          <a:xfrm>
            <a:off x="0" y="580097"/>
            <a:ext cx="12192000" cy="865931"/>
          </a:xfrm>
        </p:spPr>
        <p:txBody>
          <a:bodyPr/>
          <a:lstStyle/>
          <a:p>
            <a:r>
              <a:rPr lang="en-AU" dirty="0">
                <a:latin typeface="+mj-lt"/>
              </a:rPr>
              <a:t>Criminal justice interventions: Where is the evidence?</a:t>
            </a:r>
          </a:p>
        </p:txBody>
      </p:sp>
      <p:sp>
        <p:nvSpPr>
          <p:cNvPr id="3" name="Content Placeholder 2">
            <a:extLst>
              <a:ext uri="{FF2B5EF4-FFF2-40B4-BE49-F238E27FC236}">
                <a16:creationId xmlns:a16="http://schemas.microsoft.com/office/drawing/2014/main" id="{0AADFC08-7ABE-CD45-F641-0C8AD6EBB469}"/>
              </a:ext>
            </a:extLst>
          </p:cNvPr>
          <p:cNvSpPr>
            <a:spLocks noGrp="1"/>
          </p:cNvSpPr>
          <p:nvPr>
            <p:ph idx="1"/>
          </p:nvPr>
        </p:nvSpPr>
        <p:spPr>
          <a:xfrm>
            <a:off x="655320" y="1805939"/>
            <a:ext cx="10881360" cy="4610101"/>
          </a:xfrm>
        </p:spPr>
        <p:txBody>
          <a:bodyPr>
            <a:normAutofit/>
          </a:bodyPr>
          <a:lstStyle/>
          <a:p>
            <a:pPr>
              <a:spcAft>
                <a:spcPts val="1200"/>
              </a:spcAft>
            </a:pPr>
            <a:r>
              <a:rPr lang="en-AU" sz="2000" dirty="0">
                <a:latin typeface="Arial" panose="020B0604020202020204" pitchFamily="34" charset="0"/>
                <a:ea typeface="Minion Pro" panose="02040503050306020203" pitchFamily="18" charset="0"/>
              </a:rPr>
              <a:t>Criminal justice interventions are captured across the continuum of prevention, early intervention, response, and recovery and healing</a:t>
            </a:r>
          </a:p>
          <a:p>
            <a:pPr>
              <a:spcAft>
                <a:spcPts val="1200"/>
              </a:spcAft>
            </a:pPr>
            <a:r>
              <a:rPr lang="en-AU" sz="2000" dirty="0">
                <a:latin typeface="Arial" panose="020B0604020202020204" pitchFamily="34" charset="0"/>
                <a:ea typeface="Minion Pro" panose="02040503050306020203" pitchFamily="18" charset="0"/>
              </a:rPr>
              <a:t>Most commonly shown in the </a:t>
            </a:r>
            <a:r>
              <a:rPr lang="en-AU" sz="2000" b="1" dirty="0">
                <a:latin typeface="Arial" panose="020B0604020202020204" pitchFamily="34" charset="0"/>
                <a:ea typeface="Minion Pro" panose="02040503050306020203" pitchFamily="18" charset="0"/>
              </a:rPr>
              <a:t>Response</a:t>
            </a:r>
            <a:r>
              <a:rPr lang="en-AU" sz="2000" dirty="0">
                <a:latin typeface="Arial" panose="020B0604020202020204" pitchFamily="34" charset="0"/>
                <a:ea typeface="Minion Pro" panose="02040503050306020203" pitchFamily="18" charset="0"/>
              </a:rPr>
              <a:t> domain</a:t>
            </a:r>
          </a:p>
          <a:p>
            <a:pPr>
              <a:spcAft>
                <a:spcPts val="1200"/>
              </a:spcAft>
            </a:pPr>
            <a:r>
              <a:rPr lang="en-AU" sz="2000" dirty="0">
                <a:latin typeface="Arial" panose="020B0604020202020204" pitchFamily="34" charset="0"/>
                <a:ea typeface="Calibri" panose="020F0502020204030204" pitchFamily="34" charset="0"/>
              </a:rPr>
              <a:t>Currently catalogued </a:t>
            </a:r>
            <a:r>
              <a:rPr lang="en-AU" sz="2000" b="1" dirty="0">
                <a:latin typeface="Arial" panose="020B0604020202020204" pitchFamily="34" charset="0"/>
                <a:ea typeface="Calibri" panose="020F0502020204030204" pitchFamily="34" charset="0"/>
              </a:rPr>
              <a:t>over 90 studies </a:t>
            </a:r>
            <a:r>
              <a:rPr lang="en-AU" sz="2000" dirty="0">
                <a:latin typeface="Arial" panose="020B0604020202020204" pitchFamily="34" charset="0"/>
                <a:ea typeface="Calibri" panose="020F0502020204030204" pitchFamily="34" charset="0"/>
              </a:rPr>
              <a:t>on a range of criminal justice interventions</a:t>
            </a:r>
          </a:p>
          <a:p>
            <a:pPr>
              <a:spcAft>
                <a:spcPts val="1200"/>
              </a:spcAft>
            </a:pPr>
            <a:r>
              <a:rPr lang="en-AU" sz="2000" dirty="0">
                <a:latin typeface="Arial" panose="020B0604020202020204" pitchFamily="34" charset="0"/>
                <a:ea typeface="Calibri" panose="020F0502020204030204" pitchFamily="34" charset="0"/>
              </a:rPr>
              <a:t>Interventions cover behavioural change programs, electronic monitoring for perpetrators, policing, legal responses, risk assessment and restorative justice</a:t>
            </a:r>
          </a:p>
          <a:p>
            <a:pPr>
              <a:spcAft>
                <a:spcPts val="1200"/>
              </a:spcAft>
            </a:pPr>
            <a:r>
              <a:rPr lang="en-AU" sz="2000" dirty="0">
                <a:latin typeface="Arial" panose="020B0604020202020204" pitchFamily="34" charset="0"/>
                <a:ea typeface="Calibri" panose="020F0502020204030204" pitchFamily="34" charset="0"/>
              </a:rPr>
              <a:t>Violence types include IPV, sexual violence, stalking, adolescent family violence</a:t>
            </a:r>
          </a:p>
          <a:p>
            <a:pPr>
              <a:spcAft>
                <a:spcPts val="1200"/>
              </a:spcAft>
            </a:pPr>
            <a:r>
              <a:rPr lang="en-AU" sz="2000" dirty="0">
                <a:latin typeface="Arial" panose="020B0604020202020204" pitchFamily="34" charset="0"/>
                <a:ea typeface="Calibri" panose="020F0502020204030204" pitchFamily="34" charset="0"/>
              </a:rPr>
              <a:t>Outcomes cover gender-based violence, health, relationships, wellbeing and systems </a:t>
            </a:r>
          </a:p>
          <a:p>
            <a:pPr>
              <a:spcAft>
                <a:spcPts val="1200"/>
              </a:spcAft>
            </a:pPr>
            <a:r>
              <a:rPr lang="en-AU" sz="2000" dirty="0">
                <a:latin typeface="Arial" panose="020B0604020202020204" pitchFamily="34" charset="0"/>
                <a:ea typeface="Calibri" panose="020F0502020204030204" pitchFamily="34" charset="0"/>
              </a:rPr>
              <a:t>Wide range of research designs included</a:t>
            </a:r>
            <a:endParaRPr lang="en-AU" sz="2800" dirty="0">
              <a:ea typeface="Calibri" panose="020F0502020204030204" pitchFamily="34" charset="0"/>
            </a:endParaRPr>
          </a:p>
          <a:p>
            <a:pPr>
              <a:spcAft>
                <a:spcPts val="1200"/>
              </a:spcAft>
            </a:pPr>
            <a:endParaRPr lang="en-AU" sz="2400" dirty="0">
              <a:ea typeface="Yu Mincho" panose="02020400000000000000" pitchFamily="18" charset="-128"/>
            </a:endParaRPr>
          </a:p>
        </p:txBody>
      </p:sp>
    </p:spTree>
    <p:extLst>
      <p:ext uri="{BB962C8B-B14F-4D97-AF65-F5344CB8AC3E}">
        <p14:creationId xmlns:p14="http://schemas.microsoft.com/office/powerpoint/2010/main" val="2008154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FE459-F6D6-4006-C807-C97016D2BD3A}"/>
              </a:ext>
            </a:extLst>
          </p:cNvPr>
          <p:cNvSpPr>
            <a:spLocks noGrp="1"/>
          </p:cNvSpPr>
          <p:nvPr>
            <p:ph sz="half" idx="1"/>
          </p:nvPr>
        </p:nvSpPr>
        <p:spPr>
          <a:xfrm>
            <a:off x="289249" y="1801916"/>
            <a:ext cx="6372807" cy="4571791"/>
          </a:xfrm>
        </p:spPr>
        <p:txBody>
          <a:bodyPr>
            <a:normAutofit/>
          </a:bodyPr>
          <a:lstStyle/>
          <a:p>
            <a:pPr marL="114300" indent="0">
              <a:lnSpc>
                <a:spcPct val="90000"/>
              </a:lnSpc>
              <a:buNone/>
            </a:pPr>
            <a:r>
              <a:rPr lang="en-US" sz="1800" b="1" dirty="0"/>
              <a:t>Intervention Reviews </a:t>
            </a:r>
            <a:r>
              <a:rPr lang="en-US" sz="1800" dirty="0"/>
              <a:t>are plain language summaries that:</a:t>
            </a:r>
          </a:p>
          <a:p>
            <a:pPr marL="114300" indent="0">
              <a:lnSpc>
                <a:spcPct val="90000"/>
              </a:lnSpc>
            </a:pPr>
            <a:endParaRPr lang="en-US" sz="1800" dirty="0"/>
          </a:p>
          <a:p>
            <a:pPr>
              <a:lnSpc>
                <a:spcPct val="90000"/>
              </a:lnSpc>
              <a:buFont typeface="Wingdings" panose="05000000000000000000" pitchFamily="2" charset="2"/>
              <a:buChar char="ü"/>
            </a:pPr>
            <a:r>
              <a:rPr lang="en-US" sz="1800" dirty="0"/>
              <a:t>follow a comprehensive, pre-determined format </a:t>
            </a:r>
          </a:p>
          <a:p>
            <a:pPr>
              <a:lnSpc>
                <a:spcPct val="90000"/>
              </a:lnSpc>
              <a:buFont typeface="Wingdings" panose="05000000000000000000" pitchFamily="2" charset="2"/>
              <a:buChar char="ü"/>
            </a:pPr>
            <a:endParaRPr lang="en-US" sz="1800" dirty="0"/>
          </a:p>
          <a:p>
            <a:pPr>
              <a:lnSpc>
                <a:spcPct val="90000"/>
              </a:lnSpc>
              <a:buFont typeface="Wingdings" panose="05000000000000000000" pitchFamily="2" charset="2"/>
              <a:buChar char="ü"/>
            </a:pPr>
            <a:r>
              <a:rPr lang="en-US" sz="1800" dirty="0"/>
              <a:t>provide a </a:t>
            </a:r>
            <a:r>
              <a:rPr lang="en-US" sz="1800" dirty="0" err="1"/>
              <a:t>standardised</a:t>
            </a:r>
            <a:r>
              <a:rPr lang="en-US" sz="1800" dirty="0"/>
              <a:t> assessment of available interventions</a:t>
            </a:r>
          </a:p>
          <a:p>
            <a:pPr>
              <a:lnSpc>
                <a:spcPct val="90000"/>
              </a:lnSpc>
              <a:buFont typeface="Wingdings" panose="05000000000000000000" pitchFamily="2" charset="2"/>
              <a:buChar char="ü"/>
            </a:pPr>
            <a:endParaRPr lang="en-US" sz="1800" dirty="0"/>
          </a:p>
          <a:p>
            <a:pPr>
              <a:lnSpc>
                <a:spcPct val="90000"/>
              </a:lnSpc>
              <a:buFont typeface="Wingdings" panose="05000000000000000000" pitchFamily="2" charset="2"/>
              <a:buChar char="ü"/>
            </a:pPr>
            <a:r>
              <a:rPr lang="en-US" sz="1800" dirty="0"/>
              <a:t>are based on high-quality evidence that has been assessed by ANROWS risk of bias tool </a:t>
            </a:r>
          </a:p>
          <a:p>
            <a:pPr>
              <a:lnSpc>
                <a:spcPct val="90000"/>
              </a:lnSpc>
              <a:buFont typeface="Wingdings" panose="05000000000000000000" pitchFamily="2" charset="2"/>
              <a:buChar char="ü"/>
            </a:pPr>
            <a:endParaRPr lang="en-US" sz="1800" dirty="0"/>
          </a:p>
          <a:p>
            <a:pPr>
              <a:lnSpc>
                <a:spcPct val="90000"/>
              </a:lnSpc>
              <a:buFont typeface="Wingdings" panose="05000000000000000000" pitchFamily="2" charset="2"/>
              <a:buChar char="ü"/>
            </a:pPr>
            <a:r>
              <a:rPr lang="en-US" sz="1800" dirty="0"/>
              <a:t>use accessible language, designed specifically for policy and practice use</a:t>
            </a:r>
            <a:endParaRPr lang="en-US" sz="1800" dirty="0">
              <a:hlinkClick r:id="rId3">
                <a:extLst>
                  <a:ext uri="{A12FA001-AC4F-418D-AE19-62706E023703}">
                    <ahyp:hlinkClr xmlns:ahyp="http://schemas.microsoft.com/office/drawing/2018/hyperlinkcolor" val="tx"/>
                  </a:ext>
                </a:extLst>
              </a:hlinkClick>
            </a:endParaRPr>
          </a:p>
        </p:txBody>
      </p:sp>
      <p:pic>
        <p:nvPicPr>
          <p:cNvPr id="9" name="Content Placeholder 8" descr="Puzzle pieces outline">
            <a:extLst>
              <a:ext uri="{FF2B5EF4-FFF2-40B4-BE49-F238E27FC236}">
                <a16:creationId xmlns:a16="http://schemas.microsoft.com/office/drawing/2014/main" id="{1C42F40E-244B-A7CC-9998-A7760EB20C1E}"/>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5490" y="1627051"/>
            <a:ext cx="4571791" cy="4571791"/>
          </a:xfrm>
        </p:spPr>
      </p:pic>
      <p:sp>
        <p:nvSpPr>
          <p:cNvPr id="2" name="Title 1">
            <a:extLst>
              <a:ext uri="{FF2B5EF4-FFF2-40B4-BE49-F238E27FC236}">
                <a16:creationId xmlns:a16="http://schemas.microsoft.com/office/drawing/2014/main" id="{2D94805F-D828-4849-9ADE-DF509F991E2E}"/>
              </a:ext>
            </a:extLst>
          </p:cNvPr>
          <p:cNvSpPr>
            <a:spLocks noGrp="1"/>
          </p:cNvSpPr>
          <p:nvPr>
            <p:ph type="title"/>
          </p:nvPr>
        </p:nvSpPr>
        <p:spPr>
          <a:xfrm>
            <a:off x="0" y="580097"/>
            <a:ext cx="12192000" cy="837540"/>
          </a:xfrm>
        </p:spPr>
        <p:txBody>
          <a:bodyPr anchor="t">
            <a:normAutofit/>
          </a:bodyPr>
          <a:lstStyle/>
          <a:p>
            <a:r>
              <a:rPr lang="en-AU" dirty="0"/>
              <a:t>The next part of the puzzle – “what works?”</a:t>
            </a:r>
          </a:p>
        </p:txBody>
      </p:sp>
    </p:spTree>
    <p:extLst>
      <p:ext uri="{BB962C8B-B14F-4D97-AF65-F5344CB8AC3E}">
        <p14:creationId xmlns:p14="http://schemas.microsoft.com/office/powerpoint/2010/main" val="64148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38D5-A8E0-269A-F9B1-19BED2B92263}"/>
              </a:ext>
            </a:extLst>
          </p:cNvPr>
          <p:cNvSpPr>
            <a:spLocks noGrp="1"/>
          </p:cNvSpPr>
          <p:nvPr>
            <p:ph type="title"/>
          </p:nvPr>
        </p:nvSpPr>
        <p:spPr>
          <a:xfrm>
            <a:off x="0" y="580097"/>
            <a:ext cx="12192000" cy="837540"/>
          </a:xfrm>
        </p:spPr>
        <p:txBody>
          <a:bodyPr anchor="t">
            <a:normAutofit/>
          </a:bodyPr>
          <a:lstStyle/>
          <a:p>
            <a:r>
              <a:rPr lang="en-AU">
                <a:latin typeface="+mj-lt"/>
              </a:rPr>
              <a:t>Presentation objectives</a:t>
            </a:r>
          </a:p>
        </p:txBody>
      </p:sp>
      <p:graphicFrame>
        <p:nvGraphicFramePr>
          <p:cNvPr id="8" name="Content Placeholder 5">
            <a:extLst>
              <a:ext uri="{FF2B5EF4-FFF2-40B4-BE49-F238E27FC236}">
                <a16:creationId xmlns:a16="http://schemas.microsoft.com/office/drawing/2014/main" id="{17FBB63F-A342-89C3-23A7-E908B851697C}"/>
              </a:ext>
            </a:extLst>
          </p:cNvPr>
          <p:cNvGraphicFramePr>
            <a:graphicFrameLocks noGrp="1"/>
          </p:cNvGraphicFramePr>
          <p:nvPr>
            <p:ph idx="1"/>
            <p:extLst>
              <p:ext uri="{D42A27DB-BD31-4B8C-83A1-F6EECF244321}">
                <p14:modId xmlns:p14="http://schemas.microsoft.com/office/powerpoint/2010/main" val="4101792922"/>
              </p:ext>
            </p:extLst>
          </p:nvPr>
        </p:nvGraphicFramePr>
        <p:xfrm>
          <a:off x="793102" y="1600200"/>
          <a:ext cx="10431625" cy="504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65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56874-6243-1FEC-CFAC-744C5CC11CB9}"/>
              </a:ext>
            </a:extLst>
          </p:cNvPr>
          <p:cNvSpPr>
            <a:spLocks noGrp="1"/>
          </p:cNvSpPr>
          <p:nvPr>
            <p:ph type="title"/>
          </p:nvPr>
        </p:nvSpPr>
        <p:spPr>
          <a:xfrm>
            <a:off x="0" y="580097"/>
            <a:ext cx="12192000" cy="837540"/>
          </a:xfrm>
        </p:spPr>
        <p:txBody>
          <a:bodyPr anchor="t">
            <a:normAutofit/>
          </a:bodyPr>
          <a:lstStyle/>
          <a:p>
            <a:r>
              <a:rPr lang="en-AU" sz="3200">
                <a:latin typeface="+mj-lt"/>
              </a:rPr>
              <a:t>How can you use the Intervention Reviews?</a:t>
            </a:r>
          </a:p>
        </p:txBody>
      </p:sp>
      <p:graphicFrame>
        <p:nvGraphicFramePr>
          <p:cNvPr id="11" name="Content Placeholder 2">
            <a:extLst>
              <a:ext uri="{FF2B5EF4-FFF2-40B4-BE49-F238E27FC236}">
                <a16:creationId xmlns:a16="http://schemas.microsoft.com/office/drawing/2014/main" id="{EF756FC5-BD8D-A778-2C67-75AA426323A2}"/>
              </a:ext>
            </a:extLst>
          </p:cNvPr>
          <p:cNvGraphicFramePr>
            <a:graphicFrameLocks noGrp="1"/>
          </p:cNvGraphicFramePr>
          <p:nvPr>
            <p:ph idx="1"/>
            <p:extLst>
              <p:ext uri="{D42A27DB-BD31-4B8C-83A1-F6EECF244321}">
                <p14:modId xmlns:p14="http://schemas.microsoft.com/office/powerpoint/2010/main" val="2129354461"/>
              </p:ext>
            </p:extLst>
          </p:nvPr>
        </p:nvGraphicFramePr>
        <p:xfrm>
          <a:off x="634483" y="1888977"/>
          <a:ext cx="10804848" cy="4521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72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F4E6F-8947-66AA-5FB6-477806EF1029}"/>
              </a:ext>
            </a:extLst>
          </p:cNvPr>
          <p:cNvSpPr>
            <a:spLocks noGrp="1"/>
          </p:cNvSpPr>
          <p:nvPr>
            <p:ph sz="half" idx="1"/>
          </p:nvPr>
        </p:nvSpPr>
        <p:spPr>
          <a:xfrm>
            <a:off x="419878" y="2295874"/>
            <a:ext cx="5995099" cy="4167380"/>
          </a:xfrm>
        </p:spPr>
        <p:txBody>
          <a:bodyPr>
            <a:normAutofit/>
          </a:bodyPr>
          <a:lstStyle/>
          <a:p>
            <a:pPr marL="114300" indent="0">
              <a:lnSpc>
                <a:spcPct val="90000"/>
              </a:lnSpc>
              <a:buNone/>
            </a:pPr>
            <a:r>
              <a:rPr lang="en-AU" dirty="0"/>
              <a:t>You can email any questions to:</a:t>
            </a:r>
          </a:p>
          <a:p>
            <a:pPr marL="114300" indent="0">
              <a:lnSpc>
                <a:spcPct val="90000"/>
              </a:lnSpc>
              <a:buNone/>
            </a:pPr>
            <a:r>
              <a:rPr lang="en-AU" dirty="0">
                <a:solidFill>
                  <a:schemeClr val="accent3">
                    <a:lumMod val="75000"/>
                  </a:schemeClr>
                </a:solidFill>
                <a:hlinkClick r:id="rId3">
                  <a:extLst>
                    <a:ext uri="{A12FA001-AC4F-418D-AE19-62706E023703}">
                      <ahyp:hlinkClr xmlns:ahyp="http://schemas.microsoft.com/office/drawing/2018/hyperlinkcolor" val="tx"/>
                    </a:ext>
                  </a:extLst>
                </a:hlinkClick>
              </a:rPr>
              <a:t>evidenceportal@anrows.org.au</a:t>
            </a:r>
            <a:r>
              <a:rPr lang="en-AU" dirty="0">
                <a:solidFill>
                  <a:schemeClr val="accent3">
                    <a:lumMod val="75000"/>
                  </a:schemeClr>
                </a:solidFill>
              </a:rPr>
              <a:t> </a:t>
            </a:r>
          </a:p>
          <a:p>
            <a:pPr marL="114300" indent="0">
              <a:lnSpc>
                <a:spcPct val="90000"/>
              </a:lnSpc>
              <a:buNone/>
            </a:pPr>
            <a:r>
              <a:rPr lang="en-AU" dirty="0"/>
              <a:t>or </a:t>
            </a:r>
          </a:p>
          <a:p>
            <a:pPr marL="114300" indent="0">
              <a:lnSpc>
                <a:spcPct val="90000"/>
              </a:lnSpc>
              <a:buNone/>
            </a:pPr>
            <a:r>
              <a:rPr lang="en-AU" dirty="0">
                <a:solidFill>
                  <a:schemeClr val="accent3">
                    <a:lumMod val="75000"/>
                  </a:schemeClr>
                </a:solidFill>
                <a:hlinkClick r:id="rId4">
                  <a:extLst>
                    <a:ext uri="{A12FA001-AC4F-418D-AE19-62706E023703}">
                      <ahyp:hlinkClr xmlns:ahyp="http://schemas.microsoft.com/office/drawing/2018/hyperlinkcolor" val="tx"/>
                    </a:ext>
                  </a:extLst>
                </a:hlinkClick>
              </a:rPr>
              <a:t>lorelei.hine@anrows.org.au</a:t>
            </a:r>
            <a:r>
              <a:rPr lang="en-AU" dirty="0">
                <a:solidFill>
                  <a:schemeClr val="accent3">
                    <a:lumMod val="75000"/>
                  </a:schemeClr>
                </a:solidFill>
              </a:rPr>
              <a:t> </a:t>
            </a:r>
          </a:p>
          <a:p>
            <a:pPr>
              <a:lnSpc>
                <a:spcPct val="90000"/>
              </a:lnSpc>
            </a:pPr>
            <a:endParaRPr lang="en-AU" sz="2200" dirty="0"/>
          </a:p>
        </p:txBody>
      </p:sp>
      <p:pic>
        <p:nvPicPr>
          <p:cNvPr id="7" name="Graphic 6" descr="Questions outline">
            <a:extLst>
              <a:ext uri="{FF2B5EF4-FFF2-40B4-BE49-F238E27FC236}">
                <a16:creationId xmlns:a16="http://schemas.microsoft.com/office/drawing/2014/main" id="{CDFE3E8F-3724-878A-4EDC-E0ACDEDBF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7336" y="1934961"/>
            <a:ext cx="3929679" cy="3929679"/>
          </a:xfrm>
          <a:prstGeom prst="rect">
            <a:avLst/>
          </a:prstGeom>
        </p:spPr>
      </p:pic>
      <p:sp>
        <p:nvSpPr>
          <p:cNvPr id="2" name="Title 1">
            <a:extLst>
              <a:ext uri="{FF2B5EF4-FFF2-40B4-BE49-F238E27FC236}">
                <a16:creationId xmlns:a16="http://schemas.microsoft.com/office/drawing/2014/main" id="{CEE7BD5C-3E22-A59F-4C17-EDA7AC22A01E}"/>
              </a:ext>
            </a:extLst>
          </p:cNvPr>
          <p:cNvSpPr>
            <a:spLocks noGrp="1"/>
          </p:cNvSpPr>
          <p:nvPr>
            <p:ph type="title"/>
          </p:nvPr>
        </p:nvSpPr>
        <p:spPr>
          <a:xfrm>
            <a:off x="0" y="580097"/>
            <a:ext cx="12192000" cy="837540"/>
          </a:xfrm>
        </p:spPr>
        <p:txBody>
          <a:bodyPr anchor="t">
            <a:normAutofit fontScale="90000"/>
          </a:bodyPr>
          <a:lstStyle/>
          <a:p>
            <a:r>
              <a:rPr lang="en-AU" sz="4000" dirty="0"/>
              <a:t>Questions</a:t>
            </a:r>
          </a:p>
        </p:txBody>
      </p:sp>
      <p:pic>
        <p:nvPicPr>
          <p:cNvPr id="4" name="Picture 3" descr="A blue and white background with white text&#10;&#10;Description automatically generated">
            <a:extLst>
              <a:ext uri="{FF2B5EF4-FFF2-40B4-BE49-F238E27FC236}">
                <a16:creationId xmlns:a16="http://schemas.microsoft.com/office/drawing/2014/main" id="{9C2C7F45-DC69-0E47-F9C6-C6A31CE3D89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9878" y="4586251"/>
            <a:ext cx="6458509" cy="1877004"/>
          </a:xfrm>
          <a:prstGeom prst="rect">
            <a:avLst/>
          </a:prstGeom>
        </p:spPr>
      </p:pic>
    </p:spTree>
    <p:extLst>
      <p:ext uri="{BB962C8B-B14F-4D97-AF65-F5344CB8AC3E}">
        <p14:creationId xmlns:p14="http://schemas.microsoft.com/office/powerpoint/2010/main" val="1260435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69651-2D6B-1617-CA26-B021FF9A4EFF}"/>
              </a:ext>
            </a:extLst>
          </p:cNvPr>
          <p:cNvSpPr>
            <a:spLocks noGrp="1"/>
          </p:cNvSpPr>
          <p:nvPr>
            <p:ph sz="half" idx="1"/>
          </p:nvPr>
        </p:nvSpPr>
        <p:spPr>
          <a:xfrm>
            <a:off x="289248" y="1978090"/>
            <a:ext cx="7091266" cy="4422710"/>
          </a:xfrm>
        </p:spPr>
        <p:txBody>
          <a:bodyPr>
            <a:normAutofit/>
          </a:bodyPr>
          <a:lstStyle/>
          <a:p>
            <a:pPr>
              <a:lnSpc>
                <a:spcPct val="90000"/>
              </a:lnSpc>
            </a:pPr>
            <a:r>
              <a:rPr lang="en-AU" sz="2200" dirty="0">
                <a:effectLst/>
              </a:rPr>
              <a:t>The Evidence Portal is</a:t>
            </a:r>
            <a:r>
              <a:rPr lang="en-AU" sz="2200" dirty="0"/>
              <a:t> </a:t>
            </a:r>
            <a:r>
              <a:rPr lang="en-AU" sz="2200" dirty="0">
                <a:effectLst/>
              </a:rPr>
              <a:t>o</a:t>
            </a:r>
            <a:r>
              <a:rPr lang="en-AU" sz="2200" dirty="0"/>
              <a:t>verseen by two important committees</a:t>
            </a:r>
          </a:p>
          <a:p>
            <a:pPr lvl="1">
              <a:lnSpc>
                <a:spcPct val="90000"/>
              </a:lnSpc>
            </a:pPr>
            <a:r>
              <a:rPr lang="en-AU" sz="2200" dirty="0"/>
              <a:t>Advisory Group</a:t>
            </a:r>
          </a:p>
          <a:p>
            <a:pPr lvl="1">
              <a:lnSpc>
                <a:spcPct val="90000"/>
              </a:lnSpc>
            </a:pPr>
            <a:r>
              <a:rPr lang="en-AU" sz="2200" dirty="0"/>
              <a:t>Policy Reference Group</a:t>
            </a:r>
          </a:p>
          <a:p>
            <a:pPr>
              <a:lnSpc>
                <a:spcPct val="90000"/>
              </a:lnSpc>
            </a:pPr>
            <a:endParaRPr lang="en-AU" sz="2200" dirty="0"/>
          </a:p>
          <a:p>
            <a:pPr>
              <a:lnSpc>
                <a:spcPct val="90000"/>
              </a:lnSpc>
            </a:pPr>
            <a:r>
              <a:rPr lang="en-AU" sz="2200" dirty="0"/>
              <a:t>We also thank the staff involved in similar projects in the UK for their expertise, insights and advice</a:t>
            </a:r>
          </a:p>
          <a:p>
            <a:pPr>
              <a:lnSpc>
                <a:spcPct val="90000"/>
              </a:lnSpc>
            </a:pPr>
            <a:endParaRPr lang="en-AU" sz="2200" dirty="0"/>
          </a:p>
          <a:p>
            <a:pPr>
              <a:lnSpc>
                <a:spcPct val="90000"/>
              </a:lnSpc>
            </a:pPr>
            <a:r>
              <a:rPr lang="en-AU" sz="2200" dirty="0"/>
              <a:t>Thank you to our ANROWS staff</a:t>
            </a:r>
          </a:p>
        </p:txBody>
      </p:sp>
      <p:pic>
        <p:nvPicPr>
          <p:cNvPr id="6" name="Graphic 5" descr="Social network outline">
            <a:extLst>
              <a:ext uri="{FF2B5EF4-FFF2-40B4-BE49-F238E27FC236}">
                <a16:creationId xmlns:a16="http://schemas.microsoft.com/office/drawing/2014/main" id="{F29FFA00-C3BA-045E-3E4B-920A34260C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1525" y="1797449"/>
            <a:ext cx="4167380" cy="4167380"/>
          </a:xfrm>
          <a:prstGeom prst="rect">
            <a:avLst/>
          </a:prstGeom>
        </p:spPr>
      </p:pic>
      <p:sp>
        <p:nvSpPr>
          <p:cNvPr id="2" name="Title 1">
            <a:extLst>
              <a:ext uri="{FF2B5EF4-FFF2-40B4-BE49-F238E27FC236}">
                <a16:creationId xmlns:a16="http://schemas.microsoft.com/office/drawing/2014/main" id="{4ABA6D00-3810-2AF0-876E-AE354A56EA47}"/>
              </a:ext>
            </a:extLst>
          </p:cNvPr>
          <p:cNvSpPr>
            <a:spLocks noGrp="1"/>
          </p:cNvSpPr>
          <p:nvPr>
            <p:ph type="title"/>
          </p:nvPr>
        </p:nvSpPr>
        <p:spPr>
          <a:xfrm>
            <a:off x="0" y="580097"/>
            <a:ext cx="12192000" cy="837540"/>
          </a:xfrm>
        </p:spPr>
        <p:txBody>
          <a:bodyPr anchor="t">
            <a:normAutofit/>
          </a:bodyPr>
          <a:lstStyle/>
          <a:p>
            <a:r>
              <a:rPr lang="en-US"/>
              <a:t>Acknowledgements</a:t>
            </a:r>
            <a:endParaRPr lang="en-AU"/>
          </a:p>
        </p:txBody>
      </p:sp>
    </p:spTree>
    <p:extLst>
      <p:ext uri="{BB962C8B-B14F-4D97-AF65-F5344CB8AC3E}">
        <p14:creationId xmlns:p14="http://schemas.microsoft.com/office/powerpoint/2010/main" val="428541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D3301FD-8810-018F-06AB-B32D4E7C60E8}"/>
              </a:ext>
            </a:extLst>
          </p:cNvPr>
          <p:cNvSpPr>
            <a:spLocks noGrp="1"/>
          </p:cNvSpPr>
          <p:nvPr>
            <p:ph type="title"/>
          </p:nvPr>
        </p:nvSpPr>
        <p:spPr>
          <a:xfrm>
            <a:off x="0" y="580097"/>
            <a:ext cx="12192000" cy="837540"/>
          </a:xfrm>
        </p:spPr>
        <p:txBody>
          <a:bodyPr/>
          <a:lstStyle/>
          <a:p>
            <a:r>
              <a:rPr lang="en-GB">
                <a:latin typeface="Arial" panose="020B0604020202020204" pitchFamily="34" charset="0"/>
              </a:rPr>
              <a:t>A note on “evidence”</a:t>
            </a:r>
            <a:endParaRPr lang="en-US">
              <a:latin typeface="Arial" panose="020B0604020202020204" pitchFamily="34" charset="0"/>
            </a:endParaRPr>
          </a:p>
        </p:txBody>
      </p:sp>
      <p:sp>
        <p:nvSpPr>
          <p:cNvPr id="11" name="Content Placeholder 2">
            <a:extLst>
              <a:ext uri="{FF2B5EF4-FFF2-40B4-BE49-F238E27FC236}">
                <a16:creationId xmlns:a16="http://schemas.microsoft.com/office/drawing/2014/main" id="{905B8454-06EB-CFAD-E3A2-AEC5BC3FAD5A}"/>
              </a:ext>
            </a:extLst>
          </p:cNvPr>
          <p:cNvSpPr>
            <a:spLocks noGrp="1"/>
          </p:cNvSpPr>
          <p:nvPr>
            <p:ph sz="half" idx="1"/>
          </p:nvPr>
        </p:nvSpPr>
        <p:spPr>
          <a:xfrm>
            <a:off x="-2356022" y="207122"/>
            <a:ext cx="7760044" cy="4741711"/>
          </a:xfrm>
        </p:spPr>
        <p:txBody>
          <a:bodyPr anchor="ctr">
            <a:normAutofit/>
          </a:bodyPr>
          <a:lstStyle/>
          <a:p>
            <a:pPr marL="114300" indent="0">
              <a:lnSpc>
                <a:spcPct val="90000"/>
              </a:lnSpc>
              <a:buNone/>
            </a:pPr>
            <a:endParaRPr lang="en-GB" sz="2400">
              <a:latin typeface="+mj-lt"/>
            </a:endParaRPr>
          </a:p>
          <a:p>
            <a:pPr>
              <a:lnSpc>
                <a:spcPct val="90000"/>
              </a:lnSpc>
            </a:pPr>
            <a:endParaRPr lang="en-GB" sz="2400">
              <a:latin typeface="Arial" panose="020B0604020202020204" pitchFamily="34" charset="0"/>
            </a:endParaRPr>
          </a:p>
        </p:txBody>
      </p:sp>
      <p:graphicFrame>
        <p:nvGraphicFramePr>
          <p:cNvPr id="4" name="Content Placeholder 2">
            <a:extLst>
              <a:ext uri="{FF2B5EF4-FFF2-40B4-BE49-F238E27FC236}">
                <a16:creationId xmlns:a16="http://schemas.microsoft.com/office/drawing/2014/main" id="{24E0E45C-762E-061F-95F7-034130014E5C}"/>
              </a:ext>
            </a:extLst>
          </p:cNvPr>
          <p:cNvGraphicFramePr>
            <a:graphicFrameLocks/>
          </p:cNvGraphicFramePr>
          <p:nvPr>
            <p:extLst>
              <p:ext uri="{D42A27DB-BD31-4B8C-83A1-F6EECF244321}">
                <p14:modId xmlns:p14="http://schemas.microsoft.com/office/powerpoint/2010/main" val="1941327181"/>
              </p:ext>
            </p:extLst>
          </p:nvPr>
        </p:nvGraphicFramePr>
        <p:xfrm>
          <a:off x="735563" y="1686377"/>
          <a:ext cx="10720874" cy="459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03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1DCC-0933-D2F5-9355-F734E342B12F}"/>
              </a:ext>
            </a:extLst>
          </p:cNvPr>
          <p:cNvSpPr>
            <a:spLocks noGrp="1"/>
          </p:cNvSpPr>
          <p:nvPr>
            <p:ph type="title"/>
          </p:nvPr>
        </p:nvSpPr>
        <p:spPr/>
        <p:txBody>
          <a:bodyPr/>
          <a:lstStyle/>
          <a:p>
            <a:r>
              <a:rPr lang="en-AU">
                <a:latin typeface="+mj-lt"/>
              </a:rPr>
              <a:t>What are evidence portals?</a:t>
            </a:r>
          </a:p>
        </p:txBody>
      </p:sp>
      <p:sp>
        <p:nvSpPr>
          <p:cNvPr id="3" name="Content Placeholder 2">
            <a:extLst>
              <a:ext uri="{FF2B5EF4-FFF2-40B4-BE49-F238E27FC236}">
                <a16:creationId xmlns:a16="http://schemas.microsoft.com/office/drawing/2014/main" id="{CC0D3DCB-105B-1D9F-54A5-18276006EFF5}"/>
              </a:ext>
            </a:extLst>
          </p:cNvPr>
          <p:cNvSpPr>
            <a:spLocks noGrp="1"/>
          </p:cNvSpPr>
          <p:nvPr>
            <p:ph idx="1"/>
          </p:nvPr>
        </p:nvSpPr>
        <p:spPr>
          <a:xfrm>
            <a:off x="457200" y="1600200"/>
            <a:ext cx="11366500" cy="4677703"/>
          </a:xfrm>
        </p:spPr>
        <p:txBody>
          <a:bodyPr>
            <a:normAutofit/>
          </a:bodyPr>
          <a:lstStyle/>
          <a:p>
            <a:pPr marL="114300" indent="0">
              <a:buNone/>
            </a:pPr>
            <a:r>
              <a:rPr lang="en-GB" dirty="0">
                <a:latin typeface="+mj-lt"/>
              </a:rPr>
              <a:t>Broadly, they seek to consolidate information about interventions so that policy, practice, and/or research stakeholders can get a sense of:</a:t>
            </a:r>
          </a:p>
          <a:p>
            <a:pPr lvl="1"/>
            <a:r>
              <a:rPr lang="en-GB" dirty="0">
                <a:latin typeface="+mj-lt"/>
              </a:rPr>
              <a:t>What intervention evaluation research exists, and are there gaps?</a:t>
            </a:r>
          </a:p>
          <a:p>
            <a:pPr lvl="1"/>
            <a:r>
              <a:rPr lang="en-GB" dirty="0">
                <a:latin typeface="+mj-lt"/>
              </a:rPr>
              <a:t>Do evaluations show whether an intervention works?</a:t>
            </a:r>
          </a:p>
          <a:p>
            <a:pPr lvl="1"/>
            <a:r>
              <a:rPr lang="en-GB" dirty="0">
                <a:latin typeface="+mj-lt"/>
              </a:rPr>
              <a:t>What should be considered during local implementation of interventions?</a:t>
            </a:r>
          </a:p>
          <a:p>
            <a:pPr lvl="1"/>
            <a:endParaRPr lang="en-GB" dirty="0">
              <a:latin typeface="+mj-lt"/>
            </a:endParaRPr>
          </a:p>
          <a:p>
            <a:pPr lvl="1"/>
            <a:endParaRPr lang="en-GB" dirty="0">
              <a:latin typeface="+mj-lt"/>
            </a:endParaRPr>
          </a:p>
          <a:p>
            <a:pPr marL="114300" indent="0">
              <a:buNone/>
            </a:pPr>
            <a:r>
              <a:rPr lang="en-GB" dirty="0">
                <a:latin typeface="+mj-lt"/>
              </a:rPr>
              <a:t>Evidence portals are normally concerned with:</a:t>
            </a:r>
          </a:p>
          <a:p>
            <a:pPr>
              <a:lnSpc>
                <a:spcPct val="90000"/>
              </a:lnSpc>
            </a:pPr>
            <a:r>
              <a:rPr lang="en-GB" sz="2000" b="1" dirty="0">
                <a:latin typeface="Arial" panose="020B0604020202020204" pitchFamily="34" charset="0"/>
              </a:rPr>
              <a:t>Evaluation</a:t>
            </a:r>
            <a:r>
              <a:rPr lang="en-GB" sz="2000" dirty="0">
                <a:latin typeface="Arial" panose="020B0604020202020204" pitchFamily="34" charset="0"/>
              </a:rPr>
              <a:t> - using social research methods to systematically investigate the effectiveness of social intervention programs</a:t>
            </a:r>
          </a:p>
          <a:p>
            <a:pPr>
              <a:lnSpc>
                <a:spcPct val="90000"/>
              </a:lnSpc>
            </a:pPr>
            <a:r>
              <a:rPr lang="en-GB" sz="2000" b="1" dirty="0">
                <a:latin typeface="Arial" panose="020B0604020202020204" pitchFamily="34" charset="0"/>
              </a:rPr>
              <a:t>Interventions </a:t>
            </a:r>
            <a:r>
              <a:rPr lang="en-GB" sz="2000" dirty="0">
                <a:latin typeface="Arial" panose="020B0604020202020204" pitchFamily="34" charset="0"/>
              </a:rPr>
              <a:t>- any program, policy, strategy, tool, campaign, directive, or other activity designed to produce change or address a problem</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24335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21DD-71E0-A5E0-5296-89606BAFC39A}"/>
              </a:ext>
            </a:extLst>
          </p:cNvPr>
          <p:cNvSpPr>
            <a:spLocks noGrp="1"/>
          </p:cNvSpPr>
          <p:nvPr>
            <p:ph type="title"/>
          </p:nvPr>
        </p:nvSpPr>
        <p:spPr/>
        <p:txBody>
          <a:bodyPr/>
          <a:lstStyle/>
          <a:p>
            <a:r>
              <a:rPr lang="en-US">
                <a:latin typeface="+mj-lt"/>
              </a:rPr>
              <a:t>Why do we need an Evidence Portal?</a:t>
            </a:r>
            <a:endParaRPr lang="en-AU">
              <a:latin typeface="+mj-lt"/>
            </a:endParaRPr>
          </a:p>
        </p:txBody>
      </p:sp>
      <p:sp>
        <p:nvSpPr>
          <p:cNvPr id="3" name="Content Placeholder 2">
            <a:extLst>
              <a:ext uri="{FF2B5EF4-FFF2-40B4-BE49-F238E27FC236}">
                <a16:creationId xmlns:a16="http://schemas.microsoft.com/office/drawing/2014/main" id="{D8D905BA-4549-012A-C300-1963863A127F}"/>
              </a:ext>
            </a:extLst>
          </p:cNvPr>
          <p:cNvSpPr>
            <a:spLocks noGrp="1"/>
          </p:cNvSpPr>
          <p:nvPr>
            <p:ph idx="1"/>
          </p:nvPr>
        </p:nvSpPr>
        <p:spPr>
          <a:xfrm>
            <a:off x="494523" y="1530221"/>
            <a:ext cx="11168742" cy="5159828"/>
          </a:xfrm>
        </p:spPr>
        <p:txBody>
          <a:bodyPr>
            <a:noAutofit/>
          </a:bodyPr>
          <a:lstStyle/>
          <a:p>
            <a:pPr marL="114300" indent="0">
              <a:buNone/>
            </a:pPr>
            <a:r>
              <a:rPr lang="en-AU" sz="2400" dirty="0">
                <a:latin typeface="Arial" panose="020B0604020202020204" pitchFamily="34" charset="0"/>
              </a:rPr>
              <a:t>We’re the first Evidence Portal specifically within the violence against women sector</a:t>
            </a:r>
          </a:p>
          <a:p>
            <a:pPr marL="114300" indent="0">
              <a:buNone/>
            </a:pPr>
            <a:endParaRPr lang="en-AU" sz="2400" dirty="0">
              <a:latin typeface="Arial" panose="020B0604020202020204" pitchFamily="34" charset="0"/>
            </a:endParaRPr>
          </a:p>
          <a:p>
            <a:pPr marL="114300" indent="0">
              <a:buNone/>
            </a:pPr>
            <a:r>
              <a:rPr lang="en-AU" sz="2400" dirty="0">
                <a:latin typeface="Arial" panose="020B0604020202020204" pitchFamily="34" charset="0"/>
              </a:rPr>
              <a:t>We need a tool that…</a:t>
            </a:r>
          </a:p>
          <a:p>
            <a:r>
              <a:rPr lang="en-AU" sz="2400" dirty="0">
                <a:latin typeface="Arial" panose="020B0604020202020204" pitchFamily="34" charset="0"/>
              </a:rPr>
              <a:t>Consolidates information into one place </a:t>
            </a:r>
          </a:p>
          <a:p>
            <a:r>
              <a:rPr lang="en-AU" sz="2400" dirty="0">
                <a:latin typeface="Arial" panose="020B0604020202020204" pitchFamily="34" charset="0"/>
              </a:rPr>
              <a:t>Provides an interactive way to visualise the evidence and gaps</a:t>
            </a:r>
          </a:p>
          <a:p>
            <a:r>
              <a:rPr lang="en-AU" sz="2400" dirty="0">
                <a:latin typeface="Arial" panose="020B0604020202020204" pitchFamily="34" charset="0"/>
              </a:rPr>
              <a:t>Provides a framework to understand/explore interventions and their outcomes</a:t>
            </a:r>
          </a:p>
          <a:p>
            <a:r>
              <a:rPr lang="en-AU" sz="2400" dirty="0">
                <a:latin typeface="Arial" panose="020B0604020202020204" pitchFamily="34" charset="0"/>
              </a:rPr>
              <a:t>Is written in plain and accessible language, plus takes into account potential biases in the research</a:t>
            </a:r>
          </a:p>
          <a:p>
            <a:r>
              <a:rPr lang="en-AU" sz="2400" dirty="0">
                <a:latin typeface="Arial" panose="020B0604020202020204" pitchFamily="34" charset="0"/>
              </a:rPr>
              <a:t>Can be a component in understanding what interventions are effective, or might be worth funding, implementing, and researching</a:t>
            </a:r>
          </a:p>
          <a:p>
            <a:endParaRPr lang="en-AU" sz="2000" dirty="0">
              <a:latin typeface="+mj-lt"/>
            </a:endParaRPr>
          </a:p>
        </p:txBody>
      </p:sp>
    </p:spTree>
    <p:extLst>
      <p:ext uri="{BB962C8B-B14F-4D97-AF65-F5344CB8AC3E}">
        <p14:creationId xmlns:p14="http://schemas.microsoft.com/office/powerpoint/2010/main" val="6933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0B9D39-7BB5-5D51-2E0F-E82C6375B34D}"/>
              </a:ext>
            </a:extLst>
          </p:cNvPr>
          <p:cNvPicPr>
            <a:picLocks noChangeAspect="1"/>
          </p:cNvPicPr>
          <p:nvPr/>
        </p:nvPicPr>
        <p:blipFill>
          <a:blip r:embed="rId3"/>
          <a:stretch>
            <a:fillRect/>
          </a:stretch>
        </p:blipFill>
        <p:spPr>
          <a:xfrm>
            <a:off x="1802568" y="1507416"/>
            <a:ext cx="8408232" cy="5107998"/>
          </a:xfrm>
          <a:prstGeom prst="rect">
            <a:avLst/>
          </a:prstGeom>
          <a:noFill/>
        </p:spPr>
      </p:pic>
      <p:sp>
        <p:nvSpPr>
          <p:cNvPr id="4" name="Title 3">
            <a:extLst>
              <a:ext uri="{FF2B5EF4-FFF2-40B4-BE49-F238E27FC236}">
                <a16:creationId xmlns:a16="http://schemas.microsoft.com/office/drawing/2014/main" id="{F63B508D-B55C-AC1F-A0DC-17F0480B21F8}"/>
              </a:ext>
            </a:extLst>
          </p:cNvPr>
          <p:cNvSpPr>
            <a:spLocks noGrp="1"/>
          </p:cNvSpPr>
          <p:nvPr>
            <p:ph type="title"/>
          </p:nvPr>
        </p:nvSpPr>
        <p:spPr>
          <a:xfrm>
            <a:off x="-18661" y="580097"/>
            <a:ext cx="12210661" cy="837540"/>
          </a:xfrm>
        </p:spPr>
        <p:txBody>
          <a:bodyPr anchor="t">
            <a:normAutofit/>
          </a:bodyPr>
          <a:lstStyle/>
          <a:p>
            <a:r>
              <a:rPr lang="en-AU"/>
              <a:t>Why do we need an Evidence Portal?</a:t>
            </a:r>
          </a:p>
        </p:txBody>
      </p:sp>
      <p:sp>
        <p:nvSpPr>
          <p:cNvPr id="6" name="Oval 5">
            <a:extLst>
              <a:ext uri="{FF2B5EF4-FFF2-40B4-BE49-F238E27FC236}">
                <a16:creationId xmlns:a16="http://schemas.microsoft.com/office/drawing/2014/main" id="{1B0CE0F1-021D-C51A-C42D-3134B4C1D08D}"/>
              </a:ext>
            </a:extLst>
          </p:cNvPr>
          <p:cNvSpPr/>
          <p:nvPr/>
        </p:nvSpPr>
        <p:spPr>
          <a:xfrm>
            <a:off x="3921728" y="2105137"/>
            <a:ext cx="2025068" cy="5095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30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37D0B4A0-642C-4231-2841-B9DAE81D0AC8}"/>
              </a:ext>
            </a:extLst>
          </p:cNvPr>
          <p:cNvSpPr>
            <a:spLocks noGrp="1"/>
          </p:cNvSpPr>
          <p:nvPr>
            <p:ph sz="half" idx="1"/>
          </p:nvPr>
        </p:nvSpPr>
        <p:spPr>
          <a:xfrm>
            <a:off x="401216" y="2687216"/>
            <a:ext cx="4786604" cy="3180947"/>
          </a:xfrm>
        </p:spPr>
        <p:txBody>
          <a:bodyPr>
            <a:normAutofit/>
          </a:bodyPr>
          <a:lstStyle/>
          <a:p>
            <a:r>
              <a:rPr lang="en-AU" sz="2000" dirty="0"/>
              <a:t>Some papers are written in technical language or jargon</a:t>
            </a:r>
          </a:p>
          <a:p>
            <a:endParaRPr lang="en-AU" sz="2000" dirty="0"/>
          </a:p>
          <a:p>
            <a:r>
              <a:rPr lang="en-AU" sz="2000" dirty="0"/>
              <a:t>Many different words and terms are used to describe violence against women concepts</a:t>
            </a:r>
          </a:p>
          <a:p>
            <a:endParaRPr lang="en-US" sz="2000" dirty="0"/>
          </a:p>
        </p:txBody>
      </p:sp>
      <p:sp>
        <p:nvSpPr>
          <p:cNvPr id="12" name="Title 3">
            <a:extLst>
              <a:ext uri="{FF2B5EF4-FFF2-40B4-BE49-F238E27FC236}">
                <a16:creationId xmlns:a16="http://schemas.microsoft.com/office/drawing/2014/main" id="{1837611F-12E5-EBF4-69FF-B3F020B04B6E}"/>
              </a:ext>
            </a:extLst>
          </p:cNvPr>
          <p:cNvSpPr>
            <a:spLocks noGrp="1"/>
          </p:cNvSpPr>
          <p:nvPr>
            <p:ph type="title"/>
          </p:nvPr>
        </p:nvSpPr>
        <p:spPr>
          <a:xfrm>
            <a:off x="0" y="580097"/>
            <a:ext cx="12192000" cy="837540"/>
          </a:xfrm>
        </p:spPr>
        <p:txBody>
          <a:bodyPr/>
          <a:lstStyle/>
          <a:p>
            <a:r>
              <a:rPr lang="en-US"/>
              <a:t>Why do we need an Evidence Portal?</a:t>
            </a:r>
          </a:p>
        </p:txBody>
      </p:sp>
      <p:pic>
        <p:nvPicPr>
          <p:cNvPr id="3" name="Picture 2" descr="A close up of words&#10;&#10;Description automatically generated">
            <a:extLst>
              <a:ext uri="{FF2B5EF4-FFF2-40B4-BE49-F238E27FC236}">
                <a16:creationId xmlns:a16="http://schemas.microsoft.com/office/drawing/2014/main" id="{94A1E7CA-0359-76FA-B24E-ECDD212EFDA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1646" t="19954" r="7777" b="20268"/>
          <a:stretch/>
        </p:blipFill>
        <p:spPr>
          <a:xfrm>
            <a:off x="5187820" y="1651658"/>
            <a:ext cx="6656304" cy="4938185"/>
          </a:xfrm>
          <a:prstGeom prst="rect">
            <a:avLst/>
          </a:prstGeom>
        </p:spPr>
      </p:pic>
    </p:spTree>
    <p:extLst>
      <p:ext uri="{BB962C8B-B14F-4D97-AF65-F5344CB8AC3E}">
        <p14:creationId xmlns:p14="http://schemas.microsoft.com/office/powerpoint/2010/main" val="15727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5B031B-68F7-3308-33DB-371D6874624A}"/>
              </a:ext>
            </a:extLst>
          </p:cNvPr>
          <p:cNvSpPr>
            <a:spLocks noGrp="1"/>
          </p:cNvSpPr>
          <p:nvPr>
            <p:ph sz="half" idx="1"/>
          </p:nvPr>
        </p:nvSpPr>
        <p:spPr>
          <a:xfrm>
            <a:off x="600267" y="1732135"/>
            <a:ext cx="10962468" cy="4206549"/>
          </a:xfrm>
        </p:spPr>
        <p:txBody>
          <a:bodyPr>
            <a:noAutofit/>
          </a:bodyPr>
          <a:lstStyle/>
          <a:p>
            <a:pPr marL="0" indent="0">
              <a:lnSpc>
                <a:spcPct val="107000"/>
              </a:lnSpc>
              <a:buNone/>
            </a:pPr>
            <a:r>
              <a:rPr lang="en-US" sz="1800" kern="100" dirty="0">
                <a:ea typeface="Calibri" panose="020F0502020204030204" pitchFamily="34" charset="0"/>
              </a:rPr>
              <a:t>The ANROWS Evidence Portal is a </a:t>
            </a:r>
            <a:r>
              <a:rPr lang="en-US" sz="1800" b="1" kern="100" dirty="0">
                <a:ea typeface="Calibri" panose="020F0502020204030204" pitchFamily="34" charset="0"/>
              </a:rPr>
              <a:t>website </a:t>
            </a:r>
            <a:r>
              <a:rPr lang="en-US" sz="1800" kern="100" dirty="0">
                <a:ea typeface="Calibri" panose="020F0502020204030204" pitchFamily="34" charset="0"/>
              </a:rPr>
              <a:t>that hosts:</a:t>
            </a:r>
          </a:p>
          <a:p>
            <a:pPr marL="285750" indent="-285750">
              <a:lnSpc>
                <a:spcPct val="107000"/>
              </a:lnSpc>
            </a:pPr>
            <a:r>
              <a:rPr lang="en-US" sz="1800" b="1" kern="100" dirty="0">
                <a:solidFill>
                  <a:schemeClr val="bg2">
                    <a:lumMod val="50000"/>
                  </a:schemeClr>
                </a:solidFill>
                <a:ea typeface="Calibri" panose="020F0502020204030204" pitchFamily="34" charset="0"/>
              </a:rPr>
              <a:t>Evidence and gap maps</a:t>
            </a:r>
            <a:r>
              <a:rPr lang="en-US" sz="1800" kern="100" dirty="0">
                <a:ea typeface="Calibri" panose="020F0502020204030204" pitchFamily="34" charset="0"/>
              </a:rPr>
              <a:t>, which provide a big-picture, visual overview of interventions using a pre-specified framework</a:t>
            </a:r>
          </a:p>
          <a:p>
            <a:pPr marL="285750" indent="-285750">
              <a:lnSpc>
                <a:spcPct val="107000"/>
              </a:lnSpc>
            </a:pPr>
            <a:r>
              <a:rPr lang="en-US" sz="1800" kern="100" dirty="0">
                <a:ea typeface="Calibri" panose="020F0502020204030204" pitchFamily="34" charset="0"/>
              </a:rPr>
              <a:t>an </a:t>
            </a:r>
            <a:r>
              <a:rPr lang="en-US" sz="1800" b="1" kern="100" dirty="0">
                <a:solidFill>
                  <a:schemeClr val="bg2">
                    <a:lumMod val="50000"/>
                  </a:schemeClr>
                </a:solidFill>
                <a:ea typeface="Calibri" panose="020F0502020204030204" pitchFamily="34" charset="0"/>
              </a:rPr>
              <a:t>Intervention Finder </a:t>
            </a:r>
            <a:r>
              <a:rPr lang="en-US" sz="1800" kern="100" dirty="0">
                <a:ea typeface="Calibri" panose="020F0502020204030204" pitchFamily="34" charset="0"/>
              </a:rPr>
              <a:t>to search and filter for available interventions in the VAW area</a:t>
            </a:r>
          </a:p>
          <a:p>
            <a:pPr marL="285750" indent="-285750">
              <a:lnSpc>
                <a:spcPct val="107000"/>
              </a:lnSpc>
            </a:pPr>
            <a:r>
              <a:rPr lang="en-US" sz="1800" b="1" kern="100" dirty="0">
                <a:solidFill>
                  <a:schemeClr val="bg2">
                    <a:lumMod val="50000"/>
                  </a:schemeClr>
                </a:solidFill>
                <a:ea typeface="Calibri" panose="020F0502020204030204" pitchFamily="34" charset="0"/>
              </a:rPr>
              <a:t>Intervention Reviews</a:t>
            </a:r>
            <a:r>
              <a:rPr lang="en-US" sz="1800" kern="100" dirty="0">
                <a:ea typeface="Calibri" panose="020F0502020204030204" pitchFamily="34" charset="0"/>
              </a:rPr>
              <a:t>, which follow a comprehensive, pre-determined format to provide a </a:t>
            </a:r>
            <a:r>
              <a:rPr lang="en-US" sz="1800" kern="100" dirty="0" err="1">
                <a:ea typeface="Calibri" panose="020F0502020204030204" pitchFamily="34" charset="0"/>
              </a:rPr>
              <a:t>standardised</a:t>
            </a:r>
            <a:r>
              <a:rPr lang="en-US" sz="1800" kern="100" dirty="0">
                <a:ea typeface="Calibri" panose="020F0502020204030204" pitchFamily="34" charset="0"/>
              </a:rPr>
              <a:t> assessment of available interventions in accessible language</a:t>
            </a:r>
          </a:p>
          <a:p>
            <a:pPr marL="285750" indent="-285750">
              <a:lnSpc>
                <a:spcPct val="107000"/>
              </a:lnSpc>
            </a:pPr>
            <a:r>
              <a:rPr lang="en-US" sz="1800" kern="100" dirty="0">
                <a:ea typeface="Calibri" panose="020F0502020204030204" pitchFamily="34" charset="0"/>
              </a:rPr>
              <a:t>bespoke </a:t>
            </a:r>
            <a:r>
              <a:rPr lang="en-US" sz="1800" b="1" kern="100" dirty="0">
                <a:solidFill>
                  <a:schemeClr val="bg2">
                    <a:lumMod val="50000"/>
                  </a:schemeClr>
                </a:solidFill>
                <a:ea typeface="Calibri" panose="020F0502020204030204" pitchFamily="34" charset="0"/>
              </a:rPr>
              <a:t>tools</a:t>
            </a:r>
            <a:r>
              <a:rPr lang="en-US" sz="1800" kern="100" dirty="0">
                <a:ea typeface="Calibri" panose="020F0502020204030204" pitchFamily="34" charset="0"/>
              </a:rPr>
              <a:t>, which are designed to assess the risk of bias in the quantitative evidence base and estimate the effectiveness of interventions</a:t>
            </a:r>
          </a:p>
        </p:txBody>
      </p:sp>
      <p:sp>
        <p:nvSpPr>
          <p:cNvPr id="4" name="Title 3">
            <a:extLst>
              <a:ext uri="{FF2B5EF4-FFF2-40B4-BE49-F238E27FC236}">
                <a16:creationId xmlns:a16="http://schemas.microsoft.com/office/drawing/2014/main" id="{096E33B0-4886-8A79-9AD5-2FAB4969DC26}"/>
              </a:ext>
            </a:extLst>
          </p:cNvPr>
          <p:cNvSpPr>
            <a:spLocks noGrp="1"/>
          </p:cNvSpPr>
          <p:nvPr>
            <p:ph type="title"/>
          </p:nvPr>
        </p:nvSpPr>
        <p:spPr/>
        <p:txBody>
          <a:bodyPr/>
          <a:lstStyle/>
          <a:p>
            <a:r>
              <a:rPr lang="en-AU"/>
              <a:t>What is the ANROWS Evidence Portal?</a:t>
            </a:r>
          </a:p>
        </p:txBody>
      </p:sp>
    </p:spTree>
    <p:extLst>
      <p:ext uri="{BB962C8B-B14F-4D97-AF65-F5344CB8AC3E}">
        <p14:creationId xmlns:p14="http://schemas.microsoft.com/office/powerpoint/2010/main" val="22332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owerpoint" id="{46C8B731-08B0-45A2-81B1-5F696E6F795C}" vid="{670FE38C-D82C-4F1F-8711-3DE0644D18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70CB9FCD-8637-45D9-9D11-9D15BC4F66DA}"/>
</file>

<file path=customXml/itemProps2.xml><?xml version="1.0" encoding="utf-8"?>
<ds:datastoreItem xmlns:ds="http://schemas.openxmlformats.org/officeDocument/2006/customXml" ds:itemID="{D432AAF4-564B-412D-9322-B703BE563E6C}">
  <ds:schemaRefs>
    <ds:schemaRef ds:uri="http://schemas.microsoft.com/sharepoint/v3/contenttype/forms"/>
  </ds:schemaRefs>
</ds:datastoreItem>
</file>

<file path=customXml/itemProps3.xml><?xml version="1.0" encoding="utf-8"?>
<ds:datastoreItem xmlns:ds="http://schemas.openxmlformats.org/officeDocument/2006/customXml" ds:itemID="{55BC51DE-581D-47E3-B50C-D950E2236FDD}">
  <ds:schemaRef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a25356df-8931-46dc-8f20-d5b3ae7b97b7"/>
    <ds:schemaRef ds:uri="http://schemas.microsoft.com/office/2006/metadata/properties"/>
    <ds:schemaRef ds:uri="http://schemas.microsoft.com/office/infopath/2007/PartnerControls"/>
    <ds:schemaRef ds:uri="98a88b39-0f88-45bc-a02a-7fd93da5203c"/>
    <ds:schemaRef ds:uri="0620d2ac-d5dc-450e-9e03-9260907cabc1"/>
  </ds:schemaRefs>
</ds:datastoreItem>
</file>

<file path=docProps/app.xml><?xml version="1.0" encoding="utf-8"?>
<Properties xmlns="http://schemas.openxmlformats.org/officeDocument/2006/extended-properties" xmlns:vt="http://schemas.openxmlformats.org/officeDocument/2006/docPropsVTypes">
  <TotalTime>1444</TotalTime>
  <Words>3462</Words>
  <Application>Microsoft Office PowerPoint</Application>
  <PresentationFormat>Widescreen</PresentationFormat>
  <Paragraphs>260</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Minion Pro</vt:lpstr>
      <vt:lpstr>Times New Roman</vt:lpstr>
      <vt:lpstr>Wingdings</vt:lpstr>
      <vt:lpstr>Adjacency</vt:lpstr>
      <vt:lpstr>PowerPoint Presentation</vt:lpstr>
      <vt:lpstr>Presentation objectives</vt:lpstr>
      <vt:lpstr>Acknowledgements</vt:lpstr>
      <vt:lpstr>A note on “evidence”</vt:lpstr>
      <vt:lpstr>What are evidence portals?</vt:lpstr>
      <vt:lpstr>Why do we need an Evidence Portal?</vt:lpstr>
      <vt:lpstr>Why do we need an Evidence Portal?</vt:lpstr>
      <vt:lpstr>Why do we need an Evidence Portal?</vt:lpstr>
      <vt:lpstr>What is the ANROWS Evidence Portal?</vt:lpstr>
      <vt:lpstr>Overview of the Evidence Portal</vt:lpstr>
      <vt:lpstr>What is a systematic review?</vt:lpstr>
      <vt:lpstr>Evidence Portal methodology</vt:lpstr>
      <vt:lpstr>What is included in the Evidence Portal?</vt:lpstr>
      <vt:lpstr>How have we organised the interventions?</vt:lpstr>
      <vt:lpstr>Evidence and gap maps</vt:lpstr>
      <vt:lpstr>PowerPoint Presentation</vt:lpstr>
      <vt:lpstr>How can you use the EGMs?</vt:lpstr>
      <vt:lpstr>Criminal justice interventions: Where is the evidence?</vt:lpstr>
      <vt:lpstr>The next part of the puzzle – “what works?”</vt:lpstr>
      <vt:lpstr>How can you use the Intervention Reviews?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ANROWS Evidence Portal: Identifying evidence gaps in interventions for violence against women</dc:title>
  <dc:creator>Megan Rose</dc:creator>
  <cp:lastModifiedBy>Charlotte Bell</cp:lastModifiedBy>
  <cp:revision>5</cp:revision>
  <dcterms:created xsi:type="dcterms:W3CDTF">2020-11-26T03:59:09Z</dcterms:created>
  <dcterms:modified xsi:type="dcterms:W3CDTF">2023-08-14T03:15:39Z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Order">
    <vt:r8>873700</vt:r8>
  </property>
  <property fmtid="{D5CDD505-2E9C-101B-9397-08002B2CF9AE}" pid="4" name="MediaServiceImageTags">
    <vt:lpwstr/>
  </property>
  <property fmtid="{D5CDD505-2E9C-101B-9397-08002B2CF9AE}" pid="5" name="bc56bdda6a6a44c48d8cfdd96ad4c1470">
    <vt:lpwstr>Report|55c057c3-5c13-4ca6-8dab-3fe1e0497fe2</vt:lpwstr>
  </property>
  <property fmtid="{D5CDD505-2E9C-101B-9397-08002B2CF9AE}" pid="6" name="Content tags">
    <vt:lpwstr>105;#Conference proceedings / Presentations|c21264d4-9564-4e41-9805-0fcb8759ef5a</vt:lpwstr>
  </property>
  <property fmtid="{D5CDD505-2E9C-101B-9397-08002B2CF9AE}" pid="7" name="DC.Type.DocType (JSMS">
    <vt:lpwstr>28;#Report|55c057c3-5c13-4ca6-8dab-3fe1e0497fe2</vt:lpwstr>
  </property>
</Properties>
</file>